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975358" y="2796864"/>
            <a:ext cx="11054083" cy="2680158"/>
          </a:xfrm>
          <a:prstGeom prst="rect">
            <a:avLst/>
          </a:prstGeom>
        </p:spPr>
        <p:txBody>
          <a:bodyPr lIns="45263" tIns="45263" rIns="45263" bIns="45263"/>
          <a:lstStyle>
            <a:lvl1pPr defTabSz="478648">
              <a:defRPr sz="88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half" idx="1"/>
          </p:nvPr>
        </p:nvSpPr>
        <p:spPr>
          <a:xfrm>
            <a:off x="1950718" y="5477021"/>
            <a:ext cx="9103364" cy="3901442"/>
          </a:xfrm>
          <a:prstGeom prst="rect">
            <a:avLst/>
          </a:prstGeom>
        </p:spPr>
        <p:txBody>
          <a:bodyPr lIns="0" tIns="0" rIns="0" bIns="0" anchor="t"/>
          <a:lstStyle>
            <a:lvl1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2018616" y="8539213"/>
            <a:ext cx="335945" cy="361345"/>
          </a:xfrm>
          <a:prstGeom prst="rect">
            <a:avLst/>
          </a:prstGeom>
        </p:spPr>
        <p:txBody>
          <a:bodyPr lIns="60022" tIns="60022" rIns="60022" bIns="60022" anchor="ctr"/>
          <a:lstStyle>
            <a:lvl1pPr algn="r" defTabSz="650240">
              <a:defRPr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975359" y="2796865"/>
            <a:ext cx="11054082" cy="2680157"/>
          </a:xfrm>
          <a:prstGeom prst="rect">
            <a:avLst/>
          </a:prstGeom>
        </p:spPr>
        <p:txBody>
          <a:bodyPr lIns="45263" tIns="45263" rIns="45263" bIns="45263">
            <a:noAutofit/>
          </a:bodyPr>
          <a:lstStyle>
            <a:lvl1pPr defTabSz="478648">
              <a:defRPr sz="88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half" idx="1"/>
          </p:nvPr>
        </p:nvSpPr>
        <p:spPr>
          <a:xfrm>
            <a:off x="1950719" y="5477021"/>
            <a:ext cx="9103362" cy="390144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33655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67310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1011237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1347787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9320107" y="8478585"/>
            <a:ext cx="3034454" cy="482601"/>
          </a:xfrm>
          <a:prstGeom prst="rect">
            <a:avLst/>
          </a:prstGeom>
        </p:spPr>
        <p:txBody>
          <a:bodyPr wrap="square" lIns="60022" tIns="60022" rIns="60022" bIns="60022" anchor="ctr"/>
          <a:lstStyle>
            <a:lvl1pPr algn="r" defTabSz="650240">
              <a:defRPr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1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2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25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4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6-site Hubbard model</a:t>
            </a:r>
          </a:p>
        </p:txBody>
      </p:sp>
      <p:sp>
        <p:nvSpPr>
          <p:cNvPr id="138" name="Making time-step infinitely small"/>
          <p:cNvSpPr txBox="1"/>
          <p:nvPr/>
        </p:nvSpPr>
        <p:spPr>
          <a:xfrm>
            <a:off x="1863634" y="3644836"/>
            <a:ext cx="5349114" cy="42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Large Fock space:  dim 2</a:t>
            </a:r>
            <a:r>
              <a:rPr baseline="31999"/>
              <a:t>12</a:t>
            </a:r>
          </a:p>
        </p:txBody>
      </p:sp>
      <p:sp>
        <p:nvSpPr>
          <p:cNvPr id="139" name="H is constant in time"/>
          <p:cNvSpPr txBox="1"/>
          <p:nvPr/>
        </p:nvSpPr>
        <p:spPr>
          <a:xfrm>
            <a:off x="1863634" y="4323660"/>
            <a:ext cx="6634493" cy="42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 conservation of S</a:t>
            </a:r>
            <a:r>
              <a:rPr baseline="-5999"/>
              <a:t>z </a:t>
            </a:r>
            <a:r>
              <a:t>: (s1, s2) sectors of dim</a:t>
            </a:r>
          </a:p>
        </p:txBody>
      </p:sp>
      <p:sp>
        <p:nvSpPr>
          <p:cNvPr id="140" name="H is constant in time"/>
          <p:cNvSpPr txBox="1"/>
          <p:nvPr/>
        </p:nvSpPr>
        <p:spPr>
          <a:xfrm>
            <a:off x="1863634" y="5002485"/>
            <a:ext cx="7507072" cy="1106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 example a </a:t>
            </a:r>
            <a:r>
              <a:rPr b="1"/>
              <a:t>basis</a:t>
            </a:r>
            <a:r>
              <a:t> function from (1,2) sector: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binary code (10000|101000)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8610382" y="4985141"/>
            <a:ext cx="2500927" cy="2880807"/>
            <a:chOff x="0" y="0"/>
            <a:chExt cx="2500926" cy="2880806"/>
          </a:xfrm>
        </p:grpSpPr>
        <p:grpSp>
          <p:nvGrpSpPr>
            <p:cNvPr id="148" name="Group"/>
            <p:cNvGrpSpPr/>
            <p:nvPr/>
          </p:nvGrpSpPr>
          <p:grpSpPr>
            <a:xfrm>
              <a:off x="0" y="196566"/>
              <a:ext cx="2500927" cy="2684241"/>
              <a:chOff x="112758" y="0"/>
              <a:chExt cx="2500926" cy="2684239"/>
            </a:xfrm>
          </p:grpSpPr>
          <p:sp>
            <p:nvSpPr>
              <p:cNvPr id="141" name="Oval"/>
              <p:cNvSpPr/>
              <p:nvPr/>
            </p:nvSpPr>
            <p:spPr>
              <a:xfrm>
                <a:off x="1267133" y="0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42" name="Circle"/>
              <p:cNvSpPr/>
              <p:nvPr/>
            </p:nvSpPr>
            <p:spPr>
              <a:xfrm>
                <a:off x="112758" y="116622"/>
                <a:ext cx="2500927" cy="2500927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43" name="Oval"/>
              <p:cNvSpPr/>
              <p:nvPr/>
            </p:nvSpPr>
            <p:spPr>
              <a:xfrm>
                <a:off x="2410374" y="709267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44" name="Oval"/>
              <p:cNvSpPr/>
              <p:nvPr/>
            </p:nvSpPr>
            <p:spPr>
              <a:xfrm>
                <a:off x="214401" y="1940451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45" name="Oval"/>
              <p:cNvSpPr/>
              <p:nvPr/>
            </p:nvSpPr>
            <p:spPr>
              <a:xfrm>
                <a:off x="1383844" y="2484337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46" name="Oval"/>
              <p:cNvSpPr/>
              <p:nvPr/>
            </p:nvSpPr>
            <p:spPr>
              <a:xfrm>
                <a:off x="2372274" y="1864251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47" name="Oval"/>
              <p:cNvSpPr/>
              <p:nvPr/>
            </p:nvSpPr>
            <p:spPr>
              <a:xfrm>
                <a:off x="163602" y="709267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149" name="Line"/>
            <p:cNvSpPr/>
            <p:nvPr/>
          </p:nvSpPr>
          <p:spPr>
            <a:xfrm flipV="1">
              <a:off x="1223478" y="0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>
              <a:off x="1350478" y="25400"/>
              <a:ext cx="1" cy="420480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>
              <a:off x="2353778" y="2030918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153" name="binom_6_s_1_bino.pdf" descr="binom_6_s_1_bin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0193" y="4191000"/>
            <a:ext cx="1231901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6704" y="1729915"/>
            <a:ext cx="6032783" cy="1047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6-site Hubbard model</a:t>
            </a:r>
          </a:p>
        </p:txBody>
      </p:sp>
      <p:pic>
        <p:nvPicPr>
          <p:cNvPr id="4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704" y="1729915"/>
            <a:ext cx="6032783" cy="1047610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Expectation values/correlation functions:"/>
          <p:cNvSpPr txBox="1"/>
          <p:nvPr/>
        </p:nvSpPr>
        <p:spPr>
          <a:xfrm>
            <a:off x="646286" y="3436992"/>
            <a:ext cx="5535514" cy="774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Expectation values/correlation functions:</a:t>
            </a:r>
          </a:p>
        </p:txBody>
      </p:sp>
      <p:sp>
        <p:nvSpPr>
          <p:cNvPr id="488" name="(Fluctuating) local moment"/>
          <p:cNvSpPr txBox="1"/>
          <p:nvPr/>
        </p:nvSpPr>
        <p:spPr>
          <a:xfrm>
            <a:off x="620886" y="4104274"/>
            <a:ext cx="2628343" cy="358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(Fluctuating) local moment</a:t>
            </a:r>
          </a:p>
        </p:txBody>
      </p:sp>
      <p:grpSp>
        <p:nvGrpSpPr>
          <p:cNvPr id="506" name="Group"/>
          <p:cNvGrpSpPr/>
          <p:nvPr/>
        </p:nvGrpSpPr>
        <p:grpSpPr>
          <a:xfrm>
            <a:off x="622082" y="4876800"/>
            <a:ext cx="2803942" cy="2727102"/>
            <a:chOff x="0" y="0"/>
            <a:chExt cx="2803941" cy="2727101"/>
          </a:xfrm>
        </p:grpSpPr>
        <p:grpSp>
          <p:nvGrpSpPr>
            <p:cNvPr id="503" name="Group"/>
            <p:cNvGrpSpPr/>
            <p:nvPr/>
          </p:nvGrpSpPr>
          <p:grpSpPr>
            <a:xfrm>
              <a:off x="0" y="26687"/>
              <a:ext cx="2500927" cy="2700415"/>
              <a:chOff x="0" y="196566"/>
              <a:chExt cx="2500926" cy="2700413"/>
            </a:xfrm>
          </p:grpSpPr>
          <p:grpSp>
            <p:nvGrpSpPr>
              <p:cNvPr id="496" name="Group"/>
              <p:cNvGrpSpPr/>
              <p:nvPr/>
            </p:nvGrpSpPr>
            <p:grpSpPr>
              <a:xfrm>
                <a:off x="0" y="196566"/>
                <a:ext cx="2500927" cy="2684241"/>
                <a:chOff x="112758" y="0"/>
                <a:chExt cx="2500926" cy="2684239"/>
              </a:xfrm>
            </p:grpSpPr>
            <p:sp>
              <p:nvSpPr>
                <p:cNvPr id="489" name="Oval"/>
                <p:cNvSpPr/>
                <p:nvPr/>
              </p:nvSpPr>
              <p:spPr>
                <a:xfrm>
                  <a:off x="1267133" y="0"/>
                  <a:ext cx="192175" cy="19990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90" name="Circle"/>
                <p:cNvSpPr/>
                <p:nvPr/>
              </p:nvSpPr>
              <p:spPr>
                <a:xfrm>
                  <a:off x="112758" y="116622"/>
                  <a:ext cx="2500927" cy="2500927"/>
                </a:xfrm>
                <a:prstGeom prst="ellips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91" name="Oval"/>
                <p:cNvSpPr/>
                <p:nvPr/>
              </p:nvSpPr>
              <p:spPr>
                <a:xfrm>
                  <a:off x="2410374" y="709267"/>
                  <a:ext cx="192173" cy="19990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92" name="Oval"/>
                <p:cNvSpPr/>
                <p:nvPr/>
              </p:nvSpPr>
              <p:spPr>
                <a:xfrm>
                  <a:off x="214401" y="1940451"/>
                  <a:ext cx="192175" cy="19990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93" name="Oval"/>
                <p:cNvSpPr/>
                <p:nvPr/>
              </p:nvSpPr>
              <p:spPr>
                <a:xfrm>
                  <a:off x="1383844" y="2484337"/>
                  <a:ext cx="192175" cy="19990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94" name="Oval"/>
                <p:cNvSpPr/>
                <p:nvPr/>
              </p:nvSpPr>
              <p:spPr>
                <a:xfrm>
                  <a:off x="2372274" y="1864251"/>
                  <a:ext cx="192173" cy="19990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95" name="Oval"/>
                <p:cNvSpPr/>
                <p:nvPr/>
              </p:nvSpPr>
              <p:spPr>
                <a:xfrm>
                  <a:off x="163602" y="709267"/>
                  <a:ext cx="192173" cy="19990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sp>
            <p:nvSpPr>
              <p:cNvPr id="497" name="Line"/>
              <p:cNvSpPr/>
              <p:nvPr/>
            </p:nvSpPr>
            <p:spPr>
              <a:xfrm flipV="1">
                <a:off x="2468078" y="749299"/>
                <a:ext cx="1" cy="420481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98" name="Line"/>
              <p:cNvSpPr/>
              <p:nvPr/>
            </p:nvSpPr>
            <p:spPr>
              <a:xfrm>
                <a:off x="2353778" y="812799"/>
                <a:ext cx="1" cy="420481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99" name="Line"/>
              <p:cNvSpPr/>
              <p:nvPr/>
            </p:nvSpPr>
            <p:spPr>
              <a:xfrm>
                <a:off x="2353778" y="2030918"/>
                <a:ext cx="1" cy="420481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00" name="Line"/>
              <p:cNvSpPr/>
              <p:nvPr/>
            </p:nvSpPr>
            <p:spPr>
              <a:xfrm flipH="1">
                <a:off x="131278" y="850899"/>
                <a:ext cx="1" cy="420481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01" name="Line"/>
              <p:cNvSpPr/>
              <p:nvPr/>
            </p:nvSpPr>
            <p:spPr>
              <a:xfrm flipV="1">
                <a:off x="194778" y="1955799"/>
                <a:ext cx="1" cy="420481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02" name="Line"/>
              <p:cNvSpPr/>
              <p:nvPr/>
            </p:nvSpPr>
            <p:spPr>
              <a:xfrm flipV="1">
                <a:off x="1363178" y="2476499"/>
                <a:ext cx="1" cy="420481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504" name="Oval"/>
            <p:cNvSpPr/>
            <p:nvPr/>
          </p:nvSpPr>
          <p:spPr>
            <a:xfrm>
              <a:off x="2032217" y="357669"/>
              <a:ext cx="762547" cy="889554"/>
            </a:xfrm>
            <a:prstGeom prst="ellipse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5" name="?"/>
            <p:cNvSpPr txBox="1"/>
            <p:nvPr/>
          </p:nvSpPr>
          <p:spPr>
            <a:xfrm>
              <a:off x="2576903" y="0"/>
              <a:ext cx="227039" cy="382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sz="2000">
                  <a:solidFill>
                    <a:srgbClr val="FF26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?</a:t>
              </a:r>
            </a:p>
          </p:txBody>
        </p:sp>
      </p:grpSp>
      <p:sp>
        <p:nvSpPr>
          <p:cNvPr id="507" name="U"/>
          <p:cNvSpPr txBox="1"/>
          <p:nvPr/>
        </p:nvSpPr>
        <p:spPr>
          <a:xfrm>
            <a:off x="8913986" y="8585800"/>
            <a:ext cx="33441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</a:t>
            </a:r>
          </a:p>
        </p:txBody>
      </p:sp>
      <p:pic>
        <p:nvPicPr>
          <p:cNvPr id="508" name="Screenshot 2020-11-05 at 12.24.48.png" descr="Screenshot 2020-11-05 at 12.24.4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47692" y="5080000"/>
            <a:ext cx="5690449" cy="351690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9" name="langle_S_iz^2_ra.pdf" descr="langle_S_iz^2_ra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40251" y="4876800"/>
            <a:ext cx="2501901" cy="33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0" name="langle_n_i_uparr.pdf" descr="langle_n_i_uparr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3869" y="7994650"/>
            <a:ext cx="1117601" cy="57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6-site Hubbard model</a:t>
            </a:r>
          </a:p>
        </p:txBody>
      </p:sp>
      <p:pic>
        <p:nvPicPr>
          <p:cNvPr id="5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704" y="1729915"/>
            <a:ext cx="6032783" cy="1047610"/>
          </a:xfrm>
          <a:prstGeom prst="rect">
            <a:avLst/>
          </a:prstGeom>
          <a:ln w="12700">
            <a:miter lim="400000"/>
          </a:ln>
        </p:spPr>
      </p:pic>
      <p:sp>
        <p:nvSpPr>
          <p:cNvPr id="514" name="Expectation values/correlation functions:"/>
          <p:cNvSpPr txBox="1"/>
          <p:nvPr/>
        </p:nvSpPr>
        <p:spPr>
          <a:xfrm>
            <a:off x="646286" y="3436992"/>
            <a:ext cx="5535514" cy="774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Expectation values/correlation functions:</a:t>
            </a:r>
          </a:p>
        </p:txBody>
      </p:sp>
      <p:sp>
        <p:nvSpPr>
          <p:cNvPr id="515" name="Non-local spin-spin correlation function"/>
          <p:cNvSpPr txBox="1"/>
          <p:nvPr/>
        </p:nvSpPr>
        <p:spPr>
          <a:xfrm>
            <a:off x="608186" y="4138705"/>
            <a:ext cx="3864769" cy="358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Non-local spin-spin correlation function </a:t>
            </a:r>
          </a:p>
        </p:txBody>
      </p:sp>
      <p:grpSp>
        <p:nvGrpSpPr>
          <p:cNvPr id="534" name="Group"/>
          <p:cNvGrpSpPr/>
          <p:nvPr/>
        </p:nvGrpSpPr>
        <p:grpSpPr>
          <a:xfrm>
            <a:off x="296115" y="5256305"/>
            <a:ext cx="2966594" cy="3146449"/>
            <a:chOff x="0" y="0"/>
            <a:chExt cx="2966592" cy="3146448"/>
          </a:xfrm>
        </p:grpSpPr>
        <p:grpSp>
          <p:nvGrpSpPr>
            <p:cNvPr id="532" name="Group"/>
            <p:cNvGrpSpPr/>
            <p:nvPr/>
          </p:nvGrpSpPr>
          <p:grpSpPr>
            <a:xfrm>
              <a:off x="0" y="-1"/>
              <a:ext cx="2966593" cy="3146450"/>
              <a:chOff x="0" y="0"/>
              <a:chExt cx="2966592" cy="3146448"/>
            </a:xfrm>
          </p:grpSpPr>
          <p:grpSp>
            <p:nvGrpSpPr>
              <p:cNvPr id="530" name="Group"/>
              <p:cNvGrpSpPr/>
              <p:nvPr/>
            </p:nvGrpSpPr>
            <p:grpSpPr>
              <a:xfrm>
                <a:off x="465666" y="0"/>
                <a:ext cx="2500927" cy="2700414"/>
                <a:chOff x="0" y="196566"/>
                <a:chExt cx="2500926" cy="2700413"/>
              </a:xfrm>
            </p:grpSpPr>
            <p:grpSp>
              <p:nvGrpSpPr>
                <p:cNvPr id="523" name="Group"/>
                <p:cNvGrpSpPr/>
                <p:nvPr/>
              </p:nvGrpSpPr>
              <p:grpSpPr>
                <a:xfrm>
                  <a:off x="0" y="196566"/>
                  <a:ext cx="2500927" cy="2684241"/>
                  <a:chOff x="112758" y="0"/>
                  <a:chExt cx="2500926" cy="2684239"/>
                </a:xfrm>
              </p:grpSpPr>
              <p:sp>
                <p:nvSpPr>
                  <p:cNvPr id="516" name="Oval"/>
                  <p:cNvSpPr/>
                  <p:nvPr/>
                </p:nvSpPr>
                <p:spPr>
                  <a:xfrm>
                    <a:off x="1267133" y="0"/>
                    <a:ext cx="192175" cy="19990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517" name="Circle"/>
                  <p:cNvSpPr/>
                  <p:nvPr/>
                </p:nvSpPr>
                <p:spPr>
                  <a:xfrm>
                    <a:off x="112758" y="116622"/>
                    <a:ext cx="2500927" cy="2500927"/>
                  </a:xfrm>
                  <a:prstGeom prst="ellips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518" name="Oval"/>
                  <p:cNvSpPr/>
                  <p:nvPr/>
                </p:nvSpPr>
                <p:spPr>
                  <a:xfrm>
                    <a:off x="2410374" y="709267"/>
                    <a:ext cx="192173" cy="19990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519" name="Oval"/>
                  <p:cNvSpPr/>
                  <p:nvPr/>
                </p:nvSpPr>
                <p:spPr>
                  <a:xfrm>
                    <a:off x="214401" y="1940451"/>
                    <a:ext cx="192175" cy="19990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520" name="Oval"/>
                  <p:cNvSpPr/>
                  <p:nvPr/>
                </p:nvSpPr>
                <p:spPr>
                  <a:xfrm>
                    <a:off x="1383844" y="2484337"/>
                    <a:ext cx="192175" cy="19990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521" name="Oval"/>
                  <p:cNvSpPr/>
                  <p:nvPr/>
                </p:nvSpPr>
                <p:spPr>
                  <a:xfrm>
                    <a:off x="2372274" y="1864251"/>
                    <a:ext cx="192173" cy="19990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522" name="Oval"/>
                  <p:cNvSpPr/>
                  <p:nvPr/>
                </p:nvSpPr>
                <p:spPr>
                  <a:xfrm>
                    <a:off x="163602" y="709267"/>
                    <a:ext cx="192173" cy="19990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</p:grpSp>
            <p:sp>
              <p:nvSpPr>
                <p:cNvPr id="524" name="Line"/>
                <p:cNvSpPr/>
                <p:nvPr/>
              </p:nvSpPr>
              <p:spPr>
                <a:xfrm flipV="1">
                  <a:off x="2468078" y="749299"/>
                  <a:ext cx="1" cy="420481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525" name="Line"/>
                <p:cNvSpPr/>
                <p:nvPr/>
              </p:nvSpPr>
              <p:spPr>
                <a:xfrm>
                  <a:off x="2353778" y="812799"/>
                  <a:ext cx="1" cy="420481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526" name="Line"/>
                <p:cNvSpPr/>
                <p:nvPr/>
              </p:nvSpPr>
              <p:spPr>
                <a:xfrm>
                  <a:off x="2353778" y="2030918"/>
                  <a:ext cx="1" cy="420481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527" name="Line"/>
                <p:cNvSpPr/>
                <p:nvPr/>
              </p:nvSpPr>
              <p:spPr>
                <a:xfrm flipH="1">
                  <a:off x="131278" y="850899"/>
                  <a:ext cx="1" cy="420481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528" name="Line"/>
                <p:cNvSpPr/>
                <p:nvPr/>
              </p:nvSpPr>
              <p:spPr>
                <a:xfrm flipV="1">
                  <a:off x="194778" y="1955799"/>
                  <a:ext cx="1" cy="420481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529" name="Line"/>
                <p:cNvSpPr/>
                <p:nvPr/>
              </p:nvSpPr>
              <p:spPr>
                <a:xfrm flipV="1">
                  <a:off x="1363178" y="2476499"/>
                  <a:ext cx="1" cy="420481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531" name="Oval"/>
              <p:cNvSpPr/>
              <p:nvPr/>
            </p:nvSpPr>
            <p:spPr>
              <a:xfrm rot="18223279">
                <a:off x="723822" y="1060158"/>
                <a:ext cx="881192" cy="2211777"/>
              </a:xfrm>
              <a:prstGeom prst="ellips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533" name="1"/>
            <p:cNvSpPr txBox="1"/>
            <p:nvPr/>
          </p:nvSpPr>
          <p:spPr>
            <a:xfrm>
              <a:off x="764084" y="2644004"/>
              <a:ext cx="241301" cy="382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sz="2000">
                  <a:solidFill>
                    <a:srgbClr val="FF26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53" name="Group"/>
          <p:cNvGrpSpPr/>
          <p:nvPr/>
        </p:nvGrpSpPr>
        <p:grpSpPr>
          <a:xfrm>
            <a:off x="4009109" y="5256305"/>
            <a:ext cx="3042073" cy="3217848"/>
            <a:chOff x="0" y="0"/>
            <a:chExt cx="3042072" cy="3217847"/>
          </a:xfrm>
        </p:grpSpPr>
        <p:grpSp>
          <p:nvGrpSpPr>
            <p:cNvPr id="551" name="Group"/>
            <p:cNvGrpSpPr/>
            <p:nvPr/>
          </p:nvGrpSpPr>
          <p:grpSpPr>
            <a:xfrm>
              <a:off x="0" y="-1"/>
              <a:ext cx="3042073" cy="3217849"/>
              <a:chOff x="0" y="0"/>
              <a:chExt cx="3042072" cy="3217847"/>
            </a:xfrm>
          </p:grpSpPr>
          <p:grpSp>
            <p:nvGrpSpPr>
              <p:cNvPr id="549" name="Group"/>
              <p:cNvGrpSpPr/>
              <p:nvPr/>
            </p:nvGrpSpPr>
            <p:grpSpPr>
              <a:xfrm>
                <a:off x="0" y="0"/>
                <a:ext cx="2500927" cy="2700414"/>
                <a:chOff x="0" y="196566"/>
                <a:chExt cx="2500926" cy="2700413"/>
              </a:xfrm>
            </p:grpSpPr>
            <p:grpSp>
              <p:nvGrpSpPr>
                <p:cNvPr id="542" name="Group"/>
                <p:cNvGrpSpPr/>
                <p:nvPr/>
              </p:nvGrpSpPr>
              <p:grpSpPr>
                <a:xfrm>
                  <a:off x="0" y="196566"/>
                  <a:ext cx="2500927" cy="2684241"/>
                  <a:chOff x="112758" y="0"/>
                  <a:chExt cx="2500926" cy="2684239"/>
                </a:xfrm>
              </p:grpSpPr>
              <p:sp>
                <p:nvSpPr>
                  <p:cNvPr id="535" name="Oval"/>
                  <p:cNvSpPr/>
                  <p:nvPr/>
                </p:nvSpPr>
                <p:spPr>
                  <a:xfrm>
                    <a:off x="1267133" y="0"/>
                    <a:ext cx="192175" cy="19990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536" name="Circle"/>
                  <p:cNvSpPr/>
                  <p:nvPr/>
                </p:nvSpPr>
                <p:spPr>
                  <a:xfrm>
                    <a:off x="112758" y="116622"/>
                    <a:ext cx="2500927" cy="2500927"/>
                  </a:xfrm>
                  <a:prstGeom prst="ellips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537" name="Oval"/>
                  <p:cNvSpPr/>
                  <p:nvPr/>
                </p:nvSpPr>
                <p:spPr>
                  <a:xfrm>
                    <a:off x="2410374" y="709267"/>
                    <a:ext cx="192173" cy="19990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538" name="Oval"/>
                  <p:cNvSpPr/>
                  <p:nvPr/>
                </p:nvSpPr>
                <p:spPr>
                  <a:xfrm>
                    <a:off x="214401" y="1940451"/>
                    <a:ext cx="192175" cy="19990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539" name="Oval"/>
                  <p:cNvSpPr/>
                  <p:nvPr/>
                </p:nvSpPr>
                <p:spPr>
                  <a:xfrm>
                    <a:off x="1383844" y="2484337"/>
                    <a:ext cx="192175" cy="19990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540" name="Oval"/>
                  <p:cNvSpPr/>
                  <p:nvPr/>
                </p:nvSpPr>
                <p:spPr>
                  <a:xfrm>
                    <a:off x="2372274" y="1864251"/>
                    <a:ext cx="192173" cy="19990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541" name="Oval"/>
                  <p:cNvSpPr/>
                  <p:nvPr/>
                </p:nvSpPr>
                <p:spPr>
                  <a:xfrm>
                    <a:off x="163602" y="709267"/>
                    <a:ext cx="192173" cy="19990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</p:grpSp>
            <p:sp>
              <p:nvSpPr>
                <p:cNvPr id="543" name="Line"/>
                <p:cNvSpPr/>
                <p:nvPr/>
              </p:nvSpPr>
              <p:spPr>
                <a:xfrm flipV="1">
                  <a:off x="2468078" y="749299"/>
                  <a:ext cx="1" cy="420481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544" name="Line"/>
                <p:cNvSpPr/>
                <p:nvPr/>
              </p:nvSpPr>
              <p:spPr>
                <a:xfrm>
                  <a:off x="2353778" y="812799"/>
                  <a:ext cx="1" cy="420481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545" name="Line"/>
                <p:cNvSpPr/>
                <p:nvPr/>
              </p:nvSpPr>
              <p:spPr>
                <a:xfrm>
                  <a:off x="2353778" y="2030918"/>
                  <a:ext cx="1" cy="420481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546" name="Line"/>
                <p:cNvSpPr/>
                <p:nvPr/>
              </p:nvSpPr>
              <p:spPr>
                <a:xfrm flipH="1">
                  <a:off x="131278" y="850899"/>
                  <a:ext cx="1" cy="420481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547" name="Line"/>
                <p:cNvSpPr/>
                <p:nvPr/>
              </p:nvSpPr>
              <p:spPr>
                <a:xfrm flipV="1">
                  <a:off x="194778" y="1955799"/>
                  <a:ext cx="1" cy="420481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548" name="Line"/>
                <p:cNvSpPr/>
                <p:nvPr/>
              </p:nvSpPr>
              <p:spPr>
                <a:xfrm flipV="1">
                  <a:off x="1363178" y="2476499"/>
                  <a:ext cx="1" cy="420481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550" name="Oval"/>
              <p:cNvSpPr/>
              <p:nvPr/>
            </p:nvSpPr>
            <p:spPr>
              <a:xfrm rot="3860638">
                <a:off x="1413855" y="1235989"/>
                <a:ext cx="881192" cy="2211776"/>
              </a:xfrm>
              <a:prstGeom prst="ellips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552" name="-1"/>
            <p:cNvSpPr txBox="1"/>
            <p:nvPr/>
          </p:nvSpPr>
          <p:spPr>
            <a:xfrm>
              <a:off x="1994777" y="2758304"/>
              <a:ext cx="325885" cy="382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sz="2000">
                  <a:solidFill>
                    <a:srgbClr val="FF26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-1</a:t>
              </a:r>
            </a:p>
          </p:txBody>
        </p:sp>
      </p:grpSp>
      <p:grpSp>
        <p:nvGrpSpPr>
          <p:cNvPr id="572" name="Group"/>
          <p:cNvGrpSpPr/>
          <p:nvPr/>
        </p:nvGrpSpPr>
        <p:grpSpPr>
          <a:xfrm>
            <a:off x="7302282" y="5286975"/>
            <a:ext cx="3168619" cy="2700415"/>
            <a:chOff x="0" y="0"/>
            <a:chExt cx="3168618" cy="2700413"/>
          </a:xfrm>
        </p:grpSpPr>
        <p:grpSp>
          <p:nvGrpSpPr>
            <p:cNvPr id="570" name="Group"/>
            <p:cNvGrpSpPr/>
            <p:nvPr/>
          </p:nvGrpSpPr>
          <p:grpSpPr>
            <a:xfrm>
              <a:off x="0" y="-1"/>
              <a:ext cx="2803047" cy="2700415"/>
              <a:chOff x="0" y="0"/>
              <a:chExt cx="2803046" cy="2700413"/>
            </a:xfrm>
          </p:grpSpPr>
          <p:grpSp>
            <p:nvGrpSpPr>
              <p:cNvPr id="568" name="Group"/>
              <p:cNvGrpSpPr/>
              <p:nvPr/>
            </p:nvGrpSpPr>
            <p:grpSpPr>
              <a:xfrm>
                <a:off x="0" y="0"/>
                <a:ext cx="2500927" cy="2700414"/>
                <a:chOff x="0" y="196566"/>
                <a:chExt cx="2500926" cy="2700413"/>
              </a:xfrm>
            </p:grpSpPr>
            <p:grpSp>
              <p:nvGrpSpPr>
                <p:cNvPr id="561" name="Group"/>
                <p:cNvGrpSpPr/>
                <p:nvPr/>
              </p:nvGrpSpPr>
              <p:grpSpPr>
                <a:xfrm>
                  <a:off x="0" y="196566"/>
                  <a:ext cx="2500927" cy="2684241"/>
                  <a:chOff x="112758" y="0"/>
                  <a:chExt cx="2500926" cy="2684239"/>
                </a:xfrm>
              </p:grpSpPr>
              <p:sp>
                <p:nvSpPr>
                  <p:cNvPr id="554" name="Oval"/>
                  <p:cNvSpPr/>
                  <p:nvPr/>
                </p:nvSpPr>
                <p:spPr>
                  <a:xfrm>
                    <a:off x="1267133" y="0"/>
                    <a:ext cx="192175" cy="19990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555" name="Circle"/>
                  <p:cNvSpPr/>
                  <p:nvPr/>
                </p:nvSpPr>
                <p:spPr>
                  <a:xfrm>
                    <a:off x="112758" y="116622"/>
                    <a:ext cx="2500927" cy="2500927"/>
                  </a:xfrm>
                  <a:prstGeom prst="ellips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556" name="Oval"/>
                  <p:cNvSpPr/>
                  <p:nvPr/>
                </p:nvSpPr>
                <p:spPr>
                  <a:xfrm>
                    <a:off x="2410374" y="709267"/>
                    <a:ext cx="192173" cy="19990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557" name="Oval"/>
                  <p:cNvSpPr/>
                  <p:nvPr/>
                </p:nvSpPr>
                <p:spPr>
                  <a:xfrm>
                    <a:off x="214401" y="1940451"/>
                    <a:ext cx="192175" cy="19990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558" name="Oval"/>
                  <p:cNvSpPr/>
                  <p:nvPr/>
                </p:nvSpPr>
                <p:spPr>
                  <a:xfrm>
                    <a:off x="1383844" y="2484337"/>
                    <a:ext cx="192175" cy="19990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559" name="Oval"/>
                  <p:cNvSpPr/>
                  <p:nvPr/>
                </p:nvSpPr>
                <p:spPr>
                  <a:xfrm>
                    <a:off x="2372274" y="1864251"/>
                    <a:ext cx="192173" cy="19990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560" name="Oval"/>
                  <p:cNvSpPr/>
                  <p:nvPr/>
                </p:nvSpPr>
                <p:spPr>
                  <a:xfrm>
                    <a:off x="163602" y="709267"/>
                    <a:ext cx="192173" cy="19990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</p:grpSp>
            <p:sp>
              <p:nvSpPr>
                <p:cNvPr id="562" name="Line"/>
                <p:cNvSpPr/>
                <p:nvPr/>
              </p:nvSpPr>
              <p:spPr>
                <a:xfrm flipV="1">
                  <a:off x="2468078" y="749299"/>
                  <a:ext cx="1" cy="420481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563" name="Line"/>
                <p:cNvSpPr/>
                <p:nvPr/>
              </p:nvSpPr>
              <p:spPr>
                <a:xfrm>
                  <a:off x="2353778" y="812799"/>
                  <a:ext cx="1" cy="420481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564" name="Line"/>
                <p:cNvSpPr/>
                <p:nvPr/>
              </p:nvSpPr>
              <p:spPr>
                <a:xfrm>
                  <a:off x="2353778" y="2030918"/>
                  <a:ext cx="1" cy="420481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565" name="Line"/>
                <p:cNvSpPr/>
                <p:nvPr/>
              </p:nvSpPr>
              <p:spPr>
                <a:xfrm flipH="1">
                  <a:off x="131278" y="850899"/>
                  <a:ext cx="1" cy="420481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566" name="Line"/>
                <p:cNvSpPr/>
                <p:nvPr/>
              </p:nvSpPr>
              <p:spPr>
                <a:xfrm flipV="1">
                  <a:off x="194778" y="1955799"/>
                  <a:ext cx="1" cy="420481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567" name="Line"/>
                <p:cNvSpPr/>
                <p:nvPr/>
              </p:nvSpPr>
              <p:spPr>
                <a:xfrm flipV="1">
                  <a:off x="1363178" y="2476499"/>
                  <a:ext cx="1" cy="420481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569" name="Oval"/>
              <p:cNvSpPr/>
              <p:nvPr/>
            </p:nvSpPr>
            <p:spPr>
              <a:xfrm rot="21600000">
                <a:off x="1921855" y="244318"/>
                <a:ext cx="881192" cy="2211777"/>
              </a:xfrm>
              <a:prstGeom prst="ellips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571" name="0"/>
            <p:cNvSpPr txBox="1"/>
            <p:nvPr/>
          </p:nvSpPr>
          <p:spPr>
            <a:xfrm>
              <a:off x="2927318" y="1158752"/>
              <a:ext cx="241301" cy="382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sz="2000">
                  <a:solidFill>
                    <a:srgbClr val="FF26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0</a:t>
              </a:r>
            </a:p>
          </p:txBody>
        </p:sp>
      </p:grpSp>
      <p:pic>
        <p:nvPicPr>
          <p:cNvPr id="573" name="langle_S_iz_S_jz.pdf" descr="langle_S_iz_S_jz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5126" y="4165600"/>
            <a:ext cx="952501" cy="304800"/>
          </a:xfrm>
          <a:prstGeom prst="rect">
            <a:avLst/>
          </a:prstGeom>
          <a:ln w="12700">
            <a:miter lim="400000"/>
          </a:ln>
        </p:spPr>
      </p:pic>
      <p:sp>
        <p:nvSpPr>
          <p:cNvPr id="574" name="Weighted sum over configurations like"/>
          <p:cNvSpPr txBox="1"/>
          <p:nvPr/>
        </p:nvSpPr>
        <p:spPr>
          <a:xfrm>
            <a:off x="608186" y="4697505"/>
            <a:ext cx="3680371" cy="358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Weighted sum over configurations like </a:t>
            </a:r>
          </a:p>
        </p:txBody>
      </p:sp>
      <p:sp>
        <p:nvSpPr>
          <p:cNvPr id="575" name="Which one has the largest weight?"/>
          <p:cNvSpPr txBox="1"/>
          <p:nvPr/>
        </p:nvSpPr>
        <p:spPr>
          <a:xfrm>
            <a:off x="658986" y="8683152"/>
            <a:ext cx="3261346" cy="358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Which one has the largest weight?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6-site Hubbard model</a:t>
            </a:r>
          </a:p>
        </p:txBody>
      </p:sp>
      <p:pic>
        <p:nvPicPr>
          <p:cNvPr id="5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704" y="1729915"/>
            <a:ext cx="6032783" cy="1047610"/>
          </a:xfrm>
          <a:prstGeom prst="rect">
            <a:avLst/>
          </a:prstGeom>
          <a:ln w="12700">
            <a:miter lim="400000"/>
          </a:ln>
        </p:spPr>
      </p:pic>
      <p:sp>
        <p:nvSpPr>
          <p:cNvPr id="579" name="Expectation values/correlation functions:"/>
          <p:cNvSpPr txBox="1"/>
          <p:nvPr/>
        </p:nvSpPr>
        <p:spPr>
          <a:xfrm>
            <a:off x="646286" y="3436992"/>
            <a:ext cx="5535514" cy="774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Expectation values/correlation functions:</a:t>
            </a:r>
          </a:p>
        </p:txBody>
      </p:sp>
      <p:grpSp>
        <p:nvGrpSpPr>
          <p:cNvPr id="598" name="Group"/>
          <p:cNvGrpSpPr/>
          <p:nvPr/>
        </p:nvGrpSpPr>
        <p:grpSpPr>
          <a:xfrm>
            <a:off x="6747184" y="4623938"/>
            <a:ext cx="1606568" cy="1630353"/>
            <a:chOff x="140892" y="0"/>
            <a:chExt cx="1606566" cy="1630352"/>
          </a:xfrm>
        </p:grpSpPr>
        <p:grpSp>
          <p:nvGrpSpPr>
            <p:cNvPr id="596" name="Group"/>
            <p:cNvGrpSpPr/>
            <p:nvPr/>
          </p:nvGrpSpPr>
          <p:grpSpPr>
            <a:xfrm>
              <a:off x="140892" y="0"/>
              <a:ext cx="1606568" cy="1454493"/>
              <a:chOff x="140892" y="0"/>
              <a:chExt cx="1606566" cy="1454492"/>
            </a:xfrm>
          </p:grpSpPr>
          <p:grpSp>
            <p:nvGrpSpPr>
              <p:cNvPr id="594" name="Group"/>
              <p:cNvGrpSpPr/>
              <p:nvPr/>
            </p:nvGrpSpPr>
            <p:grpSpPr>
              <a:xfrm>
                <a:off x="250816" y="0"/>
                <a:ext cx="1347046" cy="1454493"/>
                <a:chOff x="0" y="105874"/>
                <a:chExt cx="1347044" cy="1454492"/>
              </a:xfrm>
            </p:grpSpPr>
            <p:grpSp>
              <p:nvGrpSpPr>
                <p:cNvPr id="587" name="Group"/>
                <p:cNvGrpSpPr/>
                <p:nvPr/>
              </p:nvGrpSpPr>
              <p:grpSpPr>
                <a:xfrm>
                  <a:off x="0" y="105874"/>
                  <a:ext cx="1347045" cy="1445782"/>
                  <a:chOff x="60733" y="0"/>
                  <a:chExt cx="1347044" cy="1445781"/>
                </a:xfrm>
              </p:grpSpPr>
              <p:sp>
                <p:nvSpPr>
                  <p:cNvPr id="580" name="Oval"/>
                  <p:cNvSpPr/>
                  <p:nvPr/>
                </p:nvSpPr>
                <p:spPr>
                  <a:xfrm>
                    <a:off x="682501" y="0"/>
                    <a:ext cx="103510" cy="10767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581" name="Circle"/>
                  <p:cNvSpPr/>
                  <p:nvPr/>
                </p:nvSpPr>
                <p:spPr>
                  <a:xfrm>
                    <a:off x="60733" y="62814"/>
                    <a:ext cx="1347046" cy="1347046"/>
                  </a:xfrm>
                  <a:prstGeom prst="ellips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582" name="Oval"/>
                  <p:cNvSpPr/>
                  <p:nvPr/>
                </p:nvSpPr>
                <p:spPr>
                  <a:xfrm>
                    <a:off x="1298272" y="382024"/>
                    <a:ext cx="103508" cy="10767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583" name="Oval"/>
                  <p:cNvSpPr/>
                  <p:nvPr/>
                </p:nvSpPr>
                <p:spPr>
                  <a:xfrm>
                    <a:off x="115480" y="1045163"/>
                    <a:ext cx="103509" cy="10767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584" name="Oval"/>
                  <p:cNvSpPr/>
                  <p:nvPr/>
                </p:nvSpPr>
                <p:spPr>
                  <a:xfrm>
                    <a:off x="745363" y="1338110"/>
                    <a:ext cx="103510" cy="10767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585" name="Oval"/>
                  <p:cNvSpPr/>
                  <p:nvPr/>
                </p:nvSpPr>
                <p:spPr>
                  <a:xfrm>
                    <a:off x="1277750" y="1004120"/>
                    <a:ext cx="103509" cy="10767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586" name="Oval"/>
                  <p:cNvSpPr/>
                  <p:nvPr/>
                </p:nvSpPr>
                <p:spPr>
                  <a:xfrm>
                    <a:off x="88119" y="382024"/>
                    <a:ext cx="103508" cy="10767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</p:grpSp>
            <p:sp>
              <p:nvSpPr>
                <p:cNvPr id="588" name="Line"/>
                <p:cNvSpPr/>
                <p:nvPr/>
              </p:nvSpPr>
              <p:spPr>
                <a:xfrm flipV="1">
                  <a:off x="1329352" y="403586"/>
                  <a:ext cx="1" cy="226480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589" name="Line"/>
                <p:cNvSpPr/>
                <p:nvPr/>
              </p:nvSpPr>
              <p:spPr>
                <a:xfrm>
                  <a:off x="1267788" y="437789"/>
                  <a:ext cx="1" cy="226479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590" name="Line"/>
                <p:cNvSpPr/>
                <p:nvPr/>
              </p:nvSpPr>
              <p:spPr>
                <a:xfrm>
                  <a:off x="1267788" y="1093890"/>
                  <a:ext cx="1" cy="226479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591" name="Line"/>
                <p:cNvSpPr/>
                <p:nvPr/>
              </p:nvSpPr>
              <p:spPr>
                <a:xfrm flipH="1">
                  <a:off x="70708" y="458310"/>
                  <a:ext cx="1" cy="226479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592" name="Line"/>
                <p:cNvSpPr/>
                <p:nvPr/>
              </p:nvSpPr>
              <p:spPr>
                <a:xfrm flipV="1">
                  <a:off x="104911" y="1053429"/>
                  <a:ext cx="1" cy="226480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593" name="Line"/>
                <p:cNvSpPr/>
                <p:nvPr/>
              </p:nvSpPr>
              <p:spPr>
                <a:xfrm flipV="1">
                  <a:off x="734233" y="1333888"/>
                  <a:ext cx="1" cy="226479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595" name="Oval"/>
              <p:cNvSpPr/>
              <p:nvPr/>
            </p:nvSpPr>
            <p:spPr>
              <a:xfrm rot="16200000">
                <a:off x="770925" y="277389"/>
                <a:ext cx="346502" cy="1606567"/>
              </a:xfrm>
              <a:prstGeom prst="ellips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597" name="1"/>
            <p:cNvSpPr txBox="1"/>
            <p:nvPr/>
          </p:nvSpPr>
          <p:spPr>
            <a:xfrm>
              <a:off x="411549" y="1424109"/>
              <a:ext cx="129970" cy="2062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sz="2000">
                  <a:solidFill>
                    <a:srgbClr val="FF26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17" name="Group"/>
          <p:cNvGrpSpPr/>
          <p:nvPr/>
        </p:nvGrpSpPr>
        <p:grpSpPr>
          <a:xfrm>
            <a:off x="6950017" y="8072215"/>
            <a:ext cx="1688665" cy="1786238"/>
            <a:chOff x="0" y="0"/>
            <a:chExt cx="1688663" cy="1786236"/>
          </a:xfrm>
        </p:grpSpPr>
        <p:grpSp>
          <p:nvGrpSpPr>
            <p:cNvPr id="615" name="Group"/>
            <p:cNvGrpSpPr/>
            <p:nvPr/>
          </p:nvGrpSpPr>
          <p:grpSpPr>
            <a:xfrm>
              <a:off x="0" y="0"/>
              <a:ext cx="1688664" cy="1786237"/>
              <a:chOff x="0" y="0"/>
              <a:chExt cx="1688663" cy="1786236"/>
            </a:xfrm>
          </p:grpSpPr>
          <p:grpSp>
            <p:nvGrpSpPr>
              <p:cNvPr id="613" name="Group"/>
              <p:cNvGrpSpPr/>
              <p:nvPr/>
            </p:nvGrpSpPr>
            <p:grpSpPr>
              <a:xfrm>
                <a:off x="0" y="-1"/>
                <a:ext cx="1388272" cy="1499009"/>
                <a:chOff x="0" y="109114"/>
                <a:chExt cx="1388271" cy="1499007"/>
              </a:xfrm>
            </p:grpSpPr>
            <p:grpSp>
              <p:nvGrpSpPr>
                <p:cNvPr id="606" name="Group"/>
                <p:cNvGrpSpPr/>
                <p:nvPr/>
              </p:nvGrpSpPr>
              <p:grpSpPr>
                <a:xfrm>
                  <a:off x="0" y="109114"/>
                  <a:ext cx="1388272" cy="1490031"/>
                  <a:chOff x="62592" y="0"/>
                  <a:chExt cx="1388271" cy="1490029"/>
                </a:xfrm>
              </p:grpSpPr>
              <p:sp>
                <p:nvSpPr>
                  <p:cNvPr id="599" name="Oval"/>
                  <p:cNvSpPr/>
                  <p:nvPr/>
                </p:nvSpPr>
                <p:spPr>
                  <a:xfrm>
                    <a:off x="703389" y="0"/>
                    <a:ext cx="106678" cy="11096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600" name="Circle"/>
                  <p:cNvSpPr/>
                  <p:nvPr/>
                </p:nvSpPr>
                <p:spPr>
                  <a:xfrm>
                    <a:off x="62592" y="64737"/>
                    <a:ext cx="1388273" cy="1388272"/>
                  </a:xfrm>
                  <a:prstGeom prst="ellips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601" name="Oval"/>
                  <p:cNvSpPr/>
                  <p:nvPr/>
                </p:nvSpPr>
                <p:spPr>
                  <a:xfrm>
                    <a:off x="1338006" y="393716"/>
                    <a:ext cx="106676" cy="11096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602" name="Oval"/>
                  <p:cNvSpPr/>
                  <p:nvPr/>
                </p:nvSpPr>
                <p:spPr>
                  <a:xfrm>
                    <a:off x="119014" y="1077150"/>
                    <a:ext cx="106678" cy="11096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603" name="Oval"/>
                  <p:cNvSpPr/>
                  <p:nvPr/>
                </p:nvSpPr>
                <p:spPr>
                  <a:xfrm>
                    <a:off x="768176" y="1379063"/>
                    <a:ext cx="106677" cy="11096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604" name="Oval"/>
                  <p:cNvSpPr/>
                  <p:nvPr/>
                </p:nvSpPr>
                <p:spPr>
                  <a:xfrm>
                    <a:off x="1316856" y="1034851"/>
                    <a:ext cx="106677" cy="11096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605" name="Oval"/>
                  <p:cNvSpPr/>
                  <p:nvPr/>
                </p:nvSpPr>
                <p:spPr>
                  <a:xfrm>
                    <a:off x="90816" y="393716"/>
                    <a:ext cx="106676" cy="11096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</p:grpSp>
            <p:sp>
              <p:nvSpPr>
                <p:cNvPr id="607" name="Line"/>
                <p:cNvSpPr/>
                <p:nvPr/>
              </p:nvSpPr>
              <p:spPr>
                <a:xfrm flipV="1">
                  <a:off x="1370037" y="415938"/>
                  <a:ext cx="1" cy="233411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608" name="Line"/>
                <p:cNvSpPr/>
                <p:nvPr/>
              </p:nvSpPr>
              <p:spPr>
                <a:xfrm>
                  <a:off x="1306589" y="451187"/>
                  <a:ext cx="1" cy="233411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609" name="Line"/>
                <p:cNvSpPr/>
                <p:nvPr/>
              </p:nvSpPr>
              <p:spPr>
                <a:xfrm>
                  <a:off x="1306589" y="1127369"/>
                  <a:ext cx="1" cy="233410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610" name="Line"/>
                <p:cNvSpPr/>
                <p:nvPr/>
              </p:nvSpPr>
              <p:spPr>
                <a:xfrm flipH="1">
                  <a:off x="72873" y="472337"/>
                  <a:ext cx="1" cy="233410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611" name="Line"/>
                <p:cNvSpPr/>
                <p:nvPr/>
              </p:nvSpPr>
              <p:spPr>
                <a:xfrm flipV="1">
                  <a:off x="108122" y="1085670"/>
                  <a:ext cx="1" cy="233411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612" name="Line"/>
                <p:cNvSpPr/>
                <p:nvPr/>
              </p:nvSpPr>
              <p:spPr>
                <a:xfrm flipV="1">
                  <a:off x="756704" y="1374712"/>
                  <a:ext cx="1" cy="233411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614" name="Oval"/>
              <p:cNvSpPr/>
              <p:nvPr/>
            </p:nvSpPr>
            <p:spPr>
              <a:xfrm rot="3860638">
                <a:off x="784835" y="686101"/>
                <a:ext cx="489153" cy="1227764"/>
              </a:xfrm>
              <a:prstGeom prst="ellips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616" name="-1"/>
            <p:cNvSpPr txBox="1"/>
            <p:nvPr/>
          </p:nvSpPr>
          <p:spPr>
            <a:xfrm>
              <a:off x="1107307" y="1531143"/>
              <a:ext cx="180900" cy="2125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sz="2000">
                  <a:solidFill>
                    <a:srgbClr val="FF26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-1</a:t>
              </a:r>
            </a:p>
          </p:txBody>
        </p:sp>
      </p:grpSp>
      <p:grpSp>
        <p:nvGrpSpPr>
          <p:cNvPr id="636" name="Group"/>
          <p:cNvGrpSpPr/>
          <p:nvPr/>
        </p:nvGrpSpPr>
        <p:grpSpPr>
          <a:xfrm>
            <a:off x="8121836" y="6658264"/>
            <a:ext cx="1688665" cy="1630353"/>
            <a:chOff x="0" y="-77759"/>
            <a:chExt cx="1688663" cy="1630352"/>
          </a:xfrm>
        </p:grpSpPr>
        <p:grpSp>
          <p:nvGrpSpPr>
            <p:cNvPr id="634" name="Group"/>
            <p:cNvGrpSpPr/>
            <p:nvPr/>
          </p:nvGrpSpPr>
          <p:grpSpPr>
            <a:xfrm>
              <a:off x="0" y="-77760"/>
              <a:ext cx="1332828" cy="1630353"/>
              <a:chOff x="0" y="-77759"/>
              <a:chExt cx="1332827" cy="1630352"/>
            </a:xfrm>
          </p:grpSpPr>
          <p:grpSp>
            <p:nvGrpSpPr>
              <p:cNvPr id="632" name="Group"/>
              <p:cNvGrpSpPr/>
              <p:nvPr/>
            </p:nvGrpSpPr>
            <p:grpSpPr>
              <a:xfrm>
                <a:off x="0" y="0"/>
                <a:ext cx="1332828" cy="1439142"/>
                <a:chOff x="0" y="104756"/>
                <a:chExt cx="1332827" cy="1439141"/>
              </a:xfrm>
            </p:grpSpPr>
            <p:grpSp>
              <p:nvGrpSpPr>
                <p:cNvPr id="625" name="Group"/>
                <p:cNvGrpSpPr/>
                <p:nvPr/>
              </p:nvGrpSpPr>
              <p:grpSpPr>
                <a:xfrm>
                  <a:off x="0" y="104756"/>
                  <a:ext cx="1332828" cy="1430523"/>
                  <a:chOff x="60092" y="0"/>
                  <a:chExt cx="1332827" cy="1430521"/>
                </a:xfrm>
              </p:grpSpPr>
              <p:sp>
                <p:nvSpPr>
                  <p:cNvPr id="618" name="Oval"/>
                  <p:cNvSpPr/>
                  <p:nvPr/>
                </p:nvSpPr>
                <p:spPr>
                  <a:xfrm>
                    <a:off x="675298" y="0"/>
                    <a:ext cx="102417" cy="10653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619" name="Circle"/>
                  <p:cNvSpPr/>
                  <p:nvPr/>
                </p:nvSpPr>
                <p:spPr>
                  <a:xfrm>
                    <a:off x="60092" y="62151"/>
                    <a:ext cx="1332829" cy="1332829"/>
                  </a:xfrm>
                  <a:prstGeom prst="ellips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620" name="Oval"/>
                  <p:cNvSpPr/>
                  <p:nvPr/>
                </p:nvSpPr>
                <p:spPr>
                  <a:xfrm>
                    <a:off x="1284569" y="377992"/>
                    <a:ext cx="102416" cy="10653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621" name="Oval"/>
                  <p:cNvSpPr/>
                  <p:nvPr/>
                </p:nvSpPr>
                <p:spPr>
                  <a:xfrm>
                    <a:off x="114261" y="1034132"/>
                    <a:ext cx="102417" cy="10653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622" name="Oval"/>
                  <p:cNvSpPr/>
                  <p:nvPr/>
                </p:nvSpPr>
                <p:spPr>
                  <a:xfrm>
                    <a:off x="737497" y="1323987"/>
                    <a:ext cx="102417" cy="10653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623" name="Oval"/>
                  <p:cNvSpPr/>
                  <p:nvPr/>
                </p:nvSpPr>
                <p:spPr>
                  <a:xfrm>
                    <a:off x="1264265" y="993522"/>
                    <a:ext cx="102416" cy="10653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624" name="Oval"/>
                  <p:cNvSpPr/>
                  <p:nvPr/>
                </p:nvSpPr>
                <p:spPr>
                  <a:xfrm>
                    <a:off x="87189" y="377992"/>
                    <a:ext cx="102416" cy="10653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pPr algn="l" defTabSz="650240">
                      <a:defRPr b="0" sz="1600"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</p:grpSp>
            <p:sp>
              <p:nvSpPr>
                <p:cNvPr id="626" name="Line"/>
                <p:cNvSpPr/>
                <p:nvPr/>
              </p:nvSpPr>
              <p:spPr>
                <a:xfrm flipV="1">
                  <a:off x="1315322" y="399327"/>
                  <a:ext cx="1" cy="224089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627" name="Line"/>
                <p:cNvSpPr/>
                <p:nvPr/>
              </p:nvSpPr>
              <p:spPr>
                <a:xfrm>
                  <a:off x="1254407" y="433168"/>
                  <a:ext cx="1" cy="224089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628" name="Line"/>
                <p:cNvSpPr/>
                <p:nvPr/>
              </p:nvSpPr>
              <p:spPr>
                <a:xfrm>
                  <a:off x="1254407" y="1082344"/>
                  <a:ext cx="1" cy="224089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629" name="Line"/>
                <p:cNvSpPr/>
                <p:nvPr/>
              </p:nvSpPr>
              <p:spPr>
                <a:xfrm flipH="1">
                  <a:off x="69962" y="453473"/>
                  <a:ext cx="1" cy="224089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630" name="Line"/>
                <p:cNvSpPr/>
                <p:nvPr/>
              </p:nvSpPr>
              <p:spPr>
                <a:xfrm flipV="1">
                  <a:off x="103803" y="1042311"/>
                  <a:ext cx="1" cy="224089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631" name="Line"/>
                <p:cNvSpPr/>
                <p:nvPr/>
              </p:nvSpPr>
              <p:spPr>
                <a:xfrm flipV="1">
                  <a:off x="726483" y="1319810"/>
                  <a:ext cx="1" cy="224089"/>
                </a:xfrm>
                <a:prstGeom prst="line">
                  <a:avLst/>
                </a:prstGeom>
                <a:noFill/>
                <a:ln w="38100" cap="flat">
                  <a:solidFill>
                    <a:srgbClr val="0433F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633" name="Oval"/>
              <p:cNvSpPr/>
              <p:nvPr/>
            </p:nvSpPr>
            <p:spPr>
              <a:xfrm rot="21600000">
                <a:off x="455687" y="-77760"/>
                <a:ext cx="469618" cy="1630353"/>
              </a:xfrm>
              <a:prstGeom prst="ellips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635" name="0"/>
            <p:cNvSpPr txBox="1"/>
            <p:nvPr/>
          </p:nvSpPr>
          <p:spPr>
            <a:xfrm>
              <a:off x="1560066" y="617538"/>
              <a:ext cx="128598" cy="204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sz="2000">
                  <a:solidFill>
                    <a:srgbClr val="FF26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0</a:t>
              </a:r>
            </a:p>
          </p:txBody>
        </p:sp>
      </p:grpSp>
      <p:pic>
        <p:nvPicPr>
          <p:cNvPr id="637" name="langle_S_iz_S_jz.pdf" descr="langle_S_iz_S_jz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3326" y="4724400"/>
            <a:ext cx="952501" cy="304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38" name="Screenshot 2020-11-05 at 12.46.07.png" descr="Screenshot 2020-11-05 at 12.46.0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0623" y="5167405"/>
            <a:ext cx="6204004" cy="3830888"/>
          </a:xfrm>
          <a:prstGeom prst="rect">
            <a:avLst/>
          </a:prstGeom>
          <a:ln w="12700">
            <a:miter lim="400000"/>
          </a:ln>
        </p:spPr>
      </p:pic>
      <p:sp>
        <p:nvSpPr>
          <p:cNvPr id="639" name="12"/>
          <p:cNvSpPr txBox="1"/>
          <p:nvPr/>
        </p:nvSpPr>
        <p:spPr>
          <a:xfrm>
            <a:off x="6005686" y="8233719"/>
            <a:ext cx="453331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640" name="13"/>
          <p:cNvSpPr txBox="1"/>
          <p:nvPr/>
        </p:nvSpPr>
        <p:spPr>
          <a:xfrm>
            <a:off x="6005686" y="4995219"/>
            <a:ext cx="453331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641" name="14"/>
          <p:cNvSpPr txBox="1"/>
          <p:nvPr/>
        </p:nvSpPr>
        <p:spPr>
          <a:xfrm>
            <a:off x="6005686" y="7103419"/>
            <a:ext cx="453331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642" name="U"/>
          <p:cNvSpPr txBox="1"/>
          <p:nvPr/>
        </p:nvSpPr>
        <p:spPr>
          <a:xfrm>
            <a:off x="3605386" y="8839800"/>
            <a:ext cx="33441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6-site Hubbard model</a:t>
            </a:r>
          </a:p>
        </p:txBody>
      </p:sp>
      <p:pic>
        <p:nvPicPr>
          <p:cNvPr id="6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704" y="1729915"/>
            <a:ext cx="6032783" cy="1047610"/>
          </a:xfrm>
          <a:prstGeom prst="rect">
            <a:avLst/>
          </a:prstGeom>
          <a:ln w="12700">
            <a:miter lim="400000"/>
          </a:ln>
        </p:spPr>
      </p:pic>
      <p:sp>
        <p:nvSpPr>
          <p:cNvPr id="646" name="Why correlation functions?…"/>
          <p:cNvSpPr txBox="1"/>
          <p:nvPr/>
        </p:nvSpPr>
        <p:spPr>
          <a:xfrm>
            <a:off x="646286" y="3430642"/>
            <a:ext cx="6494711" cy="1117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Why correlation functions?</a:t>
            </a:r>
          </a:p>
          <a:p>
            <a:pPr marL="333375" indent="-333375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Contributions to interaction energy of the system</a:t>
            </a:r>
          </a:p>
          <a:p>
            <a:pPr marL="333375" indent="-333375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Response to small perturbations</a:t>
            </a:r>
          </a:p>
        </p:txBody>
      </p:sp>
      <p:pic>
        <p:nvPicPr>
          <p:cNvPr id="647" name="langle_n_i_uparr.pdf" descr="langle_n_i_upar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43948" y="3851768"/>
            <a:ext cx="927101" cy="304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65" name="Group"/>
          <p:cNvGrpSpPr/>
          <p:nvPr/>
        </p:nvGrpSpPr>
        <p:grpSpPr>
          <a:xfrm>
            <a:off x="647482" y="4778625"/>
            <a:ext cx="2500927" cy="3106307"/>
            <a:chOff x="0" y="0"/>
            <a:chExt cx="2500926" cy="3106306"/>
          </a:xfrm>
        </p:grpSpPr>
        <p:grpSp>
          <p:nvGrpSpPr>
            <p:cNvPr id="663" name="Group"/>
            <p:cNvGrpSpPr/>
            <p:nvPr/>
          </p:nvGrpSpPr>
          <p:grpSpPr>
            <a:xfrm>
              <a:off x="0" y="0"/>
              <a:ext cx="2500927" cy="2758387"/>
              <a:chOff x="0" y="196566"/>
              <a:chExt cx="2500926" cy="2758386"/>
            </a:xfrm>
          </p:grpSpPr>
          <p:grpSp>
            <p:nvGrpSpPr>
              <p:cNvPr id="655" name="Group"/>
              <p:cNvGrpSpPr/>
              <p:nvPr/>
            </p:nvGrpSpPr>
            <p:grpSpPr>
              <a:xfrm>
                <a:off x="0" y="196566"/>
                <a:ext cx="2500927" cy="2684241"/>
                <a:chOff x="112758" y="0"/>
                <a:chExt cx="2500926" cy="2684239"/>
              </a:xfrm>
            </p:grpSpPr>
            <p:sp>
              <p:nvSpPr>
                <p:cNvPr id="648" name="Oval"/>
                <p:cNvSpPr/>
                <p:nvPr/>
              </p:nvSpPr>
              <p:spPr>
                <a:xfrm>
                  <a:off x="1267133" y="0"/>
                  <a:ext cx="192175" cy="19990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649" name="Circle"/>
                <p:cNvSpPr/>
                <p:nvPr/>
              </p:nvSpPr>
              <p:spPr>
                <a:xfrm>
                  <a:off x="112758" y="116622"/>
                  <a:ext cx="2500927" cy="2500927"/>
                </a:xfrm>
                <a:prstGeom prst="ellips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650" name="Oval"/>
                <p:cNvSpPr/>
                <p:nvPr/>
              </p:nvSpPr>
              <p:spPr>
                <a:xfrm>
                  <a:off x="2410374" y="709267"/>
                  <a:ext cx="192173" cy="19990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651" name="Oval"/>
                <p:cNvSpPr/>
                <p:nvPr/>
              </p:nvSpPr>
              <p:spPr>
                <a:xfrm>
                  <a:off x="214401" y="1940451"/>
                  <a:ext cx="192175" cy="19990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652" name="Oval"/>
                <p:cNvSpPr/>
                <p:nvPr/>
              </p:nvSpPr>
              <p:spPr>
                <a:xfrm>
                  <a:off x="1383844" y="2484337"/>
                  <a:ext cx="192175" cy="19990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653" name="Oval"/>
                <p:cNvSpPr/>
                <p:nvPr/>
              </p:nvSpPr>
              <p:spPr>
                <a:xfrm>
                  <a:off x="2372274" y="1864251"/>
                  <a:ext cx="192173" cy="19990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654" name="Oval"/>
                <p:cNvSpPr/>
                <p:nvPr/>
              </p:nvSpPr>
              <p:spPr>
                <a:xfrm>
                  <a:off x="163602" y="709267"/>
                  <a:ext cx="192173" cy="19990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sp>
            <p:nvSpPr>
              <p:cNvPr id="656" name="Line"/>
              <p:cNvSpPr/>
              <p:nvPr/>
            </p:nvSpPr>
            <p:spPr>
              <a:xfrm flipV="1">
                <a:off x="2468078" y="749299"/>
                <a:ext cx="1" cy="420481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57" name="Line"/>
              <p:cNvSpPr/>
              <p:nvPr/>
            </p:nvSpPr>
            <p:spPr>
              <a:xfrm>
                <a:off x="2353778" y="812799"/>
                <a:ext cx="1" cy="420481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58" name="Line"/>
              <p:cNvSpPr/>
              <p:nvPr/>
            </p:nvSpPr>
            <p:spPr>
              <a:xfrm>
                <a:off x="2353778" y="2030918"/>
                <a:ext cx="1" cy="420481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59" name="Line"/>
              <p:cNvSpPr/>
              <p:nvPr/>
            </p:nvSpPr>
            <p:spPr>
              <a:xfrm flipH="1">
                <a:off x="131278" y="850899"/>
                <a:ext cx="1" cy="420481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60" name="Line"/>
              <p:cNvSpPr/>
              <p:nvPr/>
            </p:nvSpPr>
            <p:spPr>
              <a:xfrm flipV="1">
                <a:off x="194778" y="1955799"/>
                <a:ext cx="1" cy="420481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61" name="Line"/>
              <p:cNvSpPr/>
              <p:nvPr/>
            </p:nvSpPr>
            <p:spPr>
              <a:xfrm flipV="1">
                <a:off x="1363178" y="2476499"/>
                <a:ext cx="1" cy="420481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62" name="Line"/>
              <p:cNvSpPr/>
              <p:nvPr/>
            </p:nvSpPr>
            <p:spPr>
              <a:xfrm flipV="1">
                <a:off x="1121878" y="2418526"/>
                <a:ext cx="1" cy="536427"/>
              </a:xfrm>
              <a:prstGeom prst="line">
                <a:avLst/>
              </a:prstGeom>
              <a:noFill/>
              <a:ln w="762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664" name="external local field"/>
            <p:cNvSpPr txBox="1"/>
            <p:nvPr/>
          </p:nvSpPr>
          <p:spPr>
            <a:xfrm>
              <a:off x="214703" y="2747717"/>
              <a:ext cx="1840968" cy="358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1800">
                  <a:solidFill>
                    <a:srgbClr val="009051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external local field</a:t>
              </a:r>
            </a:p>
          </p:txBody>
        </p:sp>
      </p:grpSp>
      <p:pic>
        <p:nvPicPr>
          <p:cNvPr id="666" name="delta_langle_S_i.pdf" descr="delta_langle_S_i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9796" y="7992913"/>
            <a:ext cx="2057401" cy="29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7" name="delta_langle_S_i.pdf" descr="delta_langle_S_i.pdf"/>
          <p:cNvPicPr>
            <a:picLocks noChangeAspect="1"/>
          </p:cNvPicPr>
          <p:nvPr/>
        </p:nvPicPr>
        <p:blipFill>
          <a:blip r:embed="rId4">
            <a:extLst/>
          </a:blip>
          <a:srcRect l="50740" t="0" r="22272" b="0"/>
          <a:stretch>
            <a:fillRect/>
          </a:stretch>
        </p:blipFill>
        <p:spPr>
          <a:xfrm>
            <a:off x="4524226" y="7523013"/>
            <a:ext cx="555229" cy="292101"/>
          </a:xfrm>
          <a:prstGeom prst="rect">
            <a:avLst/>
          </a:prstGeom>
          <a:ln w="12700">
            <a:miter lim="400000"/>
          </a:ln>
        </p:spPr>
      </p:pic>
      <p:sp>
        <p:nvSpPr>
          <p:cNvPr id="668" name="U"/>
          <p:cNvSpPr txBox="1"/>
          <p:nvPr/>
        </p:nvSpPr>
        <p:spPr>
          <a:xfrm>
            <a:off x="7669386" y="9220800"/>
            <a:ext cx="33441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</a:t>
            </a:r>
          </a:p>
        </p:txBody>
      </p:sp>
      <p:pic>
        <p:nvPicPr>
          <p:cNvPr id="669" name="Screenshot 2020-11-16 at 10.37.55.png" descr="Screenshot 2020-11-16 at 10.37.5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75448" y="6011713"/>
            <a:ext cx="4864101" cy="331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" name="chi_text_loc_=2_.pdf" descr="chi_text_loc_=2_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82661" y="4886154"/>
            <a:ext cx="3200401" cy="787401"/>
          </a:xfrm>
          <a:prstGeom prst="rect">
            <a:avLst/>
          </a:prstGeom>
          <a:ln w="12700">
            <a:miter lim="400000"/>
          </a:ln>
        </p:spPr>
      </p:pic>
      <p:sp>
        <p:nvSpPr>
          <p:cNvPr id="671" name="Correction: Factor 2 missing in the recorded…"/>
          <p:cNvSpPr txBox="1"/>
          <p:nvPr/>
        </p:nvSpPr>
        <p:spPr>
          <a:xfrm>
            <a:off x="7974348" y="5048265"/>
            <a:ext cx="4313534" cy="625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18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Correction: Factor 2 missing in the recorded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18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6-site Hubbard model</a:t>
            </a:r>
          </a:p>
        </p:txBody>
      </p:sp>
      <p:pic>
        <p:nvPicPr>
          <p:cNvPr id="6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704" y="1729915"/>
            <a:ext cx="6032783" cy="1047610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What about symmetry?…"/>
          <p:cNvSpPr txBox="1"/>
          <p:nvPr/>
        </p:nvSpPr>
        <p:spPr>
          <a:xfrm>
            <a:off x="646286" y="3430642"/>
            <a:ext cx="8749358" cy="1117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about symmetry?</a:t>
            </a:r>
          </a:p>
          <a:p>
            <a:pPr marL="333375" indent="-333375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have used conservation of N and S</a:t>
            </a:r>
            <a:r>
              <a:rPr baseline="-5999"/>
              <a:t>z </a:t>
            </a:r>
            <a:r>
              <a:t>when constructing the basis</a:t>
            </a:r>
          </a:p>
          <a:p>
            <a:pPr marL="333375" indent="-333375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did not use translation symmetry </a:t>
            </a:r>
          </a:p>
        </p:txBody>
      </p:sp>
      <p:grpSp>
        <p:nvGrpSpPr>
          <p:cNvPr id="690" name="Group"/>
          <p:cNvGrpSpPr/>
          <p:nvPr/>
        </p:nvGrpSpPr>
        <p:grpSpPr>
          <a:xfrm>
            <a:off x="1387310" y="4909960"/>
            <a:ext cx="1536073" cy="1685725"/>
            <a:chOff x="0" y="93604"/>
            <a:chExt cx="1536071" cy="1685724"/>
          </a:xfrm>
        </p:grpSpPr>
        <p:grpSp>
          <p:nvGrpSpPr>
            <p:cNvPr id="683" name="Group"/>
            <p:cNvGrpSpPr/>
            <p:nvPr/>
          </p:nvGrpSpPr>
          <p:grpSpPr>
            <a:xfrm>
              <a:off x="0" y="120731"/>
              <a:ext cx="1536072" cy="1648664"/>
              <a:chOff x="69256" y="0"/>
              <a:chExt cx="1536071" cy="1648663"/>
            </a:xfrm>
          </p:grpSpPr>
          <p:sp>
            <p:nvSpPr>
              <p:cNvPr id="676" name="Oval"/>
              <p:cNvSpPr/>
              <p:nvPr/>
            </p:nvSpPr>
            <p:spPr>
              <a:xfrm>
                <a:off x="778275" y="0"/>
                <a:ext cx="118034" cy="12278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77" name="Circle"/>
              <p:cNvSpPr/>
              <p:nvPr/>
            </p:nvSpPr>
            <p:spPr>
              <a:xfrm>
                <a:off x="69256" y="71629"/>
                <a:ext cx="1536072" cy="1536072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78" name="Oval"/>
              <p:cNvSpPr/>
              <p:nvPr/>
            </p:nvSpPr>
            <p:spPr>
              <a:xfrm>
                <a:off x="1480454" y="435632"/>
                <a:ext cx="118034" cy="12278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79" name="Oval"/>
              <p:cNvSpPr/>
              <p:nvPr/>
            </p:nvSpPr>
            <p:spPr>
              <a:xfrm>
                <a:off x="131685" y="1191827"/>
                <a:ext cx="118034" cy="12278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80" name="Oval"/>
              <p:cNvSpPr/>
              <p:nvPr/>
            </p:nvSpPr>
            <p:spPr>
              <a:xfrm>
                <a:off x="849958" y="1525883"/>
                <a:ext cx="118035" cy="12278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81" name="Oval"/>
              <p:cNvSpPr/>
              <p:nvPr/>
            </p:nvSpPr>
            <p:spPr>
              <a:xfrm>
                <a:off x="1457053" y="1145025"/>
                <a:ext cx="118034" cy="12278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82" name="Oval"/>
              <p:cNvSpPr/>
              <p:nvPr/>
            </p:nvSpPr>
            <p:spPr>
              <a:xfrm>
                <a:off x="100484" y="435632"/>
                <a:ext cx="118033" cy="12278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684" name="Line"/>
            <p:cNvSpPr/>
            <p:nvPr/>
          </p:nvSpPr>
          <p:spPr>
            <a:xfrm flipV="1">
              <a:off x="1469094" y="436819"/>
              <a:ext cx="1" cy="25826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 flipH="1">
              <a:off x="767062" y="93604"/>
              <a:ext cx="1" cy="258260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>
              <a:off x="1445693" y="1247392"/>
              <a:ext cx="1" cy="258260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 flipH="1">
              <a:off x="80631" y="522623"/>
              <a:ext cx="1" cy="258260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 flipV="1">
              <a:off x="119633" y="1201254"/>
              <a:ext cx="1" cy="258260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 flipV="1">
              <a:off x="837265" y="1521069"/>
              <a:ext cx="1" cy="258260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705" name="Group"/>
          <p:cNvGrpSpPr/>
          <p:nvPr/>
        </p:nvGrpSpPr>
        <p:grpSpPr>
          <a:xfrm>
            <a:off x="3906132" y="4909960"/>
            <a:ext cx="1491070" cy="1685725"/>
            <a:chOff x="0" y="117194"/>
            <a:chExt cx="1491069" cy="1685723"/>
          </a:xfrm>
        </p:grpSpPr>
        <p:grpSp>
          <p:nvGrpSpPr>
            <p:cNvPr id="698" name="Group"/>
            <p:cNvGrpSpPr/>
            <p:nvPr/>
          </p:nvGrpSpPr>
          <p:grpSpPr>
            <a:xfrm>
              <a:off x="0" y="117194"/>
              <a:ext cx="1491070" cy="1600364"/>
              <a:chOff x="67227" y="0"/>
              <a:chExt cx="1491069" cy="1600362"/>
            </a:xfrm>
          </p:grpSpPr>
          <p:sp>
            <p:nvSpPr>
              <p:cNvPr id="691" name="Oval"/>
              <p:cNvSpPr/>
              <p:nvPr/>
            </p:nvSpPr>
            <p:spPr>
              <a:xfrm>
                <a:off x="755474" y="0"/>
                <a:ext cx="114576" cy="11918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92" name="Circle"/>
              <p:cNvSpPr/>
              <p:nvPr/>
            </p:nvSpPr>
            <p:spPr>
              <a:xfrm>
                <a:off x="67227" y="69530"/>
                <a:ext cx="1491070" cy="1491071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93" name="Oval"/>
              <p:cNvSpPr/>
              <p:nvPr/>
            </p:nvSpPr>
            <p:spPr>
              <a:xfrm>
                <a:off x="1437082" y="422870"/>
                <a:ext cx="114575" cy="11918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94" name="Oval"/>
              <p:cNvSpPr/>
              <p:nvPr/>
            </p:nvSpPr>
            <p:spPr>
              <a:xfrm>
                <a:off x="127827" y="1156911"/>
                <a:ext cx="114577" cy="11918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95" name="Oval"/>
              <p:cNvSpPr/>
              <p:nvPr/>
            </p:nvSpPr>
            <p:spPr>
              <a:xfrm>
                <a:off x="825057" y="1481179"/>
                <a:ext cx="114577" cy="11918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96" name="Oval"/>
              <p:cNvSpPr/>
              <p:nvPr/>
            </p:nvSpPr>
            <p:spPr>
              <a:xfrm>
                <a:off x="1414366" y="1111480"/>
                <a:ext cx="114576" cy="11918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97" name="Oval"/>
              <p:cNvSpPr/>
              <p:nvPr/>
            </p:nvSpPr>
            <p:spPr>
              <a:xfrm>
                <a:off x="97540" y="422870"/>
                <a:ext cx="114576" cy="11918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699" name="Line"/>
            <p:cNvSpPr/>
            <p:nvPr/>
          </p:nvSpPr>
          <p:spPr>
            <a:xfrm flipV="1">
              <a:off x="1471485" y="446737"/>
              <a:ext cx="1" cy="250695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00" name="Line"/>
            <p:cNvSpPr/>
            <p:nvPr/>
          </p:nvSpPr>
          <p:spPr>
            <a:xfrm>
              <a:off x="1403339" y="484597"/>
              <a:ext cx="1" cy="250694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01" name="Line"/>
            <p:cNvSpPr/>
            <p:nvPr/>
          </p:nvSpPr>
          <p:spPr>
            <a:xfrm>
              <a:off x="1403339" y="1210847"/>
              <a:ext cx="1" cy="250695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02" name="Line"/>
            <p:cNvSpPr/>
            <p:nvPr/>
          </p:nvSpPr>
          <p:spPr>
            <a:xfrm>
              <a:off x="843023" y="1552225"/>
              <a:ext cx="1" cy="250694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03" name="Line"/>
            <p:cNvSpPr/>
            <p:nvPr/>
          </p:nvSpPr>
          <p:spPr>
            <a:xfrm flipV="1">
              <a:off x="116128" y="1166061"/>
              <a:ext cx="1" cy="250694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04" name="Line"/>
            <p:cNvSpPr/>
            <p:nvPr/>
          </p:nvSpPr>
          <p:spPr>
            <a:xfrm flipV="1">
              <a:off x="774877" y="1476506"/>
              <a:ext cx="1" cy="250694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709" name="Connection Line"/>
          <p:cNvSpPr/>
          <p:nvPr/>
        </p:nvSpPr>
        <p:spPr>
          <a:xfrm>
            <a:off x="4030128" y="4849771"/>
            <a:ext cx="1247539" cy="307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1" fill="norm" stroke="1" extrusionOk="0">
                <a:moveTo>
                  <a:pt x="0" y="16211"/>
                </a:moveTo>
                <a:cubicBezTo>
                  <a:pt x="6194" y="-4837"/>
                  <a:pt x="13394" y="-5389"/>
                  <a:pt x="21600" y="14554"/>
                </a:cubicBezTo>
              </a:path>
            </a:pathLst>
          </a:custGeom>
          <a:ln w="25400">
            <a:solidFill>
              <a:srgbClr val="FF26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10" name="Connection Line"/>
          <p:cNvSpPr/>
          <p:nvPr/>
        </p:nvSpPr>
        <p:spPr>
          <a:xfrm>
            <a:off x="1536308" y="4849771"/>
            <a:ext cx="1247540" cy="307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1" fill="norm" stroke="1" extrusionOk="0">
                <a:moveTo>
                  <a:pt x="0" y="16211"/>
                </a:moveTo>
                <a:cubicBezTo>
                  <a:pt x="6194" y="-4837"/>
                  <a:pt x="13394" y="-5389"/>
                  <a:pt x="21600" y="14554"/>
                </a:cubicBezTo>
              </a:path>
            </a:pathLst>
          </a:custGeom>
          <a:ln w="25400">
            <a:solidFill>
              <a:srgbClr val="FF26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08" name="This would require a bit more 'brain' input"/>
          <p:cNvSpPr txBox="1"/>
          <p:nvPr/>
        </p:nvSpPr>
        <p:spPr>
          <a:xfrm>
            <a:off x="6078400" y="5342196"/>
            <a:ext cx="4313534" cy="358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This would require a bit more 'brain' input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6-site Hubbard model</a:t>
            </a:r>
          </a:p>
        </p:txBody>
      </p:sp>
      <p:pic>
        <p:nvPicPr>
          <p:cNvPr id="7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704" y="1729915"/>
            <a:ext cx="6032783" cy="1047610"/>
          </a:xfrm>
          <a:prstGeom prst="rect">
            <a:avLst/>
          </a:prstGeom>
          <a:ln w="12700">
            <a:miter lim="400000"/>
          </a:ln>
        </p:spPr>
      </p:pic>
      <p:sp>
        <p:nvSpPr>
          <p:cNvPr id="714" name="Translation symmetry is reflected in the correlation functions:"/>
          <p:cNvSpPr txBox="1"/>
          <p:nvPr/>
        </p:nvSpPr>
        <p:spPr>
          <a:xfrm>
            <a:off x="646286" y="3436992"/>
            <a:ext cx="7946678" cy="774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Translation symmetry </a:t>
            </a:r>
            <a:r>
              <a:rPr b="0"/>
              <a:t>is reflected in the correlation functions:</a:t>
            </a:r>
          </a:p>
        </p:txBody>
      </p:sp>
      <p:grpSp>
        <p:nvGrpSpPr>
          <p:cNvPr id="778" name="Group"/>
          <p:cNvGrpSpPr/>
          <p:nvPr/>
        </p:nvGrpSpPr>
        <p:grpSpPr>
          <a:xfrm>
            <a:off x="263326" y="4724400"/>
            <a:ext cx="7655501" cy="4631065"/>
            <a:chOff x="0" y="0"/>
            <a:chExt cx="7655500" cy="4631064"/>
          </a:xfrm>
        </p:grpSpPr>
        <p:grpSp>
          <p:nvGrpSpPr>
            <p:cNvPr id="733" name="Group"/>
            <p:cNvGrpSpPr/>
            <p:nvPr/>
          </p:nvGrpSpPr>
          <p:grpSpPr>
            <a:xfrm>
              <a:off x="6403595" y="152399"/>
              <a:ext cx="1032326" cy="1047610"/>
              <a:chOff x="90532" y="0"/>
              <a:chExt cx="1032325" cy="1047608"/>
            </a:xfrm>
          </p:grpSpPr>
          <p:grpSp>
            <p:nvGrpSpPr>
              <p:cNvPr id="731" name="Group"/>
              <p:cNvGrpSpPr/>
              <p:nvPr/>
            </p:nvGrpSpPr>
            <p:grpSpPr>
              <a:xfrm>
                <a:off x="90532" y="-1"/>
                <a:ext cx="1032326" cy="934609"/>
                <a:chOff x="90532" y="0"/>
                <a:chExt cx="1032325" cy="934607"/>
              </a:xfrm>
            </p:grpSpPr>
            <p:grpSp>
              <p:nvGrpSpPr>
                <p:cNvPr id="729" name="Group"/>
                <p:cNvGrpSpPr/>
                <p:nvPr/>
              </p:nvGrpSpPr>
              <p:grpSpPr>
                <a:xfrm>
                  <a:off x="161166" y="-1"/>
                  <a:ext cx="865566" cy="934609"/>
                  <a:chOff x="0" y="68031"/>
                  <a:chExt cx="865565" cy="934607"/>
                </a:xfrm>
              </p:grpSpPr>
              <p:grpSp>
                <p:nvGrpSpPr>
                  <p:cNvPr id="722" name="Group"/>
                  <p:cNvGrpSpPr/>
                  <p:nvPr/>
                </p:nvGrpSpPr>
                <p:grpSpPr>
                  <a:xfrm>
                    <a:off x="0" y="68031"/>
                    <a:ext cx="865566" cy="929010"/>
                    <a:chOff x="39025" y="0"/>
                    <a:chExt cx="865565" cy="929009"/>
                  </a:xfrm>
                </p:grpSpPr>
                <p:sp>
                  <p:nvSpPr>
                    <p:cNvPr id="715" name="Oval"/>
                    <p:cNvSpPr/>
                    <p:nvPr/>
                  </p:nvSpPr>
                  <p:spPr>
                    <a:xfrm>
                      <a:off x="438552" y="0"/>
                      <a:ext cx="66512" cy="6918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716" name="Circle"/>
                    <p:cNvSpPr/>
                    <p:nvPr/>
                  </p:nvSpPr>
                  <p:spPr>
                    <a:xfrm>
                      <a:off x="39025" y="40362"/>
                      <a:ext cx="865566" cy="865566"/>
                    </a:xfrm>
                    <a:prstGeom prst="ellips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717" name="Oval"/>
                    <p:cNvSpPr/>
                    <p:nvPr/>
                  </p:nvSpPr>
                  <p:spPr>
                    <a:xfrm>
                      <a:off x="834225" y="245475"/>
                      <a:ext cx="66511" cy="69187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718" name="Oval"/>
                    <p:cNvSpPr/>
                    <p:nvPr/>
                  </p:nvSpPr>
                  <p:spPr>
                    <a:xfrm>
                      <a:off x="74203" y="671586"/>
                      <a:ext cx="66512" cy="69187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719" name="Oval"/>
                    <p:cNvSpPr/>
                    <p:nvPr/>
                  </p:nvSpPr>
                  <p:spPr>
                    <a:xfrm>
                      <a:off x="478945" y="859824"/>
                      <a:ext cx="66512" cy="6918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720" name="Oval"/>
                    <p:cNvSpPr/>
                    <p:nvPr/>
                  </p:nvSpPr>
                  <p:spPr>
                    <a:xfrm>
                      <a:off x="821039" y="645213"/>
                      <a:ext cx="66511" cy="69187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721" name="Oval"/>
                    <p:cNvSpPr/>
                    <p:nvPr/>
                  </p:nvSpPr>
                  <p:spPr>
                    <a:xfrm>
                      <a:off x="56622" y="245475"/>
                      <a:ext cx="66511" cy="69187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</p:grpSp>
              <p:sp>
                <p:nvSpPr>
                  <p:cNvPr id="723" name="Line"/>
                  <p:cNvSpPr/>
                  <p:nvPr/>
                </p:nvSpPr>
                <p:spPr>
                  <a:xfrm flipV="1">
                    <a:off x="854196" y="259331"/>
                    <a:ext cx="1" cy="145528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724" name="Line"/>
                  <p:cNvSpPr/>
                  <p:nvPr/>
                </p:nvSpPr>
                <p:spPr>
                  <a:xfrm>
                    <a:off x="814637" y="281308"/>
                    <a:ext cx="1" cy="145528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725" name="Line"/>
                  <p:cNvSpPr/>
                  <p:nvPr/>
                </p:nvSpPr>
                <p:spPr>
                  <a:xfrm>
                    <a:off x="814637" y="702896"/>
                    <a:ext cx="1" cy="145528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726" name="Line"/>
                  <p:cNvSpPr/>
                  <p:nvPr/>
                </p:nvSpPr>
                <p:spPr>
                  <a:xfrm flipH="1">
                    <a:off x="45435" y="294494"/>
                    <a:ext cx="1" cy="145528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727" name="Line"/>
                  <p:cNvSpPr/>
                  <p:nvPr/>
                </p:nvSpPr>
                <p:spPr>
                  <a:xfrm flipV="1">
                    <a:off x="67412" y="676898"/>
                    <a:ext cx="1" cy="145528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728" name="Line"/>
                  <p:cNvSpPr/>
                  <p:nvPr/>
                </p:nvSpPr>
                <p:spPr>
                  <a:xfrm flipV="1">
                    <a:off x="471793" y="857111"/>
                    <a:ext cx="1" cy="145528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</p:grpSp>
            <p:sp>
              <p:nvSpPr>
                <p:cNvPr id="730" name="Oval"/>
                <p:cNvSpPr/>
                <p:nvPr/>
              </p:nvSpPr>
              <p:spPr>
                <a:xfrm rot="16200000">
                  <a:off x="495370" y="178240"/>
                  <a:ext cx="222651" cy="1032327"/>
                </a:xfrm>
                <a:prstGeom prst="ellipse">
                  <a:avLst/>
                </a:prstGeom>
                <a:noFill/>
                <a:ln w="25400" cap="flat">
                  <a:solidFill>
                    <a:srgbClr val="FF260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732" name="1"/>
              <p:cNvSpPr txBox="1"/>
              <p:nvPr/>
            </p:nvSpPr>
            <p:spPr>
              <a:xfrm>
                <a:off x="264447" y="915084"/>
                <a:ext cx="83515" cy="1325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marL="239324" indent="-239324" algn="l" defTabSz="478648">
                  <a:tabLst>
                    <a:tab pos="952500" algn="l"/>
                    <a:tab pos="1905000" algn="l"/>
                    <a:tab pos="2870200" algn="l"/>
                    <a:tab pos="3822700" algn="l"/>
                    <a:tab pos="4775200" algn="l"/>
                    <a:tab pos="5740400" algn="l"/>
                    <a:tab pos="6692900" algn="l"/>
                    <a:tab pos="7658100" algn="l"/>
                    <a:tab pos="8610600" algn="l"/>
                    <a:tab pos="9563100" algn="l"/>
                    <a:tab pos="10528300" algn="l"/>
                  </a:tabLst>
                  <a:defRPr b="0" sz="2000">
                    <a:solidFill>
                      <a:srgbClr val="FF2600"/>
                    </a:solidFill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752" name="Group"/>
            <p:cNvGrpSpPr/>
            <p:nvPr/>
          </p:nvGrpSpPr>
          <p:grpSpPr>
            <a:xfrm>
              <a:off x="6596798" y="3539090"/>
              <a:ext cx="1032326" cy="1091975"/>
              <a:chOff x="0" y="0"/>
              <a:chExt cx="1032325" cy="1091974"/>
            </a:xfrm>
          </p:grpSpPr>
          <p:grpSp>
            <p:nvGrpSpPr>
              <p:cNvPr id="750" name="Group"/>
              <p:cNvGrpSpPr/>
              <p:nvPr/>
            </p:nvGrpSpPr>
            <p:grpSpPr>
              <a:xfrm>
                <a:off x="0" y="-1"/>
                <a:ext cx="1032326" cy="1091976"/>
                <a:chOff x="0" y="0"/>
                <a:chExt cx="1032325" cy="1091974"/>
              </a:xfrm>
            </p:grpSpPr>
            <p:grpSp>
              <p:nvGrpSpPr>
                <p:cNvPr id="748" name="Group"/>
                <p:cNvGrpSpPr/>
                <p:nvPr/>
              </p:nvGrpSpPr>
              <p:grpSpPr>
                <a:xfrm>
                  <a:off x="0" y="-1"/>
                  <a:ext cx="848688" cy="916385"/>
                  <a:chOff x="0" y="66704"/>
                  <a:chExt cx="848687" cy="916383"/>
                </a:xfrm>
              </p:grpSpPr>
              <p:grpSp>
                <p:nvGrpSpPr>
                  <p:cNvPr id="741" name="Group"/>
                  <p:cNvGrpSpPr/>
                  <p:nvPr/>
                </p:nvGrpSpPr>
                <p:grpSpPr>
                  <a:xfrm>
                    <a:off x="0" y="66704"/>
                    <a:ext cx="848688" cy="910896"/>
                    <a:chOff x="38264" y="0"/>
                    <a:chExt cx="848687" cy="910895"/>
                  </a:xfrm>
                </p:grpSpPr>
                <p:sp>
                  <p:nvSpPr>
                    <p:cNvPr id="734" name="Oval"/>
                    <p:cNvSpPr/>
                    <p:nvPr/>
                  </p:nvSpPr>
                  <p:spPr>
                    <a:xfrm>
                      <a:off x="430001" y="0"/>
                      <a:ext cx="65215" cy="67837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735" name="Circle"/>
                    <p:cNvSpPr/>
                    <p:nvPr/>
                  </p:nvSpPr>
                  <p:spPr>
                    <a:xfrm>
                      <a:off x="38264" y="39575"/>
                      <a:ext cx="848688" cy="848689"/>
                    </a:xfrm>
                    <a:prstGeom prst="ellips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736" name="Oval"/>
                    <p:cNvSpPr/>
                    <p:nvPr/>
                  </p:nvSpPr>
                  <p:spPr>
                    <a:xfrm>
                      <a:off x="817958" y="240689"/>
                      <a:ext cx="65215" cy="67837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737" name="Oval"/>
                    <p:cNvSpPr/>
                    <p:nvPr/>
                  </p:nvSpPr>
                  <p:spPr>
                    <a:xfrm>
                      <a:off x="72756" y="658491"/>
                      <a:ext cx="65216" cy="67837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738" name="Oval"/>
                    <p:cNvSpPr/>
                    <p:nvPr/>
                  </p:nvSpPr>
                  <p:spPr>
                    <a:xfrm>
                      <a:off x="469606" y="843058"/>
                      <a:ext cx="65215" cy="6783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739" name="Oval"/>
                    <p:cNvSpPr/>
                    <p:nvPr/>
                  </p:nvSpPr>
                  <p:spPr>
                    <a:xfrm>
                      <a:off x="805029" y="632632"/>
                      <a:ext cx="65215" cy="6783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740" name="Oval"/>
                    <p:cNvSpPr/>
                    <p:nvPr/>
                  </p:nvSpPr>
                  <p:spPr>
                    <a:xfrm>
                      <a:off x="55518" y="240689"/>
                      <a:ext cx="65214" cy="67837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</p:grpSp>
              <p:sp>
                <p:nvSpPr>
                  <p:cNvPr id="742" name="Line"/>
                  <p:cNvSpPr/>
                  <p:nvPr/>
                </p:nvSpPr>
                <p:spPr>
                  <a:xfrm flipV="1">
                    <a:off x="837540" y="254274"/>
                    <a:ext cx="1" cy="142691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743" name="Line"/>
                  <p:cNvSpPr/>
                  <p:nvPr/>
                </p:nvSpPr>
                <p:spPr>
                  <a:xfrm>
                    <a:off x="798753" y="275823"/>
                    <a:ext cx="1" cy="142690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744" name="Line"/>
                  <p:cNvSpPr/>
                  <p:nvPr/>
                </p:nvSpPr>
                <p:spPr>
                  <a:xfrm>
                    <a:off x="798753" y="689190"/>
                    <a:ext cx="1" cy="142691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745" name="Line"/>
                  <p:cNvSpPr/>
                  <p:nvPr/>
                </p:nvSpPr>
                <p:spPr>
                  <a:xfrm flipH="1">
                    <a:off x="44549" y="288752"/>
                    <a:ext cx="1" cy="142690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746" name="Line"/>
                  <p:cNvSpPr/>
                  <p:nvPr/>
                </p:nvSpPr>
                <p:spPr>
                  <a:xfrm flipV="1">
                    <a:off x="66097" y="663699"/>
                    <a:ext cx="1" cy="142691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747" name="Line"/>
                  <p:cNvSpPr/>
                  <p:nvPr/>
                </p:nvSpPr>
                <p:spPr>
                  <a:xfrm flipV="1">
                    <a:off x="462593" y="840398"/>
                    <a:ext cx="1" cy="142691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</p:grpSp>
            <p:sp>
              <p:nvSpPr>
                <p:cNvPr id="749" name="Oval"/>
                <p:cNvSpPr/>
                <p:nvPr/>
              </p:nvSpPr>
              <p:spPr>
                <a:xfrm rot="3860638">
                  <a:off x="479790" y="419432"/>
                  <a:ext cx="299033" cy="750565"/>
                </a:xfrm>
                <a:prstGeom prst="ellipse">
                  <a:avLst/>
                </a:prstGeom>
                <a:noFill/>
                <a:ln w="25400" cap="flat">
                  <a:solidFill>
                    <a:srgbClr val="FF260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751" name="-1"/>
              <p:cNvSpPr txBox="1"/>
              <p:nvPr/>
            </p:nvSpPr>
            <p:spPr>
              <a:xfrm>
                <a:off x="676926" y="936029"/>
                <a:ext cx="110589" cy="129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marL="239324" indent="-239324" algn="l" defTabSz="478648">
                  <a:tabLst>
                    <a:tab pos="952500" algn="l"/>
                    <a:tab pos="1905000" algn="l"/>
                    <a:tab pos="2870200" algn="l"/>
                    <a:tab pos="3822700" algn="l"/>
                    <a:tab pos="4775200" algn="l"/>
                    <a:tab pos="5740400" algn="l"/>
                    <a:tab pos="6692900" algn="l"/>
                    <a:tab pos="7658100" algn="l"/>
                    <a:tab pos="8610600" algn="l"/>
                    <a:tab pos="9563100" algn="l"/>
                    <a:tab pos="10528300" algn="l"/>
                  </a:tabLst>
                  <a:defRPr b="0" sz="2000">
                    <a:solidFill>
                      <a:srgbClr val="FF2600"/>
                    </a:solidFill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-1</a:t>
                </a:r>
              </a:p>
            </p:txBody>
          </p:sp>
        </p:grpSp>
        <p:grpSp>
          <p:nvGrpSpPr>
            <p:cNvPr id="771" name="Group"/>
            <p:cNvGrpSpPr/>
            <p:nvPr/>
          </p:nvGrpSpPr>
          <p:grpSpPr>
            <a:xfrm>
              <a:off x="6570422" y="2188571"/>
              <a:ext cx="1085079" cy="1047610"/>
              <a:chOff x="0" y="-49965"/>
              <a:chExt cx="1085077" cy="1047609"/>
            </a:xfrm>
          </p:grpSpPr>
          <p:grpSp>
            <p:nvGrpSpPr>
              <p:cNvPr id="769" name="Group"/>
              <p:cNvGrpSpPr/>
              <p:nvPr/>
            </p:nvGrpSpPr>
            <p:grpSpPr>
              <a:xfrm>
                <a:off x="0" y="-49966"/>
                <a:ext cx="856430" cy="1047610"/>
                <a:chOff x="0" y="-49965"/>
                <a:chExt cx="856429" cy="1047609"/>
              </a:xfrm>
            </p:grpSpPr>
            <p:grpSp>
              <p:nvGrpSpPr>
                <p:cNvPr id="767" name="Group"/>
                <p:cNvGrpSpPr/>
                <p:nvPr/>
              </p:nvGrpSpPr>
              <p:grpSpPr>
                <a:xfrm>
                  <a:off x="0" y="0"/>
                  <a:ext cx="856430" cy="924744"/>
                  <a:chOff x="0" y="67313"/>
                  <a:chExt cx="856429" cy="924743"/>
                </a:xfrm>
              </p:grpSpPr>
              <p:grpSp>
                <p:nvGrpSpPr>
                  <p:cNvPr id="760" name="Group"/>
                  <p:cNvGrpSpPr/>
                  <p:nvPr/>
                </p:nvGrpSpPr>
                <p:grpSpPr>
                  <a:xfrm>
                    <a:off x="0" y="67313"/>
                    <a:ext cx="856430" cy="919205"/>
                    <a:chOff x="38613" y="0"/>
                    <a:chExt cx="856429" cy="919204"/>
                  </a:xfrm>
                </p:grpSpPr>
                <p:sp>
                  <p:nvSpPr>
                    <p:cNvPr id="753" name="Oval"/>
                    <p:cNvSpPr/>
                    <p:nvPr/>
                  </p:nvSpPr>
                  <p:spPr>
                    <a:xfrm>
                      <a:off x="433923" y="0"/>
                      <a:ext cx="65810" cy="684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754" name="Circle"/>
                    <p:cNvSpPr/>
                    <p:nvPr/>
                  </p:nvSpPr>
                  <p:spPr>
                    <a:xfrm>
                      <a:off x="38613" y="39936"/>
                      <a:ext cx="856431" cy="856431"/>
                    </a:xfrm>
                    <a:prstGeom prst="ellips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755" name="Oval"/>
                    <p:cNvSpPr/>
                    <p:nvPr/>
                  </p:nvSpPr>
                  <p:spPr>
                    <a:xfrm>
                      <a:off x="825421" y="242885"/>
                      <a:ext cx="65809" cy="684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756" name="Oval"/>
                    <p:cNvSpPr/>
                    <p:nvPr/>
                  </p:nvSpPr>
                  <p:spPr>
                    <a:xfrm>
                      <a:off x="73420" y="664498"/>
                      <a:ext cx="65810" cy="684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757" name="Oval"/>
                    <p:cNvSpPr/>
                    <p:nvPr/>
                  </p:nvSpPr>
                  <p:spPr>
                    <a:xfrm>
                      <a:off x="473890" y="850749"/>
                      <a:ext cx="65810" cy="684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758" name="Oval"/>
                    <p:cNvSpPr/>
                    <p:nvPr/>
                  </p:nvSpPr>
                  <p:spPr>
                    <a:xfrm>
                      <a:off x="812373" y="638403"/>
                      <a:ext cx="65810" cy="68457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759" name="Oval"/>
                    <p:cNvSpPr/>
                    <p:nvPr/>
                  </p:nvSpPr>
                  <p:spPr>
                    <a:xfrm>
                      <a:off x="56024" y="242885"/>
                      <a:ext cx="65810" cy="684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</p:grpSp>
              <p:sp>
                <p:nvSpPr>
                  <p:cNvPr id="761" name="Line"/>
                  <p:cNvSpPr/>
                  <p:nvPr/>
                </p:nvSpPr>
                <p:spPr>
                  <a:xfrm flipV="1">
                    <a:off x="845181" y="256594"/>
                    <a:ext cx="1" cy="143992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762" name="Line"/>
                  <p:cNvSpPr/>
                  <p:nvPr/>
                </p:nvSpPr>
                <p:spPr>
                  <a:xfrm>
                    <a:off x="806039" y="278339"/>
                    <a:ext cx="1" cy="143992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763" name="Line"/>
                  <p:cNvSpPr/>
                  <p:nvPr/>
                </p:nvSpPr>
                <p:spPr>
                  <a:xfrm>
                    <a:off x="806039" y="695477"/>
                    <a:ext cx="1" cy="143993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764" name="Line"/>
                  <p:cNvSpPr/>
                  <p:nvPr/>
                </p:nvSpPr>
                <p:spPr>
                  <a:xfrm flipH="1">
                    <a:off x="44955" y="291386"/>
                    <a:ext cx="1" cy="143992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765" name="Line"/>
                  <p:cNvSpPr/>
                  <p:nvPr/>
                </p:nvSpPr>
                <p:spPr>
                  <a:xfrm flipV="1">
                    <a:off x="66700" y="669754"/>
                    <a:ext cx="1" cy="143992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766" name="Line"/>
                  <p:cNvSpPr/>
                  <p:nvPr/>
                </p:nvSpPr>
                <p:spPr>
                  <a:xfrm flipV="1">
                    <a:off x="466813" y="848065"/>
                    <a:ext cx="1" cy="143992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</p:grpSp>
            <p:sp>
              <p:nvSpPr>
                <p:cNvPr id="768" name="Oval"/>
                <p:cNvSpPr/>
                <p:nvPr/>
              </p:nvSpPr>
              <p:spPr>
                <a:xfrm rot="21600000">
                  <a:off x="292809" y="-49966"/>
                  <a:ext cx="301761" cy="1047610"/>
                </a:xfrm>
                <a:prstGeom prst="ellipse">
                  <a:avLst/>
                </a:prstGeom>
                <a:noFill/>
                <a:ln w="25400" cap="flat">
                  <a:solidFill>
                    <a:srgbClr val="FF260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770" name="0"/>
              <p:cNvSpPr txBox="1"/>
              <p:nvPr/>
            </p:nvSpPr>
            <p:spPr>
              <a:xfrm>
                <a:off x="1002445" y="396808"/>
                <a:ext cx="82633" cy="1311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marL="239324" indent="-239324" algn="l" defTabSz="478648">
                  <a:tabLst>
                    <a:tab pos="952500" algn="l"/>
                    <a:tab pos="1905000" algn="l"/>
                    <a:tab pos="2870200" algn="l"/>
                    <a:tab pos="3822700" algn="l"/>
                    <a:tab pos="4775200" algn="l"/>
                    <a:tab pos="5740400" algn="l"/>
                    <a:tab pos="6692900" algn="l"/>
                    <a:tab pos="7658100" algn="l"/>
                    <a:tab pos="8610600" algn="l"/>
                    <a:tab pos="9563100" algn="l"/>
                    <a:tab pos="10528300" algn="l"/>
                  </a:tabLst>
                  <a:defRPr b="0" sz="2000">
                    <a:solidFill>
                      <a:srgbClr val="FF2600"/>
                    </a:solidFill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</p:grpSp>
        <p:pic>
          <p:nvPicPr>
            <p:cNvPr id="772" name="langle_S_iz_S_jz.pdf" descr="langle_S_iz_S_jz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52500" cy="304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3" name="Screenshot 2020-11-05 at 12.46.07.png" descr="Screenshot 2020-11-05 at 12.46.07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97296" y="443005"/>
              <a:ext cx="6204004" cy="38308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4" name="12"/>
            <p:cNvSpPr txBox="1"/>
            <p:nvPr/>
          </p:nvSpPr>
          <p:spPr>
            <a:xfrm>
              <a:off x="5742359" y="3509319"/>
              <a:ext cx="453332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775" name="13"/>
            <p:cNvSpPr txBox="1"/>
            <p:nvPr/>
          </p:nvSpPr>
          <p:spPr>
            <a:xfrm>
              <a:off x="5742359" y="270819"/>
              <a:ext cx="453332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776" name="14"/>
            <p:cNvSpPr txBox="1"/>
            <p:nvPr/>
          </p:nvSpPr>
          <p:spPr>
            <a:xfrm>
              <a:off x="5742359" y="2379019"/>
              <a:ext cx="453332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777" name="U"/>
            <p:cNvSpPr txBox="1"/>
            <p:nvPr/>
          </p:nvSpPr>
          <p:spPr>
            <a:xfrm>
              <a:off x="3342059" y="4115400"/>
              <a:ext cx="334418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U</a:t>
              </a:r>
            </a:p>
          </p:txBody>
        </p:sp>
      </p:grpSp>
      <p:pic>
        <p:nvPicPr>
          <p:cNvPr id="779" name="S_z(_mathbf_k_)=.pdf" descr="S_z(_mathbf_k_)=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75015" y="3513068"/>
            <a:ext cx="2565401" cy="622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0" name="langle_S_z(_math.pdf" descr="langle_S_z(_math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07153" y="4718050"/>
            <a:ext cx="486410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Rounded Rectangle"/>
          <p:cNvSpPr/>
          <p:nvPr/>
        </p:nvSpPr>
        <p:spPr>
          <a:xfrm>
            <a:off x="7856353" y="4494660"/>
            <a:ext cx="4975600" cy="774898"/>
          </a:xfrm>
          <a:prstGeom prst="roundRect">
            <a:avLst>
              <a:gd name="adj" fmla="val 24584"/>
            </a:avLst>
          </a:prstGeom>
          <a:ln w="25400">
            <a:solidFill>
              <a:srgbClr val="FF2600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Rounded Rectangle"/>
          <p:cNvSpPr/>
          <p:nvPr/>
        </p:nvSpPr>
        <p:spPr>
          <a:xfrm>
            <a:off x="8396983" y="6085786"/>
            <a:ext cx="4467307" cy="3411674"/>
          </a:xfrm>
          <a:prstGeom prst="roundRect">
            <a:avLst>
              <a:gd name="adj" fmla="val 5584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84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6-site Hubbard model</a:t>
            </a:r>
          </a:p>
        </p:txBody>
      </p:sp>
      <p:pic>
        <p:nvPicPr>
          <p:cNvPr id="7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704" y="1729915"/>
            <a:ext cx="6032783" cy="1047610"/>
          </a:xfrm>
          <a:prstGeom prst="rect">
            <a:avLst/>
          </a:prstGeom>
          <a:ln w="12700">
            <a:miter lim="400000"/>
          </a:ln>
        </p:spPr>
      </p:pic>
      <p:sp>
        <p:nvSpPr>
          <p:cNvPr id="786" name="Translation symmetry is reflected in the correlation functions:"/>
          <p:cNvSpPr txBox="1"/>
          <p:nvPr/>
        </p:nvSpPr>
        <p:spPr>
          <a:xfrm>
            <a:off x="646286" y="3436992"/>
            <a:ext cx="7946678" cy="774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Translation symmetry </a:t>
            </a:r>
            <a:r>
              <a:rPr b="0"/>
              <a:t>is reflected in the correlation functions:</a:t>
            </a:r>
          </a:p>
        </p:txBody>
      </p:sp>
      <p:pic>
        <p:nvPicPr>
          <p:cNvPr id="787" name="S_z(_mathbf_k_)=.pdf" descr="S_z(_mathbf_k_)=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75015" y="3513068"/>
            <a:ext cx="2565401" cy="622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8" name="langle_S_z(_math.pdf" descr="langle_S_z(_math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41470" y="4603079"/>
            <a:ext cx="4864101" cy="317501"/>
          </a:xfrm>
          <a:prstGeom prst="rect">
            <a:avLst/>
          </a:prstGeom>
          <a:ln w="12700">
            <a:miter lim="400000"/>
          </a:ln>
        </p:spPr>
      </p:pic>
      <p:sp>
        <p:nvSpPr>
          <p:cNvPr id="789" name="Rounded Rectangle"/>
          <p:cNvSpPr/>
          <p:nvPr/>
        </p:nvSpPr>
        <p:spPr>
          <a:xfrm>
            <a:off x="3285720" y="4374381"/>
            <a:ext cx="4975601" cy="774898"/>
          </a:xfrm>
          <a:prstGeom prst="roundRect">
            <a:avLst>
              <a:gd name="adj" fmla="val 24584"/>
            </a:avLst>
          </a:prstGeom>
          <a:ln w="25400">
            <a:solidFill>
              <a:srgbClr val="FF2600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90" name="Line"/>
          <p:cNvSpPr/>
          <p:nvPr/>
        </p:nvSpPr>
        <p:spPr>
          <a:xfrm flipH="1" flipV="1">
            <a:off x="7478493" y="4948966"/>
            <a:ext cx="1199991" cy="75826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91" name="invariant: (k''=0)"/>
          <p:cNvSpPr txBox="1"/>
          <p:nvPr/>
        </p:nvSpPr>
        <p:spPr>
          <a:xfrm>
            <a:off x="8097073" y="5718913"/>
            <a:ext cx="1930106" cy="358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invariant: (k''=0)</a:t>
            </a:r>
          </a:p>
        </p:txBody>
      </p:sp>
      <p:sp>
        <p:nvSpPr>
          <p:cNvPr id="792" name="}"/>
          <p:cNvSpPr txBox="1"/>
          <p:nvPr/>
        </p:nvSpPr>
        <p:spPr>
          <a:xfrm rot="5400000">
            <a:off x="3882641" y="4437698"/>
            <a:ext cx="5869535" cy="2321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5000">
                <a:solidFill>
                  <a:srgbClr val="FF2600"/>
                </a:solidFill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793" name="invariant"/>
          <p:cNvSpPr txBox="1"/>
          <p:nvPr/>
        </p:nvSpPr>
        <p:spPr>
          <a:xfrm>
            <a:off x="6158523" y="5834979"/>
            <a:ext cx="1930105" cy="358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invariant</a:t>
            </a:r>
          </a:p>
        </p:txBody>
      </p:sp>
      <p:sp>
        <p:nvSpPr>
          <p:cNvPr id="794" name="k+k'+(k&quot;-k&quot;)=0 (mod 2𝝅)"/>
          <p:cNvSpPr txBox="1"/>
          <p:nvPr/>
        </p:nvSpPr>
        <p:spPr>
          <a:xfrm>
            <a:off x="5643525" y="6305216"/>
            <a:ext cx="31487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k+k'+(k"-k")=0 (mod 2𝝅)</a:t>
            </a:r>
          </a:p>
        </p:txBody>
      </p:sp>
      <p:pic>
        <p:nvPicPr>
          <p:cNvPr id="795" name="langle_S_z(_math.pdf" descr="langle_S_z(_math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76132" y="7177706"/>
            <a:ext cx="267970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96" name="=&gt;"/>
          <p:cNvSpPr txBox="1"/>
          <p:nvPr/>
        </p:nvSpPr>
        <p:spPr>
          <a:xfrm>
            <a:off x="3419442" y="7114330"/>
            <a:ext cx="461665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=&gt;</a:t>
            </a:r>
          </a:p>
        </p:txBody>
      </p:sp>
      <p:sp>
        <p:nvSpPr>
          <p:cNvPr id="797" name="Line"/>
          <p:cNvSpPr/>
          <p:nvPr/>
        </p:nvSpPr>
        <p:spPr>
          <a:xfrm flipH="1" flipV="1">
            <a:off x="8062531" y="5851083"/>
            <a:ext cx="1721381" cy="94251"/>
          </a:xfrm>
          <a:prstGeom prst="lin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98" name="k''=𝝅"/>
          <p:cNvSpPr txBox="1"/>
          <p:nvPr/>
        </p:nvSpPr>
        <p:spPr>
          <a:xfrm>
            <a:off x="8629633" y="6460852"/>
            <a:ext cx="193010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k''=𝝅</a:t>
            </a:r>
          </a:p>
        </p:txBody>
      </p:sp>
      <p:sp>
        <p:nvSpPr>
          <p:cNvPr id="799" name="Correction:"/>
          <p:cNvSpPr txBox="1"/>
          <p:nvPr/>
        </p:nvSpPr>
        <p:spPr>
          <a:xfrm>
            <a:off x="8479960" y="6073086"/>
            <a:ext cx="1519239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Correction</a:t>
            </a:r>
            <a:r>
              <a:t>:</a:t>
            </a:r>
          </a:p>
        </p:txBody>
      </p:sp>
      <p:sp>
        <p:nvSpPr>
          <p:cNvPr id="800" name="The ground state is dominated by the states…"/>
          <p:cNvSpPr txBox="1"/>
          <p:nvPr/>
        </p:nvSpPr>
        <p:spPr>
          <a:xfrm>
            <a:off x="8464960" y="6844602"/>
            <a:ext cx="4185511" cy="625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ground state is dominated by the states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of the type</a:t>
            </a:r>
          </a:p>
        </p:txBody>
      </p:sp>
      <p:grpSp>
        <p:nvGrpSpPr>
          <p:cNvPr id="815" name="Group"/>
          <p:cNvGrpSpPr/>
          <p:nvPr/>
        </p:nvGrpSpPr>
        <p:grpSpPr>
          <a:xfrm>
            <a:off x="10734188" y="7330107"/>
            <a:ext cx="1519239" cy="1667251"/>
            <a:chOff x="0" y="92578"/>
            <a:chExt cx="1519237" cy="1667250"/>
          </a:xfrm>
        </p:grpSpPr>
        <p:grpSp>
          <p:nvGrpSpPr>
            <p:cNvPr id="808" name="Group"/>
            <p:cNvGrpSpPr/>
            <p:nvPr/>
          </p:nvGrpSpPr>
          <p:grpSpPr>
            <a:xfrm>
              <a:off x="0" y="119408"/>
              <a:ext cx="1519238" cy="1630596"/>
              <a:chOff x="68497" y="0"/>
              <a:chExt cx="1519237" cy="1630595"/>
            </a:xfrm>
          </p:grpSpPr>
          <p:sp>
            <p:nvSpPr>
              <p:cNvPr id="801" name="Oval"/>
              <p:cNvSpPr/>
              <p:nvPr/>
            </p:nvSpPr>
            <p:spPr>
              <a:xfrm>
                <a:off x="769745" y="0"/>
                <a:ext cx="116741" cy="12143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02" name="Circle"/>
              <p:cNvSpPr/>
              <p:nvPr/>
            </p:nvSpPr>
            <p:spPr>
              <a:xfrm>
                <a:off x="68497" y="70844"/>
                <a:ext cx="1519238" cy="1519238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03" name="Oval"/>
              <p:cNvSpPr/>
              <p:nvPr/>
            </p:nvSpPr>
            <p:spPr>
              <a:xfrm>
                <a:off x="1464230" y="430858"/>
                <a:ext cx="116739" cy="1214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04" name="Oval"/>
              <p:cNvSpPr/>
              <p:nvPr/>
            </p:nvSpPr>
            <p:spPr>
              <a:xfrm>
                <a:off x="130242" y="1178766"/>
                <a:ext cx="116741" cy="12143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05" name="Oval"/>
              <p:cNvSpPr/>
              <p:nvPr/>
            </p:nvSpPr>
            <p:spPr>
              <a:xfrm>
                <a:off x="840643" y="1509160"/>
                <a:ext cx="116741" cy="1214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06" name="Oval"/>
              <p:cNvSpPr/>
              <p:nvPr/>
            </p:nvSpPr>
            <p:spPr>
              <a:xfrm>
                <a:off x="1441085" y="1132477"/>
                <a:ext cx="116740" cy="12143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07" name="Oval"/>
              <p:cNvSpPr/>
              <p:nvPr/>
            </p:nvSpPr>
            <p:spPr>
              <a:xfrm>
                <a:off x="99383" y="430858"/>
                <a:ext cx="116740" cy="1214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809" name="Line"/>
            <p:cNvSpPr/>
            <p:nvPr/>
          </p:nvSpPr>
          <p:spPr>
            <a:xfrm flipV="1">
              <a:off x="1452994" y="432032"/>
              <a:ext cx="1" cy="255430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0" name="Line"/>
            <p:cNvSpPr/>
            <p:nvPr/>
          </p:nvSpPr>
          <p:spPr>
            <a:xfrm flipH="1">
              <a:off x="758656" y="92578"/>
              <a:ext cx="1" cy="255430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1" name="Line"/>
            <p:cNvSpPr/>
            <p:nvPr/>
          </p:nvSpPr>
          <p:spPr>
            <a:xfrm>
              <a:off x="1429849" y="1233721"/>
              <a:ext cx="1" cy="255430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2" name="Line"/>
            <p:cNvSpPr/>
            <p:nvPr/>
          </p:nvSpPr>
          <p:spPr>
            <a:xfrm flipH="1">
              <a:off x="79747" y="516896"/>
              <a:ext cx="1" cy="255430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3" name="Line"/>
            <p:cNvSpPr/>
            <p:nvPr/>
          </p:nvSpPr>
          <p:spPr>
            <a:xfrm flipV="1">
              <a:off x="118321" y="1188089"/>
              <a:ext cx="1" cy="255430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4" name="Line"/>
            <p:cNvSpPr/>
            <p:nvPr/>
          </p:nvSpPr>
          <p:spPr>
            <a:xfrm flipV="1">
              <a:off x="828089" y="1504399"/>
              <a:ext cx="1" cy="255430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816" name="The ground state phase does not matter as pointed out correctly."/>
          <p:cNvSpPr txBox="1"/>
          <p:nvPr/>
        </p:nvSpPr>
        <p:spPr>
          <a:xfrm>
            <a:off x="8537881" y="8843488"/>
            <a:ext cx="4185512" cy="625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The ground state phase does not matter as pointed out correctly.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6-site Hubbard model</a:t>
            </a:r>
          </a:p>
        </p:txBody>
      </p:sp>
      <p:pic>
        <p:nvPicPr>
          <p:cNvPr id="8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704" y="1729915"/>
            <a:ext cx="6032783" cy="1047610"/>
          </a:xfrm>
          <a:prstGeom prst="rect">
            <a:avLst/>
          </a:prstGeom>
          <a:ln w="12700">
            <a:miter lim="400000"/>
          </a:ln>
        </p:spPr>
      </p:pic>
      <p:sp>
        <p:nvSpPr>
          <p:cNvPr id="820" name="Translation symmetry is reflected in the correlation functions:"/>
          <p:cNvSpPr txBox="1"/>
          <p:nvPr/>
        </p:nvSpPr>
        <p:spPr>
          <a:xfrm>
            <a:off x="646286" y="3436992"/>
            <a:ext cx="7946678" cy="774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Translation symmetry </a:t>
            </a:r>
            <a:r>
              <a:rPr b="0"/>
              <a:t>is reflected in the correlation functions:</a:t>
            </a:r>
          </a:p>
        </p:txBody>
      </p:sp>
      <p:pic>
        <p:nvPicPr>
          <p:cNvPr id="821" name="S_z(_mathbf_k_)=.pdf" descr="S_z(_mathbf_k_)=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81315" y="3500368"/>
            <a:ext cx="2565401" cy="622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5" name="Group"/>
          <p:cNvGrpSpPr/>
          <p:nvPr/>
        </p:nvGrpSpPr>
        <p:grpSpPr>
          <a:xfrm>
            <a:off x="314979" y="5362702"/>
            <a:ext cx="4888274" cy="3727506"/>
            <a:chOff x="0" y="0"/>
            <a:chExt cx="4888272" cy="3727504"/>
          </a:xfrm>
        </p:grpSpPr>
        <p:pic>
          <p:nvPicPr>
            <p:cNvPr id="822" name="langle_S_z(_math.pdf" descr="langle_S_z(_math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752600" cy="292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3" name="Screenshot 2020-11-09 at 09.32.35.png" descr="Screenshot 2020-11-09 at 09.32.35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6872" y="319338"/>
              <a:ext cx="4851401" cy="2933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4" name="U"/>
            <p:cNvSpPr txBox="1"/>
            <p:nvPr/>
          </p:nvSpPr>
          <p:spPr>
            <a:xfrm>
              <a:off x="2415643" y="3280276"/>
              <a:ext cx="334418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U</a:t>
              </a:r>
            </a:p>
          </p:txBody>
        </p:sp>
      </p:grpSp>
      <p:grpSp>
        <p:nvGrpSpPr>
          <p:cNvPr id="886" name="Group"/>
          <p:cNvGrpSpPr/>
          <p:nvPr/>
        </p:nvGrpSpPr>
        <p:grpSpPr>
          <a:xfrm>
            <a:off x="7618908" y="5786349"/>
            <a:ext cx="4761207" cy="2880212"/>
            <a:chOff x="0" y="0"/>
            <a:chExt cx="4761206" cy="2880210"/>
          </a:xfrm>
        </p:grpSpPr>
        <p:grpSp>
          <p:nvGrpSpPr>
            <p:cNvPr id="844" name="Group"/>
            <p:cNvGrpSpPr/>
            <p:nvPr/>
          </p:nvGrpSpPr>
          <p:grpSpPr>
            <a:xfrm>
              <a:off x="3982605" y="94782"/>
              <a:ext cx="642038" cy="651543"/>
              <a:chOff x="56305" y="0"/>
              <a:chExt cx="642036" cy="651542"/>
            </a:xfrm>
          </p:grpSpPr>
          <p:grpSp>
            <p:nvGrpSpPr>
              <p:cNvPr id="842" name="Group"/>
              <p:cNvGrpSpPr/>
              <p:nvPr/>
            </p:nvGrpSpPr>
            <p:grpSpPr>
              <a:xfrm>
                <a:off x="56305" y="-1"/>
                <a:ext cx="642038" cy="581265"/>
                <a:chOff x="56305" y="0"/>
                <a:chExt cx="642036" cy="581263"/>
              </a:xfrm>
            </p:grpSpPr>
            <p:grpSp>
              <p:nvGrpSpPr>
                <p:cNvPr id="840" name="Group"/>
                <p:cNvGrpSpPr/>
                <p:nvPr/>
              </p:nvGrpSpPr>
              <p:grpSpPr>
                <a:xfrm>
                  <a:off x="100234" y="0"/>
                  <a:ext cx="538324" cy="581264"/>
                  <a:chOff x="0" y="42310"/>
                  <a:chExt cx="538323" cy="581263"/>
                </a:xfrm>
              </p:grpSpPr>
              <p:grpSp>
                <p:nvGrpSpPr>
                  <p:cNvPr id="833" name="Group"/>
                  <p:cNvGrpSpPr/>
                  <p:nvPr/>
                </p:nvGrpSpPr>
                <p:grpSpPr>
                  <a:xfrm>
                    <a:off x="0" y="42310"/>
                    <a:ext cx="538324" cy="577783"/>
                    <a:chOff x="24271" y="0"/>
                    <a:chExt cx="538323" cy="577781"/>
                  </a:xfrm>
                </p:grpSpPr>
                <p:sp>
                  <p:nvSpPr>
                    <p:cNvPr id="826" name="Oval"/>
                    <p:cNvSpPr/>
                    <p:nvPr/>
                  </p:nvSpPr>
                  <p:spPr>
                    <a:xfrm>
                      <a:off x="272750" y="0"/>
                      <a:ext cx="41366" cy="4302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827" name="Circle"/>
                    <p:cNvSpPr/>
                    <p:nvPr/>
                  </p:nvSpPr>
                  <p:spPr>
                    <a:xfrm>
                      <a:off x="24271" y="25102"/>
                      <a:ext cx="538324" cy="538325"/>
                    </a:xfrm>
                    <a:prstGeom prst="ellips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828" name="Oval"/>
                    <p:cNvSpPr/>
                    <p:nvPr/>
                  </p:nvSpPr>
                  <p:spPr>
                    <a:xfrm>
                      <a:off x="518832" y="152669"/>
                      <a:ext cx="41366" cy="4303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829" name="Oval"/>
                    <p:cNvSpPr/>
                    <p:nvPr/>
                  </p:nvSpPr>
                  <p:spPr>
                    <a:xfrm>
                      <a:off x="46149" y="417681"/>
                      <a:ext cx="41367" cy="4303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830" name="Oval"/>
                    <p:cNvSpPr/>
                    <p:nvPr/>
                  </p:nvSpPr>
                  <p:spPr>
                    <a:xfrm>
                      <a:off x="297871" y="534752"/>
                      <a:ext cx="41367" cy="4303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831" name="Oval"/>
                    <p:cNvSpPr/>
                    <p:nvPr/>
                  </p:nvSpPr>
                  <p:spPr>
                    <a:xfrm>
                      <a:off x="510631" y="401279"/>
                      <a:ext cx="41366" cy="4303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832" name="Oval"/>
                    <p:cNvSpPr/>
                    <p:nvPr/>
                  </p:nvSpPr>
                  <p:spPr>
                    <a:xfrm>
                      <a:off x="35215" y="152669"/>
                      <a:ext cx="41366" cy="4303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</p:grpSp>
              <p:sp>
                <p:nvSpPr>
                  <p:cNvPr id="834" name="Line"/>
                  <p:cNvSpPr/>
                  <p:nvPr/>
                </p:nvSpPr>
                <p:spPr>
                  <a:xfrm flipV="1">
                    <a:off x="531252" y="161286"/>
                    <a:ext cx="1" cy="90509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835" name="Line"/>
                  <p:cNvSpPr/>
                  <p:nvPr/>
                </p:nvSpPr>
                <p:spPr>
                  <a:xfrm>
                    <a:off x="506649" y="174954"/>
                    <a:ext cx="1" cy="90510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836" name="Line"/>
                  <p:cNvSpPr/>
                  <p:nvPr/>
                </p:nvSpPr>
                <p:spPr>
                  <a:xfrm>
                    <a:off x="506649" y="437154"/>
                    <a:ext cx="1" cy="90509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837" name="Line"/>
                  <p:cNvSpPr/>
                  <p:nvPr/>
                </p:nvSpPr>
                <p:spPr>
                  <a:xfrm flipH="1">
                    <a:off x="28257" y="183155"/>
                    <a:ext cx="1" cy="90510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838" name="Line"/>
                  <p:cNvSpPr/>
                  <p:nvPr/>
                </p:nvSpPr>
                <p:spPr>
                  <a:xfrm flipV="1">
                    <a:off x="41925" y="420985"/>
                    <a:ext cx="1" cy="90509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839" name="Line"/>
                  <p:cNvSpPr/>
                  <p:nvPr/>
                </p:nvSpPr>
                <p:spPr>
                  <a:xfrm flipV="1">
                    <a:off x="293423" y="533065"/>
                    <a:ext cx="1" cy="90509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</p:grpSp>
            <p:sp>
              <p:nvSpPr>
                <p:cNvPr id="841" name="Oval"/>
                <p:cNvSpPr/>
                <p:nvPr/>
              </p:nvSpPr>
              <p:spPr>
                <a:xfrm rot="16200000">
                  <a:off x="308087" y="110853"/>
                  <a:ext cx="138474" cy="642038"/>
                </a:xfrm>
                <a:prstGeom prst="ellipse">
                  <a:avLst/>
                </a:prstGeom>
                <a:noFill/>
                <a:ln w="25400" cap="flat">
                  <a:solidFill>
                    <a:srgbClr val="FF260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843" name="1"/>
              <p:cNvSpPr txBox="1"/>
              <p:nvPr/>
            </p:nvSpPr>
            <p:spPr>
              <a:xfrm>
                <a:off x="164468" y="569121"/>
                <a:ext cx="51941" cy="82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marL="239324" indent="-239324" algn="l" defTabSz="478648">
                  <a:tabLst>
                    <a:tab pos="952500" algn="l"/>
                    <a:tab pos="1905000" algn="l"/>
                    <a:tab pos="2870200" algn="l"/>
                    <a:tab pos="3822700" algn="l"/>
                    <a:tab pos="4775200" algn="l"/>
                    <a:tab pos="5740400" algn="l"/>
                    <a:tab pos="6692900" algn="l"/>
                    <a:tab pos="7658100" algn="l"/>
                    <a:tab pos="8610600" algn="l"/>
                    <a:tab pos="9563100" algn="l"/>
                    <a:tab pos="10528300" algn="l"/>
                  </a:tabLst>
                  <a:defRPr b="0" sz="2000">
                    <a:solidFill>
                      <a:srgbClr val="FF2600"/>
                    </a:solidFill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863" name="Group"/>
            <p:cNvGrpSpPr/>
            <p:nvPr/>
          </p:nvGrpSpPr>
          <p:grpSpPr>
            <a:xfrm>
              <a:off x="4102765" y="2201076"/>
              <a:ext cx="642038" cy="679135"/>
              <a:chOff x="0" y="0"/>
              <a:chExt cx="642036" cy="679134"/>
            </a:xfrm>
          </p:grpSpPr>
          <p:grpSp>
            <p:nvGrpSpPr>
              <p:cNvPr id="861" name="Group"/>
              <p:cNvGrpSpPr/>
              <p:nvPr/>
            </p:nvGrpSpPr>
            <p:grpSpPr>
              <a:xfrm>
                <a:off x="0" y="-1"/>
                <a:ext cx="642037" cy="679136"/>
                <a:chOff x="0" y="0"/>
                <a:chExt cx="642036" cy="679134"/>
              </a:xfrm>
            </p:grpSpPr>
            <p:grpSp>
              <p:nvGrpSpPr>
                <p:cNvPr id="859" name="Group"/>
                <p:cNvGrpSpPr/>
                <p:nvPr/>
              </p:nvGrpSpPr>
              <p:grpSpPr>
                <a:xfrm>
                  <a:off x="0" y="-1"/>
                  <a:ext cx="527827" cy="569931"/>
                  <a:chOff x="0" y="41485"/>
                  <a:chExt cx="527826" cy="569929"/>
                </a:xfrm>
              </p:grpSpPr>
              <p:grpSp>
                <p:nvGrpSpPr>
                  <p:cNvPr id="852" name="Group"/>
                  <p:cNvGrpSpPr/>
                  <p:nvPr/>
                </p:nvGrpSpPr>
                <p:grpSpPr>
                  <a:xfrm>
                    <a:off x="0" y="41485"/>
                    <a:ext cx="527827" cy="566517"/>
                    <a:chOff x="23797" y="0"/>
                    <a:chExt cx="527826" cy="566515"/>
                  </a:xfrm>
                </p:grpSpPr>
                <p:sp>
                  <p:nvSpPr>
                    <p:cNvPr id="845" name="Oval"/>
                    <p:cNvSpPr/>
                    <p:nvPr/>
                  </p:nvSpPr>
                  <p:spPr>
                    <a:xfrm>
                      <a:off x="267431" y="0"/>
                      <a:ext cx="40560" cy="4219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846" name="Circle"/>
                    <p:cNvSpPr/>
                    <p:nvPr/>
                  </p:nvSpPr>
                  <p:spPr>
                    <a:xfrm>
                      <a:off x="23797" y="24613"/>
                      <a:ext cx="527828" cy="527828"/>
                    </a:xfrm>
                    <a:prstGeom prst="ellips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847" name="Oval"/>
                    <p:cNvSpPr/>
                    <p:nvPr/>
                  </p:nvSpPr>
                  <p:spPr>
                    <a:xfrm>
                      <a:off x="508715" y="149692"/>
                      <a:ext cx="40559" cy="4219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848" name="Oval"/>
                    <p:cNvSpPr/>
                    <p:nvPr/>
                  </p:nvSpPr>
                  <p:spPr>
                    <a:xfrm>
                      <a:off x="45249" y="409537"/>
                      <a:ext cx="40560" cy="4219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849" name="Oval"/>
                    <p:cNvSpPr/>
                    <p:nvPr/>
                  </p:nvSpPr>
                  <p:spPr>
                    <a:xfrm>
                      <a:off x="292063" y="524325"/>
                      <a:ext cx="40560" cy="4219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850" name="Oval"/>
                    <p:cNvSpPr/>
                    <p:nvPr/>
                  </p:nvSpPr>
                  <p:spPr>
                    <a:xfrm>
                      <a:off x="500674" y="393455"/>
                      <a:ext cx="40559" cy="4219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851" name="Oval"/>
                    <p:cNvSpPr/>
                    <p:nvPr/>
                  </p:nvSpPr>
                  <p:spPr>
                    <a:xfrm>
                      <a:off x="34528" y="149692"/>
                      <a:ext cx="40560" cy="4219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</p:grpSp>
              <p:sp>
                <p:nvSpPr>
                  <p:cNvPr id="853" name="Line"/>
                  <p:cNvSpPr/>
                  <p:nvPr/>
                </p:nvSpPr>
                <p:spPr>
                  <a:xfrm flipV="1">
                    <a:off x="520893" y="158141"/>
                    <a:ext cx="1" cy="88744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854" name="Line"/>
                  <p:cNvSpPr/>
                  <p:nvPr/>
                </p:nvSpPr>
                <p:spPr>
                  <a:xfrm>
                    <a:off x="496770" y="171543"/>
                    <a:ext cx="1" cy="88744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855" name="Line"/>
                  <p:cNvSpPr/>
                  <p:nvPr/>
                </p:nvSpPr>
                <p:spPr>
                  <a:xfrm>
                    <a:off x="496770" y="428630"/>
                    <a:ext cx="1" cy="88744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856" name="Line"/>
                  <p:cNvSpPr/>
                  <p:nvPr/>
                </p:nvSpPr>
                <p:spPr>
                  <a:xfrm flipH="1">
                    <a:off x="27706" y="179584"/>
                    <a:ext cx="1" cy="88744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857" name="Line"/>
                  <p:cNvSpPr/>
                  <p:nvPr/>
                </p:nvSpPr>
                <p:spPr>
                  <a:xfrm flipV="1">
                    <a:off x="41108" y="412776"/>
                    <a:ext cx="1" cy="88744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858" name="Line"/>
                  <p:cNvSpPr/>
                  <p:nvPr/>
                </p:nvSpPr>
                <p:spPr>
                  <a:xfrm flipV="1">
                    <a:off x="287702" y="522671"/>
                    <a:ext cx="1" cy="88744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</p:grpSp>
            <p:sp>
              <p:nvSpPr>
                <p:cNvPr id="860" name="Oval"/>
                <p:cNvSpPr/>
                <p:nvPr/>
              </p:nvSpPr>
              <p:spPr>
                <a:xfrm rot="3860638">
                  <a:off x="298397" y="260858"/>
                  <a:ext cx="185979" cy="466802"/>
                </a:xfrm>
                <a:prstGeom prst="ellipse">
                  <a:avLst/>
                </a:prstGeom>
                <a:noFill/>
                <a:ln w="25400" cap="flat">
                  <a:solidFill>
                    <a:srgbClr val="FF260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862" name="-1"/>
              <p:cNvSpPr txBox="1"/>
              <p:nvPr/>
            </p:nvSpPr>
            <p:spPr>
              <a:xfrm>
                <a:off x="421002" y="582147"/>
                <a:ext cx="68780" cy="808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marL="239324" indent="-239324" algn="l" defTabSz="478648">
                  <a:tabLst>
                    <a:tab pos="952500" algn="l"/>
                    <a:tab pos="1905000" algn="l"/>
                    <a:tab pos="2870200" algn="l"/>
                    <a:tab pos="3822700" algn="l"/>
                    <a:tab pos="4775200" algn="l"/>
                    <a:tab pos="5740400" algn="l"/>
                    <a:tab pos="6692900" algn="l"/>
                    <a:tab pos="7658100" algn="l"/>
                    <a:tab pos="8610600" algn="l"/>
                    <a:tab pos="9563100" algn="l"/>
                    <a:tab pos="10528300" algn="l"/>
                  </a:tabLst>
                  <a:defRPr b="0" sz="2000">
                    <a:solidFill>
                      <a:srgbClr val="FF2600"/>
                    </a:solidFill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-1</a:t>
                </a:r>
              </a:p>
            </p:txBody>
          </p:sp>
        </p:grpSp>
        <p:grpSp>
          <p:nvGrpSpPr>
            <p:cNvPr id="882" name="Group"/>
            <p:cNvGrpSpPr/>
            <p:nvPr/>
          </p:nvGrpSpPr>
          <p:grpSpPr>
            <a:xfrm>
              <a:off x="4086360" y="1361144"/>
              <a:ext cx="674847" cy="651543"/>
              <a:chOff x="0" y="-31075"/>
              <a:chExt cx="674845" cy="651542"/>
            </a:xfrm>
          </p:grpSpPr>
          <p:grpSp>
            <p:nvGrpSpPr>
              <p:cNvPr id="880" name="Group"/>
              <p:cNvGrpSpPr/>
              <p:nvPr/>
            </p:nvGrpSpPr>
            <p:grpSpPr>
              <a:xfrm>
                <a:off x="0" y="-31076"/>
                <a:ext cx="532642" cy="651544"/>
                <a:chOff x="0" y="-31075"/>
                <a:chExt cx="532641" cy="651542"/>
              </a:xfrm>
            </p:grpSpPr>
            <p:grpSp>
              <p:nvGrpSpPr>
                <p:cNvPr id="878" name="Group"/>
                <p:cNvGrpSpPr/>
                <p:nvPr/>
              </p:nvGrpSpPr>
              <p:grpSpPr>
                <a:xfrm>
                  <a:off x="0" y="0"/>
                  <a:ext cx="532642" cy="575129"/>
                  <a:chOff x="0" y="41864"/>
                  <a:chExt cx="532641" cy="575128"/>
                </a:xfrm>
              </p:grpSpPr>
              <p:grpSp>
                <p:nvGrpSpPr>
                  <p:cNvPr id="871" name="Group"/>
                  <p:cNvGrpSpPr/>
                  <p:nvPr/>
                </p:nvGrpSpPr>
                <p:grpSpPr>
                  <a:xfrm>
                    <a:off x="0" y="41864"/>
                    <a:ext cx="532642" cy="571684"/>
                    <a:chOff x="24014" y="0"/>
                    <a:chExt cx="532641" cy="571683"/>
                  </a:xfrm>
                </p:grpSpPr>
                <p:sp>
                  <p:nvSpPr>
                    <p:cNvPr id="864" name="Oval"/>
                    <p:cNvSpPr/>
                    <p:nvPr/>
                  </p:nvSpPr>
                  <p:spPr>
                    <a:xfrm>
                      <a:off x="269871" y="0"/>
                      <a:ext cx="40930" cy="4257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865" name="Circle"/>
                    <p:cNvSpPr/>
                    <p:nvPr/>
                  </p:nvSpPr>
                  <p:spPr>
                    <a:xfrm>
                      <a:off x="24014" y="24837"/>
                      <a:ext cx="532643" cy="532643"/>
                    </a:xfrm>
                    <a:prstGeom prst="ellips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866" name="Oval"/>
                    <p:cNvSpPr/>
                    <p:nvPr/>
                  </p:nvSpPr>
                  <p:spPr>
                    <a:xfrm>
                      <a:off x="513356" y="151058"/>
                      <a:ext cx="40929" cy="4257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867" name="Oval"/>
                    <p:cNvSpPr/>
                    <p:nvPr/>
                  </p:nvSpPr>
                  <p:spPr>
                    <a:xfrm>
                      <a:off x="45662" y="413273"/>
                      <a:ext cx="40930" cy="4257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868" name="Oval"/>
                    <p:cNvSpPr/>
                    <p:nvPr/>
                  </p:nvSpPr>
                  <p:spPr>
                    <a:xfrm>
                      <a:off x="294728" y="529108"/>
                      <a:ext cx="40929" cy="4257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869" name="Oval"/>
                    <p:cNvSpPr/>
                    <p:nvPr/>
                  </p:nvSpPr>
                  <p:spPr>
                    <a:xfrm>
                      <a:off x="505241" y="397044"/>
                      <a:ext cx="40930" cy="4257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870" name="Oval"/>
                    <p:cNvSpPr/>
                    <p:nvPr/>
                  </p:nvSpPr>
                  <p:spPr>
                    <a:xfrm>
                      <a:off x="34843" y="151058"/>
                      <a:ext cx="40930" cy="4257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pPr algn="l" defTabSz="650240">
                        <a:defRPr b="0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</p:grpSp>
              <p:sp>
                <p:nvSpPr>
                  <p:cNvPr id="872" name="Line"/>
                  <p:cNvSpPr/>
                  <p:nvPr/>
                </p:nvSpPr>
                <p:spPr>
                  <a:xfrm flipV="1">
                    <a:off x="525645" y="159584"/>
                    <a:ext cx="1" cy="89554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873" name="Line"/>
                  <p:cNvSpPr/>
                  <p:nvPr/>
                </p:nvSpPr>
                <p:spPr>
                  <a:xfrm>
                    <a:off x="501302" y="173108"/>
                    <a:ext cx="1" cy="89554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874" name="Line"/>
                  <p:cNvSpPr/>
                  <p:nvPr/>
                </p:nvSpPr>
                <p:spPr>
                  <a:xfrm>
                    <a:off x="501302" y="432540"/>
                    <a:ext cx="1" cy="89554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875" name="Line"/>
                  <p:cNvSpPr/>
                  <p:nvPr/>
                </p:nvSpPr>
                <p:spPr>
                  <a:xfrm flipH="1">
                    <a:off x="27959" y="181222"/>
                    <a:ext cx="1" cy="89554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876" name="Line"/>
                  <p:cNvSpPr/>
                  <p:nvPr/>
                </p:nvSpPr>
                <p:spPr>
                  <a:xfrm flipV="1">
                    <a:off x="41483" y="416541"/>
                    <a:ext cx="1" cy="89554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877" name="Line"/>
                  <p:cNvSpPr/>
                  <p:nvPr/>
                </p:nvSpPr>
                <p:spPr>
                  <a:xfrm flipV="1">
                    <a:off x="290326" y="527439"/>
                    <a:ext cx="1" cy="89554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433F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</p:grpSp>
            <p:sp>
              <p:nvSpPr>
                <p:cNvPr id="879" name="Oval"/>
                <p:cNvSpPr/>
                <p:nvPr/>
              </p:nvSpPr>
              <p:spPr>
                <a:xfrm rot="21600000">
                  <a:off x="182107" y="-31076"/>
                  <a:ext cx="187676" cy="651544"/>
                </a:xfrm>
                <a:prstGeom prst="ellipse">
                  <a:avLst/>
                </a:prstGeom>
                <a:noFill/>
                <a:ln w="25400" cap="flat">
                  <a:solidFill>
                    <a:srgbClr val="FF260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881" name="0"/>
              <p:cNvSpPr txBox="1"/>
              <p:nvPr/>
            </p:nvSpPr>
            <p:spPr>
              <a:xfrm>
                <a:off x="623453" y="246788"/>
                <a:ext cx="51393" cy="81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marL="239324" indent="-239324" algn="l" defTabSz="478648">
                  <a:tabLst>
                    <a:tab pos="952500" algn="l"/>
                    <a:tab pos="1905000" algn="l"/>
                    <a:tab pos="2870200" algn="l"/>
                    <a:tab pos="3822700" algn="l"/>
                    <a:tab pos="4775200" algn="l"/>
                    <a:tab pos="5740400" algn="l"/>
                    <a:tab pos="6692900" algn="l"/>
                    <a:tab pos="7658100" algn="l"/>
                    <a:tab pos="8610600" algn="l"/>
                    <a:tab pos="9563100" algn="l"/>
                    <a:tab pos="10528300" algn="l"/>
                  </a:tabLst>
                  <a:defRPr b="0" sz="2000">
                    <a:solidFill>
                      <a:srgbClr val="FF2600"/>
                    </a:solidFill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</p:grpSp>
        <p:pic>
          <p:nvPicPr>
            <p:cNvPr id="883" name="langle_S_iz_S_jz.pdf" descr="langle_S_iz_S_jz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592391" cy="1895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4" name="Screenshot 2020-11-05 at 12.46.07.png" descr="Screenshot 2020-11-05 at 12.46.07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2705" y="275519"/>
              <a:ext cx="3858473" cy="23825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85" name="U"/>
            <p:cNvSpPr txBox="1"/>
            <p:nvPr/>
          </p:nvSpPr>
          <p:spPr>
            <a:xfrm>
              <a:off x="2078536" y="2559502"/>
              <a:ext cx="207986" cy="2781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15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U</a:t>
              </a:r>
            </a:p>
          </p:txBody>
        </p:sp>
      </p:grpSp>
      <p:pic>
        <p:nvPicPr>
          <p:cNvPr id="887" name="mathbf_k_=0.pdf" descr="mathbf_k_=0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149978" y="8256196"/>
            <a:ext cx="6731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8" name="mathbf_k_=_pi.pdf" descr="mathbf_k_=_pi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067784" y="5755264"/>
            <a:ext cx="6985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9" name="mathbf_k_=_pi∕3.pdf" descr="mathbf_k_=_pi∕3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119594" y="7921368"/>
            <a:ext cx="977901" cy="29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90" name="mathbf_k_=2_pi∕3.pdf" descr="mathbf_k_=2_pi∕3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074860" y="7398960"/>
            <a:ext cx="1117601" cy="292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6-site Hubbard model</a:t>
            </a:r>
          </a:p>
        </p:txBody>
      </p:sp>
      <p:sp>
        <p:nvSpPr>
          <p:cNvPr id="157" name="H is constant in time"/>
          <p:cNvSpPr txBox="1"/>
          <p:nvPr/>
        </p:nvSpPr>
        <p:spPr>
          <a:xfrm>
            <a:off x="438850" y="3627492"/>
            <a:ext cx="1647460" cy="42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Sector (3,3)</a:t>
            </a:r>
          </a:p>
        </p:txBody>
      </p:sp>
      <p:grpSp>
        <p:nvGrpSpPr>
          <p:cNvPr id="172" name="Group"/>
          <p:cNvGrpSpPr/>
          <p:nvPr/>
        </p:nvGrpSpPr>
        <p:grpSpPr>
          <a:xfrm>
            <a:off x="266482" y="4235841"/>
            <a:ext cx="2500927" cy="2744581"/>
            <a:chOff x="0" y="152399"/>
            <a:chExt cx="2500926" cy="2744579"/>
          </a:xfrm>
        </p:grpSpPr>
        <p:grpSp>
          <p:nvGrpSpPr>
            <p:cNvPr id="165" name="Group"/>
            <p:cNvGrpSpPr/>
            <p:nvPr/>
          </p:nvGrpSpPr>
          <p:grpSpPr>
            <a:xfrm>
              <a:off x="0" y="196566"/>
              <a:ext cx="2500927" cy="2684241"/>
              <a:chOff x="112758" y="0"/>
              <a:chExt cx="2500926" cy="2684239"/>
            </a:xfrm>
          </p:grpSpPr>
          <p:sp>
            <p:nvSpPr>
              <p:cNvPr id="158" name="Oval"/>
              <p:cNvSpPr/>
              <p:nvPr/>
            </p:nvSpPr>
            <p:spPr>
              <a:xfrm>
                <a:off x="1267133" y="0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59" name="Circle"/>
              <p:cNvSpPr/>
              <p:nvPr/>
            </p:nvSpPr>
            <p:spPr>
              <a:xfrm>
                <a:off x="112758" y="116622"/>
                <a:ext cx="2500927" cy="2500927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60" name="Oval"/>
              <p:cNvSpPr/>
              <p:nvPr/>
            </p:nvSpPr>
            <p:spPr>
              <a:xfrm>
                <a:off x="2410374" y="709267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61" name="Oval"/>
              <p:cNvSpPr/>
              <p:nvPr/>
            </p:nvSpPr>
            <p:spPr>
              <a:xfrm>
                <a:off x="214401" y="1940451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62" name="Oval"/>
              <p:cNvSpPr/>
              <p:nvPr/>
            </p:nvSpPr>
            <p:spPr>
              <a:xfrm>
                <a:off x="1383844" y="2484337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63" name="Oval"/>
              <p:cNvSpPr/>
              <p:nvPr/>
            </p:nvSpPr>
            <p:spPr>
              <a:xfrm>
                <a:off x="2372274" y="1864251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64" name="Oval"/>
              <p:cNvSpPr/>
              <p:nvPr/>
            </p:nvSpPr>
            <p:spPr>
              <a:xfrm>
                <a:off x="163602" y="709267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166" name="Line"/>
            <p:cNvSpPr/>
            <p:nvPr/>
          </p:nvSpPr>
          <p:spPr>
            <a:xfrm flipV="1">
              <a:off x="2391878" y="7111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1248878" y="152400"/>
              <a:ext cx="1" cy="420480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2353778" y="2030918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 flipH="1">
              <a:off x="131278" y="8508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 flipV="1">
              <a:off x="194778" y="19557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 flipV="1">
              <a:off x="1363178" y="24764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704" y="1729915"/>
            <a:ext cx="6032783" cy="104761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8" name="Group"/>
          <p:cNvGrpSpPr/>
          <p:nvPr/>
        </p:nvGrpSpPr>
        <p:grpSpPr>
          <a:xfrm>
            <a:off x="3543082" y="4321424"/>
            <a:ext cx="2500927" cy="2700415"/>
            <a:chOff x="0" y="196566"/>
            <a:chExt cx="2500926" cy="2700413"/>
          </a:xfrm>
        </p:grpSpPr>
        <p:grpSp>
          <p:nvGrpSpPr>
            <p:cNvPr id="181" name="Group"/>
            <p:cNvGrpSpPr/>
            <p:nvPr/>
          </p:nvGrpSpPr>
          <p:grpSpPr>
            <a:xfrm>
              <a:off x="0" y="196566"/>
              <a:ext cx="2500927" cy="2684241"/>
              <a:chOff x="112758" y="0"/>
              <a:chExt cx="2500926" cy="2684239"/>
            </a:xfrm>
          </p:grpSpPr>
          <p:sp>
            <p:nvSpPr>
              <p:cNvPr id="174" name="Oval"/>
              <p:cNvSpPr/>
              <p:nvPr/>
            </p:nvSpPr>
            <p:spPr>
              <a:xfrm>
                <a:off x="1267133" y="0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75" name="Circle"/>
              <p:cNvSpPr/>
              <p:nvPr/>
            </p:nvSpPr>
            <p:spPr>
              <a:xfrm>
                <a:off x="112758" y="116622"/>
                <a:ext cx="2500927" cy="2500927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76" name="Oval"/>
              <p:cNvSpPr/>
              <p:nvPr/>
            </p:nvSpPr>
            <p:spPr>
              <a:xfrm>
                <a:off x="2410374" y="709267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77" name="Oval"/>
              <p:cNvSpPr/>
              <p:nvPr/>
            </p:nvSpPr>
            <p:spPr>
              <a:xfrm>
                <a:off x="214401" y="1940451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78" name="Oval"/>
              <p:cNvSpPr/>
              <p:nvPr/>
            </p:nvSpPr>
            <p:spPr>
              <a:xfrm>
                <a:off x="1383844" y="2484337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79" name="Oval"/>
              <p:cNvSpPr/>
              <p:nvPr/>
            </p:nvSpPr>
            <p:spPr>
              <a:xfrm>
                <a:off x="2372274" y="1864251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80" name="Oval"/>
              <p:cNvSpPr/>
              <p:nvPr/>
            </p:nvSpPr>
            <p:spPr>
              <a:xfrm>
                <a:off x="163602" y="709267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182" name="Line"/>
            <p:cNvSpPr/>
            <p:nvPr/>
          </p:nvSpPr>
          <p:spPr>
            <a:xfrm flipV="1">
              <a:off x="2468078" y="7492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2353778" y="8127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2353778" y="2030918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 flipH="1">
              <a:off x="131278" y="8508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 flipV="1">
              <a:off x="194778" y="19557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 flipV="1">
              <a:off x="1363178" y="24764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6514882" y="4257924"/>
            <a:ext cx="2500927" cy="2827415"/>
            <a:chOff x="0" y="196566"/>
            <a:chExt cx="2500926" cy="2827413"/>
          </a:xfrm>
        </p:grpSpPr>
        <p:grpSp>
          <p:nvGrpSpPr>
            <p:cNvPr id="196" name="Group"/>
            <p:cNvGrpSpPr/>
            <p:nvPr/>
          </p:nvGrpSpPr>
          <p:grpSpPr>
            <a:xfrm>
              <a:off x="0" y="196566"/>
              <a:ext cx="2500927" cy="2684241"/>
              <a:chOff x="112758" y="0"/>
              <a:chExt cx="2500926" cy="2684239"/>
            </a:xfrm>
          </p:grpSpPr>
          <p:sp>
            <p:nvSpPr>
              <p:cNvPr id="189" name="Oval"/>
              <p:cNvSpPr/>
              <p:nvPr/>
            </p:nvSpPr>
            <p:spPr>
              <a:xfrm>
                <a:off x="1267133" y="0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90" name="Circle"/>
              <p:cNvSpPr/>
              <p:nvPr/>
            </p:nvSpPr>
            <p:spPr>
              <a:xfrm>
                <a:off x="112758" y="116622"/>
                <a:ext cx="2500927" cy="2500927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91" name="Oval"/>
              <p:cNvSpPr/>
              <p:nvPr/>
            </p:nvSpPr>
            <p:spPr>
              <a:xfrm>
                <a:off x="2410374" y="709267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92" name="Oval"/>
              <p:cNvSpPr/>
              <p:nvPr/>
            </p:nvSpPr>
            <p:spPr>
              <a:xfrm>
                <a:off x="214401" y="1940451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93" name="Oval"/>
              <p:cNvSpPr/>
              <p:nvPr/>
            </p:nvSpPr>
            <p:spPr>
              <a:xfrm>
                <a:off x="1383844" y="2484337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94" name="Oval"/>
              <p:cNvSpPr/>
              <p:nvPr/>
            </p:nvSpPr>
            <p:spPr>
              <a:xfrm>
                <a:off x="2372274" y="1864251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95" name="Oval"/>
              <p:cNvSpPr/>
              <p:nvPr/>
            </p:nvSpPr>
            <p:spPr>
              <a:xfrm>
                <a:off x="163602" y="709267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197" name="Line"/>
            <p:cNvSpPr/>
            <p:nvPr/>
          </p:nvSpPr>
          <p:spPr>
            <a:xfrm flipV="1">
              <a:off x="2468078" y="7492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2353778" y="8127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2353778" y="2030918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1413978" y="26034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 flipV="1">
              <a:off x="194778" y="19557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 flipV="1">
              <a:off x="1299678" y="24764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18" name="Group"/>
          <p:cNvGrpSpPr/>
          <p:nvPr/>
        </p:nvGrpSpPr>
        <p:grpSpPr>
          <a:xfrm>
            <a:off x="9677182" y="4257924"/>
            <a:ext cx="2500927" cy="2827415"/>
            <a:chOff x="0" y="196566"/>
            <a:chExt cx="2500926" cy="2827413"/>
          </a:xfrm>
        </p:grpSpPr>
        <p:grpSp>
          <p:nvGrpSpPr>
            <p:cNvPr id="211" name="Group"/>
            <p:cNvGrpSpPr/>
            <p:nvPr/>
          </p:nvGrpSpPr>
          <p:grpSpPr>
            <a:xfrm>
              <a:off x="0" y="196566"/>
              <a:ext cx="2500927" cy="2684241"/>
              <a:chOff x="112758" y="0"/>
              <a:chExt cx="2500926" cy="2684239"/>
            </a:xfrm>
          </p:grpSpPr>
          <p:sp>
            <p:nvSpPr>
              <p:cNvPr id="204" name="Oval"/>
              <p:cNvSpPr/>
              <p:nvPr/>
            </p:nvSpPr>
            <p:spPr>
              <a:xfrm>
                <a:off x="1267133" y="0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05" name="Circle"/>
              <p:cNvSpPr/>
              <p:nvPr/>
            </p:nvSpPr>
            <p:spPr>
              <a:xfrm>
                <a:off x="112758" y="116622"/>
                <a:ext cx="2500927" cy="2500927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06" name="Oval"/>
              <p:cNvSpPr/>
              <p:nvPr/>
            </p:nvSpPr>
            <p:spPr>
              <a:xfrm>
                <a:off x="2410374" y="709267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07" name="Oval"/>
              <p:cNvSpPr/>
              <p:nvPr/>
            </p:nvSpPr>
            <p:spPr>
              <a:xfrm>
                <a:off x="214401" y="1940451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08" name="Oval"/>
              <p:cNvSpPr/>
              <p:nvPr/>
            </p:nvSpPr>
            <p:spPr>
              <a:xfrm>
                <a:off x="1383844" y="2484337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09" name="Oval"/>
              <p:cNvSpPr/>
              <p:nvPr/>
            </p:nvSpPr>
            <p:spPr>
              <a:xfrm>
                <a:off x="2372274" y="1864251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10" name="Oval"/>
              <p:cNvSpPr/>
              <p:nvPr/>
            </p:nvSpPr>
            <p:spPr>
              <a:xfrm>
                <a:off x="163602" y="709267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212" name="Line"/>
            <p:cNvSpPr/>
            <p:nvPr/>
          </p:nvSpPr>
          <p:spPr>
            <a:xfrm flipV="1">
              <a:off x="2468078" y="7492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>
              <a:off x="2353778" y="8127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4" name="Line"/>
            <p:cNvSpPr/>
            <p:nvPr/>
          </p:nvSpPr>
          <p:spPr>
            <a:xfrm>
              <a:off x="2302978" y="2030918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1413978" y="26034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 flipV="1">
              <a:off x="2404578" y="1942018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 flipV="1">
              <a:off x="1299678" y="24764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19" name="H is constant in time"/>
          <p:cNvSpPr txBox="1"/>
          <p:nvPr/>
        </p:nvSpPr>
        <p:spPr>
          <a:xfrm>
            <a:off x="1424749" y="5397892"/>
            <a:ext cx="364016" cy="48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20" name="H is constant in time"/>
          <p:cNvSpPr txBox="1"/>
          <p:nvPr/>
        </p:nvSpPr>
        <p:spPr>
          <a:xfrm>
            <a:off x="4611537" y="5367221"/>
            <a:ext cx="364016" cy="48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221" name="H is constant in time"/>
          <p:cNvSpPr txBox="1"/>
          <p:nvPr/>
        </p:nvSpPr>
        <p:spPr>
          <a:xfrm>
            <a:off x="7583337" y="5367221"/>
            <a:ext cx="554516" cy="48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2U</a:t>
            </a:r>
          </a:p>
        </p:txBody>
      </p:sp>
      <p:sp>
        <p:nvSpPr>
          <p:cNvPr id="222" name="H is constant in time"/>
          <p:cNvSpPr txBox="1"/>
          <p:nvPr/>
        </p:nvSpPr>
        <p:spPr>
          <a:xfrm>
            <a:off x="10650387" y="5367221"/>
            <a:ext cx="554516" cy="48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3U</a:t>
            </a:r>
          </a:p>
        </p:txBody>
      </p:sp>
      <p:sp>
        <p:nvSpPr>
          <p:cNvPr id="223" name="Matrix elements of the interaction part (diagonal in present basis):"/>
          <p:cNvSpPr txBox="1"/>
          <p:nvPr/>
        </p:nvSpPr>
        <p:spPr>
          <a:xfrm>
            <a:off x="404986" y="3119457"/>
            <a:ext cx="8391823" cy="774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Matrix elements</a:t>
            </a:r>
            <a:r>
              <a:t> of the interaction part (diagonal in present basis):</a:t>
            </a:r>
          </a:p>
        </p:txBody>
      </p:sp>
      <p:sp>
        <p:nvSpPr>
          <p:cNvPr id="224" name="H is constant in time"/>
          <p:cNvSpPr txBox="1"/>
          <p:nvPr/>
        </p:nvSpPr>
        <p:spPr>
          <a:xfrm>
            <a:off x="326934" y="7229634"/>
            <a:ext cx="7507072" cy="1449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implementation of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(101000|100000) -&gt; (101000)</a:t>
            </a:r>
            <a:r>
              <a:rPr u="sng"/>
              <a:t>.</a:t>
            </a:r>
            <a:r>
              <a:t>(100000) = 1</a:t>
            </a:r>
          </a:p>
        </p:txBody>
      </p:sp>
      <p:sp>
        <p:nvSpPr>
          <p:cNvPr id="232" name="Connection Line"/>
          <p:cNvSpPr/>
          <p:nvPr/>
        </p:nvSpPr>
        <p:spPr>
          <a:xfrm>
            <a:off x="685742" y="8311233"/>
            <a:ext cx="2592786" cy="551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fill="norm" stroke="1" extrusionOk="0">
                <a:moveTo>
                  <a:pt x="0" y="0"/>
                </a:moveTo>
                <a:cubicBezTo>
                  <a:pt x="7142" y="21352"/>
                  <a:pt x="14342" y="21600"/>
                  <a:pt x="21600" y="74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33" name="Connection Line"/>
          <p:cNvSpPr/>
          <p:nvPr/>
        </p:nvSpPr>
        <p:spPr>
          <a:xfrm>
            <a:off x="1714443" y="8349333"/>
            <a:ext cx="2592785" cy="551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fill="norm" stroke="1" extrusionOk="0">
                <a:moveTo>
                  <a:pt x="0" y="0"/>
                </a:moveTo>
                <a:cubicBezTo>
                  <a:pt x="7142" y="21352"/>
                  <a:pt x="14342" y="21600"/>
                  <a:pt x="21600" y="74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8840" t="0" r="0" b="0"/>
          <a:stretch>
            <a:fillRect/>
          </a:stretch>
        </p:blipFill>
        <p:spPr>
          <a:xfrm>
            <a:off x="2796633" y="7266802"/>
            <a:ext cx="1029454" cy="573718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H is constant in time"/>
          <p:cNvSpPr txBox="1"/>
          <p:nvPr/>
        </p:nvSpPr>
        <p:spPr>
          <a:xfrm>
            <a:off x="6283235" y="7229634"/>
            <a:ext cx="7507071" cy="1449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implementation of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(101000|100000) -&gt; (101000)</a:t>
            </a:r>
            <a:r>
              <a:rPr u="sng"/>
              <a:t>-</a:t>
            </a:r>
            <a:r>
              <a:t>(100000) = (001000)</a:t>
            </a:r>
          </a:p>
        </p:txBody>
      </p:sp>
      <p:sp>
        <p:nvSpPr>
          <p:cNvPr id="229" name="Rectangle"/>
          <p:cNvSpPr/>
          <p:nvPr/>
        </p:nvSpPr>
        <p:spPr>
          <a:xfrm>
            <a:off x="11750426" y="7912348"/>
            <a:ext cx="175916" cy="395078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30" name="langle_S_iz_rang.pdf" descr="langle_S_iz_rang.pdf"/>
          <p:cNvPicPr>
            <a:picLocks noChangeAspect="1"/>
          </p:cNvPicPr>
          <p:nvPr/>
        </p:nvPicPr>
        <p:blipFill>
          <a:blip r:embed="rId3">
            <a:extLst/>
          </a:blip>
          <a:srcRect l="9407" t="0" r="57333" b="0"/>
          <a:stretch>
            <a:fillRect/>
          </a:stretch>
        </p:blipFill>
        <p:spPr>
          <a:xfrm>
            <a:off x="8727231" y="7326312"/>
            <a:ext cx="354807" cy="29210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H is constant in time"/>
          <p:cNvSpPr txBox="1"/>
          <p:nvPr/>
        </p:nvSpPr>
        <p:spPr>
          <a:xfrm>
            <a:off x="11678349" y="8300439"/>
            <a:ext cx="1647461" cy="34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18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i=2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6-site Hubbard model</a:t>
            </a:r>
          </a:p>
        </p:txBody>
      </p:sp>
      <p:sp>
        <p:nvSpPr>
          <p:cNvPr id="236" name="H is constant in time"/>
          <p:cNvSpPr txBox="1"/>
          <p:nvPr/>
        </p:nvSpPr>
        <p:spPr>
          <a:xfrm>
            <a:off x="606334" y="3436992"/>
            <a:ext cx="7507072" cy="1957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Matrix elements</a:t>
            </a:r>
            <a:r>
              <a:t> of the hopping part: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3"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binary code (10100|100000)</a:t>
            </a:r>
          </a:p>
          <a:p>
            <a:pPr lvl="1" marL="239324" indent="-239324" algn="l" defTabSz="478648">
              <a:lnSpc>
                <a:spcPct val="150000"/>
              </a:lnSpc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-&gt;                   </a:t>
            </a:r>
            <a:r>
              <a:rPr u="sng"/>
              <a:t>-</a:t>
            </a:r>
            <a:r>
              <a:t>(01100|100000)</a:t>
            </a:r>
          </a:p>
          <a:p>
            <a:pPr marL="228600" indent="-228600" algn="l" defTabSz="478648">
              <a:lnSpc>
                <a:spcPct val="150000"/>
              </a:lnSpc>
              <a:buClr>
                <a:srgbClr val="000000"/>
              </a:buClr>
              <a:buSzPct val="100000"/>
              <a:buChar char="✓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(1</a:t>
            </a:r>
            <a:r>
              <a:rPr u="sng"/>
              <a:t>1</a:t>
            </a:r>
            <a:r>
              <a:t>000|000000) </a:t>
            </a:r>
          </a:p>
        </p:txBody>
      </p:sp>
      <p:grpSp>
        <p:nvGrpSpPr>
          <p:cNvPr id="248" name="Group"/>
          <p:cNvGrpSpPr/>
          <p:nvPr/>
        </p:nvGrpSpPr>
        <p:grpSpPr>
          <a:xfrm>
            <a:off x="5854482" y="3829441"/>
            <a:ext cx="2500927" cy="2880807"/>
            <a:chOff x="0" y="0"/>
            <a:chExt cx="2500926" cy="2880806"/>
          </a:xfrm>
        </p:grpSpPr>
        <p:grpSp>
          <p:nvGrpSpPr>
            <p:cNvPr id="244" name="Group"/>
            <p:cNvGrpSpPr/>
            <p:nvPr/>
          </p:nvGrpSpPr>
          <p:grpSpPr>
            <a:xfrm>
              <a:off x="0" y="196566"/>
              <a:ext cx="2500927" cy="2684241"/>
              <a:chOff x="112758" y="0"/>
              <a:chExt cx="2500926" cy="2684239"/>
            </a:xfrm>
          </p:grpSpPr>
          <p:sp>
            <p:nvSpPr>
              <p:cNvPr id="237" name="Oval"/>
              <p:cNvSpPr/>
              <p:nvPr/>
            </p:nvSpPr>
            <p:spPr>
              <a:xfrm>
                <a:off x="1267133" y="0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38" name="Circle"/>
              <p:cNvSpPr/>
              <p:nvPr/>
            </p:nvSpPr>
            <p:spPr>
              <a:xfrm>
                <a:off x="112758" y="116622"/>
                <a:ext cx="2500927" cy="2500927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39" name="Oval"/>
              <p:cNvSpPr/>
              <p:nvPr/>
            </p:nvSpPr>
            <p:spPr>
              <a:xfrm>
                <a:off x="2410374" y="709267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40" name="Oval"/>
              <p:cNvSpPr/>
              <p:nvPr/>
            </p:nvSpPr>
            <p:spPr>
              <a:xfrm>
                <a:off x="214401" y="1940451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41" name="Oval"/>
              <p:cNvSpPr/>
              <p:nvPr/>
            </p:nvSpPr>
            <p:spPr>
              <a:xfrm>
                <a:off x="1383844" y="2484337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42" name="Oval"/>
              <p:cNvSpPr/>
              <p:nvPr/>
            </p:nvSpPr>
            <p:spPr>
              <a:xfrm>
                <a:off x="2372274" y="1864251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43" name="Oval"/>
              <p:cNvSpPr/>
              <p:nvPr/>
            </p:nvSpPr>
            <p:spPr>
              <a:xfrm>
                <a:off x="163602" y="709267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245" name="Line"/>
            <p:cNvSpPr/>
            <p:nvPr/>
          </p:nvSpPr>
          <p:spPr>
            <a:xfrm flipV="1">
              <a:off x="1223478" y="0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>
              <a:off x="1350478" y="25400"/>
              <a:ext cx="1" cy="420480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2353778" y="2030918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2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704" y="1729915"/>
            <a:ext cx="6032783" cy="104761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1" name="Group"/>
          <p:cNvGrpSpPr/>
          <p:nvPr/>
        </p:nvGrpSpPr>
        <p:grpSpPr>
          <a:xfrm>
            <a:off x="9854982" y="1568428"/>
            <a:ext cx="1878975" cy="2097525"/>
            <a:chOff x="0" y="66858"/>
            <a:chExt cx="1878974" cy="2097524"/>
          </a:xfrm>
        </p:grpSpPr>
        <p:grpSp>
          <p:nvGrpSpPr>
            <p:cNvPr id="257" name="Group"/>
            <p:cNvGrpSpPr/>
            <p:nvPr/>
          </p:nvGrpSpPr>
          <p:grpSpPr>
            <a:xfrm>
              <a:off x="0" y="147682"/>
              <a:ext cx="1878975" cy="2016701"/>
              <a:chOff x="84716" y="0"/>
              <a:chExt cx="1878974" cy="2016699"/>
            </a:xfrm>
          </p:grpSpPr>
          <p:sp>
            <p:nvSpPr>
              <p:cNvPr id="250" name="Oval"/>
              <p:cNvSpPr/>
              <p:nvPr/>
            </p:nvSpPr>
            <p:spPr>
              <a:xfrm>
                <a:off x="952012" y="0"/>
                <a:ext cx="144383" cy="15018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51" name="Circle"/>
              <p:cNvSpPr/>
              <p:nvPr/>
            </p:nvSpPr>
            <p:spPr>
              <a:xfrm>
                <a:off x="84716" y="87619"/>
                <a:ext cx="1878975" cy="1878975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52" name="Oval"/>
              <p:cNvSpPr/>
              <p:nvPr/>
            </p:nvSpPr>
            <p:spPr>
              <a:xfrm>
                <a:off x="1810941" y="532880"/>
                <a:ext cx="144382" cy="150190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53" name="Oval"/>
              <p:cNvSpPr/>
              <p:nvPr/>
            </p:nvSpPr>
            <p:spPr>
              <a:xfrm>
                <a:off x="161082" y="1457883"/>
                <a:ext cx="144383" cy="150190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54" name="Oval"/>
              <p:cNvSpPr/>
              <p:nvPr/>
            </p:nvSpPr>
            <p:spPr>
              <a:xfrm>
                <a:off x="1039697" y="1866511"/>
                <a:ext cx="144384" cy="15018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55" name="Oval"/>
              <p:cNvSpPr/>
              <p:nvPr/>
            </p:nvSpPr>
            <p:spPr>
              <a:xfrm>
                <a:off x="1782316" y="1400633"/>
                <a:ext cx="144382" cy="150190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56" name="Oval"/>
              <p:cNvSpPr/>
              <p:nvPr/>
            </p:nvSpPr>
            <p:spPr>
              <a:xfrm>
                <a:off x="122916" y="532880"/>
                <a:ext cx="144382" cy="150190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258" name="Line"/>
            <p:cNvSpPr/>
            <p:nvPr/>
          </p:nvSpPr>
          <p:spPr>
            <a:xfrm>
              <a:off x="1797045" y="620074"/>
              <a:ext cx="1" cy="315912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 flipV="1">
              <a:off x="938296" y="66858"/>
              <a:ext cx="1" cy="315912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>
              <a:off x="1768420" y="1525851"/>
              <a:ext cx="1" cy="315913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62" name="Line"/>
          <p:cNvSpPr/>
          <p:nvPr/>
        </p:nvSpPr>
        <p:spPr>
          <a:xfrm flipV="1">
            <a:off x="8572148" y="3577959"/>
            <a:ext cx="837562" cy="83756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3" name="Line"/>
          <p:cNvSpPr/>
          <p:nvPr/>
        </p:nvSpPr>
        <p:spPr>
          <a:xfrm>
            <a:off x="2489200" y="4965700"/>
            <a:ext cx="200450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64" name="c^phantom_dagger.pdf" descr="c^phantom_dagge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6803" y="7369770"/>
            <a:ext cx="5829301" cy="393701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igns:"/>
          <p:cNvSpPr txBox="1"/>
          <p:nvPr/>
        </p:nvSpPr>
        <p:spPr>
          <a:xfrm>
            <a:off x="557386" y="6661274"/>
            <a:ext cx="969914" cy="774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Signs</a:t>
            </a:r>
            <a:r>
              <a:t>:</a:t>
            </a:r>
          </a:p>
        </p:txBody>
      </p:sp>
      <p:grpSp>
        <p:nvGrpSpPr>
          <p:cNvPr id="277" name="Group"/>
          <p:cNvGrpSpPr/>
          <p:nvPr/>
        </p:nvGrpSpPr>
        <p:grpSpPr>
          <a:xfrm>
            <a:off x="9981982" y="4010152"/>
            <a:ext cx="1878975" cy="2097525"/>
            <a:chOff x="0" y="66858"/>
            <a:chExt cx="1878974" cy="2097524"/>
          </a:xfrm>
        </p:grpSpPr>
        <p:grpSp>
          <p:nvGrpSpPr>
            <p:cNvPr id="273" name="Group"/>
            <p:cNvGrpSpPr/>
            <p:nvPr/>
          </p:nvGrpSpPr>
          <p:grpSpPr>
            <a:xfrm>
              <a:off x="0" y="147682"/>
              <a:ext cx="1878975" cy="2016701"/>
              <a:chOff x="84716" y="0"/>
              <a:chExt cx="1878974" cy="2016699"/>
            </a:xfrm>
          </p:grpSpPr>
          <p:sp>
            <p:nvSpPr>
              <p:cNvPr id="266" name="Oval"/>
              <p:cNvSpPr/>
              <p:nvPr/>
            </p:nvSpPr>
            <p:spPr>
              <a:xfrm>
                <a:off x="952012" y="0"/>
                <a:ext cx="144383" cy="15018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84716" y="87619"/>
                <a:ext cx="1878975" cy="1878975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68" name="Oval"/>
              <p:cNvSpPr/>
              <p:nvPr/>
            </p:nvSpPr>
            <p:spPr>
              <a:xfrm>
                <a:off x="1810941" y="532880"/>
                <a:ext cx="144382" cy="150190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69" name="Oval"/>
              <p:cNvSpPr/>
              <p:nvPr/>
            </p:nvSpPr>
            <p:spPr>
              <a:xfrm>
                <a:off x="161082" y="1457883"/>
                <a:ext cx="144383" cy="150190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70" name="Oval"/>
              <p:cNvSpPr/>
              <p:nvPr/>
            </p:nvSpPr>
            <p:spPr>
              <a:xfrm>
                <a:off x="1039697" y="1866511"/>
                <a:ext cx="144384" cy="15018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71" name="Oval"/>
              <p:cNvSpPr/>
              <p:nvPr/>
            </p:nvSpPr>
            <p:spPr>
              <a:xfrm>
                <a:off x="1782316" y="1400633"/>
                <a:ext cx="144382" cy="150190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72" name="Oval"/>
              <p:cNvSpPr/>
              <p:nvPr/>
            </p:nvSpPr>
            <p:spPr>
              <a:xfrm>
                <a:off x="122916" y="532880"/>
                <a:ext cx="144382" cy="150190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274" name="Line"/>
            <p:cNvSpPr/>
            <p:nvPr/>
          </p:nvSpPr>
          <p:spPr>
            <a:xfrm flipV="1">
              <a:off x="939487" y="66858"/>
              <a:ext cx="1" cy="315912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 flipH="1">
              <a:off x="125496" y="651058"/>
              <a:ext cx="1" cy="315912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>
              <a:off x="1768420" y="1525851"/>
              <a:ext cx="1" cy="315913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10108982" y="7330857"/>
            <a:ext cx="1878975" cy="2016701"/>
            <a:chOff x="0" y="147682"/>
            <a:chExt cx="1878974" cy="2016699"/>
          </a:xfrm>
        </p:grpSpPr>
        <p:grpSp>
          <p:nvGrpSpPr>
            <p:cNvPr id="285" name="Group"/>
            <p:cNvGrpSpPr/>
            <p:nvPr/>
          </p:nvGrpSpPr>
          <p:grpSpPr>
            <a:xfrm>
              <a:off x="0" y="147682"/>
              <a:ext cx="1878975" cy="2016701"/>
              <a:chOff x="84716" y="0"/>
              <a:chExt cx="1878974" cy="2016699"/>
            </a:xfrm>
          </p:grpSpPr>
          <p:sp>
            <p:nvSpPr>
              <p:cNvPr id="278" name="Oval"/>
              <p:cNvSpPr/>
              <p:nvPr/>
            </p:nvSpPr>
            <p:spPr>
              <a:xfrm>
                <a:off x="952012" y="0"/>
                <a:ext cx="144383" cy="15018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79" name="Circle"/>
              <p:cNvSpPr/>
              <p:nvPr/>
            </p:nvSpPr>
            <p:spPr>
              <a:xfrm>
                <a:off x="84716" y="87619"/>
                <a:ext cx="1878975" cy="1878975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80" name="Oval"/>
              <p:cNvSpPr/>
              <p:nvPr/>
            </p:nvSpPr>
            <p:spPr>
              <a:xfrm>
                <a:off x="1810941" y="532880"/>
                <a:ext cx="144382" cy="150190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81" name="Oval"/>
              <p:cNvSpPr/>
              <p:nvPr/>
            </p:nvSpPr>
            <p:spPr>
              <a:xfrm>
                <a:off x="161082" y="1457883"/>
                <a:ext cx="144383" cy="150190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82" name="Oval"/>
              <p:cNvSpPr/>
              <p:nvPr/>
            </p:nvSpPr>
            <p:spPr>
              <a:xfrm>
                <a:off x="1039697" y="1866511"/>
                <a:ext cx="144384" cy="15018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83" name="Oval"/>
              <p:cNvSpPr/>
              <p:nvPr/>
            </p:nvSpPr>
            <p:spPr>
              <a:xfrm>
                <a:off x="1782316" y="1400633"/>
                <a:ext cx="144382" cy="150190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84" name="Oval"/>
              <p:cNvSpPr/>
              <p:nvPr/>
            </p:nvSpPr>
            <p:spPr>
              <a:xfrm>
                <a:off x="122916" y="532880"/>
                <a:ext cx="144382" cy="150190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286" name="Line"/>
            <p:cNvSpPr/>
            <p:nvPr/>
          </p:nvSpPr>
          <p:spPr>
            <a:xfrm flipV="1">
              <a:off x="1793820" y="549458"/>
              <a:ext cx="1" cy="315912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 flipH="1">
              <a:off x="125496" y="651058"/>
              <a:ext cx="1" cy="315912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>
              <a:off x="1768420" y="1525851"/>
              <a:ext cx="1" cy="315913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90" name="Line"/>
          <p:cNvSpPr/>
          <p:nvPr/>
        </p:nvSpPr>
        <p:spPr>
          <a:xfrm>
            <a:off x="8699148" y="6777719"/>
            <a:ext cx="783632" cy="783632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" name="X"/>
          <p:cNvSpPr txBox="1"/>
          <p:nvPr/>
        </p:nvSpPr>
        <p:spPr>
          <a:xfrm rot="2685203">
            <a:off x="8630562" y="6470843"/>
            <a:ext cx="707264" cy="1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009051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92" name="Line"/>
          <p:cNvSpPr/>
          <p:nvPr/>
        </p:nvSpPr>
        <p:spPr>
          <a:xfrm>
            <a:off x="8656615" y="5269845"/>
            <a:ext cx="1024161" cy="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6-site Hubbard model</a:t>
            </a:r>
          </a:p>
        </p:txBody>
      </p:sp>
      <p:sp>
        <p:nvSpPr>
          <p:cNvPr id="295" name="H is constant in time"/>
          <p:cNvSpPr txBox="1"/>
          <p:nvPr/>
        </p:nvSpPr>
        <p:spPr>
          <a:xfrm>
            <a:off x="438850" y="3627492"/>
            <a:ext cx="1647460" cy="42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Sector (3,3)</a:t>
            </a:r>
          </a:p>
        </p:txBody>
      </p:sp>
      <p:pic>
        <p:nvPicPr>
          <p:cNvPr id="2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704" y="1729915"/>
            <a:ext cx="6032783" cy="1047610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Spectrum of eigenenergies:"/>
          <p:cNvSpPr txBox="1"/>
          <p:nvPr/>
        </p:nvSpPr>
        <p:spPr>
          <a:xfrm>
            <a:off x="404986" y="3290907"/>
            <a:ext cx="3545087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Spectrum</a:t>
            </a:r>
            <a:r>
              <a:t> of eigenenergies:</a:t>
            </a:r>
          </a:p>
        </p:txBody>
      </p:sp>
      <p:grpSp>
        <p:nvGrpSpPr>
          <p:cNvPr id="307" name="Group"/>
          <p:cNvGrpSpPr/>
          <p:nvPr/>
        </p:nvGrpSpPr>
        <p:grpSpPr>
          <a:xfrm>
            <a:off x="261143" y="4293200"/>
            <a:ext cx="10907735" cy="4219130"/>
            <a:chOff x="0" y="0"/>
            <a:chExt cx="10907733" cy="4219128"/>
          </a:xfrm>
        </p:grpSpPr>
        <p:pic>
          <p:nvPicPr>
            <p:cNvPr id="298" name="Screenshot 2020-11-05 at 12.01.03.png" descr="Screenshot 2020-11-05 at 12.01.03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19633" y="297204"/>
              <a:ext cx="5726176" cy="35462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9" name="t=1"/>
            <p:cNvSpPr txBox="1"/>
            <p:nvPr/>
          </p:nvSpPr>
          <p:spPr>
            <a:xfrm>
              <a:off x="2556842" y="812799"/>
              <a:ext cx="546498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t=1</a:t>
              </a:r>
            </a:p>
          </p:txBody>
        </p:sp>
        <p:sp>
          <p:nvSpPr>
            <p:cNvPr id="300" name="U"/>
            <p:cNvSpPr txBox="1"/>
            <p:nvPr/>
          </p:nvSpPr>
          <p:spPr>
            <a:xfrm>
              <a:off x="3039442" y="3771899"/>
              <a:ext cx="334418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U</a:t>
              </a:r>
            </a:p>
          </p:txBody>
        </p:sp>
        <p:sp>
          <p:nvSpPr>
            <p:cNvPr id="301" name="Ei"/>
            <p:cNvSpPr txBox="1"/>
            <p:nvPr/>
          </p:nvSpPr>
          <p:spPr>
            <a:xfrm rot="16200000">
              <a:off x="42242" y="1607475"/>
              <a:ext cx="362745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E</a:t>
              </a:r>
              <a:r>
                <a:rPr baseline="-5999"/>
                <a:t>i</a:t>
              </a:r>
            </a:p>
          </p:txBody>
        </p:sp>
        <p:pic>
          <p:nvPicPr>
            <p:cNvPr id="302" name="Screenshot 2020-11-05 at 12.03.31.png" descr="Screenshot 2020-11-05 at 12.03.31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5644" t="0" r="0" b="0"/>
            <a:stretch>
              <a:fillRect/>
            </a:stretch>
          </p:blipFill>
          <p:spPr>
            <a:xfrm>
              <a:off x="6111081" y="219813"/>
              <a:ext cx="4796653" cy="28993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3" name="U=10"/>
            <p:cNvSpPr txBox="1"/>
            <p:nvPr/>
          </p:nvSpPr>
          <p:spPr>
            <a:xfrm>
              <a:off x="7893174" y="-1"/>
              <a:ext cx="85144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U=10</a:t>
              </a:r>
            </a:p>
          </p:txBody>
        </p:sp>
        <p:sp>
          <p:nvSpPr>
            <p:cNvPr id="304" name="t"/>
            <p:cNvSpPr txBox="1"/>
            <p:nvPr/>
          </p:nvSpPr>
          <p:spPr>
            <a:xfrm>
              <a:off x="8045648" y="3098799"/>
              <a:ext cx="198984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305" name="1"/>
            <p:cNvSpPr txBox="1"/>
            <p:nvPr/>
          </p:nvSpPr>
          <p:spPr>
            <a:xfrm>
              <a:off x="6039048" y="3134822"/>
              <a:ext cx="213185" cy="298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1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6" name="0"/>
            <p:cNvSpPr txBox="1"/>
            <p:nvPr/>
          </p:nvSpPr>
          <p:spPr>
            <a:xfrm>
              <a:off x="10420548" y="3134822"/>
              <a:ext cx="213185" cy="298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1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6-site Hubbard model</a:t>
            </a:r>
          </a:p>
        </p:txBody>
      </p:sp>
      <p:sp>
        <p:nvSpPr>
          <p:cNvPr id="310" name="H is constant in time"/>
          <p:cNvSpPr txBox="1"/>
          <p:nvPr/>
        </p:nvSpPr>
        <p:spPr>
          <a:xfrm>
            <a:off x="438850" y="3627492"/>
            <a:ext cx="1647460" cy="42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Sector (3,3)</a:t>
            </a:r>
          </a:p>
        </p:txBody>
      </p:sp>
      <p:pic>
        <p:nvPicPr>
          <p:cNvPr id="3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704" y="1729915"/>
            <a:ext cx="6032783" cy="1047610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Spectrum of eigenenergies:"/>
          <p:cNvSpPr txBox="1"/>
          <p:nvPr/>
        </p:nvSpPr>
        <p:spPr>
          <a:xfrm>
            <a:off x="404986" y="3290907"/>
            <a:ext cx="3545087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Spectrum</a:t>
            </a:r>
            <a:r>
              <a:t> of eigenenergies:</a:t>
            </a:r>
          </a:p>
        </p:txBody>
      </p:sp>
      <p:grpSp>
        <p:nvGrpSpPr>
          <p:cNvPr id="322" name="Group"/>
          <p:cNvGrpSpPr/>
          <p:nvPr/>
        </p:nvGrpSpPr>
        <p:grpSpPr>
          <a:xfrm>
            <a:off x="261143" y="4293200"/>
            <a:ext cx="10907735" cy="4219130"/>
            <a:chOff x="0" y="0"/>
            <a:chExt cx="10907733" cy="4219128"/>
          </a:xfrm>
        </p:grpSpPr>
        <p:pic>
          <p:nvPicPr>
            <p:cNvPr id="313" name="Screenshot 2020-11-05 at 12.01.03.png" descr="Screenshot 2020-11-05 at 12.01.03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19633" y="297204"/>
              <a:ext cx="5726176" cy="35462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4" name="t=1"/>
            <p:cNvSpPr txBox="1"/>
            <p:nvPr/>
          </p:nvSpPr>
          <p:spPr>
            <a:xfrm>
              <a:off x="2556842" y="812799"/>
              <a:ext cx="546498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t=1</a:t>
              </a:r>
            </a:p>
          </p:txBody>
        </p:sp>
        <p:sp>
          <p:nvSpPr>
            <p:cNvPr id="315" name="U"/>
            <p:cNvSpPr txBox="1"/>
            <p:nvPr/>
          </p:nvSpPr>
          <p:spPr>
            <a:xfrm>
              <a:off x="3039442" y="3771899"/>
              <a:ext cx="334418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U</a:t>
              </a:r>
            </a:p>
          </p:txBody>
        </p:sp>
        <p:sp>
          <p:nvSpPr>
            <p:cNvPr id="316" name="Ei"/>
            <p:cNvSpPr txBox="1"/>
            <p:nvPr/>
          </p:nvSpPr>
          <p:spPr>
            <a:xfrm rot="16200000">
              <a:off x="42242" y="1607475"/>
              <a:ext cx="362745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E</a:t>
              </a:r>
              <a:r>
                <a:rPr baseline="-5999"/>
                <a:t>i</a:t>
              </a:r>
            </a:p>
          </p:txBody>
        </p:sp>
        <p:pic>
          <p:nvPicPr>
            <p:cNvPr id="317" name="Screenshot 2020-11-05 at 12.03.31.png" descr="Screenshot 2020-11-05 at 12.03.31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5644" t="0" r="0" b="0"/>
            <a:stretch>
              <a:fillRect/>
            </a:stretch>
          </p:blipFill>
          <p:spPr>
            <a:xfrm>
              <a:off x="6111081" y="219813"/>
              <a:ext cx="4796653" cy="28993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8" name="U=10"/>
            <p:cNvSpPr txBox="1"/>
            <p:nvPr/>
          </p:nvSpPr>
          <p:spPr>
            <a:xfrm>
              <a:off x="7893174" y="-1"/>
              <a:ext cx="85144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U=10</a:t>
              </a:r>
            </a:p>
          </p:txBody>
        </p:sp>
        <p:sp>
          <p:nvSpPr>
            <p:cNvPr id="319" name="t"/>
            <p:cNvSpPr txBox="1"/>
            <p:nvPr/>
          </p:nvSpPr>
          <p:spPr>
            <a:xfrm>
              <a:off x="8045648" y="3098799"/>
              <a:ext cx="198984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320" name="1"/>
            <p:cNvSpPr txBox="1"/>
            <p:nvPr/>
          </p:nvSpPr>
          <p:spPr>
            <a:xfrm>
              <a:off x="6039048" y="3134822"/>
              <a:ext cx="213185" cy="298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1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1" name="0"/>
            <p:cNvSpPr txBox="1"/>
            <p:nvPr/>
          </p:nvSpPr>
          <p:spPr>
            <a:xfrm>
              <a:off x="10420548" y="3134822"/>
              <a:ext cx="213185" cy="298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1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323" name="Oval"/>
          <p:cNvSpPr/>
          <p:nvPr/>
        </p:nvSpPr>
        <p:spPr>
          <a:xfrm>
            <a:off x="838200" y="6275734"/>
            <a:ext cx="298996" cy="1862833"/>
          </a:xfrm>
          <a:prstGeom prst="ellipse">
            <a:avLst/>
          </a:prstGeom>
          <a:ln w="25400">
            <a:solidFill>
              <a:srgbClr val="FF2600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4" name="Oval"/>
          <p:cNvSpPr/>
          <p:nvPr/>
        </p:nvSpPr>
        <p:spPr>
          <a:xfrm>
            <a:off x="10617200" y="4510434"/>
            <a:ext cx="298996" cy="2929038"/>
          </a:xfrm>
          <a:prstGeom prst="ellipse">
            <a:avLst/>
          </a:prstGeom>
          <a:ln w="25400">
            <a:solidFill>
              <a:srgbClr val="FF2600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5" name="Rounded Rectangle"/>
          <p:cNvSpPr/>
          <p:nvPr/>
        </p:nvSpPr>
        <p:spPr>
          <a:xfrm>
            <a:off x="5702300" y="3670300"/>
            <a:ext cx="6110635" cy="4879430"/>
          </a:xfrm>
          <a:prstGeom prst="roundRect">
            <a:avLst>
              <a:gd name="adj" fmla="val 3904"/>
            </a:avLst>
          </a:prstGeom>
          <a:ln w="25400">
            <a:solidFill>
              <a:srgbClr val="FF2600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6" name="Non-interacting limit…"/>
          <p:cNvSpPr txBox="1"/>
          <p:nvPr/>
        </p:nvSpPr>
        <p:spPr>
          <a:xfrm>
            <a:off x="163686" y="8369130"/>
            <a:ext cx="2886224" cy="675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Non-interacting limit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(weak-coupling expansion)</a:t>
            </a:r>
          </a:p>
        </p:txBody>
      </p:sp>
      <p:sp>
        <p:nvSpPr>
          <p:cNvPr id="327" name="(strong-coupling expansion)"/>
          <p:cNvSpPr txBox="1"/>
          <p:nvPr/>
        </p:nvSpPr>
        <p:spPr>
          <a:xfrm>
            <a:off x="7466186" y="8757559"/>
            <a:ext cx="2985319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(strong-coupling expansion)</a:t>
            </a:r>
          </a:p>
        </p:txBody>
      </p:sp>
      <p:sp>
        <p:nvSpPr>
          <p:cNvPr id="328" name="atomic limit"/>
          <p:cNvSpPr txBox="1"/>
          <p:nvPr/>
        </p:nvSpPr>
        <p:spPr>
          <a:xfrm>
            <a:off x="10092283" y="4095580"/>
            <a:ext cx="13488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atomic limit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H=_sum_a,b_h_ab_.pdf" descr="H=_sum_a,b_h_ab_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8779" y="3495123"/>
            <a:ext cx="2084103" cy="700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c^phantom_dagger.pdf" descr="c^phantom_dagge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2692" y="4313220"/>
            <a:ext cx="4334935" cy="40014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H=_sum_i_epsilon.pdf" descr="H=_sum_i_epsilon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6831" y="5090844"/>
            <a:ext cx="1834011" cy="666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c^phantom_dagger.pdf" descr="c^phantom_dagger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43337" y="4288211"/>
            <a:ext cx="5518704" cy="450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|_phi_rangle=c^d.pdf" descr="|_phi_rangle=c^d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19264" y="6317346"/>
            <a:ext cx="2567616" cy="433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H|_phi_rangle=_l.pdf" descr="H|_phi_rangle=_l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27564" y="7386664"/>
            <a:ext cx="2751016" cy="917006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Line"/>
          <p:cNvSpPr/>
          <p:nvPr/>
        </p:nvSpPr>
        <p:spPr>
          <a:xfrm flipH="1">
            <a:off x="4758917" y="5016857"/>
            <a:ext cx="4626774" cy="2675122"/>
          </a:xfrm>
          <a:prstGeom prst="line">
            <a:avLst/>
          </a:prstGeom>
          <a:ln w="63500">
            <a:solidFill>
              <a:srgbClr val="00CC99"/>
            </a:solidFill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p:spPr>
        <p:txBody>
          <a:bodyPr lIns="60022" tIns="60022" rIns="60022" bIns="60022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7" name="Canonical commutation relations!"/>
          <p:cNvSpPr txBox="1"/>
          <p:nvPr/>
        </p:nvSpPr>
        <p:spPr>
          <a:xfrm>
            <a:off x="7019257" y="6434056"/>
            <a:ext cx="5317173" cy="535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022" tIns="60022" rIns="60022" bIns="60022">
            <a:spAutoFit/>
          </a:bodyPr>
          <a:lstStyle>
            <a:lvl1pPr algn="l" defTabSz="650240"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Canonical commutation relations!</a:t>
            </a:r>
          </a:p>
        </p:txBody>
      </p:sp>
      <p:sp>
        <p:nvSpPr>
          <p:cNvPr id="338" name="6-site Hubbard model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 lIns="45263" tIns="45263" rIns="45263" bIns="45263">
            <a:normAutofit fontScale="100000" lnSpcReduction="0"/>
          </a:bodyPr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6-site Hubbard model</a:t>
            </a:r>
          </a:p>
        </p:txBody>
      </p:sp>
      <p:sp>
        <p:nvSpPr>
          <p:cNvPr id="339" name="Non-interacting (canonical) bosons or fermions…"/>
          <p:cNvSpPr txBox="1"/>
          <p:nvPr/>
        </p:nvSpPr>
        <p:spPr>
          <a:xfrm>
            <a:off x="859757" y="1341356"/>
            <a:ext cx="9958539" cy="109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022" tIns="60022" rIns="60022" bIns="60022">
            <a:spAutoFit/>
          </a:bodyPr>
          <a:lstStyle/>
          <a:p>
            <a:pPr algn="l" defTabSz="650240">
              <a:defRPr b="0" sz="2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Non-interacting</a:t>
            </a:r>
            <a:r>
              <a:t> (canonical) bosons or fermions</a:t>
            </a:r>
          </a:p>
          <a:p>
            <a:pPr algn="l" defTabSz="650240">
              <a:defRPr b="0" sz="2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650240">
              <a:defRPr b="0" sz="2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=&gt; We can find all eigenstates by diagonalizing the 1-p Hamiltonian (= hopping matrix)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6-site Hubbard model</a:t>
            </a:r>
          </a:p>
        </p:txBody>
      </p:sp>
      <p:sp>
        <p:nvSpPr>
          <p:cNvPr id="342" name="H is constant in time"/>
          <p:cNvSpPr txBox="1"/>
          <p:nvPr/>
        </p:nvSpPr>
        <p:spPr>
          <a:xfrm>
            <a:off x="438850" y="3627492"/>
            <a:ext cx="1647460" cy="42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Sector (3,3)</a:t>
            </a:r>
          </a:p>
        </p:txBody>
      </p:sp>
      <p:grpSp>
        <p:nvGrpSpPr>
          <p:cNvPr id="357" name="Group"/>
          <p:cNvGrpSpPr/>
          <p:nvPr/>
        </p:nvGrpSpPr>
        <p:grpSpPr>
          <a:xfrm>
            <a:off x="266482" y="4235841"/>
            <a:ext cx="2500927" cy="2744581"/>
            <a:chOff x="0" y="152399"/>
            <a:chExt cx="2500926" cy="2744579"/>
          </a:xfrm>
        </p:grpSpPr>
        <p:grpSp>
          <p:nvGrpSpPr>
            <p:cNvPr id="350" name="Group"/>
            <p:cNvGrpSpPr/>
            <p:nvPr/>
          </p:nvGrpSpPr>
          <p:grpSpPr>
            <a:xfrm>
              <a:off x="0" y="196566"/>
              <a:ext cx="2500927" cy="2684241"/>
              <a:chOff x="112758" y="0"/>
              <a:chExt cx="2500926" cy="2684239"/>
            </a:xfrm>
          </p:grpSpPr>
          <p:sp>
            <p:nvSpPr>
              <p:cNvPr id="343" name="Oval"/>
              <p:cNvSpPr/>
              <p:nvPr/>
            </p:nvSpPr>
            <p:spPr>
              <a:xfrm>
                <a:off x="1267133" y="0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4" name="Circle"/>
              <p:cNvSpPr/>
              <p:nvPr/>
            </p:nvSpPr>
            <p:spPr>
              <a:xfrm>
                <a:off x="112758" y="116622"/>
                <a:ext cx="2500927" cy="2500927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5" name="Oval"/>
              <p:cNvSpPr/>
              <p:nvPr/>
            </p:nvSpPr>
            <p:spPr>
              <a:xfrm>
                <a:off x="2410374" y="709267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6" name="Oval"/>
              <p:cNvSpPr/>
              <p:nvPr/>
            </p:nvSpPr>
            <p:spPr>
              <a:xfrm>
                <a:off x="214401" y="1940451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7" name="Oval"/>
              <p:cNvSpPr/>
              <p:nvPr/>
            </p:nvSpPr>
            <p:spPr>
              <a:xfrm>
                <a:off x="1383844" y="2484337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8" name="Oval"/>
              <p:cNvSpPr/>
              <p:nvPr/>
            </p:nvSpPr>
            <p:spPr>
              <a:xfrm>
                <a:off x="2372274" y="1864251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9" name="Oval"/>
              <p:cNvSpPr/>
              <p:nvPr/>
            </p:nvSpPr>
            <p:spPr>
              <a:xfrm>
                <a:off x="163602" y="709267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351" name="Line"/>
            <p:cNvSpPr/>
            <p:nvPr/>
          </p:nvSpPr>
          <p:spPr>
            <a:xfrm flipV="1">
              <a:off x="2391878" y="7111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>
              <a:off x="1248878" y="152400"/>
              <a:ext cx="1" cy="420480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2353778" y="2030918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4" name="Line"/>
            <p:cNvSpPr/>
            <p:nvPr/>
          </p:nvSpPr>
          <p:spPr>
            <a:xfrm flipH="1">
              <a:off x="131278" y="8508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 flipV="1">
              <a:off x="194778" y="19557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 flipV="1">
              <a:off x="1363178" y="24764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3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704" y="1729915"/>
            <a:ext cx="6032783" cy="104761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3" name="Group"/>
          <p:cNvGrpSpPr/>
          <p:nvPr/>
        </p:nvGrpSpPr>
        <p:grpSpPr>
          <a:xfrm>
            <a:off x="3543082" y="4321424"/>
            <a:ext cx="2500927" cy="2700415"/>
            <a:chOff x="0" y="196566"/>
            <a:chExt cx="2500926" cy="2700413"/>
          </a:xfrm>
        </p:grpSpPr>
        <p:grpSp>
          <p:nvGrpSpPr>
            <p:cNvPr id="366" name="Group"/>
            <p:cNvGrpSpPr/>
            <p:nvPr/>
          </p:nvGrpSpPr>
          <p:grpSpPr>
            <a:xfrm>
              <a:off x="0" y="196566"/>
              <a:ext cx="2500927" cy="2684241"/>
              <a:chOff x="112758" y="0"/>
              <a:chExt cx="2500926" cy="2684239"/>
            </a:xfrm>
          </p:grpSpPr>
          <p:sp>
            <p:nvSpPr>
              <p:cNvPr id="359" name="Oval"/>
              <p:cNvSpPr/>
              <p:nvPr/>
            </p:nvSpPr>
            <p:spPr>
              <a:xfrm>
                <a:off x="1267133" y="0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60" name="Circle"/>
              <p:cNvSpPr/>
              <p:nvPr/>
            </p:nvSpPr>
            <p:spPr>
              <a:xfrm>
                <a:off x="112758" y="116622"/>
                <a:ext cx="2500927" cy="2500927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61" name="Oval"/>
              <p:cNvSpPr/>
              <p:nvPr/>
            </p:nvSpPr>
            <p:spPr>
              <a:xfrm>
                <a:off x="2410374" y="709267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62" name="Oval"/>
              <p:cNvSpPr/>
              <p:nvPr/>
            </p:nvSpPr>
            <p:spPr>
              <a:xfrm>
                <a:off x="214401" y="1940451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63" name="Oval"/>
              <p:cNvSpPr/>
              <p:nvPr/>
            </p:nvSpPr>
            <p:spPr>
              <a:xfrm>
                <a:off x="1383844" y="2484337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64" name="Oval"/>
              <p:cNvSpPr/>
              <p:nvPr/>
            </p:nvSpPr>
            <p:spPr>
              <a:xfrm>
                <a:off x="2372274" y="1864251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65" name="Oval"/>
              <p:cNvSpPr/>
              <p:nvPr/>
            </p:nvSpPr>
            <p:spPr>
              <a:xfrm>
                <a:off x="163602" y="709267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367" name="Line"/>
            <p:cNvSpPr/>
            <p:nvPr/>
          </p:nvSpPr>
          <p:spPr>
            <a:xfrm flipV="1">
              <a:off x="2468078" y="7492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>
              <a:off x="2353778" y="8127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>
              <a:off x="2353778" y="2030918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 flipH="1">
              <a:off x="131278" y="8508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 flipV="1">
              <a:off x="194778" y="19557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2" name="Line"/>
            <p:cNvSpPr/>
            <p:nvPr/>
          </p:nvSpPr>
          <p:spPr>
            <a:xfrm flipV="1">
              <a:off x="1363178" y="24764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88" name="Group"/>
          <p:cNvGrpSpPr/>
          <p:nvPr/>
        </p:nvGrpSpPr>
        <p:grpSpPr>
          <a:xfrm>
            <a:off x="6514882" y="4257924"/>
            <a:ext cx="2500927" cy="2827415"/>
            <a:chOff x="0" y="196566"/>
            <a:chExt cx="2500926" cy="2827413"/>
          </a:xfrm>
        </p:grpSpPr>
        <p:grpSp>
          <p:nvGrpSpPr>
            <p:cNvPr id="381" name="Group"/>
            <p:cNvGrpSpPr/>
            <p:nvPr/>
          </p:nvGrpSpPr>
          <p:grpSpPr>
            <a:xfrm>
              <a:off x="0" y="196566"/>
              <a:ext cx="2500927" cy="2684241"/>
              <a:chOff x="112758" y="0"/>
              <a:chExt cx="2500926" cy="2684239"/>
            </a:xfrm>
          </p:grpSpPr>
          <p:sp>
            <p:nvSpPr>
              <p:cNvPr id="374" name="Oval"/>
              <p:cNvSpPr/>
              <p:nvPr/>
            </p:nvSpPr>
            <p:spPr>
              <a:xfrm>
                <a:off x="1267133" y="0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75" name="Circle"/>
              <p:cNvSpPr/>
              <p:nvPr/>
            </p:nvSpPr>
            <p:spPr>
              <a:xfrm>
                <a:off x="112758" y="116622"/>
                <a:ext cx="2500927" cy="2500927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76" name="Oval"/>
              <p:cNvSpPr/>
              <p:nvPr/>
            </p:nvSpPr>
            <p:spPr>
              <a:xfrm>
                <a:off x="2410374" y="709267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77" name="Oval"/>
              <p:cNvSpPr/>
              <p:nvPr/>
            </p:nvSpPr>
            <p:spPr>
              <a:xfrm>
                <a:off x="214401" y="1940451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78" name="Oval"/>
              <p:cNvSpPr/>
              <p:nvPr/>
            </p:nvSpPr>
            <p:spPr>
              <a:xfrm>
                <a:off x="1383844" y="2484337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79" name="Oval"/>
              <p:cNvSpPr/>
              <p:nvPr/>
            </p:nvSpPr>
            <p:spPr>
              <a:xfrm>
                <a:off x="2372274" y="1864251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80" name="Oval"/>
              <p:cNvSpPr/>
              <p:nvPr/>
            </p:nvSpPr>
            <p:spPr>
              <a:xfrm>
                <a:off x="163602" y="709267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382" name="Line"/>
            <p:cNvSpPr/>
            <p:nvPr/>
          </p:nvSpPr>
          <p:spPr>
            <a:xfrm flipV="1">
              <a:off x="2468078" y="7492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3" name="Line"/>
            <p:cNvSpPr/>
            <p:nvPr/>
          </p:nvSpPr>
          <p:spPr>
            <a:xfrm>
              <a:off x="2353778" y="8127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4" name="Line"/>
            <p:cNvSpPr/>
            <p:nvPr/>
          </p:nvSpPr>
          <p:spPr>
            <a:xfrm>
              <a:off x="2353778" y="2030918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>
              <a:off x="1413978" y="26034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 flipV="1">
              <a:off x="194778" y="19557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7" name="Line"/>
            <p:cNvSpPr/>
            <p:nvPr/>
          </p:nvSpPr>
          <p:spPr>
            <a:xfrm flipV="1">
              <a:off x="1299678" y="24764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03" name="Group"/>
          <p:cNvGrpSpPr/>
          <p:nvPr/>
        </p:nvGrpSpPr>
        <p:grpSpPr>
          <a:xfrm>
            <a:off x="9677182" y="4257924"/>
            <a:ext cx="2500927" cy="2827415"/>
            <a:chOff x="0" y="196566"/>
            <a:chExt cx="2500926" cy="2827413"/>
          </a:xfrm>
        </p:grpSpPr>
        <p:grpSp>
          <p:nvGrpSpPr>
            <p:cNvPr id="396" name="Group"/>
            <p:cNvGrpSpPr/>
            <p:nvPr/>
          </p:nvGrpSpPr>
          <p:grpSpPr>
            <a:xfrm>
              <a:off x="0" y="196566"/>
              <a:ext cx="2500927" cy="2684241"/>
              <a:chOff x="112758" y="0"/>
              <a:chExt cx="2500926" cy="2684239"/>
            </a:xfrm>
          </p:grpSpPr>
          <p:sp>
            <p:nvSpPr>
              <p:cNvPr id="389" name="Oval"/>
              <p:cNvSpPr/>
              <p:nvPr/>
            </p:nvSpPr>
            <p:spPr>
              <a:xfrm>
                <a:off x="1267133" y="0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90" name="Circle"/>
              <p:cNvSpPr/>
              <p:nvPr/>
            </p:nvSpPr>
            <p:spPr>
              <a:xfrm>
                <a:off x="112758" y="116622"/>
                <a:ext cx="2500927" cy="2500927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91" name="Oval"/>
              <p:cNvSpPr/>
              <p:nvPr/>
            </p:nvSpPr>
            <p:spPr>
              <a:xfrm>
                <a:off x="2410374" y="709267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92" name="Oval"/>
              <p:cNvSpPr/>
              <p:nvPr/>
            </p:nvSpPr>
            <p:spPr>
              <a:xfrm>
                <a:off x="214401" y="1940451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93" name="Oval"/>
              <p:cNvSpPr/>
              <p:nvPr/>
            </p:nvSpPr>
            <p:spPr>
              <a:xfrm>
                <a:off x="1383844" y="2484337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94" name="Oval"/>
              <p:cNvSpPr/>
              <p:nvPr/>
            </p:nvSpPr>
            <p:spPr>
              <a:xfrm>
                <a:off x="2372274" y="1864251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95" name="Oval"/>
              <p:cNvSpPr/>
              <p:nvPr/>
            </p:nvSpPr>
            <p:spPr>
              <a:xfrm>
                <a:off x="163602" y="709267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397" name="Line"/>
            <p:cNvSpPr/>
            <p:nvPr/>
          </p:nvSpPr>
          <p:spPr>
            <a:xfrm flipV="1">
              <a:off x="2468078" y="7492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>
              <a:off x="2353778" y="8127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9" name="Line"/>
            <p:cNvSpPr/>
            <p:nvPr/>
          </p:nvSpPr>
          <p:spPr>
            <a:xfrm>
              <a:off x="2302978" y="2030918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1413978" y="26034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 flipV="1">
              <a:off x="2404578" y="1942018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 flipV="1">
              <a:off x="1299678" y="24764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04" name="H is constant in time"/>
          <p:cNvSpPr txBox="1"/>
          <p:nvPr/>
        </p:nvSpPr>
        <p:spPr>
          <a:xfrm>
            <a:off x="1334937" y="4991492"/>
            <a:ext cx="364016" cy="48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05" name="H is constant in time"/>
          <p:cNvSpPr txBox="1"/>
          <p:nvPr/>
        </p:nvSpPr>
        <p:spPr>
          <a:xfrm>
            <a:off x="4611537" y="4991492"/>
            <a:ext cx="364016" cy="48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406" name="H is constant in time"/>
          <p:cNvSpPr txBox="1"/>
          <p:nvPr/>
        </p:nvSpPr>
        <p:spPr>
          <a:xfrm>
            <a:off x="7535712" y="4991492"/>
            <a:ext cx="554516" cy="48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2U</a:t>
            </a:r>
          </a:p>
        </p:txBody>
      </p:sp>
      <p:sp>
        <p:nvSpPr>
          <p:cNvPr id="407" name="H is constant in time"/>
          <p:cNvSpPr txBox="1"/>
          <p:nvPr/>
        </p:nvSpPr>
        <p:spPr>
          <a:xfrm>
            <a:off x="10650387" y="4991492"/>
            <a:ext cx="554516" cy="48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3U</a:t>
            </a:r>
          </a:p>
        </p:txBody>
      </p:sp>
      <p:sp>
        <p:nvSpPr>
          <p:cNvPr id="408" name="Large U &gt;&gt; t limit:"/>
          <p:cNvSpPr txBox="1"/>
          <p:nvPr/>
        </p:nvSpPr>
        <p:spPr>
          <a:xfrm>
            <a:off x="404986" y="3119457"/>
            <a:ext cx="2603451" cy="774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Large U &gt;&gt; t </a:t>
            </a:r>
            <a:r>
              <a:rPr b="0"/>
              <a:t>limit:</a:t>
            </a:r>
          </a:p>
        </p:txBody>
      </p:sp>
      <p:sp>
        <p:nvSpPr>
          <p:cNvPr id="409" name="Degeneracy:"/>
          <p:cNvSpPr txBox="1"/>
          <p:nvPr/>
        </p:nvSpPr>
        <p:spPr>
          <a:xfrm>
            <a:off x="404986" y="7168292"/>
            <a:ext cx="1730425" cy="774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1"/>
            </a:pPr>
            <a:r>
              <a:rPr b="0"/>
              <a:t>Degeneracy:</a:t>
            </a:r>
          </a:p>
        </p:txBody>
      </p:sp>
      <p:pic>
        <p:nvPicPr>
          <p:cNvPr id="410" name="binom_6_3_=20.pdf" descr="binom_6_3_=20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855" y="7860754"/>
            <a:ext cx="1143001" cy="68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6_cdot_5_cdot_bi.pdf" descr="6_cdot_5_cdot_bi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82404" y="7879357"/>
            <a:ext cx="2019301" cy="68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binom_6_2_cdot_b.pdf" descr="binom_6_2_cdot_b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88646" y="7879357"/>
            <a:ext cx="2374901" cy="68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binom_6_3_=20.pdf" descr="binom_6_3_=20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56145" y="7860754"/>
            <a:ext cx="1143001" cy="685801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H is constant in time"/>
          <p:cNvSpPr txBox="1"/>
          <p:nvPr/>
        </p:nvSpPr>
        <p:spPr>
          <a:xfrm>
            <a:off x="5267697" y="8434471"/>
            <a:ext cx="1647460" cy="396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180</a:t>
            </a:r>
          </a:p>
        </p:txBody>
      </p:sp>
      <p:sp>
        <p:nvSpPr>
          <p:cNvPr id="415" name="H is constant in time"/>
          <p:cNvSpPr txBox="1"/>
          <p:nvPr/>
        </p:nvSpPr>
        <p:spPr>
          <a:xfrm>
            <a:off x="8751597" y="8434471"/>
            <a:ext cx="1647460" cy="396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180</a:t>
            </a:r>
          </a:p>
        </p:txBody>
      </p:sp>
      <p:sp>
        <p:nvSpPr>
          <p:cNvPr id="416" name="Line"/>
          <p:cNvSpPr/>
          <p:nvPr/>
        </p:nvSpPr>
        <p:spPr>
          <a:xfrm flipH="1" flipV="1">
            <a:off x="5246450" y="8040083"/>
            <a:ext cx="534384" cy="364350"/>
          </a:xfrm>
          <a:prstGeom prst="lin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7" name="Line"/>
          <p:cNvSpPr/>
          <p:nvPr/>
        </p:nvSpPr>
        <p:spPr>
          <a:xfrm flipH="1" flipV="1">
            <a:off x="8708481" y="8021479"/>
            <a:ext cx="534385" cy="364351"/>
          </a:xfrm>
          <a:prstGeom prst="lin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6-site Hubbard model</a:t>
            </a:r>
          </a:p>
        </p:txBody>
      </p:sp>
      <p:pic>
        <p:nvPicPr>
          <p:cNvPr id="4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704" y="1729915"/>
            <a:ext cx="6032783" cy="104761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5" name="Group"/>
          <p:cNvGrpSpPr/>
          <p:nvPr/>
        </p:nvGrpSpPr>
        <p:grpSpPr>
          <a:xfrm>
            <a:off x="8775482" y="5561101"/>
            <a:ext cx="2500927" cy="2700415"/>
            <a:chOff x="0" y="196566"/>
            <a:chExt cx="2500926" cy="2700413"/>
          </a:xfrm>
        </p:grpSpPr>
        <p:grpSp>
          <p:nvGrpSpPr>
            <p:cNvPr id="428" name="Group"/>
            <p:cNvGrpSpPr/>
            <p:nvPr/>
          </p:nvGrpSpPr>
          <p:grpSpPr>
            <a:xfrm>
              <a:off x="0" y="196566"/>
              <a:ext cx="2500927" cy="2684241"/>
              <a:chOff x="112758" y="0"/>
              <a:chExt cx="2500926" cy="2684239"/>
            </a:xfrm>
          </p:grpSpPr>
          <p:sp>
            <p:nvSpPr>
              <p:cNvPr id="421" name="Oval"/>
              <p:cNvSpPr/>
              <p:nvPr/>
            </p:nvSpPr>
            <p:spPr>
              <a:xfrm>
                <a:off x="1267133" y="0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22" name="Circle"/>
              <p:cNvSpPr/>
              <p:nvPr/>
            </p:nvSpPr>
            <p:spPr>
              <a:xfrm>
                <a:off x="112758" y="116622"/>
                <a:ext cx="2500927" cy="2500927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23" name="Oval"/>
              <p:cNvSpPr/>
              <p:nvPr/>
            </p:nvSpPr>
            <p:spPr>
              <a:xfrm>
                <a:off x="2410374" y="709267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24" name="Oval"/>
              <p:cNvSpPr/>
              <p:nvPr/>
            </p:nvSpPr>
            <p:spPr>
              <a:xfrm>
                <a:off x="214401" y="1940451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25" name="Oval"/>
              <p:cNvSpPr/>
              <p:nvPr/>
            </p:nvSpPr>
            <p:spPr>
              <a:xfrm>
                <a:off x="1383844" y="2484337"/>
                <a:ext cx="192175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26" name="Oval"/>
              <p:cNvSpPr/>
              <p:nvPr/>
            </p:nvSpPr>
            <p:spPr>
              <a:xfrm>
                <a:off x="2372274" y="1864251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27" name="Oval"/>
              <p:cNvSpPr/>
              <p:nvPr/>
            </p:nvSpPr>
            <p:spPr>
              <a:xfrm>
                <a:off x="163602" y="709267"/>
                <a:ext cx="192173" cy="19990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429" name="Line"/>
            <p:cNvSpPr/>
            <p:nvPr/>
          </p:nvSpPr>
          <p:spPr>
            <a:xfrm flipV="1">
              <a:off x="2468078" y="7492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0" name="Line"/>
            <p:cNvSpPr/>
            <p:nvPr/>
          </p:nvSpPr>
          <p:spPr>
            <a:xfrm>
              <a:off x="2353778" y="8127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1" name="Line"/>
            <p:cNvSpPr/>
            <p:nvPr/>
          </p:nvSpPr>
          <p:spPr>
            <a:xfrm>
              <a:off x="2353778" y="2030918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2" name="Line"/>
            <p:cNvSpPr/>
            <p:nvPr/>
          </p:nvSpPr>
          <p:spPr>
            <a:xfrm flipH="1">
              <a:off x="131278" y="8508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3" name="Line"/>
            <p:cNvSpPr/>
            <p:nvPr/>
          </p:nvSpPr>
          <p:spPr>
            <a:xfrm flipV="1">
              <a:off x="194778" y="19557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4" name="Line"/>
            <p:cNvSpPr/>
            <p:nvPr/>
          </p:nvSpPr>
          <p:spPr>
            <a:xfrm flipV="1">
              <a:off x="1363178" y="2476499"/>
              <a:ext cx="1" cy="42048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36" name="Expectation values/correlation functions:"/>
          <p:cNvSpPr txBox="1"/>
          <p:nvPr/>
        </p:nvSpPr>
        <p:spPr>
          <a:xfrm>
            <a:off x="646286" y="2979792"/>
            <a:ext cx="5535514" cy="774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Expectation values/correlation functions:</a:t>
            </a:r>
          </a:p>
        </p:txBody>
      </p:sp>
      <p:sp>
        <p:nvSpPr>
          <p:cNvPr id="437" name="The average value one gets when many measurement on site i are performed. Possible result of each individual…"/>
          <p:cNvSpPr txBox="1"/>
          <p:nvPr/>
        </p:nvSpPr>
        <p:spPr>
          <a:xfrm>
            <a:off x="582786" y="4754655"/>
            <a:ext cx="10399291" cy="625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average value one gets when many measurement on site i are performed. Possible result of each individual 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measurement is 0, 1 and -1.</a:t>
            </a:r>
          </a:p>
        </p:txBody>
      </p:sp>
      <p:pic>
        <p:nvPicPr>
          <p:cNvPr id="438" name="langle_S_iz_rang.pdf" descr="langle_S_iz_rang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4771" y="5789612"/>
            <a:ext cx="1066801" cy="292101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At half filling (N=6)"/>
          <p:cNvSpPr txBox="1"/>
          <p:nvPr/>
        </p:nvSpPr>
        <p:spPr>
          <a:xfrm>
            <a:off x="595486" y="5399134"/>
            <a:ext cx="1963974" cy="358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At half filling (N=6)</a:t>
            </a:r>
          </a:p>
        </p:txBody>
      </p:sp>
      <p:sp>
        <p:nvSpPr>
          <p:cNvPr id="440" name="Fluctuations of Sz"/>
          <p:cNvSpPr txBox="1"/>
          <p:nvPr/>
        </p:nvSpPr>
        <p:spPr>
          <a:xfrm>
            <a:off x="595486" y="6243013"/>
            <a:ext cx="1735634" cy="358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Fluctuations of S</a:t>
            </a:r>
            <a:r>
              <a:rPr baseline="-5999"/>
              <a:t>z</a:t>
            </a:r>
          </a:p>
        </p:txBody>
      </p:sp>
      <p:pic>
        <p:nvPicPr>
          <p:cNvPr id="441" name="langle_S_iz^2_ra.pdf" descr="langle_S_iz^2_ra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8805" y="6752558"/>
            <a:ext cx="21336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langle_n_i_uparr.pdf" descr="langle_n_i_uparr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5169" y="5631055"/>
            <a:ext cx="1117601" cy="571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7" name="Group"/>
          <p:cNvGrpSpPr/>
          <p:nvPr/>
        </p:nvGrpSpPr>
        <p:grpSpPr>
          <a:xfrm>
            <a:off x="696118" y="8355012"/>
            <a:ext cx="5275115" cy="810122"/>
            <a:chOff x="0" y="0"/>
            <a:chExt cx="5275113" cy="810121"/>
          </a:xfrm>
        </p:grpSpPr>
        <p:pic>
          <p:nvPicPr>
            <p:cNvPr id="443" name="langle_S_z_rangl.pdf" descr="langle_S_z_rangl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12700"/>
              <a:ext cx="1003300" cy="292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4" name="langle(_delta_S_.pdf" descr="langle(_delta_S_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719113" y="0"/>
              <a:ext cx="3556001" cy="31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5" name="langle(_delta_N).pdf" descr="langle(_delta_N)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738163" y="468014"/>
              <a:ext cx="34163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6" name="langle_N_rangle=.pdf" descr="langle_N_rangle=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8475" y="518021"/>
              <a:ext cx="952501" cy="292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8" name="Total moment (occupation number):"/>
          <p:cNvSpPr txBox="1"/>
          <p:nvPr/>
        </p:nvSpPr>
        <p:spPr>
          <a:xfrm>
            <a:off x="595486" y="7326002"/>
            <a:ext cx="3413820" cy="358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Total moment (occupation number):</a:t>
            </a:r>
          </a:p>
        </p:txBody>
      </p:sp>
      <p:pic>
        <p:nvPicPr>
          <p:cNvPr id="449" name="S_z_equiv_sum_i_.pdf" descr="S_z_equiv_sum_i_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86221" y="7715079"/>
            <a:ext cx="800101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Conserved quantities (corresponding operators commute with…"/>
          <p:cNvSpPr txBox="1"/>
          <p:nvPr/>
        </p:nvSpPr>
        <p:spPr>
          <a:xfrm>
            <a:off x="6475586" y="8561728"/>
            <a:ext cx="5872386" cy="625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Conserved quantities (corresponding operators commute with 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Hamiltonian)</a:t>
            </a:r>
          </a:p>
        </p:txBody>
      </p:sp>
      <p:pic>
        <p:nvPicPr>
          <p:cNvPr id="451" name="langle_S_iz_rang.pdf" descr="langle_S_iz_rang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87896" y="4150218"/>
            <a:ext cx="4508501" cy="622301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Callout"/>
          <p:cNvSpPr/>
          <p:nvPr/>
        </p:nvSpPr>
        <p:spPr>
          <a:xfrm>
            <a:off x="2882900" y="3563225"/>
            <a:ext cx="1524000" cy="63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00" y="0"/>
                </a:moveTo>
                <a:cubicBezTo>
                  <a:pt x="4003" y="0"/>
                  <a:pt x="3600" y="967"/>
                  <a:pt x="3600" y="2160"/>
                </a:cubicBezTo>
                <a:lnTo>
                  <a:pt x="3600" y="10382"/>
                </a:lnTo>
                <a:lnTo>
                  <a:pt x="0" y="21600"/>
                </a:lnTo>
                <a:lnTo>
                  <a:pt x="13866" y="17618"/>
                </a:lnTo>
                <a:lnTo>
                  <a:pt x="20700" y="17618"/>
                </a:lnTo>
                <a:cubicBezTo>
                  <a:pt x="21197" y="17618"/>
                  <a:pt x="21600" y="16650"/>
                  <a:pt x="21600" y="15458"/>
                </a:cubicBezTo>
                <a:lnTo>
                  <a:pt x="21600" y="2160"/>
                </a:lnTo>
                <a:cubicBezTo>
                  <a:pt x="21600" y="967"/>
                  <a:pt x="21197" y="0"/>
                  <a:pt x="20700" y="0"/>
                </a:cubicBezTo>
                <a:lnTo>
                  <a:pt x="4500" y="0"/>
                </a:lnTo>
                <a:close/>
              </a:path>
            </a:pathLst>
          </a:custGeom>
          <a:solidFill>
            <a:srgbClr val="C0C0C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53" name="|_psi_g_rangle=_.pdf" descr="|_psi_g_rangle=_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273495" y="3709275"/>
            <a:ext cx="965201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Callout"/>
          <p:cNvSpPr/>
          <p:nvPr/>
        </p:nvSpPr>
        <p:spPr>
          <a:xfrm>
            <a:off x="4533900" y="3448590"/>
            <a:ext cx="5274866" cy="63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00" y="0"/>
                </a:moveTo>
                <a:cubicBezTo>
                  <a:pt x="1157" y="0"/>
                  <a:pt x="1040" y="967"/>
                  <a:pt x="1040" y="2160"/>
                </a:cubicBezTo>
                <a:lnTo>
                  <a:pt x="1040" y="10368"/>
                </a:lnTo>
                <a:lnTo>
                  <a:pt x="0" y="21600"/>
                </a:lnTo>
                <a:lnTo>
                  <a:pt x="4019" y="17618"/>
                </a:lnTo>
                <a:lnTo>
                  <a:pt x="21340" y="17618"/>
                </a:lnTo>
                <a:cubicBezTo>
                  <a:pt x="21484" y="17618"/>
                  <a:pt x="21600" y="16650"/>
                  <a:pt x="21600" y="15458"/>
                </a:cubicBezTo>
                <a:lnTo>
                  <a:pt x="21600" y="2160"/>
                </a:lnTo>
                <a:cubicBezTo>
                  <a:pt x="21600" y="967"/>
                  <a:pt x="21484" y="0"/>
                  <a:pt x="21340" y="0"/>
                </a:cubicBezTo>
                <a:lnTo>
                  <a:pt x="1300" y="0"/>
                </a:lnTo>
                <a:close/>
              </a:path>
            </a:pathLst>
          </a:custGeom>
          <a:solidFill>
            <a:srgbClr val="C0C0C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5" name="Simple form for operator diagonal in a given basis"/>
          <p:cNvSpPr txBox="1"/>
          <p:nvPr/>
        </p:nvSpPr>
        <p:spPr>
          <a:xfrm>
            <a:off x="4862686" y="3522136"/>
            <a:ext cx="4723247" cy="358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Simple form for operator diagonal in a given basis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chrodinger equation"/>
          <p:cNvSpPr txBox="1"/>
          <p:nvPr>
            <p:ph type="title"/>
          </p:nvPr>
        </p:nvSpPr>
        <p:spPr>
          <a:xfrm>
            <a:off x="877341" y="270150"/>
            <a:ext cx="11704323" cy="800299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6-site Hubbard model</a:t>
            </a:r>
          </a:p>
        </p:txBody>
      </p:sp>
      <p:pic>
        <p:nvPicPr>
          <p:cNvPr id="4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704" y="1729915"/>
            <a:ext cx="6032783" cy="1047610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Expectation values/correlation functions:"/>
          <p:cNvSpPr txBox="1"/>
          <p:nvPr/>
        </p:nvSpPr>
        <p:spPr>
          <a:xfrm>
            <a:off x="646286" y="3436992"/>
            <a:ext cx="5535514" cy="774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Expectation values/correlation functions:</a:t>
            </a:r>
          </a:p>
        </p:txBody>
      </p:sp>
      <p:sp>
        <p:nvSpPr>
          <p:cNvPr id="460" name="Double occupancy: (probability to find two electrons in a given site)"/>
          <p:cNvSpPr txBox="1"/>
          <p:nvPr/>
        </p:nvSpPr>
        <p:spPr>
          <a:xfrm>
            <a:off x="620886" y="4104274"/>
            <a:ext cx="6369770" cy="358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Double occupancy: (probability to find two electrons in a given site)</a:t>
            </a:r>
          </a:p>
        </p:txBody>
      </p:sp>
      <p:pic>
        <p:nvPicPr>
          <p:cNvPr id="461" name="langle_n_i_uparr.pdf" descr="langle_n_i_upar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0348" y="4131168"/>
            <a:ext cx="927101" cy="304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9" name="Group"/>
          <p:cNvGrpSpPr/>
          <p:nvPr/>
        </p:nvGrpSpPr>
        <p:grpSpPr>
          <a:xfrm>
            <a:off x="622082" y="4876800"/>
            <a:ext cx="2803942" cy="2727102"/>
            <a:chOff x="0" y="0"/>
            <a:chExt cx="2803941" cy="2727101"/>
          </a:xfrm>
        </p:grpSpPr>
        <p:grpSp>
          <p:nvGrpSpPr>
            <p:cNvPr id="476" name="Group"/>
            <p:cNvGrpSpPr/>
            <p:nvPr/>
          </p:nvGrpSpPr>
          <p:grpSpPr>
            <a:xfrm>
              <a:off x="0" y="26687"/>
              <a:ext cx="2500927" cy="2700415"/>
              <a:chOff x="0" y="196566"/>
              <a:chExt cx="2500926" cy="2700413"/>
            </a:xfrm>
          </p:grpSpPr>
          <p:grpSp>
            <p:nvGrpSpPr>
              <p:cNvPr id="469" name="Group"/>
              <p:cNvGrpSpPr/>
              <p:nvPr/>
            </p:nvGrpSpPr>
            <p:grpSpPr>
              <a:xfrm>
                <a:off x="0" y="196566"/>
                <a:ext cx="2500927" cy="2684241"/>
                <a:chOff x="112758" y="0"/>
                <a:chExt cx="2500926" cy="2684239"/>
              </a:xfrm>
            </p:grpSpPr>
            <p:sp>
              <p:nvSpPr>
                <p:cNvPr id="462" name="Oval"/>
                <p:cNvSpPr/>
                <p:nvPr/>
              </p:nvSpPr>
              <p:spPr>
                <a:xfrm>
                  <a:off x="1267133" y="0"/>
                  <a:ext cx="192175" cy="19990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63" name="Circle"/>
                <p:cNvSpPr/>
                <p:nvPr/>
              </p:nvSpPr>
              <p:spPr>
                <a:xfrm>
                  <a:off x="112758" y="116622"/>
                  <a:ext cx="2500927" cy="2500927"/>
                </a:xfrm>
                <a:prstGeom prst="ellips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64" name="Oval"/>
                <p:cNvSpPr/>
                <p:nvPr/>
              </p:nvSpPr>
              <p:spPr>
                <a:xfrm>
                  <a:off x="2410374" y="709267"/>
                  <a:ext cx="192173" cy="19990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65" name="Oval"/>
                <p:cNvSpPr/>
                <p:nvPr/>
              </p:nvSpPr>
              <p:spPr>
                <a:xfrm>
                  <a:off x="214401" y="1940451"/>
                  <a:ext cx="192175" cy="19990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66" name="Oval"/>
                <p:cNvSpPr/>
                <p:nvPr/>
              </p:nvSpPr>
              <p:spPr>
                <a:xfrm>
                  <a:off x="1383844" y="2484337"/>
                  <a:ext cx="192175" cy="19990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67" name="Oval"/>
                <p:cNvSpPr/>
                <p:nvPr/>
              </p:nvSpPr>
              <p:spPr>
                <a:xfrm>
                  <a:off x="2372274" y="1864251"/>
                  <a:ext cx="192173" cy="19990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68" name="Oval"/>
                <p:cNvSpPr/>
                <p:nvPr/>
              </p:nvSpPr>
              <p:spPr>
                <a:xfrm>
                  <a:off x="163602" y="709267"/>
                  <a:ext cx="192173" cy="19990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sp>
            <p:nvSpPr>
              <p:cNvPr id="470" name="Line"/>
              <p:cNvSpPr/>
              <p:nvPr/>
            </p:nvSpPr>
            <p:spPr>
              <a:xfrm flipV="1">
                <a:off x="2468078" y="749299"/>
                <a:ext cx="1" cy="420481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71" name="Line"/>
              <p:cNvSpPr/>
              <p:nvPr/>
            </p:nvSpPr>
            <p:spPr>
              <a:xfrm>
                <a:off x="2353778" y="812799"/>
                <a:ext cx="1" cy="420481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72" name="Line"/>
              <p:cNvSpPr/>
              <p:nvPr/>
            </p:nvSpPr>
            <p:spPr>
              <a:xfrm>
                <a:off x="2353778" y="2030918"/>
                <a:ext cx="1" cy="420481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73" name="Line"/>
              <p:cNvSpPr/>
              <p:nvPr/>
            </p:nvSpPr>
            <p:spPr>
              <a:xfrm flipH="1">
                <a:off x="131278" y="850899"/>
                <a:ext cx="1" cy="420481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74" name="Line"/>
              <p:cNvSpPr/>
              <p:nvPr/>
            </p:nvSpPr>
            <p:spPr>
              <a:xfrm flipV="1">
                <a:off x="194778" y="1955799"/>
                <a:ext cx="1" cy="420481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75" name="Line"/>
              <p:cNvSpPr/>
              <p:nvPr/>
            </p:nvSpPr>
            <p:spPr>
              <a:xfrm flipV="1">
                <a:off x="1363178" y="2476499"/>
                <a:ext cx="1" cy="420481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477" name="Oval"/>
            <p:cNvSpPr/>
            <p:nvPr/>
          </p:nvSpPr>
          <p:spPr>
            <a:xfrm>
              <a:off x="2032217" y="357669"/>
              <a:ext cx="762547" cy="889554"/>
            </a:xfrm>
            <a:prstGeom prst="ellipse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8" name="?"/>
            <p:cNvSpPr txBox="1"/>
            <p:nvPr/>
          </p:nvSpPr>
          <p:spPr>
            <a:xfrm>
              <a:off x="2576903" y="0"/>
              <a:ext cx="227039" cy="382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sz="2000">
                  <a:solidFill>
                    <a:srgbClr val="FF26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4934148" y="4876800"/>
            <a:ext cx="6940833" cy="4156230"/>
            <a:chOff x="0" y="0"/>
            <a:chExt cx="6940832" cy="4156229"/>
          </a:xfrm>
        </p:grpSpPr>
        <p:pic>
          <p:nvPicPr>
            <p:cNvPr id="480" name="Screenshot 2020-11-05 at 12.20.37.png" descr="Screenshot 2020-11-05 at 12.20.37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08050" y="0"/>
              <a:ext cx="6032783" cy="4032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1" name="langle_n_i_uparr.pdf" descr="langle_n_i_uparr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27100" cy="304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2" name="U"/>
            <p:cNvSpPr txBox="1"/>
            <p:nvPr/>
          </p:nvSpPr>
          <p:spPr>
            <a:xfrm>
              <a:off x="3979837" y="3709000"/>
              <a:ext cx="334418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U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