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4" name="Shape 134"/>
          <p:cNvSpPr/>
          <p:nvPr>
            <p:ph type="sldImg"/>
          </p:nvPr>
        </p:nvSpPr>
        <p:spPr>
          <a:xfrm>
            <a:off x="1143000" y="685800"/>
            <a:ext cx="4572000" cy="3429000"/>
          </a:xfrm>
          <a:prstGeom prst="rect">
            <a:avLst/>
          </a:prstGeom>
        </p:spPr>
        <p:txBody>
          <a:bodyPr/>
          <a:lstStyle/>
          <a:p>
            <a:pPr/>
          </a:p>
        </p:txBody>
      </p:sp>
      <p:sp>
        <p:nvSpPr>
          <p:cNvPr id="135" name="Shape 1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7" name="Title Text"/>
          <p:cNvSpPr txBox="1"/>
          <p:nvPr>
            <p:ph type="title"/>
          </p:nvPr>
        </p:nvSpPr>
        <p:spPr>
          <a:xfrm>
            <a:off x="975358" y="2796864"/>
            <a:ext cx="11054083" cy="2680158"/>
          </a:xfrm>
          <a:prstGeom prst="rect">
            <a:avLst/>
          </a:prstGeom>
        </p:spPr>
        <p:txBody>
          <a:bodyPr lIns="45263" tIns="45263" rIns="45263" bIns="45263"/>
          <a:lstStyle>
            <a:lvl1pPr defTabSz="478648">
              <a:defRPr sz="8800">
                <a:uFill>
                  <a:solidFill>
                    <a:srgbClr val="000000"/>
                  </a:solidFill>
                </a:uFill>
                <a:latin typeface="Gill Sans"/>
                <a:ea typeface="Gill Sans"/>
                <a:cs typeface="Gill Sans"/>
                <a:sym typeface="Gill Sans"/>
              </a:defRPr>
            </a:lvl1pPr>
          </a:lstStyle>
          <a:p>
            <a:pPr/>
            <a:r>
              <a:t>Title Text</a:t>
            </a:r>
          </a:p>
        </p:txBody>
      </p:sp>
      <p:sp>
        <p:nvSpPr>
          <p:cNvPr id="118" name="Body Level One…"/>
          <p:cNvSpPr txBox="1"/>
          <p:nvPr>
            <p:ph type="body" sz="half" idx="1"/>
          </p:nvPr>
        </p:nvSpPr>
        <p:spPr>
          <a:xfrm>
            <a:off x="1950718" y="5477021"/>
            <a:ext cx="9103364" cy="3901442"/>
          </a:xfrm>
          <a:prstGeom prst="rect">
            <a:avLst/>
          </a:prstGeom>
        </p:spPr>
        <p:txBody>
          <a:bodyPr lIns="0" tIns="0" rIns="0" bIns="0" anchor="t"/>
          <a:lstStyle>
            <a:lvl1pPr marL="0" indent="0" defTabSz="478648">
              <a:spcBef>
                <a:spcPts val="2400"/>
              </a:spcBef>
              <a:buSzTx/>
              <a:buNone/>
              <a:defRPr sz="4400">
                <a:uFill>
                  <a:solidFill>
                    <a:srgbClr val="000000"/>
                  </a:solidFill>
                </a:uFill>
                <a:latin typeface="Gill Sans"/>
                <a:ea typeface="Gill Sans"/>
                <a:cs typeface="Gill Sans"/>
                <a:sym typeface="Gill Sans"/>
              </a:defRPr>
            </a:lvl1pPr>
            <a:lvl2pPr marL="0" indent="0" defTabSz="478648">
              <a:spcBef>
                <a:spcPts val="2400"/>
              </a:spcBef>
              <a:buSzTx/>
              <a:buNone/>
              <a:defRPr sz="4400">
                <a:uFill>
                  <a:solidFill>
                    <a:srgbClr val="000000"/>
                  </a:solidFill>
                </a:uFill>
                <a:latin typeface="Gill Sans"/>
                <a:ea typeface="Gill Sans"/>
                <a:cs typeface="Gill Sans"/>
                <a:sym typeface="Gill Sans"/>
              </a:defRPr>
            </a:lvl2pPr>
            <a:lvl3pPr marL="0" indent="0" defTabSz="478648">
              <a:spcBef>
                <a:spcPts val="2400"/>
              </a:spcBef>
              <a:buSzTx/>
              <a:buNone/>
              <a:defRPr sz="4400">
                <a:uFill>
                  <a:solidFill>
                    <a:srgbClr val="000000"/>
                  </a:solidFill>
                </a:uFill>
                <a:latin typeface="Gill Sans"/>
                <a:ea typeface="Gill Sans"/>
                <a:cs typeface="Gill Sans"/>
                <a:sym typeface="Gill Sans"/>
              </a:defRPr>
            </a:lvl3pPr>
            <a:lvl4pPr marL="0" indent="0" defTabSz="478648">
              <a:spcBef>
                <a:spcPts val="2400"/>
              </a:spcBef>
              <a:buSzTx/>
              <a:buNone/>
              <a:defRPr sz="4400">
                <a:uFill>
                  <a:solidFill>
                    <a:srgbClr val="000000"/>
                  </a:solidFill>
                </a:uFill>
                <a:latin typeface="Gill Sans"/>
                <a:ea typeface="Gill Sans"/>
                <a:cs typeface="Gill Sans"/>
                <a:sym typeface="Gill Sans"/>
              </a:defRPr>
            </a:lvl4pPr>
            <a:lvl5pPr marL="0" indent="0" defTabSz="478648">
              <a:spcBef>
                <a:spcPts val="2400"/>
              </a:spcBef>
              <a:buSzTx/>
              <a:buNone/>
              <a:defRPr sz="4400">
                <a:uFill>
                  <a:solidFill>
                    <a:srgbClr val="000000"/>
                  </a:solidFill>
                </a:uFill>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12018616" y="8539213"/>
            <a:ext cx="335945" cy="361345"/>
          </a:xfrm>
          <a:prstGeom prst="rect">
            <a:avLst/>
          </a:prstGeom>
        </p:spPr>
        <p:txBody>
          <a:bodyPr lIns="60022" tIns="60022" rIns="60022" bIns="60022" anchor="ctr"/>
          <a:lstStyle>
            <a:lvl1pPr algn="r" defTabSz="650240">
              <a:defRPr>
                <a:uFill>
                  <a:solidFill>
                    <a:srgbClr val="000000"/>
                  </a:solidFill>
                </a:u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26" name="Title Text"/>
          <p:cNvSpPr txBox="1"/>
          <p:nvPr>
            <p:ph type="title"/>
          </p:nvPr>
        </p:nvSpPr>
        <p:spPr>
          <a:xfrm>
            <a:off x="975359" y="2796865"/>
            <a:ext cx="11054082" cy="2680157"/>
          </a:xfrm>
          <a:prstGeom prst="rect">
            <a:avLst/>
          </a:prstGeom>
        </p:spPr>
        <p:txBody>
          <a:bodyPr lIns="45263" tIns="45263" rIns="45263" bIns="45263">
            <a:noAutofit/>
          </a:bodyPr>
          <a:lstStyle>
            <a:lvl1pPr defTabSz="478648">
              <a:defRPr sz="8800">
                <a:uFill>
                  <a:solidFill>
                    <a:srgbClr val="000000"/>
                  </a:solidFill>
                </a:uFill>
                <a:latin typeface="Gill Sans"/>
                <a:ea typeface="Gill Sans"/>
                <a:cs typeface="Gill Sans"/>
                <a:sym typeface="Gill Sans"/>
              </a:defRPr>
            </a:lvl1pPr>
          </a:lstStyle>
          <a:p>
            <a:pPr/>
            <a:r>
              <a:t>Title Text</a:t>
            </a:r>
          </a:p>
        </p:txBody>
      </p:sp>
      <p:sp>
        <p:nvSpPr>
          <p:cNvPr id="127" name="Body Level One…"/>
          <p:cNvSpPr txBox="1"/>
          <p:nvPr>
            <p:ph type="body" sz="half" idx="1"/>
          </p:nvPr>
        </p:nvSpPr>
        <p:spPr>
          <a:xfrm>
            <a:off x="1950719" y="5477021"/>
            <a:ext cx="9103362" cy="3901441"/>
          </a:xfrm>
          <a:prstGeom prst="rect">
            <a:avLst/>
          </a:prstGeom>
        </p:spPr>
        <p:txBody>
          <a:bodyPr lIns="0" tIns="0" rIns="0" bIns="0" anchor="t">
            <a:noAutofit/>
          </a:bodyPr>
          <a:lstStyle>
            <a:lvl1pPr marL="0" indent="0" defTabSz="478648">
              <a:spcBef>
                <a:spcPts val="2400"/>
              </a:spcBef>
              <a:buSzTx/>
              <a:buNone/>
              <a:defRPr sz="4400">
                <a:uFill>
                  <a:solidFill>
                    <a:srgbClr val="000000"/>
                  </a:solidFill>
                </a:uFill>
                <a:latin typeface="Gill Sans"/>
                <a:ea typeface="Gill Sans"/>
                <a:cs typeface="Gill Sans"/>
                <a:sym typeface="Gill Sans"/>
              </a:defRPr>
            </a:lvl1pPr>
            <a:lvl2pPr marL="0" indent="336550" defTabSz="478648">
              <a:spcBef>
                <a:spcPts val="2400"/>
              </a:spcBef>
              <a:buSzTx/>
              <a:buNone/>
              <a:defRPr sz="4400">
                <a:uFill>
                  <a:solidFill>
                    <a:srgbClr val="000000"/>
                  </a:solidFill>
                </a:uFill>
                <a:latin typeface="Gill Sans"/>
                <a:ea typeface="Gill Sans"/>
                <a:cs typeface="Gill Sans"/>
                <a:sym typeface="Gill Sans"/>
              </a:defRPr>
            </a:lvl2pPr>
            <a:lvl3pPr marL="0" indent="673100" defTabSz="478648">
              <a:spcBef>
                <a:spcPts val="2400"/>
              </a:spcBef>
              <a:buSzTx/>
              <a:buNone/>
              <a:defRPr sz="4400">
                <a:uFill>
                  <a:solidFill>
                    <a:srgbClr val="000000"/>
                  </a:solidFill>
                </a:uFill>
                <a:latin typeface="Gill Sans"/>
                <a:ea typeface="Gill Sans"/>
                <a:cs typeface="Gill Sans"/>
                <a:sym typeface="Gill Sans"/>
              </a:defRPr>
            </a:lvl3pPr>
            <a:lvl4pPr marL="0" indent="1011237" defTabSz="478648">
              <a:spcBef>
                <a:spcPts val="2400"/>
              </a:spcBef>
              <a:buSzTx/>
              <a:buNone/>
              <a:defRPr sz="4400">
                <a:uFill>
                  <a:solidFill>
                    <a:srgbClr val="000000"/>
                  </a:solidFill>
                </a:uFill>
                <a:latin typeface="Gill Sans"/>
                <a:ea typeface="Gill Sans"/>
                <a:cs typeface="Gill Sans"/>
                <a:sym typeface="Gill Sans"/>
              </a:defRPr>
            </a:lvl4pPr>
            <a:lvl5pPr marL="0" indent="1347787" defTabSz="478648">
              <a:spcBef>
                <a:spcPts val="2400"/>
              </a:spcBef>
              <a:buSzTx/>
              <a:buNone/>
              <a:defRPr sz="4400">
                <a:uFill>
                  <a:solidFill>
                    <a:srgbClr val="000000"/>
                  </a:solidFill>
                </a:uFill>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xfrm>
            <a:off x="9320107" y="8478585"/>
            <a:ext cx="3034454" cy="482601"/>
          </a:xfrm>
          <a:prstGeom prst="rect">
            <a:avLst/>
          </a:prstGeom>
        </p:spPr>
        <p:txBody>
          <a:bodyPr wrap="square" lIns="60022" tIns="60022" rIns="60022" bIns="60022" anchor="ctr"/>
          <a:lstStyle>
            <a:lvl1pPr algn="r" defTabSz="650240">
              <a:defRPr>
                <a:uFill>
                  <a:solidFill>
                    <a:srgbClr val="000000"/>
                  </a:solidFill>
                </a:u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1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26.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35.png"/><Relationship Id="rId9" Type="http://schemas.openxmlformats.org/officeDocument/2006/relationships/image" Target="../media/image36.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43.png"/><Relationship Id="rId9" Type="http://schemas.openxmlformats.org/officeDocument/2006/relationships/image" Target="../media/image44.png"/><Relationship Id="rId10" Type="http://schemas.openxmlformats.org/officeDocument/2006/relationships/image" Target="../media/image45.png"/><Relationship Id="rId11" Type="http://schemas.openxmlformats.org/officeDocument/2006/relationships/image" Target="../media/image4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47.png"/><Relationship Id="rId9" Type="http://schemas.openxmlformats.org/officeDocument/2006/relationships/image" Target="../media/image4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49.png"/><Relationship Id="rId9" Type="http://schemas.openxmlformats.org/officeDocument/2006/relationships/image" Target="../media/image50.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0.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 Id="rId8" Type="http://schemas.openxmlformats.org/officeDocument/2006/relationships/image" Target="../media/image42.png"/><Relationship Id="rId9" Type="http://schemas.openxmlformats.org/officeDocument/2006/relationships/image" Target="../media/image4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0.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 Id="rId8" Type="http://schemas.openxmlformats.org/officeDocument/2006/relationships/image" Target="../media/image42.png"/><Relationship Id="rId9" Type="http://schemas.openxmlformats.org/officeDocument/2006/relationships/image" Target="../media/image49.png"/><Relationship Id="rId10" Type="http://schemas.openxmlformats.org/officeDocument/2006/relationships/image" Target="../media/image1.jpeg"/><Relationship Id="rId11" Type="http://schemas.openxmlformats.org/officeDocument/2006/relationships/image" Target="../media/image51.png"/><Relationship Id="rId12" Type="http://schemas.openxmlformats.org/officeDocument/2006/relationships/image" Target="../media/image52.png"/><Relationship Id="rId13" Type="http://schemas.openxmlformats.org/officeDocument/2006/relationships/image" Target="../media/image53.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4.png"/><Relationship Id="rId3" Type="http://schemas.openxmlformats.org/officeDocument/2006/relationships/image" Target="../media/image55.png"/><Relationship Id="rId4" Type="http://schemas.openxmlformats.org/officeDocument/2006/relationships/image" Target="../media/image56.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7.png"/><Relationship Id="rId3" Type="http://schemas.openxmlformats.org/officeDocument/2006/relationships/image" Target="../media/image55.png"/><Relationship Id="rId4" Type="http://schemas.openxmlformats.org/officeDocument/2006/relationships/image" Target="../media/image58.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chrodinger equation"/>
          <p:cNvSpPr txBox="1"/>
          <p:nvPr>
            <p:ph type="title"/>
          </p:nvPr>
        </p:nvSpPr>
        <p:spPr>
          <a:xfrm>
            <a:off x="877341" y="270150"/>
            <a:ext cx="11704323" cy="800299"/>
          </a:xfrm>
          <a:prstGeom prst="rect">
            <a:avLst/>
          </a:prstGeom>
        </p:spPr>
        <p:txBody>
          <a:bodyPr/>
          <a:lstStyle>
            <a:lvl1pPr>
              <a:defRPr b="1" sz="4000">
                <a:latin typeface="Times"/>
                <a:ea typeface="Times"/>
                <a:cs typeface="Times"/>
                <a:sym typeface="Times"/>
              </a:defRPr>
            </a:lvl1pPr>
          </a:lstStyle>
          <a:p>
            <a:pPr/>
            <a:r>
              <a:t>6-site Hubbard model</a:t>
            </a:r>
          </a:p>
        </p:txBody>
      </p:sp>
      <p:sp>
        <p:nvSpPr>
          <p:cNvPr id="138" name="Making time-step infinitely small"/>
          <p:cNvSpPr txBox="1"/>
          <p:nvPr/>
        </p:nvSpPr>
        <p:spPr>
          <a:xfrm>
            <a:off x="1863634" y="3644836"/>
            <a:ext cx="5349114" cy="420479"/>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pPr>
            <a:r>
              <a:t>Large Fock space:  dim 2</a:t>
            </a:r>
            <a:r>
              <a:rPr baseline="31999"/>
              <a:t>12</a:t>
            </a:r>
          </a:p>
        </p:txBody>
      </p:sp>
      <p:sp>
        <p:nvSpPr>
          <p:cNvPr id="139" name="H is constant in time"/>
          <p:cNvSpPr txBox="1"/>
          <p:nvPr/>
        </p:nvSpPr>
        <p:spPr>
          <a:xfrm>
            <a:off x="1863634" y="4323660"/>
            <a:ext cx="6634493" cy="420479"/>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pPr>
            <a:r>
              <a:t>Use conservation of S</a:t>
            </a:r>
            <a:r>
              <a:rPr baseline="-5999"/>
              <a:t>z </a:t>
            </a:r>
            <a:r>
              <a:t>: (s1, s2) sectors of dim</a:t>
            </a:r>
          </a:p>
        </p:txBody>
      </p:sp>
      <p:grpSp>
        <p:nvGrpSpPr>
          <p:cNvPr id="151" name="Group"/>
          <p:cNvGrpSpPr/>
          <p:nvPr/>
        </p:nvGrpSpPr>
        <p:grpSpPr>
          <a:xfrm>
            <a:off x="9460922" y="6266475"/>
            <a:ext cx="2500927" cy="2880807"/>
            <a:chOff x="0" y="0"/>
            <a:chExt cx="2500926" cy="2880806"/>
          </a:xfrm>
        </p:grpSpPr>
        <p:grpSp>
          <p:nvGrpSpPr>
            <p:cNvPr id="147" name="Group"/>
            <p:cNvGrpSpPr/>
            <p:nvPr/>
          </p:nvGrpSpPr>
          <p:grpSpPr>
            <a:xfrm>
              <a:off x="0" y="196566"/>
              <a:ext cx="2500927" cy="2684241"/>
              <a:chOff x="112758" y="0"/>
              <a:chExt cx="2500926" cy="2684239"/>
            </a:xfrm>
          </p:grpSpPr>
          <p:sp>
            <p:nvSpPr>
              <p:cNvPr id="140" name="Oval"/>
              <p:cNvSpPr/>
              <p:nvPr/>
            </p:nvSpPr>
            <p:spPr>
              <a:xfrm>
                <a:off x="1267133" y="0"/>
                <a:ext cx="192175" cy="199903"/>
              </a:xfrm>
              <a:prstGeom prst="ellipse">
                <a:avLst/>
              </a:prstGeom>
              <a:solidFill>
                <a:srgbClr val="000000"/>
              </a:solidFill>
              <a:ln w="12700" cap="flat">
                <a:noFill/>
                <a:miter lim="400000"/>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141" name="Circle"/>
              <p:cNvSpPr/>
              <p:nvPr/>
            </p:nvSpPr>
            <p:spPr>
              <a:xfrm>
                <a:off x="112758" y="116622"/>
                <a:ext cx="2500927" cy="2500927"/>
              </a:xfrm>
              <a:prstGeom prst="ellipse">
                <a:avLst/>
              </a:prstGeom>
              <a:noFill/>
              <a:ln w="25400" cap="flat">
                <a:solidFill>
                  <a:srgbClr val="000000"/>
                </a:solidFill>
                <a:prstDash val="solid"/>
                <a:round/>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142" name="Oval"/>
              <p:cNvSpPr/>
              <p:nvPr/>
            </p:nvSpPr>
            <p:spPr>
              <a:xfrm>
                <a:off x="2410374" y="709267"/>
                <a:ext cx="192173" cy="199903"/>
              </a:xfrm>
              <a:prstGeom prst="ellipse">
                <a:avLst/>
              </a:prstGeom>
              <a:solidFill>
                <a:srgbClr val="000000"/>
              </a:solidFill>
              <a:ln w="12700" cap="flat">
                <a:noFill/>
                <a:miter lim="400000"/>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143" name="Oval"/>
              <p:cNvSpPr/>
              <p:nvPr/>
            </p:nvSpPr>
            <p:spPr>
              <a:xfrm>
                <a:off x="214401" y="1940451"/>
                <a:ext cx="192175" cy="199903"/>
              </a:xfrm>
              <a:prstGeom prst="ellipse">
                <a:avLst/>
              </a:prstGeom>
              <a:solidFill>
                <a:srgbClr val="000000"/>
              </a:solidFill>
              <a:ln w="12700" cap="flat">
                <a:noFill/>
                <a:miter lim="400000"/>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144" name="Oval"/>
              <p:cNvSpPr/>
              <p:nvPr/>
            </p:nvSpPr>
            <p:spPr>
              <a:xfrm>
                <a:off x="1383844" y="2484337"/>
                <a:ext cx="192175" cy="199903"/>
              </a:xfrm>
              <a:prstGeom prst="ellipse">
                <a:avLst/>
              </a:prstGeom>
              <a:solidFill>
                <a:srgbClr val="000000"/>
              </a:solidFill>
              <a:ln w="12700" cap="flat">
                <a:noFill/>
                <a:miter lim="400000"/>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145" name="Oval"/>
              <p:cNvSpPr/>
              <p:nvPr/>
            </p:nvSpPr>
            <p:spPr>
              <a:xfrm>
                <a:off x="2372274" y="1864251"/>
                <a:ext cx="192173" cy="199903"/>
              </a:xfrm>
              <a:prstGeom prst="ellipse">
                <a:avLst/>
              </a:prstGeom>
              <a:solidFill>
                <a:srgbClr val="000000"/>
              </a:solidFill>
              <a:ln w="12700" cap="flat">
                <a:noFill/>
                <a:miter lim="400000"/>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146" name="Oval"/>
              <p:cNvSpPr/>
              <p:nvPr/>
            </p:nvSpPr>
            <p:spPr>
              <a:xfrm>
                <a:off x="163602" y="709267"/>
                <a:ext cx="192173" cy="199903"/>
              </a:xfrm>
              <a:prstGeom prst="ellipse">
                <a:avLst/>
              </a:prstGeom>
              <a:solidFill>
                <a:srgbClr val="000000"/>
              </a:solidFill>
              <a:ln w="12700" cap="flat">
                <a:noFill/>
                <a:miter lim="400000"/>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grpSp>
        <p:sp>
          <p:nvSpPr>
            <p:cNvPr id="148" name="Line"/>
            <p:cNvSpPr/>
            <p:nvPr/>
          </p:nvSpPr>
          <p:spPr>
            <a:xfrm flipV="1">
              <a:off x="1223478" y="0"/>
              <a:ext cx="1" cy="420481"/>
            </a:xfrm>
            <a:prstGeom prst="line">
              <a:avLst/>
            </a:prstGeom>
            <a:noFill/>
            <a:ln w="38100" cap="flat">
              <a:solidFill>
                <a:srgbClr val="0433FF"/>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49" name="Line"/>
            <p:cNvSpPr/>
            <p:nvPr/>
          </p:nvSpPr>
          <p:spPr>
            <a:xfrm>
              <a:off x="1350478" y="25400"/>
              <a:ext cx="1" cy="420480"/>
            </a:xfrm>
            <a:prstGeom prst="line">
              <a:avLst/>
            </a:prstGeom>
            <a:noFill/>
            <a:ln w="38100" cap="flat">
              <a:solidFill>
                <a:srgbClr val="0433FF"/>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50" name="Line"/>
            <p:cNvSpPr/>
            <p:nvPr/>
          </p:nvSpPr>
          <p:spPr>
            <a:xfrm>
              <a:off x="2353778" y="2030918"/>
              <a:ext cx="1" cy="420481"/>
            </a:xfrm>
            <a:prstGeom prst="line">
              <a:avLst/>
            </a:prstGeom>
            <a:noFill/>
            <a:ln w="38100" cap="flat">
              <a:solidFill>
                <a:srgbClr val="0433FF"/>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pic>
        <p:nvPicPr>
          <p:cNvPr id="152" name="binom_6_s_1_bino.pdf" descr="binom_6_s_1_bino.pdf"/>
          <p:cNvPicPr>
            <a:picLocks noChangeAspect="1"/>
          </p:cNvPicPr>
          <p:nvPr/>
        </p:nvPicPr>
        <p:blipFill>
          <a:blip r:embed="rId2">
            <a:extLst/>
          </a:blip>
          <a:stretch>
            <a:fillRect/>
          </a:stretch>
        </p:blipFill>
        <p:spPr>
          <a:xfrm>
            <a:off x="7900193" y="4191000"/>
            <a:ext cx="1231901" cy="685800"/>
          </a:xfrm>
          <a:prstGeom prst="rect">
            <a:avLst/>
          </a:prstGeom>
          <a:ln w="12700">
            <a:miter lim="400000"/>
          </a:ln>
        </p:spPr>
      </p:pic>
      <p:pic>
        <p:nvPicPr>
          <p:cNvPr id="153" name="Image" descr="Image"/>
          <p:cNvPicPr>
            <a:picLocks noChangeAspect="1"/>
          </p:cNvPicPr>
          <p:nvPr/>
        </p:nvPicPr>
        <p:blipFill>
          <a:blip r:embed="rId3">
            <a:extLst/>
          </a:blip>
          <a:stretch>
            <a:fillRect/>
          </a:stretch>
        </p:blipFill>
        <p:spPr>
          <a:xfrm>
            <a:off x="866704" y="1729915"/>
            <a:ext cx="6032783" cy="1047610"/>
          </a:xfrm>
          <a:prstGeom prst="rect">
            <a:avLst/>
          </a:prstGeom>
          <a:ln w="12700">
            <a:miter lim="400000"/>
          </a:ln>
        </p:spPr>
      </p:pic>
      <p:sp>
        <p:nvSpPr>
          <p:cNvPr id="154" name="H is constant in time"/>
          <p:cNvSpPr txBox="1"/>
          <p:nvPr/>
        </p:nvSpPr>
        <p:spPr>
          <a:xfrm>
            <a:off x="1863634" y="5142972"/>
            <a:ext cx="10946377" cy="420479"/>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lvl1pPr>
          </a:lstStyle>
          <a:p>
            <a:pPr/>
            <a:r>
              <a:t>We study all sectors with N=6 simultaneously (6,0), (5, 1), (4,2), (3,3), (2,4), (1,5), (0,6)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89" name="Image" descr="Image"/>
          <p:cNvPicPr>
            <a:picLocks noChangeAspect="1"/>
          </p:cNvPicPr>
          <p:nvPr/>
        </p:nvPicPr>
        <p:blipFill>
          <a:blip r:embed="rId2">
            <a:extLst/>
          </a:blip>
          <a:stretch>
            <a:fillRect/>
          </a:stretch>
        </p:blipFill>
        <p:spPr>
          <a:xfrm>
            <a:off x="866704" y="1729915"/>
            <a:ext cx="6032783" cy="1047610"/>
          </a:xfrm>
          <a:prstGeom prst="rect">
            <a:avLst/>
          </a:prstGeom>
          <a:ln w="12700">
            <a:miter lim="400000"/>
          </a:ln>
        </p:spPr>
      </p:pic>
      <p:sp>
        <p:nvSpPr>
          <p:cNvPr id="390" name="Thermodynamic observables:"/>
          <p:cNvSpPr txBox="1"/>
          <p:nvPr/>
        </p:nvSpPr>
        <p:spPr>
          <a:xfrm>
            <a:off x="496838" y="3132192"/>
            <a:ext cx="4059585" cy="7744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a:uFill>
                  <a:solidFill>
                    <a:srgbClr val="000000"/>
                  </a:solidFill>
                </a:uFill>
                <a:latin typeface="Times New Roman"/>
                <a:ea typeface="Times New Roman"/>
                <a:cs typeface="Times New Roman"/>
                <a:sym typeface="Times New Roman"/>
              </a:defRPr>
            </a:lvl1pPr>
          </a:lstStyle>
          <a:p>
            <a:pPr/>
            <a:r>
              <a:t>Thermodynamic observables:</a:t>
            </a:r>
          </a:p>
        </p:txBody>
      </p:sp>
      <p:pic>
        <p:nvPicPr>
          <p:cNvPr id="391" name="U=_langle_langle.pdf" descr="U=_langle_langle.pdf"/>
          <p:cNvPicPr>
            <a:picLocks noChangeAspect="1"/>
          </p:cNvPicPr>
          <p:nvPr/>
        </p:nvPicPr>
        <p:blipFill>
          <a:blip r:embed="rId3">
            <a:extLst/>
          </a:blip>
          <a:stretch>
            <a:fillRect/>
          </a:stretch>
        </p:blipFill>
        <p:spPr>
          <a:xfrm>
            <a:off x="746918" y="3932733"/>
            <a:ext cx="1244601" cy="292101"/>
          </a:xfrm>
          <a:prstGeom prst="rect">
            <a:avLst/>
          </a:prstGeom>
          <a:ln w="12700">
            <a:miter lim="400000"/>
          </a:ln>
        </p:spPr>
      </p:pic>
      <p:pic>
        <p:nvPicPr>
          <p:cNvPr id="392" name="F=-T_ln_Z(T).pdf" descr="F=-T_ln_Z(T).pdf"/>
          <p:cNvPicPr>
            <a:picLocks noChangeAspect="1"/>
          </p:cNvPicPr>
          <p:nvPr/>
        </p:nvPicPr>
        <p:blipFill>
          <a:blip r:embed="rId4">
            <a:extLst/>
          </a:blip>
          <a:stretch>
            <a:fillRect/>
          </a:stretch>
        </p:blipFill>
        <p:spPr>
          <a:xfrm>
            <a:off x="613271" y="4471541"/>
            <a:ext cx="1930401" cy="292101"/>
          </a:xfrm>
          <a:prstGeom prst="rect">
            <a:avLst/>
          </a:prstGeom>
          <a:ln w="12700">
            <a:miter lim="400000"/>
          </a:ln>
        </p:spPr>
      </p:pic>
      <p:pic>
        <p:nvPicPr>
          <p:cNvPr id="393" name="F=U-TS.pdf" descr="F=U-TS.pdf"/>
          <p:cNvPicPr>
            <a:picLocks noChangeAspect="1"/>
          </p:cNvPicPr>
          <p:nvPr/>
        </p:nvPicPr>
        <p:blipFill>
          <a:blip r:embed="rId5">
            <a:extLst/>
          </a:blip>
          <a:stretch>
            <a:fillRect/>
          </a:stretch>
        </p:blipFill>
        <p:spPr>
          <a:xfrm>
            <a:off x="607218" y="5035748"/>
            <a:ext cx="1524001" cy="215901"/>
          </a:xfrm>
          <a:prstGeom prst="rect">
            <a:avLst/>
          </a:prstGeom>
          <a:ln w="12700">
            <a:miter lim="400000"/>
          </a:ln>
        </p:spPr>
      </p:pic>
      <p:pic>
        <p:nvPicPr>
          <p:cNvPr id="394" name="c=_frac_partial_.pdf" descr="c=_frac_partial_.pdf"/>
          <p:cNvPicPr>
            <a:picLocks noChangeAspect="1"/>
          </p:cNvPicPr>
          <p:nvPr/>
        </p:nvPicPr>
        <p:blipFill>
          <a:blip r:embed="rId6">
            <a:extLst/>
          </a:blip>
          <a:stretch>
            <a:fillRect/>
          </a:stretch>
        </p:blipFill>
        <p:spPr>
          <a:xfrm>
            <a:off x="646459" y="5469979"/>
            <a:ext cx="901701" cy="596901"/>
          </a:xfrm>
          <a:prstGeom prst="rect">
            <a:avLst/>
          </a:prstGeom>
          <a:ln w="12700">
            <a:miter lim="400000"/>
          </a:ln>
        </p:spPr>
      </p:pic>
      <p:sp>
        <p:nvSpPr>
          <p:cNvPr id="395" name="internal energy"/>
          <p:cNvSpPr txBox="1"/>
          <p:nvPr/>
        </p:nvSpPr>
        <p:spPr>
          <a:xfrm>
            <a:off x="3219623" y="3863007"/>
            <a:ext cx="1945185" cy="431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lvl1pPr>
          </a:lstStyle>
          <a:p>
            <a:pPr/>
            <a:r>
              <a:t>internal energy</a:t>
            </a:r>
          </a:p>
        </p:txBody>
      </p:sp>
      <p:sp>
        <p:nvSpPr>
          <p:cNvPr id="396" name="free energy"/>
          <p:cNvSpPr txBox="1"/>
          <p:nvPr/>
        </p:nvSpPr>
        <p:spPr>
          <a:xfrm>
            <a:off x="3219623" y="4401815"/>
            <a:ext cx="1487836"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lvl1pPr>
          </a:lstStyle>
          <a:p>
            <a:pPr/>
            <a:r>
              <a:t>free energy</a:t>
            </a:r>
          </a:p>
        </p:txBody>
      </p:sp>
      <p:sp>
        <p:nvSpPr>
          <p:cNvPr id="397" name="entropy S"/>
          <p:cNvSpPr txBox="1"/>
          <p:nvPr/>
        </p:nvSpPr>
        <p:spPr>
          <a:xfrm>
            <a:off x="3219623" y="4940622"/>
            <a:ext cx="1291085" cy="431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lvl1pPr>
          </a:lstStyle>
          <a:p>
            <a:pPr/>
            <a:r>
              <a:t>entropy S</a:t>
            </a:r>
          </a:p>
        </p:txBody>
      </p:sp>
      <p:sp>
        <p:nvSpPr>
          <p:cNvPr id="398" name="specific heat (heat capacity)"/>
          <p:cNvSpPr txBox="1"/>
          <p:nvPr/>
        </p:nvSpPr>
        <p:spPr>
          <a:xfrm>
            <a:off x="3212153" y="5527253"/>
            <a:ext cx="3524251" cy="431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lvl1pPr>
          </a:lstStyle>
          <a:p>
            <a:pPr/>
            <a:r>
              <a:t>specific heat (heat capacity)</a:t>
            </a:r>
          </a:p>
        </p:txBody>
      </p:sp>
      <p:pic>
        <p:nvPicPr>
          <p:cNvPr id="399" name="Screenshot 2020-11-06 at 10.37.19.png" descr="Screenshot 2020-11-06 at 10.37.19.png"/>
          <p:cNvPicPr>
            <a:picLocks noChangeAspect="1"/>
          </p:cNvPicPr>
          <p:nvPr/>
        </p:nvPicPr>
        <p:blipFill>
          <a:blip r:embed="rId7">
            <a:extLst/>
          </a:blip>
          <a:stretch>
            <a:fillRect/>
          </a:stretch>
        </p:blipFill>
        <p:spPr>
          <a:xfrm>
            <a:off x="614759" y="6457656"/>
            <a:ext cx="4876801" cy="2997201"/>
          </a:xfrm>
          <a:prstGeom prst="rect">
            <a:avLst/>
          </a:prstGeom>
          <a:ln w="12700">
            <a:miter lim="400000"/>
          </a:ln>
        </p:spPr>
      </p:pic>
      <p:sp>
        <p:nvSpPr>
          <p:cNvPr id="400" name="T"/>
          <p:cNvSpPr txBox="1"/>
          <p:nvPr/>
        </p:nvSpPr>
        <p:spPr>
          <a:xfrm>
            <a:off x="2902917" y="9182700"/>
            <a:ext cx="300485" cy="4472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lvl1pPr>
          </a:lstStyle>
          <a:p>
            <a:pPr/>
            <a:r>
              <a:t>T</a:t>
            </a:r>
          </a:p>
        </p:txBody>
      </p:sp>
      <p:sp>
        <p:nvSpPr>
          <p:cNvPr id="401" name="c"/>
          <p:cNvSpPr txBox="1"/>
          <p:nvPr/>
        </p:nvSpPr>
        <p:spPr>
          <a:xfrm>
            <a:off x="450725" y="6380752"/>
            <a:ext cx="266701" cy="4472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lvl1pPr>
          </a:lstStyle>
          <a:p>
            <a:pPr/>
            <a:r>
              <a:t>c</a:t>
            </a:r>
          </a:p>
        </p:txBody>
      </p:sp>
      <p:pic>
        <p:nvPicPr>
          <p:cNvPr id="402" name="Screenshot 2020-11-06 at 10.38.39.png" descr="Screenshot 2020-11-06 at 10.38.39.png"/>
          <p:cNvPicPr>
            <a:picLocks noChangeAspect="1"/>
          </p:cNvPicPr>
          <p:nvPr/>
        </p:nvPicPr>
        <p:blipFill>
          <a:blip r:embed="rId8">
            <a:extLst/>
          </a:blip>
          <a:stretch>
            <a:fillRect/>
          </a:stretch>
        </p:blipFill>
        <p:spPr>
          <a:xfrm>
            <a:off x="5825182" y="6342484"/>
            <a:ext cx="4965701" cy="3149601"/>
          </a:xfrm>
          <a:prstGeom prst="rect">
            <a:avLst/>
          </a:prstGeom>
          <a:ln w="12700">
            <a:miter lim="400000"/>
          </a:ln>
        </p:spPr>
      </p:pic>
      <p:sp>
        <p:nvSpPr>
          <p:cNvPr id="403" name="T"/>
          <p:cNvSpPr txBox="1"/>
          <p:nvPr/>
        </p:nvSpPr>
        <p:spPr>
          <a:xfrm>
            <a:off x="8275017" y="9182700"/>
            <a:ext cx="300485" cy="4472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lvl1pPr>
          </a:lstStyle>
          <a:p>
            <a:pPr/>
            <a:r>
              <a:t>T</a:t>
            </a:r>
          </a:p>
        </p:txBody>
      </p:sp>
      <p:sp>
        <p:nvSpPr>
          <p:cNvPr id="404" name="S"/>
          <p:cNvSpPr txBox="1"/>
          <p:nvPr/>
        </p:nvSpPr>
        <p:spPr>
          <a:xfrm>
            <a:off x="5613920" y="6346504"/>
            <a:ext cx="317601" cy="4472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lvl1pPr>
          </a:lstStyle>
          <a:p>
            <a:pPr/>
            <a:r>
              <a:t>S</a:t>
            </a:r>
          </a:p>
        </p:txBody>
      </p:sp>
      <p:grpSp>
        <p:nvGrpSpPr>
          <p:cNvPr id="410" name="Group"/>
          <p:cNvGrpSpPr/>
          <p:nvPr/>
        </p:nvGrpSpPr>
        <p:grpSpPr>
          <a:xfrm>
            <a:off x="7770291" y="2611492"/>
            <a:ext cx="4694760" cy="3506150"/>
            <a:chOff x="0" y="0"/>
            <a:chExt cx="4694758" cy="3506148"/>
          </a:xfrm>
        </p:grpSpPr>
        <p:grpSp>
          <p:nvGrpSpPr>
            <p:cNvPr id="408" name="Group"/>
            <p:cNvGrpSpPr/>
            <p:nvPr/>
          </p:nvGrpSpPr>
          <p:grpSpPr>
            <a:xfrm>
              <a:off x="0" y="506047"/>
              <a:ext cx="4694759" cy="3000102"/>
              <a:chOff x="0" y="0"/>
              <a:chExt cx="4694758" cy="3000101"/>
            </a:xfrm>
          </p:grpSpPr>
          <p:pic>
            <p:nvPicPr>
              <p:cNvPr id="405" name="Image" descr="Image"/>
              <p:cNvPicPr>
                <a:picLocks noChangeAspect="1"/>
              </p:cNvPicPr>
              <p:nvPr/>
            </p:nvPicPr>
            <p:blipFill>
              <a:blip r:embed="rId9">
                <a:extLst/>
              </a:blip>
              <a:srcRect l="0" t="0" r="0" b="0"/>
              <a:stretch>
                <a:fillRect/>
              </a:stretch>
            </p:blipFill>
            <p:spPr>
              <a:xfrm>
                <a:off x="424948" y="0"/>
                <a:ext cx="4269811" cy="2652976"/>
              </a:xfrm>
              <a:prstGeom prst="rect">
                <a:avLst/>
              </a:prstGeom>
              <a:ln w="12700" cap="flat">
                <a:noFill/>
                <a:miter lim="400000"/>
              </a:ln>
              <a:effectLst/>
            </p:spPr>
          </p:pic>
          <p:sp>
            <p:nvSpPr>
              <p:cNvPr id="406" name="E"/>
              <p:cNvSpPr txBox="1"/>
              <p:nvPr/>
            </p:nvSpPr>
            <p:spPr>
              <a:xfrm>
                <a:off x="2536725" y="2552872"/>
                <a:ext cx="317600" cy="4472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lvl1pPr>
              </a:lstStyle>
              <a:p>
                <a:pPr/>
                <a:r>
                  <a:t>E</a:t>
                </a:r>
              </a:p>
            </p:txBody>
          </p:sp>
          <p:sp>
            <p:nvSpPr>
              <p:cNvPr id="407" name="# of states"/>
              <p:cNvSpPr txBox="1"/>
              <p:nvPr/>
            </p:nvSpPr>
            <p:spPr>
              <a:xfrm rot="16200000">
                <a:off x="-536675" y="915893"/>
                <a:ext cx="1520578" cy="4472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lvl1pPr>
              </a:lstStyle>
              <a:p>
                <a:pPr/>
                <a:r>
                  <a:t># of states</a:t>
                </a:r>
              </a:p>
            </p:txBody>
          </p:sp>
        </p:grpSp>
        <p:sp>
          <p:nvSpPr>
            <p:cNvPr id="409" name="Energy spectrum (N=6)"/>
            <p:cNvSpPr txBox="1"/>
            <p:nvPr/>
          </p:nvSpPr>
          <p:spPr>
            <a:xfrm>
              <a:off x="317586" y="-1"/>
              <a:ext cx="3082232" cy="7744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lvl1pPr>
            </a:lstStyle>
            <a:p>
              <a:pPr/>
              <a:r>
                <a:t>Energy spectrum (N=6)</a:t>
              </a:r>
            </a:p>
          </p:txBody>
        </p:sp>
      </p:grpSp>
      <p:sp>
        <p:nvSpPr>
          <p:cNvPr id="411" name="U=1.23"/>
          <p:cNvSpPr txBox="1"/>
          <p:nvPr/>
        </p:nvSpPr>
        <p:spPr>
          <a:xfrm>
            <a:off x="11020418" y="3200293"/>
            <a:ext cx="1105645" cy="4472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lvl1pPr>
          </a:lstStyle>
          <a:p>
            <a:pPr/>
            <a:r>
              <a:t>U=1.23</a:t>
            </a:r>
          </a:p>
        </p:txBody>
      </p:sp>
      <p:sp>
        <p:nvSpPr>
          <p:cNvPr id="412" name="Schrodinger equation"/>
          <p:cNvSpPr txBox="1"/>
          <p:nvPr>
            <p:ph type="title"/>
          </p:nvPr>
        </p:nvSpPr>
        <p:spPr>
          <a:xfrm>
            <a:off x="877341" y="270150"/>
            <a:ext cx="11704323" cy="800299"/>
          </a:xfrm>
          <a:prstGeom prst="rect">
            <a:avLst/>
          </a:prstGeom>
        </p:spPr>
        <p:txBody>
          <a:bodyPr/>
          <a:lstStyle>
            <a:lvl1pPr>
              <a:defRPr b="1" sz="4000">
                <a:latin typeface="Times"/>
                <a:ea typeface="Times"/>
                <a:cs typeface="Times"/>
                <a:sym typeface="Times"/>
              </a:defRPr>
            </a:lvl1pPr>
          </a:lstStyle>
          <a:p>
            <a:pPr/>
            <a:r>
              <a:t>Thermodynamic observables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4" name="Schrodinger equation"/>
          <p:cNvSpPr txBox="1"/>
          <p:nvPr>
            <p:ph type="title"/>
          </p:nvPr>
        </p:nvSpPr>
        <p:spPr>
          <a:xfrm>
            <a:off x="877341" y="270150"/>
            <a:ext cx="11704323" cy="800299"/>
          </a:xfrm>
          <a:prstGeom prst="rect">
            <a:avLst/>
          </a:prstGeom>
        </p:spPr>
        <p:txBody>
          <a:bodyPr/>
          <a:lstStyle>
            <a:lvl1pPr>
              <a:defRPr b="1" sz="4000">
                <a:latin typeface="Times"/>
                <a:ea typeface="Times"/>
                <a:cs typeface="Times"/>
                <a:sym typeface="Times"/>
              </a:defRPr>
            </a:lvl1pPr>
          </a:lstStyle>
          <a:p>
            <a:pPr/>
            <a:r>
              <a:t>Correlation functions</a:t>
            </a:r>
          </a:p>
        </p:txBody>
      </p:sp>
      <p:pic>
        <p:nvPicPr>
          <p:cNvPr id="415" name="Image" descr="Image"/>
          <p:cNvPicPr>
            <a:picLocks noChangeAspect="1"/>
          </p:cNvPicPr>
          <p:nvPr/>
        </p:nvPicPr>
        <p:blipFill>
          <a:blip r:embed="rId2">
            <a:extLst/>
          </a:blip>
          <a:stretch>
            <a:fillRect/>
          </a:stretch>
        </p:blipFill>
        <p:spPr>
          <a:xfrm>
            <a:off x="866704" y="1729915"/>
            <a:ext cx="6032783" cy="1047610"/>
          </a:xfrm>
          <a:prstGeom prst="rect">
            <a:avLst/>
          </a:prstGeom>
          <a:ln w="12700">
            <a:miter lim="400000"/>
          </a:ln>
        </p:spPr>
      </p:pic>
      <p:sp>
        <p:nvSpPr>
          <p:cNvPr id="416" name="Expectation values/correlation functions:"/>
          <p:cNvSpPr txBox="1"/>
          <p:nvPr/>
        </p:nvSpPr>
        <p:spPr>
          <a:xfrm>
            <a:off x="646286" y="3436992"/>
            <a:ext cx="5535514" cy="7744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a:uFill>
                  <a:solidFill>
                    <a:srgbClr val="000000"/>
                  </a:solidFill>
                </a:uFill>
                <a:latin typeface="Times New Roman"/>
                <a:ea typeface="Times New Roman"/>
                <a:cs typeface="Times New Roman"/>
                <a:sym typeface="Times New Roman"/>
              </a:defRPr>
            </a:lvl1pPr>
          </a:lstStyle>
          <a:p>
            <a:pPr/>
            <a:r>
              <a:t>Expectation values/correlation functions:</a:t>
            </a:r>
          </a:p>
        </p:txBody>
      </p:sp>
      <p:pic>
        <p:nvPicPr>
          <p:cNvPr id="417" name="langle_S_iz_S_jz.pdf" descr="langle_S_iz_S_jz.pdf"/>
          <p:cNvPicPr>
            <a:picLocks noChangeAspect="1"/>
          </p:cNvPicPr>
          <p:nvPr/>
        </p:nvPicPr>
        <p:blipFill>
          <a:blip r:embed="rId3">
            <a:extLst/>
          </a:blip>
          <a:stretch>
            <a:fillRect/>
          </a:stretch>
        </p:blipFill>
        <p:spPr>
          <a:xfrm>
            <a:off x="263326" y="4724400"/>
            <a:ext cx="952501" cy="304800"/>
          </a:xfrm>
          <a:prstGeom prst="rect">
            <a:avLst/>
          </a:prstGeom>
          <a:ln w="12700">
            <a:miter lim="400000"/>
          </a:ln>
        </p:spPr>
      </p:pic>
      <p:pic>
        <p:nvPicPr>
          <p:cNvPr id="418" name="Screenshot 2020-11-05 at 12.46.07.png" descr="Screenshot 2020-11-05 at 12.46.07.png"/>
          <p:cNvPicPr>
            <a:picLocks noChangeAspect="1"/>
          </p:cNvPicPr>
          <p:nvPr/>
        </p:nvPicPr>
        <p:blipFill>
          <a:blip r:embed="rId4">
            <a:extLst/>
          </a:blip>
          <a:stretch>
            <a:fillRect/>
          </a:stretch>
        </p:blipFill>
        <p:spPr>
          <a:xfrm>
            <a:off x="460623" y="5167405"/>
            <a:ext cx="5054063" cy="3120815"/>
          </a:xfrm>
          <a:prstGeom prst="rect">
            <a:avLst/>
          </a:prstGeom>
          <a:ln w="12700">
            <a:miter lim="400000"/>
          </a:ln>
        </p:spPr>
      </p:pic>
      <p:sp>
        <p:nvSpPr>
          <p:cNvPr id="419" name="12"/>
          <p:cNvSpPr txBox="1"/>
          <p:nvPr/>
        </p:nvSpPr>
        <p:spPr>
          <a:xfrm>
            <a:off x="5446886" y="7852719"/>
            <a:ext cx="453331" cy="4472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lvl1pPr>
          </a:lstStyle>
          <a:p>
            <a:pPr/>
            <a:r>
              <a:t>12</a:t>
            </a:r>
          </a:p>
        </p:txBody>
      </p:sp>
      <p:sp>
        <p:nvSpPr>
          <p:cNvPr id="420" name="13"/>
          <p:cNvSpPr txBox="1"/>
          <p:nvPr/>
        </p:nvSpPr>
        <p:spPr>
          <a:xfrm>
            <a:off x="5446886" y="5215500"/>
            <a:ext cx="453331" cy="4472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lvl1pPr>
          </a:lstStyle>
          <a:p>
            <a:pPr/>
            <a:r>
              <a:t>13</a:t>
            </a:r>
          </a:p>
        </p:txBody>
      </p:sp>
      <p:sp>
        <p:nvSpPr>
          <p:cNvPr id="421" name="14"/>
          <p:cNvSpPr txBox="1"/>
          <p:nvPr/>
        </p:nvSpPr>
        <p:spPr>
          <a:xfrm>
            <a:off x="5446886" y="6824019"/>
            <a:ext cx="453331" cy="4472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lvl1pPr>
          </a:lstStyle>
          <a:p>
            <a:pPr/>
            <a:r>
              <a:t>14</a:t>
            </a:r>
          </a:p>
        </p:txBody>
      </p:sp>
      <p:sp>
        <p:nvSpPr>
          <p:cNvPr id="422" name="U"/>
          <p:cNvSpPr txBox="1"/>
          <p:nvPr/>
        </p:nvSpPr>
        <p:spPr>
          <a:xfrm>
            <a:off x="3097386" y="8319100"/>
            <a:ext cx="334417" cy="4472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lvl1pPr>
          </a:lstStyle>
          <a:p>
            <a:pPr/>
            <a:r>
              <a:t>U</a:t>
            </a:r>
          </a:p>
        </p:txBody>
      </p:sp>
      <p:pic>
        <p:nvPicPr>
          <p:cNvPr id="423" name="Screenshot 2020-11-05 at 16.31.50.png" descr="Screenshot 2020-11-05 at 16.31.50.png"/>
          <p:cNvPicPr>
            <a:picLocks noChangeAspect="1"/>
          </p:cNvPicPr>
          <p:nvPr/>
        </p:nvPicPr>
        <p:blipFill>
          <a:blip r:embed="rId5">
            <a:extLst/>
          </a:blip>
          <a:stretch>
            <a:fillRect/>
          </a:stretch>
        </p:blipFill>
        <p:spPr>
          <a:xfrm>
            <a:off x="6192341" y="5195130"/>
            <a:ext cx="5535514" cy="3065365"/>
          </a:xfrm>
          <a:prstGeom prst="rect">
            <a:avLst/>
          </a:prstGeom>
          <a:ln w="12700">
            <a:miter lim="400000"/>
          </a:ln>
        </p:spPr>
      </p:pic>
      <p:sp>
        <p:nvSpPr>
          <p:cNvPr id="424" name="U=1.23"/>
          <p:cNvSpPr txBox="1"/>
          <p:nvPr/>
        </p:nvSpPr>
        <p:spPr>
          <a:xfrm>
            <a:off x="8964786" y="4979000"/>
            <a:ext cx="1105645" cy="4472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lvl1pPr>
          </a:lstStyle>
          <a:p>
            <a:pPr/>
            <a:r>
              <a:t>U=1.23</a:t>
            </a:r>
          </a:p>
        </p:txBody>
      </p:sp>
      <p:sp>
        <p:nvSpPr>
          <p:cNvPr id="425" name="T=0"/>
          <p:cNvSpPr txBox="1"/>
          <p:nvPr/>
        </p:nvSpPr>
        <p:spPr>
          <a:xfrm>
            <a:off x="2830686" y="4979000"/>
            <a:ext cx="647998" cy="4472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lvl1pPr>
          </a:lstStyle>
          <a:p>
            <a:pPr/>
            <a:r>
              <a:t>T=0</a:t>
            </a:r>
          </a:p>
        </p:txBody>
      </p:sp>
      <p:sp>
        <p:nvSpPr>
          <p:cNvPr id="426" name="T"/>
          <p:cNvSpPr txBox="1"/>
          <p:nvPr/>
        </p:nvSpPr>
        <p:spPr>
          <a:xfrm>
            <a:off x="9311952" y="7976200"/>
            <a:ext cx="300485" cy="4472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lvl1pPr>
          </a:lstStyle>
          <a:p>
            <a:pPr/>
            <a:r>
              <a:t>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8" name="Schrodinger equation"/>
          <p:cNvSpPr txBox="1"/>
          <p:nvPr>
            <p:ph type="title"/>
          </p:nvPr>
        </p:nvSpPr>
        <p:spPr>
          <a:xfrm>
            <a:off x="877341" y="270150"/>
            <a:ext cx="11704323" cy="800299"/>
          </a:xfrm>
          <a:prstGeom prst="rect">
            <a:avLst/>
          </a:prstGeom>
        </p:spPr>
        <p:txBody>
          <a:bodyPr/>
          <a:lstStyle>
            <a:lvl1pPr>
              <a:defRPr b="1" sz="4000">
                <a:latin typeface="Times"/>
                <a:ea typeface="Times"/>
                <a:cs typeface="Times"/>
                <a:sym typeface="Times"/>
              </a:defRPr>
            </a:lvl1pPr>
          </a:lstStyle>
          <a:p>
            <a:pPr/>
            <a:r>
              <a:t>Linear response</a:t>
            </a:r>
          </a:p>
        </p:txBody>
      </p:sp>
      <p:pic>
        <p:nvPicPr>
          <p:cNvPr id="429" name="Image" descr="Image"/>
          <p:cNvPicPr>
            <a:picLocks noChangeAspect="1"/>
          </p:cNvPicPr>
          <p:nvPr/>
        </p:nvPicPr>
        <p:blipFill>
          <a:blip r:embed="rId2">
            <a:extLst/>
          </a:blip>
          <a:stretch>
            <a:fillRect/>
          </a:stretch>
        </p:blipFill>
        <p:spPr>
          <a:xfrm>
            <a:off x="866704" y="1729915"/>
            <a:ext cx="6032783" cy="1047610"/>
          </a:xfrm>
          <a:prstGeom prst="rect">
            <a:avLst/>
          </a:prstGeom>
          <a:ln w="12700">
            <a:miter lim="400000"/>
          </a:ln>
        </p:spPr>
      </p:pic>
      <p:sp>
        <p:nvSpPr>
          <p:cNvPr id="430" name="Why correlation functions?…"/>
          <p:cNvSpPr txBox="1"/>
          <p:nvPr/>
        </p:nvSpPr>
        <p:spPr>
          <a:xfrm>
            <a:off x="646286" y="3430642"/>
            <a:ext cx="6494711" cy="11173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a:uFill>
                  <a:solidFill>
                    <a:srgbClr val="000000"/>
                  </a:solidFill>
                </a:uFill>
                <a:latin typeface="Times New Roman"/>
                <a:ea typeface="Times New Roman"/>
                <a:cs typeface="Times New Roman"/>
                <a:sym typeface="Times New Roman"/>
              </a:defRPr>
            </a:pPr>
            <a:r>
              <a:t>Why correlation functions?</a:t>
            </a:r>
          </a:p>
          <a:p>
            <a:pPr marL="333375" indent="-333375" algn="l" defTabSz="478648">
              <a:buSzPct val="145000"/>
              <a:buChar char="•"/>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pPr>
            <a:r>
              <a:t>Contributions to interaction energy of the system</a:t>
            </a:r>
          </a:p>
          <a:p>
            <a:pPr marL="333375" indent="-333375" algn="l" defTabSz="478648">
              <a:buSzPct val="145000"/>
              <a:buChar char="•"/>
              <a:tabLst>
                <a:tab pos="952500" algn="l"/>
                <a:tab pos="1905000" algn="l"/>
                <a:tab pos="2870200" algn="l"/>
                <a:tab pos="3822700" algn="l"/>
                <a:tab pos="4775200" algn="l"/>
                <a:tab pos="5740400" algn="l"/>
                <a:tab pos="6692900" algn="l"/>
                <a:tab pos="7658100" algn="l"/>
                <a:tab pos="8610600" algn="l"/>
                <a:tab pos="9563100" algn="l"/>
                <a:tab pos="10528300" algn="l"/>
              </a:tabLst>
              <a:defRPr b="0">
                <a:solidFill>
                  <a:srgbClr val="FF2600"/>
                </a:solidFill>
                <a:uFill>
                  <a:solidFill>
                    <a:srgbClr val="000000"/>
                  </a:solidFill>
                </a:uFill>
                <a:latin typeface="Times New Roman"/>
                <a:ea typeface="Times New Roman"/>
                <a:cs typeface="Times New Roman"/>
                <a:sym typeface="Times New Roman"/>
              </a:defRPr>
            </a:pPr>
            <a:r>
              <a:t>Response to small perturbations</a:t>
            </a:r>
          </a:p>
        </p:txBody>
      </p:sp>
      <p:pic>
        <p:nvPicPr>
          <p:cNvPr id="431" name="langle_n_i_uparr.pdf" descr="langle_n_i_uparr.pdf"/>
          <p:cNvPicPr>
            <a:picLocks noChangeAspect="1"/>
          </p:cNvPicPr>
          <p:nvPr/>
        </p:nvPicPr>
        <p:blipFill>
          <a:blip r:embed="rId3">
            <a:extLst/>
          </a:blip>
          <a:stretch>
            <a:fillRect/>
          </a:stretch>
        </p:blipFill>
        <p:spPr>
          <a:xfrm>
            <a:off x="7143948" y="3851768"/>
            <a:ext cx="927101" cy="304801"/>
          </a:xfrm>
          <a:prstGeom prst="rect">
            <a:avLst/>
          </a:prstGeom>
          <a:ln w="12700">
            <a:miter lim="400000"/>
          </a:ln>
        </p:spPr>
      </p:pic>
      <p:grpSp>
        <p:nvGrpSpPr>
          <p:cNvPr id="454" name="Group"/>
          <p:cNvGrpSpPr/>
          <p:nvPr/>
        </p:nvGrpSpPr>
        <p:grpSpPr>
          <a:xfrm>
            <a:off x="575560" y="4498685"/>
            <a:ext cx="2572849" cy="3386247"/>
            <a:chOff x="-71921" y="-279939"/>
            <a:chExt cx="2572847" cy="3386245"/>
          </a:xfrm>
        </p:grpSpPr>
        <p:grpSp>
          <p:nvGrpSpPr>
            <p:cNvPr id="452" name="Group"/>
            <p:cNvGrpSpPr/>
            <p:nvPr/>
          </p:nvGrpSpPr>
          <p:grpSpPr>
            <a:xfrm>
              <a:off x="-71922" y="-279940"/>
              <a:ext cx="2572849" cy="3038327"/>
              <a:chOff x="-71921" y="-83373"/>
              <a:chExt cx="2572847" cy="3038326"/>
            </a:xfrm>
          </p:grpSpPr>
          <p:grpSp>
            <p:nvGrpSpPr>
              <p:cNvPr id="439" name="Group"/>
              <p:cNvGrpSpPr/>
              <p:nvPr/>
            </p:nvGrpSpPr>
            <p:grpSpPr>
              <a:xfrm>
                <a:off x="0" y="196566"/>
                <a:ext cx="2500927" cy="2684241"/>
                <a:chOff x="112758" y="0"/>
                <a:chExt cx="2500926" cy="2684239"/>
              </a:xfrm>
            </p:grpSpPr>
            <p:sp>
              <p:nvSpPr>
                <p:cNvPr id="432" name="Oval"/>
                <p:cNvSpPr/>
                <p:nvPr/>
              </p:nvSpPr>
              <p:spPr>
                <a:xfrm>
                  <a:off x="1267133" y="0"/>
                  <a:ext cx="192175" cy="199903"/>
                </a:xfrm>
                <a:prstGeom prst="ellipse">
                  <a:avLst/>
                </a:prstGeom>
                <a:solidFill>
                  <a:srgbClr val="000000"/>
                </a:solidFill>
                <a:ln w="12700" cap="flat">
                  <a:noFill/>
                  <a:miter lim="400000"/>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433" name="Circle"/>
                <p:cNvSpPr/>
                <p:nvPr/>
              </p:nvSpPr>
              <p:spPr>
                <a:xfrm>
                  <a:off x="112758" y="116622"/>
                  <a:ext cx="2500927" cy="2500927"/>
                </a:xfrm>
                <a:prstGeom prst="ellipse">
                  <a:avLst/>
                </a:prstGeom>
                <a:noFill/>
                <a:ln w="25400" cap="flat">
                  <a:solidFill>
                    <a:srgbClr val="000000"/>
                  </a:solidFill>
                  <a:prstDash val="solid"/>
                  <a:round/>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434" name="Oval"/>
                <p:cNvSpPr/>
                <p:nvPr/>
              </p:nvSpPr>
              <p:spPr>
                <a:xfrm>
                  <a:off x="2410374" y="709267"/>
                  <a:ext cx="192173" cy="199903"/>
                </a:xfrm>
                <a:prstGeom prst="ellipse">
                  <a:avLst/>
                </a:prstGeom>
                <a:solidFill>
                  <a:srgbClr val="000000"/>
                </a:solidFill>
                <a:ln w="12700" cap="flat">
                  <a:noFill/>
                  <a:miter lim="400000"/>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435" name="Oval"/>
                <p:cNvSpPr/>
                <p:nvPr/>
              </p:nvSpPr>
              <p:spPr>
                <a:xfrm>
                  <a:off x="214401" y="1940451"/>
                  <a:ext cx="192175" cy="199903"/>
                </a:xfrm>
                <a:prstGeom prst="ellipse">
                  <a:avLst/>
                </a:prstGeom>
                <a:solidFill>
                  <a:srgbClr val="000000"/>
                </a:solidFill>
                <a:ln w="12700" cap="flat">
                  <a:noFill/>
                  <a:miter lim="400000"/>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436" name="Oval"/>
                <p:cNvSpPr/>
                <p:nvPr/>
              </p:nvSpPr>
              <p:spPr>
                <a:xfrm>
                  <a:off x="1383844" y="2484337"/>
                  <a:ext cx="192175" cy="199903"/>
                </a:xfrm>
                <a:prstGeom prst="ellipse">
                  <a:avLst/>
                </a:prstGeom>
                <a:solidFill>
                  <a:srgbClr val="000000"/>
                </a:solidFill>
                <a:ln w="12700" cap="flat">
                  <a:noFill/>
                  <a:miter lim="400000"/>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437" name="Oval"/>
                <p:cNvSpPr/>
                <p:nvPr/>
              </p:nvSpPr>
              <p:spPr>
                <a:xfrm>
                  <a:off x="2372274" y="1864251"/>
                  <a:ext cx="192173" cy="199903"/>
                </a:xfrm>
                <a:prstGeom prst="ellipse">
                  <a:avLst/>
                </a:prstGeom>
                <a:solidFill>
                  <a:srgbClr val="000000"/>
                </a:solidFill>
                <a:ln w="12700" cap="flat">
                  <a:noFill/>
                  <a:miter lim="400000"/>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438" name="Oval"/>
                <p:cNvSpPr/>
                <p:nvPr/>
              </p:nvSpPr>
              <p:spPr>
                <a:xfrm>
                  <a:off x="163602" y="709267"/>
                  <a:ext cx="192173" cy="199903"/>
                </a:xfrm>
                <a:prstGeom prst="ellipse">
                  <a:avLst/>
                </a:prstGeom>
                <a:solidFill>
                  <a:srgbClr val="000000"/>
                </a:solidFill>
                <a:ln w="12700" cap="flat">
                  <a:noFill/>
                  <a:miter lim="400000"/>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grpSp>
          <p:sp>
            <p:nvSpPr>
              <p:cNvPr id="440" name="Line"/>
              <p:cNvSpPr/>
              <p:nvPr/>
            </p:nvSpPr>
            <p:spPr>
              <a:xfrm flipV="1">
                <a:off x="2468078" y="749299"/>
                <a:ext cx="1" cy="420481"/>
              </a:xfrm>
              <a:prstGeom prst="line">
                <a:avLst/>
              </a:prstGeom>
              <a:noFill/>
              <a:ln w="38100" cap="flat">
                <a:solidFill>
                  <a:srgbClr val="0433FF"/>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41" name="Line"/>
              <p:cNvSpPr/>
              <p:nvPr/>
            </p:nvSpPr>
            <p:spPr>
              <a:xfrm>
                <a:off x="2353778" y="812799"/>
                <a:ext cx="1" cy="420481"/>
              </a:xfrm>
              <a:prstGeom prst="line">
                <a:avLst/>
              </a:prstGeom>
              <a:noFill/>
              <a:ln w="38100" cap="flat">
                <a:solidFill>
                  <a:srgbClr val="0433FF"/>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42" name="Line"/>
              <p:cNvSpPr/>
              <p:nvPr/>
            </p:nvSpPr>
            <p:spPr>
              <a:xfrm>
                <a:off x="2353778" y="2030918"/>
                <a:ext cx="1" cy="420481"/>
              </a:xfrm>
              <a:prstGeom prst="line">
                <a:avLst/>
              </a:prstGeom>
              <a:noFill/>
              <a:ln w="38100" cap="flat">
                <a:solidFill>
                  <a:srgbClr val="0433FF"/>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43" name="Line"/>
              <p:cNvSpPr/>
              <p:nvPr/>
            </p:nvSpPr>
            <p:spPr>
              <a:xfrm flipH="1">
                <a:off x="131278" y="850899"/>
                <a:ext cx="1" cy="420481"/>
              </a:xfrm>
              <a:prstGeom prst="line">
                <a:avLst/>
              </a:prstGeom>
              <a:noFill/>
              <a:ln w="38100" cap="flat">
                <a:solidFill>
                  <a:srgbClr val="0433FF"/>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44" name="Line"/>
              <p:cNvSpPr/>
              <p:nvPr/>
            </p:nvSpPr>
            <p:spPr>
              <a:xfrm flipV="1">
                <a:off x="194778" y="1955799"/>
                <a:ext cx="1" cy="420481"/>
              </a:xfrm>
              <a:prstGeom prst="line">
                <a:avLst/>
              </a:prstGeom>
              <a:noFill/>
              <a:ln w="38100" cap="flat">
                <a:solidFill>
                  <a:srgbClr val="0433FF"/>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45" name="Line"/>
              <p:cNvSpPr/>
              <p:nvPr/>
            </p:nvSpPr>
            <p:spPr>
              <a:xfrm flipV="1">
                <a:off x="1363178" y="2476499"/>
                <a:ext cx="1" cy="420481"/>
              </a:xfrm>
              <a:prstGeom prst="line">
                <a:avLst/>
              </a:prstGeom>
              <a:noFill/>
              <a:ln w="38100" cap="flat">
                <a:solidFill>
                  <a:srgbClr val="0433FF"/>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46" name="Line"/>
              <p:cNvSpPr/>
              <p:nvPr/>
            </p:nvSpPr>
            <p:spPr>
              <a:xfrm flipV="1">
                <a:off x="1121878" y="2418526"/>
                <a:ext cx="1" cy="536427"/>
              </a:xfrm>
              <a:prstGeom prst="line">
                <a:avLst/>
              </a:prstGeom>
              <a:noFill/>
              <a:ln w="76200" cap="flat">
                <a:solidFill>
                  <a:srgbClr val="009051"/>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47" name="Line"/>
              <p:cNvSpPr/>
              <p:nvPr/>
            </p:nvSpPr>
            <p:spPr>
              <a:xfrm flipV="1">
                <a:off x="4278" y="1834327"/>
                <a:ext cx="1" cy="536427"/>
              </a:xfrm>
              <a:prstGeom prst="line">
                <a:avLst/>
              </a:prstGeom>
              <a:noFill/>
              <a:ln w="76200" cap="flat">
                <a:solidFill>
                  <a:srgbClr val="009051"/>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48" name="Line"/>
              <p:cNvSpPr/>
              <p:nvPr/>
            </p:nvSpPr>
            <p:spPr>
              <a:xfrm flipV="1">
                <a:off x="2150578" y="615126"/>
                <a:ext cx="1" cy="536427"/>
              </a:xfrm>
              <a:prstGeom prst="line">
                <a:avLst/>
              </a:prstGeom>
              <a:noFill/>
              <a:ln w="76200" cap="flat">
                <a:solidFill>
                  <a:srgbClr val="009051"/>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49" name="Line"/>
              <p:cNvSpPr/>
              <p:nvPr/>
            </p:nvSpPr>
            <p:spPr>
              <a:xfrm flipV="1">
                <a:off x="2112478" y="1834327"/>
                <a:ext cx="1" cy="536427"/>
              </a:xfrm>
              <a:prstGeom prst="line">
                <a:avLst/>
              </a:prstGeom>
              <a:noFill/>
              <a:ln w="76200" cap="flat">
                <a:solidFill>
                  <a:srgbClr val="009051"/>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50" name="Line"/>
              <p:cNvSpPr/>
              <p:nvPr/>
            </p:nvSpPr>
            <p:spPr>
              <a:xfrm flipV="1">
                <a:off x="-71922" y="615126"/>
                <a:ext cx="1" cy="536427"/>
              </a:xfrm>
              <a:prstGeom prst="line">
                <a:avLst/>
              </a:prstGeom>
              <a:noFill/>
              <a:ln w="76200" cap="flat">
                <a:solidFill>
                  <a:srgbClr val="009051"/>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51" name="Line"/>
              <p:cNvSpPr/>
              <p:nvPr/>
            </p:nvSpPr>
            <p:spPr>
              <a:xfrm flipV="1">
                <a:off x="1121878" y="-83374"/>
                <a:ext cx="1" cy="536427"/>
              </a:xfrm>
              <a:prstGeom prst="line">
                <a:avLst/>
              </a:prstGeom>
              <a:noFill/>
              <a:ln w="76200" cap="flat">
                <a:solidFill>
                  <a:srgbClr val="009051"/>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
          <p:nvSpPr>
            <p:cNvPr id="453" name="external uniform field"/>
            <p:cNvSpPr txBox="1"/>
            <p:nvPr/>
          </p:nvSpPr>
          <p:spPr>
            <a:xfrm>
              <a:off x="214703" y="2747717"/>
              <a:ext cx="2107854" cy="3585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solidFill>
                    <a:srgbClr val="009051"/>
                  </a:solidFill>
                  <a:uFill>
                    <a:solidFill>
                      <a:srgbClr val="000000"/>
                    </a:solidFill>
                  </a:uFill>
                  <a:latin typeface="Times New Roman"/>
                  <a:ea typeface="Times New Roman"/>
                  <a:cs typeface="Times New Roman"/>
                  <a:sym typeface="Times New Roman"/>
                </a:defRPr>
              </a:lvl1pPr>
            </a:lstStyle>
            <a:p>
              <a:pPr/>
              <a:r>
                <a:t>external uniform field</a:t>
              </a:r>
            </a:p>
          </p:txBody>
        </p:sp>
      </p:grpSp>
      <p:pic>
        <p:nvPicPr>
          <p:cNvPr id="455" name="delta_langle_lan.pdf" descr="delta_langle_lan.pdf"/>
          <p:cNvPicPr>
            <a:picLocks noChangeAspect="1"/>
          </p:cNvPicPr>
          <p:nvPr/>
        </p:nvPicPr>
        <p:blipFill>
          <a:blip r:embed="rId4">
            <a:extLst/>
          </a:blip>
          <a:stretch>
            <a:fillRect/>
          </a:stretch>
        </p:blipFill>
        <p:spPr>
          <a:xfrm>
            <a:off x="909484" y="8062118"/>
            <a:ext cx="1905001" cy="292101"/>
          </a:xfrm>
          <a:prstGeom prst="rect">
            <a:avLst/>
          </a:prstGeom>
          <a:ln w="12700">
            <a:miter lim="400000"/>
          </a:ln>
        </p:spPr>
      </p:pic>
      <p:pic>
        <p:nvPicPr>
          <p:cNvPr id="456" name="langle_langle_S_.pdf" descr="langle_langle_S_.pdf"/>
          <p:cNvPicPr>
            <a:picLocks noChangeAspect="1"/>
          </p:cNvPicPr>
          <p:nvPr/>
        </p:nvPicPr>
        <p:blipFill>
          <a:blip r:embed="rId5">
            <a:extLst/>
          </a:blip>
          <a:stretch>
            <a:fillRect/>
          </a:stretch>
        </p:blipFill>
        <p:spPr>
          <a:xfrm>
            <a:off x="4378790" y="4712126"/>
            <a:ext cx="5219701" cy="609601"/>
          </a:xfrm>
          <a:prstGeom prst="rect">
            <a:avLst/>
          </a:prstGeom>
          <a:ln w="12700">
            <a:miter lim="400000"/>
          </a:ln>
        </p:spPr>
      </p:pic>
      <p:pic>
        <p:nvPicPr>
          <p:cNvPr id="457" name="S_z(l)=_langle_l.pdf" descr="S_z(l)=_langle_l.pdf"/>
          <p:cNvPicPr>
            <a:picLocks noChangeAspect="1"/>
          </p:cNvPicPr>
          <p:nvPr/>
        </p:nvPicPr>
        <p:blipFill>
          <a:blip r:embed="rId6">
            <a:extLst/>
          </a:blip>
          <a:stretch>
            <a:fillRect/>
          </a:stretch>
        </p:blipFill>
        <p:spPr>
          <a:xfrm>
            <a:off x="10828872" y="4921676"/>
            <a:ext cx="1143001" cy="190501"/>
          </a:xfrm>
          <a:prstGeom prst="rect">
            <a:avLst/>
          </a:prstGeom>
          <a:ln w="12700">
            <a:miter lim="400000"/>
          </a:ln>
        </p:spPr>
      </p:pic>
      <p:pic>
        <p:nvPicPr>
          <p:cNvPr id="458" name="frac_partial_Z(h.pdf" descr="frac_partial_Z(h.pdf"/>
          <p:cNvPicPr>
            <a:picLocks noChangeAspect="1"/>
          </p:cNvPicPr>
          <p:nvPr/>
        </p:nvPicPr>
        <p:blipFill>
          <a:blip r:embed="rId7">
            <a:extLst/>
          </a:blip>
          <a:stretch>
            <a:fillRect/>
          </a:stretch>
        </p:blipFill>
        <p:spPr>
          <a:xfrm>
            <a:off x="10828872" y="5281104"/>
            <a:ext cx="1130301" cy="393701"/>
          </a:xfrm>
          <a:prstGeom prst="rect">
            <a:avLst/>
          </a:prstGeom>
          <a:ln w="12700">
            <a:miter lim="400000"/>
          </a:ln>
        </p:spPr>
      </p:pic>
      <p:pic>
        <p:nvPicPr>
          <p:cNvPr id="459" name="frac_partial_lan.pdf" descr="frac_partial_lan.pdf"/>
          <p:cNvPicPr>
            <a:picLocks noChangeAspect="1"/>
          </p:cNvPicPr>
          <p:nvPr/>
        </p:nvPicPr>
        <p:blipFill>
          <a:blip r:embed="rId8">
            <a:extLst/>
          </a:blip>
          <a:stretch>
            <a:fillRect/>
          </a:stretch>
        </p:blipFill>
        <p:spPr>
          <a:xfrm>
            <a:off x="4454324" y="5877284"/>
            <a:ext cx="4762501" cy="11684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61" name="Image" descr="Image"/>
          <p:cNvPicPr>
            <a:picLocks noChangeAspect="1"/>
          </p:cNvPicPr>
          <p:nvPr/>
        </p:nvPicPr>
        <p:blipFill>
          <a:blip r:embed="rId2">
            <a:extLst/>
          </a:blip>
          <a:stretch>
            <a:fillRect/>
          </a:stretch>
        </p:blipFill>
        <p:spPr>
          <a:xfrm>
            <a:off x="866704" y="1729915"/>
            <a:ext cx="6032783" cy="1047610"/>
          </a:xfrm>
          <a:prstGeom prst="rect">
            <a:avLst/>
          </a:prstGeom>
          <a:ln w="12700">
            <a:miter lim="400000"/>
          </a:ln>
        </p:spPr>
      </p:pic>
      <p:sp>
        <p:nvSpPr>
          <p:cNvPr id="462" name="Why correlation functions?…"/>
          <p:cNvSpPr txBox="1"/>
          <p:nvPr/>
        </p:nvSpPr>
        <p:spPr>
          <a:xfrm>
            <a:off x="646286" y="3430642"/>
            <a:ext cx="6494711" cy="11173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a:uFill>
                  <a:solidFill>
                    <a:srgbClr val="000000"/>
                  </a:solidFill>
                </a:uFill>
                <a:latin typeface="Times New Roman"/>
                <a:ea typeface="Times New Roman"/>
                <a:cs typeface="Times New Roman"/>
                <a:sym typeface="Times New Roman"/>
              </a:defRPr>
            </a:pPr>
            <a:r>
              <a:t>Why correlation functions?</a:t>
            </a:r>
          </a:p>
          <a:p>
            <a:pPr marL="333375" indent="-333375" algn="l" defTabSz="478648">
              <a:buSzPct val="145000"/>
              <a:buChar char="•"/>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pPr>
            <a:r>
              <a:t>Contributions to interaction energy of the system</a:t>
            </a:r>
          </a:p>
          <a:p>
            <a:pPr marL="333375" indent="-333375" algn="l" defTabSz="478648">
              <a:buSzPct val="145000"/>
              <a:buChar char="•"/>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pPr>
            <a:r>
              <a:t>Response to small perturbations</a:t>
            </a:r>
          </a:p>
        </p:txBody>
      </p:sp>
      <p:pic>
        <p:nvPicPr>
          <p:cNvPr id="463" name="langle_n_i_uparr.pdf" descr="langle_n_i_uparr.pdf"/>
          <p:cNvPicPr>
            <a:picLocks noChangeAspect="1"/>
          </p:cNvPicPr>
          <p:nvPr/>
        </p:nvPicPr>
        <p:blipFill>
          <a:blip r:embed="rId3">
            <a:extLst/>
          </a:blip>
          <a:stretch>
            <a:fillRect/>
          </a:stretch>
        </p:blipFill>
        <p:spPr>
          <a:xfrm>
            <a:off x="7143948" y="3851768"/>
            <a:ext cx="927101" cy="304801"/>
          </a:xfrm>
          <a:prstGeom prst="rect">
            <a:avLst/>
          </a:prstGeom>
          <a:ln w="12700">
            <a:miter lim="400000"/>
          </a:ln>
        </p:spPr>
      </p:pic>
      <p:grpSp>
        <p:nvGrpSpPr>
          <p:cNvPr id="486" name="Group"/>
          <p:cNvGrpSpPr/>
          <p:nvPr/>
        </p:nvGrpSpPr>
        <p:grpSpPr>
          <a:xfrm>
            <a:off x="575560" y="4498685"/>
            <a:ext cx="2572849" cy="3386247"/>
            <a:chOff x="-71921" y="-279939"/>
            <a:chExt cx="2572847" cy="3386245"/>
          </a:xfrm>
        </p:grpSpPr>
        <p:grpSp>
          <p:nvGrpSpPr>
            <p:cNvPr id="484" name="Group"/>
            <p:cNvGrpSpPr/>
            <p:nvPr/>
          </p:nvGrpSpPr>
          <p:grpSpPr>
            <a:xfrm>
              <a:off x="-71922" y="-279940"/>
              <a:ext cx="2572849" cy="3038327"/>
              <a:chOff x="-71921" y="-83373"/>
              <a:chExt cx="2572847" cy="3038326"/>
            </a:xfrm>
          </p:grpSpPr>
          <p:grpSp>
            <p:nvGrpSpPr>
              <p:cNvPr id="471" name="Group"/>
              <p:cNvGrpSpPr/>
              <p:nvPr/>
            </p:nvGrpSpPr>
            <p:grpSpPr>
              <a:xfrm>
                <a:off x="0" y="196566"/>
                <a:ext cx="2500927" cy="2684241"/>
                <a:chOff x="112758" y="0"/>
                <a:chExt cx="2500926" cy="2684239"/>
              </a:xfrm>
            </p:grpSpPr>
            <p:sp>
              <p:nvSpPr>
                <p:cNvPr id="464" name="Oval"/>
                <p:cNvSpPr/>
                <p:nvPr/>
              </p:nvSpPr>
              <p:spPr>
                <a:xfrm>
                  <a:off x="1267133" y="0"/>
                  <a:ext cx="192175" cy="199903"/>
                </a:xfrm>
                <a:prstGeom prst="ellipse">
                  <a:avLst/>
                </a:prstGeom>
                <a:solidFill>
                  <a:srgbClr val="000000"/>
                </a:solidFill>
                <a:ln w="12700" cap="flat">
                  <a:noFill/>
                  <a:miter lim="400000"/>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465" name="Circle"/>
                <p:cNvSpPr/>
                <p:nvPr/>
              </p:nvSpPr>
              <p:spPr>
                <a:xfrm>
                  <a:off x="112758" y="116622"/>
                  <a:ext cx="2500927" cy="2500927"/>
                </a:xfrm>
                <a:prstGeom prst="ellipse">
                  <a:avLst/>
                </a:prstGeom>
                <a:noFill/>
                <a:ln w="25400" cap="flat">
                  <a:solidFill>
                    <a:srgbClr val="000000"/>
                  </a:solidFill>
                  <a:prstDash val="solid"/>
                  <a:round/>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466" name="Oval"/>
                <p:cNvSpPr/>
                <p:nvPr/>
              </p:nvSpPr>
              <p:spPr>
                <a:xfrm>
                  <a:off x="2410374" y="709267"/>
                  <a:ext cx="192173" cy="199903"/>
                </a:xfrm>
                <a:prstGeom prst="ellipse">
                  <a:avLst/>
                </a:prstGeom>
                <a:solidFill>
                  <a:srgbClr val="000000"/>
                </a:solidFill>
                <a:ln w="12700" cap="flat">
                  <a:noFill/>
                  <a:miter lim="400000"/>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467" name="Oval"/>
                <p:cNvSpPr/>
                <p:nvPr/>
              </p:nvSpPr>
              <p:spPr>
                <a:xfrm>
                  <a:off x="214401" y="1940451"/>
                  <a:ext cx="192175" cy="199903"/>
                </a:xfrm>
                <a:prstGeom prst="ellipse">
                  <a:avLst/>
                </a:prstGeom>
                <a:solidFill>
                  <a:srgbClr val="000000"/>
                </a:solidFill>
                <a:ln w="12700" cap="flat">
                  <a:noFill/>
                  <a:miter lim="400000"/>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468" name="Oval"/>
                <p:cNvSpPr/>
                <p:nvPr/>
              </p:nvSpPr>
              <p:spPr>
                <a:xfrm>
                  <a:off x="1383844" y="2484337"/>
                  <a:ext cx="192175" cy="199903"/>
                </a:xfrm>
                <a:prstGeom prst="ellipse">
                  <a:avLst/>
                </a:prstGeom>
                <a:solidFill>
                  <a:srgbClr val="000000"/>
                </a:solidFill>
                <a:ln w="12700" cap="flat">
                  <a:noFill/>
                  <a:miter lim="400000"/>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469" name="Oval"/>
                <p:cNvSpPr/>
                <p:nvPr/>
              </p:nvSpPr>
              <p:spPr>
                <a:xfrm>
                  <a:off x="2372274" y="1864251"/>
                  <a:ext cx="192173" cy="199903"/>
                </a:xfrm>
                <a:prstGeom prst="ellipse">
                  <a:avLst/>
                </a:prstGeom>
                <a:solidFill>
                  <a:srgbClr val="000000"/>
                </a:solidFill>
                <a:ln w="12700" cap="flat">
                  <a:noFill/>
                  <a:miter lim="400000"/>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470" name="Oval"/>
                <p:cNvSpPr/>
                <p:nvPr/>
              </p:nvSpPr>
              <p:spPr>
                <a:xfrm>
                  <a:off x="163602" y="709267"/>
                  <a:ext cx="192173" cy="199903"/>
                </a:xfrm>
                <a:prstGeom prst="ellipse">
                  <a:avLst/>
                </a:prstGeom>
                <a:solidFill>
                  <a:srgbClr val="000000"/>
                </a:solidFill>
                <a:ln w="12700" cap="flat">
                  <a:noFill/>
                  <a:miter lim="400000"/>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grpSp>
          <p:sp>
            <p:nvSpPr>
              <p:cNvPr id="472" name="Line"/>
              <p:cNvSpPr/>
              <p:nvPr/>
            </p:nvSpPr>
            <p:spPr>
              <a:xfrm flipV="1">
                <a:off x="2468078" y="749299"/>
                <a:ext cx="1" cy="420481"/>
              </a:xfrm>
              <a:prstGeom prst="line">
                <a:avLst/>
              </a:prstGeom>
              <a:noFill/>
              <a:ln w="38100" cap="flat">
                <a:solidFill>
                  <a:srgbClr val="0433FF"/>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73" name="Line"/>
              <p:cNvSpPr/>
              <p:nvPr/>
            </p:nvSpPr>
            <p:spPr>
              <a:xfrm>
                <a:off x="2353778" y="812799"/>
                <a:ext cx="1" cy="420481"/>
              </a:xfrm>
              <a:prstGeom prst="line">
                <a:avLst/>
              </a:prstGeom>
              <a:noFill/>
              <a:ln w="38100" cap="flat">
                <a:solidFill>
                  <a:srgbClr val="0433FF"/>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74" name="Line"/>
              <p:cNvSpPr/>
              <p:nvPr/>
            </p:nvSpPr>
            <p:spPr>
              <a:xfrm>
                <a:off x="2353778" y="2030918"/>
                <a:ext cx="1" cy="420481"/>
              </a:xfrm>
              <a:prstGeom prst="line">
                <a:avLst/>
              </a:prstGeom>
              <a:noFill/>
              <a:ln w="38100" cap="flat">
                <a:solidFill>
                  <a:srgbClr val="0433FF"/>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75" name="Line"/>
              <p:cNvSpPr/>
              <p:nvPr/>
            </p:nvSpPr>
            <p:spPr>
              <a:xfrm flipH="1">
                <a:off x="131278" y="850899"/>
                <a:ext cx="1" cy="420481"/>
              </a:xfrm>
              <a:prstGeom prst="line">
                <a:avLst/>
              </a:prstGeom>
              <a:noFill/>
              <a:ln w="38100" cap="flat">
                <a:solidFill>
                  <a:srgbClr val="0433FF"/>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76" name="Line"/>
              <p:cNvSpPr/>
              <p:nvPr/>
            </p:nvSpPr>
            <p:spPr>
              <a:xfrm flipV="1">
                <a:off x="194778" y="1955799"/>
                <a:ext cx="1" cy="420481"/>
              </a:xfrm>
              <a:prstGeom prst="line">
                <a:avLst/>
              </a:prstGeom>
              <a:noFill/>
              <a:ln w="38100" cap="flat">
                <a:solidFill>
                  <a:srgbClr val="0433FF"/>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77" name="Line"/>
              <p:cNvSpPr/>
              <p:nvPr/>
            </p:nvSpPr>
            <p:spPr>
              <a:xfrm flipV="1">
                <a:off x="1363178" y="2476499"/>
                <a:ext cx="1" cy="420481"/>
              </a:xfrm>
              <a:prstGeom prst="line">
                <a:avLst/>
              </a:prstGeom>
              <a:noFill/>
              <a:ln w="38100" cap="flat">
                <a:solidFill>
                  <a:srgbClr val="0433FF"/>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78" name="Line"/>
              <p:cNvSpPr/>
              <p:nvPr/>
            </p:nvSpPr>
            <p:spPr>
              <a:xfrm flipV="1">
                <a:off x="1121878" y="2418526"/>
                <a:ext cx="1" cy="536427"/>
              </a:xfrm>
              <a:prstGeom prst="line">
                <a:avLst/>
              </a:prstGeom>
              <a:noFill/>
              <a:ln w="76200" cap="flat">
                <a:solidFill>
                  <a:srgbClr val="009051"/>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79" name="Line"/>
              <p:cNvSpPr/>
              <p:nvPr/>
            </p:nvSpPr>
            <p:spPr>
              <a:xfrm flipV="1">
                <a:off x="4278" y="1834327"/>
                <a:ext cx="1" cy="536427"/>
              </a:xfrm>
              <a:prstGeom prst="line">
                <a:avLst/>
              </a:prstGeom>
              <a:noFill/>
              <a:ln w="76200" cap="flat">
                <a:solidFill>
                  <a:srgbClr val="009051"/>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80" name="Line"/>
              <p:cNvSpPr/>
              <p:nvPr/>
            </p:nvSpPr>
            <p:spPr>
              <a:xfrm flipV="1">
                <a:off x="2150578" y="615126"/>
                <a:ext cx="1" cy="536427"/>
              </a:xfrm>
              <a:prstGeom prst="line">
                <a:avLst/>
              </a:prstGeom>
              <a:noFill/>
              <a:ln w="76200" cap="flat">
                <a:solidFill>
                  <a:srgbClr val="009051"/>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81" name="Line"/>
              <p:cNvSpPr/>
              <p:nvPr/>
            </p:nvSpPr>
            <p:spPr>
              <a:xfrm flipV="1">
                <a:off x="2112478" y="1834327"/>
                <a:ext cx="1" cy="536427"/>
              </a:xfrm>
              <a:prstGeom prst="line">
                <a:avLst/>
              </a:prstGeom>
              <a:noFill/>
              <a:ln w="76200" cap="flat">
                <a:solidFill>
                  <a:srgbClr val="009051"/>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82" name="Line"/>
              <p:cNvSpPr/>
              <p:nvPr/>
            </p:nvSpPr>
            <p:spPr>
              <a:xfrm flipV="1">
                <a:off x="-71922" y="615126"/>
                <a:ext cx="1" cy="536427"/>
              </a:xfrm>
              <a:prstGeom prst="line">
                <a:avLst/>
              </a:prstGeom>
              <a:noFill/>
              <a:ln w="76200" cap="flat">
                <a:solidFill>
                  <a:srgbClr val="009051"/>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83" name="Line"/>
              <p:cNvSpPr/>
              <p:nvPr/>
            </p:nvSpPr>
            <p:spPr>
              <a:xfrm flipV="1">
                <a:off x="1121878" y="-83374"/>
                <a:ext cx="1" cy="536427"/>
              </a:xfrm>
              <a:prstGeom prst="line">
                <a:avLst/>
              </a:prstGeom>
              <a:noFill/>
              <a:ln w="76200" cap="flat">
                <a:solidFill>
                  <a:srgbClr val="009051"/>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
          <p:nvSpPr>
            <p:cNvPr id="485" name="external uniform field"/>
            <p:cNvSpPr txBox="1"/>
            <p:nvPr/>
          </p:nvSpPr>
          <p:spPr>
            <a:xfrm>
              <a:off x="214703" y="2747717"/>
              <a:ext cx="2107854" cy="3585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solidFill>
                    <a:srgbClr val="009051"/>
                  </a:solidFill>
                  <a:uFill>
                    <a:solidFill>
                      <a:srgbClr val="000000"/>
                    </a:solidFill>
                  </a:uFill>
                  <a:latin typeface="Times New Roman"/>
                  <a:ea typeface="Times New Roman"/>
                  <a:cs typeface="Times New Roman"/>
                  <a:sym typeface="Times New Roman"/>
                </a:defRPr>
              </a:lvl1pPr>
            </a:lstStyle>
            <a:p>
              <a:pPr/>
              <a:r>
                <a:t>external uniform field</a:t>
              </a:r>
            </a:p>
          </p:txBody>
        </p:sp>
      </p:grpSp>
      <p:pic>
        <p:nvPicPr>
          <p:cNvPr id="487" name="delta_langle_lan.pdf" descr="delta_langle_lan.pdf"/>
          <p:cNvPicPr>
            <a:picLocks noChangeAspect="1"/>
          </p:cNvPicPr>
          <p:nvPr/>
        </p:nvPicPr>
        <p:blipFill>
          <a:blip r:embed="rId4">
            <a:extLst/>
          </a:blip>
          <a:stretch>
            <a:fillRect/>
          </a:stretch>
        </p:blipFill>
        <p:spPr>
          <a:xfrm>
            <a:off x="909484" y="8062118"/>
            <a:ext cx="1905001" cy="292101"/>
          </a:xfrm>
          <a:prstGeom prst="rect">
            <a:avLst/>
          </a:prstGeom>
          <a:ln w="12700">
            <a:miter lim="400000"/>
          </a:ln>
        </p:spPr>
      </p:pic>
      <p:grpSp>
        <p:nvGrpSpPr>
          <p:cNvPr id="491" name="Group"/>
          <p:cNvGrpSpPr/>
          <p:nvPr/>
        </p:nvGrpSpPr>
        <p:grpSpPr>
          <a:xfrm>
            <a:off x="5184584" y="6202213"/>
            <a:ext cx="5213753" cy="3391260"/>
            <a:chOff x="0" y="0"/>
            <a:chExt cx="5213751" cy="3391258"/>
          </a:xfrm>
        </p:grpSpPr>
        <p:pic>
          <p:nvPicPr>
            <p:cNvPr id="488" name="delta_langle_S_i.pdf" descr="delta_langle_S_i.pdf"/>
            <p:cNvPicPr>
              <a:picLocks noChangeAspect="1"/>
            </p:cNvPicPr>
            <p:nvPr/>
          </p:nvPicPr>
          <p:blipFill>
            <a:blip r:embed="rId5">
              <a:extLst/>
            </a:blip>
            <a:srcRect l="50740" t="0" r="38898" b="0"/>
            <a:stretch>
              <a:fillRect/>
            </a:stretch>
          </p:blipFill>
          <p:spPr>
            <a:xfrm>
              <a:off x="0" y="1097129"/>
              <a:ext cx="213172" cy="292101"/>
            </a:xfrm>
            <a:prstGeom prst="rect">
              <a:avLst/>
            </a:prstGeom>
            <a:ln w="12700" cap="flat">
              <a:noFill/>
              <a:miter lim="400000"/>
            </a:ln>
            <a:effectLst/>
          </p:spPr>
        </p:pic>
        <p:sp>
          <p:nvSpPr>
            <p:cNvPr id="489" name="T"/>
            <p:cNvSpPr txBox="1"/>
            <p:nvPr/>
          </p:nvSpPr>
          <p:spPr>
            <a:xfrm>
              <a:off x="2580659" y="2944030"/>
              <a:ext cx="300485" cy="4472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lvl1pPr>
            </a:lstStyle>
            <a:p>
              <a:pPr/>
              <a:r>
                <a:t>T</a:t>
              </a:r>
            </a:p>
          </p:txBody>
        </p:sp>
        <p:pic>
          <p:nvPicPr>
            <p:cNvPr id="490" name="Screenshot 2020-11-06 at 15.01.54.png" descr="Screenshot 2020-11-06 at 15.01.54.png"/>
            <p:cNvPicPr>
              <a:picLocks noChangeAspect="1"/>
            </p:cNvPicPr>
            <p:nvPr/>
          </p:nvPicPr>
          <p:blipFill>
            <a:blip r:embed="rId6">
              <a:extLst/>
            </a:blip>
            <a:stretch>
              <a:fillRect/>
            </a:stretch>
          </p:blipFill>
          <p:spPr>
            <a:xfrm>
              <a:off x="248051" y="0"/>
              <a:ext cx="4965701" cy="2933700"/>
            </a:xfrm>
            <a:prstGeom prst="rect">
              <a:avLst/>
            </a:prstGeom>
            <a:ln w="12700" cap="flat">
              <a:noFill/>
              <a:miter lim="400000"/>
            </a:ln>
            <a:effectLst/>
          </p:spPr>
        </p:pic>
      </p:grpSp>
      <p:pic>
        <p:nvPicPr>
          <p:cNvPr id="492" name="frac_partial_lan.pdf" descr="frac_partial_lan.pdf"/>
          <p:cNvPicPr>
            <a:picLocks noChangeAspect="1"/>
          </p:cNvPicPr>
          <p:nvPr/>
        </p:nvPicPr>
        <p:blipFill>
          <a:blip r:embed="rId7">
            <a:extLst/>
          </a:blip>
          <a:srcRect l="0" t="0" r="74019" b="46761"/>
          <a:stretch>
            <a:fillRect/>
          </a:stretch>
        </p:blipFill>
        <p:spPr>
          <a:xfrm>
            <a:off x="6584512" y="5607608"/>
            <a:ext cx="1237331" cy="622041"/>
          </a:xfrm>
          <a:prstGeom prst="rect">
            <a:avLst/>
          </a:prstGeom>
          <a:ln w="12700">
            <a:miter lim="400000"/>
          </a:ln>
        </p:spPr>
      </p:pic>
      <p:pic>
        <p:nvPicPr>
          <p:cNvPr id="493" name="frac_partial_lan.pdf" descr="frac_partial_lan.pdf"/>
          <p:cNvPicPr>
            <a:picLocks noChangeAspect="1"/>
          </p:cNvPicPr>
          <p:nvPr/>
        </p:nvPicPr>
        <p:blipFill>
          <a:blip r:embed="rId7">
            <a:extLst/>
          </a:blip>
          <a:srcRect l="22140" t="52871" r="51878" b="0"/>
          <a:stretch>
            <a:fillRect/>
          </a:stretch>
        </p:blipFill>
        <p:spPr>
          <a:xfrm>
            <a:off x="7693448" y="5558451"/>
            <a:ext cx="1237331" cy="550646"/>
          </a:xfrm>
          <a:prstGeom prst="rect">
            <a:avLst/>
          </a:prstGeom>
          <a:ln w="12700">
            <a:miter lim="400000"/>
          </a:ln>
        </p:spPr>
      </p:pic>
      <p:sp>
        <p:nvSpPr>
          <p:cNvPr id="494" name="Schrodinger equation"/>
          <p:cNvSpPr txBox="1"/>
          <p:nvPr>
            <p:ph type="title"/>
          </p:nvPr>
        </p:nvSpPr>
        <p:spPr>
          <a:xfrm>
            <a:off x="877341" y="270150"/>
            <a:ext cx="11704323" cy="800299"/>
          </a:xfrm>
          <a:prstGeom prst="rect">
            <a:avLst/>
          </a:prstGeom>
        </p:spPr>
        <p:txBody>
          <a:bodyPr/>
          <a:lstStyle>
            <a:lvl1pPr>
              <a:defRPr b="1" sz="4000">
                <a:latin typeface="Times"/>
                <a:ea typeface="Times"/>
                <a:cs typeface="Times"/>
                <a:sym typeface="Times"/>
              </a:defRPr>
            </a:lvl1pPr>
          </a:lstStyle>
          <a:p>
            <a:pPr/>
            <a:r>
              <a:t>Linear response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6" name="Callout"/>
          <p:cNvSpPr/>
          <p:nvPr/>
        </p:nvSpPr>
        <p:spPr>
          <a:xfrm>
            <a:off x="680391" y="6371988"/>
            <a:ext cx="5960270" cy="26582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2" y="0"/>
                </a:moveTo>
                <a:cubicBezTo>
                  <a:pt x="216" y="0"/>
                  <a:pt x="0" y="484"/>
                  <a:pt x="0" y="1080"/>
                </a:cubicBezTo>
                <a:lnTo>
                  <a:pt x="0" y="20520"/>
                </a:lnTo>
                <a:cubicBezTo>
                  <a:pt x="0" y="21116"/>
                  <a:pt x="216" y="21600"/>
                  <a:pt x="482" y="21600"/>
                </a:cubicBezTo>
                <a:lnTo>
                  <a:pt x="14312" y="21600"/>
                </a:lnTo>
                <a:cubicBezTo>
                  <a:pt x="14445" y="21600"/>
                  <a:pt x="14566" y="21479"/>
                  <a:pt x="14653" y="21284"/>
                </a:cubicBezTo>
                <a:lnTo>
                  <a:pt x="21600" y="19378"/>
                </a:lnTo>
                <a:lnTo>
                  <a:pt x="14794" y="17511"/>
                </a:lnTo>
                <a:lnTo>
                  <a:pt x="14794" y="1080"/>
                </a:lnTo>
                <a:cubicBezTo>
                  <a:pt x="14794" y="484"/>
                  <a:pt x="14578" y="0"/>
                  <a:pt x="14312" y="0"/>
                </a:cubicBezTo>
                <a:lnTo>
                  <a:pt x="482" y="0"/>
                </a:lnTo>
                <a:close/>
              </a:path>
            </a:pathLst>
          </a:custGeom>
          <a:solidFill>
            <a:srgbClr val="A9A9A9"/>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pic>
        <p:nvPicPr>
          <p:cNvPr id="497" name="Image" descr="Image"/>
          <p:cNvPicPr>
            <a:picLocks noChangeAspect="1"/>
          </p:cNvPicPr>
          <p:nvPr/>
        </p:nvPicPr>
        <p:blipFill>
          <a:blip r:embed="rId2">
            <a:extLst/>
          </a:blip>
          <a:stretch>
            <a:fillRect/>
          </a:stretch>
        </p:blipFill>
        <p:spPr>
          <a:xfrm>
            <a:off x="866704" y="1729915"/>
            <a:ext cx="6032783" cy="1047610"/>
          </a:xfrm>
          <a:prstGeom prst="rect">
            <a:avLst/>
          </a:prstGeom>
          <a:ln w="12700">
            <a:miter lim="400000"/>
          </a:ln>
        </p:spPr>
      </p:pic>
      <p:sp>
        <p:nvSpPr>
          <p:cNvPr id="498" name="Does it work?…"/>
          <p:cNvSpPr txBox="1"/>
          <p:nvPr/>
        </p:nvSpPr>
        <p:spPr>
          <a:xfrm>
            <a:off x="408590" y="3359363"/>
            <a:ext cx="4620965" cy="11173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pPr>
            <a:r>
              <a:t>Does it work?</a:t>
            </a:r>
          </a:p>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pPr>
            <a:r>
              <a:t>Let's calculate a response to finite h.</a:t>
            </a:r>
          </a:p>
        </p:txBody>
      </p:sp>
      <p:pic>
        <p:nvPicPr>
          <p:cNvPr id="499" name="delta_langle_lan.pdf" descr="delta_langle_lan.pdf"/>
          <p:cNvPicPr>
            <a:picLocks noChangeAspect="1"/>
          </p:cNvPicPr>
          <p:nvPr/>
        </p:nvPicPr>
        <p:blipFill>
          <a:blip r:embed="rId3">
            <a:extLst/>
          </a:blip>
          <a:stretch>
            <a:fillRect/>
          </a:stretch>
        </p:blipFill>
        <p:spPr>
          <a:xfrm>
            <a:off x="856229" y="5058553"/>
            <a:ext cx="1905001" cy="292101"/>
          </a:xfrm>
          <a:prstGeom prst="rect">
            <a:avLst/>
          </a:prstGeom>
          <a:ln w="12700">
            <a:miter lim="400000"/>
          </a:ln>
        </p:spPr>
      </p:pic>
      <p:grpSp>
        <p:nvGrpSpPr>
          <p:cNvPr id="503" name="Group"/>
          <p:cNvGrpSpPr/>
          <p:nvPr/>
        </p:nvGrpSpPr>
        <p:grpSpPr>
          <a:xfrm>
            <a:off x="7642943" y="2972542"/>
            <a:ext cx="4086761" cy="2658214"/>
            <a:chOff x="0" y="0"/>
            <a:chExt cx="4086760" cy="2658213"/>
          </a:xfrm>
        </p:grpSpPr>
        <p:pic>
          <p:nvPicPr>
            <p:cNvPr id="500" name="delta_langle_S_i.pdf" descr="delta_langle_S_i.pdf"/>
            <p:cNvPicPr>
              <a:picLocks noChangeAspect="1"/>
            </p:cNvPicPr>
            <p:nvPr/>
          </p:nvPicPr>
          <p:blipFill>
            <a:blip r:embed="rId4">
              <a:extLst/>
            </a:blip>
            <a:srcRect l="50740" t="0" r="38898" b="0"/>
            <a:stretch>
              <a:fillRect/>
            </a:stretch>
          </p:blipFill>
          <p:spPr>
            <a:xfrm>
              <a:off x="0" y="859976"/>
              <a:ext cx="167093" cy="228962"/>
            </a:xfrm>
            <a:prstGeom prst="rect">
              <a:avLst/>
            </a:prstGeom>
            <a:ln w="12700" cap="flat">
              <a:noFill/>
              <a:miter lim="400000"/>
            </a:ln>
            <a:effectLst/>
          </p:spPr>
        </p:pic>
        <p:sp>
          <p:nvSpPr>
            <p:cNvPr id="501" name="T"/>
            <p:cNvSpPr txBox="1"/>
            <p:nvPr/>
          </p:nvSpPr>
          <p:spPr>
            <a:xfrm>
              <a:off x="2022831" y="2307656"/>
              <a:ext cx="235533" cy="3505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lvl1pPr>
            </a:lstStyle>
            <a:p>
              <a:pPr/>
              <a:r>
                <a:t>T</a:t>
              </a:r>
            </a:p>
          </p:txBody>
        </p:sp>
        <p:pic>
          <p:nvPicPr>
            <p:cNvPr id="502" name="Screenshot 2020-11-06 at 15.01.54.png" descr="Screenshot 2020-11-06 at 15.01.54.png"/>
            <p:cNvPicPr>
              <a:picLocks noChangeAspect="1"/>
            </p:cNvPicPr>
            <p:nvPr/>
          </p:nvPicPr>
          <p:blipFill>
            <a:blip r:embed="rId5">
              <a:extLst/>
            </a:blip>
            <a:stretch>
              <a:fillRect/>
            </a:stretch>
          </p:blipFill>
          <p:spPr>
            <a:xfrm>
              <a:off x="194433" y="0"/>
              <a:ext cx="3892328" cy="2299559"/>
            </a:xfrm>
            <a:prstGeom prst="rect">
              <a:avLst/>
            </a:prstGeom>
            <a:ln w="12700" cap="flat">
              <a:noFill/>
              <a:miter lim="400000"/>
            </a:ln>
            <a:effectLst/>
          </p:spPr>
        </p:pic>
      </p:grpSp>
      <p:grpSp>
        <p:nvGrpSpPr>
          <p:cNvPr id="507" name="Group"/>
          <p:cNvGrpSpPr/>
          <p:nvPr/>
        </p:nvGrpSpPr>
        <p:grpSpPr>
          <a:xfrm>
            <a:off x="6149341" y="6089725"/>
            <a:ext cx="5445203" cy="3167965"/>
            <a:chOff x="0" y="0"/>
            <a:chExt cx="5445201" cy="3167964"/>
          </a:xfrm>
        </p:grpSpPr>
        <p:pic>
          <p:nvPicPr>
            <p:cNvPr id="504" name="Screenshot 2020-11-06 at 15.05.20.png" descr="Screenshot 2020-11-06 at 15.05.20.png"/>
            <p:cNvPicPr>
              <a:picLocks noChangeAspect="1"/>
            </p:cNvPicPr>
            <p:nvPr/>
          </p:nvPicPr>
          <p:blipFill>
            <a:blip r:embed="rId6">
              <a:extLst/>
            </a:blip>
            <a:srcRect l="2821" t="0" r="0" b="0"/>
            <a:stretch>
              <a:fillRect/>
            </a:stretch>
          </p:blipFill>
          <p:spPr>
            <a:xfrm>
              <a:off x="570242" y="0"/>
              <a:ext cx="4874960" cy="2971800"/>
            </a:xfrm>
            <a:prstGeom prst="rect">
              <a:avLst/>
            </a:prstGeom>
            <a:ln w="12700" cap="flat">
              <a:noFill/>
              <a:miter lim="400000"/>
            </a:ln>
            <a:effectLst/>
          </p:spPr>
        </p:pic>
        <p:sp>
          <p:nvSpPr>
            <p:cNvPr id="505" name="h"/>
            <p:cNvSpPr txBox="1"/>
            <p:nvPr/>
          </p:nvSpPr>
          <p:spPr>
            <a:xfrm>
              <a:off x="3004377" y="2817407"/>
              <a:ext cx="235533" cy="3505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lvl1pPr>
            </a:lstStyle>
            <a:p>
              <a:pPr/>
              <a:r>
                <a:t>h</a:t>
              </a:r>
            </a:p>
          </p:txBody>
        </p:sp>
        <p:sp>
          <p:nvSpPr>
            <p:cNvPr id="506" name="Sz"/>
            <p:cNvSpPr txBox="1"/>
            <p:nvPr/>
          </p:nvSpPr>
          <p:spPr>
            <a:xfrm>
              <a:off x="0" y="1165003"/>
              <a:ext cx="601659" cy="6417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pPr>
              <a:r>
                <a:t>S</a:t>
              </a:r>
              <a:r>
                <a:rPr baseline="-5999"/>
                <a:t>z</a:t>
              </a:r>
            </a:p>
          </p:txBody>
        </p:sp>
      </p:grpSp>
      <p:grpSp>
        <p:nvGrpSpPr>
          <p:cNvPr id="511" name="Group"/>
          <p:cNvGrpSpPr/>
          <p:nvPr/>
        </p:nvGrpSpPr>
        <p:grpSpPr>
          <a:xfrm>
            <a:off x="918917" y="6597556"/>
            <a:ext cx="3553711" cy="2152303"/>
            <a:chOff x="0" y="0"/>
            <a:chExt cx="3553709" cy="2152302"/>
          </a:xfrm>
        </p:grpSpPr>
        <p:pic>
          <p:nvPicPr>
            <p:cNvPr id="508" name="Screenshot 2020-11-06 at 15.06.57.png" descr="Screenshot 2020-11-06 at 15.06.57.png"/>
            <p:cNvPicPr>
              <a:picLocks noChangeAspect="1"/>
            </p:cNvPicPr>
            <p:nvPr/>
          </p:nvPicPr>
          <p:blipFill>
            <a:blip r:embed="rId7">
              <a:extLst/>
            </a:blip>
            <a:srcRect l="2866" t="0" r="0" b="0"/>
            <a:stretch>
              <a:fillRect/>
            </a:stretch>
          </p:blipFill>
          <p:spPr>
            <a:xfrm>
              <a:off x="436815" y="0"/>
              <a:ext cx="3116895" cy="1846545"/>
            </a:xfrm>
            <a:prstGeom prst="rect">
              <a:avLst/>
            </a:prstGeom>
            <a:ln w="12700" cap="flat">
              <a:noFill/>
              <a:miter lim="400000"/>
            </a:ln>
            <a:effectLst/>
          </p:spPr>
        </p:pic>
        <p:sp>
          <p:nvSpPr>
            <p:cNvPr id="509" name="h"/>
            <p:cNvSpPr txBox="1"/>
            <p:nvPr/>
          </p:nvSpPr>
          <p:spPr>
            <a:xfrm>
              <a:off x="2003188" y="1801745"/>
              <a:ext cx="235533" cy="3505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lvl1pPr>
            </a:lstStyle>
            <a:p>
              <a:pPr/>
              <a:r>
                <a:t>h</a:t>
              </a:r>
            </a:p>
          </p:txBody>
        </p:sp>
        <p:sp>
          <p:nvSpPr>
            <p:cNvPr id="510" name="Sz"/>
            <p:cNvSpPr txBox="1"/>
            <p:nvPr/>
          </p:nvSpPr>
          <p:spPr>
            <a:xfrm>
              <a:off x="0" y="415614"/>
              <a:ext cx="601659" cy="6417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pPr>
              <a:r>
                <a:t>S</a:t>
              </a:r>
              <a:r>
                <a:rPr baseline="-5999"/>
                <a:t>z</a:t>
              </a:r>
            </a:p>
          </p:txBody>
        </p:sp>
      </p:grpSp>
      <p:sp>
        <p:nvSpPr>
          <p:cNvPr id="512" name="Oval"/>
          <p:cNvSpPr/>
          <p:nvPr/>
        </p:nvSpPr>
        <p:spPr>
          <a:xfrm>
            <a:off x="6722325" y="8693425"/>
            <a:ext cx="311666" cy="266701"/>
          </a:xfrm>
          <a:prstGeom prst="ellipse">
            <a:avLst/>
          </a:prstGeom>
          <a:ln w="25400">
            <a:solidFill>
              <a:srgbClr val="FF26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513" name="Schrodinger equation"/>
          <p:cNvSpPr txBox="1"/>
          <p:nvPr>
            <p:ph type="title"/>
          </p:nvPr>
        </p:nvSpPr>
        <p:spPr>
          <a:xfrm>
            <a:off x="877341" y="270150"/>
            <a:ext cx="11704323" cy="800299"/>
          </a:xfrm>
          <a:prstGeom prst="rect">
            <a:avLst/>
          </a:prstGeom>
        </p:spPr>
        <p:txBody>
          <a:bodyPr/>
          <a:lstStyle>
            <a:lvl1pPr>
              <a:defRPr b="1" sz="4000">
                <a:latin typeface="Times"/>
                <a:ea typeface="Times"/>
                <a:cs typeface="Times"/>
                <a:sym typeface="Times"/>
              </a:defRPr>
            </a:lvl1pPr>
          </a:lstStyle>
          <a:p>
            <a:pPr/>
            <a:r>
              <a:t>Linear response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5" name="Schrodinger equation"/>
          <p:cNvSpPr txBox="1"/>
          <p:nvPr>
            <p:ph type="title"/>
          </p:nvPr>
        </p:nvSpPr>
        <p:spPr>
          <a:xfrm>
            <a:off x="877341" y="270150"/>
            <a:ext cx="11704323" cy="800299"/>
          </a:xfrm>
          <a:prstGeom prst="rect">
            <a:avLst/>
          </a:prstGeom>
        </p:spPr>
        <p:txBody>
          <a:bodyPr/>
          <a:lstStyle>
            <a:lvl1pPr>
              <a:defRPr b="1" sz="4000">
                <a:latin typeface="Times"/>
                <a:ea typeface="Times"/>
                <a:cs typeface="Times"/>
                <a:sym typeface="Times"/>
              </a:defRPr>
            </a:lvl1pPr>
          </a:lstStyle>
          <a:p>
            <a:pPr/>
            <a:r>
              <a:t>Linear response</a:t>
            </a:r>
          </a:p>
        </p:txBody>
      </p:sp>
      <p:pic>
        <p:nvPicPr>
          <p:cNvPr id="516" name="Image" descr="Image"/>
          <p:cNvPicPr>
            <a:picLocks noChangeAspect="1"/>
          </p:cNvPicPr>
          <p:nvPr/>
        </p:nvPicPr>
        <p:blipFill>
          <a:blip r:embed="rId2">
            <a:extLst/>
          </a:blip>
          <a:stretch>
            <a:fillRect/>
          </a:stretch>
        </p:blipFill>
        <p:spPr>
          <a:xfrm>
            <a:off x="866704" y="1729915"/>
            <a:ext cx="6032783" cy="1047610"/>
          </a:xfrm>
          <a:prstGeom prst="rect">
            <a:avLst/>
          </a:prstGeom>
          <a:ln w="12700">
            <a:miter lim="400000"/>
          </a:ln>
        </p:spPr>
      </p:pic>
      <p:sp>
        <p:nvSpPr>
          <p:cNvPr id="517" name="Why correlation functions?…"/>
          <p:cNvSpPr txBox="1"/>
          <p:nvPr/>
        </p:nvSpPr>
        <p:spPr>
          <a:xfrm>
            <a:off x="481186" y="2915190"/>
            <a:ext cx="6494711" cy="11173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a:uFill>
                  <a:solidFill>
                    <a:srgbClr val="000000"/>
                  </a:solidFill>
                </a:uFill>
                <a:latin typeface="Times New Roman"/>
                <a:ea typeface="Times New Roman"/>
                <a:cs typeface="Times New Roman"/>
                <a:sym typeface="Times New Roman"/>
              </a:defRPr>
            </a:pPr>
            <a:r>
              <a:t>Why correlation functions?</a:t>
            </a:r>
          </a:p>
          <a:p>
            <a:pPr marL="333375" indent="-333375" algn="l" defTabSz="478648">
              <a:buSzPct val="145000"/>
              <a:buChar char="•"/>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pPr>
            <a:r>
              <a:t>Contributions to interaction energy of the system</a:t>
            </a:r>
          </a:p>
          <a:p>
            <a:pPr marL="333375" indent="-333375" algn="l" defTabSz="478648">
              <a:buSzPct val="145000"/>
              <a:buChar char="•"/>
              <a:tabLst>
                <a:tab pos="952500" algn="l"/>
                <a:tab pos="1905000" algn="l"/>
                <a:tab pos="2870200" algn="l"/>
                <a:tab pos="3822700" algn="l"/>
                <a:tab pos="4775200" algn="l"/>
                <a:tab pos="5740400" algn="l"/>
                <a:tab pos="6692900" algn="l"/>
                <a:tab pos="7658100" algn="l"/>
                <a:tab pos="8610600" algn="l"/>
                <a:tab pos="9563100" algn="l"/>
                <a:tab pos="10528300" algn="l"/>
              </a:tabLst>
              <a:defRPr b="0">
                <a:solidFill>
                  <a:srgbClr val="FF2600"/>
                </a:solidFill>
                <a:uFill>
                  <a:solidFill>
                    <a:srgbClr val="000000"/>
                  </a:solidFill>
                </a:uFill>
                <a:latin typeface="Times New Roman"/>
                <a:ea typeface="Times New Roman"/>
                <a:cs typeface="Times New Roman"/>
                <a:sym typeface="Times New Roman"/>
              </a:defRPr>
            </a:pPr>
            <a:r>
              <a:t>Response to small perturbations</a:t>
            </a:r>
          </a:p>
        </p:txBody>
      </p:sp>
      <p:grpSp>
        <p:nvGrpSpPr>
          <p:cNvPr id="540" name="Group"/>
          <p:cNvGrpSpPr/>
          <p:nvPr/>
        </p:nvGrpSpPr>
        <p:grpSpPr>
          <a:xfrm>
            <a:off x="575560" y="4498685"/>
            <a:ext cx="2572849" cy="3386247"/>
            <a:chOff x="-71921" y="-279939"/>
            <a:chExt cx="2572847" cy="3386245"/>
          </a:xfrm>
        </p:grpSpPr>
        <p:grpSp>
          <p:nvGrpSpPr>
            <p:cNvPr id="538" name="Group"/>
            <p:cNvGrpSpPr/>
            <p:nvPr/>
          </p:nvGrpSpPr>
          <p:grpSpPr>
            <a:xfrm>
              <a:off x="-71922" y="-279940"/>
              <a:ext cx="2572849" cy="3038327"/>
              <a:chOff x="-71921" y="-83373"/>
              <a:chExt cx="2572847" cy="3038326"/>
            </a:xfrm>
          </p:grpSpPr>
          <p:grpSp>
            <p:nvGrpSpPr>
              <p:cNvPr id="525" name="Group"/>
              <p:cNvGrpSpPr/>
              <p:nvPr/>
            </p:nvGrpSpPr>
            <p:grpSpPr>
              <a:xfrm>
                <a:off x="0" y="196566"/>
                <a:ext cx="2500927" cy="2684241"/>
                <a:chOff x="112758" y="0"/>
                <a:chExt cx="2500926" cy="2684239"/>
              </a:xfrm>
            </p:grpSpPr>
            <p:sp>
              <p:nvSpPr>
                <p:cNvPr id="518" name="Oval"/>
                <p:cNvSpPr/>
                <p:nvPr/>
              </p:nvSpPr>
              <p:spPr>
                <a:xfrm>
                  <a:off x="1267133" y="0"/>
                  <a:ext cx="192175" cy="199903"/>
                </a:xfrm>
                <a:prstGeom prst="ellipse">
                  <a:avLst/>
                </a:prstGeom>
                <a:solidFill>
                  <a:srgbClr val="000000"/>
                </a:solidFill>
                <a:ln w="12700" cap="flat">
                  <a:noFill/>
                  <a:miter lim="400000"/>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519" name="Circle"/>
                <p:cNvSpPr/>
                <p:nvPr/>
              </p:nvSpPr>
              <p:spPr>
                <a:xfrm>
                  <a:off x="112758" y="116622"/>
                  <a:ext cx="2500927" cy="2500927"/>
                </a:xfrm>
                <a:prstGeom prst="ellipse">
                  <a:avLst/>
                </a:prstGeom>
                <a:noFill/>
                <a:ln w="25400" cap="flat">
                  <a:solidFill>
                    <a:srgbClr val="000000"/>
                  </a:solidFill>
                  <a:prstDash val="solid"/>
                  <a:round/>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520" name="Oval"/>
                <p:cNvSpPr/>
                <p:nvPr/>
              </p:nvSpPr>
              <p:spPr>
                <a:xfrm>
                  <a:off x="2410374" y="709267"/>
                  <a:ext cx="192173" cy="199903"/>
                </a:xfrm>
                <a:prstGeom prst="ellipse">
                  <a:avLst/>
                </a:prstGeom>
                <a:solidFill>
                  <a:srgbClr val="000000"/>
                </a:solidFill>
                <a:ln w="12700" cap="flat">
                  <a:noFill/>
                  <a:miter lim="400000"/>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521" name="Oval"/>
                <p:cNvSpPr/>
                <p:nvPr/>
              </p:nvSpPr>
              <p:spPr>
                <a:xfrm>
                  <a:off x="214401" y="1940451"/>
                  <a:ext cx="192175" cy="199903"/>
                </a:xfrm>
                <a:prstGeom prst="ellipse">
                  <a:avLst/>
                </a:prstGeom>
                <a:solidFill>
                  <a:srgbClr val="000000"/>
                </a:solidFill>
                <a:ln w="12700" cap="flat">
                  <a:noFill/>
                  <a:miter lim="400000"/>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522" name="Oval"/>
                <p:cNvSpPr/>
                <p:nvPr/>
              </p:nvSpPr>
              <p:spPr>
                <a:xfrm>
                  <a:off x="1383844" y="2484337"/>
                  <a:ext cx="192175" cy="199903"/>
                </a:xfrm>
                <a:prstGeom prst="ellipse">
                  <a:avLst/>
                </a:prstGeom>
                <a:solidFill>
                  <a:srgbClr val="000000"/>
                </a:solidFill>
                <a:ln w="12700" cap="flat">
                  <a:noFill/>
                  <a:miter lim="400000"/>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523" name="Oval"/>
                <p:cNvSpPr/>
                <p:nvPr/>
              </p:nvSpPr>
              <p:spPr>
                <a:xfrm>
                  <a:off x="2372274" y="1864251"/>
                  <a:ext cx="192173" cy="199903"/>
                </a:xfrm>
                <a:prstGeom prst="ellipse">
                  <a:avLst/>
                </a:prstGeom>
                <a:solidFill>
                  <a:srgbClr val="000000"/>
                </a:solidFill>
                <a:ln w="12700" cap="flat">
                  <a:noFill/>
                  <a:miter lim="400000"/>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524" name="Oval"/>
                <p:cNvSpPr/>
                <p:nvPr/>
              </p:nvSpPr>
              <p:spPr>
                <a:xfrm>
                  <a:off x="163602" y="709267"/>
                  <a:ext cx="192173" cy="199903"/>
                </a:xfrm>
                <a:prstGeom prst="ellipse">
                  <a:avLst/>
                </a:prstGeom>
                <a:solidFill>
                  <a:srgbClr val="000000"/>
                </a:solidFill>
                <a:ln w="12700" cap="flat">
                  <a:noFill/>
                  <a:miter lim="400000"/>
                </a:ln>
                <a:effectLst/>
              </p:spPr>
              <p:txBody>
                <a:bodyPr wrap="square" lIns="50800" tIns="50800" rIns="50800" bIns="50800"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grpSp>
          <p:sp>
            <p:nvSpPr>
              <p:cNvPr id="526" name="Line"/>
              <p:cNvSpPr/>
              <p:nvPr/>
            </p:nvSpPr>
            <p:spPr>
              <a:xfrm flipV="1">
                <a:off x="2468078" y="749299"/>
                <a:ext cx="1" cy="420481"/>
              </a:xfrm>
              <a:prstGeom prst="line">
                <a:avLst/>
              </a:prstGeom>
              <a:noFill/>
              <a:ln w="38100" cap="flat">
                <a:solidFill>
                  <a:srgbClr val="0433FF"/>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27" name="Line"/>
              <p:cNvSpPr/>
              <p:nvPr/>
            </p:nvSpPr>
            <p:spPr>
              <a:xfrm>
                <a:off x="2353778" y="812799"/>
                <a:ext cx="1" cy="420481"/>
              </a:xfrm>
              <a:prstGeom prst="line">
                <a:avLst/>
              </a:prstGeom>
              <a:noFill/>
              <a:ln w="38100" cap="flat">
                <a:solidFill>
                  <a:srgbClr val="0433FF"/>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28" name="Line"/>
              <p:cNvSpPr/>
              <p:nvPr/>
            </p:nvSpPr>
            <p:spPr>
              <a:xfrm>
                <a:off x="2353778" y="2030918"/>
                <a:ext cx="1" cy="420481"/>
              </a:xfrm>
              <a:prstGeom prst="line">
                <a:avLst/>
              </a:prstGeom>
              <a:noFill/>
              <a:ln w="38100" cap="flat">
                <a:solidFill>
                  <a:srgbClr val="0433FF"/>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29" name="Line"/>
              <p:cNvSpPr/>
              <p:nvPr/>
            </p:nvSpPr>
            <p:spPr>
              <a:xfrm flipH="1">
                <a:off x="131278" y="850899"/>
                <a:ext cx="1" cy="420481"/>
              </a:xfrm>
              <a:prstGeom prst="line">
                <a:avLst/>
              </a:prstGeom>
              <a:noFill/>
              <a:ln w="38100" cap="flat">
                <a:solidFill>
                  <a:srgbClr val="0433FF"/>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30" name="Line"/>
              <p:cNvSpPr/>
              <p:nvPr/>
            </p:nvSpPr>
            <p:spPr>
              <a:xfrm flipV="1">
                <a:off x="194778" y="1955799"/>
                <a:ext cx="1" cy="420481"/>
              </a:xfrm>
              <a:prstGeom prst="line">
                <a:avLst/>
              </a:prstGeom>
              <a:noFill/>
              <a:ln w="38100" cap="flat">
                <a:solidFill>
                  <a:srgbClr val="0433FF"/>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31" name="Line"/>
              <p:cNvSpPr/>
              <p:nvPr/>
            </p:nvSpPr>
            <p:spPr>
              <a:xfrm flipV="1">
                <a:off x="1363178" y="2476499"/>
                <a:ext cx="1" cy="420481"/>
              </a:xfrm>
              <a:prstGeom prst="line">
                <a:avLst/>
              </a:prstGeom>
              <a:noFill/>
              <a:ln w="38100" cap="flat">
                <a:solidFill>
                  <a:srgbClr val="0433FF"/>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32" name="Line"/>
              <p:cNvSpPr/>
              <p:nvPr/>
            </p:nvSpPr>
            <p:spPr>
              <a:xfrm flipV="1">
                <a:off x="1121878" y="2418526"/>
                <a:ext cx="1" cy="536427"/>
              </a:xfrm>
              <a:prstGeom prst="line">
                <a:avLst/>
              </a:prstGeom>
              <a:noFill/>
              <a:ln w="76200" cap="flat">
                <a:solidFill>
                  <a:srgbClr val="009051"/>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33" name="Line"/>
              <p:cNvSpPr/>
              <p:nvPr/>
            </p:nvSpPr>
            <p:spPr>
              <a:xfrm flipV="1">
                <a:off x="4278" y="1834327"/>
                <a:ext cx="1" cy="536427"/>
              </a:xfrm>
              <a:prstGeom prst="line">
                <a:avLst/>
              </a:prstGeom>
              <a:noFill/>
              <a:ln w="76200" cap="flat">
                <a:solidFill>
                  <a:srgbClr val="009051"/>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34" name="Line"/>
              <p:cNvSpPr/>
              <p:nvPr/>
            </p:nvSpPr>
            <p:spPr>
              <a:xfrm flipV="1">
                <a:off x="2150578" y="615126"/>
                <a:ext cx="1" cy="536427"/>
              </a:xfrm>
              <a:prstGeom prst="line">
                <a:avLst/>
              </a:prstGeom>
              <a:noFill/>
              <a:ln w="76200" cap="flat">
                <a:solidFill>
                  <a:srgbClr val="009051"/>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35" name="Line"/>
              <p:cNvSpPr/>
              <p:nvPr/>
            </p:nvSpPr>
            <p:spPr>
              <a:xfrm flipV="1">
                <a:off x="2112478" y="1834327"/>
                <a:ext cx="1" cy="536427"/>
              </a:xfrm>
              <a:prstGeom prst="line">
                <a:avLst/>
              </a:prstGeom>
              <a:noFill/>
              <a:ln w="76200" cap="flat">
                <a:solidFill>
                  <a:srgbClr val="009051"/>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36" name="Line"/>
              <p:cNvSpPr/>
              <p:nvPr/>
            </p:nvSpPr>
            <p:spPr>
              <a:xfrm flipV="1">
                <a:off x="-71922" y="615126"/>
                <a:ext cx="1" cy="536427"/>
              </a:xfrm>
              <a:prstGeom prst="line">
                <a:avLst/>
              </a:prstGeom>
              <a:noFill/>
              <a:ln w="76200" cap="flat">
                <a:solidFill>
                  <a:srgbClr val="009051"/>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37" name="Line"/>
              <p:cNvSpPr/>
              <p:nvPr/>
            </p:nvSpPr>
            <p:spPr>
              <a:xfrm flipV="1">
                <a:off x="1121878" y="-83374"/>
                <a:ext cx="1" cy="536427"/>
              </a:xfrm>
              <a:prstGeom prst="line">
                <a:avLst/>
              </a:prstGeom>
              <a:noFill/>
              <a:ln w="76200" cap="flat">
                <a:solidFill>
                  <a:srgbClr val="009051"/>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
          <p:nvSpPr>
            <p:cNvPr id="539" name="external uniform field"/>
            <p:cNvSpPr txBox="1"/>
            <p:nvPr/>
          </p:nvSpPr>
          <p:spPr>
            <a:xfrm>
              <a:off x="214703" y="2747717"/>
              <a:ext cx="2107854" cy="3585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solidFill>
                    <a:srgbClr val="009051"/>
                  </a:solidFill>
                  <a:uFill>
                    <a:solidFill>
                      <a:srgbClr val="000000"/>
                    </a:solidFill>
                  </a:uFill>
                  <a:latin typeface="Times New Roman"/>
                  <a:ea typeface="Times New Roman"/>
                  <a:cs typeface="Times New Roman"/>
                  <a:sym typeface="Times New Roman"/>
                </a:defRPr>
              </a:lvl1pPr>
            </a:lstStyle>
            <a:p>
              <a:pPr/>
              <a:r>
                <a:t>external uniform field</a:t>
              </a:r>
            </a:p>
          </p:txBody>
        </p:sp>
      </p:grpSp>
      <p:pic>
        <p:nvPicPr>
          <p:cNvPr id="541" name="delta_langle_lan.pdf" descr="delta_langle_lan.pdf"/>
          <p:cNvPicPr>
            <a:picLocks noChangeAspect="1"/>
          </p:cNvPicPr>
          <p:nvPr/>
        </p:nvPicPr>
        <p:blipFill>
          <a:blip r:embed="rId3">
            <a:extLst/>
          </a:blip>
          <a:stretch>
            <a:fillRect/>
          </a:stretch>
        </p:blipFill>
        <p:spPr>
          <a:xfrm>
            <a:off x="909484" y="8062118"/>
            <a:ext cx="1905001" cy="292101"/>
          </a:xfrm>
          <a:prstGeom prst="rect">
            <a:avLst/>
          </a:prstGeom>
          <a:ln w="12700">
            <a:miter lim="400000"/>
          </a:ln>
        </p:spPr>
      </p:pic>
      <p:pic>
        <p:nvPicPr>
          <p:cNvPr id="542" name="langle_langle_S_.pdf" descr="langle_langle_S_.pdf"/>
          <p:cNvPicPr>
            <a:picLocks noChangeAspect="1"/>
          </p:cNvPicPr>
          <p:nvPr/>
        </p:nvPicPr>
        <p:blipFill>
          <a:blip r:embed="rId4">
            <a:extLst/>
          </a:blip>
          <a:stretch>
            <a:fillRect/>
          </a:stretch>
        </p:blipFill>
        <p:spPr>
          <a:xfrm>
            <a:off x="4225724" y="4170207"/>
            <a:ext cx="5219701" cy="609601"/>
          </a:xfrm>
          <a:prstGeom prst="rect">
            <a:avLst/>
          </a:prstGeom>
          <a:ln w="12700">
            <a:miter lim="400000"/>
          </a:ln>
        </p:spPr>
      </p:pic>
      <p:pic>
        <p:nvPicPr>
          <p:cNvPr id="543" name="S_z(l)=_langle_l.pdf" descr="S_z(l)=_langle_l.pdf"/>
          <p:cNvPicPr>
            <a:picLocks noChangeAspect="1"/>
          </p:cNvPicPr>
          <p:nvPr/>
        </p:nvPicPr>
        <p:blipFill>
          <a:blip r:embed="rId5">
            <a:extLst/>
          </a:blip>
          <a:stretch>
            <a:fillRect/>
          </a:stretch>
        </p:blipFill>
        <p:spPr>
          <a:xfrm>
            <a:off x="10689172" y="4121576"/>
            <a:ext cx="1143001" cy="190501"/>
          </a:xfrm>
          <a:prstGeom prst="rect">
            <a:avLst/>
          </a:prstGeom>
          <a:ln w="12700">
            <a:miter lim="400000"/>
          </a:ln>
        </p:spPr>
      </p:pic>
      <p:pic>
        <p:nvPicPr>
          <p:cNvPr id="544" name="frac_partial_Z(h.pdf" descr="frac_partial_Z(h.pdf"/>
          <p:cNvPicPr>
            <a:picLocks noChangeAspect="1"/>
          </p:cNvPicPr>
          <p:nvPr/>
        </p:nvPicPr>
        <p:blipFill>
          <a:blip r:embed="rId6">
            <a:extLst/>
          </a:blip>
          <a:stretch>
            <a:fillRect/>
          </a:stretch>
        </p:blipFill>
        <p:spPr>
          <a:xfrm>
            <a:off x="10695522" y="4468304"/>
            <a:ext cx="1130301" cy="393701"/>
          </a:xfrm>
          <a:prstGeom prst="rect">
            <a:avLst/>
          </a:prstGeom>
          <a:ln w="12700">
            <a:miter lim="400000"/>
          </a:ln>
        </p:spPr>
      </p:pic>
      <p:pic>
        <p:nvPicPr>
          <p:cNvPr id="545" name="frac_partial_lan.pdf" descr="frac_partial_lan.pdf"/>
          <p:cNvPicPr>
            <a:picLocks noChangeAspect="1"/>
          </p:cNvPicPr>
          <p:nvPr/>
        </p:nvPicPr>
        <p:blipFill>
          <a:blip r:embed="rId7">
            <a:extLst/>
          </a:blip>
          <a:stretch>
            <a:fillRect/>
          </a:stretch>
        </p:blipFill>
        <p:spPr>
          <a:xfrm>
            <a:off x="4348252" y="4917472"/>
            <a:ext cx="4762501" cy="1168401"/>
          </a:xfrm>
          <a:prstGeom prst="rect">
            <a:avLst/>
          </a:prstGeom>
          <a:ln w="12700">
            <a:miter lim="400000"/>
          </a:ln>
        </p:spPr>
      </p:pic>
      <p:pic>
        <p:nvPicPr>
          <p:cNvPr id="546" name="chi_text_loc_(_o.pdf" descr="chi_text_loc_(_o.pdf"/>
          <p:cNvPicPr>
            <a:picLocks noChangeAspect="1"/>
          </p:cNvPicPr>
          <p:nvPr/>
        </p:nvPicPr>
        <p:blipFill>
          <a:blip r:embed="rId8">
            <a:extLst/>
          </a:blip>
          <a:stretch>
            <a:fillRect/>
          </a:stretch>
        </p:blipFill>
        <p:spPr>
          <a:xfrm>
            <a:off x="4487118" y="8616850"/>
            <a:ext cx="6667501" cy="292101"/>
          </a:xfrm>
          <a:prstGeom prst="rect">
            <a:avLst/>
          </a:prstGeom>
          <a:ln w="12700">
            <a:miter lim="400000"/>
          </a:ln>
        </p:spPr>
      </p:pic>
      <p:sp>
        <p:nvSpPr>
          <p:cNvPr id="547" name="General case (e.g. local susceptibility):"/>
          <p:cNvSpPr txBox="1"/>
          <p:nvPr/>
        </p:nvSpPr>
        <p:spPr>
          <a:xfrm>
            <a:off x="4408708" y="7879567"/>
            <a:ext cx="4853733" cy="431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a:solidFill>
                  <a:srgbClr val="FF2600"/>
                </a:solidFill>
                <a:uFill>
                  <a:solidFill>
                    <a:srgbClr val="000000"/>
                  </a:solidFill>
                </a:uFill>
                <a:latin typeface="Times New Roman"/>
                <a:ea typeface="Times New Roman"/>
                <a:cs typeface="Times New Roman"/>
                <a:sym typeface="Times New Roman"/>
              </a:defRPr>
            </a:lvl1pPr>
          </a:lstStyle>
          <a:p>
            <a:pPr/>
            <a:r>
              <a:t>General case (e.g. local susceptibility):</a:t>
            </a:r>
          </a:p>
        </p:txBody>
      </p:sp>
      <p:sp>
        <p:nvSpPr>
          <p:cNvPr id="548" name="Uniform susceptibility is a special case because"/>
          <p:cNvSpPr txBox="1"/>
          <p:nvPr/>
        </p:nvSpPr>
        <p:spPr>
          <a:xfrm>
            <a:off x="4302636" y="6108920"/>
            <a:ext cx="5996732" cy="431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a:solidFill>
                  <a:srgbClr val="FF2600"/>
                </a:solidFill>
                <a:uFill>
                  <a:solidFill>
                    <a:srgbClr val="000000"/>
                  </a:solidFill>
                </a:uFill>
                <a:latin typeface="Times New Roman"/>
                <a:ea typeface="Times New Roman"/>
                <a:cs typeface="Times New Roman"/>
                <a:sym typeface="Times New Roman"/>
              </a:defRPr>
            </a:lvl1pPr>
          </a:lstStyle>
          <a:p>
            <a:pPr/>
            <a:r>
              <a:t>Uniform susceptibility is a special case because </a:t>
            </a:r>
          </a:p>
        </p:txBody>
      </p:sp>
      <p:pic>
        <p:nvPicPr>
          <p:cNvPr id="549" name="S_z_,H_=0.pdf" descr="S_z_,H_=0.pdf"/>
          <p:cNvPicPr>
            <a:picLocks noChangeAspect="1"/>
          </p:cNvPicPr>
          <p:nvPr/>
        </p:nvPicPr>
        <p:blipFill>
          <a:blip r:embed="rId9">
            <a:extLst/>
          </a:blip>
          <a:stretch>
            <a:fillRect/>
          </a:stretch>
        </p:blipFill>
        <p:spPr>
          <a:xfrm>
            <a:off x="10491092" y="6204046"/>
            <a:ext cx="1308101" cy="2921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1" name="Kubo formula"/>
          <p:cNvSpPr txBox="1"/>
          <p:nvPr/>
        </p:nvSpPr>
        <p:spPr>
          <a:xfrm>
            <a:off x="838268" y="813652"/>
            <a:ext cx="1930264"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latin typeface="Helvetica"/>
                <a:ea typeface="Helvetica"/>
                <a:cs typeface="Helvetica"/>
                <a:sym typeface="Helvetica"/>
              </a:defRPr>
            </a:lvl1pPr>
          </a:lstStyle>
          <a:p>
            <a:pPr/>
            <a:r>
              <a:t>Kubo formula</a:t>
            </a:r>
          </a:p>
        </p:txBody>
      </p:sp>
      <p:sp>
        <p:nvSpPr>
          <p:cNvPr id="552" name="Linear response (perturbative) regime"/>
          <p:cNvSpPr txBox="1"/>
          <p:nvPr/>
        </p:nvSpPr>
        <p:spPr>
          <a:xfrm>
            <a:off x="3611562" y="267404"/>
            <a:ext cx="5527676" cy="43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u="sng">
                <a:solidFill>
                  <a:srgbClr val="0433FF"/>
                </a:solidFill>
                <a:latin typeface="Helvetica"/>
                <a:ea typeface="Helvetica"/>
                <a:cs typeface="Helvetica"/>
                <a:sym typeface="Helvetica"/>
              </a:defRPr>
            </a:lvl1pPr>
          </a:lstStyle>
          <a:p>
            <a:pPr/>
            <a:r>
              <a:t>Linear response (perturbative) regime</a:t>
            </a:r>
          </a:p>
        </p:txBody>
      </p:sp>
      <p:pic>
        <p:nvPicPr>
          <p:cNvPr id="553" name="H=H_0+V(t).pdf" descr="H=H_0+V(t).pdf"/>
          <p:cNvPicPr>
            <a:picLocks noChangeAspect="1"/>
          </p:cNvPicPr>
          <p:nvPr/>
        </p:nvPicPr>
        <p:blipFill>
          <a:blip r:embed="rId2">
            <a:extLst/>
          </a:blip>
          <a:stretch>
            <a:fillRect/>
          </a:stretch>
        </p:blipFill>
        <p:spPr>
          <a:xfrm>
            <a:off x="929679" y="1407159"/>
            <a:ext cx="1498601" cy="241301"/>
          </a:xfrm>
          <a:prstGeom prst="rect">
            <a:avLst/>
          </a:prstGeom>
          <a:ln w="12700">
            <a:miter lim="400000"/>
          </a:ln>
        </p:spPr>
      </p:pic>
      <p:pic>
        <p:nvPicPr>
          <p:cNvPr id="554" name="U(t)=e^-i(H_0+V_.pdf" descr="U(t)=e^-i(H_0+V_.pdf"/>
          <p:cNvPicPr>
            <a:picLocks noChangeAspect="1"/>
          </p:cNvPicPr>
          <p:nvPr/>
        </p:nvPicPr>
        <p:blipFill>
          <a:blip r:embed="rId3">
            <a:extLst/>
          </a:blip>
          <a:stretch>
            <a:fillRect/>
          </a:stretch>
        </p:blipFill>
        <p:spPr>
          <a:xfrm>
            <a:off x="694663" y="5564952"/>
            <a:ext cx="7353301" cy="279401"/>
          </a:xfrm>
          <a:prstGeom prst="rect">
            <a:avLst/>
          </a:prstGeom>
          <a:ln w="12700">
            <a:miter lim="400000"/>
          </a:ln>
        </p:spPr>
      </p:pic>
      <p:sp>
        <p:nvSpPr>
          <p:cNvPr id="555" name="External time-dependent field (el.-mag. field, photon)"/>
          <p:cNvSpPr txBox="1"/>
          <p:nvPr/>
        </p:nvSpPr>
        <p:spPr>
          <a:xfrm>
            <a:off x="2244922" y="1786268"/>
            <a:ext cx="6868983"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000">
                <a:latin typeface="Helvetica Light"/>
                <a:ea typeface="Helvetica Light"/>
                <a:cs typeface="Helvetica Light"/>
                <a:sym typeface="Helvetica Light"/>
              </a:defRPr>
            </a:lvl1pPr>
          </a:lstStyle>
          <a:p>
            <a:pPr/>
            <a:r>
              <a:t>External time-dependent field (el.-mag. field, photon)</a:t>
            </a:r>
          </a:p>
        </p:txBody>
      </p:sp>
      <p:sp>
        <p:nvSpPr>
          <p:cNvPr id="556" name="Evolution operator"/>
          <p:cNvSpPr txBox="1"/>
          <p:nvPr/>
        </p:nvSpPr>
        <p:spPr>
          <a:xfrm>
            <a:off x="820306" y="2956997"/>
            <a:ext cx="2537158"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000">
                <a:latin typeface="Helvetica Light"/>
                <a:ea typeface="Helvetica Light"/>
                <a:cs typeface="Helvetica Light"/>
                <a:sym typeface="Helvetica Light"/>
              </a:defRPr>
            </a:lvl1pPr>
          </a:lstStyle>
          <a:p>
            <a:pPr/>
            <a:r>
              <a:t>Evolution operator</a:t>
            </a:r>
          </a:p>
        </p:txBody>
      </p:sp>
      <p:sp>
        <p:nvSpPr>
          <p:cNvPr id="557" name="Initial state (ground state)"/>
          <p:cNvSpPr txBox="1"/>
          <p:nvPr/>
        </p:nvSpPr>
        <p:spPr>
          <a:xfrm>
            <a:off x="3203375" y="2659524"/>
            <a:ext cx="4099391"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000">
                <a:latin typeface="Helvetica Light"/>
                <a:ea typeface="Helvetica Light"/>
                <a:cs typeface="Helvetica Light"/>
                <a:sym typeface="Helvetica Light"/>
              </a:defRPr>
            </a:lvl1pPr>
          </a:lstStyle>
          <a:p>
            <a:pPr/>
            <a:r>
              <a:t>Initial state (ground state)</a:t>
            </a:r>
          </a:p>
        </p:txBody>
      </p:sp>
      <p:sp>
        <p:nvSpPr>
          <p:cNvPr id="558" name="H0 and V do not commute and thus is it not possible to split the exponential even if V did not depend on time!"/>
          <p:cNvSpPr txBox="1"/>
          <p:nvPr/>
        </p:nvSpPr>
        <p:spPr>
          <a:xfrm>
            <a:off x="605763" y="3380379"/>
            <a:ext cx="10147301"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2000">
                <a:latin typeface="Helvetica Light"/>
                <a:ea typeface="Helvetica Light"/>
                <a:cs typeface="Helvetica Light"/>
                <a:sym typeface="Helvetica Light"/>
              </a:defRPr>
            </a:pPr>
            <a:r>
              <a:t>H</a:t>
            </a:r>
            <a:r>
              <a:rPr baseline="-5999"/>
              <a:t>0</a:t>
            </a:r>
            <a:r>
              <a:t> and V do not commute and thus is it not possible to split the exponential even if V did not depend on time!</a:t>
            </a:r>
          </a:p>
        </p:txBody>
      </p:sp>
      <p:grpSp>
        <p:nvGrpSpPr>
          <p:cNvPr id="561" name="Group"/>
          <p:cNvGrpSpPr/>
          <p:nvPr/>
        </p:nvGrpSpPr>
        <p:grpSpPr>
          <a:xfrm>
            <a:off x="876035" y="2508215"/>
            <a:ext cx="1581349" cy="279401"/>
            <a:chOff x="0" y="0"/>
            <a:chExt cx="1581348" cy="279400"/>
          </a:xfrm>
        </p:grpSpPr>
        <p:pic>
          <p:nvPicPr>
            <p:cNvPr id="559" name="|n(t)_rangle=e^-.pdf" descr="|n(t)_rangle=e^-.pdf"/>
            <p:cNvPicPr>
              <a:picLocks noChangeAspect="1"/>
            </p:cNvPicPr>
            <p:nvPr/>
          </p:nvPicPr>
          <p:blipFill>
            <a:blip r:embed="rId4">
              <a:extLst/>
            </a:blip>
            <a:srcRect l="0" t="0" r="70623" b="0"/>
            <a:stretch>
              <a:fillRect/>
            </a:stretch>
          </p:blipFill>
          <p:spPr>
            <a:xfrm>
              <a:off x="0" y="0"/>
              <a:ext cx="787202" cy="266700"/>
            </a:xfrm>
            <a:prstGeom prst="rect">
              <a:avLst/>
            </a:prstGeom>
            <a:ln w="12700" cap="flat">
              <a:noFill/>
              <a:miter lim="400000"/>
            </a:ln>
            <a:effectLst/>
          </p:spPr>
        </p:pic>
        <p:pic>
          <p:nvPicPr>
            <p:cNvPr id="560" name="|n(t)_rangle=e^-.pdf" descr="|n(t)_rangle=e^-.pdf"/>
            <p:cNvPicPr>
              <a:picLocks noChangeAspect="1"/>
            </p:cNvPicPr>
            <p:nvPr/>
          </p:nvPicPr>
          <p:blipFill>
            <a:blip r:embed="rId4">
              <a:extLst/>
            </a:blip>
            <a:srcRect l="72511" t="0" r="0" b="0"/>
            <a:stretch>
              <a:fillRect/>
            </a:stretch>
          </p:blipFill>
          <p:spPr>
            <a:xfrm>
              <a:off x="844748" y="12700"/>
              <a:ext cx="736601" cy="266700"/>
            </a:xfrm>
            <a:prstGeom prst="rect">
              <a:avLst/>
            </a:prstGeom>
            <a:ln w="12700" cap="flat">
              <a:noFill/>
              <a:miter lim="400000"/>
            </a:ln>
            <a:effectLst/>
          </p:spPr>
        </p:pic>
      </p:grpSp>
      <p:pic>
        <p:nvPicPr>
          <p:cNvPr id="562" name="color_red_e^(H_0.pdf" descr="color_red_e^(H_0.pdf"/>
          <p:cNvPicPr>
            <a:picLocks noChangeAspect="1"/>
          </p:cNvPicPr>
          <p:nvPr/>
        </p:nvPicPr>
        <p:blipFill>
          <a:blip r:embed="rId5">
            <a:extLst/>
          </a:blip>
          <a:stretch>
            <a:fillRect/>
          </a:stretch>
        </p:blipFill>
        <p:spPr>
          <a:xfrm>
            <a:off x="4959746" y="3920083"/>
            <a:ext cx="1689101" cy="279401"/>
          </a:xfrm>
          <a:prstGeom prst="rect">
            <a:avLst/>
          </a:prstGeom>
          <a:ln w="12700">
            <a:miter lim="400000"/>
          </a:ln>
        </p:spPr>
      </p:pic>
      <p:pic>
        <p:nvPicPr>
          <p:cNvPr id="563" name="U(t)=e^-iH_0_tau.pdf" descr="U(t)=e^-iH_0_tau.pdf"/>
          <p:cNvPicPr>
            <a:picLocks noChangeAspect="1"/>
          </p:cNvPicPr>
          <p:nvPr/>
        </p:nvPicPr>
        <p:blipFill>
          <a:blip r:embed="rId6">
            <a:extLst/>
          </a:blip>
          <a:stretch>
            <a:fillRect/>
          </a:stretch>
        </p:blipFill>
        <p:spPr>
          <a:xfrm>
            <a:off x="593063" y="6493088"/>
            <a:ext cx="10172701" cy="279401"/>
          </a:xfrm>
          <a:prstGeom prst="rect">
            <a:avLst/>
          </a:prstGeom>
          <a:ln w="12700">
            <a:miter lim="400000"/>
          </a:ln>
        </p:spPr>
      </p:pic>
      <p:sp>
        <p:nvSpPr>
          <p:cNvPr id="564" name="Rectangle"/>
          <p:cNvSpPr/>
          <p:nvPr/>
        </p:nvSpPr>
        <p:spPr>
          <a:xfrm>
            <a:off x="503907" y="3407315"/>
            <a:ext cx="10600780" cy="964191"/>
          </a:xfrm>
          <a:prstGeom prst="rect">
            <a:avLst/>
          </a:prstGeom>
          <a:ln w="12700">
            <a:solidFill>
              <a:srgbClr val="0433FF"/>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565" name="Standard trick: discretise the time into small steps and use the fact that                                            ,…"/>
          <p:cNvSpPr txBox="1"/>
          <p:nvPr/>
        </p:nvSpPr>
        <p:spPr>
          <a:xfrm>
            <a:off x="542263" y="4699279"/>
            <a:ext cx="11328798"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2000">
                <a:latin typeface="Helvetica Light"/>
                <a:ea typeface="Helvetica Light"/>
                <a:cs typeface="Helvetica Light"/>
                <a:sym typeface="Helvetica Light"/>
              </a:defRPr>
            </a:pPr>
            <a:r>
              <a:t>Standard trick: discretise the time into small steps and use the fact that                                            ,</a:t>
            </a:r>
          </a:p>
          <a:p>
            <a:pPr algn="l">
              <a:defRPr b="0" sz="2000">
                <a:latin typeface="Helvetica Light"/>
                <a:ea typeface="Helvetica Light"/>
                <a:cs typeface="Helvetica Light"/>
                <a:sym typeface="Helvetica Light"/>
              </a:defRPr>
            </a:pPr>
            <a:r>
              <a:t>i.e., we can split the exponential on each time (the error can be made arbitrarily small):</a:t>
            </a:r>
          </a:p>
        </p:txBody>
      </p:sp>
      <p:pic>
        <p:nvPicPr>
          <p:cNvPr id="566" name="e^i(H_0+V)_tau_=.pdf" descr="e^i(H_0+V)_tau_=.pdf"/>
          <p:cNvPicPr>
            <a:picLocks noChangeAspect="1"/>
          </p:cNvPicPr>
          <p:nvPr/>
        </p:nvPicPr>
        <p:blipFill>
          <a:blip r:embed="rId7">
            <a:extLst/>
          </a:blip>
          <a:stretch>
            <a:fillRect/>
          </a:stretch>
        </p:blipFill>
        <p:spPr>
          <a:xfrm>
            <a:off x="8709173" y="4751089"/>
            <a:ext cx="2984501" cy="279401"/>
          </a:xfrm>
          <a:prstGeom prst="rect">
            <a:avLst/>
          </a:prstGeom>
          <a:ln w="12700">
            <a:miter lim="400000"/>
          </a:ln>
        </p:spPr>
      </p:pic>
      <p:sp>
        <p:nvSpPr>
          <p:cNvPr id="567" name="Next we expand the exponentials containing the external field:"/>
          <p:cNvSpPr txBox="1"/>
          <p:nvPr/>
        </p:nvSpPr>
        <p:spPr>
          <a:xfrm>
            <a:off x="542263" y="5996907"/>
            <a:ext cx="11328798"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000">
                <a:latin typeface="Helvetica Light"/>
                <a:ea typeface="Helvetica Light"/>
                <a:cs typeface="Helvetica Light"/>
                <a:sym typeface="Helvetica Light"/>
              </a:defRPr>
            </a:lvl1pPr>
          </a:lstStyle>
          <a:p>
            <a:pPr/>
            <a:r>
              <a:t>Next we expand the exponentials containing the external field:</a:t>
            </a:r>
          </a:p>
        </p:txBody>
      </p:sp>
      <p:grpSp>
        <p:nvGrpSpPr>
          <p:cNvPr id="586" name="Group"/>
          <p:cNvGrpSpPr/>
          <p:nvPr/>
        </p:nvGrpSpPr>
        <p:grpSpPr>
          <a:xfrm>
            <a:off x="2502820" y="7573367"/>
            <a:ext cx="6814515" cy="654348"/>
            <a:chOff x="0" y="0"/>
            <a:chExt cx="6814514" cy="654347"/>
          </a:xfrm>
        </p:grpSpPr>
        <p:grpSp>
          <p:nvGrpSpPr>
            <p:cNvPr id="576" name="Group"/>
            <p:cNvGrpSpPr/>
            <p:nvPr/>
          </p:nvGrpSpPr>
          <p:grpSpPr>
            <a:xfrm>
              <a:off x="0" y="130533"/>
              <a:ext cx="6353186" cy="241301"/>
              <a:chOff x="0" y="0"/>
              <a:chExt cx="6353185" cy="241300"/>
            </a:xfrm>
          </p:grpSpPr>
          <p:sp>
            <p:nvSpPr>
              <p:cNvPr id="568" name="Line"/>
              <p:cNvSpPr/>
              <p:nvPr/>
            </p:nvSpPr>
            <p:spPr>
              <a:xfrm>
                <a:off x="0" y="121430"/>
                <a:ext cx="6162279"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nvGrpSpPr>
              <p:cNvPr id="575" name="Group"/>
              <p:cNvGrpSpPr/>
              <p:nvPr/>
            </p:nvGrpSpPr>
            <p:grpSpPr>
              <a:xfrm>
                <a:off x="783987" y="0"/>
                <a:ext cx="5569199" cy="241300"/>
                <a:chOff x="0" y="0"/>
                <a:chExt cx="5569198" cy="241300"/>
              </a:xfrm>
            </p:grpSpPr>
            <p:sp>
              <p:nvSpPr>
                <p:cNvPr id="569" name="Circle"/>
                <p:cNvSpPr/>
                <p:nvPr/>
              </p:nvSpPr>
              <p:spPr>
                <a:xfrm>
                  <a:off x="0" y="0"/>
                  <a:ext cx="217594" cy="213394"/>
                </a:xfrm>
                <a:prstGeom prst="ellipse">
                  <a:avLst/>
                </a:prstGeom>
                <a:solidFill>
                  <a:srgbClr val="FF2600"/>
                </a:solidFill>
                <a:ln w="12700" cap="flat">
                  <a:noFill/>
                  <a:miter lim="400000"/>
                </a:ln>
                <a:effectLst/>
              </p:spPr>
              <p:txBody>
                <a:bodyPr wrap="square" lIns="50800" tIns="50800" rIns="50800" bIns="50800" numCol="1" anchor="ctr">
                  <a:noAutofit/>
                </a:bodyPr>
                <a:lstStyle/>
                <a:p>
                  <a:pPr>
                    <a:defRPr b="0">
                      <a:solidFill>
                        <a:srgbClr val="FFFFFF"/>
                      </a:solidFill>
                      <a:latin typeface="Helvetica Light"/>
                      <a:ea typeface="Helvetica Light"/>
                      <a:cs typeface="Helvetica Light"/>
                      <a:sym typeface="Helvetica Light"/>
                    </a:defRPr>
                  </a:pPr>
                </a:p>
              </p:txBody>
            </p:sp>
            <p:sp>
              <p:nvSpPr>
                <p:cNvPr id="570" name="Circle"/>
                <p:cNvSpPr/>
                <p:nvPr/>
              </p:nvSpPr>
              <p:spPr>
                <a:xfrm>
                  <a:off x="1069585" y="113"/>
                  <a:ext cx="217595" cy="213395"/>
                </a:xfrm>
                <a:prstGeom prst="ellipse">
                  <a:avLst/>
                </a:prstGeom>
                <a:solidFill>
                  <a:srgbClr val="FF2600"/>
                </a:solidFill>
                <a:ln w="12700" cap="flat">
                  <a:noFill/>
                  <a:miter lim="400000"/>
                </a:ln>
                <a:effectLst/>
              </p:spPr>
              <p:txBody>
                <a:bodyPr wrap="square" lIns="50800" tIns="50800" rIns="50800" bIns="50800" numCol="1" anchor="ctr">
                  <a:noAutofit/>
                </a:bodyPr>
                <a:lstStyle/>
                <a:p>
                  <a:pPr>
                    <a:defRPr b="0">
                      <a:solidFill>
                        <a:srgbClr val="FFFFFF"/>
                      </a:solidFill>
                      <a:latin typeface="Helvetica Light"/>
                      <a:ea typeface="Helvetica Light"/>
                      <a:cs typeface="Helvetica Light"/>
                      <a:sym typeface="Helvetica Light"/>
                    </a:defRPr>
                  </a:pPr>
                </a:p>
              </p:txBody>
            </p:sp>
            <p:sp>
              <p:nvSpPr>
                <p:cNvPr id="571" name="Circle"/>
                <p:cNvSpPr/>
                <p:nvPr/>
              </p:nvSpPr>
              <p:spPr>
                <a:xfrm>
                  <a:off x="2139170" y="113"/>
                  <a:ext cx="217595" cy="213395"/>
                </a:xfrm>
                <a:prstGeom prst="ellipse">
                  <a:avLst/>
                </a:prstGeom>
                <a:solidFill>
                  <a:srgbClr val="FF2600"/>
                </a:solidFill>
                <a:ln w="12700" cap="flat">
                  <a:noFill/>
                  <a:miter lim="400000"/>
                </a:ln>
                <a:effectLst/>
              </p:spPr>
              <p:txBody>
                <a:bodyPr wrap="square" lIns="50800" tIns="50800" rIns="50800" bIns="50800" numCol="1" anchor="ctr">
                  <a:noAutofit/>
                </a:bodyPr>
                <a:lstStyle/>
                <a:p>
                  <a:pPr>
                    <a:defRPr b="0">
                      <a:solidFill>
                        <a:srgbClr val="FFFFFF"/>
                      </a:solidFill>
                      <a:latin typeface="Helvetica Light"/>
                      <a:ea typeface="Helvetica Light"/>
                      <a:cs typeface="Helvetica Light"/>
                      <a:sym typeface="Helvetica Light"/>
                    </a:defRPr>
                  </a:pPr>
                </a:p>
              </p:txBody>
            </p:sp>
            <p:sp>
              <p:nvSpPr>
                <p:cNvPr id="572" name="Circle"/>
                <p:cNvSpPr/>
                <p:nvPr/>
              </p:nvSpPr>
              <p:spPr>
                <a:xfrm>
                  <a:off x="3208756" y="1515"/>
                  <a:ext cx="217595" cy="213395"/>
                </a:xfrm>
                <a:prstGeom prst="ellipse">
                  <a:avLst/>
                </a:prstGeom>
                <a:solidFill>
                  <a:srgbClr val="FF2600"/>
                </a:solidFill>
                <a:ln w="12700" cap="flat">
                  <a:noFill/>
                  <a:miter lim="400000"/>
                </a:ln>
                <a:effectLst/>
              </p:spPr>
              <p:txBody>
                <a:bodyPr wrap="square" lIns="50800" tIns="50800" rIns="50800" bIns="50800" numCol="1" anchor="ctr">
                  <a:noAutofit/>
                </a:bodyPr>
                <a:lstStyle/>
                <a:p>
                  <a:pPr>
                    <a:defRPr b="0">
                      <a:solidFill>
                        <a:srgbClr val="FFFFFF"/>
                      </a:solidFill>
                      <a:latin typeface="Helvetica Light"/>
                      <a:ea typeface="Helvetica Light"/>
                      <a:cs typeface="Helvetica Light"/>
                      <a:sym typeface="Helvetica Light"/>
                    </a:defRPr>
                  </a:pPr>
                </a:p>
              </p:txBody>
            </p:sp>
            <p:sp>
              <p:nvSpPr>
                <p:cNvPr id="573" name="Circle"/>
                <p:cNvSpPr/>
                <p:nvPr/>
              </p:nvSpPr>
              <p:spPr>
                <a:xfrm>
                  <a:off x="4273914" y="5677"/>
                  <a:ext cx="217595" cy="213395"/>
                </a:xfrm>
                <a:prstGeom prst="ellipse">
                  <a:avLst/>
                </a:prstGeom>
                <a:solidFill>
                  <a:srgbClr val="FF2600"/>
                </a:solidFill>
                <a:ln w="12700" cap="flat">
                  <a:noFill/>
                  <a:miter lim="400000"/>
                </a:ln>
                <a:effectLst/>
              </p:spPr>
              <p:txBody>
                <a:bodyPr wrap="square" lIns="50800" tIns="50800" rIns="50800" bIns="50800" numCol="1" anchor="ctr">
                  <a:noAutofit/>
                </a:bodyPr>
                <a:lstStyle/>
                <a:p>
                  <a:pPr>
                    <a:defRPr b="0">
                      <a:solidFill>
                        <a:srgbClr val="FFFFFF"/>
                      </a:solidFill>
                      <a:latin typeface="Helvetica Light"/>
                      <a:ea typeface="Helvetica Light"/>
                      <a:cs typeface="Helvetica Light"/>
                      <a:sym typeface="Helvetica Light"/>
                    </a:defRPr>
                  </a:pPr>
                </a:p>
              </p:txBody>
            </p:sp>
            <p:sp>
              <p:nvSpPr>
                <p:cNvPr id="574" name="Circle"/>
                <p:cNvSpPr/>
                <p:nvPr/>
              </p:nvSpPr>
              <p:spPr>
                <a:xfrm>
                  <a:off x="5351604" y="27906"/>
                  <a:ext cx="217595" cy="213394"/>
                </a:xfrm>
                <a:prstGeom prst="ellipse">
                  <a:avLst/>
                </a:prstGeom>
                <a:solidFill>
                  <a:srgbClr val="FF2600"/>
                </a:solidFill>
                <a:ln w="12700" cap="flat">
                  <a:noFill/>
                  <a:miter lim="400000"/>
                </a:ln>
                <a:effectLst/>
              </p:spPr>
              <p:txBody>
                <a:bodyPr wrap="square" lIns="50800" tIns="50800" rIns="50800" bIns="50800" numCol="1" anchor="ctr">
                  <a:noAutofit/>
                </a:bodyPr>
                <a:lstStyle/>
                <a:p>
                  <a:pPr>
                    <a:defRPr b="0">
                      <a:solidFill>
                        <a:srgbClr val="FFFFFF"/>
                      </a:solidFill>
                      <a:latin typeface="Helvetica Light"/>
                      <a:ea typeface="Helvetica Light"/>
                      <a:cs typeface="Helvetica Light"/>
                      <a:sym typeface="Helvetica Light"/>
                    </a:defRPr>
                  </a:pPr>
                </a:p>
              </p:txBody>
            </p:sp>
          </p:grpSp>
        </p:grpSp>
        <p:pic>
          <p:nvPicPr>
            <p:cNvPr id="577" name="e^-iH_0_tau.pdf" descr="e^-iH_0_tau.pdf"/>
            <p:cNvPicPr>
              <a:picLocks noChangeAspect="1"/>
            </p:cNvPicPr>
            <p:nvPr/>
          </p:nvPicPr>
          <p:blipFill>
            <a:blip r:embed="rId8">
              <a:extLst/>
            </a:blip>
            <a:stretch>
              <a:fillRect/>
            </a:stretch>
          </p:blipFill>
          <p:spPr>
            <a:xfrm>
              <a:off x="5567433" y="0"/>
              <a:ext cx="584201" cy="190500"/>
            </a:xfrm>
            <a:prstGeom prst="rect">
              <a:avLst/>
            </a:prstGeom>
            <a:ln w="12700" cap="flat">
              <a:noFill/>
              <a:miter lim="400000"/>
            </a:ln>
            <a:effectLst/>
          </p:spPr>
        </p:pic>
        <p:pic>
          <p:nvPicPr>
            <p:cNvPr id="578" name="e^-iH_0_tau.pdf" descr="e^-iH_0_tau.pdf"/>
            <p:cNvPicPr>
              <a:picLocks noChangeAspect="1"/>
            </p:cNvPicPr>
            <p:nvPr/>
          </p:nvPicPr>
          <p:blipFill>
            <a:blip r:embed="rId8">
              <a:extLst/>
            </a:blip>
            <a:stretch>
              <a:fillRect/>
            </a:stretch>
          </p:blipFill>
          <p:spPr>
            <a:xfrm>
              <a:off x="1198634" y="0"/>
              <a:ext cx="584201" cy="190500"/>
            </a:xfrm>
            <a:prstGeom prst="rect">
              <a:avLst/>
            </a:prstGeom>
            <a:ln w="12700" cap="flat">
              <a:noFill/>
              <a:miter lim="400000"/>
            </a:ln>
            <a:effectLst/>
          </p:spPr>
        </p:pic>
        <p:pic>
          <p:nvPicPr>
            <p:cNvPr id="579" name="e^-iH_0_tau.pdf" descr="e^-iH_0_tau.pdf"/>
            <p:cNvPicPr>
              <a:picLocks noChangeAspect="1"/>
            </p:cNvPicPr>
            <p:nvPr/>
          </p:nvPicPr>
          <p:blipFill>
            <a:blip r:embed="rId8">
              <a:extLst/>
            </a:blip>
            <a:stretch>
              <a:fillRect/>
            </a:stretch>
          </p:blipFill>
          <p:spPr>
            <a:xfrm>
              <a:off x="2290834" y="0"/>
              <a:ext cx="584201" cy="190500"/>
            </a:xfrm>
            <a:prstGeom prst="rect">
              <a:avLst/>
            </a:prstGeom>
            <a:ln w="12700" cap="flat">
              <a:noFill/>
              <a:miter lim="400000"/>
            </a:ln>
            <a:effectLst/>
          </p:spPr>
        </p:pic>
        <p:pic>
          <p:nvPicPr>
            <p:cNvPr id="580" name="e^-iH_0_tau.pdf" descr="e^-iH_0_tau.pdf"/>
            <p:cNvPicPr>
              <a:picLocks noChangeAspect="1"/>
            </p:cNvPicPr>
            <p:nvPr/>
          </p:nvPicPr>
          <p:blipFill>
            <a:blip r:embed="rId8">
              <a:extLst/>
            </a:blip>
            <a:stretch>
              <a:fillRect/>
            </a:stretch>
          </p:blipFill>
          <p:spPr>
            <a:xfrm>
              <a:off x="3281433" y="0"/>
              <a:ext cx="584201" cy="190500"/>
            </a:xfrm>
            <a:prstGeom prst="rect">
              <a:avLst/>
            </a:prstGeom>
            <a:ln w="12700" cap="flat">
              <a:noFill/>
              <a:miter lim="400000"/>
            </a:ln>
            <a:effectLst/>
          </p:spPr>
        </p:pic>
        <p:pic>
          <p:nvPicPr>
            <p:cNvPr id="581" name="e^-iH_0_tau.pdf" descr="e^-iH_0_tau.pdf"/>
            <p:cNvPicPr>
              <a:picLocks noChangeAspect="1"/>
            </p:cNvPicPr>
            <p:nvPr/>
          </p:nvPicPr>
          <p:blipFill>
            <a:blip r:embed="rId8">
              <a:extLst/>
            </a:blip>
            <a:stretch>
              <a:fillRect/>
            </a:stretch>
          </p:blipFill>
          <p:spPr>
            <a:xfrm>
              <a:off x="4424433" y="0"/>
              <a:ext cx="584201" cy="190500"/>
            </a:xfrm>
            <a:prstGeom prst="rect">
              <a:avLst/>
            </a:prstGeom>
            <a:ln w="12700" cap="flat">
              <a:noFill/>
              <a:miter lim="400000"/>
            </a:ln>
            <a:effectLst/>
          </p:spPr>
        </p:pic>
        <p:pic>
          <p:nvPicPr>
            <p:cNvPr id="582" name="e^-iH_0_tau.pdf" descr="e^-iH_0_tau.pdf"/>
            <p:cNvPicPr>
              <a:picLocks noChangeAspect="1"/>
            </p:cNvPicPr>
            <p:nvPr/>
          </p:nvPicPr>
          <p:blipFill>
            <a:blip r:embed="rId8">
              <a:extLst/>
            </a:blip>
            <a:stretch>
              <a:fillRect/>
            </a:stretch>
          </p:blipFill>
          <p:spPr>
            <a:xfrm>
              <a:off x="106434" y="0"/>
              <a:ext cx="584201" cy="190500"/>
            </a:xfrm>
            <a:prstGeom prst="rect">
              <a:avLst/>
            </a:prstGeom>
            <a:ln w="12700" cap="flat">
              <a:noFill/>
              <a:miter lim="400000"/>
            </a:ln>
            <a:effectLst/>
          </p:spPr>
        </p:pic>
        <p:pic>
          <p:nvPicPr>
            <p:cNvPr id="583" name="(1-iV_1_tau).pdf" descr="(1-iV_1_tau).pdf"/>
            <p:cNvPicPr>
              <a:picLocks noChangeAspect="1"/>
            </p:cNvPicPr>
            <p:nvPr/>
          </p:nvPicPr>
          <p:blipFill>
            <a:blip r:embed="rId9">
              <a:extLst/>
            </a:blip>
            <a:stretch>
              <a:fillRect/>
            </a:stretch>
          </p:blipFill>
          <p:spPr>
            <a:xfrm>
              <a:off x="5938214" y="438447"/>
              <a:ext cx="876301" cy="215901"/>
            </a:xfrm>
            <a:prstGeom prst="rect">
              <a:avLst/>
            </a:prstGeom>
            <a:ln w="12700" cap="flat">
              <a:noFill/>
              <a:miter lim="400000"/>
            </a:ln>
            <a:effectLst/>
          </p:spPr>
        </p:pic>
        <p:pic>
          <p:nvPicPr>
            <p:cNvPr id="584" name="(1-iV_2_tau).pdf" descr="(1-iV_2_tau).pdf"/>
            <p:cNvPicPr>
              <a:picLocks noChangeAspect="1"/>
            </p:cNvPicPr>
            <p:nvPr/>
          </p:nvPicPr>
          <p:blipFill>
            <a:blip r:embed="rId10">
              <a:extLst/>
            </a:blip>
            <a:stretch>
              <a:fillRect/>
            </a:stretch>
          </p:blipFill>
          <p:spPr>
            <a:xfrm>
              <a:off x="4809352" y="433486"/>
              <a:ext cx="876301" cy="215901"/>
            </a:xfrm>
            <a:prstGeom prst="rect">
              <a:avLst/>
            </a:prstGeom>
            <a:ln w="12700" cap="flat">
              <a:noFill/>
              <a:miter lim="400000"/>
            </a:ln>
            <a:effectLst/>
          </p:spPr>
        </p:pic>
        <p:pic>
          <p:nvPicPr>
            <p:cNvPr id="585" name="(1-iV_3_tau).pdf" descr="(1-iV_3_tau).pdf"/>
            <p:cNvPicPr>
              <a:picLocks noChangeAspect="1"/>
            </p:cNvPicPr>
            <p:nvPr/>
          </p:nvPicPr>
          <p:blipFill>
            <a:blip r:embed="rId11">
              <a:extLst/>
            </a:blip>
            <a:stretch>
              <a:fillRect/>
            </a:stretch>
          </p:blipFill>
          <p:spPr>
            <a:xfrm>
              <a:off x="3719683" y="400248"/>
              <a:ext cx="876301" cy="215901"/>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8" name="Kubo formula"/>
          <p:cNvSpPr txBox="1"/>
          <p:nvPr/>
        </p:nvSpPr>
        <p:spPr>
          <a:xfrm>
            <a:off x="838268" y="813652"/>
            <a:ext cx="1930264"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latin typeface="Helvetica"/>
                <a:ea typeface="Helvetica"/>
                <a:cs typeface="Helvetica"/>
                <a:sym typeface="Helvetica"/>
              </a:defRPr>
            </a:lvl1pPr>
          </a:lstStyle>
          <a:p>
            <a:pPr/>
            <a:r>
              <a:t>Kubo formula</a:t>
            </a:r>
          </a:p>
        </p:txBody>
      </p:sp>
      <p:sp>
        <p:nvSpPr>
          <p:cNvPr id="589" name="Linear response (perturbative) regime"/>
          <p:cNvSpPr txBox="1"/>
          <p:nvPr/>
        </p:nvSpPr>
        <p:spPr>
          <a:xfrm>
            <a:off x="3611562" y="267404"/>
            <a:ext cx="5527676" cy="43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u="sng">
                <a:solidFill>
                  <a:srgbClr val="0433FF"/>
                </a:solidFill>
                <a:latin typeface="Helvetica"/>
                <a:ea typeface="Helvetica"/>
                <a:cs typeface="Helvetica"/>
                <a:sym typeface="Helvetica"/>
              </a:defRPr>
            </a:lvl1pPr>
          </a:lstStyle>
          <a:p>
            <a:pPr/>
            <a:r>
              <a:t>Linear response (perturbative) regime</a:t>
            </a:r>
          </a:p>
        </p:txBody>
      </p:sp>
      <p:pic>
        <p:nvPicPr>
          <p:cNvPr id="590" name="H=H_0+V(t).pdf" descr="H=H_0+V(t).pdf"/>
          <p:cNvPicPr>
            <a:picLocks noChangeAspect="1"/>
          </p:cNvPicPr>
          <p:nvPr/>
        </p:nvPicPr>
        <p:blipFill>
          <a:blip r:embed="rId2">
            <a:extLst/>
          </a:blip>
          <a:stretch>
            <a:fillRect/>
          </a:stretch>
        </p:blipFill>
        <p:spPr>
          <a:xfrm>
            <a:off x="929679" y="1407159"/>
            <a:ext cx="1498601" cy="241301"/>
          </a:xfrm>
          <a:prstGeom prst="rect">
            <a:avLst/>
          </a:prstGeom>
          <a:ln w="12700">
            <a:miter lim="400000"/>
          </a:ln>
        </p:spPr>
      </p:pic>
      <p:pic>
        <p:nvPicPr>
          <p:cNvPr id="591" name="U(t)=e^-i(H_0+V_.pdf" descr="U(t)=e^-i(H_0+V_.pdf"/>
          <p:cNvPicPr>
            <a:picLocks noChangeAspect="1"/>
          </p:cNvPicPr>
          <p:nvPr/>
        </p:nvPicPr>
        <p:blipFill>
          <a:blip r:embed="rId3">
            <a:extLst/>
          </a:blip>
          <a:stretch>
            <a:fillRect/>
          </a:stretch>
        </p:blipFill>
        <p:spPr>
          <a:xfrm>
            <a:off x="694663" y="5564952"/>
            <a:ext cx="7353301" cy="279401"/>
          </a:xfrm>
          <a:prstGeom prst="rect">
            <a:avLst/>
          </a:prstGeom>
          <a:ln w="12700">
            <a:miter lim="400000"/>
          </a:ln>
        </p:spPr>
      </p:pic>
      <p:sp>
        <p:nvSpPr>
          <p:cNvPr id="592" name="External time-dependent field (el.-mag. field, photon)"/>
          <p:cNvSpPr txBox="1"/>
          <p:nvPr/>
        </p:nvSpPr>
        <p:spPr>
          <a:xfrm>
            <a:off x="2244922" y="1786268"/>
            <a:ext cx="6868983"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000">
                <a:latin typeface="Helvetica Light"/>
                <a:ea typeface="Helvetica Light"/>
                <a:cs typeface="Helvetica Light"/>
                <a:sym typeface="Helvetica Light"/>
              </a:defRPr>
            </a:lvl1pPr>
          </a:lstStyle>
          <a:p>
            <a:pPr/>
            <a:r>
              <a:t>External time-dependent field (el.-mag. field, photon)</a:t>
            </a:r>
          </a:p>
        </p:txBody>
      </p:sp>
      <p:sp>
        <p:nvSpPr>
          <p:cNvPr id="593" name="Evolution operator"/>
          <p:cNvSpPr txBox="1"/>
          <p:nvPr/>
        </p:nvSpPr>
        <p:spPr>
          <a:xfrm>
            <a:off x="820306" y="2956997"/>
            <a:ext cx="2537158"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000">
                <a:latin typeface="Helvetica Light"/>
                <a:ea typeface="Helvetica Light"/>
                <a:cs typeface="Helvetica Light"/>
                <a:sym typeface="Helvetica Light"/>
              </a:defRPr>
            </a:lvl1pPr>
          </a:lstStyle>
          <a:p>
            <a:pPr/>
            <a:r>
              <a:t>Evolution operator</a:t>
            </a:r>
          </a:p>
        </p:txBody>
      </p:sp>
      <p:sp>
        <p:nvSpPr>
          <p:cNvPr id="594" name="Initial state (ground state)"/>
          <p:cNvSpPr txBox="1"/>
          <p:nvPr/>
        </p:nvSpPr>
        <p:spPr>
          <a:xfrm>
            <a:off x="3203375" y="2659524"/>
            <a:ext cx="4099391"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000">
                <a:latin typeface="Helvetica Light"/>
                <a:ea typeface="Helvetica Light"/>
                <a:cs typeface="Helvetica Light"/>
                <a:sym typeface="Helvetica Light"/>
              </a:defRPr>
            </a:lvl1pPr>
          </a:lstStyle>
          <a:p>
            <a:pPr/>
            <a:r>
              <a:t>Initial state (ground state)</a:t>
            </a:r>
          </a:p>
        </p:txBody>
      </p:sp>
      <p:sp>
        <p:nvSpPr>
          <p:cNvPr id="595" name="H0 and V do not commute and thus is it not possible to split the exponential even if V did not depend on time!"/>
          <p:cNvSpPr txBox="1"/>
          <p:nvPr/>
        </p:nvSpPr>
        <p:spPr>
          <a:xfrm>
            <a:off x="605763" y="3380379"/>
            <a:ext cx="10147301"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2000">
                <a:latin typeface="Helvetica Light"/>
                <a:ea typeface="Helvetica Light"/>
                <a:cs typeface="Helvetica Light"/>
                <a:sym typeface="Helvetica Light"/>
              </a:defRPr>
            </a:pPr>
            <a:r>
              <a:t>H</a:t>
            </a:r>
            <a:r>
              <a:rPr baseline="-5999"/>
              <a:t>0</a:t>
            </a:r>
            <a:r>
              <a:t> and V do not commute and thus is it not possible to split the exponential even if V did not depend on time!</a:t>
            </a:r>
          </a:p>
        </p:txBody>
      </p:sp>
      <p:grpSp>
        <p:nvGrpSpPr>
          <p:cNvPr id="598" name="Group"/>
          <p:cNvGrpSpPr/>
          <p:nvPr/>
        </p:nvGrpSpPr>
        <p:grpSpPr>
          <a:xfrm>
            <a:off x="876035" y="2508215"/>
            <a:ext cx="1581349" cy="279401"/>
            <a:chOff x="0" y="0"/>
            <a:chExt cx="1581348" cy="279400"/>
          </a:xfrm>
        </p:grpSpPr>
        <p:pic>
          <p:nvPicPr>
            <p:cNvPr id="596" name="|n(t)_rangle=e^-.pdf" descr="|n(t)_rangle=e^-.pdf"/>
            <p:cNvPicPr>
              <a:picLocks noChangeAspect="1"/>
            </p:cNvPicPr>
            <p:nvPr/>
          </p:nvPicPr>
          <p:blipFill>
            <a:blip r:embed="rId4">
              <a:extLst/>
            </a:blip>
            <a:srcRect l="0" t="0" r="70623" b="0"/>
            <a:stretch>
              <a:fillRect/>
            </a:stretch>
          </p:blipFill>
          <p:spPr>
            <a:xfrm>
              <a:off x="0" y="0"/>
              <a:ext cx="787202" cy="266700"/>
            </a:xfrm>
            <a:prstGeom prst="rect">
              <a:avLst/>
            </a:prstGeom>
            <a:ln w="12700" cap="flat">
              <a:noFill/>
              <a:miter lim="400000"/>
            </a:ln>
            <a:effectLst/>
          </p:spPr>
        </p:pic>
        <p:pic>
          <p:nvPicPr>
            <p:cNvPr id="597" name="|n(t)_rangle=e^-.pdf" descr="|n(t)_rangle=e^-.pdf"/>
            <p:cNvPicPr>
              <a:picLocks noChangeAspect="1"/>
            </p:cNvPicPr>
            <p:nvPr/>
          </p:nvPicPr>
          <p:blipFill>
            <a:blip r:embed="rId4">
              <a:extLst/>
            </a:blip>
            <a:srcRect l="72511" t="0" r="0" b="0"/>
            <a:stretch>
              <a:fillRect/>
            </a:stretch>
          </p:blipFill>
          <p:spPr>
            <a:xfrm>
              <a:off x="844748" y="12700"/>
              <a:ext cx="736601" cy="266700"/>
            </a:xfrm>
            <a:prstGeom prst="rect">
              <a:avLst/>
            </a:prstGeom>
            <a:ln w="12700" cap="flat">
              <a:noFill/>
              <a:miter lim="400000"/>
            </a:ln>
            <a:effectLst/>
          </p:spPr>
        </p:pic>
      </p:grpSp>
      <p:pic>
        <p:nvPicPr>
          <p:cNvPr id="599" name="color_red_e^(H_0.pdf" descr="color_red_e^(H_0.pdf"/>
          <p:cNvPicPr>
            <a:picLocks noChangeAspect="1"/>
          </p:cNvPicPr>
          <p:nvPr/>
        </p:nvPicPr>
        <p:blipFill>
          <a:blip r:embed="rId5">
            <a:extLst/>
          </a:blip>
          <a:stretch>
            <a:fillRect/>
          </a:stretch>
        </p:blipFill>
        <p:spPr>
          <a:xfrm>
            <a:off x="4959746" y="3920083"/>
            <a:ext cx="1689101" cy="279401"/>
          </a:xfrm>
          <a:prstGeom prst="rect">
            <a:avLst/>
          </a:prstGeom>
          <a:ln w="12700">
            <a:miter lim="400000"/>
          </a:ln>
        </p:spPr>
      </p:pic>
      <p:pic>
        <p:nvPicPr>
          <p:cNvPr id="600" name="U(t)=e^-iH_0_tau.pdf" descr="U(t)=e^-iH_0_tau.pdf"/>
          <p:cNvPicPr>
            <a:picLocks noChangeAspect="1"/>
          </p:cNvPicPr>
          <p:nvPr/>
        </p:nvPicPr>
        <p:blipFill>
          <a:blip r:embed="rId6">
            <a:extLst/>
          </a:blip>
          <a:stretch>
            <a:fillRect/>
          </a:stretch>
        </p:blipFill>
        <p:spPr>
          <a:xfrm>
            <a:off x="593063" y="6493088"/>
            <a:ext cx="10172701" cy="279401"/>
          </a:xfrm>
          <a:prstGeom prst="rect">
            <a:avLst/>
          </a:prstGeom>
          <a:ln w="12700">
            <a:miter lim="400000"/>
          </a:ln>
        </p:spPr>
      </p:pic>
      <p:sp>
        <p:nvSpPr>
          <p:cNvPr id="601" name="Rectangle"/>
          <p:cNvSpPr/>
          <p:nvPr/>
        </p:nvSpPr>
        <p:spPr>
          <a:xfrm>
            <a:off x="503907" y="3407315"/>
            <a:ext cx="10600780" cy="964191"/>
          </a:xfrm>
          <a:prstGeom prst="rect">
            <a:avLst/>
          </a:prstGeom>
          <a:ln w="12700">
            <a:solidFill>
              <a:srgbClr val="0433FF"/>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602" name="Standard trick: discretise the time into small steps and use the fact that                                            ,…"/>
          <p:cNvSpPr txBox="1"/>
          <p:nvPr/>
        </p:nvSpPr>
        <p:spPr>
          <a:xfrm>
            <a:off x="542263" y="4699279"/>
            <a:ext cx="11328798"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2000">
                <a:latin typeface="Helvetica Light"/>
                <a:ea typeface="Helvetica Light"/>
                <a:cs typeface="Helvetica Light"/>
                <a:sym typeface="Helvetica Light"/>
              </a:defRPr>
            </a:pPr>
            <a:r>
              <a:t>Standard trick: discretise the time into small steps and use the fact that                                            ,</a:t>
            </a:r>
          </a:p>
          <a:p>
            <a:pPr algn="l">
              <a:defRPr b="0" sz="2000">
                <a:latin typeface="Helvetica Light"/>
                <a:ea typeface="Helvetica Light"/>
                <a:cs typeface="Helvetica Light"/>
                <a:sym typeface="Helvetica Light"/>
              </a:defRPr>
            </a:pPr>
            <a:r>
              <a:t>i.e., we can split the exponential on each time (the error can be made arbitrarily small):</a:t>
            </a:r>
          </a:p>
        </p:txBody>
      </p:sp>
      <p:pic>
        <p:nvPicPr>
          <p:cNvPr id="603" name="e^i(H_0+V)_tau_=.pdf" descr="e^i(H_0+V)_tau_=.pdf"/>
          <p:cNvPicPr>
            <a:picLocks noChangeAspect="1"/>
          </p:cNvPicPr>
          <p:nvPr/>
        </p:nvPicPr>
        <p:blipFill>
          <a:blip r:embed="rId7">
            <a:extLst/>
          </a:blip>
          <a:stretch>
            <a:fillRect/>
          </a:stretch>
        </p:blipFill>
        <p:spPr>
          <a:xfrm>
            <a:off x="8709173" y="4751089"/>
            <a:ext cx="2984501" cy="279401"/>
          </a:xfrm>
          <a:prstGeom prst="rect">
            <a:avLst/>
          </a:prstGeom>
          <a:ln w="12700">
            <a:miter lim="400000"/>
          </a:ln>
        </p:spPr>
      </p:pic>
      <p:sp>
        <p:nvSpPr>
          <p:cNvPr id="604" name="Next we expand the exponentials containing the external field:"/>
          <p:cNvSpPr txBox="1"/>
          <p:nvPr/>
        </p:nvSpPr>
        <p:spPr>
          <a:xfrm>
            <a:off x="542263" y="5996907"/>
            <a:ext cx="11328798"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000">
                <a:latin typeface="Helvetica Light"/>
                <a:ea typeface="Helvetica Light"/>
                <a:cs typeface="Helvetica Light"/>
                <a:sym typeface="Helvetica Light"/>
              </a:defRPr>
            </a:lvl1pPr>
          </a:lstStyle>
          <a:p>
            <a:pPr/>
            <a:r>
              <a:t>Next we expand the exponentials containing the external field:</a:t>
            </a:r>
          </a:p>
        </p:txBody>
      </p:sp>
      <p:grpSp>
        <p:nvGrpSpPr>
          <p:cNvPr id="686" name="Group"/>
          <p:cNvGrpSpPr/>
          <p:nvPr/>
        </p:nvGrpSpPr>
        <p:grpSpPr>
          <a:xfrm>
            <a:off x="649248" y="7623724"/>
            <a:ext cx="10060331" cy="1900097"/>
            <a:chOff x="0" y="0"/>
            <a:chExt cx="10060330" cy="1900095"/>
          </a:xfrm>
        </p:grpSpPr>
        <p:grpSp>
          <p:nvGrpSpPr>
            <p:cNvPr id="613" name="Group"/>
            <p:cNvGrpSpPr/>
            <p:nvPr/>
          </p:nvGrpSpPr>
          <p:grpSpPr>
            <a:xfrm>
              <a:off x="0" y="306112"/>
              <a:ext cx="2483265" cy="118828"/>
              <a:chOff x="0" y="-18"/>
              <a:chExt cx="2483264" cy="118826"/>
            </a:xfrm>
          </p:grpSpPr>
          <p:sp>
            <p:nvSpPr>
              <p:cNvPr id="605" name="Line"/>
              <p:cNvSpPr/>
              <p:nvPr/>
            </p:nvSpPr>
            <p:spPr>
              <a:xfrm>
                <a:off x="0" y="59788"/>
                <a:ext cx="240864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nvGrpSpPr>
              <p:cNvPr id="612" name="Group"/>
              <p:cNvGrpSpPr/>
              <p:nvPr/>
            </p:nvGrpSpPr>
            <p:grpSpPr>
              <a:xfrm>
                <a:off x="306436" y="-19"/>
                <a:ext cx="2176829" cy="118827"/>
                <a:chOff x="0" y="-18"/>
                <a:chExt cx="2176828" cy="118826"/>
              </a:xfrm>
            </p:grpSpPr>
            <p:sp>
              <p:nvSpPr>
                <p:cNvPr id="606" name="Oval"/>
                <p:cNvSpPr/>
                <p:nvPr/>
              </p:nvSpPr>
              <p:spPr>
                <a:xfrm>
                  <a:off x="0" y="-1"/>
                  <a:ext cx="85051" cy="10506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07" name="Oval"/>
                <p:cNvSpPr/>
                <p:nvPr/>
              </p:nvSpPr>
              <p:spPr>
                <a:xfrm>
                  <a:off x="418068" y="-19"/>
                  <a:ext cx="85051" cy="105068"/>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08" name="Oval"/>
                <p:cNvSpPr/>
                <p:nvPr/>
              </p:nvSpPr>
              <p:spPr>
                <a:xfrm>
                  <a:off x="836136" y="-19"/>
                  <a:ext cx="85051" cy="105068"/>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09" name="Oval"/>
                <p:cNvSpPr/>
                <p:nvPr/>
              </p:nvSpPr>
              <p:spPr>
                <a:xfrm>
                  <a:off x="1254204" y="613"/>
                  <a:ext cx="85052" cy="10506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10" name="Oval"/>
                <p:cNvSpPr/>
                <p:nvPr/>
              </p:nvSpPr>
              <p:spPr>
                <a:xfrm>
                  <a:off x="1670541" y="2795"/>
                  <a:ext cx="85052" cy="10506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11" name="Oval"/>
                <p:cNvSpPr/>
                <p:nvPr/>
              </p:nvSpPr>
              <p:spPr>
                <a:xfrm>
                  <a:off x="2091777" y="13740"/>
                  <a:ext cx="85052" cy="105068"/>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grpSp>
        <p:grpSp>
          <p:nvGrpSpPr>
            <p:cNvPr id="622" name="Group"/>
            <p:cNvGrpSpPr/>
            <p:nvPr/>
          </p:nvGrpSpPr>
          <p:grpSpPr>
            <a:xfrm>
              <a:off x="0" y="740848"/>
              <a:ext cx="2483265" cy="118828"/>
              <a:chOff x="0" y="-18"/>
              <a:chExt cx="2483264" cy="118826"/>
            </a:xfrm>
          </p:grpSpPr>
          <p:sp>
            <p:nvSpPr>
              <p:cNvPr id="614" name="Line"/>
              <p:cNvSpPr/>
              <p:nvPr/>
            </p:nvSpPr>
            <p:spPr>
              <a:xfrm>
                <a:off x="0" y="59788"/>
                <a:ext cx="240864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nvGrpSpPr>
              <p:cNvPr id="621" name="Group"/>
              <p:cNvGrpSpPr/>
              <p:nvPr/>
            </p:nvGrpSpPr>
            <p:grpSpPr>
              <a:xfrm>
                <a:off x="306436" y="-19"/>
                <a:ext cx="2176829" cy="118827"/>
                <a:chOff x="0" y="-18"/>
                <a:chExt cx="2176828" cy="118826"/>
              </a:xfrm>
            </p:grpSpPr>
            <p:sp>
              <p:nvSpPr>
                <p:cNvPr id="615" name="Oval"/>
                <p:cNvSpPr/>
                <p:nvPr/>
              </p:nvSpPr>
              <p:spPr>
                <a:xfrm>
                  <a:off x="0" y="-1"/>
                  <a:ext cx="85051" cy="10506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16" name="Oval"/>
                <p:cNvSpPr/>
                <p:nvPr/>
              </p:nvSpPr>
              <p:spPr>
                <a:xfrm>
                  <a:off x="418068" y="-19"/>
                  <a:ext cx="85051" cy="105068"/>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17" name="Oval"/>
                <p:cNvSpPr/>
                <p:nvPr/>
              </p:nvSpPr>
              <p:spPr>
                <a:xfrm>
                  <a:off x="836136" y="-19"/>
                  <a:ext cx="85051" cy="105068"/>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18" name="Oval"/>
                <p:cNvSpPr/>
                <p:nvPr/>
              </p:nvSpPr>
              <p:spPr>
                <a:xfrm>
                  <a:off x="1254204" y="613"/>
                  <a:ext cx="85052" cy="10506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19" name="Oval"/>
                <p:cNvSpPr/>
                <p:nvPr/>
              </p:nvSpPr>
              <p:spPr>
                <a:xfrm>
                  <a:off x="1670541" y="2795"/>
                  <a:ext cx="85052" cy="10506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20" name="Oval"/>
                <p:cNvSpPr/>
                <p:nvPr/>
              </p:nvSpPr>
              <p:spPr>
                <a:xfrm>
                  <a:off x="2091777" y="13740"/>
                  <a:ext cx="85052" cy="105068"/>
                </a:xfrm>
                <a:prstGeom prst="ellipse">
                  <a:avLst/>
                </a:prstGeom>
                <a:solidFill>
                  <a:schemeClr val="accent3"/>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grpSp>
        <p:grpSp>
          <p:nvGrpSpPr>
            <p:cNvPr id="631" name="Group"/>
            <p:cNvGrpSpPr/>
            <p:nvPr/>
          </p:nvGrpSpPr>
          <p:grpSpPr>
            <a:xfrm>
              <a:off x="3007461" y="740848"/>
              <a:ext cx="2483266" cy="118828"/>
              <a:chOff x="0" y="-18"/>
              <a:chExt cx="2483264" cy="118826"/>
            </a:xfrm>
          </p:grpSpPr>
          <p:sp>
            <p:nvSpPr>
              <p:cNvPr id="623" name="Line"/>
              <p:cNvSpPr/>
              <p:nvPr/>
            </p:nvSpPr>
            <p:spPr>
              <a:xfrm>
                <a:off x="0" y="59788"/>
                <a:ext cx="240864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nvGrpSpPr>
              <p:cNvPr id="630" name="Group"/>
              <p:cNvGrpSpPr/>
              <p:nvPr/>
            </p:nvGrpSpPr>
            <p:grpSpPr>
              <a:xfrm>
                <a:off x="306436" y="-19"/>
                <a:ext cx="2176829" cy="118827"/>
                <a:chOff x="0" y="-18"/>
                <a:chExt cx="2176828" cy="118826"/>
              </a:xfrm>
            </p:grpSpPr>
            <p:sp>
              <p:nvSpPr>
                <p:cNvPr id="624" name="Oval"/>
                <p:cNvSpPr/>
                <p:nvPr/>
              </p:nvSpPr>
              <p:spPr>
                <a:xfrm>
                  <a:off x="0" y="-1"/>
                  <a:ext cx="85051" cy="10506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25" name="Oval"/>
                <p:cNvSpPr/>
                <p:nvPr/>
              </p:nvSpPr>
              <p:spPr>
                <a:xfrm>
                  <a:off x="418068" y="-19"/>
                  <a:ext cx="85051" cy="105068"/>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26" name="Oval"/>
                <p:cNvSpPr/>
                <p:nvPr/>
              </p:nvSpPr>
              <p:spPr>
                <a:xfrm>
                  <a:off x="836136" y="-19"/>
                  <a:ext cx="85051" cy="105068"/>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27" name="Oval"/>
                <p:cNvSpPr/>
                <p:nvPr/>
              </p:nvSpPr>
              <p:spPr>
                <a:xfrm>
                  <a:off x="1254204" y="613"/>
                  <a:ext cx="85052" cy="10506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28" name="Oval"/>
                <p:cNvSpPr/>
                <p:nvPr/>
              </p:nvSpPr>
              <p:spPr>
                <a:xfrm>
                  <a:off x="1670541" y="2795"/>
                  <a:ext cx="85052" cy="105069"/>
                </a:xfrm>
                <a:prstGeom prst="ellipse">
                  <a:avLst/>
                </a:prstGeom>
                <a:solidFill>
                  <a:schemeClr val="accent3"/>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29" name="Oval"/>
                <p:cNvSpPr/>
                <p:nvPr/>
              </p:nvSpPr>
              <p:spPr>
                <a:xfrm>
                  <a:off x="2091777" y="13740"/>
                  <a:ext cx="85052" cy="105068"/>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grpSp>
        <p:grpSp>
          <p:nvGrpSpPr>
            <p:cNvPr id="640" name="Group"/>
            <p:cNvGrpSpPr/>
            <p:nvPr/>
          </p:nvGrpSpPr>
          <p:grpSpPr>
            <a:xfrm>
              <a:off x="6281978" y="740848"/>
              <a:ext cx="2483266" cy="118828"/>
              <a:chOff x="0" y="-18"/>
              <a:chExt cx="2483264" cy="118826"/>
            </a:xfrm>
          </p:grpSpPr>
          <p:sp>
            <p:nvSpPr>
              <p:cNvPr id="632" name="Line"/>
              <p:cNvSpPr/>
              <p:nvPr/>
            </p:nvSpPr>
            <p:spPr>
              <a:xfrm>
                <a:off x="0" y="59788"/>
                <a:ext cx="240864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nvGrpSpPr>
              <p:cNvPr id="639" name="Group"/>
              <p:cNvGrpSpPr/>
              <p:nvPr/>
            </p:nvGrpSpPr>
            <p:grpSpPr>
              <a:xfrm>
                <a:off x="306436" y="-19"/>
                <a:ext cx="2176829" cy="118827"/>
                <a:chOff x="0" y="-18"/>
                <a:chExt cx="2176828" cy="118826"/>
              </a:xfrm>
            </p:grpSpPr>
            <p:sp>
              <p:nvSpPr>
                <p:cNvPr id="633" name="Oval"/>
                <p:cNvSpPr/>
                <p:nvPr/>
              </p:nvSpPr>
              <p:spPr>
                <a:xfrm>
                  <a:off x="0" y="-1"/>
                  <a:ext cx="85051" cy="10506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34" name="Oval"/>
                <p:cNvSpPr/>
                <p:nvPr/>
              </p:nvSpPr>
              <p:spPr>
                <a:xfrm>
                  <a:off x="418068" y="-19"/>
                  <a:ext cx="85051" cy="105068"/>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35" name="Oval"/>
                <p:cNvSpPr/>
                <p:nvPr/>
              </p:nvSpPr>
              <p:spPr>
                <a:xfrm>
                  <a:off x="836136" y="-19"/>
                  <a:ext cx="85051" cy="105068"/>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36" name="Oval"/>
                <p:cNvSpPr/>
                <p:nvPr/>
              </p:nvSpPr>
              <p:spPr>
                <a:xfrm>
                  <a:off x="1254204" y="613"/>
                  <a:ext cx="85052" cy="105069"/>
                </a:xfrm>
                <a:prstGeom prst="ellipse">
                  <a:avLst/>
                </a:prstGeom>
                <a:solidFill>
                  <a:schemeClr val="accent3"/>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37" name="Oval"/>
                <p:cNvSpPr/>
                <p:nvPr/>
              </p:nvSpPr>
              <p:spPr>
                <a:xfrm>
                  <a:off x="1670541" y="2795"/>
                  <a:ext cx="85052" cy="10506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38" name="Oval"/>
                <p:cNvSpPr/>
                <p:nvPr/>
              </p:nvSpPr>
              <p:spPr>
                <a:xfrm>
                  <a:off x="2091777" y="13740"/>
                  <a:ext cx="85052" cy="105068"/>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grpSp>
        <p:grpSp>
          <p:nvGrpSpPr>
            <p:cNvPr id="649" name="Group"/>
            <p:cNvGrpSpPr/>
            <p:nvPr/>
          </p:nvGrpSpPr>
          <p:grpSpPr>
            <a:xfrm>
              <a:off x="0" y="1194385"/>
              <a:ext cx="2483265" cy="118827"/>
              <a:chOff x="0" y="-18"/>
              <a:chExt cx="2483264" cy="118826"/>
            </a:xfrm>
          </p:grpSpPr>
          <p:sp>
            <p:nvSpPr>
              <p:cNvPr id="641" name="Line"/>
              <p:cNvSpPr/>
              <p:nvPr/>
            </p:nvSpPr>
            <p:spPr>
              <a:xfrm>
                <a:off x="0" y="59788"/>
                <a:ext cx="240864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nvGrpSpPr>
              <p:cNvPr id="648" name="Group"/>
              <p:cNvGrpSpPr/>
              <p:nvPr/>
            </p:nvGrpSpPr>
            <p:grpSpPr>
              <a:xfrm>
                <a:off x="306436" y="-19"/>
                <a:ext cx="2176829" cy="118827"/>
                <a:chOff x="0" y="-18"/>
                <a:chExt cx="2176828" cy="118826"/>
              </a:xfrm>
            </p:grpSpPr>
            <p:sp>
              <p:nvSpPr>
                <p:cNvPr id="642" name="Oval"/>
                <p:cNvSpPr/>
                <p:nvPr/>
              </p:nvSpPr>
              <p:spPr>
                <a:xfrm>
                  <a:off x="0" y="-1"/>
                  <a:ext cx="85051" cy="10506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43" name="Oval"/>
                <p:cNvSpPr/>
                <p:nvPr/>
              </p:nvSpPr>
              <p:spPr>
                <a:xfrm>
                  <a:off x="418068" y="-19"/>
                  <a:ext cx="85051" cy="105068"/>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44" name="Oval"/>
                <p:cNvSpPr/>
                <p:nvPr/>
              </p:nvSpPr>
              <p:spPr>
                <a:xfrm>
                  <a:off x="836136" y="-19"/>
                  <a:ext cx="85051" cy="105068"/>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45" name="Oval"/>
                <p:cNvSpPr/>
                <p:nvPr/>
              </p:nvSpPr>
              <p:spPr>
                <a:xfrm>
                  <a:off x="1254204" y="613"/>
                  <a:ext cx="85052" cy="10506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46" name="Oval"/>
                <p:cNvSpPr/>
                <p:nvPr/>
              </p:nvSpPr>
              <p:spPr>
                <a:xfrm>
                  <a:off x="1670541" y="2795"/>
                  <a:ext cx="85052" cy="105069"/>
                </a:xfrm>
                <a:prstGeom prst="ellipse">
                  <a:avLst/>
                </a:prstGeom>
                <a:solidFill>
                  <a:schemeClr val="accent3"/>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47" name="Oval"/>
                <p:cNvSpPr/>
                <p:nvPr/>
              </p:nvSpPr>
              <p:spPr>
                <a:xfrm>
                  <a:off x="2091777" y="13740"/>
                  <a:ext cx="85052" cy="105068"/>
                </a:xfrm>
                <a:prstGeom prst="ellipse">
                  <a:avLst/>
                </a:prstGeom>
                <a:solidFill>
                  <a:schemeClr val="accent3"/>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grpSp>
        <p:grpSp>
          <p:nvGrpSpPr>
            <p:cNvPr id="658" name="Group"/>
            <p:cNvGrpSpPr/>
            <p:nvPr/>
          </p:nvGrpSpPr>
          <p:grpSpPr>
            <a:xfrm>
              <a:off x="3007461" y="1194385"/>
              <a:ext cx="2483266" cy="118827"/>
              <a:chOff x="0" y="-18"/>
              <a:chExt cx="2483264" cy="118826"/>
            </a:xfrm>
          </p:grpSpPr>
          <p:sp>
            <p:nvSpPr>
              <p:cNvPr id="650" name="Line"/>
              <p:cNvSpPr/>
              <p:nvPr/>
            </p:nvSpPr>
            <p:spPr>
              <a:xfrm>
                <a:off x="0" y="59788"/>
                <a:ext cx="240864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nvGrpSpPr>
              <p:cNvPr id="657" name="Group"/>
              <p:cNvGrpSpPr/>
              <p:nvPr/>
            </p:nvGrpSpPr>
            <p:grpSpPr>
              <a:xfrm>
                <a:off x="306436" y="-19"/>
                <a:ext cx="2176829" cy="118827"/>
                <a:chOff x="0" y="-18"/>
                <a:chExt cx="2176828" cy="118826"/>
              </a:xfrm>
            </p:grpSpPr>
            <p:sp>
              <p:nvSpPr>
                <p:cNvPr id="651" name="Oval"/>
                <p:cNvSpPr/>
                <p:nvPr/>
              </p:nvSpPr>
              <p:spPr>
                <a:xfrm>
                  <a:off x="0" y="-1"/>
                  <a:ext cx="85051" cy="10506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52" name="Oval"/>
                <p:cNvSpPr/>
                <p:nvPr/>
              </p:nvSpPr>
              <p:spPr>
                <a:xfrm>
                  <a:off x="418068" y="-19"/>
                  <a:ext cx="85051" cy="105068"/>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53" name="Oval"/>
                <p:cNvSpPr/>
                <p:nvPr/>
              </p:nvSpPr>
              <p:spPr>
                <a:xfrm>
                  <a:off x="836136" y="-19"/>
                  <a:ext cx="85051" cy="105068"/>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54" name="Oval"/>
                <p:cNvSpPr/>
                <p:nvPr/>
              </p:nvSpPr>
              <p:spPr>
                <a:xfrm>
                  <a:off x="1254204" y="613"/>
                  <a:ext cx="85052" cy="105069"/>
                </a:xfrm>
                <a:prstGeom prst="ellipse">
                  <a:avLst/>
                </a:prstGeom>
                <a:solidFill>
                  <a:schemeClr val="accent3"/>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55" name="Oval"/>
                <p:cNvSpPr/>
                <p:nvPr/>
              </p:nvSpPr>
              <p:spPr>
                <a:xfrm>
                  <a:off x="1670541" y="2795"/>
                  <a:ext cx="85052" cy="10506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56" name="Oval"/>
                <p:cNvSpPr/>
                <p:nvPr/>
              </p:nvSpPr>
              <p:spPr>
                <a:xfrm>
                  <a:off x="2091777" y="13740"/>
                  <a:ext cx="85052" cy="105068"/>
                </a:xfrm>
                <a:prstGeom prst="ellipse">
                  <a:avLst/>
                </a:prstGeom>
                <a:solidFill>
                  <a:schemeClr val="accent3"/>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grpSp>
        <p:grpSp>
          <p:nvGrpSpPr>
            <p:cNvPr id="667" name="Group"/>
            <p:cNvGrpSpPr/>
            <p:nvPr/>
          </p:nvGrpSpPr>
          <p:grpSpPr>
            <a:xfrm>
              <a:off x="3007461" y="1648253"/>
              <a:ext cx="2483266" cy="118828"/>
              <a:chOff x="0" y="-18"/>
              <a:chExt cx="2483264" cy="118826"/>
            </a:xfrm>
          </p:grpSpPr>
          <p:sp>
            <p:nvSpPr>
              <p:cNvPr id="659" name="Line"/>
              <p:cNvSpPr/>
              <p:nvPr/>
            </p:nvSpPr>
            <p:spPr>
              <a:xfrm>
                <a:off x="0" y="59788"/>
                <a:ext cx="240864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nvGrpSpPr>
              <p:cNvPr id="666" name="Group"/>
              <p:cNvGrpSpPr/>
              <p:nvPr/>
            </p:nvGrpSpPr>
            <p:grpSpPr>
              <a:xfrm>
                <a:off x="306436" y="-19"/>
                <a:ext cx="2176829" cy="118827"/>
                <a:chOff x="0" y="-18"/>
                <a:chExt cx="2176828" cy="118826"/>
              </a:xfrm>
            </p:grpSpPr>
            <p:sp>
              <p:nvSpPr>
                <p:cNvPr id="660" name="Oval"/>
                <p:cNvSpPr/>
                <p:nvPr/>
              </p:nvSpPr>
              <p:spPr>
                <a:xfrm>
                  <a:off x="0" y="-1"/>
                  <a:ext cx="85051" cy="10506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61" name="Oval"/>
                <p:cNvSpPr/>
                <p:nvPr/>
              </p:nvSpPr>
              <p:spPr>
                <a:xfrm>
                  <a:off x="418068" y="-19"/>
                  <a:ext cx="85051" cy="105068"/>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62" name="Oval"/>
                <p:cNvSpPr/>
                <p:nvPr/>
              </p:nvSpPr>
              <p:spPr>
                <a:xfrm>
                  <a:off x="836136" y="-19"/>
                  <a:ext cx="85051" cy="105068"/>
                </a:xfrm>
                <a:prstGeom prst="ellipse">
                  <a:avLst/>
                </a:prstGeom>
                <a:solidFill>
                  <a:schemeClr val="accent3"/>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63" name="Oval"/>
                <p:cNvSpPr/>
                <p:nvPr/>
              </p:nvSpPr>
              <p:spPr>
                <a:xfrm>
                  <a:off x="1254204" y="613"/>
                  <a:ext cx="85052" cy="10506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64" name="Oval"/>
                <p:cNvSpPr/>
                <p:nvPr/>
              </p:nvSpPr>
              <p:spPr>
                <a:xfrm>
                  <a:off x="1670541" y="2795"/>
                  <a:ext cx="85052" cy="105069"/>
                </a:xfrm>
                <a:prstGeom prst="ellipse">
                  <a:avLst/>
                </a:prstGeom>
                <a:solidFill>
                  <a:schemeClr val="accent3"/>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65" name="Oval"/>
                <p:cNvSpPr/>
                <p:nvPr/>
              </p:nvSpPr>
              <p:spPr>
                <a:xfrm>
                  <a:off x="2091777" y="13740"/>
                  <a:ext cx="85052" cy="105068"/>
                </a:xfrm>
                <a:prstGeom prst="ellipse">
                  <a:avLst/>
                </a:prstGeom>
                <a:solidFill>
                  <a:schemeClr val="accent3"/>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grpSp>
        <p:sp>
          <p:nvSpPr>
            <p:cNvPr id="668" name="+"/>
            <p:cNvSpPr txBox="1"/>
            <p:nvPr/>
          </p:nvSpPr>
          <p:spPr>
            <a:xfrm>
              <a:off x="2576016" y="95572"/>
              <a:ext cx="297181"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a:t>
              </a:r>
            </a:p>
          </p:txBody>
        </p:sp>
        <p:sp>
          <p:nvSpPr>
            <p:cNvPr id="669" name="+"/>
            <p:cNvSpPr txBox="1"/>
            <p:nvPr/>
          </p:nvSpPr>
          <p:spPr>
            <a:xfrm>
              <a:off x="2596773" y="517994"/>
              <a:ext cx="297181"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a:t>
              </a:r>
            </a:p>
          </p:txBody>
        </p:sp>
        <p:sp>
          <p:nvSpPr>
            <p:cNvPr id="670" name="+"/>
            <p:cNvSpPr txBox="1"/>
            <p:nvPr/>
          </p:nvSpPr>
          <p:spPr>
            <a:xfrm>
              <a:off x="5746464" y="517994"/>
              <a:ext cx="297181"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a:t>
              </a:r>
            </a:p>
          </p:txBody>
        </p:sp>
        <p:sp>
          <p:nvSpPr>
            <p:cNvPr id="671" name="+"/>
            <p:cNvSpPr txBox="1"/>
            <p:nvPr/>
          </p:nvSpPr>
          <p:spPr>
            <a:xfrm>
              <a:off x="8916911" y="517994"/>
              <a:ext cx="297181"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a:t>
              </a:r>
            </a:p>
          </p:txBody>
        </p:sp>
        <p:sp>
          <p:nvSpPr>
            <p:cNvPr id="672" name="+"/>
            <p:cNvSpPr txBox="1"/>
            <p:nvPr/>
          </p:nvSpPr>
          <p:spPr>
            <a:xfrm>
              <a:off x="2601416" y="1439036"/>
              <a:ext cx="297181"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a:t>
              </a:r>
            </a:p>
          </p:txBody>
        </p:sp>
        <p:sp>
          <p:nvSpPr>
            <p:cNvPr id="673" name="+"/>
            <p:cNvSpPr txBox="1"/>
            <p:nvPr/>
          </p:nvSpPr>
          <p:spPr>
            <a:xfrm>
              <a:off x="5756842" y="931658"/>
              <a:ext cx="297181"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a:t>
              </a:r>
            </a:p>
          </p:txBody>
        </p:sp>
        <p:sp>
          <p:nvSpPr>
            <p:cNvPr id="674" name="+"/>
            <p:cNvSpPr txBox="1"/>
            <p:nvPr/>
          </p:nvSpPr>
          <p:spPr>
            <a:xfrm>
              <a:off x="2596773" y="931658"/>
              <a:ext cx="297181"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a:t>
              </a:r>
            </a:p>
          </p:txBody>
        </p:sp>
        <p:sp>
          <p:nvSpPr>
            <p:cNvPr id="675" name="+"/>
            <p:cNvSpPr txBox="1"/>
            <p:nvPr/>
          </p:nvSpPr>
          <p:spPr>
            <a:xfrm>
              <a:off x="5746464" y="1439036"/>
              <a:ext cx="297181"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a:t>
              </a:r>
            </a:p>
          </p:txBody>
        </p:sp>
        <p:sp>
          <p:nvSpPr>
            <p:cNvPr id="676" name="…."/>
            <p:cNvSpPr txBox="1"/>
            <p:nvPr/>
          </p:nvSpPr>
          <p:spPr>
            <a:xfrm>
              <a:off x="9556495" y="474662"/>
              <a:ext cx="503836"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a:t>
              </a:r>
            </a:p>
          </p:txBody>
        </p:sp>
        <p:sp>
          <p:nvSpPr>
            <p:cNvPr id="677" name="…."/>
            <p:cNvSpPr txBox="1"/>
            <p:nvPr/>
          </p:nvSpPr>
          <p:spPr>
            <a:xfrm>
              <a:off x="6299382" y="908109"/>
              <a:ext cx="503835"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a:t>
              </a:r>
            </a:p>
          </p:txBody>
        </p:sp>
        <p:sp>
          <p:nvSpPr>
            <p:cNvPr id="678" name="…."/>
            <p:cNvSpPr txBox="1"/>
            <p:nvPr/>
          </p:nvSpPr>
          <p:spPr>
            <a:xfrm>
              <a:off x="1498782" y="1439036"/>
              <a:ext cx="503835"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a:t>
              </a:r>
            </a:p>
          </p:txBody>
        </p:sp>
        <p:sp>
          <p:nvSpPr>
            <p:cNvPr id="679" name="…."/>
            <p:cNvSpPr txBox="1"/>
            <p:nvPr/>
          </p:nvSpPr>
          <p:spPr>
            <a:xfrm>
              <a:off x="6299382" y="1415877"/>
              <a:ext cx="503835"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a:t>
              </a:r>
            </a:p>
          </p:txBody>
        </p:sp>
        <p:pic>
          <p:nvPicPr>
            <p:cNvPr id="680" name="1.pdf" descr="1.pdf"/>
            <p:cNvPicPr>
              <a:picLocks noChangeAspect="1"/>
            </p:cNvPicPr>
            <p:nvPr/>
          </p:nvPicPr>
          <p:blipFill>
            <a:blip r:embed="rId8">
              <a:extLst/>
            </a:blip>
            <a:stretch>
              <a:fillRect/>
            </a:stretch>
          </p:blipFill>
          <p:spPr>
            <a:xfrm>
              <a:off x="4377801" y="156450"/>
              <a:ext cx="88901" cy="152401"/>
            </a:xfrm>
            <a:prstGeom prst="rect">
              <a:avLst/>
            </a:prstGeom>
            <a:ln w="12700" cap="flat">
              <a:noFill/>
              <a:miter lim="400000"/>
            </a:ln>
            <a:effectLst/>
          </p:spPr>
        </p:pic>
        <p:pic>
          <p:nvPicPr>
            <p:cNvPr id="681" name="-iV_M_tau.pdf" descr="-iV_M_tau.pdf"/>
            <p:cNvPicPr>
              <a:picLocks noChangeAspect="1"/>
            </p:cNvPicPr>
            <p:nvPr/>
          </p:nvPicPr>
          <p:blipFill>
            <a:blip r:embed="rId9">
              <a:extLst/>
            </a:blip>
            <a:stretch>
              <a:fillRect/>
            </a:stretch>
          </p:blipFill>
          <p:spPr>
            <a:xfrm>
              <a:off x="5007145" y="166174"/>
              <a:ext cx="622301" cy="177801"/>
            </a:xfrm>
            <a:prstGeom prst="rect">
              <a:avLst/>
            </a:prstGeom>
            <a:ln w="12700" cap="flat">
              <a:noFill/>
              <a:miter lim="400000"/>
            </a:ln>
            <a:effectLst/>
          </p:spPr>
        </p:pic>
        <p:sp>
          <p:nvSpPr>
            <p:cNvPr id="682" name="Circle"/>
            <p:cNvSpPr/>
            <p:nvPr/>
          </p:nvSpPr>
          <p:spPr>
            <a:xfrm>
              <a:off x="4198289" y="11829"/>
              <a:ext cx="447924" cy="441643"/>
            </a:xfrm>
            <a:prstGeom prst="ellipse">
              <a:avLst/>
            </a:prstGeom>
            <a:noFill/>
            <a:ln w="12700" cap="flat">
              <a:solidFill>
                <a:srgbClr val="009051"/>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83" name="Oval"/>
            <p:cNvSpPr/>
            <p:nvPr/>
          </p:nvSpPr>
          <p:spPr>
            <a:xfrm>
              <a:off x="4848106" y="0"/>
              <a:ext cx="940380" cy="484249"/>
            </a:xfrm>
            <a:prstGeom prst="ellipse">
              <a:avLst/>
            </a:prstGeom>
            <a:noFill/>
            <a:ln w="12700" cap="flat">
              <a:solidFill>
                <a:srgbClr val="009051"/>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84" name="Line"/>
            <p:cNvSpPr/>
            <p:nvPr/>
          </p:nvSpPr>
          <p:spPr>
            <a:xfrm>
              <a:off x="4435565" y="443255"/>
              <a:ext cx="152401" cy="360264"/>
            </a:xfrm>
            <a:prstGeom prst="line">
              <a:avLst/>
            </a:prstGeom>
            <a:noFill/>
            <a:ln w="25400" cap="flat">
              <a:solidFill>
                <a:srgbClr val="009051"/>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85" name="Line"/>
            <p:cNvSpPr/>
            <p:nvPr/>
          </p:nvSpPr>
          <p:spPr>
            <a:xfrm flipH="1">
              <a:off x="5027722" y="468655"/>
              <a:ext cx="215901" cy="322164"/>
            </a:xfrm>
            <a:prstGeom prst="line">
              <a:avLst/>
            </a:prstGeom>
            <a:noFill/>
            <a:ln w="25400" cap="flat">
              <a:solidFill>
                <a:srgbClr val="009051"/>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
        <p:nvSpPr>
          <p:cNvPr id="687" name="Now we arrange the terms in powers of V:"/>
          <p:cNvSpPr txBox="1"/>
          <p:nvPr/>
        </p:nvSpPr>
        <p:spPr>
          <a:xfrm>
            <a:off x="542263" y="7031449"/>
            <a:ext cx="11328798"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000">
                <a:latin typeface="Helvetica Light"/>
                <a:ea typeface="Helvetica Light"/>
                <a:cs typeface="Helvetica Light"/>
                <a:sym typeface="Helvetica Light"/>
              </a:defRPr>
            </a:lvl1pPr>
          </a:lstStyle>
          <a:p>
            <a:pPr/>
            <a:r>
              <a:t>Now we arrange the terms in powers of V:</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9" name="Kubo formula"/>
          <p:cNvSpPr txBox="1"/>
          <p:nvPr/>
        </p:nvSpPr>
        <p:spPr>
          <a:xfrm>
            <a:off x="838268" y="813652"/>
            <a:ext cx="1930264"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latin typeface="Helvetica"/>
                <a:ea typeface="Helvetica"/>
                <a:cs typeface="Helvetica"/>
                <a:sym typeface="Helvetica"/>
              </a:defRPr>
            </a:lvl1pPr>
          </a:lstStyle>
          <a:p>
            <a:pPr/>
            <a:r>
              <a:t>Kubo formula</a:t>
            </a:r>
          </a:p>
        </p:txBody>
      </p:sp>
      <p:sp>
        <p:nvSpPr>
          <p:cNvPr id="690" name="Linear response (perturbative) regime"/>
          <p:cNvSpPr txBox="1"/>
          <p:nvPr/>
        </p:nvSpPr>
        <p:spPr>
          <a:xfrm>
            <a:off x="3611562" y="267404"/>
            <a:ext cx="5527676" cy="43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u="sng">
                <a:solidFill>
                  <a:srgbClr val="0433FF"/>
                </a:solidFill>
                <a:latin typeface="Helvetica"/>
                <a:ea typeface="Helvetica"/>
                <a:cs typeface="Helvetica"/>
                <a:sym typeface="Helvetica"/>
              </a:defRPr>
            </a:lvl1pPr>
          </a:lstStyle>
          <a:p>
            <a:pPr/>
            <a:r>
              <a:t>Linear response (perturbative) regime</a:t>
            </a:r>
          </a:p>
        </p:txBody>
      </p:sp>
      <p:pic>
        <p:nvPicPr>
          <p:cNvPr id="691" name="H=H_0+V(t).pdf" descr="H=H_0+V(t).pdf"/>
          <p:cNvPicPr>
            <a:picLocks noChangeAspect="1"/>
          </p:cNvPicPr>
          <p:nvPr/>
        </p:nvPicPr>
        <p:blipFill>
          <a:blip r:embed="rId2">
            <a:extLst/>
          </a:blip>
          <a:stretch>
            <a:fillRect/>
          </a:stretch>
        </p:blipFill>
        <p:spPr>
          <a:xfrm>
            <a:off x="929679" y="1407159"/>
            <a:ext cx="1498601" cy="241301"/>
          </a:xfrm>
          <a:prstGeom prst="rect">
            <a:avLst/>
          </a:prstGeom>
          <a:ln w="12700">
            <a:miter lim="400000"/>
          </a:ln>
        </p:spPr>
      </p:pic>
      <p:pic>
        <p:nvPicPr>
          <p:cNvPr id="692" name="U(t)=e^-i(H_0+V_.pdf" descr="U(t)=e^-i(H_0+V_.pdf"/>
          <p:cNvPicPr>
            <a:picLocks noChangeAspect="1"/>
          </p:cNvPicPr>
          <p:nvPr/>
        </p:nvPicPr>
        <p:blipFill>
          <a:blip r:embed="rId3">
            <a:extLst/>
          </a:blip>
          <a:stretch>
            <a:fillRect/>
          </a:stretch>
        </p:blipFill>
        <p:spPr>
          <a:xfrm>
            <a:off x="694663" y="5564952"/>
            <a:ext cx="7353301" cy="279401"/>
          </a:xfrm>
          <a:prstGeom prst="rect">
            <a:avLst/>
          </a:prstGeom>
          <a:ln w="12700">
            <a:miter lim="400000"/>
          </a:ln>
        </p:spPr>
      </p:pic>
      <p:sp>
        <p:nvSpPr>
          <p:cNvPr id="693" name="External time-dependent field (el.-mag. field, photon)"/>
          <p:cNvSpPr txBox="1"/>
          <p:nvPr/>
        </p:nvSpPr>
        <p:spPr>
          <a:xfrm>
            <a:off x="2244922" y="1786268"/>
            <a:ext cx="6868983"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000">
                <a:latin typeface="Helvetica Light"/>
                <a:ea typeface="Helvetica Light"/>
                <a:cs typeface="Helvetica Light"/>
                <a:sym typeface="Helvetica Light"/>
              </a:defRPr>
            </a:lvl1pPr>
          </a:lstStyle>
          <a:p>
            <a:pPr/>
            <a:r>
              <a:t>External time-dependent field (el.-mag. field, photon)</a:t>
            </a:r>
          </a:p>
        </p:txBody>
      </p:sp>
      <p:sp>
        <p:nvSpPr>
          <p:cNvPr id="694" name="Evolution operator"/>
          <p:cNvSpPr txBox="1"/>
          <p:nvPr/>
        </p:nvSpPr>
        <p:spPr>
          <a:xfrm>
            <a:off x="820306" y="2956997"/>
            <a:ext cx="2537158"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000">
                <a:latin typeface="Helvetica Light"/>
                <a:ea typeface="Helvetica Light"/>
                <a:cs typeface="Helvetica Light"/>
                <a:sym typeface="Helvetica Light"/>
              </a:defRPr>
            </a:lvl1pPr>
          </a:lstStyle>
          <a:p>
            <a:pPr/>
            <a:r>
              <a:t>Evolution operator</a:t>
            </a:r>
          </a:p>
        </p:txBody>
      </p:sp>
      <p:sp>
        <p:nvSpPr>
          <p:cNvPr id="695" name="Initial state (ground state)"/>
          <p:cNvSpPr txBox="1"/>
          <p:nvPr/>
        </p:nvSpPr>
        <p:spPr>
          <a:xfrm>
            <a:off x="3203375" y="2659524"/>
            <a:ext cx="4099391"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000">
                <a:latin typeface="Helvetica Light"/>
                <a:ea typeface="Helvetica Light"/>
                <a:cs typeface="Helvetica Light"/>
                <a:sym typeface="Helvetica Light"/>
              </a:defRPr>
            </a:lvl1pPr>
          </a:lstStyle>
          <a:p>
            <a:pPr/>
            <a:r>
              <a:t>Initial state (ground state)</a:t>
            </a:r>
          </a:p>
        </p:txBody>
      </p:sp>
      <p:sp>
        <p:nvSpPr>
          <p:cNvPr id="696" name="H0 and V do not commute and thus is it not possible to split the exponential even if V did not depend on time!"/>
          <p:cNvSpPr txBox="1"/>
          <p:nvPr/>
        </p:nvSpPr>
        <p:spPr>
          <a:xfrm>
            <a:off x="605763" y="3380379"/>
            <a:ext cx="10147301"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2000">
                <a:latin typeface="Helvetica Light"/>
                <a:ea typeface="Helvetica Light"/>
                <a:cs typeface="Helvetica Light"/>
                <a:sym typeface="Helvetica Light"/>
              </a:defRPr>
            </a:pPr>
            <a:r>
              <a:t>H</a:t>
            </a:r>
            <a:r>
              <a:rPr baseline="-5999"/>
              <a:t>0</a:t>
            </a:r>
            <a:r>
              <a:t> and V do not commute and thus is it not possible to split the exponential even if V did not depend on time!</a:t>
            </a:r>
          </a:p>
        </p:txBody>
      </p:sp>
      <p:grpSp>
        <p:nvGrpSpPr>
          <p:cNvPr id="699" name="Group"/>
          <p:cNvGrpSpPr/>
          <p:nvPr/>
        </p:nvGrpSpPr>
        <p:grpSpPr>
          <a:xfrm>
            <a:off x="876035" y="2508215"/>
            <a:ext cx="1581349" cy="279401"/>
            <a:chOff x="0" y="0"/>
            <a:chExt cx="1581348" cy="279400"/>
          </a:xfrm>
        </p:grpSpPr>
        <p:pic>
          <p:nvPicPr>
            <p:cNvPr id="697" name="|n(t)_rangle=e^-.pdf" descr="|n(t)_rangle=e^-.pdf"/>
            <p:cNvPicPr>
              <a:picLocks noChangeAspect="1"/>
            </p:cNvPicPr>
            <p:nvPr/>
          </p:nvPicPr>
          <p:blipFill>
            <a:blip r:embed="rId4">
              <a:extLst/>
            </a:blip>
            <a:srcRect l="0" t="0" r="70623" b="0"/>
            <a:stretch>
              <a:fillRect/>
            </a:stretch>
          </p:blipFill>
          <p:spPr>
            <a:xfrm>
              <a:off x="0" y="0"/>
              <a:ext cx="787202" cy="266700"/>
            </a:xfrm>
            <a:prstGeom prst="rect">
              <a:avLst/>
            </a:prstGeom>
            <a:ln w="12700" cap="flat">
              <a:noFill/>
              <a:miter lim="400000"/>
            </a:ln>
            <a:effectLst/>
          </p:spPr>
        </p:pic>
        <p:pic>
          <p:nvPicPr>
            <p:cNvPr id="698" name="|n(t)_rangle=e^-.pdf" descr="|n(t)_rangle=e^-.pdf"/>
            <p:cNvPicPr>
              <a:picLocks noChangeAspect="1"/>
            </p:cNvPicPr>
            <p:nvPr/>
          </p:nvPicPr>
          <p:blipFill>
            <a:blip r:embed="rId4">
              <a:extLst/>
            </a:blip>
            <a:srcRect l="72511" t="0" r="0" b="0"/>
            <a:stretch>
              <a:fillRect/>
            </a:stretch>
          </p:blipFill>
          <p:spPr>
            <a:xfrm>
              <a:off x="844748" y="12700"/>
              <a:ext cx="736601" cy="266700"/>
            </a:xfrm>
            <a:prstGeom prst="rect">
              <a:avLst/>
            </a:prstGeom>
            <a:ln w="12700" cap="flat">
              <a:noFill/>
              <a:miter lim="400000"/>
            </a:ln>
            <a:effectLst/>
          </p:spPr>
        </p:pic>
      </p:grpSp>
      <p:pic>
        <p:nvPicPr>
          <p:cNvPr id="700" name="color_red_e^(H_0.pdf" descr="color_red_e^(H_0.pdf"/>
          <p:cNvPicPr>
            <a:picLocks noChangeAspect="1"/>
          </p:cNvPicPr>
          <p:nvPr/>
        </p:nvPicPr>
        <p:blipFill>
          <a:blip r:embed="rId5">
            <a:extLst/>
          </a:blip>
          <a:stretch>
            <a:fillRect/>
          </a:stretch>
        </p:blipFill>
        <p:spPr>
          <a:xfrm>
            <a:off x="4959746" y="3920083"/>
            <a:ext cx="1689101" cy="279401"/>
          </a:xfrm>
          <a:prstGeom prst="rect">
            <a:avLst/>
          </a:prstGeom>
          <a:ln w="12700">
            <a:miter lim="400000"/>
          </a:ln>
        </p:spPr>
      </p:pic>
      <p:pic>
        <p:nvPicPr>
          <p:cNvPr id="701" name="U(t)=e^-iH_0_tau.pdf" descr="U(t)=e^-iH_0_tau.pdf"/>
          <p:cNvPicPr>
            <a:picLocks noChangeAspect="1"/>
          </p:cNvPicPr>
          <p:nvPr/>
        </p:nvPicPr>
        <p:blipFill>
          <a:blip r:embed="rId6">
            <a:extLst/>
          </a:blip>
          <a:stretch>
            <a:fillRect/>
          </a:stretch>
        </p:blipFill>
        <p:spPr>
          <a:xfrm>
            <a:off x="593063" y="6493088"/>
            <a:ext cx="10172701" cy="279401"/>
          </a:xfrm>
          <a:prstGeom prst="rect">
            <a:avLst/>
          </a:prstGeom>
          <a:ln w="12700">
            <a:miter lim="400000"/>
          </a:ln>
        </p:spPr>
      </p:pic>
      <p:sp>
        <p:nvSpPr>
          <p:cNvPr id="702" name="Rectangle"/>
          <p:cNvSpPr/>
          <p:nvPr/>
        </p:nvSpPr>
        <p:spPr>
          <a:xfrm>
            <a:off x="503907" y="3407315"/>
            <a:ext cx="10600780" cy="964191"/>
          </a:xfrm>
          <a:prstGeom prst="rect">
            <a:avLst/>
          </a:prstGeom>
          <a:ln w="12700">
            <a:solidFill>
              <a:srgbClr val="0433FF"/>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03" name="Standard trick: discretise the time into small steps and use the fact that                                            ,…"/>
          <p:cNvSpPr txBox="1"/>
          <p:nvPr/>
        </p:nvSpPr>
        <p:spPr>
          <a:xfrm>
            <a:off x="542263" y="4699279"/>
            <a:ext cx="11328798"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2000">
                <a:latin typeface="Helvetica Light"/>
                <a:ea typeface="Helvetica Light"/>
                <a:cs typeface="Helvetica Light"/>
                <a:sym typeface="Helvetica Light"/>
              </a:defRPr>
            </a:pPr>
            <a:r>
              <a:t>Standard trick: discretise the time into small steps and use the fact that                                            ,</a:t>
            </a:r>
          </a:p>
          <a:p>
            <a:pPr algn="l">
              <a:defRPr b="0" sz="2000">
                <a:latin typeface="Helvetica Light"/>
                <a:ea typeface="Helvetica Light"/>
                <a:cs typeface="Helvetica Light"/>
                <a:sym typeface="Helvetica Light"/>
              </a:defRPr>
            </a:pPr>
            <a:r>
              <a:t>i.e., we can split the exponential on each time (the error can be made arbitrarily small):</a:t>
            </a:r>
          </a:p>
        </p:txBody>
      </p:sp>
      <p:pic>
        <p:nvPicPr>
          <p:cNvPr id="704" name="e^i(H_0+V)_tau_=.pdf" descr="e^i(H_0+V)_tau_=.pdf"/>
          <p:cNvPicPr>
            <a:picLocks noChangeAspect="1"/>
          </p:cNvPicPr>
          <p:nvPr/>
        </p:nvPicPr>
        <p:blipFill>
          <a:blip r:embed="rId7">
            <a:extLst/>
          </a:blip>
          <a:stretch>
            <a:fillRect/>
          </a:stretch>
        </p:blipFill>
        <p:spPr>
          <a:xfrm>
            <a:off x="8709173" y="4751089"/>
            <a:ext cx="2984501" cy="279401"/>
          </a:xfrm>
          <a:prstGeom prst="rect">
            <a:avLst/>
          </a:prstGeom>
          <a:ln w="12700">
            <a:miter lim="400000"/>
          </a:ln>
        </p:spPr>
      </p:pic>
      <p:sp>
        <p:nvSpPr>
          <p:cNvPr id="705" name="Next we expand the exponentials containing the external field:"/>
          <p:cNvSpPr txBox="1"/>
          <p:nvPr/>
        </p:nvSpPr>
        <p:spPr>
          <a:xfrm>
            <a:off x="542263" y="5996907"/>
            <a:ext cx="11328798"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000">
                <a:latin typeface="Helvetica Light"/>
                <a:ea typeface="Helvetica Light"/>
                <a:cs typeface="Helvetica Light"/>
                <a:sym typeface="Helvetica Light"/>
              </a:defRPr>
            </a:lvl1pPr>
          </a:lstStyle>
          <a:p>
            <a:pPr/>
            <a:r>
              <a:t>Next we expand the exponentials containing the external field:</a:t>
            </a:r>
          </a:p>
        </p:txBody>
      </p:sp>
      <p:pic>
        <p:nvPicPr>
          <p:cNvPr id="706" name="tilde_V_(t)_equi.pdf" descr="tilde_V_(t)_equi.pdf"/>
          <p:cNvPicPr>
            <a:picLocks noChangeAspect="1"/>
          </p:cNvPicPr>
          <p:nvPr/>
        </p:nvPicPr>
        <p:blipFill>
          <a:blip r:embed="rId8">
            <a:extLst/>
          </a:blip>
          <a:stretch>
            <a:fillRect/>
          </a:stretch>
        </p:blipFill>
        <p:spPr>
          <a:xfrm>
            <a:off x="9058423" y="8864306"/>
            <a:ext cx="2286001" cy="279401"/>
          </a:xfrm>
          <a:prstGeom prst="rect">
            <a:avLst/>
          </a:prstGeom>
          <a:ln w="12700">
            <a:miter lim="400000"/>
          </a:ln>
        </p:spPr>
      </p:pic>
      <p:pic>
        <p:nvPicPr>
          <p:cNvPr id="707" name="U(t)=&amp;e^-iH_0N_t.pdf" descr="U(t)=&amp;e^-iH_0N_t.pdf"/>
          <p:cNvPicPr>
            <a:picLocks noChangeAspect="1"/>
          </p:cNvPicPr>
          <p:nvPr/>
        </p:nvPicPr>
        <p:blipFill>
          <a:blip r:embed="rId9">
            <a:extLst/>
          </a:blip>
          <a:stretch>
            <a:fillRect/>
          </a:stretch>
        </p:blipFill>
        <p:spPr>
          <a:xfrm>
            <a:off x="593675" y="7031449"/>
            <a:ext cx="10680701" cy="2019301"/>
          </a:xfrm>
          <a:prstGeom prst="rect">
            <a:avLst/>
          </a:prstGeom>
          <a:ln w="12700">
            <a:miter lim="400000"/>
          </a:ln>
        </p:spPr>
      </p:pic>
      <p:sp>
        <p:nvSpPr>
          <p:cNvPr id="708" name="Line"/>
          <p:cNvSpPr/>
          <p:nvPr/>
        </p:nvSpPr>
        <p:spPr>
          <a:xfrm flipH="1" flipV="1">
            <a:off x="6512207" y="8334427"/>
            <a:ext cx="2415828" cy="677145"/>
          </a:xfrm>
          <a:prstGeom prst="line">
            <a:avLst/>
          </a:prstGeom>
          <a:ln w="25400">
            <a:solidFill>
              <a:srgbClr val="FF26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10" name="U(t)=&amp;e^-iH_0N_t.pdf" descr="U(t)=&amp;e^-iH_0N_t.pdf"/>
          <p:cNvPicPr>
            <a:picLocks noChangeAspect="1"/>
          </p:cNvPicPr>
          <p:nvPr/>
        </p:nvPicPr>
        <p:blipFill>
          <a:blip r:embed="rId2">
            <a:extLst/>
          </a:blip>
          <a:stretch>
            <a:fillRect/>
          </a:stretch>
        </p:blipFill>
        <p:spPr>
          <a:xfrm>
            <a:off x="593675" y="7031449"/>
            <a:ext cx="10680701" cy="2019301"/>
          </a:xfrm>
          <a:prstGeom prst="rect">
            <a:avLst/>
          </a:prstGeom>
          <a:ln w="12700">
            <a:miter lim="400000"/>
          </a:ln>
        </p:spPr>
      </p:pic>
      <p:sp>
        <p:nvSpPr>
          <p:cNvPr id="711" name="Kubo formula"/>
          <p:cNvSpPr txBox="1"/>
          <p:nvPr/>
        </p:nvSpPr>
        <p:spPr>
          <a:xfrm>
            <a:off x="838268" y="813652"/>
            <a:ext cx="1930264"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latin typeface="Helvetica"/>
                <a:ea typeface="Helvetica"/>
                <a:cs typeface="Helvetica"/>
                <a:sym typeface="Helvetica"/>
              </a:defRPr>
            </a:lvl1pPr>
          </a:lstStyle>
          <a:p>
            <a:pPr/>
            <a:r>
              <a:t>Kubo formula</a:t>
            </a:r>
          </a:p>
        </p:txBody>
      </p:sp>
      <p:sp>
        <p:nvSpPr>
          <p:cNvPr id="712" name="Linear response (perturbative) regime"/>
          <p:cNvSpPr txBox="1"/>
          <p:nvPr/>
        </p:nvSpPr>
        <p:spPr>
          <a:xfrm>
            <a:off x="3611562" y="267404"/>
            <a:ext cx="5527676" cy="43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u="sng">
                <a:solidFill>
                  <a:srgbClr val="0433FF"/>
                </a:solidFill>
                <a:latin typeface="Helvetica"/>
                <a:ea typeface="Helvetica"/>
                <a:cs typeface="Helvetica"/>
                <a:sym typeface="Helvetica"/>
              </a:defRPr>
            </a:lvl1pPr>
          </a:lstStyle>
          <a:p>
            <a:pPr/>
            <a:r>
              <a:t>Linear response (perturbative) regime</a:t>
            </a:r>
          </a:p>
        </p:txBody>
      </p:sp>
      <p:pic>
        <p:nvPicPr>
          <p:cNvPr id="713" name="H=H_0+V(t).pdf" descr="H=H_0+V(t).pdf"/>
          <p:cNvPicPr>
            <a:picLocks noChangeAspect="1"/>
          </p:cNvPicPr>
          <p:nvPr/>
        </p:nvPicPr>
        <p:blipFill>
          <a:blip r:embed="rId3">
            <a:extLst/>
          </a:blip>
          <a:stretch>
            <a:fillRect/>
          </a:stretch>
        </p:blipFill>
        <p:spPr>
          <a:xfrm>
            <a:off x="929679" y="1407159"/>
            <a:ext cx="1498601" cy="241301"/>
          </a:xfrm>
          <a:prstGeom prst="rect">
            <a:avLst/>
          </a:prstGeom>
          <a:ln w="12700">
            <a:miter lim="400000"/>
          </a:ln>
        </p:spPr>
      </p:pic>
      <p:pic>
        <p:nvPicPr>
          <p:cNvPr id="714" name="U(t)=e^-i(H_0+V_.pdf" descr="U(t)=e^-i(H_0+V_.pdf"/>
          <p:cNvPicPr>
            <a:picLocks noChangeAspect="1"/>
          </p:cNvPicPr>
          <p:nvPr/>
        </p:nvPicPr>
        <p:blipFill>
          <a:blip r:embed="rId4">
            <a:extLst/>
          </a:blip>
          <a:stretch>
            <a:fillRect/>
          </a:stretch>
        </p:blipFill>
        <p:spPr>
          <a:xfrm>
            <a:off x="694663" y="5564952"/>
            <a:ext cx="7353301" cy="279401"/>
          </a:xfrm>
          <a:prstGeom prst="rect">
            <a:avLst/>
          </a:prstGeom>
          <a:ln w="12700">
            <a:miter lim="400000"/>
          </a:ln>
        </p:spPr>
      </p:pic>
      <p:sp>
        <p:nvSpPr>
          <p:cNvPr id="715" name="External time-dependent field (el.-mag. field, photon)"/>
          <p:cNvSpPr txBox="1"/>
          <p:nvPr/>
        </p:nvSpPr>
        <p:spPr>
          <a:xfrm>
            <a:off x="2244922" y="1786268"/>
            <a:ext cx="6868983"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000">
                <a:latin typeface="Helvetica Light"/>
                <a:ea typeface="Helvetica Light"/>
                <a:cs typeface="Helvetica Light"/>
                <a:sym typeface="Helvetica Light"/>
              </a:defRPr>
            </a:lvl1pPr>
          </a:lstStyle>
          <a:p>
            <a:pPr/>
            <a:r>
              <a:t>External time-dependent field (el.-mag. field, photon)</a:t>
            </a:r>
          </a:p>
        </p:txBody>
      </p:sp>
      <p:sp>
        <p:nvSpPr>
          <p:cNvPr id="716" name="Evolution operator"/>
          <p:cNvSpPr txBox="1"/>
          <p:nvPr/>
        </p:nvSpPr>
        <p:spPr>
          <a:xfrm>
            <a:off x="820306" y="2956997"/>
            <a:ext cx="2537158"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000">
                <a:latin typeface="Helvetica Light"/>
                <a:ea typeface="Helvetica Light"/>
                <a:cs typeface="Helvetica Light"/>
                <a:sym typeface="Helvetica Light"/>
              </a:defRPr>
            </a:lvl1pPr>
          </a:lstStyle>
          <a:p>
            <a:pPr/>
            <a:r>
              <a:t>Evolution operator</a:t>
            </a:r>
          </a:p>
        </p:txBody>
      </p:sp>
      <p:sp>
        <p:nvSpPr>
          <p:cNvPr id="717" name="Initial state (ground state)"/>
          <p:cNvSpPr txBox="1"/>
          <p:nvPr/>
        </p:nvSpPr>
        <p:spPr>
          <a:xfrm>
            <a:off x="3203375" y="2659524"/>
            <a:ext cx="4099391"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000">
                <a:latin typeface="Helvetica Light"/>
                <a:ea typeface="Helvetica Light"/>
                <a:cs typeface="Helvetica Light"/>
                <a:sym typeface="Helvetica Light"/>
              </a:defRPr>
            </a:lvl1pPr>
          </a:lstStyle>
          <a:p>
            <a:pPr/>
            <a:r>
              <a:t>Initial state (ground state)</a:t>
            </a:r>
          </a:p>
        </p:txBody>
      </p:sp>
      <p:sp>
        <p:nvSpPr>
          <p:cNvPr id="718" name="H0 and V do not commute and thus is it not possible to split the exponential even if V did not depend on time!"/>
          <p:cNvSpPr txBox="1"/>
          <p:nvPr/>
        </p:nvSpPr>
        <p:spPr>
          <a:xfrm>
            <a:off x="605763" y="3380379"/>
            <a:ext cx="10147301"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2000">
                <a:latin typeface="Helvetica Light"/>
                <a:ea typeface="Helvetica Light"/>
                <a:cs typeface="Helvetica Light"/>
                <a:sym typeface="Helvetica Light"/>
              </a:defRPr>
            </a:pPr>
            <a:r>
              <a:t>H</a:t>
            </a:r>
            <a:r>
              <a:rPr baseline="-5999"/>
              <a:t>0</a:t>
            </a:r>
            <a:r>
              <a:t> and V do not commute and thus is it not possible to split the exponential even if V did not depend on time!</a:t>
            </a:r>
          </a:p>
        </p:txBody>
      </p:sp>
      <p:grpSp>
        <p:nvGrpSpPr>
          <p:cNvPr id="721" name="Group"/>
          <p:cNvGrpSpPr/>
          <p:nvPr/>
        </p:nvGrpSpPr>
        <p:grpSpPr>
          <a:xfrm>
            <a:off x="876035" y="2508215"/>
            <a:ext cx="1581349" cy="279401"/>
            <a:chOff x="0" y="0"/>
            <a:chExt cx="1581348" cy="279400"/>
          </a:xfrm>
        </p:grpSpPr>
        <p:pic>
          <p:nvPicPr>
            <p:cNvPr id="719" name="|n(t)_rangle=e^-.pdf" descr="|n(t)_rangle=e^-.pdf"/>
            <p:cNvPicPr>
              <a:picLocks noChangeAspect="1"/>
            </p:cNvPicPr>
            <p:nvPr/>
          </p:nvPicPr>
          <p:blipFill>
            <a:blip r:embed="rId5">
              <a:extLst/>
            </a:blip>
            <a:srcRect l="0" t="0" r="70623" b="0"/>
            <a:stretch>
              <a:fillRect/>
            </a:stretch>
          </p:blipFill>
          <p:spPr>
            <a:xfrm>
              <a:off x="0" y="0"/>
              <a:ext cx="787202" cy="266700"/>
            </a:xfrm>
            <a:prstGeom prst="rect">
              <a:avLst/>
            </a:prstGeom>
            <a:ln w="12700" cap="flat">
              <a:noFill/>
              <a:miter lim="400000"/>
            </a:ln>
            <a:effectLst/>
          </p:spPr>
        </p:pic>
        <p:pic>
          <p:nvPicPr>
            <p:cNvPr id="720" name="|n(t)_rangle=e^-.pdf" descr="|n(t)_rangle=e^-.pdf"/>
            <p:cNvPicPr>
              <a:picLocks noChangeAspect="1"/>
            </p:cNvPicPr>
            <p:nvPr/>
          </p:nvPicPr>
          <p:blipFill>
            <a:blip r:embed="rId5">
              <a:extLst/>
            </a:blip>
            <a:srcRect l="72511" t="0" r="0" b="0"/>
            <a:stretch>
              <a:fillRect/>
            </a:stretch>
          </p:blipFill>
          <p:spPr>
            <a:xfrm>
              <a:off x="844748" y="12700"/>
              <a:ext cx="736601" cy="266700"/>
            </a:xfrm>
            <a:prstGeom prst="rect">
              <a:avLst/>
            </a:prstGeom>
            <a:ln w="12700" cap="flat">
              <a:noFill/>
              <a:miter lim="400000"/>
            </a:ln>
            <a:effectLst/>
          </p:spPr>
        </p:pic>
      </p:grpSp>
      <p:pic>
        <p:nvPicPr>
          <p:cNvPr id="722" name="color_red_e^(H_0.pdf" descr="color_red_e^(H_0.pdf"/>
          <p:cNvPicPr>
            <a:picLocks noChangeAspect="1"/>
          </p:cNvPicPr>
          <p:nvPr/>
        </p:nvPicPr>
        <p:blipFill>
          <a:blip r:embed="rId6">
            <a:extLst/>
          </a:blip>
          <a:stretch>
            <a:fillRect/>
          </a:stretch>
        </p:blipFill>
        <p:spPr>
          <a:xfrm>
            <a:off x="4959746" y="3920083"/>
            <a:ext cx="1689101" cy="279401"/>
          </a:xfrm>
          <a:prstGeom prst="rect">
            <a:avLst/>
          </a:prstGeom>
          <a:ln w="12700">
            <a:miter lim="400000"/>
          </a:ln>
        </p:spPr>
      </p:pic>
      <p:pic>
        <p:nvPicPr>
          <p:cNvPr id="723" name="U(t)=e^-iH_0_tau.pdf" descr="U(t)=e^-iH_0_tau.pdf"/>
          <p:cNvPicPr>
            <a:picLocks noChangeAspect="1"/>
          </p:cNvPicPr>
          <p:nvPr/>
        </p:nvPicPr>
        <p:blipFill>
          <a:blip r:embed="rId7">
            <a:extLst/>
          </a:blip>
          <a:stretch>
            <a:fillRect/>
          </a:stretch>
        </p:blipFill>
        <p:spPr>
          <a:xfrm>
            <a:off x="593063" y="6493088"/>
            <a:ext cx="10172701" cy="279401"/>
          </a:xfrm>
          <a:prstGeom prst="rect">
            <a:avLst/>
          </a:prstGeom>
          <a:ln w="12700">
            <a:miter lim="400000"/>
          </a:ln>
        </p:spPr>
      </p:pic>
      <p:sp>
        <p:nvSpPr>
          <p:cNvPr id="724" name="Rectangle"/>
          <p:cNvSpPr/>
          <p:nvPr/>
        </p:nvSpPr>
        <p:spPr>
          <a:xfrm>
            <a:off x="503907" y="3407315"/>
            <a:ext cx="10600780" cy="964191"/>
          </a:xfrm>
          <a:prstGeom prst="rect">
            <a:avLst/>
          </a:prstGeom>
          <a:ln w="12700">
            <a:solidFill>
              <a:srgbClr val="0433FF"/>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25" name="Standard trick: discretise the time into small steps and use the fact that                                            ,…"/>
          <p:cNvSpPr txBox="1"/>
          <p:nvPr/>
        </p:nvSpPr>
        <p:spPr>
          <a:xfrm>
            <a:off x="542263" y="4699279"/>
            <a:ext cx="11328798"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2000">
                <a:latin typeface="Helvetica Light"/>
                <a:ea typeface="Helvetica Light"/>
                <a:cs typeface="Helvetica Light"/>
                <a:sym typeface="Helvetica Light"/>
              </a:defRPr>
            </a:pPr>
            <a:r>
              <a:t>Standard trick: discretise the time into small steps and use the fact that                                            ,</a:t>
            </a:r>
          </a:p>
          <a:p>
            <a:pPr algn="l">
              <a:defRPr b="0" sz="2000">
                <a:latin typeface="Helvetica Light"/>
                <a:ea typeface="Helvetica Light"/>
                <a:cs typeface="Helvetica Light"/>
                <a:sym typeface="Helvetica Light"/>
              </a:defRPr>
            </a:pPr>
            <a:r>
              <a:t>i.e., we can split the exponential on each time (the error can be made arbitrarily small):</a:t>
            </a:r>
          </a:p>
        </p:txBody>
      </p:sp>
      <p:pic>
        <p:nvPicPr>
          <p:cNvPr id="726" name="e^i(H_0+V)_tau_=.pdf" descr="e^i(H_0+V)_tau_=.pdf"/>
          <p:cNvPicPr>
            <a:picLocks noChangeAspect="1"/>
          </p:cNvPicPr>
          <p:nvPr/>
        </p:nvPicPr>
        <p:blipFill>
          <a:blip r:embed="rId8">
            <a:extLst/>
          </a:blip>
          <a:stretch>
            <a:fillRect/>
          </a:stretch>
        </p:blipFill>
        <p:spPr>
          <a:xfrm>
            <a:off x="8709173" y="4751089"/>
            <a:ext cx="2984501" cy="279401"/>
          </a:xfrm>
          <a:prstGeom prst="rect">
            <a:avLst/>
          </a:prstGeom>
          <a:ln w="12700">
            <a:miter lim="400000"/>
          </a:ln>
        </p:spPr>
      </p:pic>
      <p:sp>
        <p:nvSpPr>
          <p:cNvPr id="727" name="Next we expand the exponentials containing the external field:"/>
          <p:cNvSpPr txBox="1"/>
          <p:nvPr/>
        </p:nvSpPr>
        <p:spPr>
          <a:xfrm>
            <a:off x="542263" y="5996907"/>
            <a:ext cx="11328798"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000">
                <a:latin typeface="Helvetica Light"/>
                <a:ea typeface="Helvetica Light"/>
                <a:cs typeface="Helvetica Light"/>
                <a:sym typeface="Helvetica Light"/>
              </a:defRPr>
            </a:lvl1pPr>
          </a:lstStyle>
          <a:p>
            <a:pPr/>
            <a:r>
              <a:t>Next we expand the exponentials containing the external field:</a:t>
            </a:r>
          </a:p>
        </p:txBody>
      </p:sp>
      <p:pic>
        <p:nvPicPr>
          <p:cNvPr id="728" name="tilde_V_(t)_equi.pdf" descr="tilde_V_(t)_equi.pdf"/>
          <p:cNvPicPr>
            <a:picLocks noChangeAspect="1"/>
          </p:cNvPicPr>
          <p:nvPr/>
        </p:nvPicPr>
        <p:blipFill>
          <a:blip r:embed="rId9">
            <a:extLst/>
          </a:blip>
          <a:stretch>
            <a:fillRect/>
          </a:stretch>
        </p:blipFill>
        <p:spPr>
          <a:xfrm>
            <a:off x="9465402" y="8047759"/>
            <a:ext cx="2286001" cy="279401"/>
          </a:xfrm>
          <a:prstGeom prst="rect">
            <a:avLst/>
          </a:prstGeom>
          <a:ln w="12700">
            <a:miter lim="400000"/>
          </a:ln>
        </p:spPr>
      </p:pic>
      <p:sp>
        <p:nvSpPr>
          <p:cNvPr id="729" name="Callout"/>
          <p:cNvSpPr/>
          <p:nvPr/>
        </p:nvSpPr>
        <p:spPr>
          <a:xfrm>
            <a:off x="2030412" y="3279732"/>
            <a:ext cx="10066735" cy="53780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6" y="0"/>
                </a:moveTo>
                <a:cubicBezTo>
                  <a:pt x="691" y="0"/>
                  <a:pt x="630" y="114"/>
                  <a:pt x="630" y="255"/>
                </a:cubicBezTo>
                <a:lnTo>
                  <a:pt x="630" y="10106"/>
                </a:lnTo>
                <a:lnTo>
                  <a:pt x="0" y="21600"/>
                </a:lnTo>
                <a:lnTo>
                  <a:pt x="1023" y="13015"/>
                </a:lnTo>
                <a:lnTo>
                  <a:pt x="21464" y="13015"/>
                </a:lnTo>
                <a:cubicBezTo>
                  <a:pt x="21539" y="13015"/>
                  <a:pt x="21600" y="12901"/>
                  <a:pt x="21600" y="12760"/>
                </a:cubicBezTo>
                <a:lnTo>
                  <a:pt x="21600" y="255"/>
                </a:lnTo>
                <a:cubicBezTo>
                  <a:pt x="21600" y="114"/>
                  <a:pt x="21539" y="0"/>
                  <a:pt x="21464" y="0"/>
                </a:cubicBezTo>
                <a:lnTo>
                  <a:pt x="766" y="0"/>
                </a:lnTo>
                <a:close/>
              </a:path>
            </a:pathLst>
          </a:custGeom>
          <a:solidFill>
            <a:srgbClr val="D6D6D6"/>
          </a:solidFill>
          <a:ln w="127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30" name="T is so called time ordering symbol (sometimes called an time-ordering operator). Note that it is not an operator! The meaning of T is the expansion on the line above.…"/>
          <p:cNvSpPr txBox="1"/>
          <p:nvPr/>
        </p:nvSpPr>
        <p:spPr>
          <a:xfrm>
            <a:off x="2590088" y="3851986"/>
            <a:ext cx="9248413" cy="16563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2000"/>
            </a:pPr>
            <a:r>
              <a:t>T</a:t>
            </a:r>
            <a:r>
              <a:rPr b="0"/>
              <a:t> is so called time ordering symbol (sometimes called an time-ordering operator). Note that it is not an operator! The meaning of </a:t>
            </a:r>
            <a:r>
              <a:t>T </a:t>
            </a:r>
            <a:r>
              <a:rPr b="0"/>
              <a:t>is the expansion on the line above. </a:t>
            </a:r>
            <a:endParaRPr b="0"/>
          </a:p>
          <a:p>
            <a:pPr algn="just">
              <a:defRPr sz="2000"/>
            </a:pPr>
            <a:r>
              <a:rPr b="0"/>
              <a:t>You cannot interpret this expression as “evaluate the integral in the bracket -&gt; exponentiate the result -&gt; apply </a:t>
            </a:r>
            <a:r>
              <a:t>T</a:t>
            </a:r>
            <a:r>
              <a:rPr b="0"/>
              <a:t> on the result”!</a:t>
            </a:r>
          </a:p>
        </p:txBody>
      </p:sp>
      <p:pic>
        <p:nvPicPr>
          <p:cNvPr id="731" name="tilde_V_(t)_equi.pdf" descr="tilde_V_(t)_equi.pdf"/>
          <p:cNvPicPr>
            <a:picLocks noChangeAspect="1"/>
          </p:cNvPicPr>
          <p:nvPr/>
        </p:nvPicPr>
        <p:blipFill>
          <a:blip r:embed="rId9">
            <a:extLst/>
          </a:blip>
          <a:stretch>
            <a:fillRect/>
          </a:stretch>
        </p:blipFill>
        <p:spPr>
          <a:xfrm>
            <a:off x="9058423" y="8864306"/>
            <a:ext cx="2286001" cy="279401"/>
          </a:xfrm>
          <a:prstGeom prst="rect">
            <a:avLst/>
          </a:prstGeom>
          <a:ln w="12700">
            <a:miter lim="400000"/>
          </a:ln>
        </p:spPr>
      </p:pic>
      <p:sp>
        <p:nvSpPr>
          <p:cNvPr id="732" name="Line"/>
          <p:cNvSpPr/>
          <p:nvPr/>
        </p:nvSpPr>
        <p:spPr>
          <a:xfrm flipH="1" flipV="1">
            <a:off x="6512207" y="8334427"/>
            <a:ext cx="2415828" cy="677145"/>
          </a:xfrm>
          <a:prstGeom prst="line">
            <a:avLst/>
          </a:prstGeom>
          <a:ln w="25400">
            <a:solidFill>
              <a:srgbClr val="FF26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Schrodinger equation"/>
          <p:cNvSpPr txBox="1"/>
          <p:nvPr>
            <p:ph type="title"/>
          </p:nvPr>
        </p:nvSpPr>
        <p:spPr>
          <a:xfrm>
            <a:off x="877341" y="270150"/>
            <a:ext cx="11704323" cy="800299"/>
          </a:xfrm>
          <a:prstGeom prst="rect">
            <a:avLst/>
          </a:prstGeom>
        </p:spPr>
        <p:txBody>
          <a:bodyPr/>
          <a:lstStyle>
            <a:lvl1pPr>
              <a:defRPr b="1" sz="4000">
                <a:latin typeface="Times"/>
                <a:ea typeface="Times"/>
                <a:cs typeface="Times"/>
                <a:sym typeface="Times"/>
              </a:defRPr>
            </a:lvl1pPr>
          </a:lstStyle>
          <a:p>
            <a:pPr/>
            <a:r>
              <a:t>Thermal equilibrium</a:t>
            </a:r>
          </a:p>
        </p:txBody>
      </p:sp>
      <p:pic>
        <p:nvPicPr>
          <p:cNvPr id="157" name="Image" descr="Image"/>
          <p:cNvPicPr>
            <a:picLocks noChangeAspect="1"/>
          </p:cNvPicPr>
          <p:nvPr/>
        </p:nvPicPr>
        <p:blipFill>
          <a:blip r:embed="rId2">
            <a:extLst/>
          </a:blip>
          <a:stretch>
            <a:fillRect/>
          </a:stretch>
        </p:blipFill>
        <p:spPr>
          <a:xfrm>
            <a:off x="866704" y="1729915"/>
            <a:ext cx="6032783" cy="1047610"/>
          </a:xfrm>
          <a:prstGeom prst="rect">
            <a:avLst/>
          </a:prstGeom>
          <a:ln w="12700">
            <a:miter lim="400000"/>
          </a:ln>
        </p:spPr>
      </p:pic>
      <p:sp>
        <p:nvSpPr>
          <p:cNvPr id="158" name="Thermal averages (finite temperature):"/>
          <p:cNvSpPr txBox="1"/>
          <p:nvPr/>
        </p:nvSpPr>
        <p:spPr>
          <a:xfrm>
            <a:off x="646286" y="3436992"/>
            <a:ext cx="5288459" cy="7744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a:uFill>
                  <a:solidFill>
                    <a:srgbClr val="000000"/>
                  </a:solidFill>
                </a:uFill>
                <a:latin typeface="Times New Roman"/>
                <a:ea typeface="Times New Roman"/>
                <a:cs typeface="Times New Roman"/>
                <a:sym typeface="Times New Roman"/>
              </a:defRPr>
            </a:lvl1pPr>
          </a:lstStyle>
          <a:p>
            <a:pPr/>
            <a:r>
              <a:t>Thermal averages (finite temperature):</a:t>
            </a:r>
          </a:p>
        </p:txBody>
      </p:sp>
      <p:sp>
        <p:nvSpPr>
          <p:cNvPr id="159" name="Rounded Rectangle"/>
          <p:cNvSpPr/>
          <p:nvPr/>
        </p:nvSpPr>
        <p:spPr>
          <a:xfrm>
            <a:off x="698500" y="4876800"/>
            <a:ext cx="1463477" cy="1456433"/>
          </a:xfrm>
          <a:prstGeom prst="roundRect">
            <a:avLst>
              <a:gd name="adj" fmla="val 15000"/>
            </a:avLst>
          </a:pr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0" name="Rounded Rectangle"/>
          <p:cNvSpPr/>
          <p:nvPr/>
        </p:nvSpPr>
        <p:spPr>
          <a:xfrm>
            <a:off x="4051300" y="4080842"/>
            <a:ext cx="3102769" cy="3679528"/>
          </a:xfrm>
          <a:prstGeom prst="roundRect">
            <a:avLst>
              <a:gd name="adj" fmla="val 14838"/>
            </a:avLst>
          </a:prstGeom>
          <a:solidFill>
            <a:srgbClr val="A9A9A9"/>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1" name="system"/>
          <p:cNvSpPr txBox="1"/>
          <p:nvPr/>
        </p:nvSpPr>
        <p:spPr>
          <a:xfrm>
            <a:off x="932929" y="4982840"/>
            <a:ext cx="99461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a:uFill>
                  <a:solidFill>
                    <a:srgbClr val="000000"/>
                  </a:solidFill>
                </a:uFill>
                <a:latin typeface="Times New Roman"/>
                <a:ea typeface="Times New Roman"/>
                <a:cs typeface="Times New Roman"/>
                <a:sym typeface="Times New Roman"/>
              </a:defRPr>
            </a:lvl1pPr>
          </a:lstStyle>
          <a:p>
            <a:pPr/>
            <a:r>
              <a:t>system</a:t>
            </a:r>
          </a:p>
        </p:txBody>
      </p:sp>
      <p:sp>
        <p:nvSpPr>
          <p:cNvPr id="162" name="reservoir"/>
          <p:cNvSpPr txBox="1"/>
          <p:nvPr/>
        </p:nvSpPr>
        <p:spPr>
          <a:xfrm>
            <a:off x="4854426" y="4220840"/>
            <a:ext cx="129331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a:uFill>
                  <a:solidFill>
                    <a:srgbClr val="000000"/>
                  </a:solidFill>
                </a:uFill>
                <a:latin typeface="Times New Roman"/>
                <a:ea typeface="Times New Roman"/>
                <a:cs typeface="Times New Roman"/>
                <a:sym typeface="Times New Roman"/>
              </a:defRPr>
            </a:lvl1pPr>
          </a:lstStyle>
          <a:p>
            <a:pPr/>
            <a:r>
              <a:t>reservoir</a:t>
            </a:r>
          </a:p>
        </p:txBody>
      </p:sp>
      <p:sp>
        <p:nvSpPr>
          <p:cNvPr id="163" name="Double Arrow"/>
          <p:cNvSpPr/>
          <p:nvPr/>
        </p:nvSpPr>
        <p:spPr>
          <a:xfrm>
            <a:off x="2171700" y="5280992"/>
            <a:ext cx="1897906" cy="648048"/>
          </a:xfrm>
          <a:prstGeom prst="leftRightArrow">
            <a:avLst>
              <a:gd name="adj1" fmla="val 32000"/>
              <a:gd name="adj2" fmla="val 86228"/>
            </a:avLst>
          </a:prstGeom>
          <a:solidFill>
            <a:srgbClr val="945200"/>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4" name="energy and/or…"/>
          <p:cNvSpPr txBox="1"/>
          <p:nvPr/>
        </p:nvSpPr>
        <p:spPr>
          <a:xfrm>
            <a:off x="2376865" y="4564155"/>
            <a:ext cx="1487576" cy="6252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1800">
                <a:uFill>
                  <a:solidFill>
                    <a:srgbClr val="000000"/>
                  </a:solidFill>
                </a:uFill>
                <a:latin typeface="Times New Roman"/>
                <a:ea typeface="Times New Roman"/>
                <a:cs typeface="Times New Roman"/>
                <a:sym typeface="Times New Roman"/>
              </a:defRPr>
            </a:pPr>
            <a:r>
              <a:t>energy and/or </a:t>
            </a:r>
          </a:p>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1800">
                <a:uFill>
                  <a:solidFill>
                    <a:srgbClr val="000000"/>
                  </a:solidFill>
                </a:uFill>
                <a:latin typeface="Times New Roman"/>
                <a:ea typeface="Times New Roman"/>
                <a:cs typeface="Times New Roman"/>
                <a:sym typeface="Times New Roman"/>
              </a:defRPr>
            </a:pPr>
            <a:r>
              <a:t>particles</a:t>
            </a:r>
          </a:p>
        </p:txBody>
      </p:sp>
      <p:sp>
        <p:nvSpPr>
          <p:cNvPr id="165" name="Coupling is very weak !"/>
          <p:cNvSpPr txBox="1"/>
          <p:nvPr/>
        </p:nvSpPr>
        <p:spPr>
          <a:xfrm>
            <a:off x="1965151" y="6020587"/>
            <a:ext cx="2311004" cy="358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1800">
                <a:solidFill>
                  <a:srgbClr val="FF2600"/>
                </a:solidFill>
                <a:uFill>
                  <a:solidFill>
                    <a:srgbClr val="000000"/>
                  </a:solidFill>
                </a:uFill>
                <a:latin typeface="Times New Roman"/>
                <a:ea typeface="Times New Roman"/>
                <a:cs typeface="Times New Roman"/>
                <a:sym typeface="Times New Roman"/>
              </a:defRPr>
            </a:lvl1pPr>
          </a:lstStyle>
          <a:p>
            <a:pPr/>
            <a:r>
              <a:t>Coupling is very weak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34" name="U(t)=&amp;e^-iH_0N_t.pdf" descr="U(t)=&amp;e^-iH_0N_t.pdf"/>
          <p:cNvPicPr>
            <a:picLocks noChangeAspect="1"/>
          </p:cNvPicPr>
          <p:nvPr/>
        </p:nvPicPr>
        <p:blipFill>
          <a:blip r:embed="rId2">
            <a:extLst/>
          </a:blip>
          <a:stretch>
            <a:fillRect/>
          </a:stretch>
        </p:blipFill>
        <p:spPr>
          <a:xfrm>
            <a:off x="593675" y="7031449"/>
            <a:ext cx="10680701" cy="2019301"/>
          </a:xfrm>
          <a:prstGeom prst="rect">
            <a:avLst/>
          </a:prstGeom>
          <a:ln w="12700">
            <a:miter lim="400000"/>
          </a:ln>
        </p:spPr>
      </p:pic>
      <p:sp>
        <p:nvSpPr>
          <p:cNvPr id="735" name="Kubo formula"/>
          <p:cNvSpPr txBox="1"/>
          <p:nvPr/>
        </p:nvSpPr>
        <p:spPr>
          <a:xfrm>
            <a:off x="838268" y="813652"/>
            <a:ext cx="1930264"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latin typeface="Helvetica"/>
                <a:ea typeface="Helvetica"/>
                <a:cs typeface="Helvetica"/>
                <a:sym typeface="Helvetica"/>
              </a:defRPr>
            </a:lvl1pPr>
          </a:lstStyle>
          <a:p>
            <a:pPr/>
            <a:r>
              <a:t>Kubo formula</a:t>
            </a:r>
          </a:p>
        </p:txBody>
      </p:sp>
      <p:sp>
        <p:nvSpPr>
          <p:cNvPr id="736" name="Linear response (perturbative) regime"/>
          <p:cNvSpPr txBox="1"/>
          <p:nvPr/>
        </p:nvSpPr>
        <p:spPr>
          <a:xfrm>
            <a:off x="3611562" y="267404"/>
            <a:ext cx="5527676" cy="43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u="sng">
                <a:solidFill>
                  <a:srgbClr val="0433FF"/>
                </a:solidFill>
                <a:latin typeface="Helvetica"/>
                <a:ea typeface="Helvetica"/>
                <a:cs typeface="Helvetica"/>
                <a:sym typeface="Helvetica"/>
              </a:defRPr>
            </a:lvl1pPr>
          </a:lstStyle>
          <a:p>
            <a:pPr/>
            <a:r>
              <a:t>Linear response (perturbative) regime</a:t>
            </a:r>
          </a:p>
        </p:txBody>
      </p:sp>
      <p:pic>
        <p:nvPicPr>
          <p:cNvPr id="737" name="H=H_0+V(t).pdf" descr="H=H_0+V(t).pdf"/>
          <p:cNvPicPr>
            <a:picLocks noChangeAspect="1"/>
          </p:cNvPicPr>
          <p:nvPr/>
        </p:nvPicPr>
        <p:blipFill>
          <a:blip r:embed="rId3">
            <a:extLst/>
          </a:blip>
          <a:stretch>
            <a:fillRect/>
          </a:stretch>
        </p:blipFill>
        <p:spPr>
          <a:xfrm>
            <a:off x="929679" y="1407159"/>
            <a:ext cx="1498601" cy="241301"/>
          </a:xfrm>
          <a:prstGeom prst="rect">
            <a:avLst/>
          </a:prstGeom>
          <a:ln w="12700">
            <a:miter lim="400000"/>
          </a:ln>
        </p:spPr>
      </p:pic>
      <p:pic>
        <p:nvPicPr>
          <p:cNvPr id="738" name="U(t)=e^-i(H_0+V_.pdf" descr="U(t)=e^-i(H_0+V_.pdf"/>
          <p:cNvPicPr>
            <a:picLocks noChangeAspect="1"/>
          </p:cNvPicPr>
          <p:nvPr/>
        </p:nvPicPr>
        <p:blipFill>
          <a:blip r:embed="rId4">
            <a:extLst/>
          </a:blip>
          <a:stretch>
            <a:fillRect/>
          </a:stretch>
        </p:blipFill>
        <p:spPr>
          <a:xfrm>
            <a:off x="694663" y="5564952"/>
            <a:ext cx="7353301" cy="279401"/>
          </a:xfrm>
          <a:prstGeom prst="rect">
            <a:avLst/>
          </a:prstGeom>
          <a:ln w="12700">
            <a:miter lim="400000"/>
          </a:ln>
        </p:spPr>
      </p:pic>
      <p:sp>
        <p:nvSpPr>
          <p:cNvPr id="739" name="External time-dependent field (el.-mag. field, photon)"/>
          <p:cNvSpPr txBox="1"/>
          <p:nvPr/>
        </p:nvSpPr>
        <p:spPr>
          <a:xfrm>
            <a:off x="2244922" y="1786268"/>
            <a:ext cx="6868983"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000">
                <a:latin typeface="Helvetica Light"/>
                <a:ea typeface="Helvetica Light"/>
                <a:cs typeface="Helvetica Light"/>
                <a:sym typeface="Helvetica Light"/>
              </a:defRPr>
            </a:lvl1pPr>
          </a:lstStyle>
          <a:p>
            <a:pPr/>
            <a:r>
              <a:t>External time-dependent field (el.-mag. field, photon)</a:t>
            </a:r>
          </a:p>
        </p:txBody>
      </p:sp>
      <p:sp>
        <p:nvSpPr>
          <p:cNvPr id="740" name="Evolution operator"/>
          <p:cNvSpPr txBox="1"/>
          <p:nvPr/>
        </p:nvSpPr>
        <p:spPr>
          <a:xfrm>
            <a:off x="820306" y="2956997"/>
            <a:ext cx="2537158"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000">
                <a:latin typeface="Helvetica Light"/>
                <a:ea typeface="Helvetica Light"/>
                <a:cs typeface="Helvetica Light"/>
                <a:sym typeface="Helvetica Light"/>
              </a:defRPr>
            </a:lvl1pPr>
          </a:lstStyle>
          <a:p>
            <a:pPr/>
            <a:r>
              <a:t>Evolution operator</a:t>
            </a:r>
          </a:p>
        </p:txBody>
      </p:sp>
      <p:sp>
        <p:nvSpPr>
          <p:cNvPr id="741" name="Initial state (ground state)"/>
          <p:cNvSpPr txBox="1"/>
          <p:nvPr/>
        </p:nvSpPr>
        <p:spPr>
          <a:xfrm>
            <a:off x="3203375" y="2659524"/>
            <a:ext cx="4099391"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000">
                <a:latin typeface="Helvetica Light"/>
                <a:ea typeface="Helvetica Light"/>
                <a:cs typeface="Helvetica Light"/>
                <a:sym typeface="Helvetica Light"/>
              </a:defRPr>
            </a:lvl1pPr>
          </a:lstStyle>
          <a:p>
            <a:pPr/>
            <a:r>
              <a:t>Initial state (ground state)</a:t>
            </a:r>
          </a:p>
        </p:txBody>
      </p:sp>
      <p:sp>
        <p:nvSpPr>
          <p:cNvPr id="742" name="H0 and V do not commute and thus is it not possible to split the exponential even if V did not depend on time!"/>
          <p:cNvSpPr txBox="1"/>
          <p:nvPr/>
        </p:nvSpPr>
        <p:spPr>
          <a:xfrm>
            <a:off x="605763" y="3380379"/>
            <a:ext cx="10147301"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2000">
                <a:latin typeface="Helvetica Light"/>
                <a:ea typeface="Helvetica Light"/>
                <a:cs typeface="Helvetica Light"/>
                <a:sym typeface="Helvetica Light"/>
              </a:defRPr>
            </a:pPr>
            <a:r>
              <a:t>H</a:t>
            </a:r>
            <a:r>
              <a:rPr baseline="-5999"/>
              <a:t>0</a:t>
            </a:r>
            <a:r>
              <a:t> and V do not commute and thus is it not possible to split the exponential even if V did not depend on time!</a:t>
            </a:r>
          </a:p>
        </p:txBody>
      </p:sp>
      <p:grpSp>
        <p:nvGrpSpPr>
          <p:cNvPr id="745" name="Group"/>
          <p:cNvGrpSpPr/>
          <p:nvPr/>
        </p:nvGrpSpPr>
        <p:grpSpPr>
          <a:xfrm>
            <a:off x="876035" y="2508215"/>
            <a:ext cx="1581349" cy="279401"/>
            <a:chOff x="0" y="0"/>
            <a:chExt cx="1581348" cy="279400"/>
          </a:xfrm>
        </p:grpSpPr>
        <p:pic>
          <p:nvPicPr>
            <p:cNvPr id="743" name="|n(t)_rangle=e^-.pdf" descr="|n(t)_rangle=e^-.pdf"/>
            <p:cNvPicPr>
              <a:picLocks noChangeAspect="1"/>
            </p:cNvPicPr>
            <p:nvPr/>
          </p:nvPicPr>
          <p:blipFill>
            <a:blip r:embed="rId5">
              <a:extLst/>
            </a:blip>
            <a:srcRect l="0" t="0" r="70623" b="0"/>
            <a:stretch>
              <a:fillRect/>
            </a:stretch>
          </p:blipFill>
          <p:spPr>
            <a:xfrm>
              <a:off x="0" y="0"/>
              <a:ext cx="787202" cy="266700"/>
            </a:xfrm>
            <a:prstGeom prst="rect">
              <a:avLst/>
            </a:prstGeom>
            <a:ln w="12700" cap="flat">
              <a:noFill/>
              <a:miter lim="400000"/>
            </a:ln>
            <a:effectLst/>
          </p:spPr>
        </p:pic>
        <p:pic>
          <p:nvPicPr>
            <p:cNvPr id="744" name="|n(t)_rangle=e^-.pdf" descr="|n(t)_rangle=e^-.pdf"/>
            <p:cNvPicPr>
              <a:picLocks noChangeAspect="1"/>
            </p:cNvPicPr>
            <p:nvPr/>
          </p:nvPicPr>
          <p:blipFill>
            <a:blip r:embed="rId5">
              <a:extLst/>
            </a:blip>
            <a:srcRect l="72511" t="0" r="0" b="0"/>
            <a:stretch>
              <a:fillRect/>
            </a:stretch>
          </p:blipFill>
          <p:spPr>
            <a:xfrm>
              <a:off x="844748" y="12700"/>
              <a:ext cx="736601" cy="266700"/>
            </a:xfrm>
            <a:prstGeom prst="rect">
              <a:avLst/>
            </a:prstGeom>
            <a:ln w="12700" cap="flat">
              <a:noFill/>
              <a:miter lim="400000"/>
            </a:ln>
            <a:effectLst/>
          </p:spPr>
        </p:pic>
      </p:grpSp>
      <p:pic>
        <p:nvPicPr>
          <p:cNvPr id="746" name="color_red_e^(H_0.pdf" descr="color_red_e^(H_0.pdf"/>
          <p:cNvPicPr>
            <a:picLocks noChangeAspect="1"/>
          </p:cNvPicPr>
          <p:nvPr/>
        </p:nvPicPr>
        <p:blipFill>
          <a:blip r:embed="rId6">
            <a:extLst/>
          </a:blip>
          <a:stretch>
            <a:fillRect/>
          </a:stretch>
        </p:blipFill>
        <p:spPr>
          <a:xfrm>
            <a:off x="4959746" y="3920083"/>
            <a:ext cx="1689101" cy="279401"/>
          </a:xfrm>
          <a:prstGeom prst="rect">
            <a:avLst/>
          </a:prstGeom>
          <a:ln w="12700">
            <a:miter lim="400000"/>
          </a:ln>
        </p:spPr>
      </p:pic>
      <p:pic>
        <p:nvPicPr>
          <p:cNvPr id="747" name="U(t)=e^-iH_0_tau.pdf" descr="U(t)=e^-iH_0_tau.pdf"/>
          <p:cNvPicPr>
            <a:picLocks noChangeAspect="1"/>
          </p:cNvPicPr>
          <p:nvPr/>
        </p:nvPicPr>
        <p:blipFill>
          <a:blip r:embed="rId7">
            <a:extLst/>
          </a:blip>
          <a:stretch>
            <a:fillRect/>
          </a:stretch>
        </p:blipFill>
        <p:spPr>
          <a:xfrm>
            <a:off x="593063" y="6493088"/>
            <a:ext cx="10172701" cy="279401"/>
          </a:xfrm>
          <a:prstGeom prst="rect">
            <a:avLst/>
          </a:prstGeom>
          <a:ln w="12700">
            <a:miter lim="400000"/>
          </a:ln>
        </p:spPr>
      </p:pic>
      <p:sp>
        <p:nvSpPr>
          <p:cNvPr id="748" name="Rectangle"/>
          <p:cNvSpPr/>
          <p:nvPr/>
        </p:nvSpPr>
        <p:spPr>
          <a:xfrm>
            <a:off x="503907" y="3407315"/>
            <a:ext cx="10600780" cy="964191"/>
          </a:xfrm>
          <a:prstGeom prst="rect">
            <a:avLst/>
          </a:prstGeom>
          <a:ln w="12700">
            <a:solidFill>
              <a:srgbClr val="0433FF"/>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49" name="Standard trick: discretise the time into small steps and use the fact that                                            ,…"/>
          <p:cNvSpPr txBox="1"/>
          <p:nvPr/>
        </p:nvSpPr>
        <p:spPr>
          <a:xfrm>
            <a:off x="542263" y="4699279"/>
            <a:ext cx="11328798"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2000">
                <a:latin typeface="Helvetica Light"/>
                <a:ea typeface="Helvetica Light"/>
                <a:cs typeface="Helvetica Light"/>
                <a:sym typeface="Helvetica Light"/>
              </a:defRPr>
            </a:pPr>
            <a:r>
              <a:t>Standard trick: discretise the time into small steps and use the fact that                                            ,</a:t>
            </a:r>
          </a:p>
          <a:p>
            <a:pPr algn="l">
              <a:defRPr b="0" sz="2000">
                <a:latin typeface="Helvetica Light"/>
                <a:ea typeface="Helvetica Light"/>
                <a:cs typeface="Helvetica Light"/>
                <a:sym typeface="Helvetica Light"/>
              </a:defRPr>
            </a:pPr>
            <a:r>
              <a:t>i.e., we can split the exponential on each time (the error can be made arbitrarily small):</a:t>
            </a:r>
          </a:p>
        </p:txBody>
      </p:sp>
      <p:pic>
        <p:nvPicPr>
          <p:cNvPr id="750" name="e^i(H_0+V)_tau_=.pdf" descr="e^i(H_0+V)_tau_=.pdf"/>
          <p:cNvPicPr>
            <a:picLocks noChangeAspect="1"/>
          </p:cNvPicPr>
          <p:nvPr/>
        </p:nvPicPr>
        <p:blipFill>
          <a:blip r:embed="rId8">
            <a:extLst/>
          </a:blip>
          <a:stretch>
            <a:fillRect/>
          </a:stretch>
        </p:blipFill>
        <p:spPr>
          <a:xfrm>
            <a:off x="8709173" y="4751089"/>
            <a:ext cx="2984501" cy="279401"/>
          </a:xfrm>
          <a:prstGeom prst="rect">
            <a:avLst/>
          </a:prstGeom>
          <a:ln w="12700">
            <a:miter lim="400000"/>
          </a:ln>
        </p:spPr>
      </p:pic>
      <p:sp>
        <p:nvSpPr>
          <p:cNvPr id="751" name="Next we expand the exponentials containing the external field:"/>
          <p:cNvSpPr txBox="1"/>
          <p:nvPr/>
        </p:nvSpPr>
        <p:spPr>
          <a:xfrm>
            <a:off x="542263" y="5996907"/>
            <a:ext cx="11328798"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000">
                <a:latin typeface="Helvetica Light"/>
                <a:ea typeface="Helvetica Light"/>
                <a:cs typeface="Helvetica Light"/>
                <a:sym typeface="Helvetica Light"/>
              </a:defRPr>
            </a:lvl1pPr>
          </a:lstStyle>
          <a:p>
            <a:pPr/>
            <a:r>
              <a:t>Next we expand the exponentials containing the external field:</a:t>
            </a:r>
          </a:p>
        </p:txBody>
      </p:sp>
      <p:pic>
        <p:nvPicPr>
          <p:cNvPr id="752" name="tilde_V_(t)_equi.pdf" descr="tilde_V_(t)_equi.pdf"/>
          <p:cNvPicPr>
            <a:picLocks noChangeAspect="1"/>
          </p:cNvPicPr>
          <p:nvPr/>
        </p:nvPicPr>
        <p:blipFill>
          <a:blip r:embed="rId9">
            <a:extLst/>
          </a:blip>
          <a:stretch>
            <a:fillRect/>
          </a:stretch>
        </p:blipFill>
        <p:spPr>
          <a:xfrm>
            <a:off x="9465402" y="8047759"/>
            <a:ext cx="2286001" cy="279401"/>
          </a:xfrm>
          <a:prstGeom prst="rect">
            <a:avLst/>
          </a:prstGeom>
          <a:ln w="12700">
            <a:miter lim="400000"/>
          </a:ln>
        </p:spPr>
      </p:pic>
      <p:sp>
        <p:nvSpPr>
          <p:cNvPr id="753" name="Callout"/>
          <p:cNvSpPr/>
          <p:nvPr/>
        </p:nvSpPr>
        <p:spPr>
          <a:xfrm>
            <a:off x="1598612" y="1063291"/>
            <a:ext cx="10066735" cy="72005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6" y="0"/>
                </a:moveTo>
                <a:cubicBezTo>
                  <a:pt x="691" y="0"/>
                  <a:pt x="630" y="85"/>
                  <a:pt x="630" y="190"/>
                </a:cubicBezTo>
                <a:lnTo>
                  <a:pt x="630" y="13016"/>
                </a:lnTo>
                <a:lnTo>
                  <a:pt x="0" y="21600"/>
                </a:lnTo>
                <a:lnTo>
                  <a:pt x="1023" y="15189"/>
                </a:lnTo>
                <a:lnTo>
                  <a:pt x="21464" y="15189"/>
                </a:lnTo>
                <a:cubicBezTo>
                  <a:pt x="21539" y="15189"/>
                  <a:pt x="21600" y="15104"/>
                  <a:pt x="21600" y="14998"/>
                </a:cubicBezTo>
                <a:lnTo>
                  <a:pt x="21600" y="190"/>
                </a:lnTo>
                <a:cubicBezTo>
                  <a:pt x="21600" y="85"/>
                  <a:pt x="21539" y="0"/>
                  <a:pt x="21464" y="0"/>
                </a:cubicBezTo>
                <a:lnTo>
                  <a:pt x="766" y="0"/>
                </a:lnTo>
                <a:close/>
              </a:path>
            </a:pathLst>
          </a:custGeom>
          <a:solidFill>
            <a:srgbClr val="D6D6D6"/>
          </a:solidFill>
          <a:ln w="127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pic>
        <p:nvPicPr>
          <p:cNvPr id="754" name="tilde_V_(t)_equi.pdf" descr="tilde_V_(t)_equi.pdf"/>
          <p:cNvPicPr>
            <a:picLocks noChangeAspect="1"/>
          </p:cNvPicPr>
          <p:nvPr/>
        </p:nvPicPr>
        <p:blipFill>
          <a:blip r:embed="rId9">
            <a:extLst/>
          </a:blip>
          <a:stretch>
            <a:fillRect/>
          </a:stretch>
        </p:blipFill>
        <p:spPr>
          <a:xfrm>
            <a:off x="9058423" y="8864306"/>
            <a:ext cx="2286001" cy="279401"/>
          </a:xfrm>
          <a:prstGeom prst="rect">
            <a:avLst/>
          </a:prstGeom>
          <a:ln w="12700">
            <a:miter lim="400000"/>
          </a:ln>
        </p:spPr>
      </p:pic>
      <p:sp>
        <p:nvSpPr>
          <p:cNvPr id="755" name="Line"/>
          <p:cNvSpPr/>
          <p:nvPr/>
        </p:nvSpPr>
        <p:spPr>
          <a:xfrm flipH="1" flipV="1">
            <a:off x="6512207" y="8334427"/>
            <a:ext cx="2415828" cy="677145"/>
          </a:xfrm>
          <a:prstGeom prst="line">
            <a:avLst/>
          </a:prstGeom>
          <a:ln w="25400">
            <a:solidFill>
              <a:srgbClr val="FF26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56" name="Triangle"/>
          <p:cNvSpPr/>
          <p:nvPr/>
        </p:nvSpPr>
        <p:spPr>
          <a:xfrm flipH="1">
            <a:off x="3994149" y="3051483"/>
            <a:ext cx="1689101" cy="1689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blipFill>
            <a:blip r:embed="rId10"/>
            <a:stretch>
              <a:fillRect/>
            </a:stretch>
          </a:blip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57" name="Square"/>
          <p:cNvSpPr/>
          <p:nvPr/>
        </p:nvSpPr>
        <p:spPr>
          <a:xfrm>
            <a:off x="4000500" y="3057055"/>
            <a:ext cx="1676400" cy="1676401"/>
          </a:xfrm>
          <a:prstGeom prst="rect">
            <a:avLst/>
          </a:prstGeom>
          <a:ln w="127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pic>
        <p:nvPicPr>
          <p:cNvPr id="758" name="int_dt'_dt''.pdf" descr="int_dt'_dt''.pdf"/>
          <p:cNvPicPr>
            <a:picLocks noChangeAspect="1"/>
          </p:cNvPicPr>
          <p:nvPr/>
        </p:nvPicPr>
        <p:blipFill>
          <a:blip r:embed="rId11">
            <a:extLst/>
          </a:blip>
          <a:stretch>
            <a:fillRect/>
          </a:stretch>
        </p:blipFill>
        <p:spPr>
          <a:xfrm>
            <a:off x="2327919" y="3463455"/>
            <a:ext cx="1460501" cy="914401"/>
          </a:xfrm>
          <a:prstGeom prst="rect">
            <a:avLst/>
          </a:prstGeom>
          <a:ln w="12700">
            <a:miter lim="400000"/>
          </a:ln>
        </p:spPr>
      </p:pic>
      <p:pic>
        <p:nvPicPr>
          <p:cNvPr id="759" name="=_frac_1_2_int_d.pdf" descr="=_frac_1_2_int_d.pdf"/>
          <p:cNvPicPr>
            <a:picLocks noChangeAspect="1"/>
          </p:cNvPicPr>
          <p:nvPr/>
        </p:nvPicPr>
        <p:blipFill>
          <a:blip r:embed="rId12">
            <a:extLst/>
          </a:blip>
          <a:stretch>
            <a:fillRect/>
          </a:stretch>
        </p:blipFill>
        <p:spPr>
          <a:xfrm>
            <a:off x="6027836" y="2242042"/>
            <a:ext cx="2260601" cy="914401"/>
          </a:xfrm>
          <a:prstGeom prst="rect">
            <a:avLst/>
          </a:prstGeom>
          <a:ln w="12700">
            <a:miter lim="400000"/>
          </a:ln>
        </p:spPr>
      </p:pic>
      <p:sp>
        <p:nvSpPr>
          <p:cNvPr id="760" name="Square"/>
          <p:cNvSpPr/>
          <p:nvPr/>
        </p:nvSpPr>
        <p:spPr>
          <a:xfrm flipH="1">
            <a:off x="8550473" y="4038600"/>
            <a:ext cx="1676401" cy="1676400"/>
          </a:xfrm>
          <a:prstGeom prst="rect">
            <a:avLst/>
          </a:prstGeom>
          <a:blipFill>
            <a:blip r:embed="rId10"/>
            <a:stretch>
              <a:fillRect/>
            </a:stretch>
          </a:blipFill>
          <a:ln w="127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61" name="Triangle"/>
          <p:cNvSpPr/>
          <p:nvPr/>
        </p:nvSpPr>
        <p:spPr>
          <a:xfrm flipH="1">
            <a:off x="8467923" y="1803903"/>
            <a:ext cx="1689101" cy="1689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blipFill>
            <a:blip r:embed="rId10"/>
            <a:stretch>
              <a:fillRect/>
            </a:stretch>
          </a:blip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62" name="Triangle"/>
          <p:cNvSpPr/>
          <p:nvPr/>
        </p:nvSpPr>
        <p:spPr>
          <a:xfrm rot="5400000">
            <a:off x="8455223" y="1803365"/>
            <a:ext cx="1689101" cy="1689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blipFill>
            <a:blip r:embed="rId10"/>
            <a:stretch>
              <a:fillRect/>
            </a:stretch>
          </a:blip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63" name="Square"/>
          <p:cNvSpPr/>
          <p:nvPr/>
        </p:nvSpPr>
        <p:spPr>
          <a:xfrm>
            <a:off x="8461573" y="1809715"/>
            <a:ext cx="1676401" cy="1676401"/>
          </a:xfrm>
          <a:prstGeom prst="rect">
            <a:avLst/>
          </a:prstGeom>
          <a:ln w="127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pic>
        <p:nvPicPr>
          <p:cNvPr id="764" name="neq_frac_1_2_int.pdf" descr="neq_frac_1_2_int.pdf"/>
          <p:cNvPicPr>
            <a:picLocks noChangeAspect="1"/>
          </p:cNvPicPr>
          <p:nvPr/>
        </p:nvPicPr>
        <p:blipFill>
          <a:blip r:embed="rId13">
            <a:extLst/>
          </a:blip>
          <a:stretch>
            <a:fillRect/>
          </a:stretch>
        </p:blipFill>
        <p:spPr>
          <a:xfrm>
            <a:off x="6091336" y="4505145"/>
            <a:ext cx="2260601" cy="914401"/>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6" name="Kubo formula"/>
          <p:cNvSpPr txBox="1"/>
          <p:nvPr/>
        </p:nvSpPr>
        <p:spPr>
          <a:xfrm>
            <a:off x="838268" y="813652"/>
            <a:ext cx="1930264"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latin typeface="Helvetica"/>
                <a:ea typeface="Helvetica"/>
                <a:cs typeface="Helvetica"/>
                <a:sym typeface="Helvetica"/>
              </a:defRPr>
            </a:lvl1pPr>
          </a:lstStyle>
          <a:p>
            <a:pPr/>
            <a:r>
              <a:t>Kubo formula</a:t>
            </a:r>
          </a:p>
        </p:txBody>
      </p:sp>
      <p:sp>
        <p:nvSpPr>
          <p:cNvPr id="767" name="Linear response (perturbative) regime"/>
          <p:cNvSpPr txBox="1"/>
          <p:nvPr/>
        </p:nvSpPr>
        <p:spPr>
          <a:xfrm>
            <a:off x="3611562" y="267404"/>
            <a:ext cx="5527676" cy="43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u="sng">
                <a:solidFill>
                  <a:srgbClr val="0433FF"/>
                </a:solidFill>
                <a:latin typeface="Helvetica"/>
                <a:ea typeface="Helvetica"/>
                <a:cs typeface="Helvetica"/>
                <a:sym typeface="Helvetica"/>
              </a:defRPr>
            </a:lvl1pPr>
          </a:lstStyle>
          <a:p>
            <a:pPr/>
            <a:r>
              <a:t>Linear response (perturbative) regime</a:t>
            </a:r>
          </a:p>
        </p:txBody>
      </p:sp>
      <p:sp>
        <p:nvSpPr>
          <p:cNvPr id="768" name="Now we can evaluate the expectation value of operator A in the system evolving with time"/>
          <p:cNvSpPr txBox="1"/>
          <p:nvPr/>
        </p:nvSpPr>
        <p:spPr>
          <a:xfrm>
            <a:off x="470428" y="1301419"/>
            <a:ext cx="12317944" cy="43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200">
                <a:latin typeface="Helvetica Light"/>
                <a:ea typeface="Helvetica Light"/>
                <a:cs typeface="Helvetica Light"/>
                <a:sym typeface="Helvetica Light"/>
              </a:defRPr>
            </a:lvl1pPr>
          </a:lstStyle>
          <a:p>
            <a:pPr/>
            <a:r>
              <a:t>Now we can evaluate the expectation value of operator A in the system evolving with time</a:t>
            </a:r>
          </a:p>
        </p:txBody>
      </p:sp>
      <p:sp>
        <p:nvSpPr>
          <p:cNvPr id="769" name="We keep only terms linear in V."/>
          <p:cNvSpPr txBox="1"/>
          <p:nvPr/>
        </p:nvSpPr>
        <p:spPr>
          <a:xfrm>
            <a:off x="7641563" y="2708750"/>
            <a:ext cx="3767040" cy="4064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2000">
                <a:latin typeface="Helvetica Light"/>
                <a:ea typeface="Helvetica Light"/>
                <a:cs typeface="Helvetica Light"/>
                <a:sym typeface="Helvetica Light"/>
              </a:defRPr>
            </a:pPr>
            <a:r>
              <a:t>We keep only terms </a:t>
            </a:r>
            <a:r>
              <a:rPr b="1">
                <a:latin typeface="Helvetica"/>
                <a:ea typeface="Helvetica"/>
                <a:cs typeface="Helvetica"/>
                <a:sym typeface="Helvetica"/>
              </a:rPr>
              <a:t>linear</a:t>
            </a:r>
            <a:r>
              <a:t> in V.</a:t>
            </a:r>
          </a:p>
        </p:txBody>
      </p:sp>
      <p:sp>
        <p:nvSpPr>
          <p:cNvPr id="770" name="In compact form. Note that operators are in so called interaction representation with respect to H0 (This is indicated by &lt;&gt;0)"/>
          <p:cNvSpPr txBox="1"/>
          <p:nvPr/>
        </p:nvSpPr>
        <p:spPr>
          <a:xfrm>
            <a:off x="4530063" y="4192286"/>
            <a:ext cx="7564240"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2000">
                <a:latin typeface="Helvetica Light"/>
                <a:ea typeface="Helvetica Light"/>
                <a:cs typeface="Helvetica Light"/>
                <a:sym typeface="Helvetica Light"/>
              </a:defRPr>
            </a:pPr>
            <a:r>
              <a:t>In compact form. Note that operators are in so called interaction representation with respect to H</a:t>
            </a:r>
            <a:r>
              <a:rPr baseline="-5999"/>
              <a:t>0</a:t>
            </a:r>
            <a:r>
              <a:t> (This is indicated by &lt;&gt;</a:t>
            </a:r>
            <a:r>
              <a:rPr baseline="-5999"/>
              <a:t>0</a:t>
            </a:r>
            <a:r>
              <a:t>)</a:t>
            </a:r>
          </a:p>
        </p:txBody>
      </p:sp>
      <p:grpSp>
        <p:nvGrpSpPr>
          <p:cNvPr id="773" name="Group"/>
          <p:cNvGrpSpPr/>
          <p:nvPr/>
        </p:nvGrpSpPr>
        <p:grpSpPr>
          <a:xfrm>
            <a:off x="377163" y="7039886"/>
            <a:ext cx="12250474" cy="711201"/>
            <a:chOff x="0" y="0"/>
            <a:chExt cx="12250472" cy="711200"/>
          </a:xfrm>
        </p:grpSpPr>
        <p:sp>
          <p:nvSpPr>
            <p:cNvPr id="771" name="The formula can be used in thermal equilibrium, in which case &lt;&gt;0 refers to thermal average -…"/>
            <p:cNvSpPr txBox="1"/>
            <p:nvPr/>
          </p:nvSpPr>
          <p:spPr>
            <a:xfrm>
              <a:off x="0" y="-1"/>
              <a:ext cx="12250473" cy="711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a:defRPr b="0" sz="2000">
                  <a:latin typeface="Helvetica Light"/>
                  <a:ea typeface="Helvetica Light"/>
                  <a:cs typeface="Helvetica Light"/>
                  <a:sym typeface="Helvetica Light"/>
                </a:defRPr>
              </a:pPr>
              <a:r>
                <a:t>The formula can be used in thermal equilibrium, in which case &lt;&gt;</a:t>
              </a:r>
              <a:r>
                <a:rPr baseline="-5999"/>
                <a:t>0 </a:t>
              </a:r>
              <a:r>
                <a:t>refers to thermal average -</a:t>
              </a:r>
            </a:p>
            <a:p>
              <a:pPr algn="l">
                <a:defRPr b="0" sz="2000">
                  <a:latin typeface="Helvetica Light"/>
                  <a:ea typeface="Helvetica Light"/>
                  <a:cs typeface="Helvetica Light"/>
                  <a:sym typeface="Helvetica Light"/>
                </a:defRPr>
              </a:pPr>
              <a:r>
                <a:t>trace with                  .</a:t>
              </a:r>
            </a:p>
          </p:txBody>
        </p:sp>
        <p:pic>
          <p:nvPicPr>
            <p:cNvPr id="772" name="e^(-H_0∕kT).pdf" descr="e^(-H_0∕kT).pdf"/>
            <p:cNvPicPr>
              <a:picLocks noChangeAspect="1"/>
            </p:cNvPicPr>
            <p:nvPr/>
          </p:nvPicPr>
          <p:blipFill>
            <a:blip r:embed="rId2">
              <a:extLst/>
            </a:blip>
            <a:stretch>
              <a:fillRect/>
            </a:stretch>
          </p:blipFill>
          <p:spPr>
            <a:xfrm>
              <a:off x="1363381" y="381152"/>
              <a:ext cx="939801" cy="228601"/>
            </a:xfrm>
            <a:prstGeom prst="rect">
              <a:avLst/>
            </a:prstGeom>
            <a:ln w="12700" cap="flat">
              <a:noFill/>
              <a:miter lim="400000"/>
            </a:ln>
            <a:effectLst/>
          </p:spPr>
        </p:pic>
      </p:grpSp>
      <p:pic>
        <p:nvPicPr>
          <p:cNvPr id="774" name="langle_A(t)_rang.pdf" descr="langle_A(t)_rang.pdf"/>
          <p:cNvPicPr>
            <a:picLocks noChangeAspect="1"/>
          </p:cNvPicPr>
          <p:nvPr/>
        </p:nvPicPr>
        <p:blipFill>
          <a:blip r:embed="rId3">
            <a:extLst/>
          </a:blip>
          <a:stretch>
            <a:fillRect/>
          </a:stretch>
        </p:blipFill>
        <p:spPr>
          <a:xfrm>
            <a:off x="547042" y="3753098"/>
            <a:ext cx="3937001" cy="571501"/>
          </a:xfrm>
          <a:prstGeom prst="rect">
            <a:avLst/>
          </a:prstGeom>
          <a:ln w="12700">
            <a:miter lim="400000"/>
          </a:ln>
        </p:spPr>
      </p:pic>
      <p:sp>
        <p:nvSpPr>
          <p:cNvPr id="775" name="We have shifted origin of time integral to infinity, assuming that the perturbation is adiabatically (slowly) turned on (this excludes the transient states that takes place after sudden turning of finite external field)"/>
          <p:cNvSpPr txBox="1"/>
          <p:nvPr/>
        </p:nvSpPr>
        <p:spPr>
          <a:xfrm>
            <a:off x="4530063" y="5226301"/>
            <a:ext cx="7564240" cy="132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000">
                <a:latin typeface="Helvetica Light"/>
                <a:ea typeface="Helvetica Light"/>
                <a:cs typeface="Helvetica Light"/>
                <a:sym typeface="Helvetica Light"/>
              </a:defRPr>
            </a:lvl1pPr>
          </a:lstStyle>
          <a:p>
            <a:pPr/>
            <a:r>
              <a:t>We have shifted origin of time integral to infinity, assuming that the perturbation is adiabatically (slowly) turned on (this excludes the transient states that takes place after sudden turning of finite external field)</a:t>
            </a:r>
          </a:p>
        </p:txBody>
      </p:sp>
      <p:pic>
        <p:nvPicPr>
          <p:cNvPr id="776" name="langle_n(t)|A|n(.pdf" descr="langle_n(t)|A|n(.pdf"/>
          <p:cNvPicPr>
            <a:picLocks noChangeAspect="1"/>
          </p:cNvPicPr>
          <p:nvPr/>
        </p:nvPicPr>
        <p:blipFill>
          <a:blip r:embed="rId4">
            <a:extLst/>
          </a:blip>
          <a:stretch>
            <a:fillRect/>
          </a:stretch>
        </p:blipFill>
        <p:spPr>
          <a:xfrm>
            <a:off x="554335" y="1789186"/>
            <a:ext cx="6997701" cy="1600201"/>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8" name="Kubo formula"/>
          <p:cNvSpPr txBox="1"/>
          <p:nvPr/>
        </p:nvSpPr>
        <p:spPr>
          <a:xfrm>
            <a:off x="291771" y="688034"/>
            <a:ext cx="1930264"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latin typeface="Helvetica"/>
                <a:ea typeface="Helvetica"/>
                <a:cs typeface="Helvetica"/>
                <a:sym typeface="Helvetica"/>
              </a:defRPr>
            </a:lvl1pPr>
          </a:lstStyle>
          <a:p>
            <a:pPr/>
            <a:r>
              <a:t>Kubo formula</a:t>
            </a:r>
          </a:p>
        </p:txBody>
      </p:sp>
      <p:grpSp>
        <p:nvGrpSpPr>
          <p:cNvPr id="781" name="Group"/>
          <p:cNvGrpSpPr/>
          <p:nvPr/>
        </p:nvGrpSpPr>
        <p:grpSpPr>
          <a:xfrm>
            <a:off x="1565647" y="4502398"/>
            <a:ext cx="9009906" cy="1797083"/>
            <a:chOff x="0" y="0"/>
            <a:chExt cx="9009905" cy="1797081"/>
          </a:xfrm>
        </p:grpSpPr>
        <p:sp>
          <p:nvSpPr>
            <p:cNvPr id="779" name="Rectangle"/>
            <p:cNvSpPr/>
            <p:nvPr/>
          </p:nvSpPr>
          <p:spPr>
            <a:xfrm>
              <a:off x="0" y="0"/>
              <a:ext cx="9009906" cy="1797082"/>
            </a:xfrm>
            <a:prstGeom prst="rect">
              <a:avLst/>
            </a:prstGeom>
            <a:noFill/>
            <a:ln w="12700" cap="flat">
              <a:solidFill>
                <a:srgbClr val="0433FF"/>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pic>
          <p:nvPicPr>
            <p:cNvPr id="780" name="langle_A(t)_rang.pdf" descr="langle_A(t)_rang.pdf"/>
            <p:cNvPicPr>
              <a:picLocks noChangeAspect="1"/>
            </p:cNvPicPr>
            <p:nvPr/>
          </p:nvPicPr>
          <p:blipFill>
            <a:blip r:embed="rId2">
              <a:extLst/>
            </a:blip>
            <a:stretch>
              <a:fillRect/>
            </a:stretch>
          </p:blipFill>
          <p:spPr>
            <a:xfrm>
              <a:off x="199652" y="269891"/>
              <a:ext cx="8458201" cy="1206501"/>
            </a:xfrm>
            <a:prstGeom prst="rect">
              <a:avLst/>
            </a:prstGeom>
            <a:ln w="12700" cap="flat">
              <a:noFill/>
              <a:miter lim="400000"/>
            </a:ln>
            <a:effectLst/>
          </p:spPr>
        </p:pic>
      </p:grpSp>
      <p:pic>
        <p:nvPicPr>
          <p:cNvPr id="782" name="langle_A(t)_rang.pdf" descr="langle_A(t)_rang.pdf"/>
          <p:cNvPicPr>
            <a:picLocks noChangeAspect="1"/>
          </p:cNvPicPr>
          <p:nvPr/>
        </p:nvPicPr>
        <p:blipFill>
          <a:blip r:embed="rId3">
            <a:extLst/>
          </a:blip>
          <a:stretch>
            <a:fillRect/>
          </a:stretch>
        </p:blipFill>
        <p:spPr>
          <a:xfrm>
            <a:off x="788342" y="1124198"/>
            <a:ext cx="3937001" cy="571501"/>
          </a:xfrm>
          <a:prstGeom prst="rect">
            <a:avLst/>
          </a:prstGeom>
          <a:ln w="12700">
            <a:miter lim="400000"/>
          </a:ln>
        </p:spPr>
      </p:pic>
      <p:pic>
        <p:nvPicPr>
          <p:cNvPr id="783" name="V(t)=B_phi(t).pdf" descr="V(t)=B_phi(t).pdf"/>
          <p:cNvPicPr>
            <a:picLocks noChangeAspect="1"/>
          </p:cNvPicPr>
          <p:nvPr/>
        </p:nvPicPr>
        <p:blipFill>
          <a:blip r:embed="rId4">
            <a:extLst/>
          </a:blip>
          <a:stretch>
            <a:fillRect/>
          </a:stretch>
        </p:blipFill>
        <p:spPr>
          <a:xfrm>
            <a:off x="609203" y="2789055"/>
            <a:ext cx="1295401" cy="241301"/>
          </a:xfrm>
          <a:prstGeom prst="rect">
            <a:avLst/>
          </a:prstGeom>
          <a:ln w="12700">
            <a:miter lim="400000"/>
          </a:ln>
        </p:spPr>
      </p:pic>
      <p:sp>
        <p:nvSpPr>
          <p:cNvPr id="784" name="A typical external field has the form of a (classical) function (electric field, Zeeman field, vector…"/>
          <p:cNvSpPr txBox="1"/>
          <p:nvPr/>
        </p:nvSpPr>
        <p:spPr>
          <a:xfrm>
            <a:off x="343428" y="1861376"/>
            <a:ext cx="12317944" cy="76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2200">
                <a:latin typeface="Helvetica Light"/>
                <a:ea typeface="Helvetica Light"/>
                <a:cs typeface="Helvetica Light"/>
                <a:sym typeface="Helvetica Light"/>
              </a:defRPr>
            </a:pPr>
            <a:r>
              <a:t>A typical external field has the form of a (classical) function (electric field, Zeeman field, vector</a:t>
            </a:r>
          </a:p>
          <a:p>
            <a:pPr algn="l">
              <a:defRPr b="0" sz="2200">
                <a:latin typeface="Helvetica Light"/>
                <a:ea typeface="Helvetica Light"/>
                <a:cs typeface="Helvetica Light"/>
                <a:sym typeface="Helvetica Light"/>
              </a:defRPr>
            </a:pPr>
            <a:r>
              <a:t>potential, …) coupled to a typically (semilocal) operator (charge-, spin-, current-density):</a:t>
            </a:r>
          </a:p>
        </p:txBody>
      </p:sp>
      <p:sp>
        <p:nvSpPr>
          <p:cNvPr id="785" name="In the linear response regime the amplitude of the response is linearly proportional to the amplitude of the external field. We want to investigate the trivial temporal (or frequency) relationship."/>
          <p:cNvSpPr txBox="1"/>
          <p:nvPr/>
        </p:nvSpPr>
        <p:spPr>
          <a:xfrm>
            <a:off x="343428" y="3220277"/>
            <a:ext cx="12317944" cy="109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200">
                <a:latin typeface="Helvetica Light"/>
                <a:ea typeface="Helvetica Light"/>
                <a:cs typeface="Helvetica Light"/>
                <a:sym typeface="Helvetica Light"/>
              </a:defRPr>
            </a:lvl1pPr>
          </a:lstStyle>
          <a:p>
            <a:pPr/>
            <a:r>
              <a:t>In the linear response regime the amplitude of the response is linearly proportional to the amplitude of the external field. We want to investigate the trivial temporal (or frequency) relationship.</a:t>
            </a:r>
          </a:p>
        </p:txBody>
      </p:sp>
      <p:sp>
        <p:nvSpPr>
          <p:cNvPr id="786" name="Note, that the expectation value of the commutator depends only on the difference t-t’,…"/>
          <p:cNvSpPr txBox="1"/>
          <p:nvPr/>
        </p:nvSpPr>
        <p:spPr>
          <a:xfrm>
            <a:off x="457728" y="6743401"/>
            <a:ext cx="12317944" cy="76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2200">
                <a:latin typeface="Helvetica Light"/>
                <a:ea typeface="Helvetica Light"/>
                <a:cs typeface="Helvetica Light"/>
                <a:sym typeface="Helvetica Light"/>
              </a:defRPr>
            </a:pPr>
            <a:r>
              <a:t>Note, that the expectation value of the commutator depends only on the difference t-t’,</a:t>
            </a:r>
          </a:p>
          <a:p>
            <a:pPr algn="l">
              <a:defRPr b="0" sz="2200">
                <a:latin typeface="Helvetica Light"/>
                <a:ea typeface="Helvetica Light"/>
                <a:cs typeface="Helvetica Light"/>
                <a:sym typeface="Helvetica Light"/>
              </a:defRPr>
            </a:pPr>
            <a:r>
              <a:t>because H</a:t>
            </a:r>
            <a:r>
              <a:rPr baseline="-5999"/>
              <a:t>0</a:t>
            </a:r>
            <a:r>
              <a:t> does not depend on time.</a:t>
            </a:r>
          </a:p>
        </p:txBody>
      </p:sp>
      <p:sp>
        <p:nvSpPr>
          <p:cNvPr id="787" name="Linear response (perturbative) regime"/>
          <p:cNvSpPr txBox="1"/>
          <p:nvPr/>
        </p:nvSpPr>
        <p:spPr>
          <a:xfrm>
            <a:off x="3611562" y="267404"/>
            <a:ext cx="5527676" cy="43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u="sng">
                <a:solidFill>
                  <a:srgbClr val="0433FF"/>
                </a:solidFill>
                <a:latin typeface="Helvetica"/>
                <a:ea typeface="Helvetica"/>
                <a:cs typeface="Helvetica"/>
                <a:sym typeface="Helvetica"/>
              </a:defRPr>
            </a:lvl1pPr>
          </a:lstStyle>
          <a:p>
            <a:pPr/>
            <a:r>
              <a:t>Linear response (perturbative) regime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7" name="Image" descr="Image"/>
          <p:cNvPicPr>
            <a:picLocks noChangeAspect="1"/>
          </p:cNvPicPr>
          <p:nvPr/>
        </p:nvPicPr>
        <p:blipFill>
          <a:blip r:embed="rId2">
            <a:extLst/>
          </a:blip>
          <a:stretch>
            <a:fillRect/>
          </a:stretch>
        </p:blipFill>
        <p:spPr>
          <a:xfrm>
            <a:off x="866704" y="1729915"/>
            <a:ext cx="6032783" cy="1047610"/>
          </a:xfrm>
          <a:prstGeom prst="rect">
            <a:avLst/>
          </a:prstGeom>
          <a:ln w="12700">
            <a:miter lim="400000"/>
          </a:ln>
        </p:spPr>
      </p:pic>
      <p:sp>
        <p:nvSpPr>
          <p:cNvPr id="168" name="Thermal averages (finite temperature):"/>
          <p:cNvSpPr txBox="1"/>
          <p:nvPr/>
        </p:nvSpPr>
        <p:spPr>
          <a:xfrm>
            <a:off x="646286" y="3436992"/>
            <a:ext cx="5288459" cy="7744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a:uFill>
                  <a:solidFill>
                    <a:srgbClr val="000000"/>
                  </a:solidFill>
                </a:uFill>
                <a:latin typeface="Times New Roman"/>
                <a:ea typeface="Times New Roman"/>
                <a:cs typeface="Times New Roman"/>
                <a:sym typeface="Times New Roman"/>
              </a:defRPr>
            </a:lvl1pPr>
          </a:lstStyle>
          <a:p>
            <a:pPr/>
            <a:r>
              <a:t>Thermal averages (finite temperature):</a:t>
            </a:r>
          </a:p>
        </p:txBody>
      </p:sp>
      <p:sp>
        <p:nvSpPr>
          <p:cNvPr id="169" name="Rounded Rectangle"/>
          <p:cNvSpPr/>
          <p:nvPr/>
        </p:nvSpPr>
        <p:spPr>
          <a:xfrm>
            <a:off x="4051300" y="4080842"/>
            <a:ext cx="3102769" cy="3679528"/>
          </a:xfrm>
          <a:prstGeom prst="roundRect">
            <a:avLst>
              <a:gd name="adj" fmla="val 14838"/>
            </a:avLst>
          </a:prstGeom>
          <a:solidFill>
            <a:srgbClr val="A9A9A9"/>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0" name="Rounded Rectangle"/>
          <p:cNvSpPr/>
          <p:nvPr/>
        </p:nvSpPr>
        <p:spPr>
          <a:xfrm>
            <a:off x="4547569" y="6374727"/>
            <a:ext cx="1183108" cy="1177413"/>
          </a:xfrm>
          <a:prstGeom prst="roundRect">
            <a:avLst>
              <a:gd name="adj" fmla="val 15000"/>
            </a:avLst>
          </a:pr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1" name="system"/>
          <p:cNvSpPr txBox="1"/>
          <p:nvPr/>
        </p:nvSpPr>
        <p:spPr>
          <a:xfrm>
            <a:off x="4597387" y="6460452"/>
            <a:ext cx="1012779" cy="4315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a:uFill>
                  <a:solidFill>
                    <a:srgbClr val="000000"/>
                  </a:solidFill>
                </a:uFill>
                <a:latin typeface="Times New Roman"/>
                <a:ea typeface="Times New Roman"/>
                <a:cs typeface="Times New Roman"/>
                <a:sym typeface="Times New Roman"/>
              </a:defRPr>
            </a:lvl1pPr>
          </a:lstStyle>
          <a:p>
            <a:pPr/>
            <a:r>
              <a:t>system</a:t>
            </a:r>
          </a:p>
        </p:txBody>
      </p:sp>
      <p:sp>
        <p:nvSpPr>
          <p:cNvPr id="172" name="reservoir"/>
          <p:cNvSpPr txBox="1"/>
          <p:nvPr/>
        </p:nvSpPr>
        <p:spPr>
          <a:xfrm>
            <a:off x="4854426" y="4220840"/>
            <a:ext cx="129331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a:uFill>
                  <a:solidFill>
                    <a:srgbClr val="000000"/>
                  </a:solidFill>
                </a:uFill>
                <a:latin typeface="Times New Roman"/>
                <a:ea typeface="Times New Roman"/>
                <a:cs typeface="Times New Roman"/>
                <a:sym typeface="Times New Roman"/>
              </a:defRPr>
            </a:lvl1pPr>
          </a:lstStyle>
          <a:p>
            <a:pPr/>
            <a:r>
              <a:t>reservoir</a:t>
            </a:r>
          </a:p>
        </p:txBody>
      </p:sp>
      <p:sp>
        <p:nvSpPr>
          <p:cNvPr id="173" name="Double Arrow"/>
          <p:cNvSpPr/>
          <p:nvPr/>
        </p:nvSpPr>
        <p:spPr>
          <a:xfrm rot="18364574">
            <a:off x="5029779" y="5886418"/>
            <a:ext cx="942611" cy="264188"/>
          </a:xfrm>
          <a:prstGeom prst="leftRightArrow">
            <a:avLst>
              <a:gd name="adj1" fmla="val 47254"/>
              <a:gd name="adj2" fmla="val 114734"/>
            </a:avLst>
          </a:prstGeom>
          <a:solidFill>
            <a:srgbClr val="945200"/>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4" name="energy and/or…"/>
          <p:cNvSpPr txBox="1"/>
          <p:nvPr/>
        </p:nvSpPr>
        <p:spPr>
          <a:xfrm>
            <a:off x="2922965" y="6363583"/>
            <a:ext cx="1487576" cy="6252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1800">
                <a:uFill>
                  <a:solidFill>
                    <a:srgbClr val="000000"/>
                  </a:solidFill>
                </a:uFill>
                <a:latin typeface="Times New Roman"/>
                <a:ea typeface="Times New Roman"/>
                <a:cs typeface="Times New Roman"/>
                <a:sym typeface="Times New Roman"/>
              </a:defRPr>
            </a:pPr>
            <a:r>
              <a:t>energy and/or </a:t>
            </a:r>
          </a:p>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1800">
                <a:uFill>
                  <a:solidFill>
                    <a:srgbClr val="000000"/>
                  </a:solidFill>
                </a:uFill>
                <a:latin typeface="Times New Roman"/>
                <a:ea typeface="Times New Roman"/>
                <a:cs typeface="Times New Roman"/>
                <a:sym typeface="Times New Roman"/>
              </a:defRPr>
            </a:pPr>
            <a:r>
              <a:t>particles</a:t>
            </a:r>
          </a:p>
        </p:txBody>
      </p:sp>
      <p:sp>
        <p:nvSpPr>
          <p:cNvPr id="175" name="Coupling is very weak !"/>
          <p:cNvSpPr txBox="1"/>
          <p:nvPr/>
        </p:nvSpPr>
        <p:spPr>
          <a:xfrm>
            <a:off x="2828751" y="5839217"/>
            <a:ext cx="2311004" cy="358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1800">
                <a:solidFill>
                  <a:srgbClr val="FF2600"/>
                </a:solidFill>
                <a:uFill>
                  <a:solidFill>
                    <a:srgbClr val="000000"/>
                  </a:solidFill>
                </a:uFill>
                <a:latin typeface="Times New Roman"/>
                <a:ea typeface="Times New Roman"/>
                <a:cs typeface="Times New Roman"/>
                <a:sym typeface="Times New Roman"/>
              </a:defRPr>
            </a:lvl1pPr>
          </a:lstStyle>
          <a:p>
            <a:pPr/>
            <a:r>
              <a:t>Coupling is very weak !</a:t>
            </a:r>
          </a:p>
        </p:txBody>
      </p:sp>
      <p:sp>
        <p:nvSpPr>
          <p:cNvPr id="176" name="Schrodinger equation"/>
          <p:cNvSpPr txBox="1"/>
          <p:nvPr>
            <p:ph type="title"/>
          </p:nvPr>
        </p:nvSpPr>
        <p:spPr>
          <a:xfrm>
            <a:off x="877341" y="270150"/>
            <a:ext cx="11704323" cy="800299"/>
          </a:xfrm>
          <a:prstGeom prst="rect">
            <a:avLst/>
          </a:prstGeom>
        </p:spPr>
        <p:txBody>
          <a:bodyPr/>
          <a:lstStyle>
            <a:lvl1pPr>
              <a:defRPr b="1" sz="4000">
                <a:latin typeface="Times"/>
                <a:ea typeface="Times"/>
                <a:cs typeface="Times"/>
                <a:sym typeface="Times"/>
              </a:defRPr>
            </a:lvl1pPr>
          </a:lstStyle>
          <a:p>
            <a:pPr/>
            <a:r>
              <a:t>Thermal equilibrium</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8" name="Image" descr="Image"/>
          <p:cNvPicPr>
            <a:picLocks noChangeAspect="1"/>
          </p:cNvPicPr>
          <p:nvPr/>
        </p:nvPicPr>
        <p:blipFill>
          <a:blip r:embed="rId2">
            <a:extLst/>
          </a:blip>
          <a:stretch>
            <a:fillRect/>
          </a:stretch>
        </p:blipFill>
        <p:spPr>
          <a:xfrm>
            <a:off x="866704" y="1729915"/>
            <a:ext cx="6032783" cy="1047610"/>
          </a:xfrm>
          <a:prstGeom prst="rect">
            <a:avLst/>
          </a:prstGeom>
          <a:ln w="12700">
            <a:miter lim="400000"/>
          </a:ln>
        </p:spPr>
      </p:pic>
      <p:sp>
        <p:nvSpPr>
          <p:cNvPr id="179" name="ensemble averaging:"/>
          <p:cNvSpPr txBox="1"/>
          <p:nvPr/>
        </p:nvSpPr>
        <p:spPr>
          <a:xfrm>
            <a:off x="425623" y="3137744"/>
            <a:ext cx="2780855" cy="431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a:uFill>
                  <a:solidFill>
                    <a:srgbClr val="000000"/>
                  </a:solidFill>
                </a:uFill>
                <a:latin typeface="Times New Roman"/>
                <a:ea typeface="Times New Roman"/>
                <a:cs typeface="Times New Roman"/>
                <a:sym typeface="Times New Roman"/>
              </a:defRPr>
            </a:lvl1pPr>
          </a:lstStyle>
          <a:p>
            <a:pPr/>
            <a:r>
              <a:t>ensemble averaging:</a:t>
            </a:r>
          </a:p>
        </p:txBody>
      </p:sp>
      <p:grpSp>
        <p:nvGrpSpPr>
          <p:cNvPr id="207" name="Group"/>
          <p:cNvGrpSpPr/>
          <p:nvPr/>
        </p:nvGrpSpPr>
        <p:grpSpPr>
          <a:xfrm>
            <a:off x="334862" y="5280992"/>
            <a:ext cx="3885060" cy="3430638"/>
            <a:chOff x="0" y="0"/>
            <a:chExt cx="3885058" cy="3430637"/>
          </a:xfrm>
        </p:grpSpPr>
        <p:grpSp>
          <p:nvGrpSpPr>
            <p:cNvPr id="201" name="Group"/>
            <p:cNvGrpSpPr/>
            <p:nvPr/>
          </p:nvGrpSpPr>
          <p:grpSpPr>
            <a:xfrm>
              <a:off x="0" y="0"/>
              <a:ext cx="3885059" cy="3430638"/>
              <a:chOff x="0" y="0"/>
              <a:chExt cx="3885058" cy="3430637"/>
            </a:xfrm>
          </p:grpSpPr>
          <p:sp>
            <p:nvSpPr>
              <p:cNvPr id="180" name="Rounded Rectangle"/>
              <p:cNvSpPr/>
              <p:nvPr/>
            </p:nvSpPr>
            <p:spPr>
              <a:xfrm>
                <a:off x="0" y="0"/>
                <a:ext cx="3885059" cy="3430638"/>
              </a:xfrm>
              <a:prstGeom prst="roundRect">
                <a:avLst>
                  <a:gd name="adj" fmla="val 14113"/>
                </a:avLst>
              </a:prstGeom>
              <a:solidFill>
                <a:srgbClr val="A9A9A9"/>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nvGrpSpPr>
              <p:cNvPr id="185" name="Group"/>
              <p:cNvGrpSpPr/>
              <p:nvPr/>
            </p:nvGrpSpPr>
            <p:grpSpPr>
              <a:xfrm>
                <a:off x="301129" y="165100"/>
                <a:ext cx="3282801" cy="638920"/>
                <a:chOff x="0" y="0"/>
                <a:chExt cx="3282800" cy="638919"/>
              </a:xfrm>
            </p:grpSpPr>
            <p:sp>
              <p:nvSpPr>
                <p:cNvPr id="181" name="Rounded Rectangle"/>
                <p:cNvSpPr/>
                <p:nvPr/>
              </p:nvSpPr>
              <p:spPr>
                <a:xfrm>
                  <a:off x="2606128"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82" name="Rounded Rectangle"/>
                <p:cNvSpPr/>
                <p:nvPr/>
              </p:nvSpPr>
              <p:spPr>
                <a:xfrm>
                  <a:off x="1737419"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83" name="Rounded Rectangle"/>
                <p:cNvSpPr/>
                <p:nvPr/>
              </p:nvSpPr>
              <p:spPr>
                <a:xfrm>
                  <a:off x="868709"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84" name="Rounded Rectangle"/>
                <p:cNvSpPr/>
                <p:nvPr/>
              </p:nvSpPr>
              <p:spPr>
                <a:xfrm>
                  <a:off x="0" y="0"/>
                  <a:ext cx="676672"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grpSp>
            <p:nvGrpSpPr>
              <p:cNvPr id="190" name="Group"/>
              <p:cNvGrpSpPr/>
              <p:nvPr/>
            </p:nvGrpSpPr>
            <p:grpSpPr>
              <a:xfrm>
                <a:off x="301129" y="979980"/>
                <a:ext cx="3282801" cy="638921"/>
                <a:chOff x="0" y="0"/>
                <a:chExt cx="3282800" cy="638919"/>
              </a:xfrm>
            </p:grpSpPr>
            <p:sp>
              <p:nvSpPr>
                <p:cNvPr id="186" name="Rounded Rectangle"/>
                <p:cNvSpPr/>
                <p:nvPr/>
              </p:nvSpPr>
              <p:spPr>
                <a:xfrm>
                  <a:off x="2606128"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87" name="Rounded Rectangle"/>
                <p:cNvSpPr/>
                <p:nvPr/>
              </p:nvSpPr>
              <p:spPr>
                <a:xfrm>
                  <a:off x="1737419"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88" name="Rounded Rectangle"/>
                <p:cNvSpPr/>
                <p:nvPr/>
              </p:nvSpPr>
              <p:spPr>
                <a:xfrm>
                  <a:off x="868709"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89" name="Rounded Rectangle"/>
                <p:cNvSpPr/>
                <p:nvPr/>
              </p:nvSpPr>
              <p:spPr>
                <a:xfrm>
                  <a:off x="0" y="0"/>
                  <a:ext cx="676672"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grpSp>
            <p:nvGrpSpPr>
              <p:cNvPr id="195" name="Group"/>
              <p:cNvGrpSpPr/>
              <p:nvPr/>
            </p:nvGrpSpPr>
            <p:grpSpPr>
              <a:xfrm>
                <a:off x="301129" y="1742306"/>
                <a:ext cx="3282801" cy="638920"/>
                <a:chOff x="0" y="0"/>
                <a:chExt cx="3282800" cy="638919"/>
              </a:xfrm>
            </p:grpSpPr>
            <p:sp>
              <p:nvSpPr>
                <p:cNvPr id="191" name="Rounded Rectangle"/>
                <p:cNvSpPr/>
                <p:nvPr/>
              </p:nvSpPr>
              <p:spPr>
                <a:xfrm>
                  <a:off x="2606128"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92" name="Rounded Rectangle"/>
                <p:cNvSpPr/>
                <p:nvPr/>
              </p:nvSpPr>
              <p:spPr>
                <a:xfrm>
                  <a:off x="1737419"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93" name="Rounded Rectangle"/>
                <p:cNvSpPr/>
                <p:nvPr/>
              </p:nvSpPr>
              <p:spPr>
                <a:xfrm>
                  <a:off x="868709"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94" name="Rounded Rectangle"/>
                <p:cNvSpPr/>
                <p:nvPr/>
              </p:nvSpPr>
              <p:spPr>
                <a:xfrm>
                  <a:off x="0" y="0"/>
                  <a:ext cx="676672"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grpSp>
            <p:nvGrpSpPr>
              <p:cNvPr id="200" name="Group"/>
              <p:cNvGrpSpPr/>
              <p:nvPr/>
            </p:nvGrpSpPr>
            <p:grpSpPr>
              <a:xfrm>
                <a:off x="301129" y="2514600"/>
                <a:ext cx="3282801" cy="638920"/>
                <a:chOff x="0" y="0"/>
                <a:chExt cx="3282800" cy="638919"/>
              </a:xfrm>
            </p:grpSpPr>
            <p:sp>
              <p:nvSpPr>
                <p:cNvPr id="196" name="Rounded Rectangle"/>
                <p:cNvSpPr/>
                <p:nvPr/>
              </p:nvSpPr>
              <p:spPr>
                <a:xfrm>
                  <a:off x="2606128"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97" name="Rounded Rectangle"/>
                <p:cNvSpPr/>
                <p:nvPr/>
              </p:nvSpPr>
              <p:spPr>
                <a:xfrm>
                  <a:off x="1737419"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98" name="Rounded Rectangle"/>
                <p:cNvSpPr/>
                <p:nvPr/>
              </p:nvSpPr>
              <p:spPr>
                <a:xfrm>
                  <a:off x="868709"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99" name="Rounded Rectangle"/>
                <p:cNvSpPr/>
                <p:nvPr/>
              </p:nvSpPr>
              <p:spPr>
                <a:xfrm>
                  <a:off x="0" y="0"/>
                  <a:ext cx="676672"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grpSp>
        <p:sp>
          <p:nvSpPr>
            <p:cNvPr id="202" name="p4"/>
            <p:cNvSpPr txBox="1"/>
            <p:nvPr/>
          </p:nvSpPr>
          <p:spPr>
            <a:xfrm>
              <a:off x="3066918" y="254030"/>
              <a:ext cx="413513"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a:t>
              </a:r>
              <a:r>
                <a:rPr baseline="-5999"/>
                <a:t>4</a:t>
              </a:r>
            </a:p>
          </p:txBody>
        </p:sp>
        <p:sp>
          <p:nvSpPr>
            <p:cNvPr id="203" name="p3"/>
            <p:cNvSpPr txBox="1"/>
            <p:nvPr/>
          </p:nvSpPr>
          <p:spPr>
            <a:xfrm>
              <a:off x="2189725" y="254029"/>
              <a:ext cx="413513"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a:t>
              </a:r>
              <a:r>
                <a:rPr baseline="-5999"/>
                <a:t>3</a:t>
              </a:r>
            </a:p>
          </p:txBody>
        </p:sp>
        <p:sp>
          <p:nvSpPr>
            <p:cNvPr id="204" name="p2"/>
            <p:cNvSpPr txBox="1"/>
            <p:nvPr/>
          </p:nvSpPr>
          <p:spPr>
            <a:xfrm>
              <a:off x="1312531" y="254029"/>
              <a:ext cx="413513"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a:t>
              </a:r>
              <a:r>
                <a:rPr baseline="-5999"/>
                <a:t>2</a:t>
              </a:r>
            </a:p>
          </p:txBody>
        </p:sp>
        <p:sp>
          <p:nvSpPr>
            <p:cNvPr id="205" name="p1"/>
            <p:cNvSpPr txBox="1"/>
            <p:nvPr/>
          </p:nvSpPr>
          <p:spPr>
            <a:xfrm>
              <a:off x="435337" y="254029"/>
              <a:ext cx="413513"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a:t>
              </a:r>
              <a:r>
                <a:rPr baseline="-5999"/>
                <a:t>1</a:t>
              </a:r>
            </a:p>
          </p:txBody>
        </p:sp>
        <p:sp>
          <p:nvSpPr>
            <p:cNvPr id="206" name="..."/>
            <p:cNvSpPr txBox="1"/>
            <p:nvPr/>
          </p:nvSpPr>
          <p:spPr>
            <a:xfrm>
              <a:off x="457842" y="1117629"/>
              <a:ext cx="368504"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a:t>
              </a:r>
            </a:p>
          </p:txBody>
        </p:sp>
      </p:grpSp>
      <p:grpSp>
        <p:nvGrpSpPr>
          <p:cNvPr id="234" name="Group"/>
          <p:cNvGrpSpPr/>
          <p:nvPr/>
        </p:nvGrpSpPr>
        <p:grpSpPr>
          <a:xfrm>
            <a:off x="6234202" y="5369678"/>
            <a:ext cx="4128411" cy="2262666"/>
            <a:chOff x="0" y="0"/>
            <a:chExt cx="4128410" cy="2262664"/>
          </a:xfrm>
        </p:grpSpPr>
        <p:grpSp>
          <p:nvGrpSpPr>
            <p:cNvPr id="216" name="Group"/>
            <p:cNvGrpSpPr/>
            <p:nvPr/>
          </p:nvGrpSpPr>
          <p:grpSpPr>
            <a:xfrm>
              <a:off x="208318" y="10845"/>
              <a:ext cx="3686573" cy="638920"/>
              <a:chOff x="0" y="0"/>
              <a:chExt cx="3686571" cy="638919"/>
            </a:xfrm>
          </p:grpSpPr>
          <p:sp>
            <p:nvSpPr>
              <p:cNvPr id="208" name="Rounded Rectangle"/>
              <p:cNvSpPr/>
              <p:nvPr/>
            </p:nvSpPr>
            <p:spPr>
              <a:xfrm>
                <a:off x="3009900" y="0"/>
                <a:ext cx="676672"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09" name="Rounded Rectangle"/>
              <p:cNvSpPr/>
              <p:nvPr/>
            </p:nvSpPr>
            <p:spPr>
              <a:xfrm>
                <a:off x="2052290"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10" name="Rounded Rectangle"/>
              <p:cNvSpPr/>
              <p:nvPr/>
            </p:nvSpPr>
            <p:spPr>
              <a:xfrm>
                <a:off x="1005781"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11" name="Rounded Rectangle"/>
              <p:cNvSpPr/>
              <p:nvPr/>
            </p:nvSpPr>
            <p:spPr>
              <a:xfrm>
                <a:off x="0" y="0"/>
                <a:ext cx="676672"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12" name="t1"/>
              <p:cNvSpPr txBox="1"/>
              <p:nvPr/>
            </p:nvSpPr>
            <p:spPr>
              <a:xfrm>
                <a:off x="171051" y="88930"/>
                <a:ext cx="334570"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t</a:t>
                </a:r>
                <a:r>
                  <a:rPr baseline="-5999"/>
                  <a:t>1</a:t>
                </a:r>
              </a:p>
            </p:txBody>
          </p:sp>
          <p:sp>
            <p:nvSpPr>
              <p:cNvPr id="213" name="t3"/>
              <p:cNvSpPr txBox="1"/>
              <p:nvPr/>
            </p:nvSpPr>
            <p:spPr>
              <a:xfrm>
                <a:off x="2223341" y="88930"/>
                <a:ext cx="334570"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t</a:t>
                </a:r>
                <a:r>
                  <a:rPr baseline="-5999"/>
                  <a:t>3</a:t>
                </a:r>
              </a:p>
            </p:txBody>
          </p:sp>
          <p:sp>
            <p:nvSpPr>
              <p:cNvPr id="214" name="t2"/>
              <p:cNvSpPr txBox="1"/>
              <p:nvPr/>
            </p:nvSpPr>
            <p:spPr>
              <a:xfrm>
                <a:off x="1176832" y="88930"/>
                <a:ext cx="334570"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t</a:t>
                </a:r>
                <a:r>
                  <a:rPr baseline="-5999"/>
                  <a:t>2</a:t>
                </a:r>
              </a:p>
            </p:txBody>
          </p:sp>
          <p:sp>
            <p:nvSpPr>
              <p:cNvPr id="215" name="t4"/>
              <p:cNvSpPr txBox="1"/>
              <p:nvPr/>
            </p:nvSpPr>
            <p:spPr>
              <a:xfrm>
                <a:off x="3206351" y="88930"/>
                <a:ext cx="334570"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t</a:t>
                </a:r>
                <a:r>
                  <a:rPr baseline="-5999"/>
                  <a:t>4</a:t>
                </a:r>
              </a:p>
            </p:txBody>
          </p:sp>
        </p:grpSp>
        <p:grpSp>
          <p:nvGrpSpPr>
            <p:cNvPr id="225" name="Group"/>
            <p:cNvGrpSpPr/>
            <p:nvPr/>
          </p:nvGrpSpPr>
          <p:grpSpPr>
            <a:xfrm>
              <a:off x="589318" y="1623745"/>
              <a:ext cx="3160617" cy="638920"/>
              <a:chOff x="0" y="0"/>
              <a:chExt cx="3160615" cy="638919"/>
            </a:xfrm>
          </p:grpSpPr>
          <p:sp>
            <p:nvSpPr>
              <p:cNvPr id="217" name="Rounded Rectangle"/>
              <p:cNvSpPr/>
              <p:nvPr/>
            </p:nvSpPr>
            <p:spPr>
              <a:xfrm>
                <a:off x="0" y="0"/>
                <a:ext cx="676672"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18" name="p1"/>
              <p:cNvSpPr txBox="1"/>
              <p:nvPr/>
            </p:nvSpPr>
            <p:spPr>
              <a:xfrm>
                <a:off x="131579" y="88930"/>
                <a:ext cx="413513"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a:t>
                </a:r>
                <a:r>
                  <a:rPr baseline="-5999"/>
                  <a:t>1</a:t>
                </a:r>
              </a:p>
            </p:txBody>
          </p:sp>
          <p:sp>
            <p:nvSpPr>
              <p:cNvPr id="219" name="Rounded Rectangle"/>
              <p:cNvSpPr/>
              <p:nvPr/>
            </p:nvSpPr>
            <p:spPr>
              <a:xfrm>
                <a:off x="1655962"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20" name="p3"/>
              <p:cNvSpPr txBox="1"/>
              <p:nvPr/>
            </p:nvSpPr>
            <p:spPr>
              <a:xfrm>
                <a:off x="1787542" y="88930"/>
                <a:ext cx="413513"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a:t>
                </a:r>
                <a:r>
                  <a:rPr baseline="-5999"/>
                  <a:t>3</a:t>
                </a:r>
              </a:p>
            </p:txBody>
          </p:sp>
          <p:sp>
            <p:nvSpPr>
              <p:cNvPr id="221" name="Rounded Rectangle"/>
              <p:cNvSpPr/>
              <p:nvPr/>
            </p:nvSpPr>
            <p:spPr>
              <a:xfrm>
                <a:off x="827981"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22" name="p2"/>
              <p:cNvSpPr txBox="1"/>
              <p:nvPr/>
            </p:nvSpPr>
            <p:spPr>
              <a:xfrm>
                <a:off x="959561" y="88930"/>
                <a:ext cx="413513"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a:t>
                </a:r>
                <a:r>
                  <a:rPr baseline="-5999"/>
                  <a:t>2</a:t>
                </a:r>
              </a:p>
            </p:txBody>
          </p:sp>
          <p:sp>
            <p:nvSpPr>
              <p:cNvPr id="223" name="Rounded Rectangle"/>
              <p:cNvSpPr/>
              <p:nvPr/>
            </p:nvSpPr>
            <p:spPr>
              <a:xfrm>
                <a:off x="2483943"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24" name="p4"/>
              <p:cNvSpPr txBox="1"/>
              <p:nvPr/>
            </p:nvSpPr>
            <p:spPr>
              <a:xfrm>
                <a:off x="2640923" y="88930"/>
                <a:ext cx="413513"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a:t>
                </a:r>
                <a:r>
                  <a:rPr baseline="-5999"/>
                  <a:t>4</a:t>
                </a:r>
              </a:p>
            </p:txBody>
          </p:sp>
        </p:grpSp>
        <p:pic>
          <p:nvPicPr>
            <p:cNvPr id="226" name="langle_quad_rang.pdf" descr="langle_quad_rang.pdf"/>
            <p:cNvPicPr>
              <a:picLocks noChangeAspect="1"/>
            </p:cNvPicPr>
            <p:nvPr/>
          </p:nvPicPr>
          <p:blipFill>
            <a:blip r:embed="rId3">
              <a:extLst/>
            </a:blip>
            <a:srcRect l="0" t="0" r="82552" b="0"/>
            <a:stretch>
              <a:fillRect/>
            </a:stretch>
          </p:blipFill>
          <p:spPr>
            <a:xfrm>
              <a:off x="0" y="0"/>
              <a:ext cx="172840" cy="635000"/>
            </a:xfrm>
            <a:prstGeom prst="rect">
              <a:avLst/>
            </a:prstGeom>
            <a:ln w="12700" cap="flat">
              <a:noFill/>
              <a:miter lim="400000"/>
            </a:ln>
            <a:effectLst/>
          </p:spPr>
        </p:pic>
        <p:pic>
          <p:nvPicPr>
            <p:cNvPr id="227" name="langle_quad_rang.pdf" descr="langle_quad_rang.pdf"/>
            <p:cNvPicPr>
              <a:picLocks noChangeAspect="1"/>
            </p:cNvPicPr>
            <p:nvPr/>
          </p:nvPicPr>
          <p:blipFill>
            <a:blip r:embed="rId3">
              <a:extLst/>
            </a:blip>
            <a:srcRect l="82051" t="0" r="500" b="0"/>
            <a:stretch>
              <a:fillRect/>
            </a:stretch>
          </p:blipFill>
          <p:spPr>
            <a:xfrm>
              <a:off x="3955571" y="0"/>
              <a:ext cx="172840" cy="635000"/>
            </a:xfrm>
            <a:prstGeom prst="rect">
              <a:avLst/>
            </a:prstGeom>
            <a:ln w="12700" cap="flat">
              <a:noFill/>
              <a:miter lim="400000"/>
            </a:ln>
            <a:effectLst/>
          </p:spPr>
        </p:pic>
        <p:sp>
          <p:nvSpPr>
            <p:cNvPr id="228" name="Line"/>
            <p:cNvSpPr/>
            <p:nvPr/>
          </p:nvSpPr>
          <p:spPr>
            <a:xfrm>
              <a:off x="792679" y="355705"/>
              <a:ext cx="368633"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29" name="Line"/>
            <p:cNvSpPr/>
            <p:nvPr/>
          </p:nvSpPr>
          <p:spPr>
            <a:xfrm>
              <a:off x="1867288" y="355705"/>
              <a:ext cx="368633"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30" name="Line"/>
            <p:cNvSpPr/>
            <p:nvPr/>
          </p:nvSpPr>
          <p:spPr>
            <a:xfrm>
              <a:off x="2819788" y="355705"/>
              <a:ext cx="368633"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pic>
          <p:nvPicPr>
            <p:cNvPr id="231" name="langle_quad_rang.pdf" descr="langle_quad_rang.pdf"/>
            <p:cNvPicPr>
              <a:picLocks noChangeAspect="1"/>
            </p:cNvPicPr>
            <p:nvPr/>
          </p:nvPicPr>
          <p:blipFill>
            <a:blip r:embed="rId3">
              <a:extLst/>
            </a:blip>
            <a:srcRect l="0" t="0" r="82552" b="0"/>
            <a:stretch>
              <a:fillRect/>
            </a:stretch>
          </p:blipFill>
          <p:spPr>
            <a:xfrm>
              <a:off x="408781" y="1625705"/>
              <a:ext cx="172840" cy="635001"/>
            </a:xfrm>
            <a:prstGeom prst="rect">
              <a:avLst/>
            </a:prstGeom>
            <a:ln w="12700" cap="flat">
              <a:noFill/>
              <a:miter lim="400000"/>
            </a:ln>
            <a:effectLst/>
          </p:spPr>
        </p:pic>
        <p:pic>
          <p:nvPicPr>
            <p:cNvPr id="232" name="langle_quad_rang.pdf" descr="langle_quad_rang.pdf"/>
            <p:cNvPicPr>
              <a:picLocks noChangeAspect="1"/>
            </p:cNvPicPr>
            <p:nvPr/>
          </p:nvPicPr>
          <p:blipFill>
            <a:blip r:embed="rId3">
              <a:extLst/>
            </a:blip>
            <a:srcRect l="82051" t="0" r="500" b="0"/>
            <a:stretch>
              <a:fillRect/>
            </a:stretch>
          </p:blipFill>
          <p:spPr>
            <a:xfrm>
              <a:off x="3777771" y="1625705"/>
              <a:ext cx="172840" cy="635001"/>
            </a:xfrm>
            <a:prstGeom prst="rect">
              <a:avLst/>
            </a:prstGeom>
            <a:ln w="12700" cap="flat">
              <a:noFill/>
              <a:miter lim="400000"/>
            </a:ln>
            <a:effectLst/>
          </p:spPr>
        </p:pic>
        <p:pic>
          <p:nvPicPr>
            <p:cNvPr id="233" name="=.pdf" descr="=.pdf"/>
            <p:cNvPicPr>
              <a:picLocks noChangeAspect="1"/>
            </p:cNvPicPr>
            <p:nvPr/>
          </p:nvPicPr>
          <p:blipFill>
            <a:blip r:embed="rId4">
              <a:extLst/>
            </a:blip>
            <a:stretch>
              <a:fillRect/>
            </a:stretch>
          </p:blipFill>
          <p:spPr>
            <a:xfrm>
              <a:off x="1739959" y="1089644"/>
              <a:ext cx="431801" cy="152401"/>
            </a:xfrm>
            <a:prstGeom prst="rect">
              <a:avLst/>
            </a:prstGeom>
            <a:ln w="12700" cap="flat">
              <a:noFill/>
              <a:miter lim="400000"/>
            </a:ln>
            <a:effectLst/>
          </p:spPr>
        </p:pic>
      </p:grpSp>
      <p:sp>
        <p:nvSpPr>
          <p:cNvPr id="235" name="Measurement involves different (weakly coupled)…"/>
          <p:cNvSpPr txBox="1"/>
          <p:nvPr/>
        </p:nvSpPr>
        <p:spPr>
          <a:xfrm>
            <a:off x="303386" y="4134813"/>
            <a:ext cx="4661409" cy="8919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pPr>
            <a:r>
              <a:t>Measurement involves different (weakly coupled)</a:t>
            </a:r>
          </a:p>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pPr>
            <a:r>
              <a:t>parts of the system, </a:t>
            </a:r>
          </a:p>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pPr>
            <a:r>
              <a:t>e.g., total moment is a sum of local moments</a:t>
            </a:r>
          </a:p>
        </p:txBody>
      </p:sp>
      <p:sp>
        <p:nvSpPr>
          <p:cNvPr id="236" name="Measurement involves averaging over (long) time (=duration…"/>
          <p:cNvSpPr txBox="1"/>
          <p:nvPr/>
        </p:nvSpPr>
        <p:spPr>
          <a:xfrm>
            <a:off x="5827886" y="4166563"/>
            <a:ext cx="5802288" cy="6252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pPr>
            <a:r>
              <a:t>Measurement involves averaging over (long) time (=duration</a:t>
            </a:r>
          </a:p>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pPr>
            <a:r>
              <a:t>of measurement)</a:t>
            </a:r>
          </a:p>
        </p:txBody>
      </p:sp>
      <p:sp>
        <p:nvSpPr>
          <p:cNvPr id="237" name="Ergodic hypothesis"/>
          <p:cNvSpPr txBox="1"/>
          <p:nvPr/>
        </p:nvSpPr>
        <p:spPr>
          <a:xfrm>
            <a:off x="9106272" y="6321716"/>
            <a:ext cx="2249662" cy="358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lvl1pPr>
          </a:lstStyle>
          <a:p>
            <a:pPr/>
            <a:r>
              <a:t>Ergodic hypothesis</a:t>
            </a:r>
          </a:p>
        </p:txBody>
      </p:sp>
      <p:sp>
        <p:nvSpPr>
          <p:cNvPr id="238" name="Averaging over various realizations of the system"/>
          <p:cNvSpPr txBox="1"/>
          <p:nvPr/>
        </p:nvSpPr>
        <p:spPr>
          <a:xfrm>
            <a:off x="6415794" y="7887968"/>
            <a:ext cx="4626472" cy="358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lvl1pPr>
          </a:lstStyle>
          <a:p>
            <a:pPr/>
            <a:r>
              <a:t>Averaging over various realizations of the system</a:t>
            </a:r>
          </a:p>
        </p:txBody>
      </p:sp>
      <p:sp>
        <p:nvSpPr>
          <p:cNvPr id="239" name="Schrodinger equation"/>
          <p:cNvSpPr txBox="1"/>
          <p:nvPr>
            <p:ph type="title"/>
          </p:nvPr>
        </p:nvSpPr>
        <p:spPr>
          <a:xfrm>
            <a:off x="877341" y="270150"/>
            <a:ext cx="11704323" cy="800299"/>
          </a:xfrm>
          <a:prstGeom prst="rect">
            <a:avLst/>
          </a:prstGeom>
        </p:spPr>
        <p:txBody>
          <a:bodyPr/>
          <a:lstStyle>
            <a:lvl1pPr>
              <a:defRPr b="1" sz="4000">
                <a:latin typeface="Times"/>
                <a:ea typeface="Times"/>
                <a:cs typeface="Times"/>
                <a:sym typeface="Times"/>
              </a:defRPr>
            </a:lvl1pPr>
          </a:lstStyle>
          <a:p>
            <a:pPr/>
            <a:r>
              <a:t>Thermal equilibrium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1" name="Image" descr="Image"/>
          <p:cNvPicPr>
            <a:picLocks noChangeAspect="1"/>
          </p:cNvPicPr>
          <p:nvPr/>
        </p:nvPicPr>
        <p:blipFill>
          <a:blip r:embed="rId2">
            <a:extLst/>
          </a:blip>
          <a:stretch>
            <a:fillRect/>
          </a:stretch>
        </p:blipFill>
        <p:spPr>
          <a:xfrm>
            <a:off x="866704" y="1729915"/>
            <a:ext cx="6032783" cy="1047610"/>
          </a:xfrm>
          <a:prstGeom prst="rect">
            <a:avLst/>
          </a:prstGeom>
          <a:ln w="12700">
            <a:miter lim="400000"/>
          </a:ln>
        </p:spPr>
      </p:pic>
      <p:sp>
        <p:nvSpPr>
          <p:cNvPr id="242" name="ensemble averaging:"/>
          <p:cNvSpPr txBox="1"/>
          <p:nvPr/>
        </p:nvSpPr>
        <p:spPr>
          <a:xfrm>
            <a:off x="425623" y="3137744"/>
            <a:ext cx="2780855" cy="431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a:uFill>
                  <a:solidFill>
                    <a:srgbClr val="000000"/>
                  </a:solidFill>
                </a:uFill>
                <a:latin typeface="Times New Roman"/>
                <a:ea typeface="Times New Roman"/>
                <a:cs typeface="Times New Roman"/>
                <a:sym typeface="Times New Roman"/>
              </a:defRPr>
            </a:lvl1pPr>
          </a:lstStyle>
          <a:p>
            <a:pPr/>
            <a:r>
              <a:t>ensemble averaging:</a:t>
            </a:r>
          </a:p>
        </p:txBody>
      </p:sp>
      <p:grpSp>
        <p:nvGrpSpPr>
          <p:cNvPr id="269" name="Group"/>
          <p:cNvGrpSpPr/>
          <p:nvPr/>
        </p:nvGrpSpPr>
        <p:grpSpPr>
          <a:xfrm>
            <a:off x="836702" y="5132630"/>
            <a:ext cx="4128411" cy="2262665"/>
            <a:chOff x="0" y="0"/>
            <a:chExt cx="4128410" cy="2262664"/>
          </a:xfrm>
        </p:grpSpPr>
        <p:grpSp>
          <p:nvGrpSpPr>
            <p:cNvPr id="251" name="Group"/>
            <p:cNvGrpSpPr/>
            <p:nvPr/>
          </p:nvGrpSpPr>
          <p:grpSpPr>
            <a:xfrm>
              <a:off x="208318" y="10845"/>
              <a:ext cx="3686573" cy="638920"/>
              <a:chOff x="0" y="0"/>
              <a:chExt cx="3686571" cy="638919"/>
            </a:xfrm>
          </p:grpSpPr>
          <p:sp>
            <p:nvSpPr>
              <p:cNvPr id="243" name="Rounded Rectangle"/>
              <p:cNvSpPr/>
              <p:nvPr/>
            </p:nvSpPr>
            <p:spPr>
              <a:xfrm>
                <a:off x="3009900" y="0"/>
                <a:ext cx="676672"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44" name="Rounded Rectangle"/>
              <p:cNvSpPr/>
              <p:nvPr/>
            </p:nvSpPr>
            <p:spPr>
              <a:xfrm>
                <a:off x="2052290"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45" name="Rounded Rectangle"/>
              <p:cNvSpPr/>
              <p:nvPr/>
            </p:nvSpPr>
            <p:spPr>
              <a:xfrm>
                <a:off x="1005781"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46" name="Rounded Rectangle"/>
              <p:cNvSpPr/>
              <p:nvPr/>
            </p:nvSpPr>
            <p:spPr>
              <a:xfrm>
                <a:off x="0" y="0"/>
                <a:ext cx="676672"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47" name="t1"/>
              <p:cNvSpPr txBox="1"/>
              <p:nvPr/>
            </p:nvSpPr>
            <p:spPr>
              <a:xfrm>
                <a:off x="171051" y="88930"/>
                <a:ext cx="334570"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t</a:t>
                </a:r>
                <a:r>
                  <a:rPr baseline="-5999"/>
                  <a:t>1</a:t>
                </a:r>
              </a:p>
            </p:txBody>
          </p:sp>
          <p:sp>
            <p:nvSpPr>
              <p:cNvPr id="248" name="t3"/>
              <p:cNvSpPr txBox="1"/>
              <p:nvPr/>
            </p:nvSpPr>
            <p:spPr>
              <a:xfrm>
                <a:off x="2223341" y="88930"/>
                <a:ext cx="334570"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t</a:t>
                </a:r>
                <a:r>
                  <a:rPr baseline="-5999"/>
                  <a:t>3</a:t>
                </a:r>
              </a:p>
            </p:txBody>
          </p:sp>
          <p:sp>
            <p:nvSpPr>
              <p:cNvPr id="249" name="t2"/>
              <p:cNvSpPr txBox="1"/>
              <p:nvPr/>
            </p:nvSpPr>
            <p:spPr>
              <a:xfrm>
                <a:off x="1176832" y="88930"/>
                <a:ext cx="334570"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t</a:t>
                </a:r>
                <a:r>
                  <a:rPr baseline="-5999"/>
                  <a:t>2</a:t>
                </a:r>
              </a:p>
            </p:txBody>
          </p:sp>
          <p:sp>
            <p:nvSpPr>
              <p:cNvPr id="250" name="t4"/>
              <p:cNvSpPr txBox="1"/>
              <p:nvPr/>
            </p:nvSpPr>
            <p:spPr>
              <a:xfrm>
                <a:off x="3206351" y="88930"/>
                <a:ext cx="334570"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t</a:t>
                </a:r>
                <a:r>
                  <a:rPr baseline="-5999"/>
                  <a:t>4</a:t>
                </a:r>
              </a:p>
            </p:txBody>
          </p:sp>
        </p:grpSp>
        <p:grpSp>
          <p:nvGrpSpPr>
            <p:cNvPr id="260" name="Group"/>
            <p:cNvGrpSpPr/>
            <p:nvPr/>
          </p:nvGrpSpPr>
          <p:grpSpPr>
            <a:xfrm>
              <a:off x="589318" y="1623745"/>
              <a:ext cx="3160617" cy="638920"/>
              <a:chOff x="0" y="0"/>
              <a:chExt cx="3160615" cy="638919"/>
            </a:xfrm>
          </p:grpSpPr>
          <p:sp>
            <p:nvSpPr>
              <p:cNvPr id="252" name="Rounded Rectangle"/>
              <p:cNvSpPr/>
              <p:nvPr/>
            </p:nvSpPr>
            <p:spPr>
              <a:xfrm>
                <a:off x="0" y="0"/>
                <a:ext cx="676672"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53" name="p1"/>
              <p:cNvSpPr txBox="1"/>
              <p:nvPr/>
            </p:nvSpPr>
            <p:spPr>
              <a:xfrm>
                <a:off x="131579" y="88930"/>
                <a:ext cx="413513"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a:t>
                </a:r>
                <a:r>
                  <a:rPr baseline="-5999"/>
                  <a:t>1</a:t>
                </a:r>
              </a:p>
            </p:txBody>
          </p:sp>
          <p:sp>
            <p:nvSpPr>
              <p:cNvPr id="254" name="Rounded Rectangle"/>
              <p:cNvSpPr/>
              <p:nvPr/>
            </p:nvSpPr>
            <p:spPr>
              <a:xfrm>
                <a:off x="1655962"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55" name="p3"/>
              <p:cNvSpPr txBox="1"/>
              <p:nvPr/>
            </p:nvSpPr>
            <p:spPr>
              <a:xfrm>
                <a:off x="1787542" y="88930"/>
                <a:ext cx="413513"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a:t>
                </a:r>
                <a:r>
                  <a:rPr baseline="-5999"/>
                  <a:t>3</a:t>
                </a:r>
              </a:p>
            </p:txBody>
          </p:sp>
          <p:sp>
            <p:nvSpPr>
              <p:cNvPr id="256" name="Rounded Rectangle"/>
              <p:cNvSpPr/>
              <p:nvPr/>
            </p:nvSpPr>
            <p:spPr>
              <a:xfrm>
                <a:off x="827981"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57" name="p2"/>
              <p:cNvSpPr txBox="1"/>
              <p:nvPr/>
            </p:nvSpPr>
            <p:spPr>
              <a:xfrm>
                <a:off x="959561" y="88930"/>
                <a:ext cx="413513"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a:t>
                </a:r>
                <a:r>
                  <a:rPr baseline="-5999"/>
                  <a:t>2</a:t>
                </a:r>
              </a:p>
            </p:txBody>
          </p:sp>
          <p:sp>
            <p:nvSpPr>
              <p:cNvPr id="258" name="Rounded Rectangle"/>
              <p:cNvSpPr/>
              <p:nvPr/>
            </p:nvSpPr>
            <p:spPr>
              <a:xfrm>
                <a:off x="2483943"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59" name="p4"/>
              <p:cNvSpPr txBox="1"/>
              <p:nvPr/>
            </p:nvSpPr>
            <p:spPr>
              <a:xfrm>
                <a:off x="2640923" y="88930"/>
                <a:ext cx="413513"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a:t>
                </a:r>
                <a:r>
                  <a:rPr baseline="-5999"/>
                  <a:t>4</a:t>
                </a:r>
              </a:p>
            </p:txBody>
          </p:sp>
        </p:grpSp>
        <p:pic>
          <p:nvPicPr>
            <p:cNvPr id="261" name="langle_quad_rang.pdf" descr="langle_quad_rang.pdf"/>
            <p:cNvPicPr>
              <a:picLocks noChangeAspect="1"/>
            </p:cNvPicPr>
            <p:nvPr/>
          </p:nvPicPr>
          <p:blipFill>
            <a:blip r:embed="rId3">
              <a:extLst/>
            </a:blip>
            <a:srcRect l="0" t="0" r="82552" b="0"/>
            <a:stretch>
              <a:fillRect/>
            </a:stretch>
          </p:blipFill>
          <p:spPr>
            <a:xfrm>
              <a:off x="0" y="0"/>
              <a:ext cx="172840" cy="635000"/>
            </a:xfrm>
            <a:prstGeom prst="rect">
              <a:avLst/>
            </a:prstGeom>
            <a:ln w="12700" cap="flat">
              <a:noFill/>
              <a:miter lim="400000"/>
            </a:ln>
            <a:effectLst/>
          </p:spPr>
        </p:pic>
        <p:pic>
          <p:nvPicPr>
            <p:cNvPr id="262" name="langle_quad_rang.pdf" descr="langle_quad_rang.pdf"/>
            <p:cNvPicPr>
              <a:picLocks noChangeAspect="1"/>
            </p:cNvPicPr>
            <p:nvPr/>
          </p:nvPicPr>
          <p:blipFill>
            <a:blip r:embed="rId3">
              <a:extLst/>
            </a:blip>
            <a:srcRect l="82051" t="0" r="500" b="0"/>
            <a:stretch>
              <a:fillRect/>
            </a:stretch>
          </p:blipFill>
          <p:spPr>
            <a:xfrm>
              <a:off x="3955571" y="0"/>
              <a:ext cx="172840" cy="635000"/>
            </a:xfrm>
            <a:prstGeom prst="rect">
              <a:avLst/>
            </a:prstGeom>
            <a:ln w="12700" cap="flat">
              <a:noFill/>
              <a:miter lim="400000"/>
            </a:ln>
            <a:effectLst/>
          </p:spPr>
        </p:pic>
        <p:sp>
          <p:nvSpPr>
            <p:cNvPr id="263" name="Line"/>
            <p:cNvSpPr/>
            <p:nvPr/>
          </p:nvSpPr>
          <p:spPr>
            <a:xfrm>
              <a:off x="792679" y="355705"/>
              <a:ext cx="368633"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64" name="Line"/>
            <p:cNvSpPr/>
            <p:nvPr/>
          </p:nvSpPr>
          <p:spPr>
            <a:xfrm>
              <a:off x="1867288" y="355705"/>
              <a:ext cx="368633"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65" name="Line"/>
            <p:cNvSpPr/>
            <p:nvPr/>
          </p:nvSpPr>
          <p:spPr>
            <a:xfrm>
              <a:off x="2819788" y="355705"/>
              <a:ext cx="368633"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pic>
          <p:nvPicPr>
            <p:cNvPr id="266" name="langle_quad_rang.pdf" descr="langle_quad_rang.pdf"/>
            <p:cNvPicPr>
              <a:picLocks noChangeAspect="1"/>
            </p:cNvPicPr>
            <p:nvPr/>
          </p:nvPicPr>
          <p:blipFill>
            <a:blip r:embed="rId3">
              <a:extLst/>
            </a:blip>
            <a:srcRect l="0" t="0" r="82552" b="0"/>
            <a:stretch>
              <a:fillRect/>
            </a:stretch>
          </p:blipFill>
          <p:spPr>
            <a:xfrm>
              <a:off x="408781" y="1625705"/>
              <a:ext cx="172840" cy="635001"/>
            </a:xfrm>
            <a:prstGeom prst="rect">
              <a:avLst/>
            </a:prstGeom>
            <a:ln w="12700" cap="flat">
              <a:noFill/>
              <a:miter lim="400000"/>
            </a:ln>
            <a:effectLst/>
          </p:spPr>
        </p:pic>
        <p:pic>
          <p:nvPicPr>
            <p:cNvPr id="267" name="langle_quad_rang.pdf" descr="langle_quad_rang.pdf"/>
            <p:cNvPicPr>
              <a:picLocks noChangeAspect="1"/>
            </p:cNvPicPr>
            <p:nvPr/>
          </p:nvPicPr>
          <p:blipFill>
            <a:blip r:embed="rId3">
              <a:extLst/>
            </a:blip>
            <a:srcRect l="82051" t="0" r="500" b="0"/>
            <a:stretch>
              <a:fillRect/>
            </a:stretch>
          </p:blipFill>
          <p:spPr>
            <a:xfrm>
              <a:off x="3777771" y="1625705"/>
              <a:ext cx="172840" cy="635001"/>
            </a:xfrm>
            <a:prstGeom prst="rect">
              <a:avLst/>
            </a:prstGeom>
            <a:ln w="12700" cap="flat">
              <a:noFill/>
              <a:miter lim="400000"/>
            </a:ln>
            <a:effectLst/>
          </p:spPr>
        </p:pic>
        <p:pic>
          <p:nvPicPr>
            <p:cNvPr id="268" name="=.pdf" descr="=.pdf"/>
            <p:cNvPicPr>
              <a:picLocks noChangeAspect="1"/>
            </p:cNvPicPr>
            <p:nvPr/>
          </p:nvPicPr>
          <p:blipFill>
            <a:blip r:embed="rId4">
              <a:extLst/>
            </a:blip>
            <a:stretch>
              <a:fillRect/>
            </a:stretch>
          </p:blipFill>
          <p:spPr>
            <a:xfrm>
              <a:off x="1739959" y="1089644"/>
              <a:ext cx="431801" cy="152401"/>
            </a:xfrm>
            <a:prstGeom prst="rect">
              <a:avLst/>
            </a:prstGeom>
            <a:ln w="12700" cap="flat">
              <a:noFill/>
              <a:miter lim="400000"/>
            </a:ln>
            <a:effectLst/>
          </p:spPr>
        </p:pic>
      </p:grpSp>
      <p:sp>
        <p:nvSpPr>
          <p:cNvPr id="270" name="Measurement involves averaging over (long) time (=duration…"/>
          <p:cNvSpPr txBox="1"/>
          <p:nvPr/>
        </p:nvSpPr>
        <p:spPr>
          <a:xfrm>
            <a:off x="430386" y="3929515"/>
            <a:ext cx="5802288" cy="6252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pPr>
            <a:r>
              <a:t>Measurement involves averaging over (long) time (=duration</a:t>
            </a:r>
          </a:p>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pPr>
            <a:r>
              <a:t>of measurement)</a:t>
            </a:r>
          </a:p>
        </p:txBody>
      </p:sp>
      <p:sp>
        <p:nvSpPr>
          <p:cNvPr id="271" name="Ergodic hypothesis"/>
          <p:cNvSpPr txBox="1"/>
          <p:nvPr/>
        </p:nvSpPr>
        <p:spPr>
          <a:xfrm>
            <a:off x="3708772" y="6084668"/>
            <a:ext cx="2249662" cy="358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lvl1pPr>
          </a:lstStyle>
          <a:p>
            <a:pPr/>
            <a:r>
              <a:t>Ergodic hypothesis</a:t>
            </a:r>
          </a:p>
        </p:txBody>
      </p:sp>
      <p:sp>
        <p:nvSpPr>
          <p:cNvPr id="272" name="Averaging over various realizations of the system"/>
          <p:cNvSpPr txBox="1"/>
          <p:nvPr/>
        </p:nvSpPr>
        <p:spPr>
          <a:xfrm>
            <a:off x="1018294" y="7650920"/>
            <a:ext cx="4626472" cy="358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lvl1pPr>
          </a:lstStyle>
          <a:p>
            <a:pPr/>
            <a:r>
              <a:t>Averaging over various realizations of the system</a:t>
            </a:r>
          </a:p>
        </p:txBody>
      </p:sp>
      <p:sp>
        <p:nvSpPr>
          <p:cNvPr id="273" name="Rounded Rectangle"/>
          <p:cNvSpPr/>
          <p:nvPr/>
        </p:nvSpPr>
        <p:spPr>
          <a:xfrm>
            <a:off x="7315200" y="4754829"/>
            <a:ext cx="1463477" cy="1456433"/>
          </a:xfrm>
          <a:prstGeom prst="roundRect">
            <a:avLst>
              <a:gd name="adj" fmla="val 15000"/>
            </a:avLst>
          </a:pr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74" name="Rounded Rectangle"/>
          <p:cNvSpPr/>
          <p:nvPr/>
        </p:nvSpPr>
        <p:spPr>
          <a:xfrm>
            <a:off x="9766300" y="3814142"/>
            <a:ext cx="3102769" cy="3679528"/>
          </a:xfrm>
          <a:prstGeom prst="roundRect">
            <a:avLst>
              <a:gd name="adj" fmla="val 14838"/>
            </a:avLst>
          </a:prstGeom>
          <a:solidFill>
            <a:srgbClr val="A9A9A9"/>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75" name="system"/>
          <p:cNvSpPr txBox="1"/>
          <p:nvPr/>
        </p:nvSpPr>
        <p:spPr>
          <a:xfrm>
            <a:off x="7549629" y="4766940"/>
            <a:ext cx="99461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a:uFill>
                  <a:solidFill>
                    <a:srgbClr val="000000"/>
                  </a:solidFill>
                </a:uFill>
                <a:latin typeface="Times New Roman"/>
                <a:ea typeface="Times New Roman"/>
                <a:cs typeface="Times New Roman"/>
                <a:sym typeface="Times New Roman"/>
              </a:defRPr>
            </a:lvl1pPr>
          </a:lstStyle>
          <a:p>
            <a:pPr/>
            <a:r>
              <a:t>system</a:t>
            </a:r>
          </a:p>
        </p:txBody>
      </p:sp>
      <p:sp>
        <p:nvSpPr>
          <p:cNvPr id="276" name="reservoir"/>
          <p:cNvSpPr txBox="1"/>
          <p:nvPr/>
        </p:nvSpPr>
        <p:spPr>
          <a:xfrm>
            <a:off x="10569426" y="3954140"/>
            <a:ext cx="129331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a:uFill>
                  <a:solidFill>
                    <a:srgbClr val="000000"/>
                  </a:solidFill>
                </a:uFill>
                <a:latin typeface="Times New Roman"/>
                <a:ea typeface="Times New Roman"/>
                <a:cs typeface="Times New Roman"/>
                <a:sym typeface="Times New Roman"/>
              </a:defRPr>
            </a:lvl1pPr>
          </a:lstStyle>
          <a:p>
            <a:pPr/>
            <a:r>
              <a:t>reservoir</a:t>
            </a:r>
          </a:p>
        </p:txBody>
      </p:sp>
      <p:sp>
        <p:nvSpPr>
          <p:cNvPr id="277" name="Double Arrow"/>
          <p:cNvSpPr/>
          <p:nvPr/>
        </p:nvSpPr>
        <p:spPr>
          <a:xfrm>
            <a:off x="8789987" y="5303750"/>
            <a:ext cx="994619" cy="358590"/>
          </a:xfrm>
          <a:prstGeom prst="leftRightArrow">
            <a:avLst>
              <a:gd name="adj1" fmla="val 32000"/>
              <a:gd name="adj2" fmla="val 86228"/>
            </a:avLst>
          </a:prstGeom>
          <a:solidFill>
            <a:srgbClr val="945200"/>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78" name="Coupling is very weak !"/>
          <p:cNvSpPr txBox="1"/>
          <p:nvPr/>
        </p:nvSpPr>
        <p:spPr>
          <a:xfrm>
            <a:off x="8226251" y="5753887"/>
            <a:ext cx="2311004" cy="358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1800">
                <a:solidFill>
                  <a:srgbClr val="FF2600"/>
                </a:solidFill>
                <a:uFill>
                  <a:solidFill>
                    <a:srgbClr val="000000"/>
                  </a:solidFill>
                </a:uFill>
                <a:latin typeface="Times New Roman"/>
                <a:ea typeface="Times New Roman"/>
                <a:cs typeface="Times New Roman"/>
                <a:sym typeface="Times New Roman"/>
              </a:defRPr>
            </a:lvl1pPr>
          </a:lstStyle>
          <a:p>
            <a:pPr/>
            <a:r>
              <a:t>Coupling is very weak !</a:t>
            </a:r>
          </a:p>
        </p:txBody>
      </p:sp>
      <p:sp>
        <p:nvSpPr>
          <p:cNvPr id="279" name="The slow dynamics due to system-reservoir…"/>
          <p:cNvSpPr txBox="1"/>
          <p:nvPr/>
        </p:nvSpPr>
        <p:spPr>
          <a:xfrm>
            <a:off x="6381923" y="7843039"/>
            <a:ext cx="6491586" cy="11173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a:uFill>
                  <a:solidFill>
                    <a:srgbClr val="000000"/>
                  </a:solidFill>
                </a:uFill>
                <a:latin typeface="Times New Roman"/>
                <a:ea typeface="Times New Roman"/>
                <a:cs typeface="Times New Roman"/>
                <a:sym typeface="Times New Roman"/>
              </a:defRPr>
            </a:pPr>
            <a:r>
              <a:t>The slow dynamics due to system-reservoir</a:t>
            </a:r>
          </a:p>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a:uFill>
                  <a:solidFill>
                    <a:srgbClr val="000000"/>
                  </a:solidFill>
                </a:uFill>
                <a:latin typeface="Times New Roman"/>
                <a:ea typeface="Times New Roman"/>
                <a:cs typeface="Times New Roman"/>
                <a:sym typeface="Times New Roman"/>
              </a:defRPr>
            </a:pPr>
            <a:r>
              <a:t>interaction is replaced  by ensemble averaging</a:t>
            </a:r>
          </a:p>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a:uFill>
                  <a:solidFill>
                    <a:srgbClr val="000000"/>
                  </a:solidFill>
                </a:uFill>
                <a:latin typeface="Times New Roman"/>
                <a:ea typeface="Times New Roman"/>
                <a:cs typeface="Times New Roman"/>
                <a:sym typeface="Times New Roman"/>
              </a:defRPr>
            </a:pPr>
            <a:r>
              <a:t>(the fast dynamics of the system itself is retained)</a:t>
            </a:r>
          </a:p>
        </p:txBody>
      </p:sp>
      <p:sp>
        <p:nvSpPr>
          <p:cNvPr id="280" name="Schrodinger equation"/>
          <p:cNvSpPr txBox="1"/>
          <p:nvPr>
            <p:ph type="title"/>
          </p:nvPr>
        </p:nvSpPr>
        <p:spPr>
          <a:xfrm>
            <a:off x="877341" y="270150"/>
            <a:ext cx="11704323" cy="800299"/>
          </a:xfrm>
          <a:prstGeom prst="rect">
            <a:avLst/>
          </a:prstGeom>
        </p:spPr>
        <p:txBody>
          <a:bodyPr/>
          <a:lstStyle>
            <a:lvl1pPr>
              <a:defRPr b="1" sz="4000">
                <a:latin typeface="Times"/>
                <a:ea typeface="Times"/>
                <a:cs typeface="Times"/>
                <a:sym typeface="Times"/>
              </a:defRPr>
            </a:lvl1pPr>
          </a:lstStyle>
          <a:p>
            <a:pPr/>
            <a:r>
              <a:t>Thermal equilibrium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2" name="Image" descr="Image"/>
          <p:cNvPicPr>
            <a:picLocks noChangeAspect="1"/>
          </p:cNvPicPr>
          <p:nvPr/>
        </p:nvPicPr>
        <p:blipFill>
          <a:blip r:embed="rId2">
            <a:extLst/>
          </a:blip>
          <a:stretch>
            <a:fillRect/>
          </a:stretch>
        </p:blipFill>
        <p:spPr>
          <a:xfrm>
            <a:off x="866704" y="1729915"/>
            <a:ext cx="6032783" cy="1047610"/>
          </a:xfrm>
          <a:prstGeom prst="rect">
            <a:avLst/>
          </a:prstGeom>
          <a:ln w="12700">
            <a:miter lim="400000"/>
          </a:ln>
        </p:spPr>
      </p:pic>
      <p:sp>
        <p:nvSpPr>
          <p:cNvPr id="283" name="ensemble averaging:"/>
          <p:cNvSpPr txBox="1"/>
          <p:nvPr/>
        </p:nvSpPr>
        <p:spPr>
          <a:xfrm>
            <a:off x="425623" y="3137744"/>
            <a:ext cx="2780855" cy="431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a:uFill>
                  <a:solidFill>
                    <a:srgbClr val="000000"/>
                  </a:solidFill>
                </a:uFill>
                <a:latin typeface="Times New Roman"/>
                <a:ea typeface="Times New Roman"/>
                <a:cs typeface="Times New Roman"/>
                <a:sym typeface="Times New Roman"/>
              </a:defRPr>
            </a:lvl1pPr>
          </a:lstStyle>
          <a:p>
            <a:pPr/>
            <a:r>
              <a:t>ensemble averaging:</a:t>
            </a:r>
          </a:p>
        </p:txBody>
      </p:sp>
      <p:grpSp>
        <p:nvGrpSpPr>
          <p:cNvPr id="296" name="Group"/>
          <p:cNvGrpSpPr/>
          <p:nvPr/>
        </p:nvGrpSpPr>
        <p:grpSpPr>
          <a:xfrm>
            <a:off x="434094" y="3929515"/>
            <a:ext cx="4626472" cy="1253135"/>
            <a:chOff x="0" y="0"/>
            <a:chExt cx="4626471" cy="1253134"/>
          </a:xfrm>
        </p:grpSpPr>
        <p:grpSp>
          <p:nvGrpSpPr>
            <p:cNvPr id="292" name="Group"/>
            <p:cNvGrpSpPr/>
            <p:nvPr/>
          </p:nvGrpSpPr>
          <p:grpSpPr>
            <a:xfrm>
              <a:off x="407726" y="0"/>
              <a:ext cx="3160616" cy="638920"/>
              <a:chOff x="0" y="0"/>
              <a:chExt cx="3160615" cy="638919"/>
            </a:xfrm>
          </p:grpSpPr>
          <p:sp>
            <p:nvSpPr>
              <p:cNvPr id="284" name="Rounded Rectangle"/>
              <p:cNvSpPr/>
              <p:nvPr/>
            </p:nvSpPr>
            <p:spPr>
              <a:xfrm>
                <a:off x="0" y="0"/>
                <a:ext cx="676672"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85" name="p1"/>
              <p:cNvSpPr txBox="1"/>
              <p:nvPr/>
            </p:nvSpPr>
            <p:spPr>
              <a:xfrm>
                <a:off x="131579" y="88930"/>
                <a:ext cx="413513"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a:t>
                </a:r>
                <a:r>
                  <a:rPr baseline="-5999"/>
                  <a:t>1</a:t>
                </a:r>
              </a:p>
            </p:txBody>
          </p:sp>
          <p:sp>
            <p:nvSpPr>
              <p:cNvPr id="286" name="Rounded Rectangle"/>
              <p:cNvSpPr/>
              <p:nvPr/>
            </p:nvSpPr>
            <p:spPr>
              <a:xfrm>
                <a:off x="1655962"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87" name="p3"/>
              <p:cNvSpPr txBox="1"/>
              <p:nvPr/>
            </p:nvSpPr>
            <p:spPr>
              <a:xfrm>
                <a:off x="1787542" y="88930"/>
                <a:ext cx="413513"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a:t>
                </a:r>
                <a:r>
                  <a:rPr baseline="-5999"/>
                  <a:t>3</a:t>
                </a:r>
              </a:p>
            </p:txBody>
          </p:sp>
          <p:sp>
            <p:nvSpPr>
              <p:cNvPr id="288" name="Rounded Rectangle"/>
              <p:cNvSpPr/>
              <p:nvPr/>
            </p:nvSpPr>
            <p:spPr>
              <a:xfrm>
                <a:off x="827981"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89" name="p2"/>
              <p:cNvSpPr txBox="1"/>
              <p:nvPr/>
            </p:nvSpPr>
            <p:spPr>
              <a:xfrm>
                <a:off x="959561" y="88930"/>
                <a:ext cx="413513"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a:t>
                </a:r>
                <a:r>
                  <a:rPr baseline="-5999"/>
                  <a:t>2</a:t>
                </a:r>
              </a:p>
            </p:txBody>
          </p:sp>
          <p:sp>
            <p:nvSpPr>
              <p:cNvPr id="290" name="Rounded Rectangle"/>
              <p:cNvSpPr/>
              <p:nvPr/>
            </p:nvSpPr>
            <p:spPr>
              <a:xfrm>
                <a:off x="2483943"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91" name="p4"/>
              <p:cNvSpPr txBox="1"/>
              <p:nvPr/>
            </p:nvSpPr>
            <p:spPr>
              <a:xfrm>
                <a:off x="2640923" y="88930"/>
                <a:ext cx="413513"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a:t>
                </a:r>
                <a:r>
                  <a:rPr baseline="-5999"/>
                  <a:t>4</a:t>
                </a:r>
              </a:p>
            </p:txBody>
          </p:sp>
        </p:grpSp>
        <p:pic>
          <p:nvPicPr>
            <p:cNvPr id="293" name="langle_quad_rang.pdf" descr="langle_quad_rang.pdf"/>
            <p:cNvPicPr>
              <a:picLocks noChangeAspect="1"/>
            </p:cNvPicPr>
            <p:nvPr/>
          </p:nvPicPr>
          <p:blipFill>
            <a:blip r:embed="rId3">
              <a:extLst/>
            </a:blip>
            <a:srcRect l="0" t="0" r="82552" b="0"/>
            <a:stretch>
              <a:fillRect/>
            </a:stretch>
          </p:blipFill>
          <p:spPr>
            <a:xfrm>
              <a:off x="227189" y="1959"/>
              <a:ext cx="172840" cy="635001"/>
            </a:xfrm>
            <a:prstGeom prst="rect">
              <a:avLst/>
            </a:prstGeom>
            <a:ln w="12700" cap="flat">
              <a:noFill/>
              <a:miter lim="400000"/>
            </a:ln>
            <a:effectLst/>
          </p:spPr>
        </p:pic>
        <p:pic>
          <p:nvPicPr>
            <p:cNvPr id="294" name="langle_quad_rang.pdf" descr="langle_quad_rang.pdf"/>
            <p:cNvPicPr>
              <a:picLocks noChangeAspect="1"/>
            </p:cNvPicPr>
            <p:nvPr/>
          </p:nvPicPr>
          <p:blipFill>
            <a:blip r:embed="rId3">
              <a:extLst/>
            </a:blip>
            <a:srcRect l="82051" t="0" r="500" b="0"/>
            <a:stretch>
              <a:fillRect/>
            </a:stretch>
          </p:blipFill>
          <p:spPr>
            <a:xfrm>
              <a:off x="3596178" y="1959"/>
              <a:ext cx="172841" cy="635001"/>
            </a:xfrm>
            <a:prstGeom prst="rect">
              <a:avLst/>
            </a:prstGeom>
            <a:ln w="12700" cap="flat">
              <a:noFill/>
              <a:miter lim="400000"/>
            </a:ln>
            <a:effectLst/>
          </p:spPr>
        </p:pic>
        <p:sp>
          <p:nvSpPr>
            <p:cNvPr id="295" name="Averaging over various realizations of the system"/>
            <p:cNvSpPr txBox="1"/>
            <p:nvPr/>
          </p:nvSpPr>
          <p:spPr>
            <a:xfrm>
              <a:off x="0" y="894545"/>
              <a:ext cx="4626472" cy="3585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lvl1pPr>
            </a:lstStyle>
            <a:p>
              <a:pPr/>
              <a:r>
                <a:t>Averaging over various realizations of the system</a:t>
              </a:r>
            </a:p>
          </p:txBody>
        </p:sp>
      </p:grpSp>
      <p:sp>
        <p:nvSpPr>
          <p:cNvPr id="297" name="How do we get the probabilities?"/>
          <p:cNvSpPr txBox="1"/>
          <p:nvPr/>
        </p:nvSpPr>
        <p:spPr>
          <a:xfrm>
            <a:off x="463723" y="5542869"/>
            <a:ext cx="422805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lvl1pPr>
          </a:lstStyle>
          <a:p>
            <a:pPr/>
            <a:r>
              <a:t>How do we get the probabilities? </a:t>
            </a:r>
          </a:p>
        </p:txBody>
      </p:sp>
      <p:sp>
        <p:nvSpPr>
          <p:cNvPr id="298" name="Statistical considerations =&gt; in thermal equilibrium:"/>
          <p:cNvSpPr txBox="1"/>
          <p:nvPr/>
        </p:nvSpPr>
        <p:spPr>
          <a:xfrm>
            <a:off x="544686" y="6158005"/>
            <a:ext cx="5000960" cy="358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lvl1pPr>
          </a:lstStyle>
          <a:p>
            <a:pPr/>
            <a:r>
              <a:t>Statistical considerations =&gt; in thermal equilibrium:</a:t>
            </a:r>
          </a:p>
        </p:txBody>
      </p:sp>
      <p:pic>
        <p:nvPicPr>
          <p:cNvPr id="299" name="Z(T)=_sum_l_exp(.pdf" descr="Z(T)=_sum_l_exp(.pdf"/>
          <p:cNvPicPr>
            <a:picLocks noChangeAspect="1"/>
          </p:cNvPicPr>
          <p:nvPr/>
        </p:nvPicPr>
        <p:blipFill>
          <a:blip r:embed="rId4">
            <a:extLst/>
          </a:blip>
          <a:stretch>
            <a:fillRect/>
          </a:stretch>
        </p:blipFill>
        <p:spPr>
          <a:xfrm>
            <a:off x="7457529" y="6909941"/>
            <a:ext cx="2870201" cy="723901"/>
          </a:xfrm>
          <a:prstGeom prst="rect">
            <a:avLst/>
          </a:prstGeom>
          <a:ln w="12700">
            <a:miter lim="400000"/>
          </a:ln>
        </p:spPr>
      </p:pic>
      <p:pic>
        <p:nvPicPr>
          <p:cNvPr id="300" name="langle_langle_O_.pdf" descr="langle_langle_O_.pdf"/>
          <p:cNvPicPr>
            <a:picLocks noChangeAspect="1"/>
          </p:cNvPicPr>
          <p:nvPr/>
        </p:nvPicPr>
        <p:blipFill>
          <a:blip r:embed="rId5">
            <a:extLst/>
          </a:blip>
          <a:stretch>
            <a:fillRect/>
          </a:stretch>
        </p:blipFill>
        <p:spPr>
          <a:xfrm>
            <a:off x="759166" y="6904280"/>
            <a:ext cx="4572001" cy="723901"/>
          </a:xfrm>
          <a:prstGeom prst="rect">
            <a:avLst/>
          </a:prstGeom>
          <a:ln w="12700">
            <a:miter lim="400000"/>
          </a:ln>
        </p:spPr>
      </p:pic>
      <p:sp>
        <p:nvSpPr>
          <p:cNvPr id="301" name="avg. at temperature T"/>
          <p:cNvSpPr txBox="1"/>
          <p:nvPr/>
        </p:nvSpPr>
        <p:spPr>
          <a:xfrm>
            <a:off x="163295" y="8151905"/>
            <a:ext cx="2086757" cy="358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lvl1pPr>
          </a:lstStyle>
          <a:p>
            <a:pPr/>
            <a:r>
              <a:t>avg. at temperature T</a:t>
            </a:r>
          </a:p>
        </p:txBody>
      </p:sp>
      <p:sp>
        <p:nvSpPr>
          <p:cNvPr id="302" name="sum over eigenstates l"/>
          <p:cNvSpPr txBox="1"/>
          <p:nvPr/>
        </p:nvSpPr>
        <p:spPr>
          <a:xfrm>
            <a:off x="1318995" y="8739764"/>
            <a:ext cx="2139554" cy="358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lvl1pPr>
          </a:lstStyle>
          <a:p>
            <a:pPr/>
            <a:r>
              <a:t>sum over eigenstates l</a:t>
            </a:r>
          </a:p>
        </p:txBody>
      </p:sp>
      <p:sp>
        <p:nvSpPr>
          <p:cNvPr id="303" name="Boltzmann weight/factor"/>
          <p:cNvSpPr txBox="1"/>
          <p:nvPr/>
        </p:nvSpPr>
        <p:spPr>
          <a:xfrm>
            <a:off x="3970458" y="8253858"/>
            <a:ext cx="2368489" cy="358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lvl1pPr>
          </a:lstStyle>
          <a:p>
            <a:pPr/>
            <a:r>
              <a:t>Boltzmann weight/factor</a:t>
            </a:r>
          </a:p>
        </p:txBody>
      </p:sp>
      <p:sp>
        <p:nvSpPr>
          <p:cNvPr id="304" name="Partition function"/>
          <p:cNvSpPr txBox="1"/>
          <p:nvPr/>
        </p:nvSpPr>
        <p:spPr>
          <a:xfrm>
            <a:off x="8240495" y="8151905"/>
            <a:ext cx="1746201" cy="358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lvl1pPr>
          </a:lstStyle>
          <a:p>
            <a:pPr/>
            <a:r>
              <a:t>Partition function</a:t>
            </a:r>
          </a:p>
        </p:txBody>
      </p:sp>
      <p:sp>
        <p:nvSpPr>
          <p:cNvPr id="305" name="Line"/>
          <p:cNvSpPr/>
          <p:nvPr/>
        </p:nvSpPr>
        <p:spPr>
          <a:xfrm flipV="1">
            <a:off x="685799" y="7458939"/>
            <a:ext cx="278856" cy="796062"/>
          </a:xfrm>
          <a:prstGeom prst="line">
            <a:avLst/>
          </a:prstGeom>
          <a:ln w="25400">
            <a:solidFill>
              <a:srgbClr val="FF26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306" name="Line"/>
          <p:cNvSpPr/>
          <p:nvPr/>
        </p:nvSpPr>
        <p:spPr>
          <a:xfrm flipV="1">
            <a:off x="2565644" y="7732563"/>
            <a:ext cx="298115" cy="1092330"/>
          </a:xfrm>
          <a:prstGeom prst="line">
            <a:avLst/>
          </a:prstGeom>
          <a:ln w="25400">
            <a:solidFill>
              <a:srgbClr val="FF26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307" name="Line"/>
          <p:cNvSpPr/>
          <p:nvPr/>
        </p:nvSpPr>
        <p:spPr>
          <a:xfrm flipH="1" flipV="1">
            <a:off x="4249238" y="7491950"/>
            <a:ext cx="714920" cy="714920"/>
          </a:xfrm>
          <a:prstGeom prst="line">
            <a:avLst/>
          </a:prstGeom>
          <a:ln w="25400">
            <a:solidFill>
              <a:srgbClr val="FF26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308" name="Line"/>
          <p:cNvSpPr/>
          <p:nvPr/>
        </p:nvSpPr>
        <p:spPr>
          <a:xfrm flipH="1" flipV="1">
            <a:off x="7919537" y="7466550"/>
            <a:ext cx="714921" cy="714920"/>
          </a:xfrm>
          <a:prstGeom prst="line">
            <a:avLst/>
          </a:prstGeom>
          <a:ln w="25400">
            <a:solidFill>
              <a:srgbClr val="FF26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309" name="Schrodinger equation"/>
          <p:cNvSpPr txBox="1"/>
          <p:nvPr>
            <p:ph type="title"/>
          </p:nvPr>
        </p:nvSpPr>
        <p:spPr>
          <a:xfrm>
            <a:off x="877341" y="270150"/>
            <a:ext cx="11704323" cy="800299"/>
          </a:xfrm>
          <a:prstGeom prst="rect">
            <a:avLst/>
          </a:prstGeom>
        </p:spPr>
        <p:txBody>
          <a:bodyPr/>
          <a:lstStyle>
            <a:lvl1pPr>
              <a:defRPr b="1" sz="4000">
                <a:latin typeface="Times"/>
                <a:ea typeface="Times"/>
                <a:cs typeface="Times"/>
                <a:sym typeface="Times"/>
              </a:defRPr>
            </a:lvl1pPr>
          </a:lstStyle>
          <a:p>
            <a:pPr/>
            <a:r>
              <a:t>Thermal equilibrium</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1" name="Image" descr="Image"/>
          <p:cNvPicPr>
            <a:picLocks noChangeAspect="1"/>
          </p:cNvPicPr>
          <p:nvPr/>
        </p:nvPicPr>
        <p:blipFill>
          <a:blip r:embed="rId2">
            <a:extLst/>
          </a:blip>
          <a:stretch>
            <a:fillRect/>
          </a:stretch>
        </p:blipFill>
        <p:spPr>
          <a:xfrm>
            <a:off x="866704" y="1729915"/>
            <a:ext cx="6032783" cy="1047610"/>
          </a:xfrm>
          <a:prstGeom prst="rect">
            <a:avLst/>
          </a:prstGeom>
          <a:ln w="12700">
            <a:miter lim="400000"/>
          </a:ln>
        </p:spPr>
      </p:pic>
      <p:sp>
        <p:nvSpPr>
          <p:cNvPr id="312" name="ensemble averaging:"/>
          <p:cNvSpPr txBox="1"/>
          <p:nvPr/>
        </p:nvSpPr>
        <p:spPr>
          <a:xfrm>
            <a:off x="425623" y="3137744"/>
            <a:ext cx="2780855" cy="431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a:uFill>
                  <a:solidFill>
                    <a:srgbClr val="000000"/>
                  </a:solidFill>
                </a:uFill>
                <a:latin typeface="Times New Roman"/>
                <a:ea typeface="Times New Roman"/>
                <a:cs typeface="Times New Roman"/>
                <a:sym typeface="Times New Roman"/>
              </a:defRPr>
            </a:lvl1pPr>
          </a:lstStyle>
          <a:p>
            <a:pPr/>
            <a:r>
              <a:t>ensemble averaging:</a:t>
            </a:r>
          </a:p>
        </p:txBody>
      </p:sp>
      <p:grpSp>
        <p:nvGrpSpPr>
          <p:cNvPr id="325" name="Group"/>
          <p:cNvGrpSpPr/>
          <p:nvPr/>
        </p:nvGrpSpPr>
        <p:grpSpPr>
          <a:xfrm>
            <a:off x="434094" y="3929515"/>
            <a:ext cx="4626472" cy="1253135"/>
            <a:chOff x="0" y="0"/>
            <a:chExt cx="4626471" cy="1253134"/>
          </a:xfrm>
        </p:grpSpPr>
        <p:grpSp>
          <p:nvGrpSpPr>
            <p:cNvPr id="321" name="Group"/>
            <p:cNvGrpSpPr/>
            <p:nvPr/>
          </p:nvGrpSpPr>
          <p:grpSpPr>
            <a:xfrm>
              <a:off x="407726" y="0"/>
              <a:ext cx="3160616" cy="638920"/>
              <a:chOff x="0" y="0"/>
              <a:chExt cx="3160615" cy="638919"/>
            </a:xfrm>
          </p:grpSpPr>
          <p:sp>
            <p:nvSpPr>
              <p:cNvPr id="313" name="Rounded Rectangle"/>
              <p:cNvSpPr/>
              <p:nvPr/>
            </p:nvSpPr>
            <p:spPr>
              <a:xfrm>
                <a:off x="0" y="0"/>
                <a:ext cx="676672"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314" name="p1"/>
              <p:cNvSpPr txBox="1"/>
              <p:nvPr/>
            </p:nvSpPr>
            <p:spPr>
              <a:xfrm>
                <a:off x="131579" y="88930"/>
                <a:ext cx="413513"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a:t>
                </a:r>
                <a:r>
                  <a:rPr baseline="-5999"/>
                  <a:t>1</a:t>
                </a:r>
              </a:p>
            </p:txBody>
          </p:sp>
          <p:sp>
            <p:nvSpPr>
              <p:cNvPr id="315" name="Rounded Rectangle"/>
              <p:cNvSpPr/>
              <p:nvPr/>
            </p:nvSpPr>
            <p:spPr>
              <a:xfrm>
                <a:off x="1655962"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316" name="p3"/>
              <p:cNvSpPr txBox="1"/>
              <p:nvPr/>
            </p:nvSpPr>
            <p:spPr>
              <a:xfrm>
                <a:off x="1787542" y="88930"/>
                <a:ext cx="413513"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a:t>
                </a:r>
                <a:r>
                  <a:rPr baseline="-5999"/>
                  <a:t>3</a:t>
                </a:r>
              </a:p>
            </p:txBody>
          </p:sp>
          <p:sp>
            <p:nvSpPr>
              <p:cNvPr id="317" name="Rounded Rectangle"/>
              <p:cNvSpPr/>
              <p:nvPr/>
            </p:nvSpPr>
            <p:spPr>
              <a:xfrm>
                <a:off x="827981"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318" name="p2"/>
              <p:cNvSpPr txBox="1"/>
              <p:nvPr/>
            </p:nvSpPr>
            <p:spPr>
              <a:xfrm>
                <a:off x="959561" y="88930"/>
                <a:ext cx="413513"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a:t>
                </a:r>
                <a:r>
                  <a:rPr baseline="-5999"/>
                  <a:t>2</a:t>
                </a:r>
              </a:p>
            </p:txBody>
          </p:sp>
          <p:sp>
            <p:nvSpPr>
              <p:cNvPr id="319" name="Rounded Rectangle"/>
              <p:cNvSpPr/>
              <p:nvPr/>
            </p:nvSpPr>
            <p:spPr>
              <a:xfrm>
                <a:off x="2483943"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320" name="p4"/>
              <p:cNvSpPr txBox="1"/>
              <p:nvPr/>
            </p:nvSpPr>
            <p:spPr>
              <a:xfrm>
                <a:off x="2640923" y="88930"/>
                <a:ext cx="413513"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a:t>
                </a:r>
                <a:r>
                  <a:rPr baseline="-5999"/>
                  <a:t>4</a:t>
                </a:r>
              </a:p>
            </p:txBody>
          </p:sp>
        </p:grpSp>
        <p:pic>
          <p:nvPicPr>
            <p:cNvPr id="322" name="langle_quad_rang.pdf" descr="langle_quad_rang.pdf"/>
            <p:cNvPicPr>
              <a:picLocks noChangeAspect="1"/>
            </p:cNvPicPr>
            <p:nvPr/>
          </p:nvPicPr>
          <p:blipFill>
            <a:blip r:embed="rId3">
              <a:extLst/>
            </a:blip>
            <a:srcRect l="0" t="0" r="82552" b="0"/>
            <a:stretch>
              <a:fillRect/>
            </a:stretch>
          </p:blipFill>
          <p:spPr>
            <a:xfrm>
              <a:off x="227189" y="1959"/>
              <a:ext cx="172840" cy="635001"/>
            </a:xfrm>
            <a:prstGeom prst="rect">
              <a:avLst/>
            </a:prstGeom>
            <a:ln w="12700" cap="flat">
              <a:noFill/>
              <a:miter lim="400000"/>
            </a:ln>
            <a:effectLst/>
          </p:spPr>
        </p:pic>
        <p:pic>
          <p:nvPicPr>
            <p:cNvPr id="323" name="langle_quad_rang.pdf" descr="langle_quad_rang.pdf"/>
            <p:cNvPicPr>
              <a:picLocks noChangeAspect="1"/>
            </p:cNvPicPr>
            <p:nvPr/>
          </p:nvPicPr>
          <p:blipFill>
            <a:blip r:embed="rId3">
              <a:extLst/>
            </a:blip>
            <a:srcRect l="82051" t="0" r="500" b="0"/>
            <a:stretch>
              <a:fillRect/>
            </a:stretch>
          </p:blipFill>
          <p:spPr>
            <a:xfrm>
              <a:off x="3596178" y="1959"/>
              <a:ext cx="172841" cy="635001"/>
            </a:xfrm>
            <a:prstGeom prst="rect">
              <a:avLst/>
            </a:prstGeom>
            <a:ln w="12700" cap="flat">
              <a:noFill/>
              <a:miter lim="400000"/>
            </a:ln>
            <a:effectLst/>
          </p:spPr>
        </p:pic>
        <p:sp>
          <p:nvSpPr>
            <p:cNvPr id="324" name="Averaging over various realizations of the system"/>
            <p:cNvSpPr txBox="1"/>
            <p:nvPr/>
          </p:nvSpPr>
          <p:spPr>
            <a:xfrm>
              <a:off x="0" y="894545"/>
              <a:ext cx="4626472" cy="3585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lvl1pPr>
            </a:lstStyle>
            <a:p>
              <a:pPr/>
              <a:r>
                <a:t>Averaging over various realizations of the system</a:t>
              </a:r>
            </a:p>
          </p:txBody>
        </p:sp>
      </p:grpSp>
      <p:sp>
        <p:nvSpPr>
          <p:cNvPr id="326" name="How do we get the probabilities?"/>
          <p:cNvSpPr txBox="1"/>
          <p:nvPr/>
        </p:nvSpPr>
        <p:spPr>
          <a:xfrm>
            <a:off x="463723" y="5542869"/>
            <a:ext cx="422805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lvl1pPr>
          </a:lstStyle>
          <a:p>
            <a:pPr/>
            <a:r>
              <a:t>How do we get the probabilities? </a:t>
            </a:r>
          </a:p>
        </p:txBody>
      </p:sp>
      <p:sp>
        <p:nvSpPr>
          <p:cNvPr id="327" name="Statistical considerations =&gt; in thermal equilibrium:"/>
          <p:cNvSpPr txBox="1"/>
          <p:nvPr/>
        </p:nvSpPr>
        <p:spPr>
          <a:xfrm>
            <a:off x="544686" y="6158005"/>
            <a:ext cx="5000960" cy="358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lvl1pPr>
          </a:lstStyle>
          <a:p>
            <a:pPr/>
            <a:r>
              <a:t>Statistical considerations =&gt; in thermal equilibrium:</a:t>
            </a:r>
          </a:p>
        </p:txBody>
      </p:sp>
      <p:sp>
        <p:nvSpPr>
          <p:cNvPr id="328" name="Schrodinger equation"/>
          <p:cNvSpPr txBox="1"/>
          <p:nvPr>
            <p:ph type="title"/>
          </p:nvPr>
        </p:nvSpPr>
        <p:spPr>
          <a:xfrm>
            <a:off x="877341" y="270150"/>
            <a:ext cx="11704323" cy="800299"/>
          </a:xfrm>
          <a:prstGeom prst="rect">
            <a:avLst/>
          </a:prstGeom>
        </p:spPr>
        <p:txBody>
          <a:bodyPr/>
          <a:lstStyle>
            <a:lvl1pPr>
              <a:defRPr b="1" sz="4000">
                <a:latin typeface="Times"/>
                <a:ea typeface="Times"/>
                <a:cs typeface="Times"/>
                <a:sym typeface="Times"/>
              </a:defRPr>
            </a:lvl1pPr>
          </a:lstStyle>
          <a:p>
            <a:pPr/>
            <a:r>
              <a:t>Thermal equilibrium</a:t>
            </a:r>
          </a:p>
        </p:txBody>
      </p:sp>
      <p:pic>
        <p:nvPicPr>
          <p:cNvPr id="329" name="langle_langle_O_.pdf" descr="langle_langle_O_.pdf"/>
          <p:cNvPicPr>
            <a:picLocks noChangeAspect="1"/>
          </p:cNvPicPr>
          <p:nvPr/>
        </p:nvPicPr>
        <p:blipFill>
          <a:blip r:embed="rId4">
            <a:extLst/>
          </a:blip>
          <a:stretch>
            <a:fillRect/>
          </a:stretch>
        </p:blipFill>
        <p:spPr>
          <a:xfrm>
            <a:off x="656828" y="6700179"/>
            <a:ext cx="6680201" cy="838201"/>
          </a:xfrm>
          <a:prstGeom prst="rect">
            <a:avLst/>
          </a:prstGeom>
          <a:ln w="12700">
            <a:miter lim="400000"/>
          </a:ln>
        </p:spPr>
      </p:pic>
      <p:pic>
        <p:nvPicPr>
          <p:cNvPr id="330" name="rho=_frac_1_Z_ex.pdf" descr="rho=_frac_1_Z_ex.pdf"/>
          <p:cNvPicPr>
            <a:picLocks noChangeAspect="1"/>
          </p:cNvPicPr>
          <p:nvPr/>
        </p:nvPicPr>
        <p:blipFill>
          <a:blip r:embed="rId5">
            <a:extLst/>
          </a:blip>
          <a:stretch>
            <a:fillRect/>
          </a:stretch>
        </p:blipFill>
        <p:spPr>
          <a:xfrm>
            <a:off x="3452018" y="7947993"/>
            <a:ext cx="2095501" cy="571501"/>
          </a:xfrm>
          <a:prstGeom prst="rect">
            <a:avLst/>
          </a:prstGeom>
          <a:ln w="12700">
            <a:miter lim="400000"/>
          </a:ln>
        </p:spPr>
      </p:pic>
      <p:pic>
        <p:nvPicPr>
          <p:cNvPr id="331" name="Z=_operatorname_.pdf" descr="Z=_operatorname_.pdf"/>
          <p:cNvPicPr>
            <a:picLocks noChangeAspect="1"/>
          </p:cNvPicPr>
          <p:nvPr/>
        </p:nvPicPr>
        <p:blipFill>
          <a:blip r:embed="rId6">
            <a:extLst/>
          </a:blip>
          <a:stretch>
            <a:fillRect/>
          </a:stretch>
        </p:blipFill>
        <p:spPr>
          <a:xfrm>
            <a:off x="6648028" y="8087693"/>
            <a:ext cx="2171701" cy="292101"/>
          </a:xfrm>
          <a:prstGeom prst="rect">
            <a:avLst/>
          </a:prstGeom>
          <a:ln w="12700">
            <a:miter lim="400000"/>
          </a:ln>
        </p:spPr>
      </p:pic>
      <p:pic>
        <p:nvPicPr>
          <p:cNvPr id="332" name="beta=_frac_1_k_B.pdf" descr="beta=_frac_1_k_B.pdf"/>
          <p:cNvPicPr>
            <a:picLocks noChangeAspect="1"/>
          </p:cNvPicPr>
          <p:nvPr/>
        </p:nvPicPr>
        <p:blipFill>
          <a:blip r:embed="rId7">
            <a:extLst/>
          </a:blip>
          <a:stretch>
            <a:fillRect/>
          </a:stretch>
        </p:blipFill>
        <p:spPr>
          <a:xfrm>
            <a:off x="9920237" y="7904906"/>
            <a:ext cx="1117601" cy="609601"/>
          </a:xfrm>
          <a:prstGeom prst="rect">
            <a:avLst/>
          </a:prstGeom>
          <a:ln w="12700">
            <a:miter lim="400000"/>
          </a:ln>
        </p:spPr>
      </p:pic>
      <p:sp>
        <p:nvSpPr>
          <p:cNvPr id="333" name="density matrix…"/>
          <p:cNvSpPr txBox="1"/>
          <p:nvPr/>
        </p:nvSpPr>
        <p:spPr>
          <a:xfrm>
            <a:off x="290295" y="8739765"/>
            <a:ext cx="2095501" cy="6252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pPr>
            <a:r>
              <a:t>density matrix </a:t>
            </a:r>
          </a:p>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pPr>
            <a:r>
              <a:t>(statistical operator)</a:t>
            </a:r>
          </a:p>
        </p:txBody>
      </p:sp>
      <p:sp>
        <p:nvSpPr>
          <p:cNvPr id="334" name="Line"/>
          <p:cNvSpPr/>
          <p:nvPr/>
        </p:nvSpPr>
        <p:spPr>
          <a:xfrm flipV="1">
            <a:off x="1317029" y="8291489"/>
            <a:ext cx="1971726" cy="527936"/>
          </a:xfrm>
          <a:prstGeom prst="line">
            <a:avLst/>
          </a:prstGeom>
          <a:ln w="25400">
            <a:solidFill>
              <a:srgbClr val="FF26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335" name="Line"/>
          <p:cNvSpPr/>
          <p:nvPr/>
        </p:nvSpPr>
        <p:spPr>
          <a:xfrm flipV="1">
            <a:off x="4207662" y="8405789"/>
            <a:ext cx="1113093" cy="405976"/>
          </a:xfrm>
          <a:prstGeom prst="line">
            <a:avLst/>
          </a:prstGeom>
          <a:ln w="25400">
            <a:solidFill>
              <a:srgbClr val="FF26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336" name="Hamiltonian (operator)"/>
          <p:cNvSpPr txBox="1"/>
          <p:nvPr/>
        </p:nvSpPr>
        <p:spPr>
          <a:xfrm>
            <a:off x="3198595" y="8796914"/>
            <a:ext cx="2707234" cy="358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lvl1pPr>
          </a:lstStyle>
          <a:p>
            <a:pPr/>
            <a:r>
              <a:t>Hamiltonian (operator)</a:t>
            </a:r>
          </a:p>
        </p:txBody>
      </p:sp>
      <p:sp>
        <p:nvSpPr>
          <p:cNvPr id="337" name="Line"/>
          <p:cNvSpPr/>
          <p:nvPr/>
        </p:nvSpPr>
        <p:spPr>
          <a:xfrm flipH="1" flipV="1">
            <a:off x="6828225" y="8405789"/>
            <a:ext cx="393433" cy="393433"/>
          </a:xfrm>
          <a:prstGeom prst="line">
            <a:avLst/>
          </a:prstGeom>
          <a:ln w="25400">
            <a:solidFill>
              <a:srgbClr val="FF26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338" name="(number)"/>
          <p:cNvSpPr txBox="1"/>
          <p:nvPr/>
        </p:nvSpPr>
        <p:spPr>
          <a:xfrm>
            <a:off x="6856195" y="8796914"/>
            <a:ext cx="1492995" cy="358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lvl1pPr>
          </a:lstStyle>
          <a:p>
            <a:pPr/>
            <a:r>
              <a:t>(number)</a:t>
            </a:r>
          </a:p>
        </p:txBody>
      </p:sp>
      <p:sp>
        <p:nvSpPr>
          <p:cNvPr id="339" name="inverse temperature"/>
          <p:cNvSpPr txBox="1"/>
          <p:nvPr/>
        </p:nvSpPr>
        <p:spPr>
          <a:xfrm>
            <a:off x="9884630" y="8796914"/>
            <a:ext cx="2266753" cy="358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lvl1pPr>
          </a:lstStyle>
          <a:p>
            <a:pPr/>
            <a:r>
              <a:t>inverse temperature</a:t>
            </a:r>
          </a:p>
        </p:txBody>
      </p:sp>
      <p:sp>
        <p:nvSpPr>
          <p:cNvPr id="340" name="Line"/>
          <p:cNvSpPr/>
          <p:nvPr/>
        </p:nvSpPr>
        <p:spPr>
          <a:xfrm flipH="1" flipV="1">
            <a:off x="9983737" y="8405789"/>
            <a:ext cx="393433" cy="393433"/>
          </a:xfrm>
          <a:prstGeom prst="line">
            <a:avLst/>
          </a:prstGeom>
          <a:ln w="25400">
            <a:solidFill>
              <a:srgbClr val="FF26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42" name="Image" descr="Image"/>
          <p:cNvPicPr>
            <a:picLocks noChangeAspect="1"/>
          </p:cNvPicPr>
          <p:nvPr/>
        </p:nvPicPr>
        <p:blipFill>
          <a:blip r:embed="rId2">
            <a:extLst/>
          </a:blip>
          <a:stretch>
            <a:fillRect/>
          </a:stretch>
        </p:blipFill>
        <p:spPr>
          <a:xfrm>
            <a:off x="866704" y="1729915"/>
            <a:ext cx="6032783" cy="1047610"/>
          </a:xfrm>
          <a:prstGeom prst="rect">
            <a:avLst/>
          </a:prstGeom>
          <a:ln w="12700">
            <a:miter lim="400000"/>
          </a:ln>
        </p:spPr>
      </p:pic>
      <p:sp>
        <p:nvSpPr>
          <p:cNvPr id="343" name="ensemble averaging:"/>
          <p:cNvSpPr txBox="1"/>
          <p:nvPr/>
        </p:nvSpPr>
        <p:spPr>
          <a:xfrm>
            <a:off x="425623" y="3137744"/>
            <a:ext cx="2780855" cy="431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a:uFill>
                  <a:solidFill>
                    <a:srgbClr val="000000"/>
                  </a:solidFill>
                </a:uFill>
                <a:latin typeface="Times New Roman"/>
                <a:ea typeface="Times New Roman"/>
                <a:cs typeface="Times New Roman"/>
                <a:sym typeface="Times New Roman"/>
              </a:defRPr>
            </a:lvl1pPr>
          </a:lstStyle>
          <a:p>
            <a:pPr/>
            <a:r>
              <a:t>ensemble averaging:</a:t>
            </a:r>
          </a:p>
        </p:txBody>
      </p:sp>
      <p:grpSp>
        <p:nvGrpSpPr>
          <p:cNvPr id="356" name="Group"/>
          <p:cNvGrpSpPr/>
          <p:nvPr/>
        </p:nvGrpSpPr>
        <p:grpSpPr>
          <a:xfrm>
            <a:off x="3888494" y="3231015"/>
            <a:ext cx="4626472" cy="1253135"/>
            <a:chOff x="0" y="0"/>
            <a:chExt cx="4626471" cy="1253134"/>
          </a:xfrm>
        </p:grpSpPr>
        <p:grpSp>
          <p:nvGrpSpPr>
            <p:cNvPr id="352" name="Group"/>
            <p:cNvGrpSpPr/>
            <p:nvPr/>
          </p:nvGrpSpPr>
          <p:grpSpPr>
            <a:xfrm>
              <a:off x="407726" y="0"/>
              <a:ext cx="3160616" cy="638920"/>
              <a:chOff x="0" y="0"/>
              <a:chExt cx="3160615" cy="638919"/>
            </a:xfrm>
          </p:grpSpPr>
          <p:sp>
            <p:nvSpPr>
              <p:cNvPr id="344" name="Rounded Rectangle"/>
              <p:cNvSpPr/>
              <p:nvPr/>
            </p:nvSpPr>
            <p:spPr>
              <a:xfrm>
                <a:off x="0" y="0"/>
                <a:ext cx="676672"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345" name="p1"/>
              <p:cNvSpPr txBox="1"/>
              <p:nvPr/>
            </p:nvSpPr>
            <p:spPr>
              <a:xfrm>
                <a:off x="131579" y="88930"/>
                <a:ext cx="413513"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a:t>
                </a:r>
                <a:r>
                  <a:rPr baseline="-5999"/>
                  <a:t>1</a:t>
                </a:r>
              </a:p>
            </p:txBody>
          </p:sp>
          <p:sp>
            <p:nvSpPr>
              <p:cNvPr id="346" name="Rounded Rectangle"/>
              <p:cNvSpPr/>
              <p:nvPr/>
            </p:nvSpPr>
            <p:spPr>
              <a:xfrm>
                <a:off x="1655962"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347" name="p3"/>
              <p:cNvSpPr txBox="1"/>
              <p:nvPr/>
            </p:nvSpPr>
            <p:spPr>
              <a:xfrm>
                <a:off x="1787542" y="88930"/>
                <a:ext cx="413513"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a:t>
                </a:r>
                <a:r>
                  <a:rPr baseline="-5999"/>
                  <a:t>3</a:t>
                </a:r>
              </a:p>
            </p:txBody>
          </p:sp>
          <p:sp>
            <p:nvSpPr>
              <p:cNvPr id="348" name="Rounded Rectangle"/>
              <p:cNvSpPr/>
              <p:nvPr/>
            </p:nvSpPr>
            <p:spPr>
              <a:xfrm>
                <a:off x="827981"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349" name="p2"/>
              <p:cNvSpPr txBox="1"/>
              <p:nvPr/>
            </p:nvSpPr>
            <p:spPr>
              <a:xfrm>
                <a:off x="959561" y="88930"/>
                <a:ext cx="413513"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a:t>
                </a:r>
                <a:r>
                  <a:rPr baseline="-5999"/>
                  <a:t>2</a:t>
                </a:r>
              </a:p>
            </p:txBody>
          </p:sp>
          <p:sp>
            <p:nvSpPr>
              <p:cNvPr id="350" name="Rounded Rectangle"/>
              <p:cNvSpPr/>
              <p:nvPr/>
            </p:nvSpPr>
            <p:spPr>
              <a:xfrm>
                <a:off x="2483943" y="0"/>
                <a:ext cx="676673" cy="638920"/>
              </a:xfrm>
              <a:prstGeom prst="roundRect">
                <a:avLst>
                  <a:gd name="adj" fmla="val 15810"/>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351" name="p4"/>
              <p:cNvSpPr txBox="1"/>
              <p:nvPr/>
            </p:nvSpPr>
            <p:spPr>
              <a:xfrm>
                <a:off x="2640923" y="88930"/>
                <a:ext cx="413513"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a:t>
                </a:r>
                <a:r>
                  <a:rPr baseline="-5999"/>
                  <a:t>4</a:t>
                </a:r>
              </a:p>
            </p:txBody>
          </p:sp>
        </p:grpSp>
        <p:pic>
          <p:nvPicPr>
            <p:cNvPr id="353" name="langle_quad_rang.pdf" descr="langle_quad_rang.pdf"/>
            <p:cNvPicPr>
              <a:picLocks noChangeAspect="1"/>
            </p:cNvPicPr>
            <p:nvPr/>
          </p:nvPicPr>
          <p:blipFill>
            <a:blip r:embed="rId3">
              <a:extLst/>
            </a:blip>
            <a:srcRect l="0" t="0" r="82552" b="0"/>
            <a:stretch>
              <a:fillRect/>
            </a:stretch>
          </p:blipFill>
          <p:spPr>
            <a:xfrm>
              <a:off x="227189" y="1959"/>
              <a:ext cx="172840" cy="635001"/>
            </a:xfrm>
            <a:prstGeom prst="rect">
              <a:avLst/>
            </a:prstGeom>
            <a:ln w="12700" cap="flat">
              <a:noFill/>
              <a:miter lim="400000"/>
            </a:ln>
            <a:effectLst/>
          </p:spPr>
        </p:pic>
        <p:pic>
          <p:nvPicPr>
            <p:cNvPr id="354" name="langle_quad_rang.pdf" descr="langle_quad_rang.pdf"/>
            <p:cNvPicPr>
              <a:picLocks noChangeAspect="1"/>
            </p:cNvPicPr>
            <p:nvPr/>
          </p:nvPicPr>
          <p:blipFill>
            <a:blip r:embed="rId3">
              <a:extLst/>
            </a:blip>
            <a:srcRect l="82051" t="0" r="500" b="0"/>
            <a:stretch>
              <a:fillRect/>
            </a:stretch>
          </p:blipFill>
          <p:spPr>
            <a:xfrm>
              <a:off x="3596178" y="1959"/>
              <a:ext cx="172841" cy="635001"/>
            </a:xfrm>
            <a:prstGeom prst="rect">
              <a:avLst/>
            </a:prstGeom>
            <a:ln w="12700" cap="flat">
              <a:noFill/>
              <a:miter lim="400000"/>
            </a:ln>
            <a:effectLst/>
          </p:spPr>
        </p:pic>
        <p:sp>
          <p:nvSpPr>
            <p:cNvPr id="355" name="Averaging over various realizations of the system"/>
            <p:cNvSpPr txBox="1"/>
            <p:nvPr/>
          </p:nvSpPr>
          <p:spPr>
            <a:xfrm>
              <a:off x="0" y="894545"/>
              <a:ext cx="4626472" cy="3585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sz="1800">
                  <a:uFill>
                    <a:solidFill>
                      <a:srgbClr val="000000"/>
                    </a:solidFill>
                  </a:uFill>
                  <a:latin typeface="Times New Roman"/>
                  <a:ea typeface="Times New Roman"/>
                  <a:cs typeface="Times New Roman"/>
                  <a:sym typeface="Times New Roman"/>
                </a:defRPr>
              </a:lvl1pPr>
            </a:lstStyle>
            <a:p>
              <a:pPr/>
              <a:r>
                <a:t>Averaging over various realizations of the system</a:t>
              </a:r>
            </a:p>
          </p:txBody>
        </p:sp>
      </p:grpSp>
      <p:sp>
        <p:nvSpPr>
          <p:cNvPr id="357" name="Schrodinger equation"/>
          <p:cNvSpPr txBox="1"/>
          <p:nvPr>
            <p:ph type="title"/>
          </p:nvPr>
        </p:nvSpPr>
        <p:spPr>
          <a:xfrm>
            <a:off x="877341" y="270150"/>
            <a:ext cx="11704323" cy="800299"/>
          </a:xfrm>
          <a:prstGeom prst="rect">
            <a:avLst/>
          </a:prstGeom>
        </p:spPr>
        <p:txBody>
          <a:bodyPr/>
          <a:lstStyle>
            <a:lvl1pPr>
              <a:defRPr b="1" sz="4000">
                <a:latin typeface="Times"/>
                <a:ea typeface="Times"/>
                <a:cs typeface="Times"/>
                <a:sym typeface="Times"/>
              </a:defRPr>
            </a:lvl1pPr>
          </a:lstStyle>
          <a:p>
            <a:pPr/>
            <a:r>
              <a:t>Thermal equilibrium</a:t>
            </a:r>
          </a:p>
        </p:txBody>
      </p:sp>
      <p:pic>
        <p:nvPicPr>
          <p:cNvPr id="358" name="rho=_frac_1_Z_ex.pdf" descr="rho=_frac_1_Z_ex.pdf"/>
          <p:cNvPicPr>
            <a:picLocks noChangeAspect="1"/>
          </p:cNvPicPr>
          <p:nvPr/>
        </p:nvPicPr>
        <p:blipFill>
          <a:blip r:embed="rId4">
            <a:extLst/>
          </a:blip>
          <a:stretch>
            <a:fillRect/>
          </a:stretch>
        </p:blipFill>
        <p:spPr>
          <a:xfrm>
            <a:off x="7922418" y="5077009"/>
            <a:ext cx="2095501" cy="571501"/>
          </a:xfrm>
          <a:prstGeom prst="rect">
            <a:avLst/>
          </a:prstGeom>
          <a:ln w="12700">
            <a:miter lim="400000"/>
          </a:ln>
        </p:spPr>
      </p:pic>
      <p:pic>
        <p:nvPicPr>
          <p:cNvPr id="359" name="langle_langle_O_.pdf" descr="langle_langle_O_.pdf"/>
          <p:cNvPicPr>
            <a:picLocks noChangeAspect="1"/>
          </p:cNvPicPr>
          <p:nvPr/>
        </p:nvPicPr>
        <p:blipFill>
          <a:blip r:embed="rId5">
            <a:extLst/>
          </a:blip>
          <a:stretch>
            <a:fillRect/>
          </a:stretch>
        </p:blipFill>
        <p:spPr>
          <a:xfrm>
            <a:off x="263128" y="4943659"/>
            <a:ext cx="6680201" cy="838201"/>
          </a:xfrm>
          <a:prstGeom prst="rect">
            <a:avLst/>
          </a:prstGeom>
          <a:ln w="12700">
            <a:miter lim="400000"/>
          </a:ln>
        </p:spPr>
      </p:pic>
      <p:pic>
        <p:nvPicPr>
          <p:cNvPr id="360" name="langle_psi_g|e^i.pdf" descr="langle_psi_g|e^i.pdf"/>
          <p:cNvPicPr>
            <a:picLocks noChangeAspect="1"/>
          </p:cNvPicPr>
          <p:nvPr/>
        </p:nvPicPr>
        <p:blipFill>
          <a:blip r:embed="rId6">
            <a:extLst/>
          </a:blip>
          <a:srcRect l="0" t="0" r="62037" b="0"/>
          <a:stretch>
            <a:fillRect/>
          </a:stretch>
        </p:blipFill>
        <p:spPr>
          <a:xfrm>
            <a:off x="5827745" y="6380944"/>
            <a:ext cx="2627561" cy="1346201"/>
          </a:xfrm>
          <a:prstGeom prst="rect">
            <a:avLst/>
          </a:prstGeom>
          <a:ln w="12700">
            <a:miter lim="400000"/>
          </a:ln>
        </p:spPr>
      </p:pic>
      <p:pic>
        <p:nvPicPr>
          <p:cNvPr id="361" name="G_AB_(t)=.pdf" descr="G_AB_(t)=.pdf"/>
          <p:cNvPicPr>
            <a:picLocks noChangeAspect="1"/>
          </p:cNvPicPr>
          <p:nvPr/>
        </p:nvPicPr>
        <p:blipFill>
          <a:blip r:embed="rId7">
            <a:extLst/>
          </a:blip>
          <a:stretch>
            <a:fillRect/>
          </a:stretch>
        </p:blipFill>
        <p:spPr>
          <a:xfrm>
            <a:off x="4480363" y="6425278"/>
            <a:ext cx="1181101" cy="292101"/>
          </a:xfrm>
          <a:prstGeom prst="rect">
            <a:avLst/>
          </a:prstGeom>
          <a:ln w="12700">
            <a:miter lim="400000"/>
          </a:ln>
        </p:spPr>
      </p:pic>
      <p:pic>
        <p:nvPicPr>
          <p:cNvPr id="362" name="=&amp;_frac_1_Z_oper.pdf" descr="=&amp;_frac_1_Z_oper.pdf"/>
          <p:cNvPicPr>
            <a:picLocks noChangeAspect="1"/>
          </p:cNvPicPr>
          <p:nvPr/>
        </p:nvPicPr>
        <p:blipFill>
          <a:blip r:embed="rId8">
            <a:extLst/>
          </a:blip>
          <a:stretch>
            <a:fillRect/>
          </a:stretch>
        </p:blipFill>
        <p:spPr>
          <a:xfrm>
            <a:off x="5562742" y="7360797"/>
            <a:ext cx="5232401" cy="2273301"/>
          </a:xfrm>
          <a:prstGeom prst="rect">
            <a:avLst/>
          </a:prstGeom>
          <a:ln w="12700">
            <a:miter lim="400000"/>
          </a:ln>
        </p:spPr>
      </p:pic>
      <p:sp>
        <p:nvSpPr>
          <p:cNvPr id="363" name="Ground state:"/>
          <p:cNvSpPr txBox="1"/>
          <p:nvPr/>
        </p:nvSpPr>
        <p:spPr>
          <a:xfrm>
            <a:off x="5703895" y="5935362"/>
            <a:ext cx="1764953" cy="431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a:solidFill>
                  <a:srgbClr val="FF2600"/>
                </a:solidFill>
                <a:uFill>
                  <a:solidFill>
                    <a:srgbClr val="000000"/>
                  </a:solidFill>
                </a:uFill>
                <a:latin typeface="Times New Roman"/>
                <a:ea typeface="Times New Roman"/>
                <a:cs typeface="Times New Roman"/>
                <a:sym typeface="Times New Roman"/>
              </a:defRPr>
            </a:lvl1pPr>
          </a:lstStyle>
          <a:p>
            <a:pPr/>
            <a:r>
              <a:t>Ground state:</a:t>
            </a:r>
          </a:p>
        </p:txBody>
      </p:sp>
      <p:sp>
        <p:nvSpPr>
          <p:cNvPr id="364" name="Finite temperature:"/>
          <p:cNvSpPr txBox="1"/>
          <p:nvPr/>
        </p:nvSpPr>
        <p:spPr>
          <a:xfrm>
            <a:off x="5734412" y="6850967"/>
            <a:ext cx="2441824" cy="431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a:solidFill>
                  <a:srgbClr val="FF2600"/>
                </a:solidFill>
                <a:uFill>
                  <a:solidFill>
                    <a:srgbClr val="000000"/>
                  </a:solidFill>
                </a:uFill>
                <a:latin typeface="Times New Roman"/>
                <a:ea typeface="Times New Roman"/>
                <a:cs typeface="Times New Roman"/>
                <a:sym typeface="Times New Roman"/>
              </a:defRPr>
            </a:lvl1pPr>
          </a:lstStyle>
          <a:p>
            <a:pPr/>
            <a:r>
              <a:t>Finite temperature: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Schrodinger equation"/>
          <p:cNvSpPr txBox="1"/>
          <p:nvPr>
            <p:ph type="title"/>
          </p:nvPr>
        </p:nvSpPr>
        <p:spPr>
          <a:xfrm>
            <a:off x="877341" y="270150"/>
            <a:ext cx="11704323" cy="800299"/>
          </a:xfrm>
          <a:prstGeom prst="rect">
            <a:avLst/>
          </a:prstGeom>
        </p:spPr>
        <p:txBody>
          <a:bodyPr/>
          <a:lstStyle>
            <a:lvl1pPr>
              <a:defRPr b="1" sz="4000">
                <a:latin typeface="Times"/>
                <a:ea typeface="Times"/>
                <a:cs typeface="Times"/>
                <a:sym typeface="Times"/>
              </a:defRPr>
            </a:lvl1pPr>
          </a:lstStyle>
          <a:p>
            <a:pPr/>
            <a:r>
              <a:t>Thermodynamic observables</a:t>
            </a:r>
          </a:p>
        </p:txBody>
      </p:sp>
      <p:pic>
        <p:nvPicPr>
          <p:cNvPr id="367" name="Image" descr="Image"/>
          <p:cNvPicPr>
            <a:picLocks noChangeAspect="1"/>
          </p:cNvPicPr>
          <p:nvPr/>
        </p:nvPicPr>
        <p:blipFill>
          <a:blip r:embed="rId2">
            <a:extLst/>
          </a:blip>
          <a:stretch>
            <a:fillRect/>
          </a:stretch>
        </p:blipFill>
        <p:spPr>
          <a:xfrm>
            <a:off x="866704" y="1729915"/>
            <a:ext cx="6032783" cy="1047610"/>
          </a:xfrm>
          <a:prstGeom prst="rect">
            <a:avLst/>
          </a:prstGeom>
          <a:ln w="12700">
            <a:miter lim="400000"/>
          </a:ln>
        </p:spPr>
      </p:pic>
      <p:sp>
        <p:nvSpPr>
          <p:cNvPr id="368" name="Thermodynamic observables:"/>
          <p:cNvSpPr txBox="1"/>
          <p:nvPr/>
        </p:nvSpPr>
        <p:spPr>
          <a:xfrm>
            <a:off x="496838" y="3132192"/>
            <a:ext cx="4059585" cy="7744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a:uFill>
                  <a:solidFill>
                    <a:srgbClr val="000000"/>
                  </a:solidFill>
                </a:uFill>
                <a:latin typeface="Times New Roman"/>
                <a:ea typeface="Times New Roman"/>
                <a:cs typeface="Times New Roman"/>
                <a:sym typeface="Times New Roman"/>
              </a:defRPr>
            </a:lvl1pPr>
          </a:lstStyle>
          <a:p>
            <a:pPr/>
            <a:r>
              <a:t>Thermodynamic observables:</a:t>
            </a:r>
          </a:p>
        </p:txBody>
      </p:sp>
      <p:pic>
        <p:nvPicPr>
          <p:cNvPr id="369" name="U=_langle_langle.pdf" descr="U=_langle_langle.pdf"/>
          <p:cNvPicPr>
            <a:picLocks noChangeAspect="1"/>
          </p:cNvPicPr>
          <p:nvPr/>
        </p:nvPicPr>
        <p:blipFill>
          <a:blip r:embed="rId3">
            <a:extLst/>
          </a:blip>
          <a:stretch>
            <a:fillRect/>
          </a:stretch>
        </p:blipFill>
        <p:spPr>
          <a:xfrm>
            <a:off x="746918" y="3932733"/>
            <a:ext cx="1244601" cy="292101"/>
          </a:xfrm>
          <a:prstGeom prst="rect">
            <a:avLst/>
          </a:prstGeom>
          <a:ln w="12700">
            <a:miter lim="400000"/>
          </a:ln>
        </p:spPr>
      </p:pic>
      <p:pic>
        <p:nvPicPr>
          <p:cNvPr id="370" name="F=-T_ln_Z(T).pdf" descr="F=-T_ln_Z(T).pdf"/>
          <p:cNvPicPr>
            <a:picLocks noChangeAspect="1"/>
          </p:cNvPicPr>
          <p:nvPr/>
        </p:nvPicPr>
        <p:blipFill>
          <a:blip r:embed="rId4">
            <a:extLst/>
          </a:blip>
          <a:stretch>
            <a:fillRect/>
          </a:stretch>
        </p:blipFill>
        <p:spPr>
          <a:xfrm>
            <a:off x="613271" y="4471541"/>
            <a:ext cx="1930401" cy="292101"/>
          </a:xfrm>
          <a:prstGeom prst="rect">
            <a:avLst/>
          </a:prstGeom>
          <a:ln w="12700">
            <a:miter lim="400000"/>
          </a:ln>
        </p:spPr>
      </p:pic>
      <p:pic>
        <p:nvPicPr>
          <p:cNvPr id="371" name="F=U-TS.pdf" descr="F=U-TS.pdf"/>
          <p:cNvPicPr>
            <a:picLocks noChangeAspect="1"/>
          </p:cNvPicPr>
          <p:nvPr/>
        </p:nvPicPr>
        <p:blipFill>
          <a:blip r:embed="rId5">
            <a:extLst/>
          </a:blip>
          <a:stretch>
            <a:fillRect/>
          </a:stretch>
        </p:blipFill>
        <p:spPr>
          <a:xfrm>
            <a:off x="607218" y="5035748"/>
            <a:ext cx="1524001" cy="215901"/>
          </a:xfrm>
          <a:prstGeom prst="rect">
            <a:avLst/>
          </a:prstGeom>
          <a:ln w="12700">
            <a:miter lim="400000"/>
          </a:ln>
        </p:spPr>
      </p:pic>
      <p:pic>
        <p:nvPicPr>
          <p:cNvPr id="372" name="c=_frac_partial_.pdf" descr="c=_frac_partial_.pdf"/>
          <p:cNvPicPr>
            <a:picLocks noChangeAspect="1"/>
          </p:cNvPicPr>
          <p:nvPr/>
        </p:nvPicPr>
        <p:blipFill>
          <a:blip r:embed="rId6">
            <a:extLst/>
          </a:blip>
          <a:stretch>
            <a:fillRect/>
          </a:stretch>
        </p:blipFill>
        <p:spPr>
          <a:xfrm>
            <a:off x="646459" y="5469979"/>
            <a:ext cx="901701" cy="596901"/>
          </a:xfrm>
          <a:prstGeom prst="rect">
            <a:avLst/>
          </a:prstGeom>
          <a:ln w="12700">
            <a:miter lim="400000"/>
          </a:ln>
        </p:spPr>
      </p:pic>
      <p:sp>
        <p:nvSpPr>
          <p:cNvPr id="373" name="internal energy"/>
          <p:cNvSpPr txBox="1"/>
          <p:nvPr/>
        </p:nvSpPr>
        <p:spPr>
          <a:xfrm>
            <a:off x="3219623" y="3863007"/>
            <a:ext cx="1945185" cy="431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lvl1pPr>
          </a:lstStyle>
          <a:p>
            <a:pPr/>
            <a:r>
              <a:t>internal energy</a:t>
            </a:r>
          </a:p>
        </p:txBody>
      </p:sp>
      <p:sp>
        <p:nvSpPr>
          <p:cNvPr id="374" name="free energy"/>
          <p:cNvSpPr txBox="1"/>
          <p:nvPr/>
        </p:nvSpPr>
        <p:spPr>
          <a:xfrm>
            <a:off x="3219623" y="4401815"/>
            <a:ext cx="1487836"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lvl1pPr>
          </a:lstStyle>
          <a:p>
            <a:pPr/>
            <a:r>
              <a:t>free energy</a:t>
            </a:r>
          </a:p>
        </p:txBody>
      </p:sp>
      <p:sp>
        <p:nvSpPr>
          <p:cNvPr id="375" name="entropy S"/>
          <p:cNvSpPr txBox="1"/>
          <p:nvPr/>
        </p:nvSpPr>
        <p:spPr>
          <a:xfrm>
            <a:off x="3219623" y="4940622"/>
            <a:ext cx="1291085" cy="431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lvl1pPr>
          </a:lstStyle>
          <a:p>
            <a:pPr/>
            <a:r>
              <a:t>entropy S</a:t>
            </a:r>
          </a:p>
        </p:txBody>
      </p:sp>
      <p:sp>
        <p:nvSpPr>
          <p:cNvPr id="376" name="specific heat (heat capacity)"/>
          <p:cNvSpPr txBox="1"/>
          <p:nvPr/>
        </p:nvSpPr>
        <p:spPr>
          <a:xfrm>
            <a:off x="3212153" y="5527253"/>
            <a:ext cx="3524251" cy="431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lvl1pPr>
          </a:lstStyle>
          <a:p>
            <a:pPr/>
            <a:r>
              <a:t>specific heat (heat capacity)</a:t>
            </a:r>
          </a:p>
        </p:txBody>
      </p:sp>
      <p:pic>
        <p:nvPicPr>
          <p:cNvPr id="377" name="Screenshot 2020-11-06 at 10.35.16.png" descr="Screenshot 2020-11-06 at 10.35.16.png"/>
          <p:cNvPicPr>
            <a:picLocks noChangeAspect="1"/>
          </p:cNvPicPr>
          <p:nvPr/>
        </p:nvPicPr>
        <p:blipFill>
          <a:blip r:embed="rId7">
            <a:extLst/>
          </a:blip>
          <a:stretch>
            <a:fillRect/>
          </a:stretch>
        </p:blipFill>
        <p:spPr>
          <a:xfrm>
            <a:off x="281384" y="6285210"/>
            <a:ext cx="4940301" cy="3060701"/>
          </a:xfrm>
          <a:prstGeom prst="rect">
            <a:avLst/>
          </a:prstGeom>
          <a:ln w="12700">
            <a:miter lim="400000"/>
          </a:ln>
        </p:spPr>
      </p:pic>
      <p:sp>
        <p:nvSpPr>
          <p:cNvPr id="378" name="T"/>
          <p:cNvSpPr txBox="1"/>
          <p:nvPr/>
        </p:nvSpPr>
        <p:spPr>
          <a:xfrm>
            <a:off x="2584325" y="8852500"/>
            <a:ext cx="300485" cy="4472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lvl1pPr>
          </a:lstStyle>
          <a:p>
            <a:pPr/>
            <a:r>
              <a:t>T</a:t>
            </a:r>
          </a:p>
        </p:txBody>
      </p:sp>
      <p:sp>
        <p:nvSpPr>
          <p:cNvPr id="379" name="U"/>
          <p:cNvSpPr txBox="1"/>
          <p:nvPr/>
        </p:nvSpPr>
        <p:spPr>
          <a:xfrm>
            <a:off x="4971925" y="6401400"/>
            <a:ext cx="334418" cy="4472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lvl1pPr>
          </a:lstStyle>
          <a:p>
            <a:pPr/>
            <a:r>
              <a:t>U</a:t>
            </a:r>
          </a:p>
        </p:txBody>
      </p:sp>
      <p:sp>
        <p:nvSpPr>
          <p:cNvPr id="380" name="F"/>
          <p:cNvSpPr txBox="1"/>
          <p:nvPr/>
        </p:nvSpPr>
        <p:spPr>
          <a:xfrm>
            <a:off x="4971925" y="8852500"/>
            <a:ext cx="300485" cy="4472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lvl1pPr>
          </a:lstStyle>
          <a:p>
            <a:pPr/>
            <a:r>
              <a:t>F</a:t>
            </a:r>
          </a:p>
        </p:txBody>
      </p:sp>
      <p:grpSp>
        <p:nvGrpSpPr>
          <p:cNvPr id="386" name="Group"/>
          <p:cNvGrpSpPr/>
          <p:nvPr/>
        </p:nvGrpSpPr>
        <p:grpSpPr>
          <a:xfrm>
            <a:off x="7770291" y="2611492"/>
            <a:ext cx="4694760" cy="3506150"/>
            <a:chOff x="0" y="0"/>
            <a:chExt cx="4694758" cy="3506148"/>
          </a:xfrm>
        </p:grpSpPr>
        <p:grpSp>
          <p:nvGrpSpPr>
            <p:cNvPr id="384" name="Group"/>
            <p:cNvGrpSpPr/>
            <p:nvPr/>
          </p:nvGrpSpPr>
          <p:grpSpPr>
            <a:xfrm>
              <a:off x="0" y="506047"/>
              <a:ext cx="4694759" cy="3000102"/>
              <a:chOff x="0" y="0"/>
              <a:chExt cx="4694758" cy="3000101"/>
            </a:xfrm>
          </p:grpSpPr>
          <p:pic>
            <p:nvPicPr>
              <p:cNvPr id="381" name="Image" descr="Image"/>
              <p:cNvPicPr>
                <a:picLocks noChangeAspect="1"/>
              </p:cNvPicPr>
              <p:nvPr/>
            </p:nvPicPr>
            <p:blipFill>
              <a:blip r:embed="rId8">
                <a:extLst/>
              </a:blip>
              <a:srcRect l="0" t="0" r="0" b="0"/>
              <a:stretch>
                <a:fillRect/>
              </a:stretch>
            </p:blipFill>
            <p:spPr>
              <a:xfrm>
                <a:off x="424948" y="0"/>
                <a:ext cx="4269811" cy="2652976"/>
              </a:xfrm>
              <a:prstGeom prst="rect">
                <a:avLst/>
              </a:prstGeom>
              <a:ln w="12700" cap="flat">
                <a:noFill/>
                <a:miter lim="400000"/>
              </a:ln>
              <a:effectLst/>
            </p:spPr>
          </p:pic>
          <p:sp>
            <p:nvSpPr>
              <p:cNvPr id="382" name="E"/>
              <p:cNvSpPr txBox="1"/>
              <p:nvPr/>
            </p:nvSpPr>
            <p:spPr>
              <a:xfrm>
                <a:off x="2536725" y="2552872"/>
                <a:ext cx="317600" cy="4472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lvl1pPr>
              </a:lstStyle>
              <a:p>
                <a:pPr/>
                <a:r>
                  <a:t>E</a:t>
                </a:r>
              </a:p>
            </p:txBody>
          </p:sp>
          <p:sp>
            <p:nvSpPr>
              <p:cNvPr id="383" name="# of states"/>
              <p:cNvSpPr txBox="1"/>
              <p:nvPr/>
            </p:nvSpPr>
            <p:spPr>
              <a:xfrm rot="16200000">
                <a:off x="-536675" y="915893"/>
                <a:ext cx="1520578" cy="4472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lvl1pPr>
              </a:lstStyle>
              <a:p>
                <a:pPr/>
                <a:r>
                  <a:t># of states</a:t>
                </a:r>
              </a:p>
            </p:txBody>
          </p:sp>
        </p:grpSp>
        <p:sp>
          <p:nvSpPr>
            <p:cNvPr id="385" name="Energy spectrum (N=6)"/>
            <p:cNvSpPr txBox="1"/>
            <p:nvPr/>
          </p:nvSpPr>
          <p:spPr>
            <a:xfrm>
              <a:off x="317586" y="-1"/>
              <a:ext cx="3082232" cy="7744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lvl1pPr>
            </a:lstStyle>
            <a:p>
              <a:pPr/>
              <a:r>
                <a:t>Energy spectrum (N=6)</a:t>
              </a:r>
            </a:p>
          </p:txBody>
        </p:sp>
      </p:grpSp>
      <p:sp>
        <p:nvSpPr>
          <p:cNvPr id="387" name="U=1.23"/>
          <p:cNvSpPr txBox="1"/>
          <p:nvPr/>
        </p:nvSpPr>
        <p:spPr>
          <a:xfrm>
            <a:off x="11020418" y="3200293"/>
            <a:ext cx="1105645" cy="4472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Arial"/>
                <a:ea typeface="Arial"/>
                <a:cs typeface="Arial"/>
                <a:sym typeface="Arial"/>
              </a:defRPr>
            </a:lvl1pPr>
          </a:lstStyle>
          <a:p>
            <a:pPr/>
            <a:r>
              <a:t>U=1.23</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