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3" name="Shape 15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/>
          <p:nvPr>
            <p:ph type="title"/>
          </p:nvPr>
        </p:nvSpPr>
        <p:spPr>
          <a:xfrm>
            <a:off x="975358" y="2796864"/>
            <a:ext cx="11054083" cy="2680158"/>
          </a:xfrm>
          <a:prstGeom prst="rect">
            <a:avLst/>
          </a:prstGeom>
        </p:spPr>
        <p:txBody>
          <a:bodyPr lIns="45263" tIns="45263" rIns="45263" bIns="45263"/>
          <a:lstStyle>
            <a:lvl1pPr defTabSz="478648">
              <a:defRPr sz="8800"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8" name="Body Level One…"/>
          <p:cNvSpPr txBox="1"/>
          <p:nvPr>
            <p:ph type="body" sz="half" idx="1"/>
          </p:nvPr>
        </p:nvSpPr>
        <p:spPr>
          <a:xfrm>
            <a:off x="1950718" y="5477021"/>
            <a:ext cx="9103364" cy="3901442"/>
          </a:xfrm>
          <a:prstGeom prst="rect">
            <a:avLst/>
          </a:prstGeom>
        </p:spPr>
        <p:txBody>
          <a:bodyPr lIns="0" tIns="0" rIns="0" bIns="0" anchor="t"/>
          <a:lstStyle>
            <a:lvl1pPr marL="0" indent="0" defTabSz="478648">
              <a:spcBef>
                <a:spcPts val="2400"/>
              </a:spcBef>
              <a:buSzTx/>
              <a:buNone/>
              <a:defRPr sz="4400"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lvl1pPr>
            <a:lvl2pPr marL="0" indent="0" defTabSz="478648">
              <a:spcBef>
                <a:spcPts val="2400"/>
              </a:spcBef>
              <a:buSzTx/>
              <a:buNone/>
              <a:defRPr sz="4400"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lvl2pPr>
            <a:lvl3pPr marL="0" indent="0" defTabSz="478648">
              <a:spcBef>
                <a:spcPts val="2400"/>
              </a:spcBef>
              <a:buSzTx/>
              <a:buNone/>
              <a:defRPr sz="4400"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lvl3pPr>
            <a:lvl4pPr marL="0" indent="0" defTabSz="478648">
              <a:spcBef>
                <a:spcPts val="2400"/>
              </a:spcBef>
              <a:buSzTx/>
              <a:buNone/>
              <a:defRPr sz="4400"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lvl4pPr>
            <a:lvl5pPr marL="0" indent="0" defTabSz="478648">
              <a:spcBef>
                <a:spcPts val="2400"/>
              </a:spcBef>
              <a:buSzTx/>
              <a:buNone/>
              <a:defRPr sz="4400"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xfrm>
            <a:off x="12018616" y="8539213"/>
            <a:ext cx="335945" cy="361345"/>
          </a:xfrm>
          <a:prstGeom prst="rect">
            <a:avLst/>
          </a:prstGeom>
        </p:spPr>
        <p:txBody>
          <a:bodyPr lIns="60022" tIns="60022" rIns="60022" bIns="60022" anchor="ctr"/>
          <a:lstStyle>
            <a:lvl1pPr algn="r" defTabSz="650240">
              <a:defRPr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itle Text"/>
          <p:cNvSpPr txBox="1"/>
          <p:nvPr>
            <p:ph type="title"/>
          </p:nvPr>
        </p:nvSpPr>
        <p:spPr>
          <a:xfrm>
            <a:off x="975359" y="2796865"/>
            <a:ext cx="11054082" cy="2680157"/>
          </a:xfrm>
          <a:prstGeom prst="rect">
            <a:avLst/>
          </a:prstGeom>
        </p:spPr>
        <p:txBody>
          <a:bodyPr lIns="45263" tIns="45263" rIns="45263" bIns="45263">
            <a:noAutofit/>
          </a:bodyPr>
          <a:lstStyle>
            <a:lvl1pPr defTabSz="478648">
              <a:defRPr sz="8800"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7" name="Body Level One…"/>
          <p:cNvSpPr txBox="1"/>
          <p:nvPr>
            <p:ph type="body" sz="half" idx="1"/>
          </p:nvPr>
        </p:nvSpPr>
        <p:spPr>
          <a:xfrm>
            <a:off x="1950719" y="5477021"/>
            <a:ext cx="9103362" cy="390144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defTabSz="478648">
              <a:spcBef>
                <a:spcPts val="2400"/>
              </a:spcBef>
              <a:buSzTx/>
              <a:buNone/>
              <a:defRPr sz="4400"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lvl1pPr>
            <a:lvl2pPr marL="0" indent="336550" defTabSz="478648">
              <a:spcBef>
                <a:spcPts val="2400"/>
              </a:spcBef>
              <a:buSzTx/>
              <a:buNone/>
              <a:defRPr sz="4400"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lvl2pPr>
            <a:lvl3pPr marL="0" indent="673100" defTabSz="478648">
              <a:spcBef>
                <a:spcPts val="2400"/>
              </a:spcBef>
              <a:buSzTx/>
              <a:buNone/>
              <a:defRPr sz="4400"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lvl3pPr>
            <a:lvl4pPr marL="0" indent="1011237" defTabSz="478648">
              <a:spcBef>
                <a:spcPts val="2400"/>
              </a:spcBef>
              <a:buSzTx/>
              <a:buNone/>
              <a:defRPr sz="4400"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lvl4pPr>
            <a:lvl5pPr marL="0" indent="1347787" defTabSz="478648">
              <a:spcBef>
                <a:spcPts val="2400"/>
              </a:spcBef>
              <a:buSzTx/>
              <a:buNone/>
              <a:defRPr sz="4400"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xfrm>
            <a:off x="9320107" y="8478585"/>
            <a:ext cx="3034454" cy="482601"/>
          </a:xfrm>
          <a:prstGeom prst="rect">
            <a:avLst/>
          </a:prstGeom>
        </p:spPr>
        <p:txBody>
          <a:bodyPr wrap="square" lIns="60022" tIns="60022" rIns="60022" bIns="60022" anchor="ctr"/>
          <a:lstStyle>
            <a:lvl1pPr algn="r" defTabSz="650240">
              <a:defRPr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lide Number"/>
          <p:cNvSpPr txBox="1"/>
          <p:nvPr>
            <p:ph type="sldNum" sz="quarter" idx="2"/>
          </p:nvPr>
        </p:nvSpPr>
        <p:spPr>
          <a:xfrm>
            <a:off x="9320107" y="8886613"/>
            <a:ext cx="2709334" cy="422149"/>
          </a:xfrm>
          <a:prstGeom prst="rect">
            <a:avLst/>
          </a:prstGeom>
        </p:spPr>
        <p:txBody>
          <a:bodyPr wrap="square" lIns="65023" tIns="65023" rIns="65023" bIns="65023"/>
          <a:lstStyle>
            <a:lvl1pPr algn="r" defTabSz="1300480">
              <a:defRPr sz="18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36" name="Title Text"/>
          <p:cNvSpPr txBox="1"/>
          <p:nvPr>
            <p:ph type="title"/>
          </p:nvPr>
        </p:nvSpPr>
        <p:spPr>
          <a:xfrm>
            <a:off x="975359" y="2623537"/>
            <a:ext cx="11054082" cy="2903503"/>
          </a:xfrm>
          <a:prstGeom prst="rect">
            <a:avLst/>
          </a:prstGeom>
        </p:spPr>
        <p:txBody>
          <a:bodyPr lIns="65023" tIns="65023" rIns="65023" bIns="65023">
            <a:noAutofit/>
          </a:bodyPr>
          <a:lstStyle>
            <a:lvl1pPr defTabSz="1300480">
              <a:defRPr sz="62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7" name="Body Level One…"/>
          <p:cNvSpPr txBox="1"/>
          <p:nvPr>
            <p:ph type="body" sz="half" idx="1"/>
          </p:nvPr>
        </p:nvSpPr>
        <p:spPr>
          <a:xfrm>
            <a:off x="1950719" y="5527040"/>
            <a:ext cx="9103361" cy="4226561"/>
          </a:xfrm>
          <a:prstGeom prst="rect">
            <a:avLst/>
          </a:prstGeom>
        </p:spPr>
        <p:txBody>
          <a:bodyPr lIns="65023" tIns="65023" rIns="65023" bIns="65023" anchor="t">
            <a:noAutofit/>
          </a:bodyPr>
          <a:lstStyle>
            <a:lvl1pPr marL="0" indent="0" algn="ctr" defTabSz="1300480">
              <a:spcBef>
                <a:spcPts val="1000"/>
              </a:spcBef>
              <a:buSzTx/>
              <a:buNone/>
              <a:defRPr sz="44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lvl1pPr>
            <a:lvl2pPr marL="0" indent="457200" algn="ctr" defTabSz="1300480">
              <a:spcBef>
                <a:spcPts val="1000"/>
              </a:spcBef>
              <a:buSzTx/>
              <a:buNone/>
              <a:defRPr sz="44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lvl2pPr>
            <a:lvl3pPr marL="0" indent="914400" algn="ctr" defTabSz="1300480">
              <a:spcBef>
                <a:spcPts val="1000"/>
              </a:spcBef>
              <a:buSzTx/>
              <a:buNone/>
              <a:defRPr sz="44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lvl3pPr>
            <a:lvl4pPr marL="0" indent="1371600" algn="ctr" defTabSz="1300480">
              <a:spcBef>
                <a:spcPts val="1000"/>
              </a:spcBef>
              <a:buSzTx/>
              <a:buNone/>
              <a:defRPr sz="44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lvl4pPr>
            <a:lvl5pPr marL="0" indent="1828800" algn="ctr" defTabSz="1300480">
              <a:spcBef>
                <a:spcPts val="1000"/>
              </a:spcBef>
              <a:buSzTx/>
              <a:buNone/>
              <a:defRPr sz="44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lide Number"/>
          <p:cNvSpPr txBox="1"/>
          <p:nvPr>
            <p:ph type="sldNum" sz="quarter" idx="2"/>
          </p:nvPr>
        </p:nvSpPr>
        <p:spPr>
          <a:xfrm>
            <a:off x="9320107" y="8886613"/>
            <a:ext cx="2709334" cy="422149"/>
          </a:xfrm>
          <a:prstGeom prst="rect">
            <a:avLst/>
          </a:prstGeom>
        </p:spPr>
        <p:txBody>
          <a:bodyPr wrap="square" lIns="65023" tIns="65023" rIns="65023" bIns="65023"/>
          <a:lstStyle>
            <a:lvl1pPr algn="r" defTabSz="1300480">
              <a:defRPr sz="18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45" name="Title Text"/>
          <p:cNvSpPr txBox="1"/>
          <p:nvPr>
            <p:ph type="title"/>
          </p:nvPr>
        </p:nvSpPr>
        <p:spPr>
          <a:xfrm>
            <a:off x="975359" y="541866"/>
            <a:ext cx="11054082" cy="2275841"/>
          </a:xfrm>
          <a:prstGeom prst="rect">
            <a:avLst/>
          </a:prstGeom>
        </p:spPr>
        <p:txBody>
          <a:bodyPr lIns="65023" tIns="65023" rIns="65023" bIns="65023">
            <a:noAutofit/>
          </a:bodyPr>
          <a:lstStyle>
            <a:lvl1pPr defTabSz="1300480">
              <a:defRPr sz="62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6" name="Body Level One…"/>
          <p:cNvSpPr txBox="1"/>
          <p:nvPr>
            <p:ph type="body" idx="1"/>
          </p:nvPr>
        </p:nvSpPr>
        <p:spPr>
          <a:xfrm>
            <a:off x="975359" y="2817706"/>
            <a:ext cx="11054082" cy="6935895"/>
          </a:xfrm>
          <a:prstGeom prst="rect">
            <a:avLst/>
          </a:prstGeom>
        </p:spPr>
        <p:txBody>
          <a:bodyPr lIns="65023" tIns="65023" rIns="65023" bIns="65023" anchor="t">
            <a:noAutofit/>
          </a:bodyPr>
          <a:lstStyle>
            <a:lvl1pPr marL="471487" indent="-471487" defTabSz="1300480">
              <a:spcBef>
                <a:spcPts val="1000"/>
              </a:spcBef>
              <a:buSzPct val="100000"/>
              <a:defRPr sz="44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lvl1pPr>
            <a:lvl2pPr marL="906235" indent="-449035" defTabSz="1300480">
              <a:spcBef>
                <a:spcPts val="1000"/>
              </a:spcBef>
              <a:buSzPct val="100000"/>
              <a:buChar char="–"/>
              <a:defRPr sz="44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lvl2pPr>
            <a:lvl3pPr indent="-419100" defTabSz="1300480">
              <a:spcBef>
                <a:spcPts val="1000"/>
              </a:spcBef>
              <a:buSzPct val="100000"/>
              <a:defRPr sz="44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lvl3pPr>
            <a:lvl4pPr marL="1874520" indent="-502920" defTabSz="1300480">
              <a:spcBef>
                <a:spcPts val="1000"/>
              </a:spcBef>
              <a:buSzPct val="100000"/>
              <a:buChar char="–"/>
              <a:defRPr sz="44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lvl4pPr>
            <a:lvl5pPr marL="2387600" indent="-558800" defTabSz="1300480">
              <a:spcBef>
                <a:spcPts val="1000"/>
              </a:spcBef>
              <a:buSzPct val="100000"/>
              <a:buChar char="»"/>
              <a:defRPr sz="44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27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27.png"/><Relationship Id="rId9" Type="http://schemas.openxmlformats.org/officeDocument/2006/relationships/image" Target="../media/image28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7" Type="http://schemas.openxmlformats.org/officeDocument/2006/relationships/image" Target="../media/image34.png"/><Relationship Id="rId8" Type="http://schemas.openxmlformats.org/officeDocument/2006/relationships/image" Target="../media/image35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9.png"/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6" Type="http://schemas.openxmlformats.org/officeDocument/2006/relationships/image" Target="../media/image34.png"/><Relationship Id="rId7" Type="http://schemas.openxmlformats.org/officeDocument/2006/relationships/image" Target="../media/image36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Relationship Id="rId6" Type="http://schemas.openxmlformats.org/officeDocument/2006/relationships/image" Target="../media/image41.png"/><Relationship Id="rId7" Type="http://schemas.openxmlformats.org/officeDocument/2006/relationships/image" Target="../media/image27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2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43.png"/><Relationship Id="rId3" Type="http://schemas.openxmlformats.org/officeDocument/2006/relationships/image" Target="../media/image44.png"/><Relationship Id="rId4" Type="http://schemas.openxmlformats.org/officeDocument/2006/relationships/image" Target="../media/image45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46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46.png"/><Relationship Id="rId3" Type="http://schemas.openxmlformats.org/officeDocument/2006/relationships/image" Target="../media/image47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46.png"/><Relationship Id="rId3" Type="http://schemas.openxmlformats.org/officeDocument/2006/relationships/image" Target="../media/image47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7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48.png"/><Relationship Id="rId3" Type="http://schemas.openxmlformats.org/officeDocument/2006/relationships/image" Target="../media/image49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48.png"/><Relationship Id="rId3" Type="http://schemas.openxmlformats.org/officeDocument/2006/relationships/image" Target="../media/image49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48.png"/><Relationship Id="rId3" Type="http://schemas.openxmlformats.org/officeDocument/2006/relationships/image" Target="../media/image49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50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1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pot_surf.png" descr="pot_surf.png"/>
          <p:cNvPicPr>
            <a:picLocks noChangeAspect="1"/>
          </p:cNvPicPr>
          <p:nvPr/>
        </p:nvPicPr>
        <p:blipFill>
          <a:blip r:embed="rId2">
            <a:extLst/>
          </a:blip>
          <a:srcRect l="13725" t="17424" r="35293" b="52273"/>
          <a:stretch>
            <a:fillRect/>
          </a:stretch>
        </p:blipFill>
        <p:spPr>
          <a:xfrm>
            <a:off x="1607537" y="4919697"/>
            <a:ext cx="5888286" cy="4833903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Oval"/>
          <p:cNvSpPr/>
          <p:nvPr/>
        </p:nvSpPr>
        <p:spPr>
          <a:xfrm>
            <a:off x="4158826" y="6491111"/>
            <a:ext cx="338668" cy="361245"/>
          </a:xfrm>
          <a:prstGeom prst="ellipse">
            <a:avLst/>
          </a:prstGeom>
          <a:solidFill>
            <a:srgbClr val="E30B08"/>
          </a:solidFill>
          <a:ln w="12700">
            <a:solidFill>
              <a:srgbClr val="000000"/>
            </a:solidFill>
          </a:ln>
        </p:spPr>
        <p:txBody>
          <a:bodyPr lIns="65023" tIns="65023" rIns="65023" bIns="65023" anchor="ctr"/>
          <a:lstStyle/>
          <a:p>
            <a:pPr algn="l" defTabSz="1300480">
              <a:defRPr b="0" sz="34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</a:p>
        </p:txBody>
      </p:sp>
      <p:sp>
        <p:nvSpPr>
          <p:cNvPr id="157" name="Oval"/>
          <p:cNvSpPr/>
          <p:nvPr/>
        </p:nvSpPr>
        <p:spPr>
          <a:xfrm>
            <a:off x="5515750" y="6007946"/>
            <a:ext cx="340926" cy="361246"/>
          </a:xfrm>
          <a:prstGeom prst="ellipse">
            <a:avLst/>
          </a:prstGeom>
          <a:solidFill>
            <a:srgbClr val="E30B08"/>
          </a:solidFill>
          <a:ln w="12700">
            <a:solidFill>
              <a:srgbClr val="000000"/>
            </a:solidFill>
          </a:ln>
        </p:spPr>
        <p:txBody>
          <a:bodyPr lIns="65023" tIns="65023" rIns="65023" bIns="65023" anchor="ctr"/>
          <a:lstStyle/>
          <a:p>
            <a:pPr algn="l" defTabSz="1300480">
              <a:defRPr b="0" sz="34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</a:p>
        </p:txBody>
      </p:sp>
      <p:sp>
        <p:nvSpPr>
          <p:cNvPr id="158" name="Oval"/>
          <p:cNvSpPr/>
          <p:nvPr/>
        </p:nvSpPr>
        <p:spPr>
          <a:xfrm>
            <a:off x="3364088" y="5766364"/>
            <a:ext cx="340926" cy="361245"/>
          </a:xfrm>
          <a:prstGeom prst="ellipse">
            <a:avLst/>
          </a:prstGeom>
          <a:solidFill>
            <a:srgbClr val="E30B08"/>
          </a:solidFill>
          <a:ln w="12700">
            <a:solidFill>
              <a:srgbClr val="000000"/>
            </a:solidFill>
          </a:ln>
        </p:spPr>
        <p:txBody>
          <a:bodyPr lIns="65023" tIns="65023" rIns="65023" bIns="65023" anchor="ctr"/>
          <a:lstStyle/>
          <a:p>
            <a:pPr algn="l" defTabSz="1300480">
              <a:defRPr b="0" sz="34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</a:p>
        </p:txBody>
      </p:sp>
      <p:sp>
        <p:nvSpPr>
          <p:cNvPr id="159" name="Oval"/>
          <p:cNvSpPr/>
          <p:nvPr/>
        </p:nvSpPr>
        <p:spPr>
          <a:xfrm>
            <a:off x="3885635" y="5560906"/>
            <a:ext cx="338667" cy="361246"/>
          </a:xfrm>
          <a:prstGeom prst="ellipse">
            <a:avLst/>
          </a:prstGeom>
          <a:solidFill>
            <a:srgbClr val="E30B08"/>
          </a:solidFill>
          <a:ln w="12700">
            <a:solidFill>
              <a:srgbClr val="000000"/>
            </a:solidFill>
          </a:ln>
        </p:spPr>
        <p:txBody>
          <a:bodyPr lIns="65023" tIns="65023" rIns="65023" bIns="65023" anchor="ctr"/>
          <a:lstStyle/>
          <a:p>
            <a:pPr algn="l" defTabSz="1300480">
              <a:defRPr b="0" sz="34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</a:p>
        </p:txBody>
      </p:sp>
      <p:sp>
        <p:nvSpPr>
          <p:cNvPr id="160" name="Oval"/>
          <p:cNvSpPr/>
          <p:nvPr/>
        </p:nvSpPr>
        <p:spPr>
          <a:xfrm>
            <a:off x="3138310" y="7579359"/>
            <a:ext cx="340926" cy="361246"/>
          </a:xfrm>
          <a:prstGeom prst="ellipse">
            <a:avLst/>
          </a:prstGeom>
          <a:solidFill>
            <a:srgbClr val="E30B08"/>
          </a:solidFill>
          <a:ln w="12700">
            <a:solidFill>
              <a:srgbClr val="000000"/>
            </a:solidFill>
          </a:ln>
        </p:spPr>
        <p:txBody>
          <a:bodyPr lIns="65023" tIns="65023" rIns="65023" bIns="65023" anchor="ctr"/>
          <a:lstStyle/>
          <a:p>
            <a:pPr algn="l" defTabSz="1300480">
              <a:defRPr b="0" sz="34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</a:p>
        </p:txBody>
      </p:sp>
      <p:sp>
        <p:nvSpPr>
          <p:cNvPr id="161" name="Oval"/>
          <p:cNvSpPr/>
          <p:nvPr/>
        </p:nvSpPr>
        <p:spPr>
          <a:xfrm>
            <a:off x="3251200" y="8545689"/>
            <a:ext cx="340925" cy="361245"/>
          </a:xfrm>
          <a:prstGeom prst="ellipse">
            <a:avLst/>
          </a:prstGeom>
          <a:solidFill>
            <a:srgbClr val="843099"/>
          </a:solidFill>
          <a:ln w="12700">
            <a:solidFill>
              <a:srgbClr val="000000"/>
            </a:solidFill>
          </a:ln>
        </p:spPr>
        <p:txBody>
          <a:bodyPr lIns="65023" tIns="65023" rIns="65023" bIns="65023" anchor="ctr"/>
          <a:lstStyle/>
          <a:p>
            <a:pPr algn="l" defTabSz="1300480">
              <a:defRPr b="0" sz="34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</a:p>
        </p:txBody>
      </p:sp>
      <p:sp>
        <p:nvSpPr>
          <p:cNvPr id="162" name="Oval"/>
          <p:cNvSpPr/>
          <p:nvPr/>
        </p:nvSpPr>
        <p:spPr>
          <a:xfrm>
            <a:off x="4951306" y="8062524"/>
            <a:ext cx="338668" cy="361245"/>
          </a:xfrm>
          <a:prstGeom prst="ellipse">
            <a:avLst/>
          </a:prstGeom>
          <a:solidFill>
            <a:srgbClr val="843099"/>
          </a:solidFill>
          <a:ln w="12700">
            <a:solidFill>
              <a:srgbClr val="000000"/>
            </a:solidFill>
          </a:ln>
        </p:spPr>
        <p:txBody>
          <a:bodyPr lIns="65023" tIns="65023" rIns="65023" bIns="65023" anchor="ctr"/>
          <a:lstStyle/>
          <a:p>
            <a:pPr algn="l" defTabSz="1300480">
              <a:defRPr b="0" sz="34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</a:p>
        </p:txBody>
      </p:sp>
      <p:sp>
        <p:nvSpPr>
          <p:cNvPr id="163" name="Oval"/>
          <p:cNvSpPr/>
          <p:nvPr/>
        </p:nvSpPr>
        <p:spPr>
          <a:xfrm>
            <a:off x="6423377" y="7579359"/>
            <a:ext cx="338668" cy="361246"/>
          </a:xfrm>
          <a:prstGeom prst="ellipse">
            <a:avLst/>
          </a:prstGeom>
          <a:solidFill>
            <a:srgbClr val="843099"/>
          </a:solidFill>
          <a:ln w="12700">
            <a:solidFill>
              <a:srgbClr val="000000"/>
            </a:solidFill>
          </a:ln>
        </p:spPr>
        <p:txBody>
          <a:bodyPr lIns="65023" tIns="65023" rIns="65023" bIns="65023" anchor="ctr"/>
          <a:lstStyle/>
          <a:p>
            <a:pPr algn="l" defTabSz="1300480">
              <a:defRPr b="0" sz="34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</a:p>
        </p:txBody>
      </p:sp>
      <p:sp>
        <p:nvSpPr>
          <p:cNvPr id="164" name="Line"/>
          <p:cNvSpPr/>
          <p:nvPr/>
        </p:nvSpPr>
        <p:spPr>
          <a:xfrm rot="20543038">
            <a:off x="4271715" y="6369191"/>
            <a:ext cx="1354668" cy="1941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424" y="10800"/>
                  <a:pt x="847" y="0"/>
                  <a:pt x="1271" y="0"/>
                </a:cubicBezTo>
                <a:cubicBezTo>
                  <a:pt x="1694" y="0"/>
                  <a:pt x="2118" y="21600"/>
                  <a:pt x="2541" y="21600"/>
                </a:cubicBezTo>
                <a:cubicBezTo>
                  <a:pt x="2965" y="21600"/>
                  <a:pt x="3388" y="0"/>
                  <a:pt x="3812" y="0"/>
                </a:cubicBezTo>
                <a:cubicBezTo>
                  <a:pt x="4235" y="0"/>
                  <a:pt x="4659" y="21600"/>
                  <a:pt x="5082" y="21600"/>
                </a:cubicBezTo>
                <a:cubicBezTo>
                  <a:pt x="5506" y="21600"/>
                  <a:pt x="5929" y="0"/>
                  <a:pt x="6353" y="0"/>
                </a:cubicBezTo>
                <a:cubicBezTo>
                  <a:pt x="6776" y="0"/>
                  <a:pt x="7200" y="21600"/>
                  <a:pt x="7624" y="21600"/>
                </a:cubicBezTo>
                <a:cubicBezTo>
                  <a:pt x="8047" y="21600"/>
                  <a:pt x="8471" y="0"/>
                  <a:pt x="8894" y="0"/>
                </a:cubicBezTo>
                <a:cubicBezTo>
                  <a:pt x="9318" y="0"/>
                  <a:pt x="9741" y="21600"/>
                  <a:pt x="10165" y="21600"/>
                </a:cubicBezTo>
                <a:cubicBezTo>
                  <a:pt x="10588" y="21600"/>
                  <a:pt x="11012" y="0"/>
                  <a:pt x="11435" y="0"/>
                </a:cubicBezTo>
                <a:cubicBezTo>
                  <a:pt x="11859" y="0"/>
                  <a:pt x="12282" y="21600"/>
                  <a:pt x="12706" y="21600"/>
                </a:cubicBezTo>
                <a:cubicBezTo>
                  <a:pt x="13129" y="21600"/>
                  <a:pt x="13553" y="0"/>
                  <a:pt x="13976" y="0"/>
                </a:cubicBezTo>
                <a:cubicBezTo>
                  <a:pt x="14400" y="0"/>
                  <a:pt x="14824" y="21600"/>
                  <a:pt x="15247" y="21600"/>
                </a:cubicBezTo>
                <a:cubicBezTo>
                  <a:pt x="15671" y="21600"/>
                  <a:pt x="16094" y="0"/>
                  <a:pt x="16518" y="0"/>
                </a:cubicBezTo>
                <a:cubicBezTo>
                  <a:pt x="16941" y="0"/>
                  <a:pt x="17365" y="21600"/>
                  <a:pt x="17788" y="21600"/>
                </a:cubicBezTo>
                <a:cubicBezTo>
                  <a:pt x="18212" y="21600"/>
                  <a:pt x="18635" y="0"/>
                  <a:pt x="19059" y="0"/>
                </a:cubicBezTo>
                <a:cubicBezTo>
                  <a:pt x="19482" y="0"/>
                  <a:pt x="19906" y="21600"/>
                  <a:pt x="20329" y="21600"/>
                </a:cubicBezTo>
                <a:cubicBezTo>
                  <a:pt x="20753" y="21600"/>
                  <a:pt x="21176" y="10800"/>
                  <a:pt x="21600" y="0"/>
                </a:cubicBezTo>
              </a:path>
            </a:pathLst>
          </a:custGeom>
          <a:ln w="38100">
            <a:solidFill>
              <a:srgbClr val="FF8000"/>
            </a:solidFill>
          </a:ln>
        </p:spPr>
        <p:txBody>
          <a:bodyPr lIns="65023" tIns="65023" rIns="65023" bIns="65023" anchor="ctr"/>
          <a:lstStyle/>
          <a:p>
            <a:pPr algn="l" defTabSz="1300480">
              <a:defRPr b="0" sz="34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</a:p>
        </p:txBody>
      </p:sp>
      <p:sp>
        <p:nvSpPr>
          <p:cNvPr id="165" name="Line"/>
          <p:cNvSpPr/>
          <p:nvPr/>
        </p:nvSpPr>
        <p:spPr>
          <a:xfrm rot="16034302">
            <a:off x="2868506" y="8081715"/>
            <a:ext cx="966330" cy="2009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424" y="10800"/>
                  <a:pt x="847" y="0"/>
                  <a:pt x="1271" y="0"/>
                </a:cubicBezTo>
                <a:cubicBezTo>
                  <a:pt x="1694" y="0"/>
                  <a:pt x="2118" y="21600"/>
                  <a:pt x="2541" y="21600"/>
                </a:cubicBezTo>
                <a:cubicBezTo>
                  <a:pt x="2965" y="21600"/>
                  <a:pt x="3388" y="0"/>
                  <a:pt x="3812" y="0"/>
                </a:cubicBezTo>
                <a:cubicBezTo>
                  <a:pt x="4235" y="0"/>
                  <a:pt x="4659" y="21600"/>
                  <a:pt x="5082" y="21600"/>
                </a:cubicBezTo>
                <a:cubicBezTo>
                  <a:pt x="5506" y="21600"/>
                  <a:pt x="5929" y="0"/>
                  <a:pt x="6353" y="0"/>
                </a:cubicBezTo>
                <a:cubicBezTo>
                  <a:pt x="6776" y="0"/>
                  <a:pt x="7200" y="21600"/>
                  <a:pt x="7624" y="21600"/>
                </a:cubicBezTo>
                <a:cubicBezTo>
                  <a:pt x="8047" y="21600"/>
                  <a:pt x="8471" y="0"/>
                  <a:pt x="8894" y="0"/>
                </a:cubicBezTo>
                <a:cubicBezTo>
                  <a:pt x="9318" y="0"/>
                  <a:pt x="9741" y="21600"/>
                  <a:pt x="10165" y="21600"/>
                </a:cubicBezTo>
                <a:cubicBezTo>
                  <a:pt x="10588" y="21600"/>
                  <a:pt x="11012" y="0"/>
                  <a:pt x="11435" y="0"/>
                </a:cubicBezTo>
                <a:cubicBezTo>
                  <a:pt x="11859" y="0"/>
                  <a:pt x="12282" y="21600"/>
                  <a:pt x="12706" y="21600"/>
                </a:cubicBezTo>
                <a:cubicBezTo>
                  <a:pt x="13129" y="21600"/>
                  <a:pt x="13553" y="0"/>
                  <a:pt x="13976" y="0"/>
                </a:cubicBezTo>
                <a:cubicBezTo>
                  <a:pt x="14400" y="0"/>
                  <a:pt x="14824" y="21600"/>
                  <a:pt x="15247" y="21600"/>
                </a:cubicBezTo>
                <a:cubicBezTo>
                  <a:pt x="15671" y="21600"/>
                  <a:pt x="16094" y="0"/>
                  <a:pt x="16518" y="0"/>
                </a:cubicBezTo>
                <a:cubicBezTo>
                  <a:pt x="16941" y="0"/>
                  <a:pt x="17365" y="21600"/>
                  <a:pt x="17788" y="21600"/>
                </a:cubicBezTo>
                <a:cubicBezTo>
                  <a:pt x="18212" y="21600"/>
                  <a:pt x="18635" y="0"/>
                  <a:pt x="19059" y="0"/>
                </a:cubicBezTo>
                <a:cubicBezTo>
                  <a:pt x="19482" y="0"/>
                  <a:pt x="19906" y="21600"/>
                  <a:pt x="20329" y="21600"/>
                </a:cubicBezTo>
                <a:cubicBezTo>
                  <a:pt x="20753" y="21600"/>
                  <a:pt x="21176" y="10800"/>
                  <a:pt x="21600" y="0"/>
                </a:cubicBezTo>
              </a:path>
            </a:pathLst>
          </a:custGeom>
          <a:ln w="38100">
            <a:solidFill>
              <a:srgbClr val="FF8000"/>
            </a:solidFill>
          </a:ln>
        </p:spPr>
        <p:txBody>
          <a:bodyPr lIns="65023" tIns="65023" rIns="65023" bIns="65023" anchor="ctr"/>
          <a:lstStyle/>
          <a:p>
            <a:pPr algn="l" defTabSz="1300480">
              <a:defRPr b="0" sz="34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</a:p>
        </p:txBody>
      </p:sp>
      <p:sp>
        <p:nvSpPr>
          <p:cNvPr id="166" name="Line"/>
          <p:cNvSpPr/>
          <p:nvPr/>
        </p:nvSpPr>
        <p:spPr>
          <a:xfrm rot="13891167">
            <a:off x="3457786" y="6196470"/>
            <a:ext cx="846668" cy="2302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424" y="10800"/>
                  <a:pt x="847" y="0"/>
                  <a:pt x="1271" y="0"/>
                </a:cubicBezTo>
                <a:cubicBezTo>
                  <a:pt x="1694" y="0"/>
                  <a:pt x="2118" y="21600"/>
                  <a:pt x="2541" y="21600"/>
                </a:cubicBezTo>
                <a:cubicBezTo>
                  <a:pt x="2965" y="21600"/>
                  <a:pt x="3388" y="0"/>
                  <a:pt x="3812" y="0"/>
                </a:cubicBezTo>
                <a:cubicBezTo>
                  <a:pt x="4235" y="0"/>
                  <a:pt x="4659" y="21600"/>
                  <a:pt x="5082" y="21600"/>
                </a:cubicBezTo>
                <a:cubicBezTo>
                  <a:pt x="5506" y="21600"/>
                  <a:pt x="5929" y="0"/>
                  <a:pt x="6353" y="0"/>
                </a:cubicBezTo>
                <a:cubicBezTo>
                  <a:pt x="6776" y="0"/>
                  <a:pt x="7200" y="21600"/>
                  <a:pt x="7624" y="21600"/>
                </a:cubicBezTo>
                <a:cubicBezTo>
                  <a:pt x="8047" y="21600"/>
                  <a:pt x="8471" y="0"/>
                  <a:pt x="8894" y="0"/>
                </a:cubicBezTo>
                <a:cubicBezTo>
                  <a:pt x="9318" y="0"/>
                  <a:pt x="9741" y="21600"/>
                  <a:pt x="10165" y="21600"/>
                </a:cubicBezTo>
                <a:cubicBezTo>
                  <a:pt x="10588" y="21600"/>
                  <a:pt x="11012" y="0"/>
                  <a:pt x="11435" y="0"/>
                </a:cubicBezTo>
                <a:cubicBezTo>
                  <a:pt x="11859" y="0"/>
                  <a:pt x="12282" y="21600"/>
                  <a:pt x="12706" y="21600"/>
                </a:cubicBezTo>
                <a:cubicBezTo>
                  <a:pt x="13129" y="21600"/>
                  <a:pt x="13553" y="0"/>
                  <a:pt x="13976" y="0"/>
                </a:cubicBezTo>
                <a:cubicBezTo>
                  <a:pt x="14400" y="0"/>
                  <a:pt x="14824" y="21600"/>
                  <a:pt x="15247" y="21600"/>
                </a:cubicBezTo>
                <a:cubicBezTo>
                  <a:pt x="15671" y="21600"/>
                  <a:pt x="16094" y="0"/>
                  <a:pt x="16518" y="0"/>
                </a:cubicBezTo>
                <a:cubicBezTo>
                  <a:pt x="16941" y="0"/>
                  <a:pt x="17365" y="21600"/>
                  <a:pt x="17788" y="21600"/>
                </a:cubicBezTo>
                <a:cubicBezTo>
                  <a:pt x="18212" y="21600"/>
                  <a:pt x="18635" y="0"/>
                  <a:pt x="19059" y="0"/>
                </a:cubicBezTo>
                <a:cubicBezTo>
                  <a:pt x="19482" y="0"/>
                  <a:pt x="19906" y="21600"/>
                  <a:pt x="20329" y="21600"/>
                </a:cubicBezTo>
                <a:cubicBezTo>
                  <a:pt x="20753" y="21600"/>
                  <a:pt x="21176" y="10800"/>
                  <a:pt x="21600" y="0"/>
                </a:cubicBezTo>
              </a:path>
            </a:pathLst>
          </a:custGeom>
          <a:ln w="38100">
            <a:solidFill>
              <a:srgbClr val="FF8000"/>
            </a:solidFill>
          </a:ln>
        </p:spPr>
        <p:txBody>
          <a:bodyPr lIns="65023" tIns="65023" rIns="65023" bIns="65023" anchor="ctr"/>
          <a:lstStyle/>
          <a:p>
            <a:pPr algn="l" defTabSz="1300480">
              <a:defRPr b="0" sz="34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</a:p>
        </p:txBody>
      </p:sp>
      <p:sp>
        <p:nvSpPr>
          <p:cNvPr id="167" name="Oval"/>
          <p:cNvSpPr/>
          <p:nvPr/>
        </p:nvSpPr>
        <p:spPr>
          <a:xfrm>
            <a:off x="2278097" y="6175022"/>
            <a:ext cx="338668" cy="361245"/>
          </a:xfrm>
          <a:prstGeom prst="ellipse">
            <a:avLst/>
          </a:prstGeom>
          <a:solidFill>
            <a:srgbClr val="E30B08"/>
          </a:solidFill>
          <a:ln w="12700">
            <a:solidFill>
              <a:srgbClr val="000000"/>
            </a:solidFill>
          </a:ln>
        </p:spPr>
        <p:txBody>
          <a:bodyPr lIns="65023" tIns="65023" rIns="65023" bIns="65023" anchor="ctr"/>
          <a:lstStyle/>
          <a:p>
            <a:pPr algn="l" defTabSz="1300480">
              <a:defRPr b="0" sz="34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</a:p>
        </p:txBody>
      </p:sp>
      <p:sp>
        <p:nvSpPr>
          <p:cNvPr id="168" name="Line"/>
          <p:cNvSpPr/>
          <p:nvPr/>
        </p:nvSpPr>
        <p:spPr>
          <a:xfrm rot="20543038">
            <a:off x="3513102" y="5734755"/>
            <a:ext cx="505743" cy="1783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424" y="10800"/>
                  <a:pt x="847" y="0"/>
                  <a:pt x="1271" y="0"/>
                </a:cubicBezTo>
                <a:cubicBezTo>
                  <a:pt x="1694" y="0"/>
                  <a:pt x="2118" y="21600"/>
                  <a:pt x="2541" y="21600"/>
                </a:cubicBezTo>
                <a:cubicBezTo>
                  <a:pt x="2965" y="21600"/>
                  <a:pt x="3388" y="0"/>
                  <a:pt x="3812" y="0"/>
                </a:cubicBezTo>
                <a:cubicBezTo>
                  <a:pt x="4235" y="0"/>
                  <a:pt x="4659" y="21600"/>
                  <a:pt x="5082" y="21600"/>
                </a:cubicBezTo>
                <a:cubicBezTo>
                  <a:pt x="5506" y="21600"/>
                  <a:pt x="5929" y="0"/>
                  <a:pt x="6353" y="0"/>
                </a:cubicBezTo>
                <a:cubicBezTo>
                  <a:pt x="6776" y="0"/>
                  <a:pt x="7200" y="21600"/>
                  <a:pt x="7624" y="21600"/>
                </a:cubicBezTo>
                <a:cubicBezTo>
                  <a:pt x="8047" y="21600"/>
                  <a:pt x="8471" y="0"/>
                  <a:pt x="8894" y="0"/>
                </a:cubicBezTo>
                <a:cubicBezTo>
                  <a:pt x="9318" y="0"/>
                  <a:pt x="9741" y="21600"/>
                  <a:pt x="10165" y="21600"/>
                </a:cubicBezTo>
                <a:cubicBezTo>
                  <a:pt x="10588" y="21600"/>
                  <a:pt x="11012" y="0"/>
                  <a:pt x="11435" y="0"/>
                </a:cubicBezTo>
                <a:cubicBezTo>
                  <a:pt x="11859" y="0"/>
                  <a:pt x="12282" y="21600"/>
                  <a:pt x="12706" y="21600"/>
                </a:cubicBezTo>
                <a:cubicBezTo>
                  <a:pt x="13129" y="21600"/>
                  <a:pt x="13553" y="0"/>
                  <a:pt x="13976" y="0"/>
                </a:cubicBezTo>
                <a:cubicBezTo>
                  <a:pt x="14400" y="0"/>
                  <a:pt x="14824" y="21600"/>
                  <a:pt x="15247" y="21600"/>
                </a:cubicBezTo>
                <a:cubicBezTo>
                  <a:pt x="15671" y="21600"/>
                  <a:pt x="16094" y="0"/>
                  <a:pt x="16518" y="0"/>
                </a:cubicBezTo>
                <a:cubicBezTo>
                  <a:pt x="16941" y="0"/>
                  <a:pt x="17365" y="21600"/>
                  <a:pt x="17788" y="21600"/>
                </a:cubicBezTo>
                <a:cubicBezTo>
                  <a:pt x="18212" y="21600"/>
                  <a:pt x="18635" y="0"/>
                  <a:pt x="19059" y="0"/>
                </a:cubicBezTo>
                <a:cubicBezTo>
                  <a:pt x="19482" y="0"/>
                  <a:pt x="19906" y="21600"/>
                  <a:pt x="20329" y="21600"/>
                </a:cubicBezTo>
                <a:cubicBezTo>
                  <a:pt x="20753" y="21600"/>
                  <a:pt x="21176" y="10800"/>
                  <a:pt x="21600" y="0"/>
                </a:cubicBezTo>
              </a:path>
            </a:pathLst>
          </a:custGeom>
          <a:ln w="38100">
            <a:solidFill>
              <a:srgbClr val="FF8000"/>
            </a:solidFill>
          </a:ln>
        </p:spPr>
        <p:txBody>
          <a:bodyPr lIns="65023" tIns="65023" rIns="65023" bIns="65023" anchor="ctr"/>
          <a:lstStyle/>
          <a:p>
            <a:pPr algn="l" defTabSz="1300480">
              <a:defRPr b="0" sz="34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</a:p>
        </p:txBody>
      </p:sp>
      <p:sp>
        <p:nvSpPr>
          <p:cNvPr id="169" name="Line"/>
          <p:cNvSpPr/>
          <p:nvPr/>
        </p:nvSpPr>
        <p:spPr>
          <a:xfrm rot="14925137">
            <a:off x="2212622" y="6592710"/>
            <a:ext cx="830863" cy="2528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424" y="10800"/>
                  <a:pt x="847" y="0"/>
                  <a:pt x="1271" y="0"/>
                </a:cubicBezTo>
                <a:cubicBezTo>
                  <a:pt x="1694" y="0"/>
                  <a:pt x="2118" y="21600"/>
                  <a:pt x="2541" y="21600"/>
                </a:cubicBezTo>
                <a:cubicBezTo>
                  <a:pt x="2965" y="21600"/>
                  <a:pt x="3388" y="0"/>
                  <a:pt x="3812" y="0"/>
                </a:cubicBezTo>
                <a:cubicBezTo>
                  <a:pt x="4235" y="0"/>
                  <a:pt x="4659" y="21600"/>
                  <a:pt x="5082" y="21600"/>
                </a:cubicBezTo>
                <a:cubicBezTo>
                  <a:pt x="5506" y="21600"/>
                  <a:pt x="5929" y="0"/>
                  <a:pt x="6353" y="0"/>
                </a:cubicBezTo>
                <a:cubicBezTo>
                  <a:pt x="6776" y="0"/>
                  <a:pt x="7200" y="21600"/>
                  <a:pt x="7624" y="21600"/>
                </a:cubicBezTo>
                <a:cubicBezTo>
                  <a:pt x="8047" y="21600"/>
                  <a:pt x="8471" y="0"/>
                  <a:pt x="8894" y="0"/>
                </a:cubicBezTo>
                <a:cubicBezTo>
                  <a:pt x="9318" y="0"/>
                  <a:pt x="9741" y="21600"/>
                  <a:pt x="10165" y="21600"/>
                </a:cubicBezTo>
                <a:cubicBezTo>
                  <a:pt x="10588" y="21600"/>
                  <a:pt x="11012" y="0"/>
                  <a:pt x="11435" y="0"/>
                </a:cubicBezTo>
                <a:cubicBezTo>
                  <a:pt x="11859" y="0"/>
                  <a:pt x="12282" y="21600"/>
                  <a:pt x="12706" y="21600"/>
                </a:cubicBezTo>
                <a:cubicBezTo>
                  <a:pt x="13129" y="21600"/>
                  <a:pt x="13553" y="0"/>
                  <a:pt x="13976" y="0"/>
                </a:cubicBezTo>
                <a:cubicBezTo>
                  <a:pt x="14400" y="0"/>
                  <a:pt x="14824" y="21600"/>
                  <a:pt x="15247" y="21600"/>
                </a:cubicBezTo>
                <a:cubicBezTo>
                  <a:pt x="15671" y="21600"/>
                  <a:pt x="16094" y="0"/>
                  <a:pt x="16518" y="0"/>
                </a:cubicBezTo>
                <a:cubicBezTo>
                  <a:pt x="16941" y="0"/>
                  <a:pt x="17365" y="21600"/>
                  <a:pt x="17788" y="21600"/>
                </a:cubicBezTo>
                <a:cubicBezTo>
                  <a:pt x="18212" y="21600"/>
                  <a:pt x="18635" y="0"/>
                  <a:pt x="19059" y="0"/>
                </a:cubicBezTo>
                <a:cubicBezTo>
                  <a:pt x="19482" y="0"/>
                  <a:pt x="19906" y="21600"/>
                  <a:pt x="20329" y="21600"/>
                </a:cubicBezTo>
                <a:cubicBezTo>
                  <a:pt x="20753" y="21600"/>
                  <a:pt x="21176" y="10800"/>
                  <a:pt x="21600" y="0"/>
                </a:cubicBezTo>
              </a:path>
            </a:pathLst>
          </a:custGeom>
          <a:ln w="38100">
            <a:solidFill>
              <a:srgbClr val="FF8000"/>
            </a:solidFill>
          </a:ln>
        </p:spPr>
        <p:txBody>
          <a:bodyPr lIns="65023" tIns="65023" rIns="65023" bIns="65023" anchor="ctr"/>
          <a:lstStyle/>
          <a:p>
            <a:pPr algn="l" defTabSz="1300480">
              <a:defRPr b="0" sz="34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</a:p>
        </p:txBody>
      </p:sp>
      <p:grpSp>
        <p:nvGrpSpPr>
          <p:cNvPr id="203" name="Group"/>
          <p:cNvGrpSpPr/>
          <p:nvPr/>
        </p:nvGrpSpPr>
        <p:grpSpPr>
          <a:xfrm>
            <a:off x="1656458" y="1524921"/>
            <a:ext cx="5438674" cy="3383121"/>
            <a:chOff x="0" y="0"/>
            <a:chExt cx="5438672" cy="3383120"/>
          </a:xfrm>
        </p:grpSpPr>
        <p:sp>
          <p:nvSpPr>
            <p:cNvPr id="170" name="Line"/>
            <p:cNvSpPr/>
            <p:nvPr/>
          </p:nvSpPr>
          <p:spPr>
            <a:xfrm flipH="1" rot="2723791">
              <a:off x="2981559" y="97913"/>
              <a:ext cx="556478" cy="6728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2375" y="1474"/>
                    <a:pt x="21600" y="10699"/>
                    <a:pt x="21600" y="21600"/>
                  </a:cubicBezTo>
                </a:path>
              </a:pathLst>
            </a:custGeom>
            <a:noFill/>
            <a:ln w="25400" cap="flat">
              <a:solidFill>
                <a:srgbClr val="FF0000"/>
              </a:solidFill>
              <a:prstDash val="dash"/>
              <a:round/>
              <a:headEnd type="triangle" w="med" len="med"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algn="l" defTabSz="1300480">
                <a:defRPr b="0" sz="3400">
                  <a:uFill>
                    <a:solidFill>
                      <a:srgbClr val="000000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pPr>
            </a:p>
          </p:txBody>
        </p:sp>
        <p:sp>
          <p:nvSpPr>
            <p:cNvPr id="171" name="Line"/>
            <p:cNvSpPr/>
            <p:nvPr/>
          </p:nvSpPr>
          <p:spPr>
            <a:xfrm rot="18275859">
              <a:off x="3050998" y="2552609"/>
              <a:ext cx="697656" cy="6931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73" fill="norm" stroke="1" extrusionOk="0">
                  <a:moveTo>
                    <a:pt x="0" y="35"/>
                  </a:moveTo>
                  <a:cubicBezTo>
                    <a:pt x="11266" y="-627"/>
                    <a:pt x="20922" y="8211"/>
                    <a:pt x="21567" y="19775"/>
                  </a:cubicBezTo>
                  <a:cubicBezTo>
                    <a:pt x="21589" y="20174"/>
                    <a:pt x="21600" y="20573"/>
                    <a:pt x="21600" y="20973"/>
                  </a:cubicBezTo>
                </a:path>
              </a:pathLst>
            </a:custGeom>
            <a:noFill/>
            <a:ln w="25400" cap="flat">
              <a:solidFill>
                <a:srgbClr val="FF0000"/>
              </a:solidFill>
              <a:prstDash val="dash"/>
              <a:round/>
              <a:headEnd type="triangle" w="med" len="med"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algn="l" defTabSz="1300480">
                <a:defRPr b="0" sz="3400">
                  <a:uFill>
                    <a:solidFill>
                      <a:srgbClr val="000000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pPr>
            </a:p>
          </p:txBody>
        </p:sp>
        <p:grpSp>
          <p:nvGrpSpPr>
            <p:cNvPr id="184" name="Group"/>
            <p:cNvGrpSpPr/>
            <p:nvPr/>
          </p:nvGrpSpPr>
          <p:grpSpPr>
            <a:xfrm>
              <a:off x="56000" y="462362"/>
              <a:ext cx="5382673" cy="2850695"/>
              <a:chOff x="0" y="0"/>
              <a:chExt cx="5382671" cy="2850693"/>
            </a:xfrm>
          </p:grpSpPr>
          <p:grpSp>
            <p:nvGrpSpPr>
              <p:cNvPr id="175" name="Group"/>
              <p:cNvGrpSpPr/>
              <p:nvPr/>
            </p:nvGrpSpPr>
            <p:grpSpPr>
              <a:xfrm>
                <a:off x="2546282" y="0"/>
                <a:ext cx="2836390" cy="2562831"/>
                <a:chOff x="0" y="0"/>
                <a:chExt cx="2836389" cy="2562830"/>
              </a:xfrm>
            </p:grpSpPr>
            <p:sp>
              <p:nvSpPr>
                <p:cNvPr id="172" name="Shape"/>
                <p:cNvSpPr/>
                <p:nvPr/>
              </p:nvSpPr>
              <p:spPr>
                <a:xfrm flipH="1" rot="21212999">
                  <a:off x="1075338" y="1637081"/>
                  <a:ext cx="1719775" cy="83178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5400" y="0"/>
                      </a:moveTo>
                      <a:lnTo>
                        <a:pt x="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noFill/>
                <a:ln w="381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65023" tIns="65023" rIns="65023" bIns="65023" numCol="1" anchor="ctr">
                  <a:noAutofit/>
                </a:bodyPr>
                <a:lstStyle/>
                <a:p>
                  <a:pPr algn="l" defTabSz="1300480">
                    <a:defRPr b="0" sz="3400">
                      <a:uFill>
                        <a:solidFill>
                          <a:srgbClr val="000000"/>
                        </a:solidFill>
                      </a:uFill>
                      <a:latin typeface="Times"/>
                      <a:ea typeface="Times"/>
                      <a:cs typeface="Times"/>
                      <a:sym typeface="Times"/>
                    </a:defRPr>
                  </a:pPr>
                </a:p>
              </p:txBody>
            </p:sp>
            <p:sp>
              <p:nvSpPr>
                <p:cNvPr id="173" name="Shape"/>
                <p:cNvSpPr/>
                <p:nvPr/>
              </p:nvSpPr>
              <p:spPr>
                <a:xfrm flipH="1" rot="21212999">
                  <a:off x="41277" y="93964"/>
                  <a:ext cx="1719775" cy="83178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5400" y="0"/>
                      </a:moveTo>
                      <a:lnTo>
                        <a:pt x="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noFill/>
                <a:ln w="381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65023" tIns="65023" rIns="65023" bIns="65023" numCol="1" anchor="ctr">
                  <a:noAutofit/>
                </a:bodyPr>
                <a:lstStyle/>
                <a:p>
                  <a:pPr algn="l" defTabSz="1300480">
                    <a:defRPr b="0" sz="3400">
                      <a:uFill>
                        <a:solidFill>
                          <a:srgbClr val="000000"/>
                        </a:solidFill>
                      </a:uFill>
                      <a:latin typeface="Times"/>
                      <a:ea typeface="Times"/>
                      <a:cs typeface="Times"/>
                      <a:sym typeface="Times"/>
                    </a:defRPr>
                  </a:pPr>
                </a:p>
              </p:txBody>
            </p:sp>
            <p:sp>
              <p:nvSpPr>
                <p:cNvPr id="174" name="Shape"/>
                <p:cNvSpPr/>
                <p:nvPr/>
              </p:nvSpPr>
              <p:spPr>
                <a:xfrm flipH="1" rot="21212999">
                  <a:off x="558307" y="865522"/>
                  <a:ext cx="1719776" cy="83178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5400" y="0"/>
                      </a:moveTo>
                      <a:lnTo>
                        <a:pt x="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noFill/>
                <a:ln w="381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65023" tIns="65023" rIns="65023" bIns="65023" numCol="1" anchor="ctr">
                  <a:noAutofit/>
                </a:bodyPr>
                <a:lstStyle/>
                <a:p>
                  <a:pPr algn="l" defTabSz="1300480">
                    <a:defRPr b="0" sz="3400">
                      <a:uFill>
                        <a:solidFill>
                          <a:srgbClr val="000000"/>
                        </a:solidFill>
                      </a:uFill>
                      <a:latin typeface="Times"/>
                      <a:ea typeface="Times"/>
                      <a:cs typeface="Times"/>
                      <a:sym typeface="Times"/>
                    </a:defRPr>
                  </a:pPr>
                </a:p>
              </p:txBody>
            </p:sp>
          </p:grpSp>
          <p:grpSp>
            <p:nvGrpSpPr>
              <p:cNvPr id="179" name="Group"/>
              <p:cNvGrpSpPr/>
              <p:nvPr/>
            </p:nvGrpSpPr>
            <p:grpSpPr>
              <a:xfrm>
                <a:off x="1273141" y="143931"/>
                <a:ext cx="2836390" cy="2562831"/>
                <a:chOff x="0" y="0"/>
                <a:chExt cx="2836389" cy="2562830"/>
              </a:xfrm>
            </p:grpSpPr>
            <p:sp>
              <p:nvSpPr>
                <p:cNvPr id="176" name="Shape"/>
                <p:cNvSpPr/>
                <p:nvPr/>
              </p:nvSpPr>
              <p:spPr>
                <a:xfrm flipH="1" rot="21212999">
                  <a:off x="1075338" y="1637081"/>
                  <a:ext cx="1719775" cy="83178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5400" y="0"/>
                      </a:moveTo>
                      <a:lnTo>
                        <a:pt x="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noFill/>
                <a:ln w="381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65023" tIns="65023" rIns="65023" bIns="65023" numCol="1" anchor="ctr">
                  <a:noAutofit/>
                </a:bodyPr>
                <a:lstStyle/>
                <a:p>
                  <a:pPr algn="l" defTabSz="1300480">
                    <a:defRPr b="0" sz="3400">
                      <a:uFill>
                        <a:solidFill>
                          <a:srgbClr val="000000"/>
                        </a:solidFill>
                      </a:uFill>
                      <a:latin typeface="Times"/>
                      <a:ea typeface="Times"/>
                      <a:cs typeface="Times"/>
                      <a:sym typeface="Times"/>
                    </a:defRPr>
                  </a:pPr>
                </a:p>
              </p:txBody>
            </p:sp>
            <p:sp>
              <p:nvSpPr>
                <p:cNvPr id="177" name="Shape"/>
                <p:cNvSpPr/>
                <p:nvPr/>
              </p:nvSpPr>
              <p:spPr>
                <a:xfrm flipH="1" rot="21212999">
                  <a:off x="41277" y="93964"/>
                  <a:ext cx="1719775" cy="83178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5400" y="0"/>
                      </a:moveTo>
                      <a:lnTo>
                        <a:pt x="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noFill/>
                <a:ln w="381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65023" tIns="65023" rIns="65023" bIns="65023" numCol="1" anchor="ctr">
                  <a:noAutofit/>
                </a:bodyPr>
                <a:lstStyle/>
                <a:p>
                  <a:pPr algn="l" defTabSz="1300480">
                    <a:defRPr b="0" sz="3400">
                      <a:uFill>
                        <a:solidFill>
                          <a:srgbClr val="000000"/>
                        </a:solidFill>
                      </a:uFill>
                      <a:latin typeface="Times"/>
                      <a:ea typeface="Times"/>
                      <a:cs typeface="Times"/>
                      <a:sym typeface="Times"/>
                    </a:defRPr>
                  </a:pPr>
                </a:p>
              </p:txBody>
            </p:sp>
            <p:sp>
              <p:nvSpPr>
                <p:cNvPr id="178" name="Shape"/>
                <p:cNvSpPr/>
                <p:nvPr/>
              </p:nvSpPr>
              <p:spPr>
                <a:xfrm flipH="1" rot="21212999">
                  <a:off x="558307" y="865522"/>
                  <a:ext cx="1719776" cy="83178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5400" y="0"/>
                      </a:moveTo>
                      <a:lnTo>
                        <a:pt x="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noFill/>
                <a:ln w="381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65023" tIns="65023" rIns="65023" bIns="65023" numCol="1" anchor="ctr">
                  <a:noAutofit/>
                </a:bodyPr>
                <a:lstStyle/>
                <a:p>
                  <a:pPr algn="l" defTabSz="1300480">
                    <a:defRPr b="0" sz="3400">
                      <a:uFill>
                        <a:solidFill>
                          <a:srgbClr val="000000"/>
                        </a:solidFill>
                      </a:uFill>
                      <a:latin typeface="Times"/>
                      <a:ea typeface="Times"/>
                      <a:cs typeface="Times"/>
                      <a:sym typeface="Times"/>
                    </a:defRPr>
                  </a:pPr>
                </a:p>
              </p:txBody>
            </p:sp>
          </p:grpSp>
          <p:grpSp>
            <p:nvGrpSpPr>
              <p:cNvPr id="183" name="Group"/>
              <p:cNvGrpSpPr/>
              <p:nvPr/>
            </p:nvGrpSpPr>
            <p:grpSpPr>
              <a:xfrm>
                <a:off x="0" y="287862"/>
                <a:ext cx="2836390" cy="2562832"/>
                <a:chOff x="0" y="0"/>
                <a:chExt cx="2836389" cy="2562830"/>
              </a:xfrm>
            </p:grpSpPr>
            <p:sp>
              <p:nvSpPr>
                <p:cNvPr id="180" name="Shape"/>
                <p:cNvSpPr/>
                <p:nvPr/>
              </p:nvSpPr>
              <p:spPr>
                <a:xfrm flipH="1" rot="21212999">
                  <a:off x="1075338" y="1637081"/>
                  <a:ext cx="1719775" cy="83178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5400" y="0"/>
                      </a:moveTo>
                      <a:lnTo>
                        <a:pt x="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noFill/>
                <a:ln w="381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65023" tIns="65023" rIns="65023" bIns="65023" numCol="1" anchor="ctr">
                  <a:noAutofit/>
                </a:bodyPr>
                <a:lstStyle/>
                <a:p>
                  <a:pPr algn="l" defTabSz="1300480">
                    <a:defRPr b="0" sz="3400">
                      <a:uFill>
                        <a:solidFill>
                          <a:srgbClr val="000000"/>
                        </a:solidFill>
                      </a:uFill>
                      <a:latin typeface="Times"/>
                      <a:ea typeface="Times"/>
                      <a:cs typeface="Times"/>
                      <a:sym typeface="Times"/>
                    </a:defRPr>
                  </a:pPr>
                </a:p>
              </p:txBody>
            </p:sp>
            <p:sp>
              <p:nvSpPr>
                <p:cNvPr id="181" name="Shape"/>
                <p:cNvSpPr/>
                <p:nvPr/>
              </p:nvSpPr>
              <p:spPr>
                <a:xfrm flipH="1" rot="21212999">
                  <a:off x="41277" y="93964"/>
                  <a:ext cx="1719775" cy="83178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5400" y="0"/>
                      </a:moveTo>
                      <a:lnTo>
                        <a:pt x="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noFill/>
                <a:ln w="381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65023" tIns="65023" rIns="65023" bIns="65023" numCol="1" anchor="ctr">
                  <a:noAutofit/>
                </a:bodyPr>
                <a:lstStyle/>
                <a:p>
                  <a:pPr algn="l" defTabSz="1300480">
                    <a:defRPr b="0" sz="3400">
                      <a:uFill>
                        <a:solidFill>
                          <a:srgbClr val="000000"/>
                        </a:solidFill>
                      </a:uFill>
                      <a:latin typeface="Times"/>
                      <a:ea typeface="Times"/>
                      <a:cs typeface="Times"/>
                      <a:sym typeface="Times"/>
                    </a:defRPr>
                  </a:pPr>
                </a:p>
              </p:txBody>
            </p:sp>
            <p:sp>
              <p:nvSpPr>
                <p:cNvPr id="182" name="Shape"/>
                <p:cNvSpPr/>
                <p:nvPr/>
              </p:nvSpPr>
              <p:spPr>
                <a:xfrm flipH="1" rot="21212999">
                  <a:off x="558307" y="865522"/>
                  <a:ext cx="1719776" cy="83178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5400" y="0"/>
                      </a:moveTo>
                      <a:lnTo>
                        <a:pt x="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noFill/>
                <a:ln w="381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65023" tIns="65023" rIns="65023" bIns="65023" numCol="1" anchor="ctr">
                  <a:noAutofit/>
                </a:bodyPr>
                <a:lstStyle/>
                <a:p>
                  <a:pPr algn="l" defTabSz="1300480">
                    <a:defRPr b="0" sz="3400">
                      <a:uFill>
                        <a:solidFill>
                          <a:srgbClr val="000000"/>
                        </a:solidFill>
                      </a:uFill>
                      <a:latin typeface="Times"/>
                      <a:ea typeface="Times"/>
                      <a:cs typeface="Times"/>
                      <a:sym typeface="Times"/>
                    </a:defRPr>
                  </a:pPr>
                </a:p>
              </p:txBody>
            </p:sp>
          </p:grpSp>
        </p:grpSp>
        <p:grpSp>
          <p:nvGrpSpPr>
            <p:cNvPr id="188" name="Group"/>
            <p:cNvGrpSpPr/>
            <p:nvPr/>
          </p:nvGrpSpPr>
          <p:grpSpPr>
            <a:xfrm>
              <a:off x="2174294" y="251121"/>
              <a:ext cx="931596" cy="916057"/>
              <a:chOff x="0" y="0"/>
              <a:chExt cx="931594" cy="916056"/>
            </a:xfrm>
          </p:grpSpPr>
          <p:sp>
            <p:nvSpPr>
              <p:cNvPr id="185" name="Line"/>
              <p:cNvSpPr/>
              <p:nvPr/>
            </p:nvSpPr>
            <p:spPr>
              <a:xfrm flipV="1">
                <a:off x="581873" y="100157"/>
                <a:ext cx="34666" cy="630107"/>
              </a:xfrm>
              <a:prstGeom prst="line">
                <a:avLst/>
              </a:prstGeom>
              <a:noFill/>
              <a:ln w="38100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algn="l" defTabSz="650240">
                  <a:defRPr b="0" sz="16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186" name="Line"/>
              <p:cNvSpPr/>
              <p:nvPr/>
            </p:nvSpPr>
            <p:spPr>
              <a:xfrm>
                <a:off x="350474" y="140756"/>
                <a:ext cx="13574" cy="630914"/>
              </a:xfrm>
              <a:prstGeom prst="line">
                <a:avLst/>
              </a:prstGeom>
              <a:noFill/>
              <a:ln w="38100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algn="l" defTabSz="650240">
                  <a:defRPr b="0" sz="16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187" name="Oval"/>
              <p:cNvSpPr/>
              <p:nvPr/>
            </p:nvSpPr>
            <p:spPr>
              <a:xfrm flipH="1" rot="57491">
                <a:off x="7468" y="7601"/>
                <a:ext cx="916659" cy="900855"/>
              </a:xfrm>
              <a:prstGeom prst="ellipse">
                <a:avLst/>
              </a:prstGeom>
              <a:noFill/>
              <a:ln w="25400" cap="flat">
                <a:solidFill>
                  <a:srgbClr val="FF0000"/>
                </a:solidFill>
                <a:prstDash val="solid"/>
                <a:round/>
              </a:ln>
              <a:effectLst/>
            </p:spPr>
            <p:txBody>
              <a:bodyPr wrap="square" lIns="65023" tIns="65023" rIns="65023" bIns="65023" numCol="1" anchor="ctr">
                <a:noAutofit/>
              </a:bodyPr>
              <a:lstStyle/>
              <a:p>
                <a:pPr algn="l" defTabSz="1300480">
                  <a:defRPr b="0" sz="3400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defRPr>
                </a:pPr>
              </a:p>
            </p:txBody>
          </p:sp>
        </p:grpSp>
        <p:grpSp>
          <p:nvGrpSpPr>
            <p:cNvPr id="192" name="Group"/>
            <p:cNvGrpSpPr/>
            <p:nvPr/>
          </p:nvGrpSpPr>
          <p:grpSpPr>
            <a:xfrm>
              <a:off x="1878526" y="1856382"/>
              <a:ext cx="933853" cy="916095"/>
              <a:chOff x="0" y="0"/>
              <a:chExt cx="933851" cy="916094"/>
            </a:xfrm>
          </p:grpSpPr>
          <p:sp>
            <p:nvSpPr>
              <p:cNvPr id="189" name="Line"/>
              <p:cNvSpPr/>
              <p:nvPr/>
            </p:nvSpPr>
            <p:spPr>
              <a:xfrm flipV="1">
                <a:off x="583299" y="100182"/>
                <a:ext cx="34725" cy="630106"/>
              </a:xfrm>
              <a:prstGeom prst="line">
                <a:avLst/>
              </a:prstGeom>
              <a:noFill/>
              <a:ln w="38100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algn="l" defTabSz="650240">
                  <a:defRPr b="0" sz="16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190" name="Line"/>
              <p:cNvSpPr/>
              <p:nvPr/>
            </p:nvSpPr>
            <p:spPr>
              <a:xfrm>
                <a:off x="351305" y="140770"/>
                <a:ext cx="13634" cy="630915"/>
              </a:xfrm>
              <a:prstGeom prst="line">
                <a:avLst/>
              </a:prstGeom>
              <a:noFill/>
              <a:ln w="38100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algn="l" defTabSz="650240">
                  <a:defRPr b="0" sz="16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191" name="Oval"/>
              <p:cNvSpPr/>
              <p:nvPr/>
            </p:nvSpPr>
            <p:spPr>
              <a:xfrm flipH="1" rot="57491">
                <a:off x="7468" y="7620"/>
                <a:ext cx="918916" cy="900854"/>
              </a:xfrm>
              <a:prstGeom prst="ellipse">
                <a:avLst/>
              </a:prstGeom>
              <a:noFill/>
              <a:ln w="25400" cap="flat">
                <a:solidFill>
                  <a:srgbClr val="FF0000"/>
                </a:solidFill>
                <a:prstDash val="solid"/>
                <a:round/>
              </a:ln>
              <a:effectLst/>
            </p:spPr>
            <p:txBody>
              <a:bodyPr wrap="square" lIns="65023" tIns="65023" rIns="65023" bIns="65023" numCol="1" anchor="ctr">
                <a:noAutofit/>
              </a:bodyPr>
              <a:lstStyle/>
              <a:p>
                <a:pPr algn="l" defTabSz="1300480">
                  <a:defRPr b="0" sz="3400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defRPr>
                </a:pPr>
              </a:p>
            </p:txBody>
          </p:sp>
        </p:grpSp>
        <p:sp>
          <p:nvSpPr>
            <p:cNvPr id="193" name="Line"/>
            <p:cNvSpPr/>
            <p:nvPr/>
          </p:nvSpPr>
          <p:spPr>
            <a:xfrm flipV="1">
              <a:off x="4930986" y="1724253"/>
              <a:ext cx="33110" cy="629455"/>
            </a:xfrm>
            <a:prstGeom prst="line">
              <a:avLst/>
            </a:prstGeom>
            <a:noFill/>
            <a:ln w="38100" cap="flat">
              <a:solidFill>
                <a:srgbClr val="0000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650240">
                <a:defRPr b="0" sz="1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4" name="Line"/>
            <p:cNvSpPr/>
            <p:nvPr/>
          </p:nvSpPr>
          <p:spPr>
            <a:xfrm flipV="1">
              <a:off x="0" y="579578"/>
              <a:ext cx="35367" cy="629418"/>
            </a:xfrm>
            <a:prstGeom prst="line">
              <a:avLst/>
            </a:prstGeom>
            <a:noFill/>
            <a:ln w="38100" cap="flat">
              <a:solidFill>
                <a:srgbClr val="0000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650240">
                <a:defRPr b="0" sz="1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5" name="Line"/>
            <p:cNvSpPr/>
            <p:nvPr/>
          </p:nvSpPr>
          <p:spPr>
            <a:xfrm>
              <a:off x="4372579" y="974274"/>
              <a:ext cx="14261" cy="632506"/>
            </a:xfrm>
            <a:prstGeom prst="line">
              <a:avLst/>
            </a:prstGeom>
            <a:noFill/>
            <a:ln w="38100" cap="flat">
              <a:solidFill>
                <a:srgbClr val="0000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650240">
                <a:defRPr b="0" sz="1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6" name="Line"/>
            <p:cNvSpPr/>
            <p:nvPr/>
          </p:nvSpPr>
          <p:spPr>
            <a:xfrm>
              <a:off x="4144525" y="2674381"/>
              <a:ext cx="14299" cy="630248"/>
            </a:xfrm>
            <a:prstGeom prst="line">
              <a:avLst/>
            </a:prstGeom>
            <a:noFill/>
            <a:ln w="38100" cap="flat">
              <a:solidFill>
                <a:srgbClr val="0000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650240">
                <a:defRPr b="0" sz="1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7" name="Line"/>
            <p:cNvSpPr/>
            <p:nvPr/>
          </p:nvSpPr>
          <p:spPr>
            <a:xfrm flipV="1">
              <a:off x="1083714" y="2114849"/>
              <a:ext cx="33147" cy="631713"/>
            </a:xfrm>
            <a:prstGeom prst="line">
              <a:avLst/>
            </a:prstGeom>
            <a:noFill/>
            <a:ln w="38100" cap="flat">
              <a:solidFill>
                <a:srgbClr val="0000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650240">
                <a:defRPr b="0" sz="1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8" name="Line"/>
            <p:cNvSpPr/>
            <p:nvPr/>
          </p:nvSpPr>
          <p:spPr>
            <a:xfrm>
              <a:off x="1823266" y="1305995"/>
              <a:ext cx="35145" cy="598984"/>
            </a:xfrm>
            <a:prstGeom prst="line">
              <a:avLst/>
            </a:prstGeom>
            <a:noFill/>
            <a:ln w="38100" cap="flat">
              <a:solidFill>
                <a:srgbClr val="0000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650240">
                <a:defRPr b="0" sz="1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9" name="Line"/>
            <p:cNvSpPr/>
            <p:nvPr/>
          </p:nvSpPr>
          <p:spPr>
            <a:xfrm rot="389321">
              <a:off x="4396643" y="1229547"/>
              <a:ext cx="708944" cy="6841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73" fill="norm" stroke="1" extrusionOk="0">
                  <a:moveTo>
                    <a:pt x="0" y="35"/>
                  </a:moveTo>
                  <a:cubicBezTo>
                    <a:pt x="11266" y="-627"/>
                    <a:pt x="20922" y="8211"/>
                    <a:pt x="21567" y="19775"/>
                  </a:cubicBezTo>
                  <a:cubicBezTo>
                    <a:pt x="21589" y="20174"/>
                    <a:pt x="21600" y="20573"/>
                    <a:pt x="21600" y="20973"/>
                  </a:cubicBezTo>
                </a:path>
              </a:pathLst>
            </a:custGeom>
            <a:noFill/>
            <a:ln w="25400" cap="flat">
              <a:solidFill>
                <a:srgbClr val="FF0000"/>
              </a:solidFill>
              <a:prstDash val="dash"/>
              <a:round/>
              <a:headEnd type="triangle" w="med" len="med"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algn="l" defTabSz="1300480">
                <a:defRPr b="0" sz="3400">
                  <a:uFill>
                    <a:solidFill>
                      <a:srgbClr val="000000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pPr>
            </a:p>
          </p:txBody>
        </p:sp>
        <p:sp>
          <p:nvSpPr>
            <p:cNvPr id="200" name="Line"/>
            <p:cNvSpPr/>
            <p:nvPr/>
          </p:nvSpPr>
          <p:spPr>
            <a:xfrm flipH="1" rot="2723791">
              <a:off x="325929" y="267519"/>
              <a:ext cx="632627" cy="8647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2375" y="1474"/>
                    <a:pt x="21600" y="10699"/>
                    <a:pt x="21600" y="21600"/>
                  </a:cubicBezTo>
                </a:path>
              </a:pathLst>
            </a:custGeom>
            <a:noFill/>
            <a:ln w="25400" cap="flat">
              <a:solidFill>
                <a:srgbClr val="FF0000"/>
              </a:solidFill>
              <a:prstDash val="dash"/>
              <a:round/>
              <a:headEnd type="triangle" w="med" len="med"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algn="l" defTabSz="1300480">
                <a:defRPr b="0" sz="3400">
                  <a:uFill>
                    <a:solidFill>
                      <a:srgbClr val="000000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pPr>
            </a:p>
          </p:txBody>
        </p:sp>
        <p:sp>
          <p:nvSpPr>
            <p:cNvPr id="201" name="Line"/>
            <p:cNvSpPr/>
            <p:nvPr/>
          </p:nvSpPr>
          <p:spPr>
            <a:xfrm rot="18275859">
              <a:off x="1298962" y="1884307"/>
              <a:ext cx="697656" cy="6931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73" fill="norm" stroke="1" extrusionOk="0">
                  <a:moveTo>
                    <a:pt x="0" y="35"/>
                  </a:moveTo>
                  <a:cubicBezTo>
                    <a:pt x="11266" y="-627"/>
                    <a:pt x="20922" y="8211"/>
                    <a:pt x="21567" y="19775"/>
                  </a:cubicBezTo>
                  <a:cubicBezTo>
                    <a:pt x="21589" y="20174"/>
                    <a:pt x="21600" y="20573"/>
                    <a:pt x="21600" y="20973"/>
                  </a:cubicBezTo>
                </a:path>
              </a:pathLst>
            </a:custGeom>
            <a:noFill/>
            <a:ln w="25400" cap="flat">
              <a:solidFill>
                <a:srgbClr val="FF0000"/>
              </a:solidFill>
              <a:prstDash val="dash"/>
              <a:round/>
              <a:headEnd type="triangle" w="med" len="med"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algn="l" defTabSz="1300480">
                <a:defRPr b="0" sz="3400">
                  <a:uFill>
                    <a:solidFill>
                      <a:srgbClr val="000000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pPr>
            </a:p>
          </p:txBody>
        </p:sp>
        <p:sp>
          <p:nvSpPr>
            <p:cNvPr id="202" name="Line"/>
            <p:cNvSpPr/>
            <p:nvPr/>
          </p:nvSpPr>
          <p:spPr>
            <a:xfrm rot="389321">
              <a:off x="1271878" y="741867"/>
              <a:ext cx="708945" cy="6841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73" fill="norm" stroke="1" extrusionOk="0">
                  <a:moveTo>
                    <a:pt x="0" y="35"/>
                  </a:moveTo>
                  <a:cubicBezTo>
                    <a:pt x="11266" y="-627"/>
                    <a:pt x="20922" y="8211"/>
                    <a:pt x="21567" y="19775"/>
                  </a:cubicBezTo>
                  <a:cubicBezTo>
                    <a:pt x="21589" y="20174"/>
                    <a:pt x="21600" y="20573"/>
                    <a:pt x="21600" y="20973"/>
                  </a:cubicBezTo>
                </a:path>
              </a:pathLst>
            </a:custGeom>
            <a:noFill/>
            <a:ln w="25400" cap="flat">
              <a:solidFill>
                <a:srgbClr val="FF0000"/>
              </a:solidFill>
              <a:prstDash val="dash"/>
              <a:round/>
              <a:headEnd type="triangle" w="med" len="med"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algn="l" defTabSz="1300480">
                <a:defRPr b="0" sz="3400">
                  <a:uFill>
                    <a:solidFill>
                      <a:srgbClr val="000000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pPr>
            </a:p>
          </p:txBody>
        </p:sp>
      </p:grpSp>
      <p:sp>
        <p:nvSpPr>
          <p:cNvPr id="204" name="Hubbard model"/>
          <p:cNvSpPr txBox="1"/>
          <p:nvPr/>
        </p:nvSpPr>
        <p:spPr>
          <a:xfrm>
            <a:off x="7635804" y="2666435"/>
            <a:ext cx="2999579" cy="676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1300480">
              <a:defRPr b="0" sz="36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Hubbard model</a:t>
            </a:r>
          </a:p>
        </p:txBody>
      </p:sp>
      <p:sp>
        <p:nvSpPr>
          <p:cNvPr id="205" name="Electrons in crystal"/>
          <p:cNvSpPr txBox="1"/>
          <p:nvPr/>
        </p:nvSpPr>
        <p:spPr>
          <a:xfrm>
            <a:off x="7617741" y="6513689"/>
            <a:ext cx="3672208" cy="676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1300480">
              <a:defRPr b="0" sz="36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Electrons in crystal</a:t>
            </a:r>
          </a:p>
        </p:txBody>
      </p:sp>
      <p:sp>
        <p:nvSpPr>
          <p:cNvPr id="206" name="U"/>
          <p:cNvSpPr txBox="1"/>
          <p:nvPr/>
        </p:nvSpPr>
        <p:spPr>
          <a:xfrm>
            <a:off x="3969173" y="1058897"/>
            <a:ext cx="546296" cy="803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1300480">
              <a:defRPr i="1" sz="44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>
              <a:defRPr b="0" i="0" sz="3400"/>
            </a:pPr>
            <a:r>
              <a:rPr b="1" i="1" sz="4400"/>
              <a:t>U</a:t>
            </a:r>
          </a:p>
        </p:txBody>
      </p:sp>
      <p:sp>
        <p:nvSpPr>
          <p:cNvPr id="207" name="t"/>
          <p:cNvSpPr txBox="1"/>
          <p:nvPr/>
        </p:nvSpPr>
        <p:spPr>
          <a:xfrm>
            <a:off x="2181013" y="1239519"/>
            <a:ext cx="298001" cy="803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1300480">
              <a:defRPr i="1" sz="44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>
              <a:defRPr b="0" i="0" sz="3400"/>
            </a:pPr>
            <a:r>
              <a:rPr b="1" i="1" sz="4400"/>
              <a:t>t</a:t>
            </a:r>
          </a:p>
        </p:txBody>
      </p:sp>
      <p:sp>
        <p:nvSpPr>
          <p:cNvPr id="208" name="Hubbard model"/>
          <p:cNvSpPr txBox="1"/>
          <p:nvPr/>
        </p:nvSpPr>
        <p:spPr>
          <a:xfrm>
            <a:off x="4294293" y="374791"/>
            <a:ext cx="3427869" cy="726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1300480">
              <a:defRPr sz="3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>
              <a:defRPr b="0" sz="3400">
                <a:effectLst/>
              </a:defRPr>
            </a:pPr>
            <a:r>
              <a:rPr b="1" sz="3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rPr>
              <a:t>Hubbard model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elf-energy and Dyson equation"/>
          <p:cNvSpPr txBox="1"/>
          <p:nvPr/>
        </p:nvSpPr>
        <p:spPr>
          <a:xfrm>
            <a:off x="3427306" y="374791"/>
            <a:ext cx="6698616" cy="726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1300480">
              <a:defRPr sz="3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Self-energy and Dyson equation</a:t>
            </a:r>
          </a:p>
        </p:txBody>
      </p:sp>
      <p:grpSp>
        <p:nvGrpSpPr>
          <p:cNvPr id="461" name="Group"/>
          <p:cNvGrpSpPr/>
          <p:nvPr/>
        </p:nvGrpSpPr>
        <p:grpSpPr>
          <a:xfrm>
            <a:off x="373229" y="1175907"/>
            <a:ext cx="12258342" cy="3109596"/>
            <a:chOff x="0" y="0"/>
            <a:chExt cx="12258340" cy="3109595"/>
          </a:xfrm>
        </p:grpSpPr>
        <p:sp>
          <p:nvSpPr>
            <p:cNvPr id="457" name="Quasiparticle construction:…"/>
            <p:cNvSpPr txBox="1"/>
            <p:nvPr/>
          </p:nvSpPr>
          <p:spPr>
            <a:xfrm>
              <a:off x="0" y="0"/>
              <a:ext cx="12258341" cy="31095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/>
            <a:p>
              <a:pPr algn="l" defTabSz="1300480">
                <a:defRPr b="0" sz="2200">
                  <a:uFill>
                    <a:solidFill>
                      <a:srgbClr val="000000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pPr>
              <a:r>
                <a:t>Quasiparticle construction:</a:t>
              </a:r>
            </a:p>
            <a:p>
              <a:pPr algn="l" defTabSz="1300480">
                <a:defRPr b="0" sz="2800">
                  <a:uFill>
                    <a:solidFill>
                      <a:srgbClr val="000000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pPr>
            </a:p>
            <a:p>
              <a:pPr algn="l" defTabSz="1300480">
                <a:defRPr b="0" sz="2800">
                  <a:uFill>
                    <a:solidFill>
                      <a:srgbClr val="000000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pPr>
            </a:p>
            <a:p>
              <a:pPr algn="l" defTabSz="1300480">
                <a:defRPr b="0" sz="2800">
                  <a:uFill>
                    <a:solidFill>
                      <a:srgbClr val="000000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pPr>
            </a:p>
            <a:p>
              <a:pPr algn="l" defTabSz="1300480">
                <a:lnSpc>
                  <a:spcPct val="120000"/>
                </a:lnSpc>
                <a:defRPr b="0" sz="2200">
                  <a:uFill>
                    <a:solidFill>
                      <a:srgbClr val="000000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pPr>
              <a:r>
                <a:t>Non-interacting particle is a pole of </a:t>
              </a:r>
              <a:r>
                <a:rPr i="1"/>
                <a:t>G</a:t>
              </a:r>
              <a:r>
                <a:t>(𝜔). </a:t>
              </a:r>
            </a:p>
            <a:p>
              <a:pPr algn="l" defTabSz="1300480">
                <a:defRPr b="0" sz="2800">
                  <a:uFill>
                    <a:solidFill>
                      <a:srgbClr val="000000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pPr>
              <a:r>
                <a:t>			        </a:t>
              </a:r>
              <a:r>
                <a:rPr sz="2200"/>
                <a:t>equation for approx. pole 𝜔* with a linewidth </a:t>
              </a:r>
            </a:p>
          </p:txBody>
        </p:sp>
        <p:pic>
          <p:nvPicPr>
            <p:cNvPr id="458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14449" y="733326"/>
              <a:ext cx="4519257" cy="65579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59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422289" y="2363752"/>
              <a:ext cx="2854093" cy="30894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60" name="Image" descr="Image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0" r="0" b="0"/>
            <a:stretch>
              <a:fillRect/>
            </a:stretch>
          </p:blipFill>
          <p:spPr>
            <a:xfrm>
              <a:off x="9999772" y="2347101"/>
              <a:ext cx="1360105" cy="29145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470" name="Group"/>
          <p:cNvGrpSpPr/>
          <p:nvPr/>
        </p:nvGrpSpPr>
        <p:grpSpPr>
          <a:xfrm>
            <a:off x="139839" y="4556336"/>
            <a:ext cx="7198899" cy="3758790"/>
            <a:chOff x="0" y="0"/>
            <a:chExt cx="7198897" cy="3758788"/>
          </a:xfrm>
        </p:grpSpPr>
        <p:pic>
          <p:nvPicPr>
            <p:cNvPr id="462" name="tmp.pdf" descr="tmp.pdf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9990" t="22282" r="9821" b="28585"/>
            <a:stretch>
              <a:fillRect/>
            </a:stretch>
          </p:blipFill>
          <p:spPr>
            <a:xfrm>
              <a:off x="0" y="178723"/>
              <a:ext cx="7184098" cy="340140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63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21542" t="53957" r="61321" b="0"/>
            <a:stretch>
              <a:fillRect/>
            </a:stretch>
          </p:blipFill>
          <p:spPr>
            <a:xfrm>
              <a:off x="4214708" y="194208"/>
              <a:ext cx="981146" cy="38255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64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43825" t="49048" r="31730" b="0"/>
            <a:stretch>
              <a:fillRect/>
            </a:stretch>
          </p:blipFill>
          <p:spPr>
            <a:xfrm>
              <a:off x="1405327" y="767543"/>
              <a:ext cx="1399611" cy="42333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65" name="Line"/>
            <p:cNvSpPr/>
            <p:nvPr/>
          </p:nvSpPr>
          <p:spPr>
            <a:xfrm flipV="1">
              <a:off x="2647693" y="2083844"/>
              <a:ext cx="1" cy="423334"/>
            </a:xfrm>
            <a:prstGeom prst="line">
              <a:avLst/>
            </a:prstGeom>
            <a:noFill/>
            <a:ln w="25400" cap="flat">
              <a:solidFill>
                <a:srgbClr val="FF26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 b="0" sz="3400">
                  <a:uFill>
                    <a:solidFill>
                      <a:srgbClr val="000000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pPr>
            </a:p>
          </p:txBody>
        </p:sp>
        <p:sp>
          <p:nvSpPr>
            <p:cNvPr id="466" name="Line"/>
            <p:cNvSpPr/>
            <p:nvPr/>
          </p:nvSpPr>
          <p:spPr>
            <a:xfrm flipV="1">
              <a:off x="3189560" y="2083844"/>
              <a:ext cx="1" cy="423334"/>
            </a:xfrm>
            <a:prstGeom prst="line">
              <a:avLst/>
            </a:prstGeom>
            <a:noFill/>
            <a:ln w="25400" cap="flat">
              <a:solidFill>
                <a:srgbClr val="FF26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 b="0" sz="3400">
                  <a:uFill>
                    <a:solidFill>
                      <a:srgbClr val="000000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pPr>
            </a:p>
          </p:txBody>
        </p:sp>
        <p:pic>
          <p:nvPicPr>
            <p:cNvPr id="467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33761" t="53957" r="61006" b="0"/>
            <a:stretch>
              <a:fillRect/>
            </a:stretch>
          </p:blipFill>
          <p:spPr>
            <a:xfrm>
              <a:off x="2497833" y="2451986"/>
              <a:ext cx="299580" cy="38255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68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85818" b="0"/>
            <a:stretch>
              <a:fillRect/>
            </a:stretch>
          </p:blipFill>
          <p:spPr>
            <a:xfrm>
              <a:off x="3098660" y="2453680"/>
              <a:ext cx="496924" cy="37930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69" name="Rectangle"/>
            <p:cNvSpPr/>
            <p:nvPr/>
          </p:nvSpPr>
          <p:spPr>
            <a:xfrm>
              <a:off x="32711" y="0"/>
              <a:ext cx="7166187" cy="3758789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 b="0" sz="3400">
                  <a:uFill>
                    <a:solidFill>
                      <a:srgbClr val="000000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pPr>
            </a:p>
          </p:txBody>
        </p:sp>
      </p:grpSp>
      <p:grpSp>
        <p:nvGrpSpPr>
          <p:cNvPr id="474" name="Group"/>
          <p:cNvGrpSpPr/>
          <p:nvPr/>
        </p:nvGrpSpPr>
        <p:grpSpPr>
          <a:xfrm>
            <a:off x="6377267" y="6130249"/>
            <a:ext cx="6102376" cy="3229439"/>
            <a:chOff x="0" y="0"/>
            <a:chExt cx="6102375" cy="3229438"/>
          </a:xfrm>
        </p:grpSpPr>
        <p:pic>
          <p:nvPicPr>
            <p:cNvPr id="471" name="tmp.pdf" descr="tmp.pdf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12160" t="33873" r="10431" b="13112"/>
            <a:stretch>
              <a:fillRect/>
            </a:stretch>
          </p:blipFill>
          <p:spPr>
            <a:xfrm>
              <a:off x="0" y="0"/>
              <a:ext cx="6102376" cy="3229439"/>
            </a:xfrm>
            <a:prstGeom prst="rect">
              <a:avLst/>
            </a:prstGeom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</p:pic>
        <p:pic>
          <p:nvPicPr>
            <p:cNvPr id="472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33761" t="53957" r="61006" b="0"/>
            <a:stretch>
              <a:fillRect/>
            </a:stretch>
          </p:blipFill>
          <p:spPr>
            <a:xfrm>
              <a:off x="1384715" y="863116"/>
              <a:ext cx="299580" cy="38255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73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85818" b="0"/>
            <a:stretch>
              <a:fillRect/>
            </a:stretch>
          </p:blipFill>
          <p:spPr>
            <a:xfrm>
              <a:off x="5164492" y="864809"/>
              <a:ext cx="496924" cy="37930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475" name="non-interacting (bare)"/>
          <p:cNvSpPr txBox="1"/>
          <p:nvPr/>
        </p:nvSpPr>
        <p:spPr>
          <a:xfrm>
            <a:off x="4109949" y="7123627"/>
            <a:ext cx="3835401" cy="59994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>
            <a:lvl1pPr algn="l" defTabSz="1300480">
              <a:defRPr b="0" sz="3000">
                <a:solidFill>
                  <a:srgbClr val="FF26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non-interacting (bare)</a:t>
            </a:r>
          </a:p>
        </p:txBody>
      </p:sp>
      <p:sp>
        <p:nvSpPr>
          <p:cNvPr id="476" name="interacting (dressed)"/>
          <p:cNvSpPr txBox="1"/>
          <p:nvPr/>
        </p:nvSpPr>
        <p:spPr>
          <a:xfrm>
            <a:off x="8751940" y="6166330"/>
            <a:ext cx="3504072" cy="59994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>
            <a:lvl1pPr algn="l" defTabSz="1300480">
              <a:defRPr b="0" sz="3000">
                <a:solidFill>
                  <a:srgbClr val="FF26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interacting (dressed)</a:t>
            </a:r>
          </a:p>
        </p:txBody>
      </p:sp>
      <p:pic>
        <p:nvPicPr>
          <p:cNvPr id="477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9662013" y="5528258"/>
            <a:ext cx="2230549" cy="522587"/>
          </a:xfrm>
          <a:prstGeom prst="rect">
            <a:avLst/>
          </a:prstGeom>
          <a:ln w="12700">
            <a:miter lim="400000"/>
          </a:ln>
        </p:spPr>
      </p:pic>
      <p:sp>
        <p:nvSpPr>
          <p:cNvPr id="478" name="Callout"/>
          <p:cNvSpPr/>
          <p:nvPr/>
        </p:nvSpPr>
        <p:spPr>
          <a:xfrm>
            <a:off x="192484" y="136574"/>
            <a:ext cx="5224463" cy="55558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49" y="0"/>
                </a:moveTo>
                <a:cubicBezTo>
                  <a:pt x="112" y="0"/>
                  <a:pt x="0" y="105"/>
                  <a:pt x="0" y="235"/>
                </a:cubicBezTo>
                <a:lnTo>
                  <a:pt x="0" y="19372"/>
                </a:lnTo>
                <a:cubicBezTo>
                  <a:pt x="0" y="19501"/>
                  <a:pt x="112" y="19606"/>
                  <a:pt x="249" y="19606"/>
                </a:cubicBezTo>
                <a:lnTo>
                  <a:pt x="10972" y="19606"/>
                </a:lnTo>
                <a:lnTo>
                  <a:pt x="11785" y="21600"/>
                </a:lnTo>
                <a:lnTo>
                  <a:pt x="12597" y="19606"/>
                </a:lnTo>
                <a:lnTo>
                  <a:pt x="21352" y="19606"/>
                </a:lnTo>
                <a:cubicBezTo>
                  <a:pt x="21490" y="19606"/>
                  <a:pt x="21600" y="19501"/>
                  <a:pt x="21600" y="19372"/>
                </a:cubicBezTo>
                <a:lnTo>
                  <a:pt x="21600" y="235"/>
                </a:lnTo>
                <a:cubicBezTo>
                  <a:pt x="21600" y="105"/>
                  <a:pt x="21490" y="0"/>
                  <a:pt x="21352" y="0"/>
                </a:cubicBezTo>
                <a:lnTo>
                  <a:pt x="249" y="0"/>
                </a:lnTo>
                <a:close/>
              </a:path>
            </a:pathLst>
          </a:custGeom>
          <a:solidFill>
            <a:srgbClr val="D6D6D6"/>
          </a:solidFill>
          <a:ln w="12700">
            <a:miter lim="400000"/>
          </a:ln>
        </p:spPr>
        <p:txBody>
          <a:bodyPr lIns="65023" tIns="65023" rIns="65023" bIns="65023"/>
          <a:lstStyle/>
          <a:p>
            <a:pPr algn="l" defTabSz="650240">
              <a:defRPr b="0" sz="16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486" name="Group"/>
          <p:cNvGrpSpPr/>
          <p:nvPr/>
        </p:nvGrpSpPr>
        <p:grpSpPr>
          <a:xfrm>
            <a:off x="434645" y="444633"/>
            <a:ext cx="4517758" cy="4434266"/>
            <a:chOff x="0" y="0"/>
            <a:chExt cx="4517757" cy="4434265"/>
          </a:xfrm>
        </p:grpSpPr>
        <p:pic>
          <p:nvPicPr>
            <p:cNvPr id="479" name="Image" descr="Image"/>
            <p:cNvPicPr>
              <a:picLocks noChangeAspect="1"/>
            </p:cNvPicPr>
            <p:nvPr/>
          </p:nvPicPr>
          <p:blipFill>
            <a:blip r:embed="rId8">
              <a:extLst/>
            </a:blip>
            <a:srcRect l="8030" t="0" r="50623" b="77434"/>
            <a:stretch>
              <a:fillRect/>
            </a:stretch>
          </p:blipFill>
          <p:spPr>
            <a:xfrm>
              <a:off x="0" y="18404"/>
              <a:ext cx="4517758" cy="16420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80" name="Image" descr="Image"/>
            <p:cNvPicPr>
              <a:picLocks noChangeAspect="1"/>
            </p:cNvPicPr>
            <p:nvPr/>
          </p:nvPicPr>
          <p:blipFill>
            <a:blip r:embed="rId8">
              <a:extLst/>
            </a:blip>
            <a:srcRect l="50353" t="0" r="8299" b="77580"/>
            <a:stretch>
              <a:fillRect/>
            </a:stretch>
          </p:blipFill>
          <p:spPr>
            <a:xfrm>
              <a:off x="0" y="1931975"/>
              <a:ext cx="4517758" cy="163146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81" name="Rectangle"/>
            <p:cNvSpPr/>
            <p:nvPr/>
          </p:nvSpPr>
          <p:spPr>
            <a:xfrm>
              <a:off x="167713" y="127459"/>
              <a:ext cx="1367978" cy="392118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b="0">
                  <a:uFill>
                    <a:solidFill>
                      <a:srgbClr val="000000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pPr>
            </a:p>
          </p:txBody>
        </p:sp>
        <p:sp>
          <p:nvSpPr>
            <p:cNvPr id="482" name="Re𝝨"/>
            <p:cNvSpPr txBox="1"/>
            <p:nvPr/>
          </p:nvSpPr>
          <p:spPr>
            <a:xfrm>
              <a:off x="146451" y="0"/>
              <a:ext cx="648182" cy="4428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l" defTabSz="914400">
                <a:defRPr b="0" sz="2000">
                  <a:uFill>
                    <a:solidFill>
                      <a:srgbClr val="000000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/>
              <a:r>
                <a:t>Re𝝨</a:t>
              </a:r>
            </a:p>
          </p:txBody>
        </p:sp>
        <p:sp>
          <p:nvSpPr>
            <p:cNvPr id="483" name="-Im𝝨"/>
            <p:cNvSpPr txBox="1"/>
            <p:nvPr/>
          </p:nvSpPr>
          <p:spPr>
            <a:xfrm>
              <a:off x="146451" y="1998617"/>
              <a:ext cx="961962" cy="5532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b="0">
                  <a:uFill>
                    <a:solidFill>
                      <a:srgbClr val="000000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pPr>
              <a:r>
                <a:t>-</a:t>
              </a:r>
              <a:r>
                <a:rPr sz="2200"/>
                <a:t>Im</a:t>
              </a:r>
              <a:r>
                <a:t>𝝨</a:t>
              </a:r>
            </a:p>
          </p:txBody>
        </p:sp>
        <p:sp>
          <p:nvSpPr>
            <p:cNvPr id="484" name="Line"/>
            <p:cNvSpPr/>
            <p:nvPr/>
          </p:nvSpPr>
          <p:spPr>
            <a:xfrm flipH="1" flipV="1">
              <a:off x="2094273" y="505886"/>
              <a:ext cx="329274" cy="957420"/>
            </a:xfrm>
            <a:prstGeom prst="line">
              <a:avLst/>
            </a:prstGeom>
            <a:noFill/>
            <a:ln w="9525" cap="flat">
              <a:solidFill>
                <a:srgbClr val="008F00"/>
              </a:solidFill>
              <a:prstDash val="solid"/>
              <a:miter lim="400000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b="0">
                  <a:uFill>
                    <a:solidFill>
                      <a:srgbClr val="000000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pPr>
            </a:p>
          </p:txBody>
        </p:sp>
        <p:pic>
          <p:nvPicPr>
            <p:cNvPr id="485" name="Image" descr="Image"/>
            <p:cNvPicPr>
              <a:picLocks noChangeAspect="1"/>
            </p:cNvPicPr>
            <p:nvPr/>
          </p:nvPicPr>
          <p:blipFill>
            <a:blip r:embed="rId8">
              <a:extLst/>
            </a:blip>
            <a:srcRect l="50353" t="87654" r="8299" b="0"/>
            <a:stretch>
              <a:fillRect/>
            </a:stretch>
          </p:blipFill>
          <p:spPr>
            <a:xfrm>
              <a:off x="0" y="3535863"/>
              <a:ext cx="4517758" cy="89840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elf-energy and Dyson equation"/>
          <p:cNvSpPr txBox="1"/>
          <p:nvPr/>
        </p:nvSpPr>
        <p:spPr>
          <a:xfrm>
            <a:off x="3427306" y="374791"/>
            <a:ext cx="6698616" cy="726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1300480">
              <a:defRPr sz="3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Self-energy and Dyson equation</a:t>
            </a:r>
          </a:p>
        </p:txBody>
      </p:sp>
      <p:grpSp>
        <p:nvGrpSpPr>
          <p:cNvPr id="493" name="Group"/>
          <p:cNvGrpSpPr/>
          <p:nvPr/>
        </p:nvGrpSpPr>
        <p:grpSpPr>
          <a:xfrm>
            <a:off x="373229" y="1163207"/>
            <a:ext cx="12258342" cy="3109596"/>
            <a:chOff x="0" y="0"/>
            <a:chExt cx="12258340" cy="3109595"/>
          </a:xfrm>
        </p:grpSpPr>
        <p:sp>
          <p:nvSpPr>
            <p:cNvPr id="489" name="Quasiparticle construction:…"/>
            <p:cNvSpPr txBox="1"/>
            <p:nvPr/>
          </p:nvSpPr>
          <p:spPr>
            <a:xfrm>
              <a:off x="0" y="0"/>
              <a:ext cx="12258341" cy="31095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/>
            <a:p>
              <a:pPr algn="l" defTabSz="1300480">
                <a:defRPr b="0" sz="2200">
                  <a:uFill>
                    <a:solidFill>
                      <a:srgbClr val="000000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pPr>
              <a:r>
                <a:t>Quasiparticle construction:</a:t>
              </a:r>
            </a:p>
            <a:p>
              <a:pPr algn="l" defTabSz="1300480">
                <a:defRPr b="0" sz="2800">
                  <a:uFill>
                    <a:solidFill>
                      <a:srgbClr val="000000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pPr>
            </a:p>
            <a:p>
              <a:pPr algn="l" defTabSz="1300480">
                <a:defRPr b="0" sz="2800">
                  <a:uFill>
                    <a:solidFill>
                      <a:srgbClr val="000000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pPr>
            </a:p>
            <a:p>
              <a:pPr algn="l" defTabSz="1300480">
                <a:defRPr b="0" sz="2800">
                  <a:uFill>
                    <a:solidFill>
                      <a:srgbClr val="000000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pPr>
            </a:p>
            <a:p>
              <a:pPr algn="l" defTabSz="1300480">
                <a:lnSpc>
                  <a:spcPct val="120000"/>
                </a:lnSpc>
                <a:defRPr b="0" sz="2200">
                  <a:uFill>
                    <a:solidFill>
                      <a:srgbClr val="000000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pPr>
              <a:r>
                <a:t>Non-interacting particle is a pole of </a:t>
              </a:r>
              <a:r>
                <a:rPr i="1"/>
                <a:t>G</a:t>
              </a:r>
              <a:r>
                <a:t>(𝜔). </a:t>
              </a:r>
            </a:p>
            <a:p>
              <a:pPr algn="l" defTabSz="1300480">
                <a:defRPr b="0" sz="2800">
                  <a:uFill>
                    <a:solidFill>
                      <a:srgbClr val="000000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pPr>
              <a:r>
                <a:t>			        </a:t>
              </a:r>
              <a:r>
                <a:rPr sz="2200"/>
                <a:t>equation for approx. pole 𝜔* with a linewidth </a:t>
              </a:r>
            </a:p>
          </p:txBody>
        </p:sp>
        <p:pic>
          <p:nvPicPr>
            <p:cNvPr id="490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14449" y="733326"/>
              <a:ext cx="4519257" cy="65579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91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422289" y="2363752"/>
              <a:ext cx="2854093" cy="30894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92" name="Image" descr="Image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0" r="0" b="0"/>
            <a:stretch>
              <a:fillRect/>
            </a:stretch>
          </p:blipFill>
          <p:spPr>
            <a:xfrm>
              <a:off x="9999772" y="2347101"/>
              <a:ext cx="1360105" cy="29145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502" name="Group"/>
          <p:cNvGrpSpPr/>
          <p:nvPr/>
        </p:nvGrpSpPr>
        <p:grpSpPr>
          <a:xfrm>
            <a:off x="139839" y="4556336"/>
            <a:ext cx="7198899" cy="3758790"/>
            <a:chOff x="0" y="0"/>
            <a:chExt cx="7198897" cy="3758788"/>
          </a:xfrm>
        </p:grpSpPr>
        <p:pic>
          <p:nvPicPr>
            <p:cNvPr id="494" name="tmp.pdf" descr="tmp.pdf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9990" t="22282" r="9821" b="28585"/>
            <a:stretch>
              <a:fillRect/>
            </a:stretch>
          </p:blipFill>
          <p:spPr>
            <a:xfrm>
              <a:off x="0" y="178723"/>
              <a:ext cx="7184098" cy="340140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95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21542" t="53957" r="61321" b="0"/>
            <a:stretch>
              <a:fillRect/>
            </a:stretch>
          </p:blipFill>
          <p:spPr>
            <a:xfrm>
              <a:off x="4214708" y="194208"/>
              <a:ext cx="981146" cy="38255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96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43825" t="49048" r="31730" b="0"/>
            <a:stretch>
              <a:fillRect/>
            </a:stretch>
          </p:blipFill>
          <p:spPr>
            <a:xfrm>
              <a:off x="1405327" y="767543"/>
              <a:ext cx="1399611" cy="42333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97" name="Line"/>
            <p:cNvSpPr/>
            <p:nvPr/>
          </p:nvSpPr>
          <p:spPr>
            <a:xfrm flipV="1">
              <a:off x="2647693" y="2083844"/>
              <a:ext cx="1" cy="423334"/>
            </a:xfrm>
            <a:prstGeom prst="line">
              <a:avLst/>
            </a:prstGeom>
            <a:noFill/>
            <a:ln w="25400" cap="flat">
              <a:solidFill>
                <a:srgbClr val="FF26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 b="0" sz="3400">
                  <a:uFill>
                    <a:solidFill>
                      <a:srgbClr val="000000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pPr>
            </a:p>
          </p:txBody>
        </p:sp>
        <p:sp>
          <p:nvSpPr>
            <p:cNvPr id="498" name="Line"/>
            <p:cNvSpPr/>
            <p:nvPr/>
          </p:nvSpPr>
          <p:spPr>
            <a:xfrm flipV="1">
              <a:off x="3189560" y="2083844"/>
              <a:ext cx="1" cy="423334"/>
            </a:xfrm>
            <a:prstGeom prst="line">
              <a:avLst/>
            </a:prstGeom>
            <a:noFill/>
            <a:ln w="25400" cap="flat">
              <a:solidFill>
                <a:srgbClr val="FF26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 b="0" sz="3400">
                  <a:uFill>
                    <a:solidFill>
                      <a:srgbClr val="000000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pPr>
            </a:p>
          </p:txBody>
        </p:sp>
        <p:pic>
          <p:nvPicPr>
            <p:cNvPr id="499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33761" t="53957" r="61006" b="0"/>
            <a:stretch>
              <a:fillRect/>
            </a:stretch>
          </p:blipFill>
          <p:spPr>
            <a:xfrm>
              <a:off x="2497833" y="2451986"/>
              <a:ext cx="299580" cy="38255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00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85818" b="0"/>
            <a:stretch>
              <a:fillRect/>
            </a:stretch>
          </p:blipFill>
          <p:spPr>
            <a:xfrm>
              <a:off x="3098660" y="2453680"/>
              <a:ext cx="496924" cy="37930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01" name="Rectangle"/>
            <p:cNvSpPr/>
            <p:nvPr/>
          </p:nvSpPr>
          <p:spPr>
            <a:xfrm>
              <a:off x="32711" y="0"/>
              <a:ext cx="7166187" cy="3758789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 b="0" sz="3400">
                  <a:uFill>
                    <a:solidFill>
                      <a:srgbClr val="000000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pPr>
            </a:p>
          </p:txBody>
        </p:sp>
      </p:grpSp>
      <p:grpSp>
        <p:nvGrpSpPr>
          <p:cNvPr id="506" name="Group"/>
          <p:cNvGrpSpPr/>
          <p:nvPr/>
        </p:nvGrpSpPr>
        <p:grpSpPr>
          <a:xfrm>
            <a:off x="6377267" y="6130249"/>
            <a:ext cx="6102376" cy="3229439"/>
            <a:chOff x="0" y="0"/>
            <a:chExt cx="6102375" cy="3229438"/>
          </a:xfrm>
        </p:grpSpPr>
        <p:pic>
          <p:nvPicPr>
            <p:cNvPr id="503" name="tmp.pdf" descr="tmp.pdf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12160" t="33873" r="10431" b="13112"/>
            <a:stretch>
              <a:fillRect/>
            </a:stretch>
          </p:blipFill>
          <p:spPr>
            <a:xfrm>
              <a:off x="0" y="0"/>
              <a:ext cx="6102376" cy="3229439"/>
            </a:xfrm>
            <a:prstGeom prst="rect">
              <a:avLst/>
            </a:prstGeom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</p:pic>
        <p:pic>
          <p:nvPicPr>
            <p:cNvPr id="504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33761" t="53957" r="61006" b="0"/>
            <a:stretch>
              <a:fillRect/>
            </a:stretch>
          </p:blipFill>
          <p:spPr>
            <a:xfrm>
              <a:off x="1384715" y="863116"/>
              <a:ext cx="299580" cy="38255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05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85818" b="0"/>
            <a:stretch>
              <a:fillRect/>
            </a:stretch>
          </p:blipFill>
          <p:spPr>
            <a:xfrm>
              <a:off x="5164492" y="864809"/>
              <a:ext cx="496924" cy="37930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507" name="non-interacting (bare)"/>
          <p:cNvSpPr txBox="1"/>
          <p:nvPr/>
        </p:nvSpPr>
        <p:spPr>
          <a:xfrm>
            <a:off x="4109949" y="7123627"/>
            <a:ext cx="3835401" cy="59994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>
            <a:lvl1pPr algn="l" defTabSz="1300480">
              <a:defRPr b="0" sz="3000">
                <a:solidFill>
                  <a:srgbClr val="FF26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non-interacting (bare)</a:t>
            </a:r>
          </a:p>
        </p:txBody>
      </p:sp>
      <p:sp>
        <p:nvSpPr>
          <p:cNvPr id="508" name="interacting (dressed)"/>
          <p:cNvSpPr txBox="1"/>
          <p:nvPr/>
        </p:nvSpPr>
        <p:spPr>
          <a:xfrm>
            <a:off x="8751940" y="6166330"/>
            <a:ext cx="3504072" cy="59994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>
            <a:lvl1pPr algn="l" defTabSz="1300480">
              <a:defRPr b="0" sz="3000">
                <a:solidFill>
                  <a:srgbClr val="FF26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interacting (dressed)</a:t>
            </a:r>
          </a:p>
        </p:txBody>
      </p:sp>
      <p:pic>
        <p:nvPicPr>
          <p:cNvPr id="509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9662013" y="5528258"/>
            <a:ext cx="2230549" cy="522587"/>
          </a:xfrm>
          <a:prstGeom prst="rect">
            <a:avLst/>
          </a:prstGeom>
          <a:ln w="12700">
            <a:miter lim="400000"/>
          </a:ln>
        </p:spPr>
      </p:pic>
      <p:sp>
        <p:nvSpPr>
          <p:cNvPr id="510" name="Callout"/>
          <p:cNvSpPr/>
          <p:nvPr/>
        </p:nvSpPr>
        <p:spPr>
          <a:xfrm>
            <a:off x="192484" y="136574"/>
            <a:ext cx="5224463" cy="55558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49" y="0"/>
                </a:moveTo>
                <a:cubicBezTo>
                  <a:pt x="112" y="0"/>
                  <a:pt x="0" y="105"/>
                  <a:pt x="0" y="235"/>
                </a:cubicBezTo>
                <a:lnTo>
                  <a:pt x="0" y="19372"/>
                </a:lnTo>
                <a:cubicBezTo>
                  <a:pt x="0" y="19501"/>
                  <a:pt x="112" y="19606"/>
                  <a:pt x="249" y="19606"/>
                </a:cubicBezTo>
                <a:lnTo>
                  <a:pt x="10972" y="19606"/>
                </a:lnTo>
                <a:lnTo>
                  <a:pt x="11785" y="21600"/>
                </a:lnTo>
                <a:lnTo>
                  <a:pt x="12597" y="19606"/>
                </a:lnTo>
                <a:lnTo>
                  <a:pt x="21352" y="19606"/>
                </a:lnTo>
                <a:cubicBezTo>
                  <a:pt x="21490" y="19606"/>
                  <a:pt x="21600" y="19501"/>
                  <a:pt x="21600" y="19372"/>
                </a:cubicBezTo>
                <a:lnTo>
                  <a:pt x="21600" y="235"/>
                </a:lnTo>
                <a:cubicBezTo>
                  <a:pt x="21600" y="105"/>
                  <a:pt x="21490" y="0"/>
                  <a:pt x="21352" y="0"/>
                </a:cubicBezTo>
                <a:lnTo>
                  <a:pt x="249" y="0"/>
                </a:lnTo>
                <a:close/>
              </a:path>
            </a:pathLst>
          </a:custGeom>
          <a:solidFill>
            <a:srgbClr val="D6D6D6"/>
          </a:solidFill>
          <a:ln w="12700">
            <a:miter lim="400000"/>
          </a:ln>
        </p:spPr>
        <p:txBody>
          <a:bodyPr lIns="65023" tIns="65023" rIns="65023" bIns="65023"/>
          <a:lstStyle/>
          <a:p>
            <a:pPr algn="l" defTabSz="650240">
              <a:defRPr b="0" sz="16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518" name="Group"/>
          <p:cNvGrpSpPr/>
          <p:nvPr/>
        </p:nvGrpSpPr>
        <p:grpSpPr>
          <a:xfrm>
            <a:off x="434645" y="444633"/>
            <a:ext cx="4517758" cy="4434266"/>
            <a:chOff x="0" y="0"/>
            <a:chExt cx="4517757" cy="4434265"/>
          </a:xfrm>
        </p:grpSpPr>
        <p:pic>
          <p:nvPicPr>
            <p:cNvPr id="511" name="Image" descr="Image"/>
            <p:cNvPicPr>
              <a:picLocks noChangeAspect="1"/>
            </p:cNvPicPr>
            <p:nvPr/>
          </p:nvPicPr>
          <p:blipFill>
            <a:blip r:embed="rId8">
              <a:extLst/>
            </a:blip>
            <a:srcRect l="8030" t="0" r="50623" b="77434"/>
            <a:stretch>
              <a:fillRect/>
            </a:stretch>
          </p:blipFill>
          <p:spPr>
            <a:xfrm>
              <a:off x="0" y="18404"/>
              <a:ext cx="4517758" cy="16420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12" name="Image" descr="Image"/>
            <p:cNvPicPr>
              <a:picLocks noChangeAspect="1"/>
            </p:cNvPicPr>
            <p:nvPr/>
          </p:nvPicPr>
          <p:blipFill>
            <a:blip r:embed="rId8">
              <a:extLst/>
            </a:blip>
            <a:srcRect l="50353" t="0" r="8299" b="77580"/>
            <a:stretch>
              <a:fillRect/>
            </a:stretch>
          </p:blipFill>
          <p:spPr>
            <a:xfrm>
              <a:off x="0" y="1931975"/>
              <a:ext cx="4517758" cy="163146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13" name="Rectangle"/>
            <p:cNvSpPr/>
            <p:nvPr/>
          </p:nvSpPr>
          <p:spPr>
            <a:xfrm>
              <a:off x="167713" y="127459"/>
              <a:ext cx="1367978" cy="392118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b="0">
                  <a:uFill>
                    <a:solidFill>
                      <a:srgbClr val="000000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pPr>
            </a:p>
          </p:txBody>
        </p:sp>
        <p:sp>
          <p:nvSpPr>
            <p:cNvPr id="514" name="Re𝝨"/>
            <p:cNvSpPr txBox="1"/>
            <p:nvPr/>
          </p:nvSpPr>
          <p:spPr>
            <a:xfrm>
              <a:off x="146451" y="0"/>
              <a:ext cx="648182" cy="4428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l" defTabSz="914400">
                <a:defRPr b="0" sz="2000">
                  <a:uFill>
                    <a:solidFill>
                      <a:srgbClr val="000000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/>
              <a:r>
                <a:t>Re𝝨</a:t>
              </a:r>
            </a:p>
          </p:txBody>
        </p:sp>
        <p:sp>
          <p:nvSpPr>
            <p:cNvPr id="515" name="-Im𝝨"/>
            <p:cNvSpPr txBox="1"/>
            <p:nvPr/>
          </p:nvSpPr>
          <p:spPr>
            <a:xfrm>
              <a:off x="146451" y="1998617"/>
              <a:ext cx="961962" cy="5532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b="0">
                  <a:uFill>
                    <a:solidFill>
                      <a:srgbClr val="000000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pPr>
              <a:r>
                <a:t>-</a:t>
              </a:r>
              <a:r>
                <a:rPr sz="2200"/>
                <a:t>Im</a:t>
              </a:r>
              <a:r>
                <a:t>𝝨</a:t>
              </a:r>
            </a:p>
          </p:txBody>
        </p:sp>
        <p:sp>
          <p:nvSpPr>
            <p:cNvPr id="516" name="Line"/>
            <p:cNvSpPr/>
            <p:nvPr/>
          </p:nvSpPr>
          <p:spPr>
            <a:xfrm flipH="1" flipV="1">
              <a:off x="2094273" y="505886"/>
              <a:ext cx="329274" cy="957420"/>
            </a:xfrm>
            <a:prstGeom prst="line">
              <a:avLst/>
            </a:prstGeom>
            <a:noFill/>
            <a:ln w="9525" cap="flat">
              <a:solidFill>
                <a:srgbClr val="008F00"/>
              </a:solidFill>
              <a:prstDash val="solid"/>
              <a:miter lim="400000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b="0">
                  <a:uFill>
                    <a:solidFill>
                      <a:srgbClr val="000000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pPr>
            </a:p>
          </p:txBody>
        </p:sp>
        <p:pic>
          <p:nvPicPr>
            <p:cNvPr id="517" name="Image" descr="Image"/>
            <p:cNvPicPr>
              <a:picLocks noChangeAspect="1"/>
            </p:cNvPicPr>
            <p:nvPr/>
          </p:nvPicPr>
          <p:blipFill>
            <a:blip r:embed="rId8">
              <a:extLst/>
            </a:blip>
            <a:srcRect l="50353" t="87654" r="8299" b="0"/>
            <a:stretch>
              <a:fillRect/>
            </a:stretch>
          </p:blipFill>
          <p:spPr>
            <a:xfrm>
              <a:off x="0" y="3535863"/>
              <a:ext cx="4517758" cy="89840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519" name="Callout"/>
          <p:cNvSpPr/>
          <p:nvPr/>
        </p:nvSpPr>
        <p:spPr>
          <a:xfrm>
            <a:off x="6517084" y="136574"/>
            <a:ext cx="6298010" cy="68242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7" y="0"/>
                </a:moveTo>
                <a:cubicBezTo>
                  <a:pt x="93" y="0"/>
                  <a:pt x="0" y="86"/>
                  <a:pt x="0" y="191"/>
                </a:cubicBezTo>
                <a:lnTo>
                  <a:pt x="0" y="15771"/>
                </a:lnTo>
                <a:cubicBezTo>
                  <a:pt x="0" y="15877"/>
                  <a:pt x="93" y="15962"/>
                  <a:pt x="207" y="15962"/>
                </a:cubicBezTo>
                <a:lnTo>
                  <a:pt x="15931" y="15962"/>
                </a:lnTo>
                <a:lnTo>
                  <a:pt x="16605" y="21600"/>
                </a:lnTo>
                <a:lnTo>
                  <a:pt x="17277" y="15962"/>
                </a:lnTo>
                <a:lnTo>
                  <a:pt x="21394" y="15962"/>
                </a:lnTo>
                <a:cubicBezTo>
                  <a:pt x="21509" y="15962"/>
                  <a:pt x="21600" y="15877"/>
                  <a:pt x="21600" y="15771"/>
                </a:cubicBezTo>
                <a:lnTo>
                  <a:pt x="21600" y="191"/>
                </a:lnTo>
                <a:cubicBezTo>
                  <a:pt x="21600" y="86"/>
                  <a:pt x="21509" y="0"/>
                  <a:pt x="21394" y="0"/>
                </a:cubicBezTo>
                <a:lnTo>
                  <a:pt x="207" y="0"/>
                </a:lnTo>
                <a:close/>
              </a:path>
            </a:pathLst>
          </a:custGeom>
          <a:solidFill>
            <a:srgbClr val="D6D6D6"/>
          </a:solidFill>
          <a:ln w="12700">
            <a:miter lim="400000"/>
          </a:ln>
        </p:spPr>
        <p:txBody>
          <a:bodyPr lIns="65023" tIns="65023" rIns="65023" bIns="65023"/>
          <a:lstStyle/>
          <a:p>
            <a:pPr algn="l" defTabSz="650240">
              <a:defRPr b="0" sz="16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pic>
        <p:nvPicPr>
          <p:cNvPr id="520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7548854" y="685800"/>
            <a:ext cx="3759201" cy="3606800"/>
          </a:xfrm>
          <a:prstGeom prst="rect">
            <a:avLst/>
          </a:prstGeom>
          <a:ln w="12700">
            <a:miter lim="400000"/>
          </a:ln>
        </p:spPr>
      </p:pic>
      <p:sp>
        <p:nvSpPr>
          <p:cNvPr id="521" name="exp:…"/>
          <p:cNvSpPr txBox="1"/>
          <p:nvPr/>
        </p:nvSpPr>
        <p:spPr>
          <a:xfrm>
            <a:off x="6775048" y="555625"/>
            <a:ext cx="705109" cy="2669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l" defTabSz="914400">
              <a:defRPr b="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  <a:r>
              <a:t>exp</a:t>
            </a:r>
            <a:r>
              <a:t>:</a:t>
            </a:r>
          </a:p>
          <a:p>
            <a:pPr algn="l" defTabSz="914400">
              <a:defRPr b="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</a:p>
          <a:p>
            <a:pPr algn="l" defTabSz="914400">
              <a:defRPr b="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</a:p>
          <a:p>
            <a:pPr algn="l" defTabSz="914400">
              <a:defRPr b="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</a:p>
          <a:p>
            <a:pPr algn="l" defTabSz="914400">
              <a:defRPr b="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</a:p>
          <a:p>
            <a:pPr algn="l" defTabSz="914400">
              <a:defRPr b="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  <a:r>
              <a:t>the:</a:t>
            </a:r>
          </a:p>
        </p:txBody>
      </p:sp>
      <p:sp>
        <p:nvSpPr>
          <p:cNvPr id="522" name="Line"/>
          <p:cNvSpPr/>
          <p:nvPr/>
        </p:nvSpPr>
        <p:spPr>
          <a:xfrm flipV="1">
            <a:off x="11374213" y="774699"/>
            <a:ext cx="1" cy="379804"/>
          </a:xfrm>
          <a:prstGeom prst="line">
            <a:avLst/>
          </a:prstGeom>
          <a:ln w="25400">
            <a:solidFill>
              <a:srgbClr val="FF2600"/>
            </a:solidFill>
            <a:headEnd type="triangle"/>
            <a:tailEnd type="triangle"/>
          </a:ln>
        </p:spPr>
        <p:txBody>
          <a:bodyPr lIns="45719" rIns="45719"/>
          <a:lstStyle/>
          <a:p>
            <a:pPr algn="l" defTabSz="914400">
              <a:defRPr b="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</a:p>
        </p:txBody>
      </p:sp>
      <p:sp>
        <p:nvSpPr>
          <p:cNvPr id="523" name="FL regime"/>
          <p:cNvSpPr txBox="1"/>
          <p:nvPr/>
        </p:nvSpPr>
        <p:spPr>
          <a:xfrm>
            <a:off x="11495468" y="734731"/>
            <a:ext cx="1265534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l" defTabSz="914400">
              <a:defRPr b="0" sz="22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FL regime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2nd order perturbation theory (small U)"/>
          <p:cNvSpPr txBox="1"/>
          <p:nvPr/>
        </p:nvSpPr>
        <p:spPr>
          <a:xfrm>
            <a:off x="1791503" y="79073"/>
            <a:ext cx="8431545" cy="726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1300480">
              <a:defRPr sz="3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>
              <a:defRPr b="0" sz="3400">
                <a:effectLst/>
              </a:defRPr>
            </a:pPr>
            <a:r>
              <a:rPr b="1" sz="3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rPr>
              <a:t>2nd order perturbation theory (small U)</a:t>
            </a:r>
          </a:p>
        </p:txBody>
      </p:sp>
      <p:pic>
        <p:nvPicPr>
          <p:cNvPr id="52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4002" y="2122515"/>
            <a:ext cx="9993912" cy="879095"/>
          </a:xfrm>
          <a:prstGeom prst="rect">
            <a:avLst/>
          </a:prstGeom>
          <a:ln w="12700">
            <a:miter lim="400000"/>
          </a:ln>
        </p:spPr>
      </p:pic>
      <p:pic>
        <p:nvPicPr>
          <p:cNvPr id="527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16659" y="1015634"/>
            <a:ext cx="5462313" cy="897269"/>
          </a:xfrm>
          <a:prstGeom prst="rect">
            <a:avLst/>
          </a:prstGeom>
          <a:ln w="12700">
            <a:miter lim="400000"/>
          </a:ln>
        </p:spPr>
      </p:pic>
      <p:pic>
        <p:nvPicPr>
          <p:cNvPr id="528" name="Screenshot 2020-12-07 at 14.00.40.png" descr="Screenshot 2020-12-07 at 14.00.40.png"/>
          <p:cNvPicPr>
            <a:picLocks noChangeAspect="1"/>
          </p:cNvPicPr>
          <p:nvPr/>
        </p:nvPicPr>
        <p:blipFill>
          <a:blip r:embed="rId4">
            <a:extLst/>
          </a:blip>
          <a:srcRect l="15283" t="19603" r="5212" b="19603"/>
          <a:stretch>
            <a:fillRect/>
          </a:stretch>
        </p:blipFill>
        <p:spPr>
          <a:xfrm>
            <a:off x="7827891" y="943171"/>
            <a:ext cx="2996924" cy="1042128"/>
          </a:xfrm>
          <a:prstGeom prst="rect">
            <a:avLst/>
          </a:prstGeom>
          <a:ln w="12700">
            <a:miter lim="400000"/>
          </a:ln>
        </p:spPr>
      </p:pic>
      <p:sp>
        <p:nvSpPr>
          <p:cNvPr id="529" name="Group"/>
          <p:cNvSpPr/>
          <p:nvPr/>
        </p:nvSpPr>
        <p:spPr>
          <a:xfrm>
            <a:off x="9641693" y="891174"/>
            <a:ext cx="712987" cy="1156129"/>
          </a:xfrm>
          <a:prstGeom prst="roundRect">
            <a:avLst>
              <a:gd name="adj" fmla="val 26719"/>
            </a:avLst>
          </a:prstGeom>
          <a:ln w="25400">
            <a:solidFill>
              <a:srgbClr val="FF2600"/>
            </a:solidFill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pSp>
        <p:nvGrpSpPr>
          <p:cNvPr id="549" name="Group"/>
          <p:cNvGrpSpPr/>
          <p:nvPr/>
        </p:nvGrpSpPr>
        <p:grpSpPr>
          <a:xfrm>
            <a:off x="144497" y="4419174"/>
            <a:ext cx="9398752" cy="2094226"/>
            <a:chOff x="0" y="0"/>
            <a:chExt cx="9398751" cy="2094225"/>
          </a:xfrm>
        </p:grpSpPr>
        <p:sp>
          <p:nvSpPr>
            <p:cNvPr id="530" name="ΔEN:"/>
            <p:cNvSpPr txBox="1"/>
            <p:nvPr/>
          </p:nvSpPr>
          <p:spPr>
            <a:xfrm>
              <a:off x="0" y="736308"/>
              <a:ext cx="1047041" cy="6112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65023" tIns="65023" rIns="65023" bIns="65023" numCol="1" anchor="t">
              <a:spAutoFit/>
            </a:bodyPr>
            <a:lstStyle/>
            <a:p>
              <a:pPr algn="l" defTabSz="1300480">
                <a:defRPr b="0" sz="34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t>ΔE</a:t>
              </a:r>
              <a:r>
                <a:rPr baseline="31999"/>
                <a:t>N</a:t>
              </a:r>
              <a:r>
                <a:t>:</a:t>
              </a:r>
            </a:p>
          </p:txBody>
        </p:sp>
        <p:grpSp>
          <p:nvGrpSpPr>
            <p:cNvPr id="545" name="Group"/>
            <p:cNvGrpSpPr/>
            <p:nvPr/>
          </p:nvGrpSpPr>
          <p:grpSpPr>
            <a:xfrm>
              <a:off x="2655603" y="0"/>
              <a:ext cx="2321316" cy="2094226"/>
              <a:chOff x="0" y="0"/>
              <a:chExt cx="2321314" cy="2094225"/>
            </a:xfrm>
          </p:grpSpPr>
          <p:grpSp>
            <p:nvGrpSpPr>
              <p:cNvPr id="543" name="Group"/>
              <p:cNvGrpSpPr/>
              <p:nvPr/>
            </p:nvGrpSpPr>
            <p:grpSpPr>
              <a:xfrm>
                <a:off x="0" y="0"/>
                <a:ext cx="1779943" cy="2094226"/>
                <a:chOff x="0" y="0"/>
                <a:chExt cx="1779942" cy="2094225"/>
              </a:xfrm>
            </p:grpSpPr>
            <p:grpSp>
              <p:nvGrpSpPr>
                <p:cNvPr id="538" name="Group"/>
                <p:cNvGrpSpPr/>
                <p:nvPr/>
              </p:nvGrpSpPr>
              <p:grpSpPr>
                <a:xfrm>
                  <a:off x="86737" y="281838"/>
                  <a:ext cx="1627929" cy="1589341"/>
                  <a:chOff x="0" y="0"/>
                  <a:chExt cx="1627928" cy="1589339"/>
                </a:xfrm>
              </p:grpSpPr>
              <p:sp>
                <p:nvSpPr>
                  <p:cNvPr id="531" name="Line"/>
                  <p:cNvSpPr/>
                  <p:nvPr/>
                </p:nvSpPr>
                <p:spPr>
                  <a:xfrm>
                    <a:off x="0" y="701503"/>
                    <a:ext cx="1627929" cy="1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65023" tIns="65023" rIns="65023" bIns="65023" numCol="1" anchor="t">
                    <a:noAutofit/>
                  </a:bodyPr>
                  <a:lstStyle/>
                  <a:p>
                    <a:pPr algn="l" defTabSz="1300480">
                      <a:defRPr b="0" sz="340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  <p:sp>
                <p:nvSpPr>
                  <p:cNvPr id="532" name="Oval"/>
                  <p:cNvSpPr/>
                  <p:nvPr/>
                </p:nvSpPr>
                <p:spPr>
                  <a:xfrm>
                    <a:off x="1137869" y="1112126"/>
                    <a:ext cx="219231" cy="225543"/>
                  </a:xfrm>
                  <a:prstGeom prst="ellipse">
                    <a:avLst/>
                  </a:prstGeom>
                  <a:solidFill>
                    <a:srgbClr val="FFFFFF"/>
                  </a:solidFill>
                  <a:ln w="254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65023" tIns="65023" rIns="65023" bIns="65023" numCol="1" anchor="t">
                    <a:noAutofit/>
                  </a:bodyPr>
                  <a:lstStyle/>
                  <a:p>
                    <a:pPr algn="l" defTabSz="1300480">
                      <a:defRPr b="0" sz="340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  <p:sp>
                <p:nvSpPr>
                  <p:cNvPr id="533" name="Oval"/>
                  <p:cNvSpPr/>
                  <p:nvPr/>
                </p:nvSpPr>
                <p:spPr>
                  <a:xfrm>
                    <a:off x="276887" y="1363797"/>
                    <a:ext cx="219231" cy="225543"/>
                  </a:xfrm>
                  <a:prstGeom prst="ellipse">
                    <a:avLst/>
                  </a:prstGeom>
                  <a:solidFill>
                    <a:srgbClr val="FFFFFF"/>
                  </a:solidFill>
                  <a:ln w="254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65023" tIns="65023" rIns="65023" bIns="65023" numCol="1" anchor="t">
                    <a:noAutofit/>
                  </a:bodyPr>
                  <a:lstStyle/>
                  <a:p>
                    <a:pPr algn="l" defTabSz="1300480">
                      <a:defRPr b="0" sz="340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  <p:sp>
                <p:nvSpPr>
                  <p:cNvPr id="534" name="Line"/>
                  <p:cNvSpPr/>
                  <p:nvPr/>
                </p:nvSpPr>
                <p:spPr>
                  <a:xfrm flipV="1">
                    <a:off x="1247484" y="317373"/>
                    <a:ext cx="1" cy="768262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ysDot"/>
                    <a:miter lim="400000"/>
                  </a:ln>
                  <a:effectLst/>
                </p:spPr>
                <p:txBody>
                  <a:bodyPr wrap="square" lIns="65023" tIns="65023" rIns="65023" bIns="65023" numCol="1" anchor="t">
                    <a:noAutofit/>
                  </a:bodyPr>
                  <a:lstStyle/>
                  <a:p>
                    <a:pPr algn="l" defTabSz="1300480">
                      <a:defRPr b="0" sz="340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  <p:sp>
                <p:nvSpPr>
                  <p:cNvPr id="535" name="Line"/>
                  <p:cNvSpPr/>
                  <p:nvPr/>
                </p:nvSpPr>
                <p:spPr>
                  <a:xfrm flipV="1">
                    <a:off x="386502" y="252033"/>
                    <a:ext cx="1" cy="1085273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ysDot"/>
                    <a:miter lim="400000"/>
                  </a:ln>
                  <a:effectLst/>
                </p:spPr>
                <p:txBody>
                  <a:bodyPr wrap="square" lIns="65023" tIns="65023" rIns="65023" bIns="65023" numCol="1" anchor="t">
                    <a:noAutofit/>
                  </a:bodyPr>
                  <a:lstStyle/>
                  <a:p>
                    <a:pPr algn="l" defTabSz="1300480">
                      <a:defRPr b="0" sz="340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  <p:sp>
                <p:nvSpPr>
                  <p:cNvPr id="536" name="Oval"/>
                  <p:cNvSpPr/>
                  <p:nvPr/>
                </p:nvSpPr>
                <p:spPr>
                  <a:xfrm>
                    <a:off x="276887" y="0"/>
                    <a:ext cx="219231" cy="225543"/>
                  </a:xfrm>
                  <a:prstGeom prst="ellipse">
                    <a:avLst/>
                  </a:prstGeom>
                  <a:solidFill>
                    <a:srgbClr val="000000"/>
                  </a:solidFill>
                  <a:ln w="254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65023" tIns="65023" rIns="65023" bIns="65023" numCol="1" anchor="t">
                    <a:noAutofit/>
                  </a:bodyPr>
                  <a:lstStyle/>
                  <a:p>
                    <a:pPr algn="l" defTabSz="1300480">
                      <a:defRPr b="0" sz="340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  <p:sp>
                <p:nvSpPr>
                  <p:cNvPr id="537" name="Oval"/>
                  <p:cNvSpPr/>
                  <p:nvPr/>
                </p:nvSpPr>
                <p:spPr>
                  <a:xfrm>
                    <a:off x="1137869" y="65339"/>
                    <a:ext cx="219231" cy="225543"/>
                  </a:xfrm>
                  <a:prstGeom prst="ellipse">
                    <a:avLst/>
                  </a:prstGeom>
                  <a:solidFill>
                    <a:srgbClr val="000000"/>
                  </a:solidFill>
                  <a:ln w="254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65023" tIns="65023" rIns="65023" bIns="65023" numCol="1" anchor="t">
                    <a:noAutofit/>
                  </a:bodyPr>
                  <a:lstStyle/>
                  <a:p>
                    <a:pPr algn="l" defTabSz="1300480">
                      <a:defRPr b="0" sz="340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</p:grpSp>
            <p:sp>
              <p:nvSpPr>
                <p:cNvPr id="539" name="i"/>
                <p:cNvSpPr txBox="1"/>
                <p:nvPr/>
              </p:nvSpPr>
              <p:spPr>
                <a:xfrm>
                  <a:off x="1481102" y="72248"/>
                  <a:ext cx="262717" cy="66344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65023" tIns="65023" rIns="65023" bIns="65023" numCol="1" anchor="t">
                  <a:spAutoFit/>
                </a:bodyPr>
                <a:lstStyle>
                  <a:lvl1pPr algn="l" defTabSz="1300480">
                    <a:defRPr b="0" i="1" sz="3400">
                      <a:uFill>
                        <a:solidFill>
                          <a:srgbClr val="000000"/>
                        </a:solidFill>
                      </a:uFill>
                      <a:latin typeface="Times"/>
                      <a:ea typeface="Times"/>
                      <a:cs typeface="Times"/>
                      <a:sym typeface="Times"/>
                    </a:defRPr>
                  </a:lvl1pPr>
                </a:lstStyle>
                <a:p>
                  <a:pPr/>
                  <a:r>
                    <a:t>i</a:t>
                  </a:r>
                </a:p>
              </p:txBody>
            </p:sp>
            <p:sp>
              <p:nvSpPr>
                <p:cNvPr id="540" name="j"/>
                <p:cNvSpPr txBox="1"/>
                <p:nvPr/>
              </p:nvSpPr>
              <p:spPr>
                <a:xfrm>
                  <a:off x="1517226" y="1163139"/>
                  <a:ext cx="262717" cy="66344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65023" tIns="65023" rIns="65023" bIns="65023" numCol="1" anchor="t">
                  <a:spAutoFit/>
                </a:bodyPr>
                <a:lstStyle>
                  <a:lvl1pPr algn="l" defTabSz="1300480">
                    <a:defRPr b="0" i="1" sz="3400">
                      <a:uFill>
                        <a:solidFill>
                          <a:srgbClr val="000000"/>
                        </a:solidFill>
                      </a:uFill>
                      <a:latin typeface="Times"/>
                      <a:ea typeface="Times"/>
                      <a:cs typeface="Times"/>
                      <a:sym typeface="Times"/>
                    </a:defRPr>
                  </a:lvl1pPr>
                </a:lstStyle>
                <a:p>
                  <a:pPr/>
                  <a:r>
                    <a:t>j</a:t>
                  </a:r>
                </a:p>
              </p:txBody>
            </p:sp>
            <p:sp>
              <p:nvSpPr>
                <p:cNvPr id="541" name="k"/>
                <p:cNvSpPr txBox="1"/>
                <p:nvPr/>
              </p:nvSpPr>
              <p:spPr>
                <a:xfrm>
                  <a:off x="0" y="0"/>
                  <a:ext cx="334402" cy="66344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65023" tIns="65023" rIns="65023" bIns="65023" numCol="1" anchor="t">
                  <a:spAutoFit/>
                </a:bodyPr>
                <a:lstStyle>
                  <a:lvl1pPr algn="l" defTabSz="1300480">
                    <a:defRPr b="0" i="1" sz="3400">
                      <a:uFill>
                        <a:solidFill>
                          <a:srgbClr val="000000"/>
                        </a:solidFill>
                      </a:uFill>
                      <a:latin typeface="Times"/>
                      <a:ea typeface="Times"/>
                      <a:cs typeface="Times"/>
                      <a:sym typeface="Times"/>
                    </a:defRPr>
                  </a:lvl1pPr>
                </a:lstStyle>
                <a:p>
                  <a:pPr/>
                  <a:r>
                    <a:t>k</a:t>
                  </a:r>
                </a:p>
              </p:txBody>
            </p:sp>
            <p:sp>
              <p:nvSpPr>
                <p:cNvPr id="542" name="l"/>
                <p:cNvSpPr txBox="1"/>
                <p:nvPr/>
              </p:nvSpPr>
              <p:spPr>
                <a:xfrm>
                  <a:off x="54186" y="1430777"/>
                  <a:ext cx="262717" cy="66344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65023" tIns="65023" rIns="65023" bIns="65023" numCol="1" anchor="t">
                  <a:spAutoFit/>
                </a:bodyPr>
                <a:lstStyle>
                  <a:lvl1pPr algn="l" defTabSz="1300480">
                    <a:defRPr b="0" i="1" sz="3400">
                      <a:uFill>
                        <a:solidFill>
                          <a:srgbClr val="000000"/>
                        </a:solidFill>
                      </a:uFill>
                      <a:latin typeface="Times"/>
                      <a:ea typeface="Times"/>
                      <a:cs typeface="Times"/>
                      <a:sym typeface="Times"/>
                    </a:defRPr>
                  </a:lvl1pPr>
                </a:lstStyle>
                <a:p>
                  <a:pPr/>
                  <a:r>
                    <a:t>l</a:t>
                  </a:r>
                </a:p>
              </p:txBody>
            </p:sp>
          </p:grpSp>
          <p:sp>
            <p:nvSpPr>
              <p:cNvPr id="544" name="EF"/>
              <p:cNvSpPr txBox="1"/>
              <p:nvPr/>
            </p:nvSpPr>
            <p:spPr>
              <a:xfrm>
                <a:off x="1714718" y="624713"/>
                <a:ext cx="606597" cy="61122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65023" tIns="65023" rIns="65023" bIns="65023" numCol="1" anchor="t">
                <a:spAutoFit/>
              </a:bodyPr>
              <a:lstStyle/>
              <a:p>
                <a:pPr algn="l" defTabSz="1300480">
                  <a:defRPr b="0" sz="3400">
                    <a:solidFill>
                      <a:srgbClr val="FF2600"/>
                    </a:solidFill>
                    <a:uFill>
                      <a:solidFill>
                        <a:srgbClr val="000000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t>E</a:t>
                </a:r>
                <a:r>
                  <a:rPr baseline="-5999"/>
                  <a:t>F</a:t>
                </a:r>
              </a:p>
            </p:txBody>
          </p:sp>
        </p:grpSp>
        <p:grpSp>
          <p:nvGrpSpPr>
            <p:cNvPr id="548" name="Group"/>
            <p:cNvGrpSpPr/>
            <p:nvPr/>
          </p:nvGrpSpPr>
          <p:grpSpPr>
            <a:xfrm>
              <a:off x="7164173" y="636743"/>
              <a:ext cx="2234579" cy="611223"/>
              <a:chOff x="0" y="0"/>
              <a:chExt cx="2234577" cy="611221"/>
            </a:xfrm>
          </p:grpSpPr>
          <p:sp>
            <p:nvSpPr>
              <p:cNvPr id="546" name="Line"/>
              <p:cNvSpPr/>
              <p:nvPr/>
            </p:nvSpPr>
            <p:spPr>
              <a:xfrm>
                <a:off x="0" y="358628"/>
                <a:ext cx="1627929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algn="l" defTabSz="1300480">
                  <a:defRPr b="0" sz="3400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defRPr>
                </a:pPr>
              </a:p>
            </p:txBody>
          </p:sp>
          <p:sp>
            <p:nvSpPr>
              <p:cNvPr id="547" name="EF"/>
              <p:cNvSpPr txBox="1"/>
              <p:nvPr/>
            </p:nvSpPr>
            <p:spPr>
              <a:xfrm>
                <a:off x="1627982" y="0"/>
                <a:ext cx="606596" cy="61122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65023" tIns="65023" rIns="65023" bIns="65023" numCol="1" anchor="t">
                <a:spAutoFit/>
              </a:bodyPr>
              <a:lstStyle/>
              <a:p>
                <a:pPr algn="l" defTabSz="1300480">
                  <a:defRPr b="0" sz="3400">
                    <a:solidFill>
                      <a:srgbClr val="FF2600"/>
                    </a:solidFill>
                    <a:uFill>
                      <a:solidFill>
                        <a:srgbClr val="000000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t>E</a:t>
                </a:r>
                <a:r>
                  <a:rPr baseline="-5999"/>
                  <a:t>F</a:t>
                </a:r>
              </a:p>
            </p:txBody>
          </p:sp>
        </p:grpSp>
      </p:grpSp>
      <p:grpSp>
        <p:nvGrpSpPr>
          <p:cNvPr id="571" name="Group"/>
          <p:cNvGrpSpPr/>
          <p:nvPr/>
        </p:nvGrpSpPr>
        <p:grpSpPr>
          <a:xfrm>
            <a:off x="117385" y="7076375"/>
            <a:ext cx="9452977" cy="2094227"/>
            <a:chOff x="0" y="0"/>
            <a:chExt cx="9452975" cy="2094225"/>
          </a:xfrm>
        </p:grpSpPr>
        <p:sp>
          <p:nvSpPr>
            <p:cNvPr id="550" name="ΔEN+1:"/>
            <p:cNvSpPr txBox="1"/>
            <p:nvPr/>
          </p:nvSpPr>
          <p:spPr>
            <a:xfrm>
              <a:off x="0" y="741502"/>
              <a:ext cx="2783890" cy="6112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/>
            <a:p>
              <a:pPr algn="l" defTabSz="1300480">
                <a:defRPr b="0" sz="34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t>ΔE</a:t>
              </a:r>
              <a:r>
                <a:rPr baseline="31999"/>
                <a:t>N+1</a:t>
              </a:r>
              <a:r>
                <a:t>:        </a:t>
              </a:r>
            </a:p>
          </p:txBody>
        </p:sp>
        <p:sp>
          <p:nvSpPr>
            <p:cNvPr id="551" name="x"/>
            <p:cNvSpPr txBox="1"/>
            <p:nvPr/>
          </p:nvSpPr>
          <p:spPr>
            <a:xfrm>
              <a:off x="7556751" y="106734"/>
              <a:ext cx="352319" cy="5850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noAutofit/>
            </a:bodyPr>
            <a:lstStyle>
              <a:lvl1pPr algn="l" defTabSz="1300480">
                <a:defRPr b="0" sz="3400">
                  <a:solidFill>
                    <a:srgbClr val="FF2600"/>
                  </a:solidFill>
                  <a:uFill>
                    <a:solidFill>
                      <a:srgbClr val="000000"/>
                    </a:solidFill>
                  </a:uFill>
                  <a:latin typeface="Arial Black"/>
                  <a:ea typeface="Arial Black"/>
                  <a:cs typeface="Arial Black"/>
                  <a:sym typeface="Arial Black"/>
                </a:defRPr>
              </a:lvl1pPr>
            </a:lstStyle>
            <a:p>
              <a:pPr>
                <a:defRPr>
                  <a:latin typeface="Times"/>
                  <a:ea typeface="Times"/>
                  <a:cs typeface="Times"/>
                  <a:sym typeface="Times"/>
                </a:defRPr>
              </a:pPr>
              <a:r>
                <a:rPr>
                  <a:latin typeface="Arial Black"/>
                  <a:ea typeface="Arial Black"/>
                  <a:cs typeface="Arial Black"/>
                  <a:sym typeface="Arial Black"/>
                </a:rPr>
                <a:t>x</a:t>
              </a:r>
            </a:p>
          </p:txBody>
        </p:sp>
        <p:grpSp>
          <p:nvGrpSpPr>
            <p:cNvPr id="566" name="Group"/>
            <p:cNvGrpSpPr/>
            <p:nvPr/>
          </p:nvGrpSpPr>
          <p:grpSpPr>
            <a:xfrm>
              <a:off x="2763977" y="0"/>
              <a:ext cx="2321315" cy="2094226"/>
              <a:chOff x="0" y="0"/>
              <a:chExt cx="2321314" cy="2094225"/>
            </a:xfrm>
          </p:grpSpPr>
          <p:grpSp>
            <p:nvGrpSpPr>
              <p:cNvPr id="564" name="Group"/>
              <p:cNvGrpSpPr/>
              <p:nvPr/>
            </p:nvGrpSpPr>
            <p:grpSpPr>
              <a:xfrm>
                <a:off x="0" y="0"/>
                <a:ext cx="1779943" cy="2094226"/>
                <a:chOff x="0" y="0"/>
                <a:chExt cx="1779942" cy="2094225"/>
              </a:xfrm>
            </p:grpSpPr>
            <p:grpSp>
              <p:nvGrpSpPr>
                <p:cNvPr id="559" name="Group"/>
                <p:cNvGrpSpPr/>
                <p:nvPr/>
              </p:nvGrpSpPr>
              <p:grpSpPr>
                <a:xfrm>
                  <a:off x="86737" y="281838"/>
                  <a:ext cx="1627929" cy="1589341"/>
                  <a:chOff x="0" y="0"/>
                  <a:chExt cx="1627928" cy="1589339"/>
                </a:xfrm>
              </p:grpSpPr>
              <p:sp>
                <p:nvSpPr>
                  <p:cNvPr id="552" name="Line"/>
                  <p:cNvSpPr/>
                  <p:nvPr/>
                </p:nvSpPr>
                <p:spPr>
                  <a:xfrm>
                    <a:off x="0" y="701503"/>
                    <a:ext cx="1627929" cy="1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65023" tIns="65023" rIns="65023" bIns="65023" numCol="1" anchor="t">
                    <a:noAutofit/>
                  </a:bodyPr>
                  <a:lstStyle/>
                  <a:p>
                    <a:pPr algn="l" defTabSz="1300480">
                      <a:defRPr b="0" sz="340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  <p:sp>
                <p:nvSpPr>
                  <p:cNvPr id="553" name="Oval"/>
                  <p:cNvSpPr/>
                  <p:nvPr/>
                </p:nvSpPr>
                <p:spPr>
                  <a:xfrm>
                    <a:off x="1137869" y="1112126"/>
                    <a:ext cx="219231" cy="225543"/>
                  </a:xfrm>
                  <a:prstGeom prst="ellipse">
                    <a:avLst/>
                  </a:prstGeom>
                  <a:solidFill>
                    <a:srgbClr val="FFFFFF"/>
                  </a:solidFill>
                  <a:ln w="254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65023" tIns="65023" rIns="65023" bIns="65023" numCol="1" anchor="t">
                    <a:noAutofit/>
                  </a:bodyPr>
                  <a:lstStyle/>
                  <a:p>
                    <a:pPr algn="l" defTabSz="1300480">
                      <a:defRPr b="0" sz="340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  <p:sp>
                <p:nvSpPr>
                  <p:cNvPr id="554" name="Oval"/>
                  <p:cNvSpPr/>
                  <p:nvPr/>
                </p:nvSpPr>
                <p:spPr>
                  <a:xfrm>
                    <a:off x="276887" y="1363797"/>
                    <a:ext cx="219231" cy="225543"/>
                  </a:xfrm>
                  <a:prstGeom prst="ellipse">
                    <a:avLst/>
                  </a:prstGeom>
                  <a:solidFill>
                    <a:srgbClr val="FFFFFF"/>
                  </a:solidFill>
                  <a:ln w="254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65023" tIns="65023" rIns="65023" bIns="65023" numCol="1" anchor="t">
                    <a:noAutofit/>
                  </a:bodyPr>
                  <a:lstStyle/>
                  <a:p>
                    <a:pPr algn="l" defTabSz="1300480">
                      <a:defRPr b="0" sz="340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  <p:sp>
                <p:nvSpPr>
                  <p:cNvPr id="555" name="Line"/>
                  <p:cNvSpPr/>
                  <p:nvPr/>
                </p:nvSpPr>
                <p:spPr>
                  <a:xfrm flipV="1">
                    <a:off x="1247484" y="317373"/>
                    <a:ext cx="1" cy="768262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ysDot"/>
                    <a:miter lim="400000"/>
                  </a:ln>
                  <a:effectLst/>
                </p:spPr>
                <p:txBody>
                  <a:bodyPr wrap="square" lIns="65023" tIns="65023" rIns="65023" bIns="65023" numCol="1" anchor="t">
                    <a:noAutofit/>
                  </a:bodyPr>
                  <a:lstStyle/>
                  <a:p>
                    <a:pPr algn="l" defTabSz="1300480">
                      <a:defRPr b="0" sz="340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  <p:sp>
                <p:nvSpPr>
                  <p:cNvPr id="556" name="Line"/>
                  <p:cNvSpPr/>
                  <p:nvPr/>
                </p:nvSpPr>
                <p:spPr>
                  <a:xfrm flipV="1">
                    <a:off x="386502" y="252033"/>
                    <a:ext cx="1" cy="1085273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ysDot"/>
                    <a:miter lim="400000"/>
                  </a:ln>
                  <a:effectLst/>
                </p:spPr>
                <p:txBody>
                  <a:bodyPr wrap="square" lIns="65023" tIns="65023" rIns="65023" bIns="65023" numCol="1" anchor="t">
                    <a:noAutofit/>
                  </a:bodyPr>
                  <a:lstStyle/>
                  <a:p>
                    <a:pPr algn="l" defTabSz="1300480">
                      <a:defRPr b="0" sz="340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  <p:sp>
                <p:nvSpPr>
                  <p:cNvPr id="557" name="Oval"/>
                  <p:cNvSpPr/>
                  <p:nvPr/>
                </p:nvSpPr>
                <p:spPr>
                  <a:xfrm>
                    <a:off x="276887" y="0"/>
                    <a:ext cx="219231" cy="225543"/>
                  </a:xfrm>
                  <a:prstGeom prst="ellipse">
                    <a:avLst/>
                  </a:prstGeom>
                  <a:solidFill>
                    <a:srgbClr val="000000"/>
                  </a:solidFill>
                  <a:ln w="254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65023" tIns="65023" rIns="65023" bIns="65023" numCol="1" anchor="t">
                    <a:noAutofit/>
                  </a:bodyPr>
                  <a:lstStyle/>
                  <a:p>
                    <a:pPr algn="l" defTabSz="1300480">
                      <a:defRPr b="0" sz="340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  <p:sp>
                <p:nvSpPr>
                  <p:cNvPr id="558" name="Oval"/>
                  <p:cNvSpPr/>
                  <p:nvPr/>
                </p:nvSpPr>
                <p:spPr>
                  <a:xfrm>
                    <a:off x="1137869" y="65339"/>
                    <a:ext cx="219231" cy="225543"/>
                  </a:xfrm>
                  <a:prstGeom prst="ellipse">
                    <a:avLst/>
                  </a:prstGeom>
                  <a:solidFill>
                    <a:srgbClr val="000000"/>
                  </a:solidFill>
                  <a:ln w="254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65023" tIns="65023" rIns="65023" bIns="65023" numCol="1" anchor="t">
                    <a:noAutofit/>
                  </a:bodyPr>
                  <a:lstStyle/>
                  <a:p>
                    <a:pPr algn="l" defTabSz="1300480">
                      <a:defRPr b="0" sz="340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</p:grpSp>
            <p:sp>
              <p:nvSpPr>
                <p:cNvPr id="560" name="i"/>
                <p:cNvSpPr txBox="1"/>
                <p:nvPr/>
              </p:nvSpPr>
              <p:spPr>
                <a:xfrm>
                  <a:off x="1481102" y="72248"/>
                  <a:ext cx="262717" cy="66344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65023" tIns="65023" rIns="65023" bIns="65023" numCol="1" anchor="t">
                  <a:spAutoFit/>
                </a:bodyPr>
                <a:lstStyle>
                  <a:lvl1pPr algn="l" defTabSz="1300480">
                    <a:defRPr b="0" i="1" sz="3400">
                      <a:uFill>
                        <a:solidFill>
                          <a:srgbClr val="000000"/>
                        </a:solidFill>
                      </a:uFill>
                      <a:latin typeface="Times"/>
                      <a:ea typeface="Times"/>
                      <a:cs typeface="Times"/>
                      <a:sym typeface="Times"/>
                    </a:defRPr>
                  </a:lvl1pPr>
                </a:lstStyle>
                <a:p>
                  <a:pPr/>
                  <a:r>
                    <a:t>i</a:t>
                  </a:r>
                </a:p>
              </p:txBody>
            </p:sp>
            <p:sp>
              <p:nvSpPr>
                <p:cNvPr id="561" name="j"/>
                <p:cNvSpPr txBox="1"/>
                <p:nvPr/>
              </p:nvSpPr>
              <p:spPr>
                <a:xfrm>
                  <a:off x="1517226" y="1163139"/>
                  <a:ext cx="262717" cy="66344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65023" tIns="65023" rIns="65023" bIns="65023" numCol="1" anchor="t">
                  <a:spAutoFit/>
                </a:bodyPr>
                <a:lstStyle>
                  <a:lvl1pPr algn="l" defTabSz="1300480">
                    <a:defRPr b="0" i="1" sz="3400">
                      <a:uFill>
                        <a:solidFill>
                          <a:srgbClr val="000000"/>
                        </a:solidFill>
                      </a:uFill>
                      <a:latin typeface="Times"/>
                      <a:ea typeface="Times"/>
                      <a:cs typeface="Times"/>
                      <a:sym typeface="Times"/>
                    </a:defRPr>
                  </a:lvl1pPr>
                </a:lstStyle>
                <a:p>
                  <a:pPr/>
                  <a:r>
                    <a:t>j</a:t>
                  </a:r>
                </a:p>
              </p:txBody>
            </p:sp>
            <p:sp>
              <p:nvSpPr>
                <p:cNvPr id="562" name="k"/>
                <p:cNvSpPr txBox="1"/>
                <p:nvPr/>
              </p:nvSpPr>
              <p:spPr>
                <a:xfrm>
                  <a:off x="0" y="0"/>
                  <a:ext cx="334402" cy="66344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65023" tIns="65023" rIns="65023" bIns="65023" numCol="1" anchor="t">
                  <a:spAutoFit/>
                </a:bodyPr>
                <a:lstStyle>
                  <a:lvl1pPr algn="l" defTabSz="1300480">
                    <a:defRPr b="0" i="1" sz="3400">
                      <a:uFill>
                        <a:solidFill>
                          <a:srgbClr val="000000"/>
                        </a:solidFill>
                      </a:uFill>
                      <a:latin typeface="Times"/>
                      <a:ea typeface="Times"/>
                      <a:cs typeface="Times"/>
                      <a:sym typeface="Times"/>
                    </a:defRPr>
                  </a:lvl1pPr>
                </a:lstStyle>
                <a:p>
                  <a:pPr/>
                  <a:r>
                    <a:t>k</a:t>
                  </a:r>
                </a:p>
              </p:txBody>
            </p:sp>
            <p:sp>
              <p:nvSpPr>
                <p:cNvPr id="563" name="l"/>
                <p:cNvSpPr txBox="1"/>
                <p:nvPr/>
              </p:nvSpPr>
              <p:spPr>
                <a:xfrm>
                  <a:off x="54186" y="1430777"/>
                  <a:ext cx="262717" cy="66344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65023" tIns="65023" rIns="65023" bIns="65023" numCol="1" anchor="t">
                  <a:spAutoFit/>
                </a:bodyPr>
                <a:lstStyle>
                  <a:lvl1pPr algn="l" defTabSz="1300480">
                    <a:defRPr b="0" i="1" sz="3400">
                      <a:uFill>
                        <a:solidFill>
                          <a:srgbClr val="000000"/>
                        </a:solidFill>
                      </a:uFill>
                      <a:latin typeface="Times"/>
                      <a:ea typeface="Times"/>
                      <a:cs typeface="Times"/>
                      <a:sym typeface="Times"/>
                    </a:defRPr>
                  </a:lvl1pPr>
                </a:lstStyle>
                <a:p>
                  <a:pPr/>
                  <a:r>
                    <a:t>l</a:t>
                  </a:r>
                </a:p>
              </p:txBody>
            </p:sp>
          </p:grpSp>
          <p:sp>
            <p:nvSpPr>
              <p:cNvPr id="565" name="EF"/>
              <p:cNvSpPr txBox="1"/>
              <p:nvPr/>
            </p:nvSpPr>
            <p:spPr>
              <a:xfrm>
                <a:off x="1714718" y="624713"/>
                <a:ext cx="606597" cy="61122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65023" tIns="65023" rIns="65023" bIns="65023" numCol="1" anchor="t">
                <a:spAutoFit/>
              </a:bodyPr>
              <a:lstStyle/>
              <a:p>
                <a:pPr algn="l" defTabSz="1300480">
                  <a:defRPr b="0" sz="3400">
                    <a:solidFill>
                      <a:srgbClr val="FF2600"/>
                    </a:solidFill>
                    <a:uFill>
                      <a:solidFill>
                        <a:srgbClr val="000000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t>E</a:t>
                </a:r>
                <a:r>
                  <a:rPr baseline="-5999"/>
                  <a:t>F</a:t>
                </a:r>
              </a:p>
            </p:txBody>
          </p:sp>
        </p:grpSp>
        <p:sp>
          <p:nvSpPr>
            <p:cNvPr id="567" name="x"/>
            <p:cNvSpPr txBox="1"/>
            <p:nvPr/>
          </p:nvSpPr>
          <p:spPr>
            <a:xfrm>
              <a:off x="3328768" y="106734"/>
              <a:ext cx="352318" cy="5850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noAutofit/>
            </a:bodyPr>
            <a:lstStyle>
              <a:lvl1pPr algn="l" defTabSz="1300480">
                <a:defRPr b="0" sz="3400">
                  <a:solidFill>
                    <a:srgbClr val="FF2600"/>
                  </a:solidFill>
                  <a:uFill>
                    <a:solidFill>
                      <a:srgbClr val="000000"/>
                    </a:solidFill>
                  </a:uFill>
                  <a:latin typeface="Arial Black"/>
                  <a:ea typeface="Arial Black"/>
                  <a:cs typeface="Arial Black"/>
                  <a:sym typeface="Arial Black"/>
                </a:defRPr>
              </a:lvl1pPr>
            </a:lstStyle>
            <a:p>
              <a:pPr>
                <a:defRPr>
                  <a:latin typeface="Times"/>
                  <a:ea typeface="Times"/>
                  <a:cs typeface="Times"/>
                  <a:sym typeface="Times"/>
                </a:defRPr>
              </a:pPr>
              <a:r>
                <a:rPr>
                  <a:latin typeface="Arial Black"/>
                  <a:ea typeface="Arial Black"/>
                  <a:cs typeface="Arial Black"/>
                  <a:sym typeface="Arial Black"/>
                </a:rPr>
                <a:t>x</a:t>
              </a:r>
            </a:p>
          </p:txBody>
        </p:sp>
        <p:grpSp>
          <p:nvGrpSpPr>
            <p:cNvPr id="570" name="Group"/>
            <p:cNvGrpSpPr/>
            <p:nvPr/>
          </p:nvGrpSpPr>
          <p:grpSpPr>
            <a:xfrm>
              <a:off x="7218398" y="644273"/>
              <a:ext cx="2234578" cy="611223"/>
              <a:chOff x="0" y="0"/>
              <a:chExt cx="2234577" cy="611221"/>
            </a:xfrm>
          </p:grpSpPr>
          <p:sp>
            <p:nvSpPr>
              <p:cNvPr id="568" name="Line"/>
              <p:cNvSpPr/>
              <p:nvPr/>
            </p:nvSpPr>
            <p:spPr>
              <a:xfrm>
                <a:off x="0" y="358628"/>
                <a:ext cx="1627929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algn="l" defTabSz="1300480">
                  <a:defRPr b="0" sz="3400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defRPr>
                </a:pPr>
              </a:p>
            </p:txBody>
          </p:sp>
          <p:sp>
            <p:nvSpPr>
              <p:cNvPr id="569" name="EF"/>
              <p:cNvSpPr txBox="1"/>
              <p:nvPr/>
            </p:nvSpPr>
            <p:spPr>
              <a:xfrm>
                <a:off x="1627982" y="0"/>
                <a:ext cx="606596" cy="61122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65023" tIns="65023" rIns="65023" bIns="65023" numCol="1" anchor="t">
                <a:spAutoFit/>
              </a:bodyPr>
              <a:lstStyle/>
              <a:p>
                <a:pPr algn="l" defTabSz="1300480">
                  <a:defRPr b="0" sz="3400">
                    <a:solidFill>
                      <a:srgbClr val="FF2600"/>
                    </a:solidFill>
                    <a:uFill>
                      <a:solidFill>
                        <a:srgbClr val="000000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t>E</a:t>
                </a:r>
                <a:r>
                  <a:rPr baseline="-5999"/>
                  <a:t>F</a:t>
                </a:r>
              </a:p>
            </p:txBody>
          </p:sp>
        </p:grpSp>
      </p:grpSp>
      <p:sp>
        <p:nvSpPr>
          <p:cNvPr id="572" name="0th order (non-interacting)"/>
          <p:cNvSpPr txBox="1"/>
          <p:nvPr/>
        </p:nvSpPr>
        <p:spPr>
          <a:xfrm>
            <a:off x="7202267" y="3492045"/>
            <a:ext cx="3364282" cy="4366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200"/>
            </a:lvl1pPr>
          </a:lstStyle>
          <a:p>
            <a:pPr/>
            <a:r>
              <a:t>0th order (non-interacting)</a:t>
            </a:r>
          </a:p>
        </p:txBody>
      </p:sp>
      <p:sp>
        <p:nvSpPr>
          <p:cNvPr id="573" name="2nd order"/>
          <p:cNvSpPr txBox="1"/>
          <p:nvPr/>
        </p:nvSpPr>
        <p:spPr>
          <a:xfrm>
            <a:off x="3091398" y="3492045"/>
            <a:ext cx="1325500" cy="4366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200"/>
            </a:lvl1pPr>
          </a:lstStyle>
          <a:p>
            <a:pPr/>
            <a:r>
              <a:t>2nd order</a:t>
            </a:r>
          </a:p>
        </p:txBody>
      </p:sp>
      <p:sp>
        <p:nvSpPr>
          <p:cNvPr id="582" name="Connection Line"/>
          <p:cNvSpPr/>
          <p:nvPr/>
        </p:nvSpPr>
        <p:spPr>
          <a:xfrm>
            <a:off x="5353695" y="7258580"/>
            <a:ext cx="1788997" cy="5829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25" fill="norm" stroke="1" extrusionOk="0">
                <a:moveTo>
                  <a:pt x="0" y="16225"/>
                </a:moveTo>
                <a:cubicBezTo>
                  <a:pt x="6775" y="-4561"/>
                  <a:pt x="13975" y="-5375"/>
                  <a:pt x="21600" y="13782"/>
                </a:cubicBezTo>
              </a:path>
            </a:pathLst>
          </a:custGeom>
          <a:ln w="25400">
            <a:solidFill>
              <a:srgbClr val="009051"/>
            </a:solidFill>
            <a:miter lim="400000"/>
            <a:tailEnd type="arrow"/>
          </a:ln>
        </p:spPr>
        <p:txBody>
          <a:bodyPr/>
          <a:lstStyle/>
          <a:p>
            <a:pPr/>
          </a:p>
        </p:txBody>
      </p:sp>
      <p:sp>
        <p:nvSpPr>
          <p:cNvPr id="583" name="Connection Line"/>
          <p:cNvSpPr/>
          <p:nvPr/>
        </p:nvSpPr>
        <p:spPr>
          <a:xfrm>
            <a:off x="5345708" y="5707533"/>
            <a:ext cx="1788998" cy="5829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25" fill="norm" stroke="1" extrusionOk="0">
                <a:moveTo>
                  <a:pt x="21600" y="0"/>
                </a:moveTo>
                <a:cubicBezTo>
                  <a:pt x="14825" y="20786"/>
                  <a:pt x="7625" y="21600"/>
                  <a:pt x="0" y="2443"/>
                </a:cubicBezTo>
              </a:path>
            </a:pathLst>
          </a:custGeom>
          <a:ln w="25400">
            <a:solidFill>
              <a:srgbClr val="009051"/>
            </a:solidFill>
            <a:miter lim="400000"/>
            <a:tailEnd type="arrow"/>
          </a:ln>
        </p:spPr>
        <p:txBody>
          <a:bodyPr/>
          <a:lstStyle/>
          <a:p>
            <a:pPr/>
          </a:p>
        </p:txBody>
      </p:sp>
      <p:sp>
        <p:nvSpPr>
          <p:cNvPr id="584" name="Connection Line"/>
          <p:cNvSpPr/>
          <p:nvPr/>
        </p:nvSpPr>
        <p:spPr>
          <a:xfrm>
            <a:off x="5345708" y="8264662"/>
            <a:ext cx="1788998" cy="5829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25" fill="norm" stroke="1" extrusionOk="0">
                <a:moveTo>
                  <a:pt x="21600" y="0"/>
                </a:moveTo>
                <a:cubicBezTo>
                  <a:pt x="14825" y="20786"/>
                  <a:pt x="7625" y="21600"/>
                  <a:pt x="0" y="2443"/>
                </a:cubicBezTo>
              </a:path>
            </a:pathLst>
          </a:custGeom>
          <a:ln w="25400">
            <a:solidFill>
              <a:srgbClr val="009051"/>
            </a:solidFill>
            <a:miter lim="400000"/>
            <a:tailEnd type="arrow"/>
          </a:ln>
        </p:spPr>
        <p:txBody>
          <a:bodyPr/>
          <a:lstStyle/>
          <a:p>
            <a:pPr/>
          </a:p>
        </p:txBody>
      </p:sp>
      <p:sp>
        <p:nvSpPr>
          <p:cNvPr id="585" name="Connection Line"/>
          <p:cNvSpPr/>
          <p:nvPr/>
        </p:nvSpPr>
        <p:spPr>
          <a:xfrm>
            <a:off x="5353695" y="4750029"/>
            <a:ext cx="1788997" cy="5829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25" fill="norm" stroke="1" extrusionOk="0">
                <a:moveTo>
                  <a:pt x="0" y="16225"/>
                </a:moveTo>
                <a:cubicBezTo>
                  <a:pt x="6775" y="-4561"/>
                  <a:pt x="13975" y="-5375"/>
                  <a:pt x="21600" y="13782"/>
                </a:cubicBezTo>
              </a:path>
            </a:pathLst>
          </a:custGeom>
          <a:ln w="25400">
            <a:solidFill>
              <a:srgbClr val="009051"/>
            </a:solidFill>
            <a:miter lim="400000"/>
            <a:tailEnd type="arrow"/>
          </a:ln>
        </p:spPr>
        <p:txBody>
          <a:bodyPr/>
          <a:lstStyle/>
          <a:p>
            <a:pPr/>
          </a:p>
        </p:txBody>
      </p:sp>
      <p:sp>
        <p:nvSpPr>
          <p:cNvPr id="578" name="U"/>
          <p:cNvSpPr txBox="1"/>
          <p:nvPr/>
        </p:nvSpPr>
        <p:spPr>
          <a:xfrm>
            <a:off x="6086186" y="4320479"/>
            <a:ext cx="316028" cy="4366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200">
                <a:solidFill>
                  <a:srgbClr val="009051"/>
                </a:solidFill>
              </a:defRPr>
            </a:lvl1pPr>
          </a:lstStyle>
          <a:p>
            <a:pPr/>
            <a:r>
              <a:t>U</a:t>
            </a:r>
          </a:p>
        </p:txBody>
      </p:sp>
      <p:sp>
        <p:nvSpPr>
          <p:cNvPr id="579" name="U"/>
          <p:cNvSpPr txBox="1"/>
          <p:nvPr/>
        </p:nvSpPr>
        <p:spPr>
          <a:xfrm>
            <a:off x="6086186" y="6288756"/>
            <a:ext cx="316028" cy="4366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200">
                <a:solidFill>
                  <a:srgbClr val="009051"/>
                </a:solidFill>
              </a:defRPr>
            </a:lvl1pPr>
          </a:lstStyle>
          <a:p>
            <a:pPr/>
            <a:r>
              <a:t>U</a:t>
            </a:r>
          </a:p>
        </p:txBody>
      </p:sp>
      <p:sp>
        <p:nvSpPr>
          <p:cNvPr id="580" name="U"/>
          <p:cNvSpPr txBox="1"/>
          <p:nvPr/>
        </p:nvSpPr>
        <p:spPr>
          <a:xfrm>
            <a:off x="6086186" y="6767332"/>
            <a:ext cx="316028" cy="436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200">
                <a:solidFill>
                  <a:srgbClr val="009051"/>
                </a:solidFill>
              </a:defRPr>
            </a:lvl1pPr>
          </a:lstStyle>
          <a:p>
            <a:pPr/>
            <a:r>
              <a:t>U</a:t>
            </a:r>
          </a:p>
        </p:txBody>
      </p:sp>
      <p:sp>
        <p:nvSpPr>
          <p:cNvPr id="581" name="U"/>
          <p:cNvSpPr txBox="1"/>
          <p:nvPr/>
        </p:nvSpPr>
        <p:spPr>
          <a:xfrm>
            <a:off x="6177095" y="8791911"/>
            <a:ext cx="316028" cy="4366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200">
                <a:solidFill>
                  <a:srgbClr val="009051"/>
                </a:solidFill>
              </a:defRPr>
            </a:lvl1pPr>
          </a:lstStyle>
          <a:p>
            <a:pPr/>
            <a:r>
              <a:t>U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2nd order perturbation theory (small U)"/>
          <p:cNvSpPr txBox="1"/>
          <p:nvPr/>
        </p:nvSpPr>
        <p:spPr>
          <a:xfrm>
            <a:off x="1791503" y="79073"/>
            <a:ext cx="8431545" cy="726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1300480">
              <a:defRPr sz="3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>
              <a:defRPr b="0" sz="3400">
                <a:effectLst/>
              </a:defRPr>
            </a:pPr>
            <a:r>
              <a:rPr b="1" sz="3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rPr>
              <a:t>2nd order perturbation theory (small U)</a:t>
            </a:r>
          </a:p>
        </p:txBody>
      </p:sp>
      <p:grpSp>
        <p:nvGrpSpPr>
          <p:cNvPr id="597" name="Group"/>
          <p:cNvGrpSpPr/>
          <p:nvPr/>
        </p:nvGrpSpPr>
        <p:grpSpPr>
          <a:xfrm>
            <a:off x="3558766" y="6272336"/>
            <a:ext cx="1788682" cy="1915887"/>
            <a:chOff x="0" y="0"/>
            <a:chExt cx="1788681" cy="1915885"/>
          </a:xfrm>
        </p:grpSpPr>
        <p:grpSp>
          <p:nvGrpSpPr>
            <p:cNvPr id="595" name="Group"/>
            <p:cNvGrpSpPr/>
            <p:nvPr/>
          </p:nvGrpSpPr>
          <p:grpSpPr>
            <a:xfrm>
              <a:off x="0" y="0"/>
              <a:ext cx="1788682" cy="1915886"/>
              <a:chOff x="0" y="0"/>
              <a:chExt cx="1788681" cy="1915885"/>
            </a:xfrm>
          </p:grpSpPr>
          <p:sp>
            <p:nvSpPr>
              <p:cNvPr id="588" name="Line"/>
              <p:cNvSpPr/>
              <p:nvPr/>
            </p:nvSpPr>
            <p:spPr>
              <a:xfrm>
                <a:off x="0" y="940378"/>
                <a:ext cx="1788682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algn="l" defTabSz="1300480">
                  <a:defRPr b="0" sz="3400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defRPr>
                </a:pPr>
              </a:p>
            </p:txBody>
          </p:sp>
          <p:sp>
            <p:nvSpPr>
              <p:cNvPr id="589" name="Oval"/>
              <p:cNvSpPr/>
              <p:nvPr/>
            </p:nvSpPr>
            <p:spPr>
              <a:xfrm>
                <a:off x="1250230" y="1391548"/>
                <a:ext cx="240879" cy="247815"/>
              </a:xfrm>
              <a:prstGeom prst="ellipse">
                <a:avLst/>
              </a:prstGeom>
              <a:solidFill>
                <a:srgbClr val="FFFFF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algn="l" defTabSz="1300480">
                  <a:defRPr b="0" sz="3400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defRPr>
                </a:pPr>
              </a:p>
            </p:txBody>
          </p:sp>
          <p:sp>
            <p:nvSpPr>
              <p:cNvPr id="590" name="Oval"/>
              <p:cNvSpPr/>
              <p:nvPr/>
            </p:nvSpPr>
            <p:spPr>
              <a:xfrm>
                <a:off x="304229" y="1668072"/>
                <a:ext cx="240879" cy="247814"/>
              </a:xfrm>
              <a:prstGeom prst="ellipse">
                <a:avLst/>
              </a:prstGeom>
              <a:solidFill>
                <a:srgbClr val="FFFFF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algn="l" defTabSz="1300480">
                  <a:defRPr b="0" sz="3400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defRPr>
                </a:pPr>
              </a:p>
            </p:txBody>
          </p:sp>
          <p:sp>
            <p:nvSpPr>
              <p:cNvPr id="591" name="Line"/>
              <p:cNvSpPr/>
              <p:nvPr/>
            </p:nvSpPr>
            <p:spPr>
              <a:xfrm flipV="1">
                <a:off x="1370669" y="518316"/>
                <a:ext cx="1" cy="844126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ysDot"/>
                <a:miter lim="400000"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algn="l" defTabSz="1300480">
                  <a:defRPr b="0" sz="3400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defRPr>
                </a:pPr>
              </a:p>
            </p:txBody>
          </p:sp>
          <p:sp>
            <p:nvSpPr>
              <p:cNvPr id="592" name="Line"/>
              <p:cNvSpPr/>
              <p:nvPr/>
            </p:nvSpPr>
            <p:spPr>
              <a:xfrm flipV="1">
                <a:off x="424668" y="446525"/>
                <a:ext cx="1" cy="119244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ysDot"/>
                <a:miter lim="400000"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algn="l" defTabSz="1300480">
                  <a:defRPr b="0" sz="3400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defRPr>
                </a:pPr>
              </a:p>
            </p:txBody>
          </p:sp>
          <p:sp>
            <p:nvSpPr>
              <p:cNvPr id="593" name="Oval"/>
              <p:cNvSpPr/>
              <p:nvPr/>
            </p:nvSpPr>
            <p:spPr>
              <a:xfrm>
                <a:off x="1250230" y="241395"/>
                <a:ext cx="240879" cy="247814"/>
              </a:xfrm>
              <a:prstGeom prst="ellipse">
                <a:avLst/>
              </a:prstGeom>
              <a:solidFill>
                <a:srgbClr val="000000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algn="l" defTabSz="1300480">
                  <a:defRPr b="0" sz="3400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defRPr>
                </a:pPr>
              </a:p>
            </p:txBody>
          </p:sp>
          <p:sp>
            <p:nvSpPr>
              <p:cNvPr id="594" name="x"/>
              <p:cNvSpPr txBox="1"/>
              <p:nvPr/>
            </p:nvSpPr>
            <p:spPr>
              <a:xfrm>
                <a:off x="263063" y="0"/>
                <a:ext cx="352318" cy="5850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65023" tIns="65023" rIns="65023" bIns="65023" numCol="1" anchor="t">
                <a:noAutofit/>
              </a:bodyPr>
              <a:lstStyle>
                <a:lvl1pPr algn="l" defTabSz="1300480">
                  <a:defRPr b="0" sz="3400">
                    <a:solidFill>
                      <a:srgbClr val="FF2600"/>
                    </a:solidFill>
                    <a:uFill>
                      <a:solidFill>
                        <a:srgbClr val="000000"/>
                      </a:solidFill>
                    </a:uFill>
                    <a:latin typeface="Arial Black"/>
                    <a:ea typeface="Arial Black"/>
                    <a:cs typeface="Arial Black"/>
                    <a:sym typeface="Arial Black"/>
                  </a:defRPr>
                </a:lvl1pPr>
              </a:lstStyle>
              <a:p>
                <a:pPr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r>
                  <a:rPr>
                    <a:latin typeface="Arial Black"/>
                    <a:ea typeface="Arial Black"/>
                    <a:cs typeface="Arial Black"/>
                    <a:sym typeface="Arial Black"/>
                  </a:rPr>
                  <a:t>x</a:t>
                </a:r>
              </a:p>
            </p:txBody>
          </p:sp>
        </p:grpSp>
        <p:sp>
          <p:nvSpPr>
            <p:cNvPr id="596" name="Rectangle"/>
            <p:cNvSpPr/>
            <p:nvPr/>
          </p:nvSpPr>
          <p:spPr>
            <a:xfrm>
              <a:off x="100475" y="407648"/>
              <a:ext cx="1587731" cy="531855"/>
            </a:xfrm>
            <a:prstGeom prst="rect">
              <a:avLst/>
            </a:prstGeom>
            <a:solidFill>
              <a:srgbClr val="FFD479">
                <a:alpha val="4894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 b="0" sz="3200">
                  <a:solidFill>
                    <a:srgbClr val="4F8F00"/>
                  </a:solidFill>
                  <a:uFill>
                    <a:solidFill>
                      <a:srgbClr val="000000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pPr>
            </a:p>
          </p:txBody>
        </p:sp>
      </p:grpSp>
      <p:grpSp>
        <p:nvGrpSpPr>
          <p:cNvPr id="607" name="Group"/>
          <p:cNvGrpSpPr/>
          <p:nvPr/>
        </p:nvGrpSpPr>
        <p:grpSpPr>
          <a:xfrm>
            <a:off x="5879847" y="5007107"/>
            <a:ext cx="1788682" cy="2882065"/>
            <a:chOff x="0" y="0"/>
            <a:chExt cx="1788681" cy="2882064"/>
          </a:xfrm>
        </p:grpSpPr>
        <p:grpSp>
          <p:nvGrpSpPr>
            <p:cNvPr id="605" name="Group"/>
            <p:cNvGrpSpPr/>
            <p:nvPr/>
          </p:nvGrpSpPr>
          <p:grpSpPr>
            <a:xfrm>
              <a:off x="0" y="0"/>
              <a:ext cx="1788682" cy="2882064"/>
              <a:chOff x="0" y="0"/>
              <a:chExt cx="1788681" cy="2882063"/>
            </a:xfrm>
          </p:grpSpPr>
          <p:sp>
            <p:nvSpPr>
              <p:cNvPr id="598" name="Line"/>
              <p:cNvSpPr/>
              <p:nvPr/>
            </p:nvSpPr>
            <p:spPr>
              <a:xfrm>
                <a:off x="0" y="2183080"/>
                <a:ext cx="1788682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algn="l" defTabSz="1300480">
                  <a:defRPr b="0" sz="3400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defRPr>
                </a:pPr>
              </a:p>
            </p:txBody>
          </p:sp>
          <p:sp>
            <p:nvSpPr>
              <p:cNvPr id="599" name="Oval"/>
              <p:cNvSpPr/>
              <p:nvPr/>
            </p:nvSpPr>
            <p:spPr>
              <a:xfrm>
                <a:off x="1250230" y="2634250"/>
                <a:ext cx="240879" cy="247814"/>
              </a:xfrm>
              <a:prstGeom prst="ellipse">
                <a:avLst/>
              </a:prstGeom>
              <a:solidFill>
                <a:srgbClr val="FFFFF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algn="l" defTabSz="1300480">
                  <a:defRPr b="0" sz="3400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defRPr>
                </a:pPr>
              </a:p>
            </p:txBody>
          </p:sp>
          <p:sp>
            <p:nvSpPr>
              <p:cNvPr id="600" name="Oval"/>
              <p:cNvSpPr/>
              <p:nvPr/>
            </p:nvSpPr>
            <p:spPr>
              <a:xfrm>
                <a:off x="316757" y="0"/>
                <a:ext cx="240879" cy="247814"/>
              </a:xfrm>
              <a:prstGeom prst="ellipse">
                <a:avLst/>
              </a:prstGeom>
              <a:solidFill>
                <a:srgbClr val="000000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algn="l" defTabSz="1300480">
                  <a:defRPr b="0" sz="3400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defRPr>
                </a:pPr>
              </a:p>
            </p:txBody>
          </p:sp>
          <p:sp>
            <p:nvSpPr>
              <p:cNvPr id="601" name="Line"/>
              <p:cNvSpPr/>
              <p:nvPr/>
            </p:nvSpPr>
            <p:spPr>
              <a:xfrm flipV="1">
                <a:off x="1370669" y="1761018"/>
                <a:ext cx="1" cy="844125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ysDot"/>
                <a:miter lim="400000"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algn="l" defTabSz="1300480">
                  <a:defRPr b="0" sz="3400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defRPr>
                </a:pPr>
              </a:p>
            </p:txBody>
          </p:sp>
          <p:sp>
            <p:nvSpPr>
              <p:cNvPr id="602" name="Line"/>
              <p:cNvSpPr/>
              <p:nvPr/>
            </p:nvSpPr>
            <p:spPr>
              <a:xfrm flipV="1">
                <a:off x="439222" y="277501"/>
                <a:ext cx="1" cy="119244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ysDot"/>
                <a:miter lim="400000"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algn="l" defTabSz="1300480">
                  <a:defRPr b="0" sz="3400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defRPr>
                </a:pPr>
              </a:p>
            </p:txBody>
          </p:sp>
          <p:sp>
            <p:nvSpPr>
              <p:cNvPr id="603" name="Oval"/>
              <p:cNvSpPr/>
              <p:nvPr/>
            </p:nvSpPr>
            <p:spPr>
              <a:xfrm>
                <a:off x="1250230" y="1484096"/>
                <a:ext cx="240879" cy="247815"/>
              </a:xfrm>
              <a:prstGeom prst="ellipse">
                <a:avLst/>
              </a:prstGeom>
              <a:solidFill>
                <a:srgbClr val="000000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algn="l" defTabSz="1300480">
                  <a:defRPr b="0" sz="3400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defRPr>
                </a:pPr>
              </a:p>
            </p:txBody>
          </p:sp>
          <p:sp>
            <p:nvSpPr>
              <p:cNvPr id="604" name="x"/>
              <p:cNvSpPr txBox="1"/>
              <p:nvPr/>
            </p:nvSpPr>
            <p:spPr>
              <a:xfrm>
                <a:off x="263063" y="1242701"/>
                <a:ext cx="352318" cy="5850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65023" tIns="65023" rIns="65023" bIns="65023" numCol="1" anchor="t">
                <a:noAutofit/>
              </a:bodyPr>
              <a:lstStyle>
                <a:lvl1pPr algn="l" defTabSz="1300480">
                  <a:defRPr b="0" sz="3400">
                    <a:solidFill>
                      <a:srgbClr val="FF2600"/>
                    </a:solidFill>
                    <a:uFill>
                      <a:solidFill>
                        <a:srgbClr val="000000"/>
                      </a:solidFill>
                    </a:uFill>
                    <a:latin typeface="Arial Black"/>
                    <a:ea typeface="Arial Black"/>
                    <a:cs typeface="Arial Black"/>
                    <a:sym typeface="Arial Black"/>
                  </a:defRPr>
                </a:lvl1pPr>
              </a:lstStyle>
              <a:p>
                <a:pPr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r>
                  <a:rPr>
                    <a:latin typeface="Arial Black"/>
                    <a:ea typeface="Arial Black"/>
                    <a:cs typeface="Arial Black"/>
                    <a:sym typeface="Arial Black"/>
                  </a:rPr>
                  <a:t>x</a:t>
                </a:r>
              </a:p>
            </p:txBody>
          </p:sp>
        </p:grpSp>
        <p:sp>
          <p:nvSpPr>
            <p:cNvPr id="606" name="Rectangle"/>
            <p:cNvSpPr/>
            <p:nvPr/>
          </p:nvSpPr>
          <p:spPr>
            <a:xfrm>
              <a:off x="100475" y="1112371"/>
              <a:ext cx="1587731" cy="1053211"/>
            </a:xfrm>
            <a:prstGeom prst="rect">
              <a:avLst/>
            </a:prstGeom>
            <a:solidFill>
              <a:srgbClr val="FFD479">
                <a:alpha val="4894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 b="0" sz="3400">
                  <a:solidFill>
                    <a:srgbClr val="4F8F00"/>
                  </a:solidFill>
                  <a:uFill>
                    <a:solidFill>
                      <a:srgbClr val="000000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pPr>
            </a:p>
          </p:txBody>
        </p:sp>
      </p:grpSp>
      <p:grpSp>
        <p:nvGrpSpPr>
          <p:cNvPr id="617" name="Group"/>
          <p:cNvGrpSpPr/>
          <p:nvPr/>
        </p:nvGrpSpPr>
        <p:grpSpPr>
          <a:xfrm>
            <a:off x="8258985" y="6096638"/>
            <a:ext cx="1788682" cy="1770963"/>
            <a:chOff x="0" y="165099"/>
            <a:chExt cx="1788681" cy="1770962"/>
          </a:xfrm>
        </p:grpSpPr>
        <p:grpSp>
          <p:nvGrpSpPr>
            <p:cNvPr id="615" name="Group"/>
            <p:cNvGrpSpPr/>
            <p:nvPr/>
          </p:nvGrpSpPr>
          <p:grpSpPr>
            <a:xfrm>
              <a:off x="0" y="165100"/>
              <a:ext cx="1788682" cy="1770963"/>
              <a:chOff x="0" y="165100"/>
              <a:chExt cx="1788681" cy="1770962"/>
            </a:xfrm>
          </p:grpSpPr>
          <p:sp>
            <p:nvSpPr>
              <p:cNvPr id="608" name="Line"/>
              <p:cNvSpPr/>
              <p:nvPr/>
            </p:nvSpPr>
            <p:spPr>
              <a:xfrm>
                <a:off x="0" y="1237078"/>
                <a:ext cx="1788682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algn="l" defTabSz="1300480">
                  <a:defRPr b="0" sz="3400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defRPr>
                </a:pPr>
              </a:p>
            </p:txBody>
          </p:sp>
          <p:sp>
            <p:nvSpPr>
              <p:cNvPr id="609" name="Oval"/>
              <p:cNvSpPr/>
              <p:nvPr/>
            </p:nvSpPr>
            <p:spPr>
              <a:xfrm>
                <a:off x="1250230" y="1688248"/>
                <a:ext cx="240879" cy="247815"/>
              </a:xfrm>
              <a:prstGeom prst="ellipse">
                <a:avLst/>
              </a:prstGeom>
              <a:solidFill>
                <a:srgbClr val="FFFFF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algn="l" defTabSz="1300480">
                  <a:defRPr b="0" sz="3400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defRPr>
                </a:pPr>
              </a:p>
            </p:txBody>
          </p:sp>
          <p:sp>
            <p:nvSpPr>
              <p:cNvPr id="610" name="Oval"/>
              <p:cNvSpPr/>
              <p:nvPr/>
            </p:nvSpPr>
            <p:spPr>
              <a:xfrm>
                <a:off x="316757" y="165100"/>
                <a:ext cx="240879" cy="247814"/>
              </a:xfrm>
              <a:prstGeom prst="ellipse">
                <a:avLst/>
              </a:prstGeom>
              <a:solidFill>
                <a:srgbClr val="000000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algn="l" defTabSz="1300480">
                  <a:defRPr b="0" sz="3400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defRPr>
                </a:pPr>
              </a:p>
            </p:txBody>
          </p:sp>
          <p:sp>
            <p:nvSpPr>
              <p:cNvPr id="611" name="Line"/>
              <p:cNvSpPr/>
              <p:nvPr/>
            </p:nvSpPr>
            <p:spPr>
              <a:xfrm flipV="1">
                <a:off x="1370669" y="815016"/>
                <a:ext cx="1" cy="844126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ysDot"/>
                <a:miter lim="400000"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algn="l" defTabSz="1300480">
                  <a:defRPr b="0" sz="3400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defRPr>
                </a:pPr>
              </a:p>
            </p:txBody>
          </p:sp>
          <p:sp>
            <p:nvSpPr>
              <p:cNvPr id="612" name="Line"/>
              <p:cNvSpPr/>
              <p:nvPr/>
            </p:nvSpPr>
            <p:spPr>
              <a:xfrm flipV="1">
                <a:off x="437196" y="247017"/>
                <a:ext cx="1" cy="276923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ysDot"/>
                <a:miter lim="400000"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algn="l" defTabSz="1300480">
                  <a:defRPr b="0" sz="3400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defRPr>
                </a:pPr>
              </a:p>
            </p:txBody>
          </p:sp>
          <p:sp>
            <p:nvSpPr>
              <p:cNvPr id="613" name="Oval"/>
              <p:cNvSpPr/>
              <p:nvPr/>
            </p:nvSpPr>
            <p:spPr>
              <a:xfrm>
                <a:off x="1250230" y="538095"/>
                <a:ext cx="240879" cy="247814"/>
              </a:xfrm>
              <a:prstGeom prst="ellipse">
                <a:avLst/>
              </a:prstGeom>
              <a:solidFill>
                <a:srgbClr val="000000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algn="l" defTabSz="1300480">
                  <a:defRPr b="0" sz="3400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defRPr>
                </a:pPr>
              </a:p>
            </p:txBody>
          </p:sp>
          <p:sp>
            <p:nvSpPr>
              <p:cNvPr id="614" name="x"/>
              <p:cNvSpPr txBox="1"/>
              <p:nvPr/>
            </p:nvSpPr>
            <p:spPr>
              <a:xfrm>
                <a:off x="263063" y="296699"/>
                <a:ext cx="352318" cy="5850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65023" tIns="65023" rIns="65023" bIns="65023" numCol="1" anchor="t">
                <a:noAutofit/>
              </a:bodyPr>
              <a:lstStyle>
                <a:lvl1pPr algn="l" defTabSz="1300480">
                  <a:defRPr b="0" sz="3400">
                    <a:solidFill>
                      <a:srgbClr val="FF2600"/>
                    </a:solidFill>
                    <a:uFill>
                      <a:solidFill>
                        <a:srgbClr val="000000"/>
                      </a:solidFill>
                    </a:uFill>
                    <a:latin typeface="Arial Black"/>
                    <a:ea typeface="Arial Black"/>
                    <a:cs typeface="Arial Black"/>
                    <a:sym typeface="Arial Black"/>
                  </a:defRPr>
                </a:lvl1pPr>
              </a:lstStyle>
              <a:p>
                <a:pPr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r>
                  <a:rPr>
                    <a:latin typeface="Arial Black"/>
                    <a:ea typeface="Arial Black"/>
                    <a:cs typeface="Arial Black"/>
                    <a:sym typeface="Arial Black"/>
                  </a:rPr>
                  <a:t>x</a:t>
                </a:r>
              </a:p>
            </p:txBody>
          </p:sp>
        </p:grpSp>
        <p:sp>
          <p:nvSpPr>
            <p:cNvPr id="616" name="Rectangle"/>
            <p:cNvSpPr/>
            <p:nvPr/>
          </p:nvSpPr>
          <p:spPr>
            <a:xfrm>
              <a:off x="85921" y="185214"/>
              <a:ext cx="1587732" cy="1034366"/>
            </a:xfrm>
            <a:prstGeom prst="rect">
              <a:avLst/>
            </a:prstGeom>
            <a:solidFill>
              <a:srgbClr val="FFD479">
                <a:alpha val="4894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 b="0" sz="3400">
                  <a:solidFill>
                    <a:srgbClr val="4F8F00"/>
                  </a:solidFill>
                  <a:uFill>
                    <a:solidFill>
                      <a:srgbClr val="000000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pPr>
            </a:p>
          </p:txBody>
        </p:sp>
      </p:grpSp>
      <p:grpSp>
        <p:nvGrpSpPr>
          <p:cNvPr id="627" name="Group"/>
          <p:cNvGrpSpPr/>
          <p:nvPr/>
        </p:nvGrpSpPr>
        <p:grpSpPr>
          <a:xfrm>
            <a:off x="10674247" y="6114037"/>
            <a:ext cx="1788682" cy="1758039"/>
            <a:chOff x="0" y="150849"/>
            <a:chExt cx="1788681" cy="1758038"/>
          </a:xfrm>
        </p:grpSpPr>
        <p:grpSp>
          <p:nvGrpSpPr>
            <p:cNvPr id="625" name="Group"/>
            <p:cNvGrpSpPr/>
            <p:nvPr/>
          </p:nvGrpSpPr>
          <p:grpSpPr>
            <a:xfrm>
              <a:off x="0" y="269525"/>
              <a:ext cx="1788682" cy="1639363"/>
              <a:chOff x="0" y="0"/>
              <a:chExt cx="1788681" cy="1639362"/>
            </a:xfrm>
          </p:grpSpPr>
          <p:sp>
            <p:nvSpPr>
              <p:cNvPr id="618" name="Line"/>
              <p:cNvSpPr/>
              <p:nvPr/>
            </p:nvSpPr>
            <p:spPr>
              <a:xfrm>
                <a:off x="0" y="940378"/>
                <a:ext cx="1788682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algn="l" defTabSz="1300480">
                  <a:defRPr b="0" sz="3400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defRPr>
                </a:pPr>
              </a:p>
            </p:txBody>
          </p:sp>
          <p:sp>
            <p:nvSpPr>
              <p:cNvPr id="619" name="Oval"/>
              <p:cNvSpPr/>
              <p:nvPr/>
            </p:nvSpPr>
            <p:spPr>
              <a:xfrm>
                <a:off x="1250230" y="1391548"/>
                <a:ext cx="240879" cy="247815"/>
              </a:xfrm>
              <a:prstGeom prst="ellipse">
                <a:avLst/>
              </a:prstGeom>
              <a:solidFill>
                <a:srgbClr val="FFFFF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algn="l" defTabSz="1300480">
                  <a:defRPr b="0" sz="3400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defRPr>
                </a:pPr>
              </a:p>
            </p:txBody>
          </p:sp>
          <p:sp>
            <p:nvSpPr>
              <p:cNvPr id="620" name="Oval"/>
              <p:cNvSpPr/>
              <p:nvPr/>
            </p:nvSpPr>
            <p:spPr>
              <a:xfrm>
                <a:off x="380257" y="722070"/>
                <a:ext cx="240879" cy="247815"/>
              </a:xfrm>
              <a:prstGeom prst="ellipse">
                <a:avLst/>
              </a:prstGeom>
              <a:solidFill>
                <a:srgbClr val="000000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algn="l" defTabSz="1300480">
                  <a:defRPr b="0" sz="3400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defRPr>
                </a:pPr>
              </a:p>
            </p:txBody>
          </p:sp>
          <p:sp>
            <p:nvSpPr>
              <p:cNvPr id="621" name="Line"/>
              <p:cNvSpPr/>
              <p:nvPr/>
            </p:nvSpPr>
            <p:spPr>
              <a:xfrm flipV="1">
                <a:off x="1370669" y="518316"/>
                <a:ext cx="1" cy="844126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ysDot"/>
                <a:miter lim="400000"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algn="l" defTabSz="1300480">
                  <a:defRPr b="0" sz="3400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defRPr>
                </a:pPr>
              </a:p>
            </p:txBody>
          </p:sp>
          <p:sp>
            <p:nvSpPr>
              <p:cNvPr id="622" name="Line"/>
              <p:cNvSpPr/>
              <p:nvPr/>
            </p:nvSpPr>
            <p:spPr>
              <a:xfrm flipV="1">
                <a:off x="473442" y="445149"/>
                <a:ext cx="1" cy="276922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ysDot"/>
                <a:miter lim="400000"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algn="l" defTabSz="1300480">
                  <a:defRPr b="0" sz="3400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defRPr>
                </a:pPr>
              </a:p>
            </p:txBody>
          </p:sp>
          <p:sp>
            <p:nvSpPr>
              <p:cNvPr id="623" name="Oval"/>
              <p:cNvSpPr/>
              <p:nvPr/>
            </p:nvSpPr>
            <p:spPr>
              <a:xfrm>
                <a:off x="1250230" y="241395"/>
                <a:ext cx="240879" cy="247814"/>
              </a:xfrm>
              <a:prstGeom prst="ellipse">
                <a:avLst/>
              </a:prstGeom>
              <a:solidFill>
                <a:srgbClr val="000000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algn="l" defTabSz="1300480">
                  <a:defRPr b="0" sz="3400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defRPr>
                </a:pPr>
              </a:p>
            </p:txBody>
          </p:sp>
          <p:sp>
            <p:nvSpPr>
              <p:cNvPr id="624" name="x"/>
              <p:cNvSpPr txBox="1"/>
              <p:nvPr/>
            </p:nvSpPr>
            <p:spPr>
              <a:xfrm>
                <a:off x="263063" y="0"/>
                <a:ext cx="352318" cy="5850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65023" tIns="65023" rIns="65023" bIns="65023" numCol="1" anchor="t">
                <a:noAutofit/>
              </a:bodyPr>
              <a:lstStyle>
                <a:lvl1pPr algn="l" defTabSz="1300480">
                  <a:defRPr b="0" sz="3400">
                    <a:solidFill>
                      <a:srgbClr val="FF2600"/>
                    </a:solidFill>
                    <a:uFill>
                      <a:solidFill>
                        <a:srgbClr val="000000"/>
                      </a:solidFill>
                    </a:uFill>
                    <a:latin typeface="Arial Black"/>
                    <a:ea typeface="Arial Black"/>
                    <a:cs typeface="Arial Black"/>
                    <a:sym typeface="Arial Black"/>
                  </a:defRPr>
                </a:lvl1pPr>
              </a:lstStyle>
              <a:p>
                <a:pPr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r>
                  <a:rPr>
                    <a:latin typeface="Arial Black"/>
                    <a:ea typeface="Arial Black"/>
                    <a:cs typeface="Arial Black"/>
                    <a:sym typeface="Arial Black"/>
                  </a:rPr>
                  <a:t>x</a:t>
                </a:r>
              </a:p>
            </p:txBody>
          </p:sp>
        </p:grpSp>
        <p:sp>
          <p:nvSpPr>
            <p:cNvPr id="626" name="Rectangle"/>
            <p:cNvSpPr/>
            <p:nvPr/>
          </p:nvSpPr>
          <p:spPr>
            <a:xfrm>
              <a:off x="100475" y="150849"/>
              <a:ext cx="1587731" cy="1041557"/>
            </a:xfrm>
            <a:prstGeom prst="rect">
              <a:avLst/>
            </a:prstGeom>
            <a:solidFill>
              <a:srgbClr val="FFD479">
                <a:alpha val="4894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 b="0" sz="3400">
                  <a:solidFill>
                    <a:srgbClr val="4F8F00"/>
                  </a:solidFill>
                  <a:uFill>
                    <a:solidFill>
                      <a:srgbClr val="000000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pPr>
            </a:p>
          </p:txBody>
        </p:sp>
      </p:grpSp>
      <p:sp>
        <p:nvSpPr>
          <p:cNvPr id="628" name="ΔEN:"/>
          <p:cNvSpPr txBox="1"/>
          <p:nvPr/>
        </p:nvSpPr>
        <p:spPr>
          <a:xfrm>
            <a:off x="144497" y="4565995"/>
            <a:ext cx="1047041" cy="611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/>
          <a:p>
            <a:pPr algn="l" defTabSz="1300480">
              <a:defRPr b="0" sz="3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ΔE</a:t>
            </a:r>
            <a:r>
              <a:rPr baseline="31999"/>
              <a:t>N</a:t>
            </a:r>
            <a:r>
              <a:t>:</a:t>
            </a:r>
          </a:p>
        </p:txBody>
      </p:sp>
      <p:sp>
        <p:nvSpPr>
          <p:cNvPr id="629" name="ΔEN+1-ΔEN:         -                 +                 +                  +"/>
          <p:cNvSpPr txBox="1"/>
          <p:nvPr/>
        </p:nvSpPr>
        <p:spPr>
          <a:xfrm>
            <a:off x="36124" y="6860504"/>
            <a:ext cx="10521692" cy="611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/>
          <a:p>
            <a:pPr algn="l" defTabSz="1300480">
              <a:defRPr b="0" sz="3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ΔE</a:t>
            </a:r>
            <a:r>
              <a:rPr baseline="31999"/>
              <a:t>N+1</a:t>
            </a:r>
            <a:r>
              <a:t>-ΔE</a:t>
            </a:r>
            <a:r>
              <a:rPr baseline="31999"/>
              <a:t>N</a:t>
            </a:r>
            <a:r>
              <a:t>:         -                 +                 +                  +</a:t>
            </a:r>
          </a:p>
        </p:txBody>
      </p:sp>
      <p:sp>
        <p:nvSpPr>
          <p:cNvPr id="630" name="Triangle"/>
          <p:cNvSpPr/>
          <p:nvPr/>
        </p:nvSpPr>
        <p:spPr>
          <a:xfrm>
            <a:off x="3988716" y="8361257"/>
            <a:ext cx="3545538" cy="2969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21600"/>
                </a:move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2600"/>
          </a:solidFill>
          <a:ln w="12700">
            <a:miter lim="400000"/>
          </a:ln>
        </p:spPr>
        <p:txBody>
          <a:bodyPr lIns="65023" tIns="65023" rIns="65023" bIns="65023"/>
          <a:lstStyle/>
          <a:p>
            <a:pPr algn="l" defTabSz="1300480">
              <a:defRPr b="0" sz="34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</a:p>
        </p:txBody>
      </p:sp>
      <p:sp>
        <p:nvSpPr>
          <p:cNvPr id="631" name="Triangle"/>
          <p:cNvSpPr/>
          <p:nvPr/>
        </p:nvSpPr>
        <p:spPr>
          <a:xfrm>
            <a:off x="8702957" y="8361257"/>
            <a:ext cx="3545537" cy="2969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21600"/>
                </a:move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2600"/>
          </a:solidFill>
          <a:ln w="12700">
            <a:miter lim="400000"/>
          </a:ln>
        </p:spPr>
        <p:txBody>
          <a:bodyPr lIns="65023" tIns="65023" rIns="65023" bIns="65023"/>
          <a:lstStyle/>
          <a:p>
            <a:pPr algn="l" defTabSz="1300480">
              <a:defRPr b="0" sz="34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</a:p>
        </p:txBody>
      </p:sp>
      <p:sp>
        <p:nvSpPr>
          <p:cNvPr id="632" name="0"/>
          <p:cNvSpPr txBox="1"/>
          <p:nvPr/>
        </p:nvSpPr>
        <p:spPr>
          <a:xfrm>
            <a:off x="5566886" y="8604283"/>
            <a:ext cx="382895" cy="611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1300480">
              <a:defRPr b="0" sz="3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</a:t>
            </a:r>
          </a:p>
        </p:txBody>
      </p:sp>
      <p:pic>
        <p:nvPicPr>
          <p:cNvPr id="63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4002" y="2122515"/>
            <a:ext cx="9993912" cy="879095"/>
          </a:xfrm>
          <a:prstGeom prst="rect">
            <a:avLst/>
          </a:prstGeom>
          <a:ln w="12700">
            <a:miter lim="400000"/>
          </a:ln>
        </p:spPr>
      </p:pic>
      <p:pic>
        <p:nvPicPr>
          <p:cNvPr id="634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16659" y="1015634"/>
            <a:ext cx="5462313" cy="897269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647" name="Group"/>
          <p:cNvGrpSpPr/>
          <p:nvPr/>
        </p:nvGrpSpPr>
        <p:grpSpPr>
          <a:xfrm>
            <a:off x="2006098" y="3883944"/>
            <a:ext cx="1779944" cy="2094226"/>
            <a:chOff x="0" y="0"/>
            <a:chExt cx="1779942" cy="2094225"/>
          </a:xfrm>
        </p:grpSpPr>
        <p:grpSp>
          <p:nvGrpSpPr>
            <p:cNvPr id="642" name="Group"/>
            <p:cNvGrpSpPr/>
            <p:nvPr/>
          </p:nvGrpSpPr>
          <p:grpSpPr>
            <a:xfrm>
              <a:off x="86737" y="281838"/>
              <a:ext cx="1627929" cy="1589341"/>
              <a:chOff x="0" y="0"/>
              <a:chExt cx="1627928" cy="1589339"/>
            </a:xfrm>
          </p:grpSpPr>
          <p:sp>
            <p:nvSpPr>
              <p:cNvPr id="635" name="Line"/>
              <p:cNvSpPr/>
              <p:nvPr/>
            </p:nvSpPr>
            <p:spPr>
              <a:xfrm>
                <a:off x="0" y="701503"/>
                <a:ext cx="1627929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algn="l" defTabSz="1300480">
                  <a:defRPr b="0" sz="3400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defRPr>
                </a:pPr>
              </a:p>
            </p:txBody>
          </p:sp>
          <p:sp>
            <p:nvSpPr>
              <p:cNvPr id="636" name="Oval"/>
              <p:cNvSpPr/>
              <p:nvPr/>
            </p:nvSpPr>
            <p:spPr>
              <a:xfrm>
                <a:off x="1137869" y="1112126"/>
                <a:ext cx="219231" cy="225543"/>
              </a:xfrm>
              <a:prstGeom prst="ellipse">
                <a:avLst/>
              </a:prstGeom>
              <a:solidFill>
                <a:srgbClr val="FFFFF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algn="l" defTabSz="1300480">
                  <a:defRPr b="0" sz="3400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defRPr>
                </a:pPr>
              </a:p>
            </p:txBody>
          </p:sp>
          <p:sp>
            <p:nvSpPr>
              <p:cNvPr id="637" name="Oval"/>
              <p:cNvSpPr/>
              <p:nvPr/>
            </p:nvSpPr>
            <p:spPr>
              <a:xfrm>
                <a:off x="276887" y="1363797"/>
                <a:ext cx="219231" cy="225543"/>
              </a:xfrm>
              <a:prstGeom prst="ellipse">
                <a:avLst/>
              </a:prstGeom>
              <a:solidFill>
                <a:srgbClr val="FFFFF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algn="l" defTabSz="1300480">
                  <a:defRPr b="0" sz="3400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defRPr>
                </a:pPr>
              </a:p>
            </p:txBody>
          </p:sp>
          <p:sp>
            <p:nvSpPr>
              <p:cNvPr id="638" name="Line"/>
              <p:cNvSpPr/>
              <p:nvPr/>
            </p:nvSpPr>
            <p:spPr>
              <a:xfrm flipV="1">
                <a:off x="1247484" y="317373"/>
                <a:ext cx="1" cy="768262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ysDot"/>
                <a:miter lim="400000"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algn="l" defTabSz="1300480">
                  <a:defRPr b="0" sz="3400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defRPr>
                </a:pPr>
              </a:p>
            </p:txBody>
          </p:sp>
          <p:sp>
            <p:nvSpPr>
              <p:cNvPr id="639" name="Line"/>
              <p:cNvSpPr/>
              <p:nvPr/>
            </p:nvSpPr>
            <p:spPr>
              <a:xfrm flipV="1">
                <a:off x="386502" y="252033"/>
                <a:ext cx="1" cy="1085273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ysDot"/>
                <a:miter lim="400000"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algn="l" defTabSz="1300480">
                  <a:defRPr b="0" sz="3400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defRPr>
                </a:pPr>
              </a:p>
            </p:txBody>
          </p:sp>
          <p:sp>
            <p:nvSpPr>
              <p:cNvPr id="640" name="Oval"/>
              <p:cNvSpPr/>
              <p:nvPr/>
            </p:nvSpPr>
            <p:spPr>
              <a:xfrm>
                <a:off x="276887" y="0"/>
                <a:ext cx="219231" cy="225543"/>
              </a:xfrm>
              <a:prstGeom prst="ellipse">
                <a:avLst/>
              </a:prstGeom>
              <a:solidFill>
                <a:srgbClr val="000000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algn="l" defTabSz="1300480">
                  <a:defRPr b="0" sz="3400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defRPr>
                </a:pPr>
              </a:p>
            </p:txBody>
          </p:sp>
          <p:sp>
            <p:nvSpPr>
              <p:cNvPr id="641" name="Oval"/>
              <p:cNvSpPr/>
              <p:nvPr/>
            </p:nvSpPr>
            <p:spPr>
              <a:xfrm>
                <a:off x="1137869" y="65339"/>
                <a:ext cx="219231" cy="225543"/>
              </a:xfrm>
              <a:prstGeom prst="ellipse">
                <a:avLst/>
              </a:prstGeom>
              <a:solidFill>
                <a:srgbClr val="000000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algn="l" defTabSz="1300480">
                  <a:defRPr b="0" sz="3400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defRPr>
                </a:pPr>
              </a:p>
            </p:txBody>
          </p:sp>
        </p:grpSp>
        <p:sp>
          <p:nvSpPr>
            <p:cNvPr id="643" name="i"/>
            <p:cNvSpPr txBox="1"/>
            <p:nvPr/>
          </p:nvSpPr>
          <p:spPr>
            <a:xfrm>
              <a:off x="1481102" y="72248"/>
              <a:ext cx="262717" cy="6634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65023" tIns="65023" rIns="65023" bIns="65023" numCol="1" anchor="t">
              <a:spAutoFit/>
            </a:bodyPr>
            <a:lstStyle>
              <a:lvl1pPr algn="l" defTabSz="1300480">
                <a:defRPr b="0" i="1" sz="3400">
                  <a:uFill>
                    <a:solidFill>
                      <a:srgbClr val="000000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/>
              <a:r>
                <a:t>i</a:t>
              </a:r>
            </a:p>
          </p:txBody>
        </p:sp>
        <p:sp>
          <p:nvSpPr>
            <p:cNvPr id="644" name="j"/>
            <p:cNvSpPr txBox="1"/>
            <p:nvPr/>
          </p:nvSpPr>
          <p:spPr>
            <a:xfrm>
              <a:off x="1517226" y="1163139"/>
              <a:ext cx="262717" cy="6634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65023" tIns="65023" rIns="65023" bIns="65023" numCol="1" anchor="t">
              <a:spAutoFit/>
            </a:bodyPr>
            <a:lstStyle>
              <a:lvl1pPr algn="l" defTabSz="1300480">
                <a:defRPr b="0" i="1" sz="3400">
                  <a:uFill>
                    <a:solidFill>
                      <a:srgbClr val="000000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/>
              <a:r>
                <a:t>j</a:t>
              </a:r>
            </a:p>
          </p:txBody>
        </p:sp>
        <p:sp>
          <p:nvSpPr>
            <p:cNvPr id="645" name="k"/>
            <p:cNvSpPr txBox="1"/>
            <p:nvPr/>
          </p:nvSpPr>
          <p:spPr>
            <a:xfrm>
              <a:off x="0" y="0"/>
              <a:ext cx="334402" cy="6634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65023" tIns="65023" rIns="65023" bIns="65023" numCol="1" anchor="t">
              <a:spAutoFit/>
            </a:bodyPr>
            <a:lstStyle>
              <a:lvl1pPr algn="l" defTabSz="1300480">
                <a:defRPr b="0" i="1" sz="3400">
                  <a:uFill>
                    <a:solidFill>
                      <a:srgbClr val="000000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/>
              <a:r>
                <a:t>k</a:t>
              </a:r>
            </a:p>
          </p:txBody>
        </p:sp>
        <p:sp>
          <p:nvSpPr>
            <p:cNvPr id="646" name="l"/>
            <p:cNvSpPr txBox="1"/>
            <p:nvPr/>
          </p:nvSpPr>
          <p:spPr>
            <a:xfrm>
              <a:off x="54186" y="1430777"/>
              <a:ext cx="262717" cy="6634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65023" tIns="65023" rIns="65023" bIns="65023" numCol="1" anchor="t">
              <a:spAutoFit/>
            </a:bodyPr>
            <a:lstStyle>
              <a:lvl1pPr algn="l" defTabSz="1300480">
                <a:defRPr b="0" i="1" sz="3400">
                  <a:uFill>
                    <a:solidFill>
                      <a:srgbClr val="000000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/>
              <a:r>
                <a:t>l</a:t>
              </a:r>
            </a:p>
          </p:txBody>
        </p:sp>
      </p:grpSp>
      <p:sp>
        <p:nvSpPr>
          <p:cNvPr id="648" name="EF"/>
          <p:cNvSpPr txBox="1"/>
          <p:nvPr/>
        </p:nvSpPr>
        <p:spPr>
          <a:xfrm>
            <a:off x="3720817" y="4508657"/>
            <a:ext cx="606597" cy="611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/>
          <a:p>
            <a:pPr algn="l" defTabSz="1300480">
              <a:defRPr b="0" sz="3400">
                <a:solidFill>
                  <a:srgbClr val="FF2600"/>
                </a:solidFill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E</a:t>
            </a:r>
            <a:r>
              <a:rPr baseline="-5999"/>
              <a:t>F</a:t>
            </a:r>
          </a:p>
        </p:txBody>
      </p:sp>
      <p:pic>
        <p:nvPicPr>
          <p:cNvPr id="649" name="Screenshot 2020-12-07 at 14.00.40.png" descr="Screenshot 2020-12-07 at 14.00.40.png"/>
          <p:cNvPicPr>
            <a:picLocks noChangeAspect="1"/>
          </p:cNvPicPr>
          <p:nvPr/>
        </p:nvPicPr>
        <p:blipFill>
          <a:blip r:embed="rId4">
            <a:extLst/>
          </a:blip>
          <a:srcRect l="15283" t="19603" r="5212" b="19603"/>
          <a:stretch>
            <a:fillRect/>
          </a:stretch>
        </p:blipFill>
        <p:spPr>
          <a:xfrm>
            <a:off x="7827891" y="943171"/>
            <a:ext cx="2996924" cy="1042128"/>
          </a:xfrm>
          <a:prstGeom prst="rect">
            <a:avLst/>
          </a:prstGeom>
          <a:ln w="12700">
            <a:miter lim="400000"/>
          </a:ln>
        </p:spPr>
      </p:pic>
      <p:sp>
        <p:nvSpPr>
          <p:cNvPr id="650" name="Group"/>
          <p:cNvSpPr/>
          <p:nvPr/>
        </p:nvSpPr>
        <p:spPr>
          <a:xfrm>
            <a:off x="9641693" y="891174"/>
            <a:ext cx="712987" cy="1156129"/>
          </a:xfrm>
          <a:prstGeom prst="roundRect">
            <a:avLst>
              <a:gd name="adj" fmla="val 26719"/>
            </a:avLst>
          </a:prstGeom>
          <a:ln w="25400">
            <a:solidFill>
              <a:srgbClr val="FF2600"/>
            </a:solidFill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651" name="epsilon.pdf" descr="epsilon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261867" y="6860504"/>
            <a:ext cx="101601" cy="127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652" name="2_epsilon.pdf" descr="2_epsilon.pd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705889" y="5964371"/>
            <a:ext cx="241301" cy="203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653" name="Delta.pdf" descr="Delta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5293105" y="7255124"/>
            <a:ext cx="215901" cy="215901"/>
          </a:xfrm>
          <a:prstGeom prst="rect">
            <a:avLst/>
          </a:prstGeom>
          <a:ln w="12700">
            <a:miter lim="400000"/>
          </a:ln>
        </p:spPr>
      </p:pic>
      <p:sp>
        <p:nvSpPr>
          <p:cNvPr id="654" name="Triangle"/>
          <p:cNvSpPr/>
          <p:nvPr/>
        </p:nvSpPr>
        <p:spPr>
          <a:xfrm rot="16200000">
            <a:off x="4609712" y="7122329"/>
            <a:ext cx="938872" cy="2159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21600"/>
                </a:move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2600"/>
          </a:solidFill>
          <a:ln w="12700">
            <a:miter lim="400000"/>
          </a:ln>
        </p:spPr>
        <p:txBody>
          <a:bodyPr lIns="65023" tIns="65023" rIns="65023" bIns="65023"/>
          <a:lstStyle/>
          <a:p>
            <a:pPr algn="l" defTabSz="1300480">
              <a:defRPr b="0" sz="34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</a:p>
        </p:txBody>
      </p:sp>
      <p:sp>
        <p:nvSpPr>
          <p:cNvPr id="655" name="Triangle"/>
          <p:cNvSpPr/>
          <p:nvPr/>
        </p:nvSpPr>
        <p:spPr>
          <a:xfrm flipH="1" rot="5400000">
            <a:off x="3277945" y="6895416"/>
            <a:ext cx="502537" cy="10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21600"/>
                </a:move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2600"/>
          </a:solidFill>
          <a:ln w="12700">
            <a:miter lim="400000"/>
          </a:ln>
        </p:spPr>
        <p:txBody>
          <a:bodyPr lIns="65023" tIns="65023" rIns="65023" bIns="65023"/>
          <a:lstStyle/>
          <a:p>
            <a:pPr algn="l" defTabSz="1300480">
              <a:defRPr b="0" sz="34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</a:p>
        </p:txBody>
      </p:sp>
      <p:pic>
        <p:nvPicPr>
          <p:cNvPr id="656" name="sim_int_0^epsilo.pdf" descr="sim_int_0^epsilo.pdf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354531" y="8922431"/>
            <a:ext cx="4013201" cy="495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2nd order perturbation theory (small U)"/>
          <p:cNvSpPr txBox="1"/>
          <p:nvPr/>
        </p:nvSpPr>
        <p:spPr>
          <a:xfrm>
            <a:off x="1791503" y="79073"/>
            <a:ext cx="8431545" cy="726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1300480">
              <a:defRPr sz="3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>
              <a:defRPr b="0" sz="3400">
                <a:effectLst/>
              </a:defRPr>
            </a:pPr>
            <a:r>
              <a:rPr b="1" sz="3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rPr>
              <a:t>2nd order perturbation theory (small U)</a:t>
            </a:r>
          </a:p>
        </p:txBody>
      </p:sp>
      <p:sp>
        <p:nvSpPr>
          <p:cNvPr id="659" name="Triangle"/>
          <p:cNvSpPr/>
          <p:nvPr/>
        </p:nvSpPr>
        <p:spPr>
          <a:xfrm>
            <a:off x="4234506" y="5111745"/>
            <a:ext cx="3545538" cy="2969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21600"/>
                </a:move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2600"/>
          </a:solidFill>
          <a:ln w="12700">
            <a:miter lim="400000"/>
          </a:ln>
        </p:spPr>
        <p:txBody>
          <a:bodyPr lIns="65023" tIns="65023" rIns="65023" bIns="65023"/>
          <a:lstStyle/>
          <a:p>
            <a:pPr algn="l" defTabSz="1300480">
              <a:defRPr b="0" sz="34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</a:p>
        </p:txBody>
      </p:sp>
      <p:sp>
        <p:nvSpPr>
          <p:cNvPr id="660" name="0"/>
          <p:cNvSpPr txBox="1"/>
          <p:nvPr/>
        </p:nvSpPr>
        <p:spPr>
          <a:xfrm>
            <a:off x="5815827" y="5460126"/>
            <a:ext cx="382896" cy="611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1300480">
              <a:defRPr b="0" sz="3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</a:t>
            </a:r>
          </a:p>
        </p:txBody>
      </p:sp>
      <p:pic>
        <p:nvPicPr>
          <p:cNvPr id="66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8790" y="1100730"/>
            <a:ext cx="8263756" cy="726906"/>
          </a:xfrm>
          <a:prstGeom prst="rect">
            <a:avLst/>
          </a:prstGeom>
          <a:ln w="12700">
            <a:miter lim="400000"/>
          </a:ln>
        </p:spPr>
      </p:pic>
      <p:pic>
        <p:nvPicPr>
          <p:cNvPr id="662" name="Screenshot 2020-12-07 at 14.00.40.png" descr="Screenshot 2020-12-07 at 14.00.40.png"/>
          <p:cNvPicPr>
            <a:picLocks noChangeAspect="1"/>
          </p:cNvPicPr>
          <p:nvPr/>
        </p:nvPicPr>
        <p:blipFill>
          <a:blip r:embed="rId3">
            <a:extLst/>
          </a:blip>
          <a:srcRect l="15283" t="19603" r="5212" b="19603"/>
          <a:stretch>
            <a:fillRect/>
          </a:stretch>
        </p:blipFill>
        <p:spPr>
          <a:xfrm>
            <a:off x="10147496" y="1037059"/>
            <a:ext cx="2433749" cy="846293"/>
          </a:xfrm>
          <a:prstGeom prst="rect">
            <a:avLst/>
          </a:prstGeom>
          <a:ln w="12700">
            <a:miter lim="400000"/>
          </a:ln>
        </p:spPr>
      </p:pic>
      <p:sp>
        <p:nvSpPr>
          <p:cNvPr id="663" name="Rounded Rectangle"/>
          <p:cNvSpPr/>
          <p:nvPr/>
        </p:nvSpPr>
        <p:spPr>
          <a:xfrm>
            <a:off x="11620453" y="994833"/>
            <a:ext cx="579004" cy="938871"/>
          </a:xfrm>
          <a:prstGeom prst="roundRect">
            <a:avLst>
              <a:gd name="adj" fmla="val 26719"/>
            </a:avLst>
          </a:prstGeom>
          <a:ln w="25400">
            <a:solidFill>
              <a:srgbClr val="FF2600"/>
            </a:solidFill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pSp>
        <p:nvGrpSpPr>
          <p:cNvPr id="673" name="Group"/>
          <p:cNvGrpSpPr/>
          <p:nvPr/>
        </p:nvGrpSpPr>
        <p:grpSpPr>
          <a:xfrm>
            <a:off x="3667039" y="3144447"/>
            <a:ext cx="1788682" cy="1915887"/>
            <a:chOff x="0" y="0"/>
            <a:chExt cx="1788681" cy="1915885"/>
          </a:xfrm>
        </p:grpSpPr>
        <p:grpSp>
          <p:nvGrpSpPr>
            <p:cNvPr id="671" name="Group"/>
            <p:cNvGrpSpPr/>
            <p:nvPr/>
          </p:nvGrpSpPr>
          <p:grpSpPr>
            <a:xfrm>
              <a:off x="0" y="0"/>
              <a:ext cx="1788682" cy="1915886"/>
              <a:chOff x="0" y="0"/>
              <a:chExt cx="1788681" cy="1915885"/>
            </a:xfrm>
          </p:grpSpPr>
          <p:sp>
            <p:nvSpPr>
              <p:cNvPr id="664" name="Line"/>
              <p:cNvSpPr/>
              <p:nvPr/>
            </p:nvSpPr>
            <p:spPr>
              <a:xfrm>
                <a:off x="0" y="940378"/>
                <a:ext cx="1788682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algn="l" defTabSz="1300480">
                  <a:defRPr b="0" sz="3400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defRPr>
                </a:pPr>
              </a:p>
            </p:txBody>
          </p:sp>
          <p:sp>
            <p:nvSpPr>
              <p:cNvPr id="665" name="Oval"/>
              <p:cNvSpPr/>
              <p:nvPr/>
            </p:nvSpPr>
            <p:spPr>
              <a:xfrm>
                <a:off x="1250230" y="1391548"/>
                <a:ext cx="240879" cy="247815"/>
              </a:xfrm>
              <a:prstGeom prst="ellipse">
                <a:avLst/>
              </a:prstGeom>
              <a:solidFill>
                <a:srgbClr val="FFFFF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algn="l" defTabSz="1300480">
                  <a:defRPr b="0" sz="3400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defRPr>
                </a:pPr>
              </a:p>
            </p:txBody>
          </p:sp>
          <p:sp>
            <p:nvSpPr>
              <p:cNvPr id="666" name="Oval"/>
              <p:cNvSpPr/>
              <p:nvPr/>
            </p:nvSpPr>
            <p:spPr>
              <a:xfrm>
                <a:off x="304229" y="1668072"/>
                <a:ext cx="240879" cy="247814"/>
              </a:xfrm>
              <a:prstGeom prst="ellipse">
                <a:avLst/>
              </a:prstGeom>
              <a:solidFill>
                <a:srgbClr val="FFFFF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algn="l" defTabSz="1300480">
                  <a:defRPr b="0" sz="3400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defRPr>
                </a:pPr>
              </a:p>
            </p:txBody>
          </p:sp>
          <p:sp>
            <p:nvSpPr>
              <p:cNvPr id="667" name="Line"/>
              <p:cNvSpPr/>
              <p:nvPr/>
            </p:nvSpPr>
            <p:spPr>
              <a:xfrm flipV="1">
                <a:off x="1370669" y="518316"/>
                <a:ext cx="1" cy="844126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ysDot"/>
                <a:miter lim="400000"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algn="l" defTabSz="1300480">
                  <a:defRPr b="0" sz="3400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defRPr>
                </a:pPr>
              </a:p>
            </p:txBody>
          </p:sp>
          <p:sp>
            <p:nvSpPr>
              <p:cNvPr id="668" name="Line"/>
              <p:cNvSpPr/>
              <p:nvPr/>
            </p:nvSpPr>
            <p:spPr>
              <a:xfrm flipV="1">
                <a:off x="424668" y="446525"/>
                <a:ext cx="1" cy="119244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ysDot"/>
                <a:miter lim="400000"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algn="l" defTabSz="1300480">
                  <a:defRPr b="0" sz="3400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defRPr>
                </a:pPr>
              </a:p>
            </p:txBody>
          </p:sp>
          <p:sp>
            <p:nvSpPr>
              <p:cNvPr id="669" name="Oval"/>
              <p:cNvSpPr/>
              <p:nvPr/>
            </p:nvSpPr>
            <p:spPr>
              <a:xfrm>
                <a:off x="1250230" y="241395"/>
                <a:ext cx="240879" cy="247814"/>
              </a:xfrm>
              <a:prstGeom prst="ellipse">
                <a:avLst/>
              </a:prstGeom>
              <a:solidFill>
                <a:srgbClr val="000000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algn="l" defTabSz="1300480">
                  <a:defRPr b="0" sz="3400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defRPr>
                </a:pPr>
              </a:p>
            </p:txBody>
          </p:sp>
          <p:sp>
            <p:nvSpPr>
              <p:cNvPr id="670" name="x"/>
              <p:cNvSpPr txBox="1"/>
              <p:nvPr/>
            </p:nvSpPr>
            <p:spPr>
              <a:xfrm>
                <a:off x="263063" y="0"/>
                <a:ext cx="352318" cy="5850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65023" tIns="65023" rIns="65023" bIns="65023" numCol="1" anchor="t">
                <a:noAutofit/>
              </a:bodyPr>
              <a:lstStyle>
                <a:lvl1pPr algn="l" defTabSz="1300480">
                  <a:defRPr b="0" sz="3400">
                    <a:solidFill>
                      <a:srgbClr val="FF2600"/>
                    </a:solidFill>
                    <a:uFill>
                      <a:solidFill>
                        <a:srgbClr val="000000"/>
                      </a:solidFill>
                    </a:uFill>
                    <a:latin typeface="Arial Black"/>
                    <a:ea typeface="Arial Black"/>
                    <a:cs typeface="Arial Black"/>
                    <a:sym typeface="Arial Black"/>
                  </a:defRPr>
                </a:lvl1pPr>
              </a:lstStyle>
              <a:p>
                <a:pPr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r>
                  <a:rPr>
                    <a:latin typeface="Arial Black"/>
                    <a:ea typeface="Arial Black"/>
                    <a:cs typeface="Arial Black"/>
                    <a:sym typeface="Arial Black"/>
                  </a:rPr>
                  <a:t>x</a:t>
                </a:r>
              </a:p>
            </p:txBody>
          </p:sp>
        </p:grpSp>
        <p:sp>
          <p:nvSpPr>
            <p:cNvPr id="672" name="Rectangle"/>
            <p:cNvSpPr/>
            <p:nvPr/>
          </p:nvSpPr>
          <p:spPr>
            <a:xfrm>
              <a:off x="100475" y="407648"/>
              <a:ext cx="1587731" cy="531855"/>
            </a:xfrm>
            <a:prstGeom prst="rect">
              <a:avLst/>
            </a:prstGeom>
            <a:solidFill>
              <a:srgbClr val="FFD479">
                <a:alpha val="4894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 b="0" sz="3200">
                  <a:solidFill>
                    <a:srgbClr val="4F8F00"/>
                  </a:solidFill>
                  <a:uFill>
                    <a:solidFill>
                      <a:srgbClr val="000000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pPr>
            </a:p>
          </p:txBody>
        </p:sp>
      </p:grpSp>
      <p:grpSp>
        <p:nvGrpSpPr>
          <p:cNvPr id="683" name="Group"/>
          <p:cNvGrpSpPr/>
          <p:nvPr/>
        </p:nvGrpSpPr>
        <p:grpSpPr>
          <a:xfrm>
            <a:off x="5988120" y="1879218"/>
            <a:ext cx="1788683" cy="2882065"/>
            <a:chOff x="0" y="0"/>
            <a:chExt cx="1788681" cy="2882064"/>
          </a:xfrm>
        </p:grpSpPr>
        <p:grpSp>
          <p:nvGrpSpPr>
            <p:cNvPr id="681" name="Group"/>
            <p:cNvGrpSpPr/>
            <p:nvPr/>
          </p:nvGrpSpPr>
          <p:grpSpPr>
            <a:xfrm>
              <a:off x="0" y="0"/>
              <a:ext cx="1788682" cy="2882064"/>
              <a:chOff x="0" y="0"/>
              <a:chExt cx="1788681" cy="2882063"/>
            </a:xfrm>
          </p:grpSpPr>
          <p:sp>
            <p:nvSpPr>
              <p:cNvPr id="674" name="Line"/>
              <p:cNvSpPr/>
              <p:nvPr/>
            </p:nvSpPr>
            <p:spPr>
              <a:xfrm>
                <a:off x="0" y="2183080"/>
                <a:ext cx="1788682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algn="l" defTabSz="1300480">
                  <a:defRPr b="0" sz="3400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defRPr>
                </a:pPr>
              </a:p>
            </p:txBody>
          </p:sp>
          <p:sp>
            <p:nvSpPr>
              <p:cNvPr id="675" name="Oval"/>
              <p:cNvSpPr/>
              <p:nvPr/>
            </p:nvSpPr>
            <p:spPr>
              <a:xfrm>
                <a:off x="1250230" y="2634250"/>
                <a:ext cx="240879" cy="247814"/>
              </a:xfrm>
              <a:prstGeom prst="ellipse">
                <a:avLst/>
              </a:prstGeom>
              <a:solidFill>
                <a:srgbClr val="FFFFF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algn="l" defTabSz="1300480">
                  <a:defRPr b="0" sz="3400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defRPr>
                </a:pPr>
              </a:p>
            </p:txBody>
          </p:sp>
          <p:sp>
            <p:nvSpPr>
              <p:cNvPr id="676" name="Oval"/>
              <p:cNvSpPr/>
              <p:nvPr/>
            </p:nvSpPr>
            <p:spPr>
              <a:xfrm>
                <a:off x="316757" y="0"/>
                <a:ext cx="240879" cy="247814"/>
              </a:xfrm>
              <a:prstGeom prst="ellipse">
                <a:avLst/>
              </a:prstGeom>
              <a:solidFill>
                <a:srgbClr val="000000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algn="l" defTabSz="1300480">
                  <a:defRPr b="0" sz="3400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defRPr>
                </a:pPr>
              </a:p>
            </p:txBody>
          </p:sp>
          <p:sp>
            <p:nvSpPr>
              <p:cNvPr id="677" name="Line"/>
              <p:cNvSpPr/>
              <p:nvPr/>
            </p:nvSpPr>
            <p:spPr>
              <a:xfrm flipV="1">
                <a:off x="1370669" y="1761018"/>
                <a:ext cx="1" cy="844125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ysDot"/>
                <a:miter lim="400000"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algn="l" defTabSz="1300480">
                  <a:defRPr b="0" sz="3400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defRPr>
                </a:pPr>
              </a:p>
            </p:txBody>
          </p:sp>
          <p:sp>
            <p:nvSpPr>
              <p:cNvPr id="678" name="Line"/>
              <p:cNvSpPr/>
              <p:nvPr/>
            </p:nvSpPr>
            <p:spPr>
              <a:xfrm flipV="1">
                <a:off x="439222" y="277501"/>
                <a:ext cx="1" cy="119244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ysDot"/>
                <a:miter lim="400000"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algn="l" defTabSz="1300480">
                  <a:defRPr b="0" sz="3400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defRPr>
                </a:pPr>
              </a:p>
            </p:txBody>
          </p:sp>
          <p:sp>
            <p:nvSpPr>
              <p:cNvPr id="679" name="Oval"/>
              <p:cNvSpPr/>
              <p:nvPr/>
            </p:nvSpPr>
            <p:spPr>
              <a:xfrm>
                <a:off x="1250230" y="1484096"/>
                <a:ext cx="240879" cy="247815"/>
              </a:xfrm>
              <a:prstGeom prst="ellipse">
                <a:avLst/>
              </a:prstGeom>
              <a:solidFill>
                <a:srgbClr val="000000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algn="l" defTabSz="1300480">
                  <a:defRPr b="0" sz="3400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defRPr>
                </a:pPr>
              </a:p>
            </p:txBody>
          </p:sp>
          <p:sp>
            <p:nvSpPr>
              <p:cNvPr id="680" name="x"/>
              <p:cNvSpPr txBox="1"/>
              <p:nvPr/>
            </p:nvSpPr>
            <p:spPr>
              <a:xfrm>
                <a:off x="263063" y="1242701"/>
                <a:ext cx="352318" cy="5850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65023" tIns="65023" rIns="65023" bIns="65023" numCol="1" anchor="t">
                <a:noAutofit/>
              </a:bodyPr>
              <a:lstStyle>
                <a:lvl1pPr algn="l" defTabSz="1300480">
                  <a:defRPr b="0" sz="3400">
                    <a:solidFill>
                      <a:srgbClr val="FF2600"/>
                    </a:solidFill>
                    <a:uFill>
                      <a:solidFill>
                        <a:srgbClr val="000000"/>
                      </a:solidFill>
                    </a:uFill>
                    <a:latin typeface="Arial Black"/>
                    <a:ea typeface="Arial Black"/>
                    <a:cs typeface="Arial Black"/>
                    <a:sym typeface="Arial Black"/>
                  </a:defRPr>
                </a:lvl1pPr>
              </a:lstStyle>
              <a:p>
                <a:pPr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r>
                  <a:rPr>
                    <a:latin typeface="Arial Black"/>
                    <a:ea typeface="Arial Black"/>
                    <a:cs typeface="Arial Black"/>
                    <a:sym typeface="Arial Black"/>
                  </a:rPr>
                  <a:t>x</a:t>
                </a:r>
              </a:p>
            </p:txBody>
          </p:sp>
        </p:grpSp>
        <p:sp>
          <p:nvSpPr>
            <p:cNvPr id="682" name="Rectangle"/>
            <p:cNvSpPr/>
            <p:nvPr/>
          </p:nvSpPr>
          <p:spPr>
            <a:xfrm>
              <a:off x="100475" y="1112371"/>
              <a:ext cx="1587731" cy="1053211"/>
            </a:xfrm>
            <a:prstGeom prst="rect">
              <a:avLst/>
            </a:prstGeom>
            <a:solidFill>
              <a:srgbClr val="FFD479">
                <a:alpha val="4894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 b="0" sz="3400">
                  <a:solidFill>
                    <a:srgbClr val="4F8F00"/>
                  </a:solidFill>
                  <a:uFill>
                    <a:solidFill>
                      <a:srgbClr val="000000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pPr>
            </a:p>
          </p:txBody>
        </p:sp>
      </p:grpSp>
      <p:grpSp>
        <p:nvGrpSpPr>
          <p:cNvPr id="693" name="Group"/>
          <p:cNvGrpSpPr/>
          <p:nvPr/>
        </p:nvGrpSpPr>
        <p:grpSpPr>
          <a:xfrm>
            <a:off x="8367259" y="2968749"/>
            <a:ext cx="1788682" cy="1770963"/>
            <a:chOff x="0" y="165099"/>
            <a:chExt cx="1788681" cy="1770962"/>
          </a:xfrm>
        </p:grpSpPr>
        <p:grpSp>
          <p:nvGrpSpPr>
            <p:cNvPr id="691" name="Group"/>
            <p:cNvGrpSpPr/>
            <p:nvPr/>
          </p:nvGrpSpPr>
          <p:grpSpPr>
            <a:xfrm>
              <a:off x="0" y="165100"/>
              <a:ext cx="1788682" cy="1770963"/>
              <a:chOff x="0" y="165100"/>
              <a:chExt cx="1788681" cy="1770962"/>
            </a:xfrm>
          </p:grpSpPr>
          <p:sp>
            <p:nvSpPr>
              <p:cNvPr id="684" name="Line"/>
              <p:cNvSpPr/>
              <p:nvPr/>
            </p:nvSpPr>
            <p:spPr>
              <a:xfrm>
                <a:off x="0" y="1237078"/>
                <a:ext cx="1788682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algn="l" defTabSz="1300480">
                  <a:defRPr b="0" sz="3400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defRPr>
                </a:pPr>
              </a:p>
            </p:txBody>
          </p:sp>
          <p:sp>
            <p:nvSpPr>
              <p:cNvPr id="685" name="Oval"/>
              <p:cNvSpPr/>
              <p:nvPr/>
            </p:nvSpPr>
            <p:spPr>
              <a:xfrm>
                <a:off x="1250230" y="1688248"/>
                <a:ext cx="240879" cy="247815"/>
              </a:xfrm>
              <a:prstGeom prst="ellipse">
                <a:avLst/>
              </a:prstGeom>
              <a:solidFill>
                <a:srgbClr val="FFFFF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algn="l" defTabSz="1300480">
                  <a:defRPr b="0" sz="3400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defRPr>
                </a:pPr>
              </a:p>
            </p:txBody>
          </p:sp>
          <p:sp>
            <p:nvSpPr>
              <p:cNvPr id="686" name="Oval"/>
              <p:cNvSpPr/>
              <p:nvPr/>
            </p:nvSpPr>
            <p:spPr>
              <a:xfrm>
                <a:off x="316757" y="165100"/>
                <a:ext cx="240879" cy="247814"/>
              </a:xfrm>
              <a:prstGeom prst="ellipse">
                <a:avLst/>
              </a:prstGeom>
              <a:solidFill>
                <a:srgbClr val="000000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algn="l" defTabSz="1300480">
                  <a:defRPr b="0" sz="3400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defRPr>
                </a:pPr>
              </a:p>
            </p:txBody>
          </p:sp>
          <p:sp>
            <p:nvSpPr>
              <p:cNvPr id="687" name="Line"/>
              <p:cNvSpPr/>
              <p:nvPr/>
            </p:nvSpPr>
            <p:spPr>
              <a:xfrm flipV="1">
                <a:off x="1370669" y="815016"/>
                <a:ext cx="1" cy="844126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ysDot"/>
                <a:miter lim="400000"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algn="l" defTabSz="1300480">
                  <a:defRPr b="0" sz="3400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defRPr>
                </a:pPr>
              </a:p>
            </p:txBody>
          </p:sp>
          <p:sp>
            <p:nvSpPr>
              <p:cNvPr id="688" name="Line"/>
              <p:cNvSpPr/>
              <p:nvPr/>
            </p:nvSpPr>
            <p:spPr>
              <a:xfrm flipV="1">
                <a:off x="437196" y="247017"/>
                <a:ext cx="1" cy="276923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ysDot"/>
                <a:miter lim="400000"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algn="l" defTabSz="1300480">
                  <a:defRPr b="0" sz="3400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defRPr>
                </a:pPr>
              </a:p>
            </p:txBody>
          </p:sp>
          <p:sp>
            <p:nvSpPr>
              <p:cNvPr id="689" name="Oval"/>
              <p:cNvSpPr/>
              <p:nvPr/>
            </p:nvSpPr>
            <p:spPr>
              <a:xfrm>
                <a:off x="1250230" y="538095"/>
                <a:ext cx="240879" cy="247814"/>
              </a:xfrm>
              <a:prstGeom prst="ellipse">
                <a:avLst/>
              </a:prstGeom>
              <a:solidFill>
                <a:srgbClr val="000000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algn="l" defTabSz="1300480">
                  <a:defRPr b="0" sz="3400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defRPr>
                </a:pPr>
              </a:p>
            </p:txBody>
          </p:sp>
          <p:sp>
            <p:nvSpPr>
              <p:cNvPr id="690" name="x"/>
              <p:cNvSpPr txBox="1"/>
              <p:nvPr/>
            </p:nvSpPr>
            <p:spPr>
              <a:xfrm>
                <a:off x="263063" y="296699"/>
                <a:ext cx="352318" cy="5850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65023" tIns="65023" rIns="65023" bIns="65023" numCol="1" anchor="t">
                <a:noAutofit/>
              </a:bodyPr>
              <a:lstStyle>
                <a:lvl1pPr algn="l" defTabSz="1300480">
                  <a:defRPr b="0" sz="3400">
                    <a:solidFill>
                      <a:srgbClr val="FF2600"/>
                    </a:solidFill>
                    <a:uFill>
                      <a:solidFill>
                        <a:srgbClr val="000000"/>
                      </a:solidFill>
                    </a:uFill>
                    <a:latin typeface="Arial Black"/>
                    <a:ea typeface="Arial Black"/>
                    <a:cs typeface="Arial Black"/>
                    <a:sym typeface="Arial Black"/>
                  </a:defRPr>
                </a:lvl1pPr>
              </a:lstStyle>
              <a:p>
                <a:pPr>
                  <a:defRPr>
                    <a:latin typeface="Times"/>
                    <a:ea typeface="Times"/>
                    <a:cs typeface="Times"/>
                    <a:sym typeface="Times"/>
                  </a:defRPr>
                </a:pPr>
                <a:r>
                  <a:rPr>
                    <a:latin typeface="Arial Black"/>
                    <a:ea typeface="Arial Black"/>
                    <a:cs typeface="Arial Black"/>
                    <a:sym typeface="Arial Black"/>
                  </a:rPr>
                  <a:t>x</a:t>
                </a:r>
              </a:p>
            </p:txBody>
          </p:sp>
        </p:grpSp>
        <p:sp>
          <p:nvSpPr>
            <p:cNvPr id="692" name="Rectangle"/>
            <p:cNvSpPr/>
            <p:nvPr/>
          </p:nvSpPr>
          <p:spPr>
            <a:xfrm>
              <a:off x="85921" y="185214"/>
              <a:ext cx="1587732" cy="1034366"/>
            </a:xfrm>
            <a:prstGeom prst="rect">
              <a:avLst/>
            </a:prstGeom>
            <a:solidFill>
              <a:srgbClr val="FFD479">
                <a:alpha val="4894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 b="0" sz="3400">
                  <a:solidFill>
                    <a:srgbClr val="4F8F00"/>
                  </a:solidFill>
                  <a:uFill>
                    <a:solidFill>
                      <a:srgbClr val="000000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pPr>
            </a:p>
          </p:txBody>
        </p:sp>
      </p:grpSp>
      <p:sp>
        <p:nvSpPr>
          <p:cNvPr id="694" name="Line"/>
          <p:cNvSpPr/>
          <p:nvPr/>
        </p:nvSpPr>
        <p:spPr>
          <a:xfrm>
            <a:off x="10842672" y="4038226"/>
            <a:ext cx="1788682" cy="1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65023" tIns="65023" rIns="65023" bIns="65023"/>
          <a:lstStyle/>
          <a:p>
            <a:pPr algn="l" defTabSz="1300480">
              <a:defRPr b="0" sz="34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</a:p>
        </p:txBody>
      </p:sp>
      <p:sp>
        <p:nvSpPr>
          <p:cNvPr id="695" name="Oval"/>
          <p:cNvSpPr/>
          <p:nvPr/>
        </p:nvSpPr>
        <p:spPr>
          <a:xfrm>
            <a:off x="11162778" y="3826895"/>
            <a:ext cx="240879" cy="247814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</a:ln>
        </p:spPr>
        <p:txBody>
          <a:bodyPr lIns="65023" tIns="65023" rIns="65023" bIns="65023"/>
          <a:lstStyle/>
          <a:p>
            <a:pPr algn="l" defTabSz="1300480">
              <a:defRPr b="0" sz="34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</a:p>
        </p:txBody>
      </p:sp>
      <p:sp>
        <p:nvSpPr>
          <p:cNvPr id="696" name="Line"/>
          <p:cNvSpPr/>
          <p:nvPr/>
        </p:nvSpPr>
        <p:spPr>
          <a:xfrm flipV="1">
            <a:off x="11255963" y="3549973"/>
            <a:ext cx="1" cy="276922"/>
          </a:xfrm>
          <a:prstGeom prst="line">
            <a:avLst/>
          </a:prstGeom>
          <a:ln w="25400">
            <a:solidFill>
              <a:srgbClr val="000000"/>
            </a:solidFill>
            <a:prstDash val="sysDot"/>
            <a:miter lim="400000"/>
          </a:ln>
        </p:spPr>
        <p:txBody>
          <a:bodyPr lIns="65023" tIns="65023" rIns="65023" bIns="65023"/>
          <a:lstStyle/>
          <a:p>
            <a:pPr algn="l" defTabSz="1300480">
              <a:defRPr b="0" sz="34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</a:p>
        </p:txBody>
      </p:sp>
      <p:grpSp>
        <p:nvGrpSpPr>
          <p:cNvPr id="700" name="Group"/>
          <p:cNvGrpSpPr/>
          <p:nvPr/>
        </p:nvGrpSpPr>
        <p:grpSpPr>
          <a:xfrm>
            <a:off x="12143211" y="3339242"/>
            <a:ext cx="240879" cy="1397968"/>
            <a:chOff x="0" y="0"/>
            <a:chExt cx="240877" cy="1397967"/>
          </a:xfrm>
        </p:grpSpPr>
        <p:sp>
          <p:nvSpPr>
            <p:cNvPr id="697" name="Oval"/>
            <p:cNvSpPr/>
            <p:nvPr/>
          </p:nvSpPr>
          <p:spPr>
            <a:xfrm>
              <a:off x="0" y="1150153"/>
              <a:ext cx="240878" cy="247815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 b="0" sz="3400">
                  <a:uFill>
                    <a:solidFill>
                      <a:srgbClr val="000000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pPr>
            </a:p>
          </p:txBody>
        </p:sp>
        <p:sp>
          <p:nvSpPr>
            <p:cNvPr id="698" name="Line"/>
            <p:cNvSpPr/>
            <p:nvPr/>
          </p:nvSpPr>
          <p:spPr>
            <a:xfrm flipV="1">
              <a:off x="120438" y="276921"/>
              <a:ext cx="1" cy="84412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ysDot"/>
              <a:miter lim="400000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 b="0" sz="3400">
                  <a:uFill>
                    <a:solidFill>
                      <a:srgbClr val="000000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pPr>
            </a:p>
          </p:txBody>
        </p:sp>
        <p:sp>
          <p:nvSpPr>
            <p:cNvPr id="699" name="Oval"/>
            <p:cNvSpPr/>
            <p:nvPr/>
          </p:nvSpPr>
          <p:spPr>
            <a:xfrm>
              <a:off x="0" y="0"/>
              <a:ext cx="240878" cy="247814"/>
            </a:xfrm>
            <a:prstGeom prst="ellipse">
              <a:avLst/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 b="0" sz="3400">
                  <a:uFill>
                    <a:solidFill>
                      <a:srgbClr val="000000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pPr>
            </a:p>
          </p:txBody>
        </p:sp>
      </p:grpSp>
      <p:sp>
        <p:nvSpPr>
          <p:cNvPr id="701" name="x"/>
          <p:cNvSpPr txBox="1"/>
          <p:nvPr/>
        </p:nvSpPr>
        <p:spPr>
          <a:xfrm>
            <a:off x="11045583" y="3104824"/>
            <a:ext cx="352319" cy="5850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/>
          <a:lstStyle>
            <a:lvl1pPr algn="l" defTabSz="1300480">
              <a:defRPr b="0" sz="3400">
                <a:solidFill>
                  <a:srgbClr val="FF2600"/>
                </a:solidFill>
                <a:uFill>
                  <a:solidFill>
                    <a:srgbClr val="000000"/>
                  </a:solidFill>
                </a:u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>
              <a:defRPr>
                <a:latin typeface="Times"/>
                <a:ea typeface="Times"/>
                <a:cs typeface="Times"/>
                <a:sym typeface="Times"/>
              </a:defRPr>
            </a:pPr>
            <a:r>
              <a:rPr>
                <a:latin typeface="Arial Black"/>
                <a:ea typeface="Arial Black"/>
                <a:cs typeface="Arial Black"/>
                <a:sym typeface="Arial Black"/>
              </a:rPr>
              <a:t>x</a:t>
            </a:r>
          </a:p>
        </p:txBody>
      </p:sp>
      <p:sp>
        <p:nvSpPr>
          <p:cNvPr id="702" name="Rectangle"/>
          <p:cNvSpPr/>
          <p:nvPr/>
        </p:nvSpPr>
        <p:spPr>
          <a:xfrm>
            <a:off x="10943147" y="2989809"/>
            <a:ext cx="1587732" cy="1041557"/>
          </a:xfrm>
          <a:prstGeom prst="rect">
            <a:avLst/>
          </a:prstGeom>
          <a:solidFill>
            <a:srgbClr val="FFD479">
              <a:alpha val="48940"/>
            </a:srgbClr>
          </a:solidFill>
          <a:ln w="12700">
            <a:miter lim="400000"/>
          </a:ln>
        </p:spPr>
        <p:txBody>
          <a:bodyPr lIns="65023" tIns="65023" rIns="65023" bIns="65023"/>
          <a:lstStyle/>
          <a:p>
            <a:pPr algn="l" defTabSz="1300480">
              <a:defRPr b="0" sz="3400">
                <a:solidFill>
                  <a:srgbClr val="4F8F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</a:p>
        </p:txBody>
      </p:sp>
      <p:sp>
        <p:nvSpPr>
          <p:cNvPr id="703" name="ΔEN+1-ΔEN:         -                 +                 +                  +"/>
          <p:cNvSpPr txBox="1"/>
          <p:nvPr/>
        </p:nvSpPr>
        <p:spPr>
          <a:xfrm>
            <a:off x="144397" y="3732615"/>
            <a:ext cx="10521692" cy="611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/>
          <a:p>
            <a:pPr algn="l" defTabSz="1300480">
              <a:defRPr b="0" sz="3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ΔE</a:t>
            </a:r>
            <a:r>
              <a:rPr baseline="31999"/>
              <a:t>N+1</a:t>
            </a:r>
            <a:r>
              <a:t>-ΔE</a:t>
            </a:r>
            <a:r>
              <a:rPr baseline="31999"/>
              <a:t>N</a:t>
            </a:r>
            <a:r>
              <a:t>:         -                 +                 +                  +</a:t>
            </a:r>
          </a:p>
        </p:txBody>
      </p:sp>
      <p:pic>
        <p:nvPicPr>
          <p:cNvPr id="704" name="epsilon.pdf" descr="epsilon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370140" y="3732615"/>
            <a:ext cx="101601" cy="127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705" name="2_epsilon.pdf" descr="2_epsilon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814162" y="2836482"/>
            <a:ext cx="241301" cy="203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706" name="Delta.pdf" descr="Delta.pd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401378" y="4127235"/>
            <a:ext cx="215901" cy="215901"/>
          </a:xfrm>
          <a:prstGeom prst="rect">
            <a:avLst/>
          </a:prstGeom>
          <a:ln w="12700">
            <a:miter lim="400000"/>
          </a:ln>
        </p:spPr>
      </p:pic>
      <p:sp>
        <p:nvSpPr>
          <p:cNvPr id="707" name="Triangle"/>
          <p:cNvSpPr/>
          <p:nvPr/>
        </p:nvSpPr>
        <p:spPr>
          <a:xfrm rot="16200000">
            <a:off x="4717986" y="3994440"/>
            <a:ext cx="938871" cy="2159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21600"/>
                </a:move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2600"/>
          </a:solidFill>
          <a:ln w="12700">
            <a:miter lim="400000"/>
          </a:ln>
        </p:spPr>
        <p:txBody>
          <a:bodyPr lIns="65023" tIns="65023" rIns="65023" bIns="65023"/>
          <a:lstStyle/>
          <a:p>
            <a:pPr algn="l" defTabSz="1300480">
              <a:defRPr b="0" sz="34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</a:p>
        </p:txBody>
      </p:sp>
      <p:sp>
        <p:nvSpPr>
          <p:cNvPr id="708" name="Triangle"/>
          <p:cNvSpPr/>
          <p:nvPr/>
        </p:nvSpPr>
        <p:spPr>
          <a:xfrm flipH="1" rot="5400000">
            <a:off x="3386218" y="3767527"/>
            <a:ext cx="502537" cy="10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21600"/>
                </a:move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2600"/>
          </a:solidFill>
          <a:ln w="12700">
            <a:miter lim="400000"/>
          </a:ln>
        </p:spPr>
        <p:txBody>
          <a:bodyPr lIns="65023" tIns="65023" rIns="65023" bIns="65023"/>
          <a:lstStyle/>
          <a:p>
            <a:pPr algn="l" defTabSz="1300480">
              <a:defRPr b="0" sz="34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</a:p>
        </p:txBody>
      </p:sp>
      <p:pic>
        <p:nvPicPr>
          <p:cNvPr id="709" name="&amp;_sim_int_0^C_d_.pdf" descr="&amp;_sim_int_0^C_d_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28648" y="6272255"/>
            <a:ext cx="6172201" cy="2882901"/>
          </a:xfrm>
          <a:prstGeom prst="rect">
            <a:avLst/>
          </a:prstGeom>
          <a:ln w="12700">
            <a:miter lim="400000"/>
          </a:ln>
        </p:spPr>
      </p:pic>
      <p:sp>
        <p:nvSpPr>
          <p:cNvPr id="710" name="Rounded Rectangle"/>
          <p:cNvSpPr/>
          <p:nvPr/>
        </p:nvSpPr>
        <p:spPr>
          <a:xfrm>
            <a:off x="3010746" y="8643626"/>
            <a:ext cx="1185126" cy="585823"/>
          </a:xfrm>
          <a:prstGeom prst="roundRect">
            <a:avLst>
              <a:gd name="adj" fmla="val 26408"/>
            </a:avLst>
          </a:prstGeom>
          <a:ln w="25400">
            <a:solidFill>
              <a:srgbClr val="FF2600"/>
            </a:solidFill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7" name="Group"/>
          <p:cNvGrpSpPr/>
          <p:nvPr/>
        </p:nvGrpSpPr>
        <p:grpSpPr>
          <a:xfrm>
            <a:off x="193509" y="964350"/>
            <a:ext cx="8834836" cy="5664748"/>
            <a:chOff x="0" y="0"/>
            <a:chExt cx="8834834" cy="5664747"/>
          </a:xfrm>
        </p:grpSpPr>
        <p:grpSp>
          <p:nvGrpSpPr>
            <p:cNvPr id="716" name="Group"/>
            <p:cNvGrpSpPr/>
            <p:nvPr/>
          </p:nvGrpSpPr>
          <p:grpSpPr>
            <a:xfrm>
              <a:off x="0" y="0"/>
              <a:ext cx="7337293" cy="5208530"/>
              <a:chOff x="0" y="0"/>
              <a:chExt cx="7337292" cy="5208529"/>
            </a:xfrm>
          </p:grpSpPr>
          <p:pic>
            <p:nvPicPr>
              <p:cNvPr id="712" name="Screenshot 2020-11-23 at 10.50.54.png" descr="Screenshot 2020-11-23 at 10.50.54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rcRect l="21203" t="16265" r="17517" b="32012"/>
              <a:stretch>
                <a:fillRect/>
              </a:stretch>
            </p:blipFill>
            <p:spPr>
              <a:xfrm>
                <a:off x="676543" y="441874"/>
                <a:ext cx="6660750" cy="476665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713" name="Rectangle"/>
              <p:cNvSpPr/>
              <p:nvPr/>
            </p:nvSpPr>
            <p:spPr>
              <a:xfrm>
                <a:off x="0" y="0"/>
                <a:ext cx="4258402" cy="227714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714" name="Rectangle"/>
              <p:cNvSpPr/>
              <p:nvPr/>
            </p:nvSpPr>
            <p:spPr>
              <a:xfrm>
                <a:off x="2618779" y="4332022"/>
                <a:ext cx="728795" cy="78727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715" name="Rectangle"/>
              <p:cNvSpPr/>
              <p:nvPr/>
            </p:nvSpPr>
            <p:spPr>
              <a:xfrm>
                <a:off x="1154046" y="3976356"/>
                <a:ext cx="836546" cy="54181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</p:grpSp>
        <p:sp>
          <p:nvSpPr>
            <p:cNvPr id="717" name="Line"/>
            <p:cNvSpPr/>
            <p:nvPr/>
          </p:nvSpPr>
          <p:spPr>
            <a:xfrm>
              <a:off x="5808390" y="1993077"/>
              <a:ext cx="1" cy="434341"/>
            </a:xfrm>
            <a:prstGeom prst="line">
              <a:avLst/>
            </a:prstGeom>
            <a:noFill/>
            <a:ln w="25400" cap="flat">
              <a:solidFill>
                <a:srgbClr val="FF2600"/>
              </a:solidFill>
              <a:prstDash val="solid"/>
              <a:round/>
              <a:tailEnd type="arrow" w="med" len="med"/>
            </a:ln>
            <a:effectLst/>
          </p:spPr>
          <p:txBody>
            <a:bodyPr wrap="square" lIns="60022" tIns="60022" rIns="60022" bIns="60022" numCol="1" anchor="t">
              <a:noAutofit/>
            </a:bodyPr>
            <a:lstStyle/>
            <a:p>
              <a:pPr algn="l" defTabSz="650240">
                <a:defRPr b="0" sz="1600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718" name="Line"/>
            <p:cNvSpPr/>
            <p:nvPr/>
          </p:nvSpPr>
          <p:spPr>
            <a:xfrm>
              <a:off x="5465490" y="2250252"/>
              <a:ext cx="1" cy="291466"/>
            </a:xfrm>
            <a:prstGeom prst="line">
              <a:avLst/>
            </a:prstGeom>
            <a:noFill/>
            <a:ln w="25400" cap="flat">
              <a:solidFill>
                <a:srgbClr val="FF2600"/>
              </a:solidFill>
              <a:prstDash val="solid"/>
              <a:round/>
              <a:tailEnd type="arrow" w="med" len="med"/>
            </a:ln>
            <a:effectLst/>
          </p:spPr>
          <p:txBody>
            <a:bodyPr wrap="square" lIns="60022" tIns="60022" rIns="60022" bIns="60022" numCol="1" anchor="t">
              <a:noAutofit/>
            </a:bodyPr>
            <a:lstStyle/>
            <a:p>
              <a:pPr algn="l" defTabSz="650240">
                <a:defRPr b="0" sz="1600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719" name="Line"/>
            <p:cNvSpPr/>
            <p:nvPr/>
          </p:nvSpPr>
          <p:spPr>
            <a:xfrm>
              <a:off x="5109890" y="2440752"/>
              <a:ext cx="1" cy="253366"/>
            </a:xfrm>
            <a:prstGeom prst="line">
              <a:avLst/>
            </a:prstGeom>
            <a:noFill/>
            <a:ln w="25400" cap="flat">
              <a:solidFill>
                <a:srgbClr val="FF2600"/>
              </a:solidFill>
              <a:prstDash val="solid"/>
              <a:round/>
              <a:tailEnd type="arrow" w="med" len="med"/>
            </a:ln>
            <a:effectLst/>
          </p:spPr>
          <p:txBody>
            <a:bodyPr wrap="square" lIns="60022" tIns="60022" rIns="60022" bIns="60022" numCol="1" anchor="t">
              <a:noAutofit/>
            </a:bodyPr>
            <a:lstStyle/>
            <a:p>
              <a:pPr algn="l" defTabSz="650240">
                <a:defRPr b="0" sz="1600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720" name="Line"/>
            <p:cNvSpPr/>
            <p:nvPr/>
          </p:nvSpPr>
          <p:spPr>
            <a:xfrm flipV="1">
              <a:off x="3520479" y="3215076"/>
              <a:ext cx="1" cy="253366"/>
            </a:xfrm>
            <a:prstGeom prst="line">
              <a:avLst/>
            </a:prstGeom>
            <a:noFill/>
            <a:ln w="25400" cap="flat">
              <a:solidFill>
                <a:srgbClr val="FF2600"/>
              </a:solidFill>
              <a:prstDash val="solid"/>
              <a:round/>
              <a:tailEnd type="arrow" w="med" len="med"/>
            </a:ln>
            <a:effectLst/>
          </p:spPr>
          <p:txBody>
            <a:bodyPr wrap="square" lIns="60022" tIns="60022" rIns="60022" bIns="60022" numCol="1" anchor="t">
              <a:noAutofit/>
            </a:bodyPr>
            <a:lstStyle/>
            <a:p>
              <a:pPr algn="l" defTabSz="650240">
                <a:defRPr b="0" sz="1600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721" name="Line"/>
            <p:cNvSpPr/>
            <p:nvPr/>
          </p:nvSpPr>
          <p:spPr>
            <a:xfrm flipV="1">
              <a:off x="3171023" y="3376319"/>
              <a:ext cx="1" cy="291466"/>
            </a:xfrm>
            <a:prstGeom prst="line">
              <a:avLst/>
            </a:prstGeom>
            <a:noFill/>
            <a:ln w="25400" cap="flat">
              <a:solidFill>
                <a:srgbClr val="FF2600"/>
              </a:solidFill>
              <a:prstDash val="solid"/>
              <a:round/>
              <a:tailEnd type="arrow" w="med" len="med"/>
            </a:ln>
            <a:effectLst/>
          </p:spPr>
          <p:txBody>
            <a:bodyPr wrap="square" lIns="60022" tIns="60022" rIns="60022" bIns="60022" numCol="1" anchor="t">
              <a:noAutofit/>
            </a:bodyPr>
            <a:lstStyle/>
            <a:p>
              <a:pPr algn="l" defTabSz="650240">
                <a:defRPr b="0" sz="1600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722" name="Line"/>
            <p:cNvSpPr/>
            <p:nvPr/>
          </p:nvSpPr>
          <p:spPr>
            <a:xfrm flipV="1">
              <a:off x="2828123" y="3525544"/>
              <a:ext cx="1" cy="434341"/>
            </a:xfrm>
            <a:prstGeom prst="line">
              <a:avLst/>
            </a:prstGeom>
            <a:noFill/>
            <a:ln w="25400" cap="flat">
              <a:solidFill>
                <a:srgbClr val="FF2600"/>
              </a:solidFill>
              <a:prstDash val="solid"/>
              <a:round/>
              <a:tailEnd type="arrow" w="med" len="med"/>
            </a:ln>
            <a:effectLst/>
          </p:spPr>
          <p:txBody>
            <a:bodyPr wrap="square" lIns="60022" tIns="60022" rIns="60022" bIns="60022" numCol="1" anchor="t">
              <a:noAutofit/>
            </a:bodyPr>
            <a:lstStyle/>
            <a:p>
              <a:pPr algn="l" defTabSz="650240">
                <a:defRPr b="0" sz="1600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pic>
          <p:nvPicPr>
            <p:cNvPr id="723" name="color_blue_tilde.pdf" descr="color_blue_tilde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609034" y="2496314"/>
              <a:ext cx="3225801" cy="3683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24" name="color_red_epsilo.pdf" descr="color_red_epsilo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5395912" y="1628925"/>
              <a:ext cx="279401" cy="2159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25" name="E_F(_omega=0).pdf" descr="E_F(_omega=0).pdf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48769" y="2496314"/>
              <a:ext cx="1625601" cy="3683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26" name="k_F.pdf" descr="k_F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4210050" y="5359947"/>
              <a:ext cx="381000" cy="304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728" name="Electron mass enhancement"/>
          <p:cNvSpPr txBox="1"/>
          <p:nvPr/>
        </p:nvSpPr>
        <p:spPr>
          <a:xfrm>
            <a:off x="4322241" y="268934"/>
            <a:ext cx="3903118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Electron mass enhancement</a:t>
            </a:r>
          </a:p>
        </p:txBody>
      </p:sp>
      <p:sp>
        <p:nvSpPr>
          <p:cNvPr id="729" name="Electronic energies further from the Fermi level are renormalized (reduced) more than the ones close to it:"/>
          <p:cNvSpPr txBox="1"/>
          <p:nvPr/>
        </p:nvSpPr>
        <p:spPr>
          <a:xfrm>
            <a:off x="352863" y="902755"/>
            <a:ext cx="12299073" cy="7620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22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Electronic energies further from the Fermi level are renormalized (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reduced</a:t>
            </a:r>
            <a:r>
              <a:t>) more than the ones close to it:</a:t>
            </a:r>
          </a:p>
        </p:txBody>
      </p:sp>
      <p:sp>
        <p:nvSpPr>
          <p:cNvPr id="730" name="Why does the self-energy change sign at EF?…"/>
          <p:cNvSpPr txBox="1"/>
          <p:nvPr/>
        </p:nvSpPr>
        <p:spPr>
          <a:xfrm>
            <a:off x="5308140" y="5085104"/>
            <a:ext cx="7167215" cy="1092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22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Why does the self-energy change sign at E</a:t>
            </a:r>
            <a:r>
              <a:rPr baseline="-5999"/>
              <a:t>F</a:t>
            </a:r>
            <a:r>
              <a:t>?</a:t>
            </a:r>
          </a:p>
          <a:p>
            <a:pPr algn="l">
              <a:defRPr b="0" sz="22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  <a:p>
            <a:pPr algn="l">
              <a:defRPr b="0" sz="22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Why is there a mass enhancement (and not reduction)?</a:t>
            </a:r>
          </a:p>
        </p:txBody>
      </p:sp>
      <p:grpSp>
        <p:nvGrpSpPr>
          <p:cNvPr id="736" name="Group"/>
          <p:cNvGrpSpPr/>
          <p:nvPr/>
        </p:nvGrpSpPr>
        <p:grpSpPr>
          <a:xfrm>
            <a:off x="674540" y="5937625"/>
            <a:ext cx="6552937" cy="3837623"/>
            <a:chOff x="167713" y="127459"/>
            <a:chExt cx="6552935" cy="3837622"/>
          </a:xfrm>
        </p:grpSpPr>
        <p:pic>
          <p:nvPicPr>
            <p:cNvPr id="731" name="Image" descr="Image"/>
            <p:cNvPicPr>
              <a:picLocks noChangeAspect="1"/>
            </p:cNvPicPr>
            <p:nvPr/>
          </p:nvPicPr>
          <p:blipFill>
            <a:blip r:embed="rId7">
              <a:extLst/>
            </a:blip>
            <a:srcRect l="8030" t="0" r="50623" b="77434"/>
            <a:stretch>
              <a:fillRect/>
            </a:stretch>
          </p:blipFill>
          <p:spPr>
            <a:xfrm>
              <a:off x="2202891" y="1479492"/>
              <a:ext cx="4517759" cy="16420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32" name="Rectangle"/>
            <p:cNvSpPr/>
            <p:nvPr/>
          </p:nvSpPr>
          <p:spPr>
            <a:xfrm>
              <a:off x="167713" y="127459"/>
              <a:ext cx="1367978" cy="392118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b="0">
                  <a:uFill>
                    <a:solidFill>
                      <a:srgbClr val="000000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pPr>
            </a:p>
          </p:txBody>
        </p:sp>
        <p:sp>
          <p:nvSpPr>
            <p:cNvPr id="733" name="Re𝝨"/>
            <p:cNvSpPr txBox="1"/>
            <p:nvPr/>
          </p:nvSpPr>
          <p:spPr>
            <a:xfrm>
              <a:off x="1493850" y="1443641"/>
              <a:ext cx="648182" cy="4428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l" defTabSz="914400">
                <a:defRPr b="0" sz="2000">
                  <a:uFill>
                    <a:solidFill>
                      <a:srgbClr val="000000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/>
              <a:r>
                <a:t>Re𝝨</a:t>
              </a:r>
            </a:p>
          </p:txBody>
        </p:sp>
        <p:sp>
          <p:nvSpPr>
            <p:cNvPr id="734" name="Line"/>
            <p:cNvSpPr/>
            <p:nvPr/>
          </p:nvSpPr>
          <p:spPr>
            <a:xfrm flipH="1" flipV="1">
              <a:off x="4284369" y="1923517"/>
              <a:ext cx="329274" cy="957419"/>
            </a:xfrm>
            <a:prstGeom prst="line">
              <a:avLst/>
            </a:prstGeom>
            <a:noFill/>
            <a:ln w="9525" cap="flat">
              <a:solidFill>
                <a:srgbClr val="008F00"/>
              </a:solidFill>
              <a:prstDash val="solid"/>
              <a:miter lim="400000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b="0">
                  <a:uFill>
                    <a:solidFill>
                      <a:srgbClr val="000000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pPr>
            </a:p>
          </p:txBody>
        </p:sp>
        <p:pic>
          <p:nvPicPr>
            <p:cNvPr id="735" name="Image" descr="Image"/>
            <p:cNvPicPr>
              <a:picLocks noChangeAspect="1"/>
            </p:cNvPicPr>
            <p:nvPr/>
          </p:nvPicPr>
          <p:blipFill>
            <a:blip r:embed="rId7">
              <a:extLst/>
            </a:blip>
            <a:srcRect l="50353" t="87654" r="8299" b="0"/>
            <a:stretch>
              <a:fillRect/>
            </a:stretch>
          </p:blipFill>
          <p:spPr>
            <a:xfrm>
              <a:off x="2177491" y="3066680"/>
              <a:ext cx="4517759" cy="89840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Comparison to experiment"/>
          <p:cNvSpPr txBox="1"/>
          <p:nvPr/>
        </p:nvSpPr>
        <p:spPr>
          <a:xfrm>
            <a:off x="2668693" y="302542"/>
            <a:ext cx="6268328" cy="726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1300480">
              <a:defRPr sz="3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>
              <a:defRPr b="0" sz="3400">
                <a:effectLst/>
              </a:defRPr>
            </a:pPr>
            <a:r>
              <a:rPr b="1" sz="3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rPr>
              <a:t>     Comparison to experiment</a:t>
            </a:r>
          </a:p>
        </p:txBody>
      </p:sp>
      <p:sp>
        <p:nvSpPr>
          <p:cNvPr id="739" name="Sekiyama, PRL 93, 156402 (2004)"/>
          <p:cNvSpPr txBox="1"/>
          <p:nvPr/>
        </p:nvSpPr>
        <p:spPr>
          <a:xfrm>
            <a:off x="943751" y="8803075"/>
            <a:ext cx="5041277" cy="5213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/>
          <a:p>
            <a:pPr algn="l" defTabSz="1300480">
              <a:defRPr b="0" sz="34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  <a:r>
              <a:rPr i="1" sz="2800">
                <a:solidFill>
                  <a:srgbClr val="080B05"/>
                </a:solidFill>
                <a:uFill>
                  <a:solidFill>
                    <a:srgbClr val="080B0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Sekiyama, PRL</a:t>
            </a:r>
            <a:r>
              <a:rPr sz="2800">
                <a:solidFill>
                  <a:srgbClr val="080B05"/>
                </a:solidFill>
                <a:uFill>
                  <a:solidFill>
                    <a:srgbClr val="080B0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sz="2800">
                <a:solidFill>
                  <a:srgbClr val="080B05"/>
                </a:solidFill>
                <a:uFill>
                  <a:solidFill>
                    <a:srgbClr val="080B0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93</a:t>
            </a:r>
            <a:r>
              <a:rPr i="1" sz="2800">
                <a:solidFill>
                  <a:srgbClr val="080B05"/>
                </a:solidFill>
                <a:uFill>
                  <a:solidFill>
                    <a:srgbClr val="080B0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, 156402 (2004)</a:t>
            </a:r>
          </a:p>
        </p:txBody>
      </p:sp>
      <p:sp>
        <p:nvSpPr>
          <p:cNvPr id="740" name="Photoemission spectroscopy vs LDA+DMFT"/>
          <p:cNvSpPr txBox="1"/>
          <p:nvPr/>
        </p:nvSpPr>
        <p:spPr>
          <a:xfrm>
            <a:off x="2361635" y="1910079"/>
            <a:ext cx="7978612" cy="663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1300480">
              <a:defRPr b="0" sz="34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Photoemission spectroscopy vs LDA+DMFT</a:t>
            </a:r>
          </a:p>
        </p:txBody>
      </p:sp>
      <p:grpSp>
        <p:nvGrpSpPr>
          <p:cNvPr id="744" name="Group"/>
          <p:cNvGrpSpPr/>
          <p:nvPr/>
        </p:nvGrpSpPr>
        <p:grpSpPr>
          <a:xfrm>
            <a:off x="1122115" y="2666435"/>
            <a:ext cx="10539308" cy="6070827"/>
            <a:chOff x="0" y="0"/>
            <a:chExt cx="10539306" cy="6070826"/>
          </a:xfrm>
        </p:grpSpPr>
        <p:pic>
          <p:nvPicPr>
            <p:cNvPr id="741" name="image.png" descr="image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8534" t="0" r="0" b="49116"/>
            <a:stretch>
              <a:fillRect/>
            </a:stretch>
          </p:blipFill>
          <p:spPr>
            <a:xfrm>
              <a:off x="625404" y="0"/>
              <a:ext cx="9913903" cy="538028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42" name="E (eV)"/>
            <p:cNvSpPr txBox="1"/>
            <p:nvPr/>
          </p:nvSpPr>
          <p:spPr>
            <a:xfrm>
              <a:off x="4447822" y="5407378"/>
              <a:ext cx="1797192" cy="6634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>
              <a:lvl1pPr algn="l" defTabSz="1300480">
                <a:spcBef>
                  <a:spcPts val="2000"/>
                </a:spcBef>
                <a:defRPr sz="3400">
                  <a:uFill>
                    <a:solidFill>
                      <a:srgbClr val="000000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>
                <a:defRPr b="0"/>
              </a:pPr>
              <a:r>
                <a:rPr b="1"/>
                <a:t>E (eV)</a:t>
              </a:r>
            </a:p>
          </p:txBody>
        </p:sp>
        <p:sp>
          <p:nvSpPr>
            <p:cNvPr id="743" name="intensity"/>
            <p:cNvSpPr txBox="1"/>
            <p:nvPr/>
          </p:nvSpPr>
          <p:spPr>
            <a:xfrm rot="16200000">
              <a:off x="-819743" y="1914765"/>
              <a:ext cx="2302934" cy="6634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>
              <a:lvl1pPr algn="l" defTabSz="1300480">
                <a:spcBef>
                  <a:spcPts val="2000"/>
                </a:spcBef>
                <a:defRPr sz="3400">
                  <a:uFill>
                    <a:solidFill>
                      <a:srgbClr val="000000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>
                <a:defRPr b="0"/>
              </a:pPr>
              <a:r>
                <a:rPr b="1"/>
                <a:t>intensity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Atomic limit n=1 (large U)"/>
          <p:cNvSpPr txBox="1"/>
          <p:nvPr/>
        </p:nvSpPr>
        <p:spPr>
          <a:xfrm>
            <a:off x="3905762" y="154798"/>
            <a:ext cx="5590851" cy="726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1300480">
              <a:defRPr sz="3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>
              <a:defRPr b="0" sz="3400">
                <a:effectLst/>
              </a:defRPr>
            </a:pPr>
            <a:r>
              <a:rPr b="1" sz="3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rPr>
              <a:t>Atomic limit n=1 (large U)</a:t>
            </a:r>
          </a:p>
        </p:txBody>
      </p:sp>
      <p:pic>
        <p:nvPicPr>
          <p:cNvPr id="747" name="G(_omega)=_frac_.pdf" descr="G(_omega)=_frac_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4502" y="2012106"/>
            <a:ext cx="6019801" cy="685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748" name="G_0(_omega)=_fra.pdf" descr="G_0(_omega)=_fra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65968" y="4504084"/>
            <a:ext cx="2146301" cy="647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749" name="Sigma(_omega)=G_.pdf" descr="Sigma(_omega)=G_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10902" y="6602362"/>
            <a:ext cx="5194301" cy="6223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757" name="Group"/>
          <p:cNvGrpSpPr/>
          <p:nvPr/>
        </p:nvGrpSpPr>
        <p:grpSpPr>
          <a:xfrm>
            <a:off x="8788399" y="739444"/>
            <a:ext cx="2146301" cy="2218913"/>
            <a:chOff x="0" y="0"/>
            <a:chExt cx="2146300" cy="2218911"/>
          </a:xfrm>
        </p:grpSpPr>
        <p:sp>
          <p:nvSpPr>
            <p:cNvPr id="750" name="Line"/>
            <p:cNvSpPr/>
            <p:nvPr/>
          </p:nvSpPr>
          <p:spPr>
            <a:xfrm>
              <a:off x="0" y="1711655"/>
              <a:ext cx="2146300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751" name="Line"/>
            <p:cNvSpPr/>
            <p:nvPr/>
          </p:nvSpPr>
          <p:spPr>
            <a:xfrm flipV="1">
              <a:off x="1073149" y="432668"/>
              <a:ext cx="1" cy="1786244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752" name="Line"/>
            <p:cNvSpPr/>
            <p:nvPr/>
          </p:nvSpPr>
          <p:spPr>
            <a:xfrm flipV="1">
              <a:off x="476249" y="927968"/>
              <a:ext cx="1" cy="79564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753" name="Line"/>
            <p:cNvSpPr/>
            <p:nvPr/>
          </p:nvSpPr>
          <p:spPr>
            <a:xfrm flipV="1">
              <a:off x="1670050" y="927968"/>
              <a:ext cx="1" cy="79564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754" name="-U/2"/>
            <p:cNvSpPr txBox="1"/>
            <p:nvPr/>
          </p:nvSpPr>
          <p:spPr>
            <a:xfrm>
              <a:off x="215900" y="1778000"/>
              <a:ext cx="520701" cy="3245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 i="1" sz="1600"/>
              </a:lvl1pPr>
            </a:lstStyle>
            <a:p>
              <a:pPr/>
              <a:r>
                <a:t>-U/2</a:t>
              </a:r>
            </a:p>
          </p:txBody>
        </p:sp>
        <p:sp>
          <p:nvSpPr>
            <p:cNvPr id="755" name="U/2"/>
            <p:cNvSpPr txBox="1"/>
            <p:nvPr/>
          </p:nvSpPr>
          <p:spPr>
            <a:xfrm>
              <a:off x="1449222" y="1778000"/>
              <a:ext cx="441656" cy="3245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 i="1" sz="1600"/>
              </a:lvl1pPr>
            </a:lstStyle>
            <a:p>
              <a:pPr/>
              <a:r>
                <a:t>U/2</a:t>
              </a:r>
            </a:p>
          </p:txBody>
        </p:sp>
        <p:sp>
          <p:nvSpPr>
            <p:cNvPr id="756" name="-Im G"/>
            <p:cNvSpPr txBox="1"/>
            <p:nvPr/>
          </p:nvSpPr>
          <p:spPr>
            <a:xfrm>
              <a:off x="758240" y="0"/>
              <a:ext cx="629820" cy="3245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 i="1" sz="1600"/>
              </a:lvl1pPr>
            </a:lstStyle>
            <a:p>
              <a:pPr/>
              <a:r>
                <a:t>-Im G</a:t>
              </a:r>
            </a:p>
          </p:txBody>
        </p:sp>
      </p:grpSp>
      <p:grpSp>
        <p:nvGrpSpPr>
          <p:cNvPr id="764" name="Group"/>
          <p:cNvGrpSpPr/>
          <p:nvPr/>
        </p:nvGrpSpPr>
        <p:grpSpPr>
          <a:xfrm>
            <a:off x="5841999" y="3439078"/>
            <a:ext cx="2146301" cy="2218913"/>
            <a:chOff x="0" y="0"/>
            <a:chExt cx="2146300" cy="2218911"/>
          </a:xfrm>
        </p:grpSpPr>
        <p:sp>
          <p:nvSpPr>
            <p:cNvPr id="758" name="Line"/>
            <p:cNvSpPr/>
            <p:nvPr/>
          </p:nvSpPr>
          <p:spPr>
            <a:xfrm>
              <a:off x="0" y="1711655"/>
              <a:ext cx="2146300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759" name="Line"/>
            <p:cNvSpPr/>
            <p:nvPr/>
          </p:nvSpPr>
          <p:spPr>
            <a:xfrm flipV="1">
              <a:off x="1073149" y="432668"/>
              <a:ext cx="1" cy="1786244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760" name="Line"/>
            <p:cNvSpPr/>
            <p:nvPr/>
          </p:nvSpPr>
          <p:spPr>
            <a:xfrm flipV="1">
              <a:off x="476249" y="927968"/>
              <a:ext cx="1" cy="795644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761" name="-U/2"/>
            <p:cNvSpPr txBox="1"/>
            <p:nvPr/>
          </p:nvSpPr>
          <p:spPr>
            <a:xfrm>
              <a:off x="215900" y="1778000"/>
              <a:ext cx="520701" cy="3245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 i="1" sz="1600"/>
              </a:lvl1pPr>
            </a:lstStyle>
            <a:p>
              <a:pPr/>
              <a:r>
                <a:t>-U/2</a:t>
              </a:r>
            </a:p>
          </p:txBody>
        </p:sp>
        <p:sp>
          <p:nvSpPr>
            <p:cNvPr id="762" name="U/2"/>
            <p:cNvSpPr txBox="1"/>
            <p:nvPr/>
          </p:nvSpPr>
          <p:spPr>
            <a:xfrm>
              <a:off x="1449222" y="1778000"/>
              <a:ext cx="441656" cy="3245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 i="1" sz="1600"/>
              </a:lvl1pPr>
            </a:lstStyle>
            <a:p>
              <a:pPr/>
              <a:r>
                <a:t>U/2</a:t>
              </a:r>
            </a:p>
          </p:txBody>
        </p:sp>
        <p:sp>
          <p:nvSpPr>
            <p:cNvPr id="763" name="-Im G0"/>
            <p:cNvSpPr txBox="1"/>
            <p:nvPr/>
          </p:nvSpPr>
          <p:spPr>
            <a:xfrm>
              <a:off x="720581" y="0"/>
              <a:ext cx="705138" cy="3245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b="0" i="1" sz="1600"/>
              </a:pPr>
              <a:r>
                <a:t>-Im G</a:t>
              </a:r>
              <a:r>
                <a:rPr baseline="-5999"/>
                <a:t>0</a:t>
              </a:r>
            </a:p>
          </p:txBody>
        </p:sp>
      </p:grpSp>
      <p:grpSp>
        <p:nvGrpSpPr>
          <p:cNvPr id="771" name="Group"/>
          <p:cNvGrpSpPr/>
          <p:nvPr/>
        </p:nvGrpSpPr>
        <p:grpSpPr>
          <a:xfrm>
            <a:off x="8788399" y="5138034"/>
            <a:ext cx="2146301" cy="2259857"/>
            <a:chOff x="0" y="-40944"/>
            <a:chExt cx="2146300" cy="2259856"/>
          </a:xfrm>
        </p:grpSpPr>
        <p:sp>
          <p:nvSpPr>
            <p:cNvPr id="765" name="Line"/>
            <p:cNvSpPr/>
            <p:nvPr/>
          </p:nvSpPr>
          <p:spPr>
            <a:xfrm>
              <a:off x="0" y="1711655"/>
              <a:ext cx="2146300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766" name="Line"/>
            <p:cNvSpPr/>
            <p:nvPr/>
          </p:nvSpPr>
          <p:spPr>
            <a:xfrm flipV="1">
              <a:off x="1073149" y="432668"/>
              <a:ext cx="1" cy="1786244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767" name="Line"/>
            <p:cNvSpPr/>
            <p:nvPr/>
          </p:nvSpPr>
          <p:spPr>
            <a:xfrm flipV="1">
              <a:off x="1073149" y="927968"/>
              <a:ext cx="1" cy="795644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768" name="-U/2"/>
            <p:cNvSpPr txBox="1"/>
            <p:nvPr/>
          </p:nvSpPr>
          <p:spPr>
            <a:xfrm>
              <a:off x="215900" y="1778000"/>
              <a:ext cx="520701" cy="3245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 i="1" sz="1600"/>
              </a:lvl1pPr>
            </a:lstStyle>
            <a:p>
              <a:pPr/>
              <a:r>
                <a:t>-U/2</a:t>
              </a:r>
            </a:p>
          </p:txBody>
        </p:sp>
        <p:sp>
          <p:nvSpPr>
            <p:cNvPr id="769" name="U/2"/>
            <p:cNvSpPr txBox="1"/>
            <p:nvPr/>
          </p:nvSpPr>
          <p:spPr>
            <a:xfrm>
              <a:off x="1449222" y="1778000"/>
              <a:ext cx="441656" cy="3245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 i="1" sz="1600"/>
              </a:lvl1pPr>
            </a:lstStyle>
            <a:p>
              <a:pPr/>
              <a:r>
                <a:t>U/2</a:t>
              </a:r>
            </a:p>
          </p:txBody>
        </p:sp>
        <p:sp>
          <p:nvSpPr>
            <p:cNvPr id="770" name="-Im 𝛴"/>
            <p:cNvSpPr txBox="1"/>
            <p:nvPr/>
          </p:nvSpPr>
          <p:spPr>
            <a:xfrm>
              <a:off x="760679" y="-40945"/>
              <a:ext cx="624942" cy="406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 i="1" sz="1600"/>
              </a:lvl1pPr>
            </a:lstStyle>
            <a:p>
              <a:pPr/>
              <a:r>
                <a:t>-Im 𝛴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Hubbard model: DMFT results"/>
          <p:cNvSpPr txBox="1"/>
          <p:nvPr/>
        </p:nvSpPr>
        <p:spPr>
          <a:xfrm>
            <a:off x="3084124" y="320604"/>
            <a:ext cx="6600823" cy="726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1300480">
              <a:defRPr sz="3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>
              <a:defRPr b="0" sz="3400">
                <a:effectLst/>
              </a:defRPr>
            </a:pPr>
            <a:r>
              <a:rPr b="1" sz="3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rPr>
              <a:t>Hubbard model: DMFT results</a:t>
            </a:r>
          </a:p>
        </p:txBody>
      </p:sp>
      <p:grpSp>
        <p:nvGrpSpPr>
          <p:cNvPr id="785" name="Group"/>
          <p:cNvGrpSpPr/>
          <p:nvPr/>
        </p:nvGrpSpPr>
        <p:grpSpPr>
          <a:xfrm>
            <a:off x="2754488" y="2032000"/>
            <a:ext cx="6737210" cy="5856676"/>
            <a:chOff x="0" y="0"/>
            <a:chExt cx="6737208" cy="5856675"/>
          </a:xfrm>
        </p:grpSpPr>
        <p:pic>
          <p:nvPicPr>
            <p:cNvPr id="774" name="image.png" descr="imag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6737209" cy="585667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784" name="Group"/>
            <p:cNvGrpSpPr/>
            <p:nvPr/>
          </p:nvGrpSpPr>
          <p:grpSpPr>
            <a:xfrm>
              <a:off x="1663323" y="568460"/>
              <a:ext cx="4540424" cy="4298788"/>
              <a:chOff x="0" y="0"/>
              <a:chExt cx="4540423" cy="4298787"/>
            </a:xfrm>
          </p:grpSpPr>
          <p:sp>
            <p:nvSpPr>
              <p:cNvPr id="775" name="Rectangle"/>
              <p:cNvSpPr/>
              <p:nvPr/>
            </p:nvSpPr>
            <p:spPr>
              <a:xfrm>
                <a:off x="2556423" y="445549"/>
                <a:ext cx="1852134" cy="151487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65023" tIns="65023" rIns="65023" bIns="65023" numCol="1" anchor="ctr">
                <a:noAutofit/>
              </a:bodyPr>
              <a:lstStyle/>
              <a:p>
                <a:pPr algn="l" defTabSz="1300480">
                  <a:defRPr b="0" sz="3400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defRPr>
                </a:pPr>
              </a:p>
            </p:txBody>
          </p:sp>
          <p:sp>
            <p:nvSpPr>
              <p:cNvPr id="776" name="Rectangle"/>
              <p:cNvSpPr/>
              <p:nvPr/>
            </p:nvSpPr>
            <p:spPr>
              <a:xfrm>
                <a:off x="1924060" y="2292277"/>
                <a:ext cx="2484497" cy="1425760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65023" tIns="65023" rIns="65023" bIns="65023" numCol="1" anchor="ctr">
                <a:noAutofit/>
              </a:bodyPr>
              <a:lstStyle/>
              <a:p>
                <a:pPr algn="l" defTabSz="1300480">
                  <a:defRPr b="0" sz="3400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defRPr>
                </a:pPr>
              </a:p>
            </p:txBody>
          </p:sp>
          <p:sp>
            <p:nvSpPr>
              <p:cNvPr id="777" name="Rectangle"/>
              <p:cNvSpPr/>
              <p:nvPr/>
            </p:nvSpPr>
            <p:spPr>
              <a:xfrm>
                <a:off x="3341631" y="3475288"/>
                <a:ext cx="1198793" cy="79891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65023" tIns="65023" rIns="65023" bIns="65023" numCol="1" anchor="ctr">
                <a:noAutofit/>
              </a:bodyPr>
              <a:lstStyle/>
              <a:p>
                <a:pPr algn="l" defTabSz="1300480">
                  <a:defRPr b="0" sz="3400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defRPr>
                </a:pPr>
              </a:p>
            </p:txBody>
          </p:sp>
          <p:sp>
            <p:nvSpPr>
              <p:cNvPr id="778" name="Rectangle"/>
              <p:cNvSpPr/>
              <p:nvPr/>
            </p:nvSpPr>
            <p:spPr>
              <a:xfrm>
                <a:off x="1989994" y="3718036"/>
                <a:ext cx="86913" cy="15671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65023" tIns="65023" rIns="65023" bIns="65023" numCol="1" anchor="ctr">
                <a:noAutofit/>
              </a:bodyPr>
              <a:lstStyle/>
              <a:p>
                <a:pPr algn="l" defTabSz="1300480">
                  <a:defRPr b="0" sz="3400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defRPr>
                </a:pPr>
              </a:p>
            </p:txBody>
          </p:sp>
          <p:sp>
            <p:nvSpPr>
              <p:cNvPr id="779" name="Rectangle"/>
              <p:cNvSpPr/>
              <p:nvPr/>
            </p:nvSpPr>
            <p:spPr>
              <a:xfrm>
                <a:off x="1945039" y="4095985"/>
                <a:ext cx="173826" cy="20280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65023" tIns="65023" rIns="65023" bIns="65023" numCol="1" anchor="ctr">
                <a:noAutofit/>
              </a:bodyPr>
              <a:lstStyle/>
              <a:p>
                <a:pPr algn="l" defTabSz="1300480">
                  <a:defRPr b="0" sz="3400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defRPr>
                </a:pPr>
              </a:p>
            </p:txBody>
          </p:sp>
          <p:sp>
            <p:nvSpPr>
              <p:cNvPr id="780" name="Line"/>
              <p:cNvSpPr/>
              <p:nvPr/>
            </p:nvSpPr>
            <p:spPr>
              <a:xfrm flipH="1">
                <a:off x="1267721" y="21509"/>
                <a:ext cx="65935" cy="2740900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ysDot"/>
                <a:round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algn="l" defTabSz="650240">
                  <a:defRPr b="0" sz="16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781" name="Line"/>
              <p:cNvSpPr/>
              <p:nvPr/>
            </p:nvSpPr>
            <p:spPr>
              <a:xfrm>
                <a:off x="266731" y="0"/>
                <a:ext cx="959034" cy="2826938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ysDot"/>
                <a:round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algn="l" defTabSz="650240">
                  <a:defRPr b="0" sz="16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782" name="M"/>
              <p:cNvSpPr txBox="1"/>
              <p:nvPr/>
            </p:nvSpPr>
            <p:spPr>
              <a:xfrm>
                <a:off x="-1" y="2654862"/>
                <a:ext cx="608234" cy="74676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65023" tIns="65023" rIns="65023" bIns="65023" numCol="1" anchor="t">
                <a:spAutoFit/>
              </a:bodyPr>
              <a:lstStyle>
                <a:lvl1pPr algn="l" defTabSz="1300480">
                  <a:defRPr sz="4400">
                    <a:solidFill>
                      <a:srgbClr val="0000FF"/>
                    </a:solidFill>
                    <a:uFill>
                      <a:solidFill>
                        <a:srgbClr val="0000FF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>
                  <a:defRPr b="0" sz="340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defRPr>
                </a:pPr>
                <a:r>
                  <a:rPr b="1" sz="4400">
                    <a:solidFill>
                      <a:srgbClr val="0000FF"/>
                    </a:solidFill>
                    <a:uFill>
                      <a:solidFill>
                        <a:srgbClr val="0000FF"/>
                      </a:solidFill>
                    </a:uFill>
                    <a:latin typeface="Arial"/>
                    <a:ea typeface="Arial"/>
                    <a:cs typeface="Arial"/>
                    <a:sym typeface="Arial"/>
                  </a:rPr>
                  <a:t>M</a:t>
                </a:r>
              </a:p>
            </p:txBody>
          </p:sp>
          <p:sp>
            <p:nvSpPr>
              <p:cNvPr id="783" name="I"/>
              <p:cNvSpPr txBox="1"/>
              <p:nvPr/>
            </p:nvSpPr>
            <p:spPr>
              <a:xfrm>
                <a:off x="2637341" y="875735"/>
                <a:ext cx="298002" cy="74676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65023" tIns="65023" rIns="65023" bIns="65023" numCol="1" anchor="t">
                <a:spAutoFit/>
              </a:bodyPr>
              <a:lstStyle>
                <a:lvl1pPr algn="l" defTabSz="1300480">
                  <a:defRPr sz="4400">
                    <a:solidFill>
                      <a:srgbClr val="0000FF"/>
                    </a:solidFill>
                    <a:uFill>
                      <a:solidFill>
                        <a:srgbClr val="0000FF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>
                  <a:defRPr b="0" sz="340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defRPr>
                </a:pPr>
                <a:r>
                  <a:rPr b="1" sz="4400">
                    <a:solidFill>
                      <a:srgbClr val="0000FF"/>
                    </a:solidFill>
                    <a:uFill>
                      <a:solidFill>
                        <a:srgbClr val="0000FF"/>
                      </a:solidFill>
                    </a:uFill>
                    <a:latin typeface="Arial"/>
                    <a:ea typeface="Arial"/>
                    <a:cs typeface="Arial"/>
                    <a:sym typeface="Arial"/>
                  </a:rPr>
                  <a:t>I</a:t>
                </a:r>
              </a:p>
            </p:txBody>
          </p:sp>
        </p:grpSp>
      </p:grpSp>
      <p:sp>
        <p:nvSpPr>
          <p:cNvPr id="786" name="Bulla et al. PRB 64, 045103 (2001)"/>
          <p:cNvSpPr txBox="1"/>
          <p:nvPr/>
        </p:nvSpPr>
        <p:spPr>
          <a:xfrm>
            <a:off x="4045937" y="8286044"/>
            <a:ext cx="5066455" cy="561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/>
          <a:p>
            <a:pPr algn="l" defTabSz="1300480">
              <a:spcBef>
                <a:spcPts val="1700"/>
              </a:spcBef>
              <a:defRPr b="0" sz="34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  <a:r>
              <a:rPr i="1" sz="2200">
                <a:latin typeface="Arial"/>
                <a:ea typeface="Arial"/>
                <a:cs typeface="Arial"/>
                <a:sym typeface="Arial"/>
              </a:rPr>
              <a:t>Bulla et al. PRB </a:t>
            </a:r>
            <a:r>
              <a:rPr b="1" i="1" sz="2200">
                <a:latin typeface="Arial"/>
                <a:ea typeface="Arial"/>
                <a:cs typeface="Arial"/>
                <a:sym typeface="Arial"/>
              </a:rPr>
              <a:t>64</a:t>
            </a:r>
            <a:r>
              <a:rPr i="1" sz="2200">
                <a:latin typeface="Arial"/>
                <a:ea typeface="Arial"/>
                <a:cs typeface="Arial"/>
                <a:sym typeface="Arial"/>
              </a:rPr>
              <a:t>, 045103 (2001</a:t>
            </a:r>
            <a:r>
              <a:rPr sz="2800"/>
              <a:t>)</a:t>
            </a:r>
          </a:p>
        </p:txBody>
      </p:sp>
      <p:sp>
        <p:nvSpPr>
          <p:cNvPr id="787" name="1st order transition"/>
          <p:cNvSpPr txBox="1"/>
          <p:nvPr/>
        </p:nvSpPr>
        <p:spPr>
          <a:xfrm>
            <a:off x="7651608" y="5502204"/>
            <a:ext cx="4758034" cy="803149"/>
          </a:xfrm>
          <a:prstGeom prst="rect">
            <a:avLst/>
          </a:prstGeom>
          <a:solidFill>
            <a:srgbClr val="FFD70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1300480">
              <a:defRPr sz="4400">
                <a:effectLst>
                  <a:outerShdw sx="100000" sy="100000" kx="0" ky="0" algn="b" rotWithShape="0" blurRad="12700" dist="25400" dir="2700000">
                    <a:srgbClr val="FFFFFF"/>
                  </a:outerShdw>
                </a:effectLst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>
              <a:defRPr b="0" sz="3400">
                <a:effectLst/>
              </a:defRPr>
            </a:pPr>
            <a:r>
              <a:rPr b="1" sz="4400">
                <a:effectLst>
                  <a:outerShdw sx="100000" sy="100000" kx="0" ky="0" algn="b" rotWithShape="0" blurRad="12700" dist="25400" dir="2700000">
                    <a:srgbClr val="FFFFFF"/>
                  </a:outerShdw>
                </a:effectLst>
              </a:rPr>
              <a:t>1st order transition</a:t>
            </a:r>
          </a:p>
        </p:txBody>
      </p:sp>
      <p:sp>
        <p:nvSpPr>
          <p:cNvPr id="788" name="crossover"/>
          <p:cNvSpPr txBox="1"/>
          <p:nvPr/>
        </p:nvSpPr>
        <p:spPr>
          <a:xfrm>
            <a:off x="6856871" y="1781386"/>
            <a:ext cx="2398140" cy="803149"/>
          </a:xfrm>
          <a:prstGeom prst="rect">
            <a:avLst/>
          </a:prstGeom>
          <a:solidFill>
            <a:srgbClr val="FFD70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1300480">
              <a:defRPr sz="4400">
                <a:effectLst>
                  <a:outerShdw sx="100000" sy="100000" kx="0" ky="0" algn="b" rotWithShape="0" blurRad="12700" dist="25400" dir="2700000">
                    <a:srgbClr val="FFFFFF"/>
                  </a:outerShdw>
                </a:effectLst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>
              <a:defRPr b="0" sz="3400">
                <a:effectLst/>
              </a:defRPr>
            </a:pPr>
            <a:r>
              <a:rPr b="1" sz="4400">
                <a:effectLst>
                  <a:outerShdw sx="100000" sy="100000" kx="0" ky="0" algn="b" rotWithShape="0" blurRad="12700" dist="25400" dir="2700000">
                    <a:srgbClr val="FFFFFF"/>
                  </a:outerShdw>
                </a:effectLst>
              </a:rPr>
              <a:t>crossover</a:t>
            </a:r>
          </a:p>
        </p:txBody>
      </p:sp>
      <p:sp>
        <p:nvSpPr>
          <p:cNvPr id="789" name="critical point"/>
          <p:cNvSpPr txBox="1"/>
          <p:nvPr/>
        </p:nvSpPr>
        <p:spPr>
          <a:xfrm>
            <a:off x="7489049" y="3569546"/>
            <a:ext cx="3200050" cy="803149"/>
          </a:xfrm>
          <a:prstGeom prst="rect">
            <a:avLst/>
          </a:prstGeom>
          <a:solidFill>
            <a:srgbClr val="FFD70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1300480">
              <a:defRPr sz="4400">
                <a:effectLst>
                  <a:outerShdw sx="100000" sy="100000" kx="0" ky="0" algn="b" rotWithShape="0" blurRad="12700" dist="25400" dir="2700000">
                    <a:srgbClr val="FFFFFF"/>
                  </a:outerShdw>
                </a:effectLst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>
              <a:defRPr b="0" sz="3400">
                <a:effectLst/>
              </a:defRPr>
            </a:pPr>
            <a:r>
              <a:rPr b="1" sz="4400">
                <a:effectLst>
                  <a:outerShdw sx="100000" sy="100000" kx="0" ky="0" algn="b" rotWithShape="0" blurRad="12700" dist="25400" dir="2700000">
                    <a:srgbClr val="FFFFFF"/>
                  </a:outerShdw>
                </a:effectLst>
              </a:rPr>
              <a:t>critical point</a:t>
            </a:r>
          </a:p>
        </p:txBody>
      </p:sp>
      <p:sp>
        <p:nvSpPr>
          <p:cNvPr id="790" name="Line"/>
          <p:cNvSpPr/>
          <p:nvPr/>
        </p:nvSpPr>
        <p:spPr>
          <a:xfrm flipH="1">
            <a:off x="6213404" y="5996657"/>
            <a:ext cx="1444979" cy="758615"/>
          </a:xfrm>
          <a:prstGeom prst="line">
            <a:avLst/>
          </a:prstGeom>
          <a:ln w="50800">
            <a:solidFill>
              <a:srgbClr val="FFD704"/>
            </a:solidFill>
            <a:tailEnd type="triangle"/>
          </a:ln>
        </p:spPr>
        <p:txBody>
          <a:bodyPr lIns="65023" tIns="65023" rIns="65023" bIns="65023"/>
          <a:lstStyle/>
          <a:p>
            <a:pPr algn="l" defTabSz="650240">
              <a:defRPr b="0"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91" name="Line"/>
          <p:cNvSpPr/>
          <p:nvPr/>
        </p:nvSpPr>
        <p:spPr>
          <a:xfrm flipH="1">
            <a:off x="5707661" y="4100124"/>
            <a:ext cx="1806224" cy="1336605"/>
          </a:xfrm>
          <a:prstGeom prst="line">
            <a:avLst/>
          </a:prstGeom>
          <a:ln w="50800">
            <a:solidFill>
              <a:srgbClr val="FFD704"/>
            </a:solidFill>
            <a:tailEnd type="triangle"/>
          </a:ln>
        </p:spPr>
        <p:txBody>
          <a:bodyPr lIns="65023" tIns="65023" rIns="65023" bIns="65023"/>
          <a:lstStyle/>
          <a:p>
            <a:pPr algn="l" defTabSz="650240">
              <a:defRPr b="0"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92" name="Line"/>
          <p:cNvSpPr/>
          <p:nvPr/>
        </p:nvSpPr>
        <p:spPr>
          <a:xfrm flipH="1">
            <a:off x="5418666" y="2330026"/>
            <a:ext cx="1444979" cy="885050"/>
          </a:xfrm>
          <a:prstGeom prst="line">
            <a:avLst/>
          </a:prstGeom>
          <a:ln w="50800">
            <a:solidFill>
              <a:srgbClr val="FFD704"/>
            </a:solidFill>
            <a:tailEnd type="triangle"/>
          </a:ln>
        </p:spPr>
        <p:txBody>
          <a:bodyPr lIns="65023" tIns="65023" rIns="65023" bIns="65023"/>
          <a:lstStyle/>
          <a:p>
            <a:pPr algn="l" defTabSz="650240">
              <a:defRPr b="0"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Hubbard model: DMFT results"/>
          <p:cNvSpPr txBox="1"/>
          <p:nvPr/>
        </p:nvSpPr>
        <p:spPr>
          <a:xfrm>
            <a:off x="3084124" y="320604"/>
            <a:ext cx="6600823" cy="726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1300480">
              <a:defRPr sz="3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>
              <a:defRPr b="0" sz="3400">
                <a:effectLst/>
              </a:defRPr>
            </a:pPr>
            <a:r>
              <a:rPr b="1" sz="3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rPr>
              <a:t>Hubbard model: DMFT results</a:t>
            </a:r>
          </a:p>
        </p:txBody>
      </p:sp>
      <p:grpSp>
        <p:nvGrpSpPr>
          <p:cNvPr id="806" name="Group"/>
          <p:cNvGrpSpPr/>
          <p:nvPr/>
        </p:nvGrpSpPr>
        <p:grpSpPr>
          <a:xfrm>
            <a:off x="2754488" y="2032000"/>
            <a:ext cx="6737210" cy="5856676"/>
            <a:chOff x="0" y="0"/>
            <a:chExt cx="6737208" cy="5856675"/>
          </a:xfrm>
        </p:grpSpPr>
        <p:pic>
          <p:nvPicPr>
            <p:cNvPr id="795" name="image.png" descr="imag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6737209" cy="585667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805" name="Group"/>
            <p:cNvGrpSpPr/>
            <p:nvPr/>
          </p:nvGrpSpPr>
          <p:grpSpPr>
            <a:xfrm>
              <a:off x="1663323" y="568460"/>
              <a:ext cx="4540424" cy="4298788"/>
              <a:chOff x="0" y="0"/>
              <a:chExt cx="4540423" cy="4298787"/>
            </a:xfrm>
          </p:grpSpPr>
          <p:sp>
            <p:nvSpPr>
              <p:cNvPr id="796" name="Rectangle"/>
              <p:cNvSpPr/>
              <p:nvPr/>
            </p:nvSpPr>
            <p:spPr>
              <a:xfrm>
                <a:off x="2556423" y="445549"/>
                <a:ext cx="1852134" cy="151487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65023" tIns="65023" rIns="65023" bIns="65023" numCol="1" anchor="ctr">
                <a:noAutofit/>
              </a:bodyPr>
              <a:lstStyle/>
              <a:p>
                <a:pPr algn="l" defTabSz="1300480">
                  <a:defRPr b="0" sz="3400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defRPr>
                </a:pPr>
              </a:p>
            </p:txBody>
          </p:sp>
          <p:sp>
            <p:nvSpPr>
              <p:cNvPr id="797" name="Rectangle"/>
              <p:cNvSpPr/>
              <p:nvPr/>
            </p:nvSpPr>
            <p:spPr>
              <a:xfrm>
                <a:off x="1924060" y="2292277"/>
                <a:ext cx="2484497" cy="1425760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65023" tIns="65023" rIns="65023" bIns="65023" numCol="1" anchor="ctr">
                <a:noAutofit/>
              </a:bodyPr>
              <a:lstStyle/>
              <a:p>
                <a:pPr algn="l" defTabSz="1300480">
                  <a:defRPr b="0" sz="3400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defRPr>
                </a:pPr>
              </a:p>
            </p:txBody>
          </p:sp>
          <p:sp>
            <p:nvSpPr>
              <p:cNvPr id="798" name="Rectangle"/>
              <p:cNvSpPr/>
              <p:nvPr/>
            </p:nvSpPr>
            <p:spPr>
              <a:xfrm>
                <a:off x="3341631" y="3475288"/>
                <a:ext cx="1198793" cy="79891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65023" tIns="65023" rIns="65023" bIns="65023" numCol="1" anchor="ctr">
                <a:noAutofit/>
              </a:bodyPr>
              <a:lstStyle/>
              <a:p>
                <a:pPr algn="l" defTabSz="1300480">
                  <a:defRPr b="0" sz="3400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defRPr>
                </a:pPr>
              </a:p>
            </p:txBody>
          </p:sp>
          <p:sp>
            <p:nvSpPr>
              <p:cNvPr id="799" name="Rectangle"/>
              <p:cNvSpPr/>
              <p:nvPr/>
            </p:nvSpPr>
            <p:spPr>
              <a:xfrm>
                <a:off x="1989994" y="3718036"/>
                <a:ext cx="86913" cy="15671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65023" tIns="65023" rIns="65023" bIns="65023" numCol="1" anchor="ctr">
                <a:noAutofit/>
              </a:bodyPr>
              <a:lstStyle/>
              <a:p>
                <a:pPr algn="l" defTabSz="1300480">
                  <a:defRPr b="0" sz="3400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defRPr>
                </a:pPr>
              </a:p>
            </p:txBody>
          </p:sp>
          <p:sp>
            <p:nvSpPr>
              <p:cNvPr id="800" name="Rectangle"/>
              <p:cNvSpPr/>
              <p:nvPr/>
            </p:nvSpPr>
            <p:spPr>
              <a:xfrm>
                <a:off x="1945039" y="4095985"/>
                <a:ext cx="173826" cy="20280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65023" tIns="65023" rIns="65023" bIns="65023" numCol="1" anchor="ctr">
                <a:noAutofit/>
              </a:bodyPr>
              <a:lstStyle/>
              <a:p>
                <a:pPr algn="l" defTabSz="1300480">
                  <a:defRPr b="0" sz="3400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defRPr>
                </a:pPr>
              </a:p>
            </p:txBody>
          </p:sp>
          <p:sp>
            <p:nvSpPr>
              <p:cNvPr id="801" name="Line"/>
              <p:cNvSpPr/>
              <p:nvPr/>
            </p:nvSpPr>
            <p:spPr>
              <a:xfrm flipH="1">
                <a:off x="1267721" y="21509"/>
                <a:ext cx="65935" cy="2740900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ysDot"/>
                <a:round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algn="l" defTabSz="650240">
                  <a:defRPr b="0" sz="16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802" name="Line"/>
              <p:cNvSpPr/>
              <p:nvPr/>
            </p:nvSpPr>
            <p:spPr>
              <a:xfrm>
                <a:off x="266731" y="0"/>
                <a:ext cx="959034" cy="2826938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ysDot"/>
                <a:round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algn="l" defTabSz="650240">
                  <a:defRPr b="0" sz="16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803" name="M"/>
              <p:cNvSpPr txBox="1"/>
              <p:nvPr/>
            </p:nvSpPr>
            <p:spPr>
              <a:xfrm>
                <a:off x="-1" y="2654862"/>
                <a:ext cx="608234" cy="74676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65023" tIns="65023" rIns="65023" bIns="65023" numCol="1" anchor="t">
                <a:spAutoFit/>
              </a:bodyPr>
              <a:lstStyle>
                <a:lvl1pPr algn="l" defTabSz="1300480">
                  <a:defRPr sz="4400">
                    <a:solidFill>
                      <a:srgbClr val="0000FF"/>
                    </a:solidFill>
                    <a:uFill>
                      <a:solidFill>
                        <a:srgbClr val="0000FF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>
                  <a:defRPr b="0" sz="340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defRPr>
                </a:pPr>
                <a:r>
                  <a:rPr b="1" sz="4400">
                    <a:solidFill>
                      <a:srgbClr val="0000FF"/>
                    </a:solidFill>
                    <a:uFill>
                      <a:solidFill>
                        <a:srgbClr val="0000FF"/>
                      </a:solidFill>
                    </a:uFill>
                    <a:latin typeface="Arial"/>
                    <a:ea typeface="Arial"/>
                    <a:cs typeface="Arial"/>
                    <a:sym typeface="Arial"/>
                  </a:rPr>
                  <a:t>M</a:t>
                </a:r>
              </a:p>
            </p:txBody>
          </p:sp>
          <p:sp>
            <p:nvSpPr>
              <p:cNvPr id="804" name="I"/>
              <p:cNvSpPr txBox="1"/>
              <p:nvPr/>
            </p:nvSpPr>
            <p:spPr>
              <a:xfrm>
                <a:off x="2637341" y="875735"/>
                <a:ext cx="298002" cy="74676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65023" tIns="65023" rIns="65023" bIns="65023" numCol="1" anchor="t">
                <a:spAutoFit/>
              </a:bodyPr>
              <a:lstStyle>
                <a:lvl1pPr algn="l" defTabSz="1300480">
                  <a:defRPr sz="4400">
                    <a:solidFill>
                      <a:srgbClr val="0000FF"/>
                    </a:solidFill>
                    <a:uFill>
                      <a:solidFill>
                        <a:srgbClr val="0000FF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>
                  <a:defRPr b="0" sz="340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defRPr>
                </a:pPr>
                <a:r>
                  <a:rPr b="1" sz="4400">
                    <a:solidFill>
                      <a:srgbClr val="0000FF"/>
                    </a:solidFill>
                    <a:uFill>
                      <a:solidFill>
                        <a:srgbClr val="0000FF"/>
                      </a:solidFill>
                    </a:uFill>
                    <a:latin typeface="Arial"/>
                    <a:ea typeface="Arial"/>
                    <a:cs typeface="Arial"/>
                    <a:sym typeface="Arial"/>
                  </a:rPr>
                  <a:t>I</a:t>
                </a:r>
              </a:p>
            </p:txBody>
          </p:sp>
        </p:grpSp>
      </p:grpSp>
      <p:sp>
        <p:nvSpPr>
          <p:cNvPr id="807" name="Bulla et al. PRB 64, 045103 (2001)"/>
          <p:cNvSpPr txBox="1"/>
          <p:nvPr/>
        </p:nvSpPr>
        <p:spPr>
          <a:xfrm>
            <a:off x="4045937" y="8286044"/>
            <a:ext cx="5066455" cy="561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/>
          <a:p>
            <a:pPr algn="l" defTabSz="1300480">
              <a:spcBef>
                <a:spcPts val="1700"/>
              </a:spcBef>
              <a:defRPr b="0" sz="34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  <a:r>
              <a:rPr i="1" sz="2200">
                <a:latin typeface="Arial"/>
                <a:ea typeface="Arial"/>
                <a:cs typeface="Arial"/>
                <a:sym typeface="Arial"/>
              </a:rPr>
              <a:t>Bulla et al. PRB </a:t>
            </a:r>
            <a:r>
              <a:rPr b="1" i="1" sz="2200">
                <a:latin typeface="Arial"/>
                <a:ea typeface="Arial"/>
                <a:cs typeface="Arial"/>
                <a:sym typeface="Arial"/>
              </a:rPr>
              <a:t>64</a:t>
            </a:r>
            <a:r>
              <a:rPr i="1" sz="2200">
                <a:latin typeface="Arial"/>
                <a:ea typeface="Arial"/>
                <a:cs typeface="Arial"/>
                <a:sym typeface="Arial"/>
              </a:rPr>
              <a:t>, 045103 (2001</a:t>
            </a:r>
            <a:r>
              <a:rPr sz="2800"/>
              <a:t>)</a:t>
            </a:r>
          </a:p>
        </p:txBody>
      </p:sp>
      <p:sp>
        <p:nvSpPr>
          <p:cNvPr id="808" name="Quote Bubble"/>
          <p:cNvSpPr/>
          <p:nvPr/>
        </p:nvSpPr>
        <p:spPr>
          <a:xfrm>
            <a:off x="4930986" y="903111"/>
            <a:ext cx="7820944" cy="5039361"/>
          </a:xfrm>
          <a:prstGeom prst="wedgeEllipseCallout">
            <a:avLst>
              <a:gd name="adj1" fmla="val -14028"/>
              <a:gd name="adj2" fmla="val 64694"/>
            </a:avLst>
          </a:prstGeom>
          <a:solidFill>
            <a:srgbClr val="BBE0E3"/>
          </a:solidFill>
          <a:ln w="12700">
            <a:solidFill>
              <a:srgbClr val="000000"/>
            </a:solidFill>
          </a:ln>
        </p:spPr>
        <p:txBody>
          <a:bodyPr lIns="65023" tIns="65023" rIns="65023" bIns="65023" anchor="ctr"/>
          <a:lstStyle/>
          <a:p>
            <a:pPr defTabSz="1300480">
              <a:defRPr b="0" i="1" sz="28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</a:p>
        </p:txBody>
      </p:sp>
      <p:pic>
        <p:nvPicPr>
          <p:cNvPr id="809" name="image.png" descr="image.png"/>
          <p:cNvPicPr>
            <a:picLocks noChangeAspect="1"/>
          </p:cNvPicPr>
          <p:nvPr/>
        </p:nvPicPr>
        <p:blipFill>
          <a:blip r:embed="rId3">
            <a:extLst/>
          </a:blip>
          <a:srcRect l="32408" t="62333" r="8642" b="11674"/>
          <a:stretch>
            <a:fillRect/>
          </a:stretch>
        </p:blipFill>
        <p:spPr>
          <a:xfrm>
            <a:off x="6213404" y="1770097"/>
            <a:ext cx="5057424" cy="3124766"/>
          </a:xfrm>
          <a:prstGeom prst="rect">
            <a:avLst/>
          </a:prstGeom>
          <a:ln w="12700">
            <a:miter lim="400000"/>
          </a:ln>
        </p:spPr>
      </p:pic>
      <p:sp>
        <p:nvSpPr>
          <p:cNvPr id="810" name="Circle"/>
          <p:cNvSpPr/>
          <p:nvPr/>
        </p:nvSpPr>
        <p:spPr>
          <a:xfrm>
            <a:off x="7694507" y="6701084"/>
            <a:ext cx="144498" cy="144499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</a:ln>
        </p:spPr>
        <p:txBody>
          <a:bodyPr lIns="65023" tIns="65023" rIns="65023" bIns="65023" anchor="ctr"/>
          <a:lstStyle/>
          <a:p>
            <a:pPr algn="l" defTabSz="1300480">
              <a:defRPr b="0" sz="34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How do we describe materials?"/>
          <p:cNvSpPr txBox="1"/>
          <p:nvPr/>
        </p:nvSpPr>
        <p:spPr>
          <a:xfrm>
            <a:off x="3084124" y="374791"/>
            <a:ext cx="6549452" cy="726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1300480">
              <a:defRPr sz="3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>
              <a:defRPr b="0" sz="3400">
                <a:effectLst/>
              </a:defRPr>
            </a:pPr>
            <a:r>
              <a:rPr b="1" sz="3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rPr>
              <a:t>How do we describe materials?</a:t>
            </a:r>
          </a:p>
        </p:txBody>
      </p:sp>
      <p:grpSp>
        <p:nvGrpSpPr>
          <p:cNvPr id="217" name="Group"/>
          <p:cNvGrpSpPr/>
          <p:nvPr/>
        </p:nvGrpSpPr>
        <p:grpSpPr>
          <a:xfrm>
            <a:off x="4580177" y="857939"/>
            <a:ext cx="7592171" cy="4235608"/>
            <a:chOff x="0" y="0"/>
            <a:chExt cx="7592170" cy="4235607"/>
          </a:xfrm>
        </p:grpSpPr>
        <p:sp>
          <p:nvSpPr>
            <p:cNvPr id="211" name="perturbation"/>
            <p:cNvSpPr txBox="1"/>
            <p:nvPr/>
          </p:nvSpPr>
          <p:spPr>
            <a:xfrm>
              <a:off x="0" y="228051"/>
              <a:ext cx="2253044" cy="6634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65023" tIns="65023" rIns="65023" bIns="65023" numCol="1" anchor="t">
              <a:spAutoFit/>
            </a:bodyPr>
            <a:lstStyle>
              <a:lvl1pPr algn="l" defTabSz="1300480">
                <a:defRPr b="0" sz="3400">
                  <a:solidFill>
                    <a:srgbClr val="008F00"/>
                  </a:solidFill>
                  <a:uFill>
                    <a:solidFill>
                      <a:srgbClr val="000000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/>
              <a:r>
                <a:t>perturbation</a:t>
              </a:r>
            </a:p>
          </p:txBody>
        </p:sp>
        <p:pic>
          <p:nvPicPr>
            <p:cNvPr id="212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880377" y="1349296"/>
              <a:ext cx="2870142" cy="288631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13" name="Image" descr="Image"/>
            <p:cNvPicPr>
              <a:picLocks noChangeAspect="0"/>
            </p:cNvPicPr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 rot="2806430">
              <a:off x="5297046" y="212118"/>
              <a:ext cx="1468627" cy="204965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14" name="Image" descr="Image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 flipH="1" rot="8224787">
              <a:off x="2079770" y="591424"/>
              <a:ext cx="1468626" cy="204965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15" name="probe"/>
            <p:cNvSpPr txBox="1"/>
            <p:nvPr/>
          </p:nvSpPr>
          <p:spPr>
            <a:xfrm>
              <a:off x="6466275" y="11305"/>
              <a:ext cx="1125896" cy="6634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65023" tIns="65023" rIns="65023" bIns="65023" numCol="1" anchor="t">
              <a:spAutoFit/>
            </a:bodyPr>
            <a:lstStyle>
              <a:lvl1pPr algn="l" defTabSz="1300480">
                <a:defRPr b="0" sz="3400">
                  <a:solidFill>
                    <a:srgbClr val="008F00"/>
                  </a:solidFill>
                  <a:uFill>
                    <a:solidFill>
                      <a:srgbClr val="000000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/>
              <a:r>
                <a:t>probe</a:t>
              </a:r>
            </a:p>
          </p:txBody>
        </p:sp>
        <p:sp>
          <p:nvSpPr>
            <p:cNvPr id="216" name="sample"/>
            <p:cNvSpPr txBox="1"/>
            <p:nvPr/>
          </p:nvSpPr>
          <p:spPr>
            <a:xfrm>
              <a:off x="3741765" y="909986"/>
              <a:ext cx="1365831" cy="6634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65023" tIns="65023" rIns="65023" bIns="65023" numCol="1" anchor="t">
              <a:spAutoFit/>
            </a:bodyPr>
            <a:lstStyle>
              <a:lvl1pPr algn="l" defTabSz="1300480">
                <a:defRPr b="0" sz="3400">
                  <a:solidFill>
                    <a:srgbClr val="008F00"/>
                  </a:solidFill>
                  <a:uFill>
                    <a:solidFill>
                      <a:srgbClr val="000000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/>
              <a:r>
                <a:t>sample</a:t>
              </a:r>
            </a:p>
          </p:txBody>
        </p:sp>
      </p:grpSp>
      <p:pic>
        <p:nvPicPr>
          <p:cNvPr id="218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76675" y="2871893"/>
            <a:ext cx="1914596" cy="523805"/>
          </a:xfrm>
          <a:prstGeom prst="rect">
            <a:avLst/>
          </a:prstGeom>
          <a:ln w="12700">
            <a:miter lim="400000"/>
          </a:ln>
        </p:spPr>
      </p:pic>
      <p:pic>
        <p:nvPicPr>
          <p:cNvPr id="219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81096" y="4280746"/>
            <a:ext cx="2159941" cy="632179"/>
          </a:xfrm>
          <a:prstGeom prst="rect">
            <a:avLst/>
          </a:prstGeom>
          <a:ln w="12700">
            <a:miter lim="400000"/>
          </a:ln>
        </p:spPr>
      </p:pic>
      <p:pic>
        <p:nvPicPr>
          <p:cNvPr id="220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50239" y="3522133"/>
            <a:ext cx="2221655" cy="632179"/>
          </a:xfrm>
          <a:prstGeom prst="rect">
            <a:avLst/>
          </a:prstGeom>
          <a:ln w="12700">
            <a:miter lim="400000"/>
          </a:ln>
        </p:spPr>
      </p:pic>
      <p:pic>
        <p:nvPicPr>
          <p:cNvPr id="221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677333" y="5563164"/>
            <a:ext cx="2167467" cy="632179"/>
          </a:xfrm>
          <a:prstGeom prst="rect">
            <a:avLst/>
          </a:prstGeom>
          <a:ln w="12700">
            <a:miter lim="400000"/>
          </a:ln>
        </p:spPr>
      </p:pic>
      <p:sp>
        <p:nvSpPr>
          <p:cNvPr id="222" name="photoemission…"/>
          <p:cNvSpPr txBox="1"/>
          <p:nvPr/>
        </p:nvSpPr>
        <p:spPr>
          <a:xfrm>
            <a:off x="3225343" y="2770744"/>
            <a:ext cx="2460561" cy="2009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/>
          <a:p>
            <a:pPr algn="l" defTabSz="1300480">
              <a:lnSpc>
                <a:spcPct val="150000"/>
              </a:lnSpc>
              <a:defRPr b="0" sz="30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  <a:r>
              <a:t>photoemission</a:t>
            </a:r>
          </a:p>
          <a:p>
            <a:pPr algn="l" defTabSz="1300480">
              <a:lnSpc>
                <a:spcPct val="150000"/>
              </a:lnSpc>
              <a:defRPr b="0" sz="30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  <a:r>
              <a:t>transport</a:t>
            </a:r>
          </a:p>
          <a:p>
            <a:pPr algn="l" defTabSz="1300480">
              <a:lnSpc>
                <a:spcPct val="150000"/>
              </a:lnSpc>
              <a:defRPr b="0" sz="30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  <a:r>
              <a:t>magnetism</a:t>
            </a:r>
          </a:p>
        </p:txBody>
      </p:sp>
      <p:sp>
        <p:nvSpPr>
          <p:cNvPr id="223" name="2-particle properties"/>
          <p:cNvSpPr txBox="1"/>
          <p:nvPr/>
        </p:nvSpPr>
        <p:spPr>
          <a:xfrm>
            <a:off x="3405965" y="5642638"/>
            <a:ext cx="3221073" cy="599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1300480">
              <a:defRPr b="0" sz="30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2-particle properties</a:t>
            </a:r>
          </a:p>
        </p:txBody>
      </p:sp>
      <p:sp>
        <p:nvSpPr>
          <p:cNvPr id="224" name="Weakly correlated electrons:"/>
          <p:cNvSpPr txBox="1"/>
          <p:nvPr/>
        </p:nvSpPr>
        <p:spPr>
          <a:xfrm>
            <a:off x="642445" y="6827519"/>
            <a:ext cx="4491506" cy="599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1300480">
              <a:defRPr b="0" sz="30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Weakly correlated electrons:</a:t>
            </a:r>
          </a:p>
        </p:txBody>
      </p:sp>
      <p:pic>
        <p:nvPicPr>
          <p:cNvPr id="225" name="Image" descr="Image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722488" y="7423573"/>
            <a:ext cx="10801210" cy="614116"/>
          </a:xfrm>
          <a:prstGeom prst="rect">
            <a:avLst/>
          </a:prstGeom>
          <a:ln w="12700">
            <a:miter lim="400000"/>
          </a:ln>
        </p:spPr>
      </p:pic>
      <p:sp>
        <p:nvSpPr>
          <p:cNvPr id="226" name="Strongly correlated electrons:…"/>
          <p:cNvSpPr txBox="1"/>
          <p:nvPr/>
        </p:nvSpPr>
        <p:spPr>
          <a:xfrm>
            <a:off x="642445" y="8131612"/>
            <a:ext cx="5002917" cy="1069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/>
          <a:p>
            <a:pPr algn="l" defTabSz="1300480">
              <a:defRPr b="0" sz="30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  <a:r>
              <a:t>Strongly correlated electrons:</a:t>
            </a:r>
          </a:p>
          <a:p>
            <a:pPr algn="l" defTabSz="1300480">
              <a:defRPr b="0" sz="3000">
                <a:solidFill>
                  <a:srgbClr val="FF26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  <a:r>
              <a:t>‘small_correction’ is not small 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Hubbard model: DMFT results"/>
          <p:cNvSpPr txBox="1"/>
          <p:nvPr/>
        </p:nvSpPr>
        <p:spPr>
          <a:xfrm>
            <a:off x="3102186" y="320604"/>
            <a:ext cx="6600823" cy="726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1300480">
              <a:defRPr sz="3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>
              <a:defRPr b="0" sz="3400">
                <a:effectLst/>
              </a:defRPr>
            </a:pPr>
            <a:r>
              <a:rPr b="1" sz="3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rPr>
              <a:t>Hubbard model: DMFT results</a:t>
            </a:r>
          </a:p>
        </p:txBody>
      </p:sp>
      <p:grpSp>
        <p:nvGrpSpPr>
          <p:cNvPr id="824" name="Group"/>
          <p:cNvGrpSpPr/>
          <p:nvPr/>
        </p:nvGrpSpPr>
        <p:grpSpPr>
          <a:xfrm>
            <a:off x="2754488" y="2032000"/>
            <a:ext cx="6737210" cy="5856676"/>
            <a:chOff x="0" y="0"/>
            <a:chExt cx="6737208" cy="5856675"/>
          </a:xfrm>
        </p:grpSpPr>
        <p:pic>
          <p:nvPicPr>
            <p:cNvPr id="813" name="image.png" descr="imag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6737209" cy="585667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823" name="Group"/>
            <p:cNvGrpSpPr/>
            <p:nvPr/>
          </p:nvGrpSpPr>
          <p:grpSpPr>
            <a:xfrm>
              <a:off x="1663323" y="568460"/>
              <a:ext cx="4540424" cy="4298788"/>
              <a:chOff x="0" y="0"/>
              <a:chExt cx="4540423" cy="4298787"/>
            </a:xfrm>
          </p:grpSpPr>
          <p:sp>
            <p:nvSpPr>
              <p:cNvPr id="814" name="Rectangle"/>
              <p:cNvSpPr/>
              <p:nvPr/>
            </p:nvSpPr>
            <p:spPr>
              <a:xfrm>
                <a:off x="2556423" y="445549"/>
                <a:ext cx="1852134" cy="151487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65023" tIns="65023" rIns="65023" bIns="65023" numCol="1" anchor="ctr">
                <a:noAutofit/>
              </a:bodyPr>
              <a:lstStyle/>
              <a:p>
                <a:pPr algn="l" defTabSz="1300480">
                  <a:defRPr b="0" sz="3400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defRPr>
                </a:pPr>
              </a:p>
            </p:txBody>
          </p:sp>
          <p:sp>
            <p:nvSpPr>
              <p:cNvPr id="815" name="Rectangle"/>
              <p:cNvSpPr/>
              <p:nvPr/>
            </p:nvSpPr>
            <p:spPr>
              <a:xfrm>
                <a:off x="1924060" y="2292277"/>
                <a:ext cx="2484497" cy="1425760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65023" tIns="65023" rIns="65023" bIns="65023" numCol="1" anchor="ctr">
                <a:noAutofit/>
              </a:bodyPr>
              <a:lstStyle/>
              <a:p>
                <a:pPr algn="l" defTabSz="1300480">
                  <a:defRPr b="0" sz="3400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defRPr>
                </a:pPr>
              </a:p>
            </p:txBody>
          </p:sp>
          <p:sp>
            <p:nvSpPr>
              <p:cNvPr id="816" name="Rectangle"/>
              <p:cNvSpPr/>
              <p:nvPr/>
            </p:nvSpPr>
            <p:spPr>
              <a:xfrm>
                <a:off x="3341631" y="3475288"/>
                <a:ext cx="1198793" cy="79891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65023" tIns="65023" rIns="65023" bIns="65023" numCol="1" anchor="ctr">
                <a:noAutofit/>
              </a:bodyPr>
              <a:lstStyle/>
              <a:p>
                <a:pPr algn="l" defTabSz="1300480">
                  <a:defRPr b="0" sz="3400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defRPr>
                </a:pPr>
              </a:p>
            </p:txBody>
          </p:sp>
          <p:sp>
            <p:nvSpPr>
              <p:cNvPr id="817" name="Rectangle"/>
              <p:cNvSpPr/>
              <p:nvPr/>
            </p:nvSpPr>
            <p:spPr>
              <a:xfrm>
                <a:off x="1989994" y="3718036"/>
                <a:ext cx="86913" cy="15671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65023" tIns="65023" rIns="65023" bIns="65023" numCol="1" anchor="ctr">
                <a:noAutofit/>
              </a:bodyPr>
              <a:lstStyle/>
              <a:p>
                <a:pPr algn="l" defTabSz="1300480">
                  <a:defRPr b="0" sz="3400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defRPr>
                </a:pPr>
              </a:p>
            </p:txBody>
          </p:sp>
          <p:sp>
            <p:nvSpPr>
              <p:cNvPr id="818" name="Rectangle"/>
              <p:cNvSpPr/>
              <p:nvPr/>
            </p:nvSpPr>
            <p:spPr>
              <a:xfrm>
                <a:off x="1945039" y="4095985"/>
                <a:ext cx="173826" cy="20280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65023" tIns="65023" rIns="65023" bIns="65023" numCol="1" anchor="ctr">
                <a:noAutofit/>
              </a:bodyPr>
              <a:lstStyle/>
              <a:p>
                <a:pPr algn="l" defTabSz="1300480">
                  <a:defRPr b="0" sz="3400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defRPr>
                </a:pPr>
              </a:p>
            </p:txBody>
          </p:sp>
          <p:sp>
            <p:nvSpPr>
              <p:cNvPr id="819" name="Line"/>
              <p:cNvSpPr/>
              <p:nvPr/>
            </p:nvSpPr>
            <p:spPr>
              <a:xfrm flipH="1">
                <a:off x="1267721" y="21509"/>
                <a:ext cx="65935" cy="2740900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ysDot"/>
                <a:round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algn="l" defTabSz="650240">
                  <a:defRPr b="0" sz="16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820" name="Line"/>
              <p:cNvSpPr/>
              <p:nvPr/>
            </p:nvSpPr>
            <p:spPr>
              <a:xfrm>
                <a:off x="266731" y="0"/>
                <a:ext cx="959034" cy="2826938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ysDot"/>
                <a:round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algn="l" defTabSz="650240">
                  <a:defRPr b="0" sz="16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821" name="M"/>
              <p:cNvSpPr txBox="1"/>
              <p:nvPr/>
            </p:nvSpPr>
            <p:spPr>
              <a:xfrm>
                <a:off x="-1" y="2654862"/>
                <a:ext cx="608234" cy="74676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65023" tIns="65023" rIns="65023" bIns="65023" numCol="1" anchor="t">
                <a:spAutoFit/>
              </a:bodyPr>
              <a:lstStyle>
                <a:lvl1pPr algn="l" defTabSz="1300480">
                  <a:defRPr sz="4400">
                    <a:solidFill>
                      <a:srgbClr val="0000FF"/>
                    </a:solidFill>
                    <a:uFill>
                      <a:solidFill>
                        <a:srgbClr val="0000FF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>
                  <a:defRPr b="0" sz="340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defRPr>
                </a:pPr>
                <a:r>
                  <a:rPr b="1" sz="4400">
                    <a:solidFill>
                      <a:srgbClr val="0000FF"/>
                    </a:solidFill>
                    <a:uFill>
                      <a:solidFill>
                        <a:srgbClr val="0000FF"/>
                      </a:solidFill>
                    </a:uFill>
                    <a:latin typeface="Arial"/>
                    <a:ea typeface="Arial"/>
                    <a:cs typeface="Arial"/>
                    <a:sym typeface="Arial"/>
                  </a:rPr>
                  <a:t>M</a:t>
                </a:r>
              </a:p>
            </p:txBody>
          </p:sp>
          <p:sp>
            <p:nvSpPr>
              <p:cNvPr id="822" name="I"/>
              <p:cNvSpPr txBox="1"/>
              <p:nvPr/>
            </p:nvSpPr>
            <p:spPr>
              <a:xfrm>
                <a:off x="2637341" y="875735"/>
                <a:ext cx="298002" cy="74676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65023" tIns="65023" rIns="65023" bIns="65023" numCol="1" anchor="t">
                <a:spAutoFit/>
              </a:bodyPr>
              <a:lstStyle>
                <a:lvl1pPr algn="l" defTabSz="1300480">
                  <a:defRPr sz="4400">
                    <a:solidFill>
                      <a:srgbClr val="0000FF"/>
                    </a:solidFill>
                    <a:uFill>
                      <a:solidFill>
                        <a:srgbClr val="0000FF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>
                  <a:defRPr b="0" sz="340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defRPr>
                </a:pPr>
                <a:r>
                  <a:rPr b="1" sz="4400">
                    <a:solidFill>
                      <a:srgbClr val="0000FF"/>
                    </a:solidFill>
                    <a:uFill>
                      <a:solidFill>
                        <a:srgbClr val="0000FF"/>
                      </a:solidFill>
                    </a:uFill>
                    <a:latin typeface="Arial"/>
                    <a:ea typeface="Arial"/>
                    <a:cs typeface="Arial"/>
                    <a:sym typeface="Arial"/>
                  </a:rPr>
                  <a:t>I</a:t>
                </a:r>
              </a:p>
            </p:txBody>
          </p:sp>
        </p:grpSp>
      </p:grpSp>
      <p:sp>
        <p:nvSpPr>
          <p:cNvPr id="825" name="Bulla et al. PRB 64, 045103 (2001)"/>
          <p:cNvSpPr txBox="1"/>
          <p:nvPr/>
        </p:nvSpPr>
        <p:spPr>
          <a:xfrm>
            <a:off x="4045937" y="8286044"/>
            <a:ext cx="5066455" cy="561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/>
          <a:p>
            <a:pPr algn="l" defTabSz="1300480">
              <a:spcBef>
                <a:spcPts val="1700"/>
              </a:spcBef>
              <a:defRPr b="0" sz="34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  <a:r>
              <a:rPr i="1" sz="2200">
                <a:latin typeface="Arial"/>
                <a:ea typeface="Arial"/>
                <a:cs typeface="Arial"/>
                <a:sym typeface="Arial"/>
              </a:rPr>
              <a:t>Bulla et al. PRB </a:t>
            </a:r>
            <a:r>
              <a:rPr b="1" i="1" sz="2200">
                <a:latin typeface="Arial"/>
                <a:ea typeface="Arial"/>
                <a:cs typeface="Arial"/>
                <a:sym typeface="Arial"/>
              </a:rPr>
              <a:t>64</a:t>
            </a:r>
            <a:r>
              <a:rPr i="1" sz="2200">
                <a:latin typeface="Arial"/>
                <a:ea typeface="Arial"/>
                <a:cs typeface="Arial"/>
                <a:sym typeface="Arial"/>
              </a:rPr>
              <a:t>, 045103 (2001</a:t>
            </a:r>
            <a:r>
              <a:rPr sz="2800"/>
              <a:t>)</a:t>
            </a:r>
          </a:p>
        </p:txBody>
      </p:sp>
      <p:sp>
        <p:nvSpPr>
          <p:cNvPr id="826" name="Quote Bubble"/>
          <p:cNvSpPr/>
          <p:nvPr/>
        </p:nvSpPr>
        <p:spPr>
          <a:xfrm>
            <a:off x="307057" y="939235"/>
            <a:ext cx="7820944" cy="5039361"/>
          </a:xfrm>
          <a:prstGeom prst="wedgeEllipseCallout">
            <a:avLst>
              <a:gd name="adj1" fmla="val 15301"/>
              <a:gd name="adj2" fmla="val 64694"/>
            </a:avLst>
          </a:prstGeom>
          <a:solidFill>
            <a:srgbClr val="BBE0E3"/>
          </a:solidFill>
          <a:ln w="12700">
            <a:solidFill>
              <a:srgbClr val="000000"/>
            </a:solidFill>
          </a:ln>
        </p:spPr>
        <p:txBody>
          <a:bodyPr lIns="65023" tIns="65023" rIns="65023" bIns="65023" anchor="ctr"/>
          <a:lstStyle/>
          <a:p>
            <a:pPr defTabSz="1300480">
              <a:defRPr b="0" i="1" sz="28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</a:p>
        </p:txBody>
      </p:sp>
      <p:pic>
        <p:nvPicPr>
          <p:cNvPr id="827" name="image.png" descr="image.png"/>
          <p:cNvPicPr>
            <a:picLocks noChangeAspect="1"/>
          </p:cNvPicPr>
          <p:nvPr/>
        </p:nvPicPr>
        <p:blipFill>
          <a:blip r:embed="rId3">
            <a:extLst/>
          </a:blip>
          <a:srcRect l="32408" t="8148" r="8950" b="64538"/>
          <a:stretch>
            <a:fillRect/>
          </a:stretch>
        </p:blipFill>
        <p:spPr>
          <a:xfrm>
            <a:off x="1589475" y="1806222"/>
            <a:ext cx="5080001" cy="3314418"/>
          </a:xfrm>
          <a:prstGeom prst="rect">
            <a:avLst/>
          </a:prstGeom>
          <a:ln w="12700">
            <a:miter lim="400000"/>
          </a:ln>
        </p:spPr>
      </p:pic>
      <p:sp>
        <p:nvSpPr>
          <p:cNvPr id="828" name="Circle"/>
          <p:cNvSpPr/>
          <p:nvPr/>
        </p:nvSpPr>
        <p:spPr>
          <a:xfrm>
            <a:off x="5382542" y="6737208"/>
            <a:ext cx="144499" cy="144499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</a:ln>
        </p:spPr>
        <p:txBody>
          <a:bodyPr lIns="65023" tIns="65023" rIns="65023" bIns="65023" anchor="ctr"/>
          <a:lstStyle/>
          <a:p>
            <a:pPr algn="l" defTabSz="1300480">
              <a:defRPr b="0" sz="34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Single-band Hubbard model D=∞"/>
          <p:cNvSpPr txBox="1"/>
          <p:nvPr/>
        </p:nvSpPr>
        <p:spPr>
          <a:xfrm>
            <a:off x="2668693" y="325119"/>
            <a:ext cx="7707645" cy="7505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/>
          <a:p>
            <a:pPr algn="l" defTabSz="1300480">
              <a:defRPr b="0" sz="34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  <a:r>
              <a:rPr b="1" sz="3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rPr>
              <a:t>     Single-band Hubbard model D=</a:t>
            </a:r>
            <a:r>
              <a:rPr sz="3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latin typeface="Symbol"/>
                <a:ea typeface="Symbol"/>
                <a:cs typeface="Symbol"/>
                <a:sym typeface="Symbol"/>
              </a:rPr>
              <a:t>¥</a:t>
            </a:r>
          </a:p>
        </p:txBody>
      </p:sp>
      <p:sp>
        <p:nvSpPr>
          <p:cNvPr id="831" name="Line"/>
          <p:cNvSpPr/>
          <p:nvPr/>
        </p:nvSpPr>
        <p:spPr>
          <a:xfrm flipH="1">
            <a:off x="4244622" y="2745457"/>
            <a:ext cx="1" cy="5147735"/>
          </a:xfrm>
          <a:prstGeom prst="line">
            <a:avLst/>
          </a:prstGeom>
          <a:ln w="50800">
            <a:solidFill>
              <a:srgbClr val="0000FF"/>
            </a:solidFill>
            <a:tailEnd type="triangle"/>
          </a:ln>
        </p:spPr>
        <p:txBody>
          <a:bodyPr lIns="65023" tIns="65023" rIns="65023" bIns="65023"/>
          <a:lstStyle/>
          <a:p>
            <a:pPr algn="l" defTabSz="650240">
              <a:defRPr b="0"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832" name="Increasing U/W"/>
          <p:cNvSpPr txBox="1"/>
          <p:nvPr/>
        </p:nvSpPr>
        <p:spPr>
          <a:xfrm rot="16200000">
            <a:off x="1787756" y="4989341"/>
            <a:ext cx="3211312" cy="726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1300480">
              <a:defRPr b="0" sz="38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>
              <a:defRPr sz="3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sz="38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Increasing U/W</a:t>
            </a:r>
          </a:p>
        </p:txBody>
      </p:sp>
      <p:pic>
        <p:nvPicPr>
          <p:cNvPr id="833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rcRect l="0" t="4403" r="0" b="0"/>
          <a:stretch>
            <a:fillRect/>
          </a:stretch>
        </p:blipFill>
        <p:spPr>
          <a:xfrm>
            <a:off x="4804550" y="1273386"/>
            <a:ext cx="5852162" cy="7839006"/>
          </a:xfrm>
          <a:prstGeom prst="rect">
            <a:avLst/>
          </a:prstGeom>
          <a:ln w="12700">
            <a:miter lim="400000"/>
          </a:ln>
        </p:spPr>
      </p:pic>
      <p:sp>
        <p:nvSpPr>
          <p:cNvPr id="834" name="Bulla, PRL 83, 136 (1999)"/>
          <p:cNvSpPr txBox="1"/>
          <p:nvPr/>
        </p:nvSpPr>
        <p:spPr>
          <a:xfrm>
            <a:off x="943751" y="8803075"/>
            <a:ext cx="3915790" cy="5213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/>
          <a:p>
            <a:pPr algn="l" defTabSz="1300480">
              <a:defRPr b="0" sz="34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  <a:r>
              <a:rPr i="1" sz="2800">
                <a:solidFill>
                  <a:srgbClr val="080B05"/>
                </a:solidFill>
                <a:uFill>
                  <a:solidFill>
                    <a:srgbClr val="080B0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Bulla, PRL</a:t>
            </a:r>
            <a:r>
              <a:rPr sz="2800">
                <a:solidFill>
                  <a:srgbClr val="080B05"/>
                </a:solidFill>
                <a:uFill>
                  <a:solidFill>
                    <a:srgbClr val="080B0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sz="2800">
                <a:solidFill>
                  <a:srgbClr val="080B05"/>
                </a:solidFill>
                <a:uFill>
                  <a:solidFill>
                    <a:srgbClr val="080B0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83</a:t>
            </a:r>
            <a:r>
              <a:rPr i="1" sz="2800">
                <a:solidFill>
                  <a:srgbClr val="080B05"/>
                </a:solidFill>
                <a:uFill>
                  <a:solidFill>
                    <a:srgbClr val="080B05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, 136 (1999)</a:t>
            </a:r>
          </a:p>
        </p:txBody>
      </p:sp>
      <p:sp>
        <p:nvSpPr>
          <p:cNvPr id="835" name="T=0   (NRG solver)"/>
          <p:cNvSpPr txBox="1"/>
          <p:nvPr/>
        </p:nvSpPr>
        <p:spPr>
          <a:xfrm>
            <a:off x="537350" y="1465297"/>
            <a:ext cx="4261580" cy="726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/>
          <a:p>
            <a:pPr algn="l" defTabSz="1300480">
              <a:defRPr b="0" sz="34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  <a:r>
              <a:rPr sz="3800"/>
              <a:t>T=0   (</a:t>
            </a:r>
            <a:r>
              <a:rPr i="1" sz="3800"/>
              <a:t>NRG solver)</a:t>
            </a:r>
            <a:r>
              <a:rPr sz="3800"/>
              <a:t>  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Hubbard model: metal-insulator transition"/>
          <p:cNvSpPr txBox="1"/>
          <p:nvPr/>
        </p:nvSpPr>
        <p:spPr>
          <a:xfrm>
            <a:off x="1584959" y="338666"/>
            <a:ext cx="8995679" cy="726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1300480">
              <a:defRPr sz="3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>
              <a:defRPr b="0" sz="3400">
                <a:effectLst/>
              </a:defRPr>
            </a:pPr>
            <a:r>
              <a:rPr b="1" sz="3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rPr>
              <a:t>Hubbard model: metal-insulator transition</a:t>
            </a:r>
          </a:p>
        </p:txBody>
      </p:sp>
      <p:sp>
        <p:nvSpPr>
          <p:cNvPr id="838" name="Bulla et al. PRB 64, 045103 (2001)"/>
          <p:cNvSpPr txBox="1"/>
          <p:nvPr/>
        </p:nvSpPr>
        <p:spPr>
          <a:xfrm>
            <a:off x="7495822" y="8936284"/>
            <a:ext cx="5066454" cy="561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/>
          <a:p>
            <a:pPr algn="l" defTabSz="1300480">
              <a:spcBef>
                <a:spcPts val="1700"/>
              </a:spcBef>
              <a:defRPr b="0" sz="34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  <a:r>
              <a:rPr i="1" sz="2200">
                <a:latin typeface="Arial"/>
                <a:ea typeface="Arial"/>
                <a:cs typeface="Arial"/>
                <a:sym typeface="Arial"/>
              </a:rPr>
              <a:t>Bulla et al. PRB </a:t>
            </a:r>
            <a:r>
              <a:rPr b="1" i="1" sz="2200">
                <a:latin typeface="Arial"/>
                <a:ea typeface="Arial"/>
                <a:cs typeface="Arial"/>
                <a:sym typeface="Arial"/>
              </a:rPr>
              <a:t>64</a:t>
            </a:r>
            <a:r>
              <a:rPr i="1" sz="2200">
                <a:latin typeface="Arial"/>
                <a:ea typeface="Arial"/>
                <a:cs typeface="Arial"/>
                <a:sym typeface="Arial"/>
              </a:rPr>
              <a:t>, 045103 (2001</a:t>
            </a:r>
            <a:r>
              <a:rPr sz="2800"/>
              <a:t>)</a:t>
            </a:r>
          </a:p>
        </p:txBody>
      </p:sp>
      <p:pic>
        <p:nvPicPr>
          <p:cNvPr id="839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42844" y="2237457"/>
            <a:ext cx="7461956" cy="6576908"/>
          </a:xfrm>
          <a:prstGeom prst="rect">
            <a:avLst/>
          </a:prstGeom>
          <a:ln w="12700">
            <a:miter lim="400000"/>
          </a:ln>
        </p:spPr>
      </p:pic>
      <p:sp>
        <p:nvSpPr>
          <p:cNvPr id="840" name="self-energy:"/>
          <p:cNvSpPr txBox="1"/>
          <p:nvPr/>
        </p:nvSpPr>
        <p:spPr>
          <a:xfrm>
            <a:off x="8340231" y="1512711"/>
            <a:ext cx="2276870" cy="663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/>
          <a:p>
            <a:pPr algn="l" defTabSz="1300480">
              <a:defRPr b="0" sz="34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  <a:r>
              <a:rPr b="1"/>
              <a:t>self-energy</a:t>
            </a:r>
            <a:r>
              <a:t>:</a:t>
            </a:r>
          </a:p>
        </p:txBody>
      </p:sp>
      <p:pic>
        <p:nvPicPr>
          <p:cNvPr id="841" name="latex-image-1.png" descr="latex-image-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41866" y="1636888"/>
            <a:ext cx="4298810" cy="955041"/>
          </a:xfrm>
          <a:prstGeom prst="rect">
            <a:avLst/>
          </a:prstGeom>
          <a:ln w="12700">
            <a:miter lim="400000"/>
          </a:ln>
        </p:spPr>
      </p:pic>
      <p:sp>
        <p:nvSpPr>
          <p:cNvPr id="842" name="with increasing U quasiparticles…"/>
          <p:cNvSpPr txBox="1"/>
          <p:nvPr/>
        </p:nvSpPr>
        <p:spPr>
          <a:xfrm>
            <a:off x="356728" y="4269457"/>
            <a:ext cx="5017143" cy="3619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/>
          <a:p>
            <a:pPr algn="l" defTabSz="1300480">
              <a:buSzPct val="100000"/>
              <a:buChar char="•"/>
              <a:defRPr b="0" sz="34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  <a:r>
              <a:rPr i="1" sz="2800"/>
              <a:t> </a:t>
            </a:r>
            <a:r>
              <a:rPr sz="2800"/>
              <a:t>with increasing U quasiparticles</a:t>
            </a:r>
            <a:endParaRPr sz="2800"/>
          </a:p>
          <a:p>
            <a:pPr algn="l" defTabSz="1300480">
              <a:defRPr b="0" sz="34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  <a:r>
              <a:rPr i="1" sz="2800"/>
              <a:t>   </a:t>
            </a:r>
            <a:r>
              <a:rPr sz="2800"/>
              <a:t>become heavier (</a:t>
            </a:r>
            <a:r>
              <a:rPr i="1" sz="2800"/>
              <a:t>m</a:t>
            </a:r>
            <a:r>
              <a:rPr baseline="30571" i="1" sz="2800"/>
              <a:t>* </a:t>
            </a:r>
            <a:r>
              <a:rPr sz="2800">
                <a:latin typeface="Symbol"/>
                <a:ea typeface="Symbol"/>
                <a:cs typeface="Symbol"/>
                <a:sym typeface="Symbol"/>
              </a:rPr>
              <a:t>® ¥</a:t>
            </a:r>
            <a:r>
              <a:rPr sz="2800"/>
              <a:t>)</a:t>
            </a:r>
            <a:endParaRPr sz="2800"/>
          </a:p>
          <a:p>
            <a:pPr algn="l" defTabSz="1300480">
              <a:defRPr b="0" sz="34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  <a:endParaRPr sz="2800"/>
          </a:p>
          <a:p>
            <a:pPr algn="l" defTabSz="1300480">
              <a:buSzPct val="100000"/>
              <a:buChar char="•"/>
              <a:defRPr b="0" sz="34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  <a:r>
              <a:rPr i="1" sz="2800"/>
              <a:t> </a:t>
            </a:r>
            <a:r>
              <a:rPr sz="2800"/>
              <a:t>in Mott insulator </a:t>
            </a:r>
            <a:r>
              <a:rPr sz="2800">
                <a:latin typeface="Symbol"/>
                <a:ea typeface="Symbol"/>
                <a:cs typeface="Symbol"/>
                <a:sym typeface="Symbol"/>
              </a:rPr>
              <a:t>S</a:t>
            </a:r>
            <a:r>
              <a:rPr i="1" sz="2800"/>
              <a:t>(</a:t>
            </a:r>
            <a:r>
              <a:rPr sz="2800">
                <a:latin typeface="Symbol"/>
                <a:ea typeface="Symbol"/>
                <a:cs typeface="Symbol"/>
                <a:sym typeface="Symbol"/>
              </a:rPr>
              <a:t>w</a:t>
            </a:r>
            <a:r>
              <a:rPr i="1" sz="2800"/>
              <a:t>) </a:t>
            </a:r>
            <a:r>
              <a:rPr sz="2800"/>
              <a:t>develops</a:t>
            </a:r>
            <a:endParaRPr sz="2800"/>
          </a:p>
          <a:p>
            <a:pPr algn="l" defTabSz="1300480">
              <a:defRPr b="0" sz="34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  <a:r>
              <a:rPr i="1" sz="2800"/>
              <a:t>  </a:t>
            </a:r>
            <a:r>
              <a:rPr sz="2800"/>
              <a:t>pole inside the band</a:t>
            </a:r>
            <a:endParaRPr sz="2800"/>
          </a:p>
          <a:p>
            <a:pPr algn="l" defTabSz="1300480">
              <a:defRPr b="0" sz="34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  <a:endParaRPr sz="2800"/>
          </a:p>
          <a:p>
            <a:pPr algn="l" defTabSz="1300480">
              <a:buSzPct val="100000"/>
              <a:buChar char="•"/>
              <a:defRPr b="0" sz="34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  <a:r>
              <a:rPr i="1" sz="2800"/>
              <a:t> </a:t>
            </a:r>
            <a:r>
              <a:rPr sz="2800"/>
              <a:t>in DMFT the gaps opens due to</a:t>
            </a:r>
            <a:endParaRPr sz="2800"/>
          </a:p>
          <a:p>
            <a:pPr algn="l" defTabSz="1300480">
              <a:defRPr b="0" sz="34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  <a:r>
              <a:rPr i="1" sz="2800"/>
              <a:t>  </a:t>
            </a:r>
            <a:r>
              <a:rPr sz="2800"/>
              <a:t>self-consistency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Hubbard model: metal-insulator transition"/>
          <p:cNvSpPr txBox="1"/>
          <p:nvPr/>
        </p:nvSpPr>
        <p:spPr>
          <a:xfrm>
            <a:off x="1584959" y="338666"/>
            <a:ext cx="8995679" cy="726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1300480">
              <a:defRPr sz="3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>
              <a:defRPr b="0" sz="3400">
                <a:effectLst/>
              </a:defRPr>
            </a:pPr>
            <a:r>
              <a:rPr b="1" sz="3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rPr>
              <a:t>Hubbard model: metal-insulator transition</a:t>
            </a:r>
          </a:p>
        </p:txBody>
      </p:sp>
      <p:sp>
        <p:nvSpPr>
          <p:cNvPr id="845" name="Bulla et al. PRB 64, 045103 (2001)"/>
          <p:cNvSpPr txBox="1"/>
          <p:nvPr/>
        </p:nvSpPr>
        <p:spPr>
          <a:xfrm>
            <a:off x="7495822" y="8936284"/>
            <a:ext cx="5066454" cy="561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/>
          <a:p>
            <a:pPr algn="l" defTabSz="1300480">
              <a:spcBef>
                <a:spcPts val="1700"/>
              </a:spcBef>
              <a:defRPr b="0" sz="34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  <a:r>
              <a:rPr i="1" sz="2200">
                <a:latin typeface="Arial"/>
                <a:ea typeface="Arial"/>
                <a:cs typeface="Arial"/>
                <a:sym typeface="Arial"/>
              </a:rPr>
              <a:t>Bulla et al. PRB </a:t>
            </a:r>
            <a:r>
              <a:rPr b="1" i="1" sz="2200">
                <a:latin typeface="Arial"/>
                <a:ea typeface="Arial"/>
                <a:cs typeface="Arial"/>
                <a:sym typeface="Arial"/>
              </a:rPr>
              <a:t>64</a:t>
            </a:r>
            <a:r>
              <a:rPr i="1" sz="2200">
                <a:latin typeface="Arial"/>
                <a:ea typeface="Arial"/>
                <a:cs typeface="Arial"/>
                <a:sym typeface="Arial"/>
              </a:rPr>
              <a:t>, 045103 (2001</a:t>
            </a:r>
            <a:r>
              <a:rPr sz="2800"/>
              <a:t>)</a:t>
            </a:r>
          </a:p>
        </p:txBody>
      </p:sp>
      <p:pic>
        <p:nvPicPr>
          <p:cNvPr id="846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42844" y="2237457"/>
            <a:ext cx="7461956" cy="6576908"/>
          </a:xfrm>
          <a:prstGeom prst="rect">
            <a:avLst/>
          </a:prstGeom>
          <a:ln w="12700">
            <a:miter lim="400000"/>
          </a:ln>
        </p:spPr>
      </p:pic>
      <p:sp>
        <p:nvSpPr>
          <p:cNvPr id="847" name="self-energy:"/>
          <p:cNvSpPr txBox="1"/>
          <p:nvPr/>
        </p:nvSpPr>
        <p:spPr>
          <a:xfrm>
            <a:off x="8340231" y="1512711"/>
            <a:ext cx="2276870" cy="663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/>
          <a:p>
            <a:pPr algn="l" defTabSz="1300480">
              <a:defRPr b="0" sz="34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  <a:r>
              <a:rPr b="1"/>
              <a:t>self-energy</a:t>
            </a:r>
            <a:r>
              <a:t>:</a:t>
            </a:r>
          </a:p>
        </p:txBody>
      </p:sp>
      <p:pic>
        <p:nvPicPr>
          <p:cNvPr id="848" name="latex-image-1.png" descr="latex-image-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41866" y="1636888"/>
            <a:ext cx="4298810" cy="955041"/>
          </a:xfrm>
          <a:prstGeom prst="rect">
            <a:avLst/>
          </a:prstGeom>
          <a:ln w="12700">
            <a:miter lim="400000"/>
          </a:ln>
        </p:spPr>
      </p:pic>
      <p:sp>
        <p:nvSpPr>
          <p:cNvPr id="849" name="with increasing U quasiparticles…"/>
          <p:cNvSpPr txBox="1"/>
          <p:nvPr/>
        </p:nvSpPr>
        <p:spPr>
          <a:xfrm>
            <a:off x="356728" y="4269457"/>
            <a:ext cx="5017143" cy="3619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/>
          <a:p>
            <a:pPr algn="l" defTabSz="1300480">
              <a:buSzPct val="100000"/>
              <a:buChar char="•"/>
              <a:defRPr b="0" sz="34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  <a:r>
              <a:rPr i="1" sz="2800"/>
              <a:t> </a:t>
            </a:r>
            <a:r>
              <a:rPr sz="2800"/>
              <a:t>with increasing U quasiparticles</a:t>
            </a:r>
            <a:endParaRPr sz="2800"/>
          </a:p>
          <a:p>
            <a:pPr algn="l" defTabSz="1300480">
              <a:defRPr b="0" sz="34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  <a:r>
              <a:rPr i="1" sz="2800"/>
              <a:t>   </a:t>
            </a:r>
            <a:r>
              <a:rPr sz="2800"/>
              <a:t>become heavier (</a:t>
            </a:r>
            <a:r>
              <a:rPr i="1" sz="2800"/>
              <a:t>m</a:t>
            </a:r>
            <a:r>
              <a:rPr baseline="30571" i="1" sz="2800"/>
              <a:t>* </a:t>
            </a:r>
            <a:r>
              <a:rPr sz="2800">
                <a:latin typeface="Symbol"/>
                <a:ea typeface="Symbol"/>
                <a:cs typeface="Symbol"/>
                <a:sym typeface="Symbol"/>
              </a:rPr>
              <a:t>® ¥</a:t>
            </a:r>
            <a:r>
              <a:rPr sz="2800"/>
              <a:t>)</a:t>
            </a:r>
            <a:endParaRPr sz="2800"/>
          </a:p>
          <a:p>
            <a:pPr algn="l" defTabSz="1300480">
              <a:defRPr b="0" sz="34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  <a:endParaRPr sz="2800"/>
          </a:p>
          <a:p>
            <a:pPr algn="l" defTabSz="1300480">
              <a:buSzPct val="100000"/>
              <a:buChar char="•"/>
              <a:defRPr b="0" sz="34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  <a:r>
              <a:rPr i="1" sz="2800"/>
              <a:t> </a:t>
            </a:r>
            <a:r>
              <a:rPr sz="2800"/>
              <a:t>in Mott insulator </a:t>
            </a:r>
            <a:r>
              <a:rPr sz="2800">
                <a:latin typeface="Symbol"/>
                <a:ea typeface="Symbol"/>
                <a:cs typeface="Symbol"/>
                <a:sym typeface="Symbol"/>
              </a:rPr>
              <a:t>S</a:t>
            </a:r>
            <a:r>
              <a:rPr i="1" sz="2800"/>
              <a:t>(</a:t>
            </a:r>
            <a:r>
              <a:rPr sz="2800">
                <a:latin typeface="Symbol"/>
                <a:ea typeface="Symbol"/>
                <a:cs typeface="Symbol"/>
                <a:sym typeface="Symbol"/>
              </a:rPr>
              <a:t>w</a:t>
            </a:r>
            <a:r>
              <a:rPr i="1" sz="2800"/>
              <a:t>) </a:t>
            </a:r>
            <a:r>
              <a:rPr sz="2800"/>
              <a:t>develops</a:t>
            </a:r>
            <a:endParaRPr sz="2800"/>
          </a:p>
          <a:p>
            <a:pPr algn="l" defTabSz="1300480">
              <a:defRPr b="0" sz="34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  <a:r>
              <a:rPr i="1" sz="2800"/>
              <a:t>  </a:t>
            </a:r>
            <a:r>
              <a:rPr sz="2800"/>
              <a:t>pole inside the band</a:t>
            </a:r>
            <a:endParaRPr sz="2800"/>
          </a:p>
          <a:p>
            <a:pPr algn="l" defTabSz="1300480">
              <a:defRPr b="0" sz="34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  <a:endParaRPr sz="2800"/>
          </a:p>
          <a:p>
            <a:pPr algn="l" defTabSz="1300480">
              <a:buSzPct val="100000"/>
              <a:buChar char="•"/>
              <a:defRPr b="0" sz="34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  <a:r>
              <a:rPr i="1" sz="2800"/>
              <a:t> </a:t>
            </a:r>
            <a:r>
              <a:rPr sz="2800"/>
              <a:t>in DMFT the gaps opens due to</a:t>
            </a:r>
            <a:endParaRPr sz="2800"/>
          </a:p>
          <a:p>
            <a:pPr algn="l" defTabSz="1300480">
              <a:defRPr b="0" sz="34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  <a:r>
              <a:rPr i="1" sz="2800"/>
              <a:t>  </a:t>
            </a:r>
            <a:r>
              <a:rPr sz="2800"/>
              <a:t>self-consistency</a:t>
            </a:r>
          </a:p>
        </p:txBody>
      </p:sp>
      <p:sp>
        <p:nvSpPr>
          <p:cNvPr id="850" name="Line"/>
          <p:cNvSpPr/>
          <p:nvPr/>
        </p:nvSpPr>
        <p:spPr>
          <a:xfrm>
            <a:off x="8904675" y="5888284"/>
            <a:ext cx="1968783" cy="1408854"/>
          </a:xfrm>
          <a:prstGeom prst="line">
            <a:avLst/>
          </a:prstGeom>
          <a:ln w="12700">
            <a:solidFill>
              <a:srgbClr val="FF0000"/>
            </a:solidFill>
          </a:ln>
        </p:spPr>
        <p:txBody>
          <a:bodyPr lIns="65023" tIns="65023" rIns="65023" bIns="65023"/>
          <a:lstStyle/>
          <a:p>
            <a:pPr algn="l" defTabSz="650240">
              <a:defRPr b="0"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Hubbard model: metal-insulator transition"/>
          <p:cNvSpPr txBox="1"/>
          <p:nvPr/>
        </p:nvSpPr>
        <p:spPr>
          <a:xfrm>
            <a:off x="1584959" y="338666"/>
            <a:ext cx="8995679" cy="726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1300480">
              <a:defRPr sz="3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>
              <a:defRPr b="0" sz="3400">
                <a:effectLst/>
              </a:defRPr>
            </a:pPr>
            <a:r>
              <a:rPr b="1" sz="3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rPr>
              <a:t>Hubbard model: metal-insulator transition</a:t>
            </a:r>
          </a:p>
        </p:txBody>
      </p:sp>
      <p:sp>
        <p:nvSpPr>
          <p:cNvPr id="853" name="Bulla et al. PRB 64, 045103 (2001)"/>
          <p:cNvSpPr txBox="1"/>
          <p:nvPr/>
        </p:nvSpPr>
        <p:spPr>
          <a:xfrm>
            <a:off x="7495822" y="8936284"/>
            <a:ext cx="5066454" cy="561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/>
          <a:p>
            <a:pPr algn="l" defTabSz="1300480">
              <a:spcBef>
                <a:spcPts val="1700"/>
              </a:spcBef>
              <a:defRPr b="0" sz="34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  <a:r>
              <a:rPr i="1" sz="2200">
                <a:latin typeface="Arial"/>
                <a:ea typeface="Arial"/>
                <a:cs typeface="Arial"/>
                <a:sym typeface="Arial"/>
              </a:rPr>
              <a:t>Bulla et al. PRB </a:t>
            </a:r>
            <a:r>
              <a:rPr b="1" i="1" sz="2200">
                <a:latin typeface="Arial"/>
                <a:ea typeface="Arial"/>
                <a:cs typeface="Arial"/>
                <a:sym typeface="Arial"/>
              </a:rPr>
              <a:t>64</a:t>
            </a:r>
            <a:r>
              <a:rPr i="1" sz="2200">
                <a:latin typeface="Arial"/>
                <a:ea typeface="Arial"/>
                <a:cs typeface="Arial"/>
                <a:sym typeface="Arial"/>
              </a:rPr>
              <a:t>, 045103 (2001</a:t>
            </a:r>
            <a:r>
              <a:rPr sz="2800"/>
              <a:t>)</a:t>
            </a:r>
          </a:p>
        </p:txBody>
      </p:sp>
      <p:pic>
        <p:nvPicPr>
          <p:cNvPr id="854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42844" y="2237457"/>
            <a:ext cx="7461956" cy="6576908"/>
          </a:xfrm>
          <a:prstGeom prst="rect">
            <a:avLst/>
          </a:prstGeom>
          <a:ln w="12700">
            <a:miter lim="400000"/>
          </a:ln>
        </p:spPr>
      </p:pic>
      <p:sp>
        <p:nvSpPr>
          <p:cNvPr id="855" name="self-energy:"/>
          <p:cNvSpPr txBox="1"/>
          <p:nvPr/>
        </p:nvSpPr>
        <p:spPr>
          <a:xfrm>
            <a:off x="8340231" y="1512711"/>
            <a:ext cx="2276870" cy="663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/>
          <a:p>
            <a:pPr algn="l" defTabSz="1300480">
              <a:defRPr b="0" sz="34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  <a:r>
              <a:rPr b="1"/>
              <a:t>self-energy</a:t>
            </a:r>
            <a:r>
              <a:t>:</a:t>
            </a:r>
          </a:p>
        </p:txBody>
      </p:sp>
      <p:pic>
        <p:nvPicPr>
          <p:cNvPr id="856" name="latex-image-1.png" descr="latex-image-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41866" y="1636888"/>
            <a:ext cx="4298810" cy="955041"/>
          </a:xfrm>
          <a:prstGeom prst="rect">
            <a:avLst/>
          </a:prstGeom>
          <a:ln w="12700">
            <a:miter lim="400000"/>
          </a:ln>
        </p:spPr>
      </p:pic>
      <p:sp>
        <p:nvSpPr>
          <p:cNvPr id="857" name="with increasing U quasiparticles…"/>
          <p:cNvSpPr txBox="1"/>
          <p:nvPr/>
        </p:nvSpPr>
        <p:spPr>
          <a:xfrm>
            <a:off x="356728" y="4269457"/>
            <a:ext cx="5017143" cy="3619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/>
          <a:p>
            <a:pPr algn="l" defTabSz="1300480">
              <a:buSzPct val="100000"/>
              <a:buChar char="•"/>
              <a:defRPr b="0" sz="34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  <a:r>
              <a:rPr i="1" sz="2800"/>
              <a:t> </a:t>
            </a:r>
            <a:r>
              <a:rPr sz="2800"/>
              <a:t>with increasing U quasiparticles</a:t>
            </a:r>
            <a:endParaRPr sz="2800"/>
          </a:p>
          <a:p>
            <a:pPr algn="l" defTabSz="1300480">
              <a:defRPr b="0" sz="34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  <a:r>
              <a:rPr i="1" sz="2800"/>
              <a:t>   </a:t>
            </a:r>
            <a:r>
              <a:rPr sz="2800"/>
              <a:t>become heavier (</a:t>
            </a:r>
            <a:r>
              <a:rPr i="1" sz="2800"/>
              <a:t>m</a:t>
            </a:r>
            <a:r>
              <a:rPr baseline="30571" i="1" sz="2800"/>
              <a:t>* </a:t>
            </a:r>
            <a:r>
              <a:rPr sz="2800">
                <a:latin typeface="Symbol"/>
                <a:ea typeface="Symbol"/>
                <a:cs typeface="Symbol"/>
                <a:sym typeface="Symbol"/>
              </a:rPr>
              <a:t>® ¥</a:t>
            </a:r>
            <a:r>
              <a:rPr sz="2800"/>
              <a:t>)</a:t>
            </a:r>
            <a:endParaRPr sz="2800"/>
          </a:p>
          <a:p>
            <a:pPr algn="l" defTabSz="1300480">
              <a:defRPr b="0" sz="34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  <a:endParaRPr sz="2800"/>
          </a:p>
          <a:p>
            <a:pPr algn="l" defTabSz="1300480">
              <a:buSzPct val="100000"/>
              <a:buChar char="•"/>
              <a:defRPr b="0" sz="34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  <a:r>
              <a:rPr i="1" sz="2800"/>
              <a:t> </a:t>
            </a:r>
            <a:r>
              <a:rPr sz="2800"/>
              <a:t>in Mott insulator </a:t>
            </a:r>
            <a:r>
              <a:rPr sz="2800">
                <a:latin typeface="Symbol"/>
                <a:ea typeface="Symbol"/>
                <a:cs typeface="Symbol"/>
                <a:sym typeface="Symbol"/>
              </a:rPr>
              <a:t>S</a:t>
            </a:r>
            <a:r>
              <a:rPr i="1" sz="2800"/>
              <a:t>(</a:t>
            </a:r>
            <a:r>
              <a:rPr sz="2800">
                <a:latin typeface="Symbol"/>
                <a:ea typeface="Symbol"/>
                <a:cs typeface="Symbol"/>
                <a:sym typeface="Symbol"/>
              </a:rPr>
              <a:t>w</a:t>
            </a:r>
            <a:r>
              <a:rPr i="1" sz="2800"/>
              <a:t>) </a:t>
            </a:r>
            <a:r>
              <a:rPr sz="2800"/>
              <a:t>develops</a:t>
            </a:r>
            <a:endParaRPr sz="2800"/>
          </a:p>
          <a:p>
            <a:pPr algn="l" defTabSz="1300480">
              <a:defRPr b="0" sz="34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  <a:r>
              <a:rPr i="1" sz="2800"/>
              <a:t>  </a:t>
            </a:r>
            <a:r>
              <a:rPr sz="2800"/>
              <a:t>pole inside the band</a:t>
            </a:r>
            <a:endParaRPr sz="2800"/>
          </a:p>
          <a:p>
            <a:pPr algn="l" defTabSz="1300480">
              <a:defRPr b="0" sz="34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  <a:endParaRPr sz="2800"/>
          </a:p>
          <a:p>
            <a:pPr algn="l" defTabSz="1300480">
              <a:buSzPct val="100000"/>
              <a:buChar char="•"/>
              <a:defRPr b="0" sz="34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  <a:r>
              <a:rPr i="1" sz="2800"/>
              <a:t> </a:t>
            </a:r>
            <a:r>
              <a:rPr sz="2800"/>
              <a:t>in DMFT the gaps opens due to</a:t>
            </a:r>
            <a:endParaRPr sz="2800"/>
          </a:p>
          <a:p>
            <a:pPr algn="l" defTabSz="1300480">
              <a:defRPr b="0" sz="34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  <a:r>
              <a:rPr i="1" sz="2800"/>
              <a:t>  </a:t>
            </a:r>
            <a:r>
              <a:rPr sz="2800"/>
              <a:t>self-consistency</a:t>
            </a:r>
          </a:p>
        </p:txBody>
      </p:sp>
      <p:sp>
        <p:nvSpPr>
          <p:cNvPr id="858" name="Line"/>
          <p:cNvSpPr/>
          <p:nvPr/>
        </p:nvSpPr>
        <p:spPr>
          <a:xfrm>
            <a:off x="9121422" y="5743786"/>
            <a:ext cx="1463041" cy="1770099"/>
          </a:xfrm>
          <a:prstGeom prst="line">
            <a:avLst/>
          </a:prstGeom>
          <a:ln w="12700">
            <a:solidFill>
              <a:srgbClr val="FF0000"/>
            </a:solidFill>
          </a:ln>
        </p:spPr>
        <p:txBody>
          <a:bodyPr lIns="65023" tIns="65023" rIns="65023" bIns="65023"/>
          <a:lstStyle/>
          <a:p>
            <a:pPr algn="l" defTabSz="650240">
              <a:defRPr b="0"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Line"/>
          <p:cNvSpPr/>
          <p:nvPr/>
        </p:nvSpPr>
        <p:spPr>
          <a:xfrm>
            <a:off x="5690349" y="1726941"/>
            <a:ext cx="1179150" cy="7136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04" h="21418" fill="norm" stroke="1" extrusionOk="0">
                <a:moveTo>
                  <a:pt x="0" y="21418"/>
                </a:moveTo>
                <a:cubicBezTo>
                  <a:pt x="148" y="16067"/>
                  <a:pt x="1391" y="11024"/>
                  <a:pt x="3493" y="6651"/>
                </a:cubicBezTo>
                <a:cubicBezTo>
                  <a:pt x="5102" y="3305"/>
                  <a:pt x="7426" y="189"/>
                  <a:pt x="10633" y="9"/>
                </a:cubicBezTo>
                <a:cubicBezTo>
                  <a:pt x="14031" y="-182"/>
                  <a:pt x="16536" y="2808"/>
                  <a:pt x="18229" y="6045"/>
                </a:cubicBezTo>
                <a:cubicBezTo>
                  <a:pt x="20422" y="10240"/>
                  <a:pt x="21600" y="15331"/>
                  <a:pt x="21240" y="20864"/>
                </a:cubicBezTo>
              </a:path>
            </a:pathLst>
          </a:custGeom>
          <a:solidFill>
            <a:srgbClr val="C0C0C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861" name="Hubbard model: metal-insulator transition"/>
          <p:cNvSpPr txBox="1"/>
          <p:nvPr/>
        </p:nvSpPr>
        <p:spPr>
          <a:xfrm>
            <a:off x="1584959" y="338666"/>
            <a:ext cx="8995679" cy="726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1300480">
              <a:defRPr sz="3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>
              <a:defRPr b="0" sz="3400">
                <a:effectLst/>
              </a:defRPr>
            </a:pPr>
            <a:r>
              <a:rPr b="1" sz="3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rPr>
              <a:t>Hubbard model: metal-insulator transition</a:t>
            </a:r>
          </a:p>
        </p:txBody>
      </p:sp>
      <p:sp>
        <p:nvSpPr>
          <p:cNvPr id="862" name="Georges et al., RMP 1996"/>
          <p:cNvSpPr txBox="1"/>
          <p:nvPr/>
        </p:nvSpPr>
        <p:spPr>
          <a:xfrm>
            <a:off x="7495822" y="8936284"/>
            <a:ext cx="5066454" cy="4511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/>
          <a:p>
            <a:pPr algn="l" defTabSz="1300480">
              <a:spcBef>
                <a:spcPts val="1700"/>
              </a:spcBef>
              <a:defRPr b="0" sz="34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  <a:r>
              <a:rPr i="1" sz="2200">
                <a:latin typeface="Arial"/>
                <a:ea typeface="Arial"/>
                <a:cs typeface="Arial"/>
                <a:sym typeface="Arial"/>
              </a:rPr>
              <a:t>Georges et al., RMP</a:t>
            </a:r>
            <a:r>
              <a:rPr b="1" i="1" sz="22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i="1" sz="2200">
                <a:latin typeface="Arial"/>
                <a:ea typeface="Arial"/>
                <a:cs typeface="Arial"/>
                <a:sym typeface="Arial"/>
              </a:rPr>
              <a:t>1996</a:t>
            </a:r>
          </a:p>
        </p:txBody>
      </p:sp>
      <p:grpSp>
        <p:nvGrpSpPr>
          <p:cNvPr id="865" name="Group"/>
          <p:cNvGrpSpPr/>
          <p:nvPr/>
        </p:nvGrpSpPr>
        <p:grpSpPr>
          <a:xfrm>
            <a:off x="1854200" y="2710160"/>
            <a:ext cx="7638604" cy="5221248"/>
            <a:chOff x="0" y="0"/>
            <a:chExt cx="7638603" cy="5221247"/>
          </a:xfrm>
        </p:grpSpPr>
        <p:pic>
          <p:nvPicPr>
            <p:cNvPr id="863" name="Screenshot 2020-12-07 at 15.19.02.png" descr="Screenshot 2020-12-07 at 15.19.02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0" b="0"/>
            <a:stretch>
              <a:fillRect/>
            </a:stretch>
          </p:blipFill>
          <p:spPr>
            <a:xfrm>
              <a:off x="704403" y="0"/>
              <a:ext cx="6934201" cy="49911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864" name="Rectangle"/>
            <p:cNvSpPr/>
            <p:nvPr/>
          </p:nvSpPr>
          <p:spPr>
            <a:xfrm>
              <a:off x="0" y="4770139"/>
              <a:ext cx="1270000" cy="45110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872" name="Group"/>
          <p:cNvGrpSpPr/>
          <p:nvPr/>
        </p:nvGrpSpPr>
        <p:grpSpPr>
          <a:xfrm>
            <a:off x="3898955" y="7636412"/>
            <a:ext cx="4685099" cy="1174544"/>
            <a:chOff x="0" y="927968"/>
            <a:chExt cx="4685098" cy="1174542"/>
          </a:xfrm>
        </p:grpSpPr>
        <p:sp>
          <p:nvSpPr>
            <p:cNvPr id="866" name="Line"/>
            <p:cNvSpPr/>
            <p:nvPr/>
          </p:nvSpPr>
          <p:spPr>
            <a:xfrm>
              <a:off x="0" y="1711654"/>
              <a:ext cx="4685099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867" name="Line"/>
            <p:cNvSpPr/>
            <p:nvPr/>
          </p:nvSpPr>
          <p:spPr>
            <a:xfrm flipV="1">
              <a:off x="2342548" y="1011907"/>
              <a:ext cx="1" cy="832126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868" name="Line"/>
            <p:cNvSpPr/>
            <p:nvPr/>
          </p:nvSpPr>
          <p:spPr>
            <a:xfrm flipV="1">
              <a:off x="1039592" y="927968"/>
              <a:ext cx="1" cy="79564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869" name="Line"/>
            <p:cNvSpPr/>
            <p:nvPr/>
          </p:nvSpPr>
          <p:spPr>
            <a:xfrm flipV="1">
              <a:off x="3645506" y="927968"/>
              <a:ext cx="1" cy="79564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870" name="-U/2"/>
            <p:cNvSpPr txBox="1"/>
            <p:nvPr/>
          </p:nvSpPr>
          <p:spPr>
            <a:xfrm>
              <a:off x="471282" y="1778000"/>
              <a:ext cx="1136622" cy="3245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i="1" sz="1600"/>
              </a:lvl1pPr>
            </a:lstStyle>
            <a:p>
              <a:pPr/>
              <a:r>
                <a:t>-U/2</a:t>
              </a:r>
            </a:p>
          </p:txBody>
        </p:sp>
        <p:sp>
          <p:nvSpPr>
            <p:cNvPr id="871" name="U/2"/>
            <p:cNvSpPr txBox="1"/>
            <p:nvPr/>
          </p:nvSpPr>
          <p:spPr>
            <a:xfrm>
              <a:off x="3163467" y="1778000"/>
              <a:ext cx="964077" cy="3245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i="1" sz="1600"/>
              </a:lvl1pPr>
            </a:lstStyle>
            <a:p>
              <a:pPr/>
              <a:r>
                <a:t>U/2</a:t>
              </a:r>
            </a:p>
          </p:txBody>
        </p:sp>
      </p:grpSp>
      <p:grpSp>
        <p:nvGrpSpPr>
          <p:cNvPr id="875" name="Group"/>
          <p:cNvGrpSpPr/>
          <p:nvPr/>
        </p:nvGrpSpPr>
        <p:grpSpPr>
          <a:xfrm>
            <a:off x="5168354" y="1412812"/>
            <a:ext cx="2146301" cy="1164770"/>
            <a:chOff x="0" y="691533"/>
            <a:chExt cx="2146300" cy="1164769"/>
          </a:xfrm>
        </p:grpSpPr>
        <p:sp>
          <p:nvSpPr>
            <p:cNvPr id="873" name="Line"/>
            <p:cNvSpPr/>
            <p:nvPr/>
          </p:nvSpPr>
          <p:spPr>
            <a:xfrm>
              <a:off x="0" y="1711655"/>
              <a:ext cx="2146300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874" name="Line"/>
            <p:cNvSpPr/>
            <p:nvPr/>
          </p:nvSpPr>
          <p:spPr>
            <a:xfrm flipV="1">
              <a:off x="1092911" y="691533"/>
              <a:ext cx="1" cy="116477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876" name="atomic limit"/>
          <p:cNvSpPr txBox="1"/>
          <p:nvPr/>
        </p:nvSpPr>
        <p:spPr>
          <a:xfrm>
            <a:off x="8252960" y="7780584"/>
            <a:ext cx="1704030" cy="485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>
            <a:lvl1pPr algn="l" defTabSz="1300480">
              <a:spcBef>
                <a:spcPts val="1700"/>
              </a:spcBef>
              <a:defRPr b="0" sz="22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>
              <a:defRPr sz="3400"/>
            </a:pPr>
            <a:r>
              <a:rPr sz="2200"/>
              <a:t>atomic limit</a:t>
            </a:r>
          </a:p>
        </p:txBody>
      </p:sp>
      <p:sp>
        <p:nvSpPr>
          <p:cNvPr id="877" name="non-interacting  limit"/>
          <p:cNvSpPr txBox="1"/>
          <p:nvPr/>
        </p:nvSpPr>
        <p:spPr>
          <a:xfrm>
            <a:off x="7224260" y="1752372"/>
            <a:ext cx="3476821" cy="485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>
            <a:lvl1pPr algn="l" defTabSz="1300480">
              <a:spcBef>
                <a:spcPts val="1700"/>
              </a:spcBef>
              <a:defRPr b="0" sz="22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>
              <a:defRPr sz="3400"/>
            </a:pPr>
            <a:r>
              <a:rPr sz="2200"/>
              <a:t>non-interacting  limit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Band insulator"/>
          <p:cNvSpPr txBox="1"/>
          <p:nvPr/>
        </p:nvSpPr>
        <p:spPr>
          <a:xfrm>
            <a:off x="3788550" y="392853"/>
            <a:ext cx="4299519" cy="726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1300480">
              <a:defRPr sz="3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>
              <a:defRPr b="0" sz="3400">
                <a:effectLst/>
              </a:defRPr>
            </a:pPr>
            <a:r>
              <a:rPr b="1" sz="3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rPr>
              <a:t>         Band insulator</a:t>
            </a:r>
          </a:p>
        </p:txBody>
      </p:sp>
      <p:sp>
        <p:nvSpPr>
          <p:cNvPr id="880" name="Line"/>
          <p:cNvSpPr/>
          <p:nvPr/>
        </p:nvSpPr>
        <p:spPr>
          <a:xfrm flipV="1">
            <a:off x="3341511" y="2926080"/>
            <a:ext cx="2041032" cy="1697849"/>
          </a:xfrm>
          <a:prstGeom prst="line">
            <a:avLst/>
          </a:prstGeom>
          <a:ln w="50800">
            <a:solidFill>
              <a:srgbClr val="0000FF"/>
            </a:solidFill>
            <a:tailEnd type="triangle"/>
          </a:ln>
        </p:spPr>
        <p:txBody>
          <a:bodyPr lIns="65023" tIns="65023" rIns="65023" bIns="65023"/>
          <a:lstStyle/>
          <a:p>
            <a:pPr algn="l" defTabSz="650240">
              <a:defRPr b="0"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881" name="Line"/>
          <p:cNvSpPr/>
          <p:nvPr/>
        </p:nvSpPr>
        <p:spPr>
          <a:xfrm flipV="1">
            <a:off x="3287324" y="5454791"/>
            <a:ext cx="4985174" cy="72250"/>
          </a:xfrm>
          <a:prstGeom prst="line">
            <a:avLst/>
          </a:prstGeom>
          <a:ln w="50800">
            <a:solidFill>
              <a:srgbClr val="0000FF"/>
            </a:solidFill>
            <a:tailEnd type="triangle"/>
          </a:ln>
        </p:spPr>
        <p:txBody>
          <a:bodyPr lIns="65023" tIns="65023" rIns="65023" bIns="65023"/>
          <a:lstStyle/>
          <a:p>
            <a:pPr algn="l" defTabSz="650240">
              <a:defRPr b="0"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882" name="Line"/>
          <p:cNvSpPr/>
          <p:nvPr/>
        </p:nvSpPr>
        <p:spPr>
          <a:xfrm>
            <a:off x="3341510" y="6394026"/>
            <a:ext cx="2149406" cy="1589476"/>
          </a:xfrm>
          <a:prstGeom prst="line">
            <a:avLst/>
          </a:prstGeom>
          <a:ln w="50800">
            <a:solidFill>
              <a:srgbClr val="0000FF"/>
            </a:solidFill>
            <a:tailEnd type="triangle"/>
          </a:ln>
        </p:spPr>
        <p:txBody>
          <a:bodyPr lIns="65023" tIns="65023" rIns="65023" bIns="65023"/>
          <a:lstStyle/>
          <a:p>
            <a:pPr algn="l" defTabSz="650240">
              <a:defRPr b="0"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883" name="add electron"/>
          <p:cNvSpPr txBox="1"/>
          <p:nvPr/>
        </p:nvSpPr>
        <p:spPr>
          <a:xfrm rot="19148057">
            <a:off x="3105639" y="2821610"/>
            <a:ext cx="2297322" cy="663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1300480">
              <a:defRPr b="0" i="1" sz="34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>
              <a:defRPr i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i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add electron</a:t>
            </a:r>
          </a:p>
        </p:txBody>
      </p:sp>
      <p:sp>
        <p:nvSpPr>
          <p:cNvPr id="884" name="flip spin"/>
          <p:cNvSpPr txBox="1"/>
          <p:nvPr/>
        </p:nvSpPr>
        <p:spPr>
          <a:xfrm rot="21564271">
            <a:off x="3770560" y="4769060"/>
            <a:ext cx="1546310" cy="663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1300480">
              <a:defRPr b="0" i="1" sz="34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>
              <a:defRPr i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i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flip spin</a:t>
            </a:r>
          </a:p>
        </p:txBody>
      </p:sp>
      <p:sp>
        <p:nvSpPr>
          <p:cNvPr id="885" name="create particle-hole…"/>
          <p:cNvSpPr txBox="1"/>
          <p:nvPr/>
        </p:nvSpPr>
        <p:spPr>
          <a:xfrm rot="2214064">
            <a:off x="2309524" y="7426138"/>
            <a:ext cx="3651967" cy="1196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/>
          <a:p>
            <a:pPr algn="l" defTabSz="1300480">
              <a:defRPr b="0" sz="34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  <a:r>
              <a:rPr i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create particle-hole</a:t>
            </a:r>
            <a:endParaRPr i="1">
              <a:solidFill>
                <a:srgbClr val="0000FF"/>
              </a:solidFill>
              <a:uFill>
                <a:solidFill>
                  <a:srgbClr val="0000FF"/>
                </a:solidFill>
              </a:uFill>
            </a:endParaRPr>
          </a:p>
          <a:p>
            <a:pPr algn="l" defTabSz="1300480">
              <a:defRPr b="0" sz="34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  <a:r>
              <a:rPr i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pair</a:t>
            </a:r>
          </a:p>
        </p:txBody>
      </p:sp>
      <p:sp>
        <p:nvSpPr>
          <p:cNvPr id="886" name="Charge gap…"/>
          <p:cNvSpPr txBox="1"/>
          <p:nvPr/>
        </p:nvSpPr>
        <p:spPr>
          <a:xfrm>
            <a:off x="8394417" y="1700106"/>
            <a:ext cx="2465969" cy="13474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/>
          <a:p>
            <a:pPr algn="l" defTabSz="1300480">
              <a:defRPr b="0" sz="34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  <a:r>
              <a:rPr sz="380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Charge gap</a:t>
            </a:r>
            <a:endParaRPr sz="3800">
              <a:solidFill>
                <a:srgbClr val="FF0000"/>
              </a:solidFill>
              <a:uFill>
                <a:solidFill>
                  <a:srgbClr val="FF0000"/>
                </a:solidFill>
              </a:uFill>
            </a:endParaRPr>
          </a:p>
          <a:p>
            <a:pPr algn="l" defTabSz="1300480">
              <a:defRPr b="0" sz="34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  <a:r>
              <a:rPr sz="380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      </a:t>
            </a:r>
            <a:r>
              <a:rPr sz="3800"/>
              <a:t>=</a:t>
            </a:r>
            <a:r>
              <a:rPr sz="3800">
                <a:latin typeface="Symbol"/>
                <a:ea typeface="Symbol"/>
                <a:cs typeface="Symbol"/>
                <a:sym typeface="Symbol"/>
              </a:rPr>
              <a:t>D</a:t>
            </a:r>
          </a:p>
        </p:txBody>
      </p:sp>
      <p:sp>
        <p:nvSpPr>
          <p:cNvPr id="887" name="Optical gap…"/>
          <p:cNvSpPr txBox="1"/>
          <p:nvPr/>
        </p:nvSpPr>
        <p:spPr>
          <a:xfrm>
            <a:off x="8556977" y="8039946"/>
            <a:ext cx="2501315" cy="13474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/>
          <a:p>
            <a:pPr algn="l" defTabSz="1300480">
              <a:defRPr b="0" sz="34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  <a:r>
              <a:rPr sz="380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Optical gap</a:t>
            </a:r>
            <a:endParaRPr sz="3800">
              <a:solidFill>
                <a:srgbClr val="FF0000"/>
              </a:solidFill>
              <a:uFill>
                <a:solidFill>
                  <a:srgbClr val="FF0000"/>
                </a:solidFill>
              </a:uFill>
            </a:endParaRPr>
          </a:p>
          <a:p>
            <a:pPr algn="l" defTabSz="1300480">
              <a:defRPr b="0" sz="34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  <a:r>
              <a:rPr sz="380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        </a:t>
            </a:r>
            <a:r>
              <a:rPr sz="3800"/>
              <a:t>=</a:t>
            </a:r>
            <a:r>
              <a:rPr sz="3800">
                <a:latin typeface="Symbol"/>
                <a:ea typeface="Symbol"/>
                <a:cs typeface="Symbol"/>
                <a:sym typeface="Symbol"/>
              </a:rPr>
              <a:t>D</a:t>
            </a:r>
          </a:p>
        </p:txBody>
      </p:sp>
      <p:sp>
        <p:nvSpPr>
          <p:cNvPr id="888" name="Spin…"/>
          <p:cNvSpPr txBox="1"/>
          <p:nvPr/>
        </p:nvSpPr>
        <p:spPr>
          <a:xfrm>
            <a:off x="11248249" y="4463626"/>
            <a:ext cx="1148479" cy="1944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/>
          <a:p>
            <a:pPr algn="l" defTabSz="1300480">
              <a:defRPr b="0" sz="34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  <a:r>
              <a:rPr sz="380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Spin</a:t>
            </a:r>
            <a:endParaRPr sz="3800">
              <a:solidFill>
                <a:srgbClr val="FF0000"/>
              </a:solidFill>
              <a:uFill>
                <a:solidFill>
                  <a:srgbClr val="FF0000"/>
                </a:solidFill>
              </a:uFill>
            </a:endParaRPr>
          </a:p>
          <a:p>
            <a:pPr algn="l" defTabSz="1300480">
              <a:defRPr b="0" sz="34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  <a:r>
              <a:rPr sz="380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 gap</a:t>
            </a:r>
            <a:endParaRPr sz="3800">
              <a:solidFill>
                <a:srgbClr val="FF0000"/>
              </a:solidFill>
              <a:uFill>
                <a:solidFill>
                  <a:srgbClr val="FF0000"/>
                </a:solidFill>
              </a:uFill>
            </a:endParaRPr>
          </a:p>
          <a:p>
            <a:pPr algn="l" defTabSz="1300480">
              <a:defRPr b="0" sz="34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  <a:r>
              <a:rPr sz="380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  </a:t>
            </a:r>
            <a:r>
              <a:rPr sz="3800"/>
              <a:t>=</a:t>
            </a:r>
            <a:r>
              <a:rPr sz="3800">
                <a:latin typeface="Symbol"/>
                <a:ea typeface="Symbol"/>
                <a:cs typeface="Symbol"/>
                <a:sym typeface="Symbol"/>
              </a:rPr>
              <a:t>D</a:t>
            </a:r>
          </a:p>
        </p:txBody>
      </p:sp>
      <p:grpSp>
        <p:nvGrpSpPr>
          <p:cNvPr id="897" name="Group"/>
          <p:cNvGrpSpPr/>
          <p:nvPr/>
        </p:nvGrpSpPr>
        <p:grpSpPr>
          <a:xfrm>
            <a:off x="469617" y="3829191"/>
            <a:ext cx="2474526" cy="3088641"/>
            <a:chOff x="0" y="0"/>
            <a:chExt cx="2474524" cy="3088640"/>
          </a:xfrm>
        </p:grpSpPr>
        <p:sp>
          <p:nvSpPr>
            <p:cNvPr id="889" name="Oval"/>
            <p:cNvSpPr/>
            <p:nvPr/>
          </p:nvSpPr>
          <p:spPr>
            <a:xfrm>
              <a:off x="1354165" y="1794292"/>
              <a:ext cx="307059" cy="288996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algn="l" defTabSz="1300480">
                <a:defRPr b="0" sz="3400">
                  <a:uFill>
                    <a:solidFill>
                      <a:srgbClr val="000000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pPr>
            </a:p>
          </p:txBody>
        </p:sp>
        <p:sp>
          <p:nvSpPr>
            <p:cNvPr id="890" name="Line"/>
            <p:cNvSpPr/>
            <p:nvPr/>
          </p:nvSpPr>
          <p:spPr>
            <a:xfrm flipH="1">
              <a:off x="1498663" y="1649794"/>
              <a:ext cx="1" cy="668303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650240">
                <a:defRPr b="0" sz="1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91" name="Oval"/>
            <p:cNvSpPr/>
            <p:nvPr/>
          </p:nvSpPr>
          <p:spPr>
            <a:xfrm flipH="1" rot="10800000">
              <a:off x="1667355" y="2004906"/>
              <a:ext cx="307059" cy="288997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algn="l" defTabSz="1300480">
                <a:defRPr b="0" sz="3400">
                  <a:uFill>
                    <a:solidFill>
                      <a:srgbClr val="000000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pPr>
            </a:p>
          </p:txBody>
        </p:sp>
        <p:sp>
          <p:nvSpPr>
            <p:cNvPr id="892" name="Line"/>
            <p:cNvSpPr/>
            <p:nvPr/>
          </p:nvSpPr>
          <p:spPr>
            <a:xfrm flipV="1">
              <a:off x="1824553" y="1808197"/>
              <a:ext cx="1" cy="668304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650240">
                <a:defRPr b="0" sz="1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93" name="Rectangle"/>
            <p:cNvSpPr/>
            <p:nvPr/>
          </p:nvSpPr>
          <p:spPr>
            <a:xfrm>
              <a:off x="0" y="0"/>
              <a:ext cx="2474525" cy="3088641"/>
            </a:xfrm>
            <a:prstGeom prst="rect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algn="l" defTabSz="1300480">
                <a:defRPr b="0" sz="3400">
                  <a:uFill>
                    <a:solidFill>
                      <a:srgbClr val="000000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pPr>
            </a:p>
          </p:txBody>
        </p:sp>
        <p:sp>
          <p:nvSpPr>
            <p:cNvPr id="894" name="Line"/>
            <p:cNvSpPr/>
            <p:nvPr/>
          </p:nvSpPr>
          <p:spPr>
            <a:xfrm>
              <a:off x="528961" y="1706800"/>
              <a:ext cx="1336606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650240">
                <a:defRPr b="0" sz="1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95" name="Line"/>
            <p:cNvSpPr/>
            <p:nvPr/>
          </p:nvSpPr>
          <p:spPr>
            <a:xfrm>
              <a:off x="342093" y="598204"/>
              <a:ext cx="1713714" cy="8763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1" fill="norm" stroke="1" extrusionOk="0">
                  <a:moveTo>
                    <a:pt x="0" y="432"/>
                  </a:moveTo>
                  <a:cubicBezTo>
                    <a:pt x="1516" y="13069"/>
                    <a:pt x="5914" y="21600"/>
                    <a:pt x="10860" y="21500"/>
                  </a:cubicBezTo>
                  <a:cubicBezTo>
                    <a:pt x="15806" y="21399"/>
                    <a:pt x="20155" y="12694"/>
                    <a:pt x="21600" y="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896" name="Line"/>
            <p:cNvSpPr/>
            <p:nvPr/>
          </p:nvSpPr>
          <p:spPr>
            <a:xfrm flipH="1" rot="10800000">
              <a:off x="349896" y="1939014"/>
              <a:ext cx="1713713" cy="5514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1" fill="norm" stroke="1" extrusionOk="0">
                  <a:moveTo>
                    <a:pt x="0" y="432"/>
                  </a:moveTo>
                  <a:cubicBezTo>
                    <a:pt x="1516" y="13069"/>
                    <a:pt x="5914" y="21600"/>
                    <a:pt x="10860" y="21500"/>
                  </a:cubicBezTo>
                  <a:cubicBezTo>
                    <a:pt x="15806" y="21399"/>
                    <a:pt x="20155" y="12694"/>
                    <a:pt x="21600" y="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904" name="Group"/>
          <p:cNvGrpSpPr/>
          <p:nvPr/>
        </p:nvGrpSpPr>
        <p:grpSpPr>
          <a:xfrm>
            <a:off x="5651217" y="1394723"/>
            <a:ext cx="2474526" cy="3088641"/>
            <a:chOff x="0" y="0"/>
            <a:chExt cx="2474524" cy="3088640"/>
          </a:xfrm>
        </p:grpSpPr>
        <p:sp>
          <p:nvSpPr>
            <p:cNvPr id="898" name="Rectangle"/>
            <p:cNvSpPr/>
            <p:nvPr/>
          </p:nvSpPr>
          <p:spPr>
            <a:xfrm>
              <a:off x="0" y="0"/>
              <a:ext cx="2474525" cy="3088641"/>
            </a:xfrm>
            <a:prstGeom prst="rect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algn="l" defTabSz="1300480">
                <a:defRPr b="0" sz="3400">
                  <a:uFill>
                    <a:solidFill>
                      <a:srgbClr val="000000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pPr>
            </a:p>
          </p:txBody>
        </p:sp>
        <p:sp>
          <p:nvSpPr>
            <p:cNvPr id="899" name="Line"/>
            <p:cNvSpPr/>
            <p:nvPr/>
          </p:nvSpPr>
          <p:spPr>
            <a:xfrm>
              <a:off x="528961" y="1706800"/>
              <a:ext cx="1336606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650240">
                <a:defRPr b="0" sz="1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00" name="Line"/>
            <p:cNvSpPr/>
            <p:nvPr/>
          </p:nvSpPr>
          <p:spPr>
            <a:xfrm>
              <a:off x="342093" y="598204"/>
              <a:ext cx="1713714" cy="8763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1" fill="norm" stroke="1" extrusionOk="0">
                  <a:moveTo>
                    <a:pt x="0" y="432"/>
                  </a:moveTo>
                  <a:cubicBezTo>
                    <a:pt x="1516" y="13069"/>
                    <a:pt x="5914" y="21600"/>
                    <a:pt x="10860" y="21500"/>
                  </a:cubicBezTo>
                  <a:cubicBezTo>
                    <a:pt x="15806" y="21399"/>
                    <a:pt x="20155" y="12694"/>
                    <a:pt x="21600" y="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901" name="Line"/>
            <p:cNvSpPr/>
            <p:nvPr/>
          </p:nvSpPr>
          <p:spPr>
            <a:xfrm flipH="1" rot="10800000">
              <a:off x="349896" y="1939014"/>
              <a:ext cx="1713713" cy="5514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1" fill="norm" stroke="1" extrusionOk="0">
                  <a:moveTo>
                    <a:pt x="0" y="432"/>
                  </a:moveTo>
                  <a:cubicBezTo>
                    <a:pt x="1516" y="13069"/>
                    <a:pt x="5914" y="21600"/>
                    <a:pt x="10860" y="21500"/>
                  </a:cubicBezTo>
                  <a:cubicBezTo>
                    <a:pt x="12097" y="21475"/>
                    <a:pt x="13296" y="20917"/>
                    <a:pt x="14423" y="19891"/>
                  </a:cubicBezTo>
                  <a:cubicBezTo>
                    <a:pt x="15549" y="18864"/>
                    <a:pt x="16601" y="17370"/>
                    <a:pt x="17543" y="15473"/>
                  </a:cubicBezTo>
                  <a:cubicBezTo>
                    <a:pt x="19390" y="11749"/>
                    <a:pt x="20868" y="6433"/>
                    <a:pt x="21600" y="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902" name="Oval"/>
            <p:cNvSpPr/>
            <p:nvPr/>
          </p:nvSpPr>
          <p:spPr>
            <a:xfrm flipH="1" rot="10800000">
              <a:off x="651473" y="1195897"/>
              <a:ext cx="307058" cy="288997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algn="l" defTabSz="1300480">
                <a:defRPr b="0" sz="3400">
                  <a:uFill>
                    <a:solidFill>
                      <a:srgbClr val="000000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pPr>
            </a:p>
          </p:txBody>
        </p:sp>
        <p:sp>
          <p:nvSpPr>
            <p:cNvPr id="903" name="Line"/>
            <p:cNvSpPr/>
            <p:nvPr/>
          </p:nvSpPr>
          <p:spPr>
            <a:xfrm flipV="1">
              <a:off x="805002" y="1006244"/>
              <a:ext cx="1" cy="668303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650240">
                <a:defRPr b="0" sz="1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grpSp>
        <p:nvGrpSpPr>
          <p:cNvPr id="913" name="Group"/>
          <p:cNvGrpSpPr/>
          <p:nvPr/>
        </p:nvGrpSpPr>
        <p:grpSpPr>
          <a:xfrm>
            <a:off x="8615311" y="3556465"/>
            <a:ext cx="2474525" cy="3088641"/>
            <a:chOff x="0" y="0"/>
            <a:chExt cx="2474524" cy="3088640"/>
          </a:xfrm>
        </p:grpSpPr>
        <p:sp>
          <p:nvSpPr>
            <p:cNvPr id="905" name="Line"/>
            <p:cNvSpPr/>
            <p:nvPr/>
          </p:nvSpPr>
          <p:spPr>
            <a:xfrm flipV="1">
              <a:off x="1811853" y="1770097"/>
              <a:ext cx="1" cy="668304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650240">
                <a:defRPr b="0" sz="1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06" name="Rectangle"/>
            <p:cNvSpPr/>
            <p:nvPr/>
          </p:nvSpPr>
          <p:spPr>
            <a:xfrm>
              <a:off x="0" y="0"/>
              <a:ext cx="2474525" cy="3088641"/>
            </a:xfrm>
            <a:prstGeom prst="rect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algn="l" defTabSz="1300480">
                <a:defRPr b="0" sz="3400">
                  <a:uFill>
                    <a:solidFill>
                      <a:srgbClr val="000000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pPr>
            </a:p>
          </p:txBody>
        </p:sp>
        <p:sp>
          <p:nvSpPr>
            <p:cNvPr id="907" name="Line"/>
            <p:cNvSpPr/>
            <p:nvPr/>
          </p:nvSpPr>
          <p:spPr>
            <a:xfrm>
              <a:off x="528961" y="1706800"/>
              <a:ext cx="1336606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650240">
                <a:defRPr b="0" sz="1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08" name="Line"/>
            <p:cNvSpPr/>
            <p:nvPr/>
          </p:nvSpPr>
          <p:spPr>
            <a:xfrm>
              <a:off x="342093" y="598204"/>
              <a:ext cx="1713714" cy="8763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1" fill="norm" stroke="1" extrusionOk="0">
                  <a:moveTo>
                    <a:pt x="0" y="432"/>
                  </a:moveTo>
                  <a:cubicBezTo>
                    <a:pt x="1516" y="13069"/>
                    <a:pt x="5914" y="21600"/>
                    <a:pt x="10860" y="21500"/>
                  </a:cubicBezTo>
                  <a:cubicBezTo>
                    <a:pt x="15806" y="21399"/>
                    <a:pt x="20155" y="12694"/>
                    <a:pt x="21600" y="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909" name="Line"/>
            <p:cNvSpPr/>
            <p:nvPr/>
          </p:nvSpPr>
          <p:spPr>
            <a:xfrm flipH="1" rot="10800000">
              <a:off x="349896" y="1939026"/>
              <a:ext cx="1713713" cy="5514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32" fill="norm" stroke="1" extrusionOk="0">
                  <a:moveTo>
                    <a:pt x="0" y="433"/>
                  </a:moveTo>
                  <a:cubicBezTo>
                    <a:pt x="1525" y="13072"/>
                    <a:pt x="5917" y="21600"/>
                    <a:pt x="10860" y="21531"/>
                  </a:cubicBezTo>
                  <a:cubicBezTo>
                    <a:pt x="13334" y="21497"/>
                    <a:pt x="15665" y="19327"/>
                    <a:pt x="17543" y="15495"/>
                  </a:cubicBezTo>
                  <a:cubicBezTo>
                    <a:pt x="18463" y="13617"/>
                    <a:pt x="19287" y="11336"/>
                    <a:pt x="19990" y="8765"/>
                  </a:cubicBezTo>
                  <a:cubicBezTo>
                    <a:pt x="20678" y="6176"/>
                    <a:pt x="21231" y="3247"/>
                    <a:pt x="21600" y="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910" name="Oval"/>
            <p:cNvSpPr/>
            <p:nvPr/>
          </p:nvSpPr>
          <p:spPr>
            <a:xfrm flipH="1" rot="10800000">
              <a:off x="651473" y="1195897"/>
              <a:ext cx="307058" cy="288997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algn="l" defTabSz="1300480">
                <a:defRPr b="0" sz="3400">
                  <a:uFill>
                    <a:solidFill>
                      <a:srgbClr val="000000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pPr>
            </a:p>
          </p:txBody>
        </p:sp>
        <p:sp>
          <p:nvSpPr>
            <p:cNvPr id="911" name="Line"/>
            <p:cNvSpPr/>
            <p:nvPr/>
          </p:nvSpPr>
          <p:spPr>
            <a:xfrm flipH="1">
              <a:off x="792302" y="1018944"/>
              <a:ext cx="1" cy="668303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650240">
                <a:defRPr b="0" sz="1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12" name="Oval"/>
            <p:cNvSpPr/>
            <p:nvPr/>
          </p:nvSpPr>
          <p:spPr>
            <a:xfrm flipH="1" rot="10800000">
              <a:off x="1667355" y="2004906"/>
              <a:ext cx="307059" cy="288997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algn="l" defTabSz="1300480">
                <a:defRPr b="0" sz="3400">
                  <a:uFill>
                    <a:solidFill>
                      <a:srgbClr val="000000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pPr>
            </a:p>
          </p:txBody>
        </p:sp>
      </p:grpSp>
      <p:grpSp>
        <p:nvGrpSpPr>
          <p:cNvPr id="922" name="Group"/>
          <p:cNvGrpSpPr/>
          <p:nvPr/>
        </p:nvGrpSpPr>
        <p:grpSpPr>
          <a:xfrm>
            <a:off x="5872040" y="6449634"/>
            <a:ext cx="2474526" cy="3088641"/>
            <a:chOff x="0" y="0"/>
            <a:chExt cx="2474524" cy="3088640"/>
          </a:xfrm>
        </p:grpSpPr>
        <p:sp>
          <p:nvSpPr>
            <p:cNvPr id="914" name="Line"/>
            <p:cNvSpPr/>
            <p:nvPr/>
          </p:nvSpPr>
          <p:spPr>
            <a:xfrm flipV="1">
              <a:off x="1811853" y="1770097"/>
              <a:ext cx="1" cy="668304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650240">
                <a:defRPr b="0" sz="1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15" name="Rectangle"/>
            <p:cNvSpPr/>
            <p:nvPr/>
          </p:nvSpPr>
          <p:spPr>
            <a:xfrm>
              <a:off x="0" y="0"/>
              <a:ext cx="2474525" cy="3088641"/>
            </a:xfrm>
            <a:prstGeom prst="rect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algn="l" defTabSz="1300480">
                <a:defRPr b="0" sz="3400">
                  <a:uFill>
                    <a:solidFill>
                      <a:srgbClr val="000000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pPr>
            </a:p>
          </p:txBody>
        </p:sp>
        <p:sp>
          <p:nvSpPr>
            <p:cNvPr id="916" name="Line"/>
            <p:cNvSpPr/>
            <p:nvPr/>
          </p:nvSpPr>
          <p:spPr>
            <a:xfrm>
              <a:off x="528961" y="1706800"/>
              <a:ext cx="1336606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650240">
                <a:defRPr b="0" sz="1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17" name="Line"/>
            <p:cNvSpPr/>
            <p:nvPr/>
          </p:nvSpPr>
          <p:spPr>
            <a:xfrm>
              <a:off x="342093" y="598204"/>
              <a:ext cx="1713714" cy="8763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1" fill="norm" stroke="1" extrusionOk="0">
                  <a:moveTo>
                    <a:pt x="0" y="432"/>
                  </a:moveTo>
                  <a:cubicBezTo>
                    <a:pt x="1516" y="13069"/>
                    <a:pt x="5914" y="21600"/>
                    <a:pt x="10860" y="21500"/>
                  </a:cubicBezTo>
                  <a:cubicBezTo>
                    <a:pt x="15806" y="21399"/>
                    <a:pt x="20155" y="12694"/>
                    <a:pt x="21600" y="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918" name="Line"/>
            <p:cNvSpPr/>
            <p:nvPr/>
          </p:nvSpPr>
          <p:spPr>
            <a:xfrm flipH="1" rot="10800000">
              <a:off x="349896" y="1939026"/>
              <a:ext cx="1713713" cy="5514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32" fill="norm" stroke="1" extrusionOk="0">
                  <a:moveTo>
                    <a:pt x="0" y="433"/>
                  </a:moveTo>
                  <a:cubicBezTo>
                    <a:pt x="1525" y="13072"/>
                    <a:pt x="5917" y="21600"/>
                    <a:pt x="10860" y="21531"/>
                  </a:cubicBezTo>
                  <a:cubicBezTo>
                    <a:pt x="13334" y="21497"/>
                    <a:pt x="15665" y="19327"/>
                    <a:pt x="17543" y="15495"/>
                  </a:cubicBezTo>
                  <a:cubicBezTo>
                    <a:pt x="18463" y="13617"/>
                    <a:pt x="19287" y="11336"/>
                    <a:pt x="19990" y="8765"/>
                  </a:cubicBezTo>
                  <a:cubicBezTo>
                    <a:pt x="20678" y="6176"/>
                    <a:pt x="21231" y="3247"/>
                    <a:pt x="21600" y="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919" name="Oval"/>
            <p:cNvSpPr/>
            <p:nvPr/>
          </p:nvSpPr>
          <p:spPr>
            <a:xfrm flipH="1" rot="10800000">
              <a:off x="1553748" y="1134274"/>
              <a:ext cx="307059" cy="288997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algn="l" defTabSz="1300480">
                <a:defRPr b="0" sz="3400">
                  <a:uFill>
                    <a:solidFill>
                      <a:srgbClr val="000000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pPr>
            </a:p>
          </p:txBody>
        </p:sp>
        <p:sp>
          <p:nvSpPr>
            <p:cNvPr id="920" name="Line"/>
            <p:cNvSpPr/>
            <p:nvPr/>
          </p:nvSpPr>
          <p:spPr>
            <a:xfrm flipV="1">
              <a:off x="1707277" y="927779"/>
              <a:ext cx="1" cy="668303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650240">
                <a:defRPr b="0" sz="16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21" name="Oval"/>
            <p:cNvSpPr/>
            <p:nvPr/>
          </p:nvSpPr>
          <p:spPr>
            <a:xfrm flipH="1" rot="10800000">
              <a:off x="1667355" y="2004906"/>
              <a:ext cx="307059" cy="288997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algn="l" defTabSz="1300480">
                <a:defRPr b="0" sz="3400">
                  <a:uFill>
                    <a:solidFill>
                      <a:srgbClr val="000000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Mott insulator"/>
          <p:cNvSpPr txBox="1"/>
          <p:nvPr/>
        </p:nvSpPr>
        <p:spPr>
          <a:xfrm>
            <a:off x="3788550" y="392853"/>
            <a:ext cx="4217750" cy="726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1300480">
              <a:defRPr sz="3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>
              <a:defRPr b="0" sz="3400">
                <a:effectLst/>
              </a:defRPr>
            </a:pPr>
            <a:r>
              <a:rPr b="1" sz="3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rPr>
              <a:t>         Mott insulator</a:t>
            </a:r>
          </a:p>
        </p:txBody>
      </p:sp>
      <p:sp>
        <p:nvSpPr>
          <p:cNvPr id="925" name="Line"/>
          <p:cNvSpPr/>
          <p:nvPr/>
        </p:nvSpPr>
        <p:spPr>
          <a:xfrm flipV="1">
            <a:off x="3341511" y="2926080"/>
            <a:ext cx="2041032" cy="1697849"/>
          </a:xfrm>
          <a:prstGeom prst="line">
            <a:avLst/>
          </a:prstGeom>
          <a:ln w="50800">
            <a:solidFill>
              <a:srgbClr val="0000FF"/>
            </a:solidFill>
            <a:tailEnd type="triangle"/>
          </a:ln>
        </p:spPr>
        <p:txBody>
          <a:bodyPr lIns="65023" tIns="65023" rIns="65023" bIns="65023"/>
          <a:lstStyle/>
          <a:p>
            <a:pPr algn="l" defTabSz="650240">
              <a:defRPr b="0"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926" name="Line"/>
          <p:cNvSpPr/>
          <p:nvPr/>
        </p:nvSpPr>
        <p:spPr>
          <a:xfrm flipV="1">
            <a:off x="3287324" y="5454791"/>
            <a:ext cx="4985174" cy="72250"/>
          </a:xfrm>
          <a:prstGeom prst="line">
            <a:avLst/>
          </a:prstGeom>
          <a:ln w="50800">
            <a:solidFill>
              <a:srgbClr val="0000FF"/>
            </a:solidFill>
            <a:tailEnd type="triangle"/>
          </a:ln>
        </p:spPr>
        <p:txBody>
          <a:bodyPr lIns="65023" tIns="65023" rIns="65023" bIns="65023"/>
          <a:lstStyle/>
          <a:p>
            <a:pPr algn="l" defTabSz="650240">
              <a:defRPr b="0"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927" name="Line"/>
          <p:cNvSpPr/>
          <p:nvPr/>
        </p:nvSpPr>
        <p:spPr>
          <a:xfrm>
            <a:off x="3341510" y="6394026"/>
            <a:ext cx="2149406" cy="1589476"/>
          </a:xfrm>
          <a:prstGeom prst="line">
            <a:avLst/>
          </a:prstGeom>
          <a:ln w="50800">
            <a:solidFill>
              <a:srgbClr val="0000FF"/>
            </a:solidFill>
            <a:tailEnd type="triangle"/>
          </a:ln>
        </p:spPr>
        <p:txBody>
          <a:bodyPr lIns="65023" tIns="65023" rIns="65023" bIns="65023"/>
          <a:lstStyle/>
          <a:p>
            <a:pPr algn="l" defTabSz="650240">
              <a:defRPr b="0"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928" name="add electron"/>
          <p:cNvSpPr txBox="1"/>
          <p:nvPr/>
        </p:nvSpPr>
        <p:spPr>
          <a:xfrm rot="19148057">
            <a:off x="3105639" y="2821610"/>
            <a:ext cx="2297322" cy="663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1300480">
              <a:defRPr b="0" i="1" sz="34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>
              <a:defRPr i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i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add electron</a:t>
            </a:r>
          </a:p>
        </p:txBody>
      </p:sp>
      <p:sp>
        <p:nvSpPr>
          <p:cNvPr id="929" name="flip spin"/>
          <p:cNvSpPr txBox="1"/>
          <p:nvPr/>
        </p:nvSpPr>
        <p:spPr>
          <a:xfrm rot="21564271">
            <a:off x="3770560" y="4769060"/>
            <a:ext cx="1546310" cy="663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1300480">
              <a:defRPr b="0" i="1" sz="34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>
              <a:defRPr i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i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flip spin</a:t>
            </a:r>
          </a:p>
        </p:txBody>
      </p:sp>
      <p:sp>
        <p:nvSpPr>
          <p:cNvPr id="930" name="create particle-hole…"/>
          <p:cNvSpPr txBox="1"/>
          <p:nvPr/>
        </p:nvSpPr>
        <p:spPr>
          <a:xfrm rot="2214064">
            <a:off x="2309524" y="7426138"/>
            <a:ext cx="3651967" cy="1196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/>
          <a:p>
            <a:pPr algn="l" defTabSz="1300480">
              <a:defRPr b="0" sz="34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  <a:r>
              <a:rPr i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create particle-hole</a:t>
            </a:r>
            <a:endParaRPr i="1">
              <a:solidFill>
                <a:srgbClr val="0000FF"/>
              </a:solidFill>
              <a:uFill>
                <a:solidFill>
                  <a:srgbClr val="0000FF"/>
                </a:solidFill>
              </a:uFill>
            </a:endParaRPr>
          </a:p>
          <a:p>
            <a:pPr algn="l" defTabSz="1300480">
              <a:defRPr b="0" sz="34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  <a:r>
              <a:rPr i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pair</a:t>
            </a:r>
          </a:p>
        </p:txBody>
      </p:sp>
      <p:sp>
        <p:nvSpPr>
          <p:cNvPr id="931" name="Charge gap…"/>
          <p:cNvSpPr txBox="1"/>
          <p:nvPr/>
        </p:nvSpPr>
        <p:spPr>
          <a:xfrm>
            <a:off x="8394417" y="1700106"/>
            <a:ext cx="2465969" cy="1323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/>
          <a:p>
            <a:pPr algn="l" defTabSz="1300480">
              <a:defRPr b="0" sz="34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  <a:r>
              <a:rPr sz="380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Charge gap</a:t>
            </a:r>
            <a:endParaRPr sz="3800">
              <a:solidFill>
                <a:srgbClr val="FF0000"/>
              </a:solidFill>
              <a:uFill>
                <a:solidFill>
                  <a:srgbClr val="FF0000"/>
                </a:solidFill>
              </a:uFill>
            </a:endParaRPr>
          </a:p>
          <a:p>
            <a:pPr algn="l" defTabSz="1300480">
              <a:defRPr b="0" sz="34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  <a:r>
              <a:rPr sz="380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        </a:t>
            </a:r>
            <a:r>
              <a:rPr sz="3800"/>
              <a:t>= U</a:t>
            </a:r>
          </a:p>
        </p:txBody>
      </p:sp>
      <p:sp>
        <p:nvSpPr>
          <p:cNvPr id="932" name="Optical gap…"/>
          <p:cNvSpPr txBox="1"/>
          <p:nvPr/>
        </p:nvSpPr>
        <p:spPr>
          <a:xfrm>
            <a:off x="8556977" y="8039946"/>
            <a:ext cx="2501315" cy="13474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/>
          <a:p>
            <a:pPr algn="l" defTabSz="1300480">
              <a:defRPr b="0" sz="34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  <a:r>
              <a:rPr sz="380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Optical gap</a:t>
            </a:r>
            <a:endParaRPr sz="3800">
              <a:solidFill>
                <a:srgbClr val="FF0000"/>
              </a:solidFill>
              <a:uFill>
                <a:solidFill>
                  <a:srgbClr val="FF0000"/>
                </a:solidFill>
              </a:uFill>
            </a:endParaRPr>
          </a:p>
          <a:p>
            <a:pPr algn="l" defTabSz="1300480">
              <a:defRPr b="0" sz="34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  <a:r>
              <a:rPr sz="380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       </a:t>
            </a:r>
            <a:r>
              <a:rPr sz="3800"/>
              <a:t>=</a:t>
            </a:r>
            <a:r>
              <a:rPr sz="3800">
                <a:latin typeface="Symbol"/>
                <a:ea typeface="Symbol"/>
                <a:cs typeface="Symbol"/>
                <a:sym typeface="Symbol"/>
              </a:rPr>
              <a:t>D</a:t>
            </a:r>
          </a:p>
        </p:txBody>
      </p:sp>
      <p:sp>
        <p:nvSpPr>
          <p:cNvPr id="933" name="Spin…"/>
          <p:cNvSpPr txBox="1"/>
          <p:nvPr/>
        </p:nvSpPr>
        <p:spPr>
          <a:xfrm>
            <a:off x="11248249" y="4463626"/>
            <a:ext cx="1148479" cy="1920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/>
          <a:p>
            <a:pPr algn="l" defTabSz="1300480">
              <a:defRPr b="0" sz="34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  <a:r>
              <a:rPr sz="380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Spin</a:t>
            </a:r>
            <a:endParaRPr sz="3800">
              <a:solidFill>
                <a:srgbClr val="FF0000"/>
              </a:solidFill>
              <a:uFill>
                <a:solidFill>
                  <a:srgbClr val="FF0000"/>
                </a:solidFill>
              </a:uFill>
            </a:endParaRPr>
          </a:p>
          <a:p>
            <a:pPr algn="l" defTabSz="1300480">
              <a:defRPr b="0" sz="34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  <a:r>
              <a:rPr sz="380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 gap</a:t>
            </a:r>
            <a:endParaRPr sz="3800">
              <a:solidFill>
                <a:srgbClr val="FF0000"/>
              </a:solidFill>
              <a:uFill>
                <a:solidFill>
                  <a:srgbClr val="FF0000"/>
                </a:solidFill>
              </a:uFill>
            </a:endParaRPr>
          </a:p>
          <a:p>
            <a:pPr algn="l" defTabSz="1300480">
              <a:defRPr b="0" sz="34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  <a:r>
              <a:rPr sz="3800"/>
              <a:t> ≃0</a:t>
            </a:r>
          </a:p>
        </p:txBody>
      </p:sp>
      <p:sp>
        <p:nvSpPr>
          <p:cNvPr id="934" name="Line"/>
          <p:cNvSpPr/>
          <p:nvPr/>
        </p:nvSpPr>
        <p:spPr>
          <a:xfrm>
            <a:off x="6341354" y="2795640"/>
            <a:ext cx="322056" cy="2349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10" fill="norm" stroke="1" extrusionOk="0">
                <a:moveTo>
                  <a:pt x="0" y="19880"/>
                </a:moveTo>
                <a:cubicBezTo>
                  <a:pt x="882" y="9940"/>
                  <a:pt x="1763" y="0"/>
                  <a:pt x="2645" y="0"/>
                </a:cubicBezTo>
                <a:cubicBezTo>
                  <a:pt x="3527" y="0"/>
                  <a:pt x="4353" y="19688"/>
                  <a:pt x="5290" y="19880"/>
                </a:cubicBezTo>
                <a:cubicBezTo>
                  <a:pt x="6227" y="20071"/>
                  <a:pt x="7329" y="1529"/>
                  <a:pt x="8376" y="1529"/>
                </a:cubicBezTo>
                <a:cubicBezTo>
                  <a:pt x="9422" y="1529"/>
                  <a:pt x="10524" y="19880"/>
                  <a:pt x="11461" y="19880"/>
                </a:cubicBezTo>
                <a:cubicBezTo>
                  <a:pt x="12398" y="19880"/>
                  <a:pt x="13169" y="1338"/>
                  <a:pt x="14106" y="1529"/>
                </a:cubicBezTo>
                <a:cubicBezTo>
                  <a:pt x="15043" y="1720"/>
                  <a:pt x="16255" y="21218"/>
                  <a:pt x="17192" y="21409"/>
                </a:cubicBezTo>
                <a:cubicBezTo>
                  <a:pt x="18129" y="21600"/>
                  <a:pt x="19120" y="3823"/>
                  <a:pt x="19837" y="3058"/>
                </a:cubicBezTo>
                <a:cubicBezTo>
                  <a:pt x="20553" y="2294"/>
                  <a:pt x="21049" y="9558"/>
                  <a:pt x="21600" y="16821"/>
                </a:cubicBezTo>
              </a:path>
            </a:pathLst>
          </a:custGeom>
          <a:ln w="38100">
            <a:solidFill>
              <a:srgbClr val="FF0000"/>
            </a:solidFill>
          </a:ln>
        </p:spPr>
        <p:txBody>
          <a:bodyPr lIns="65023" tIns="65023" rIns="65023" bIns="65023" anchor="ctr"/>
          <a:lstStyle/>
          <a:p>
            <a:pPr algn="l" defTabSz="1300480">
              <a:defRPr b="0" sz="34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</a:p>
        </p:txBody>
      </p:sp>
      <p:grpSp>
        <p:nvGrpSpPr>
          <p:cNvPr id="960" name="Group"/>
          <p:cNvGrpSpPr/>
          <p:nvPr/>
        </p:nvGrpSpPr>
        <p:grpSpPr>
          <a:xfrm>
            <a:off x="229215" y="4534882"/>
            <a:ext cx="2474526" cy="2382950"/>
            <a:chOff x="0" y="673116"/>
            <a:chExt cx="2474524" cy="2382948"/>
          </a:xfrm>
        </p:grpSpPr>
        <p:sp>
          <p:nvSpPr>
            <p:cNvPr id="935" name="Rectangle"/>
            <p:cNvSpPr/>
            <p:nvPr/>
          </p:nvSpPr>
          <p:spPr>
            <a:xfrm>
              <a:off x="-1" y="673116"/>
              <a:ext cx="2474526" cy="2382950"/>
            </a:xfrm>
            <a:prstGeom prst="rect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algn="l" defTabSz="1300480">
                <a:defRPr b="0" sz="3400">
                  <a:uFill>
                    <a:solidFill>
                      <a:srgbClr val="000000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pPr>
            </a:p>
          </p:txBody>
        </p:sp>
        <p:grpSp>
          <p:nvGrpSpPr>
            <p:cNvPr id="941" name="Group"/>
            <p:cNvGrpSpPr/>
            <p:nvPr/>
          </p:nvGrpSpPr>
          <p:grpSpPr>
            <a:xfrm>
              <a:off x="307690" y="2132339"/>
              <a:ext cx="750772" cy="661255"/>
              <a:chOff x="0" y="0"/>
              <a:chExt cx="750771" cy="661253"/>
            </a:xfrm>
          </p:grpSpPr>
          <p:sp>
            <p:nvSpPr>
              <p:cNvPr id="936" name="Line"/>
              <p:cNvSpPr/>
              <p:nvPr/>
            </p:nvSpPr>
            <p:spPr>
              <a:xfrm>
                <a:off x="0" y="292928"/>
                <a:ext cx="738072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algn="l" defTabSz="650240">
                  <a:defRPr b="0" sz="16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grpSp>
            <p:nvGrpSpPr>
              <p:cNvPr id="939" name="Group"/>
              <p:cNvGrpSpPr/>
              <p:nvPr/>
            </p:nvGrpSpPr>
            <p:grpSpPr>
              <a:xfrm>
                <a:off x="228206" y="0"/>
                <a:ext cx="307059" cy="661254"/>
                <a:chOff x="0" y="0"/>
                <a:chExt cx="307057" cy="661253"/>
              </a:xfrm>
            </p:grpSpPr>
            <p:sp>
              <p:nvSpPr>
                <p:cNvPr id="937" name="Oval"/>
                <p:cNvSpPr/>
                <p:nvPr/>
              </p:nvSpPr>
              <p:spPr>
                <a:xfrm>
                  <a:off x="-1" y="142973"/>
                  <a:ext cx="307059" cy="285949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65023" tIns="65023" rIns="65023" bIns="65023" numCol="1" anchor="ctr">
                  <a:noAutofit/>
                </a:bodyPr>
                <a:lstStyle/>
                <a:p>
                  <a:pPr algn="l" defTabSz="1300480">
                    <a:defRPr b="0" sz="3400">
                      <a:uFill>
                        <a:solidFill>
                          <a:srgbClr val="000000"/>
                        </a:solidFill>
                      </a:uFill>
                      <a:latin typeface="Times"/>
                      <a:ea typeface="Times"/>
                      <a:cs typeface="Times"/>
                      <a:sym typeface="Times"/>
                    </a:defRPr>
                  </a:pPr>
                </a:p>
              </p:txBody>
            </p:sp>
            <p:sp>
              <p:nvSpPr>
                <p:cNvPr id="938" name="Line"/>
                <p:cNvSpPr/>
                <p:nvPr/>
              </p:nvSpPr>
              <p:spPr>
                <a:xfrm flipH="1">
                  <a:off x="144497" y="-1"/>
                  <a:ext cx="1" cy="661255"/>
                </a:xfrm>
                <a:prstGeom prst="line">
                  <a:avLst/>
                </a:prstGeom>
                <a:noFill/>
                <a:ln w="38100" cap="flat">
                  <a:solidFill>
                    <a:srgbClr val="000000"/>
                  </a:solidFill>
                  <a:prstDash val="solid"/>
                  <a:round/>
                  <a:tailEnd type="triangle" w="med" len="med"/>
                </a:ln>
                <a:effectLst/>
              </p:spPr>
              <p:txBody>
                <a:bodyPr wrap="square" lIns="65023" tIns="65023" rIns="65023" bIns="65023" numCol="1" anchor="t">
                  <a:noAutofit/>
                </a:bodyPr>
                <a:lstStyle/>
                <a:p>
                  <a:pPr algn="l" defTabSz="650240">
                    <a:defRPr b="0" sz="160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</a:p>
              </p:txBody>
            </p:sp>
          </p:grpSp>
          <p:sp>
            <p:nvSpPr>
              <p:cNvPr id="940" name="Line"/>
              <p:cNvSpPr/>
              <p:nvPr/>
            </p:nvSpPr>
            <p:spPr>
              <a:xfrm>
                <a:off x="12700" y="85292"/>
                <a:ext cx="738072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algn="l" defTabSz="650240">
                  <a:defRPr b="0" sz="16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</p:grpSp>
        <p:grpSp>
          <p:nvGrpSpPr>
            <p:cNvPr id="947" name="Group"/>
            <p:cNvGrpSpPr/>
            <p:nvPr/>
          </p:nvGrpSpPr>
          <p:grpSpPr>
            <a:xfrm>
              <a:off x="1353632" y="2069509"/>
              <a:ext cx="750773" cy="661255"/>
              <a:chOff x="0" y="-62830"/>
              <a:chExt cx="750771" cy="661253"/>
            </a:xfrm>
          </p:grpSpPr>
          <p:sp>
            <p:nvSpPr>
              <p:cNvPr id="942" name="Line"/>
              <p:cNvSpPr/>
              <p:nvPr/>
            </p:nvSpPr>
            <p:spPr>
              <a:xfrm>
                <a:off x="0" y="292928"/>
                <a:ext cx="738072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algn="l" defTabSz="650240">
                  <a:defRPr b="0" sz="16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grpSp>
            <p:nvGrpSpPr>
              <p:cNvPr id="945" name="Group"/>
              <p:cNvGrpSpPr/>
              <p:nvPr/>
            </p:nvGrpSpPr>
            <p:grpSpPr>
              <a:xfrm>
                <a:off x="228206" y="-62831"/>
                <a:ext cx="307059" cy="661255"/>
                <a:chOff x="0" y="-62830"/>
                <a:chExt cx="307057" cy="661253"/>
              </a:xfrm>
            </p:grpSpPr>
            <p:sp>
              <p:nvSpPr>
                <p:cNvPr id="943" name="Oval"/>
                <p:cNvSpPr/>
                <p:nvPr/>
              </p:nvSpPr>
              <p:spPr>
                <a:xfrm>
                  <a:off x="-1" y="142973"/>
                  <a:ext cx="307059" cy="285949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65023" tIns="65023" rIns="65023" bIns="65023" numCol="1" anchor="ctr">
                  <a:noAutofit/>
                </a:bodyPr>
                <a:lstStyle/>
                <a:p>
                  <a:pPr algn="l" defTabSz="1300480">
                    <a:defRPr b="0" sz="3400">
                      <a:uFill>
                        <a:solidFill>
                          <a:srgbClr val="000000"/>
                        </a:solidFill>
                      </a:uFill>
                      <a:latin typeface="Times"/>
                      <a:ea typeface="Times"/>
                      <a:cs typeface="Times"/>
                      <a:sym typeface="Times"/>
                    </a:defRPr>
                  </a:pPr>
                </a:p>
              </p:txBody>
            </p:sp>
            <p:sp>
              <p:nvSpPr>
                <p:cNvPr id="944" name="Line"/>
                <p:cNvSpPr/>
                <p:nvPr/>
              </p:nvSpPr>
              <p:spPr>
                <a:xfrm flipV="1">
                  <a:off x="144497" y="-62831"/>
                  <a:ext cx="1" cy="661255"/>
                </a:xfrm>
                <a:prstGeom prst="line">
                  <a:avLst/>
                </a:prstGeom>
                <a:noFill/>
                <a:ln w="38100" cap="flat">
                  <a:solidFill>
                    <a:srgbClr val="000000"/>
                  </a:solidFill>
                  <a:prstDash val="solid"/>
                  <a:round/>
                  <a:tailEnd type="triangle" w="med" len="med"/>
                </a:ln>
                <a:effectLst/>
              </p:spPr>
              <p:txBody>
                <a:bodyPr wrap="square" lIns="65023" tIns="65023" rIns="65023" bIns="65023" numCol="1" anchor="t">
                  <a:noAutofit/>
                </a:bodyPr>
                <a:lstStyle/>
                <a:p>
                  <a:pPr algn="l" defTabSz="650240">
                    <a:defRPr b="0" sz="160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</a:p>
              </p:txBody>
            </p:sp>
          </p:grpSp>
          <p:sp>
            <p:nvSpPr>
              <p:cNvPr id="946" name="Line"/>
              <p:cNvSpPr/>
              <p:nvPr/>
            </p:nvSpPr>
            <p:spPr>
              <a:xfrm>
                <a:off x="12700" y="85292"/>
                <a:ext cx="738072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algn="l" defTabSz="650240">
                  <a:defRPr b="0" sz="16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</p:grpSp>
        <p:grpSp>
          <p:nvGrpSpPr>
            <p:cNvPr id="953" name="Group"/>
            <p:cNvGrpSpPr/>
            <p:nvPr/>
          </p:nvGrpSpPr>
          <p:grpSpPr>
            <a:xfrm>
              <a:off x="307690" y="1289412"/>
              <a:ext cx="750772" cy="661255"/>
              <a:chOff x="0" y="0"/>
              <a:chExt cx="750771" cy="661253"/>
            </a:xfrm>
          </p:grpSpPr>
          <p:sp>
            <p:nvSpPr>
              <p:cNvPr id="948" name="Line"/>
              <p:cNvSpPr/>
              <p:nvPr/>
            </p:nvSpPr>
            <p:spPr>
              <a:xfrm>
                <a:off x="0" y="292928"/>
                <a:ext cx="738072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algn="l" defTabSz="650240">
                  <a:defRPr b="0" sz="16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grpSp>
            <p:nvGrpSpPr>
              <p:cNvPr id="951" name="Group"/>
              <p:cNvGrpSpPr/>
              <p:nvPr/>
            </p:nvGrpSpPr>
            <p:grpSpPr>
              <a:xfrm>
                <a:off x="228206" y="0"/>
                <a:ext cx="307059" cy="661254"/>
                <a:chOff x="0" y="0"/>
                <a:chExt cx="307057" cy="661253"/>
              </a:xfrm>
            </p:grpSpPr>
            <p:sp>
              <p:nvSpPr>
                <p:cNvPr id="949" name="Oval"/>
                <p:cNvSpPr/>
                <p:nvPr/>
              </p:nvSpPr>
              <p:spPr>
                <a:xfrm>
                  <a:off x="-1" y="142973"/>
                  <a:ext cx="307059" cy="285949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65023" tIns="65023" rIns="65023" bIns="65023" numCol="1" anchor="ctr">
                  <a:noAutofit/>
                </a:bodyPr>
                <a:lstStyle/>
                <a:p>
                  <a:pPr algn="l" defTabSz="1300480">
                    <a:defRPr b="0" sz="3400">
                      <a:uFill>
                        <a:solidFill>
                          <a:srgbClr val="000000"/>
                        </a:solidFill>
                      </a:uFill>
                      <a:latin typeface="Times"/>
                      <a:ea typeface="Times"/>
                      <a:cs typeface="Times"/>
                      <a:sym typeface="Times"/>
                    </a:defRPr>
                  </a:pPr>
                </a:p>
              </p:txBody>
            </p:sp>
            <p:sp>
              <p:nvSpPr>
                <p:cNvPr id="950" name="Line"/>
                <p:cNvSpPr/>
                <p:nvPr/>
              </p:nvSpPr>
              <p:spPr>
                <a:xfrm flipH="1">
                  <a:off x="144497" y="-1"/>
                  <a:ext cx="1" cy="661255"/>
                </a:xfrm>
                <a:prstGeom prst="line">
                  <a:avLst/>
                </a:prstGeom>
                <a:noFill/>
                <a:ln w="38100" cap="flat">
                  <a:solidFill>
                    <a:srgbClr val="000000"/>
                  </a:solidFill>
                  <a:prstDash val="solid"/>
                  <a:round/>
                  <a:tailEnd type="triangle" w="med" len="med"/>
                </a:ln>
                <a:effectLst/>
              </p:spPr>
              <p:txBody>
                <a:bodyPr wrap="square" lIns="65023" tIns="65023" rIns="65023" bIns="65023" numCol="1" anchor="t">
                  <a:noAutofit/>
                </a:bodyPr>
                <a:lstStyle/>
                <a:p>
                  <a:pPr algn="l" defTabSz="650240">
                    <a:defRPr b="0" sz="160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</a:p>
              </p:txBody>
            </p:sp>
          </p:grpSp>
          <p:sp>
            <p:nvSpPr>
              <p:cNvPr id="952" name="Line"/>
              <p:cNvSpPr/>
              <p:nvPr/>
            </p:nvSpPr>
            <p:spPr>
              <a:xfrm>
                <a:off x="12700" y="85292"/>
                <a:ext cx="738072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algn="l" defTabSz="650240">
                  <a:defRPr b="0" sz="16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</p:grpSp>
        <p:grpSp>
          <p:nvGrpSpPr>
            <p:cNvPr id="959" name="Group"/>
            <p:cNvGrpSpPr/>
            <p:nvPr/>
          </p:nvGrpSpPr>
          <p:grpSpPr>
            <a:xfrm>
              <a:off x="1353632" y="1226582"/>
              <a:ext cx="750773" cy="661255"/>
              <a:chOff x="0" y="-62830"/>
              <a:chExt cx="750771" cy="661253"/>
            </a:xfrm>
          </p:grpSpPr>
          <p:sp>
            <p:nvSpPr>
              <p:cNvPr id="954" name="Line"/>
              <p:cNvSpPr/>
              <p:nvPr/>
            </p:nvSpPr>
            <p:spPr>
              <a:xfrm>
                <a:off x="0" y="292928"/>
                <a:ext cx="738072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algn="l" defTabSz="650240">
                  <a:defRPr b="0" sz="16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grpSp>
            <p:nvGrpSpPr>
              <p:cNvPr id="957" name="Group"/>
              <p:cNvGrpSpPr/>
              <p:nvPr/>
            </p:nvGrpSpPr>
            <p:grpSpPr>
              <a:xfrm>
                <a:off x="228206" y="-62831"/>
                <a:ext cx="307059" cy="661255"/>
                <a:chOff x="0" y="-62830"/>
                <a:chExt cx="307057" cy="661253"/>
              </a:xfrm>
            </p:grpSpPr>
            <p:sp>
              <p:nvSpPr>
                <p:cNvPr id="955" name="Oval"/>
                <p:cNvSpPr/>
                <p:nvPr/>
              </p:nvSpPr>
              <p:spPr>
                <a:xfrm>
                  <a:off x="-1" y="142973"/>
                  <a:ext cx="307059" cy="285949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65023" tIns="65023" rIns="65023" bIns="65023" numCol="1" anchor="ctr">
                  <a:noAutofit/>
                </a:bodyPr>
                <a:lstStyle/>
                <a:p>
                  <a:pPr algn="l" defTabSz="1300480">
                    <a:defRPr b="0" sz="3400">
                      <a:uFill>
                        <a:solidFill>
                          <a:srgbClr val="000000"/>
                        </a:solidFill>
                      </a:uFill>
                      <a:latin typeface="Times"/>
                      <a:ea typeface="Times"/>
                      <a:cs typeface="Times"/>
                      <a:sym typeface="Times"/>
                    </a:defRPr>
                  </a:pPr>
                </a:p>
              </p:txBody>
            </p:sp>
            <p:sp>
              <p:nvSpPr>
                <p:cNvPr id="956" name="Line"/>
                <p:cNvSpPr/>
                <p:nvPr/>
              </p:nvSpPr>
              <p:spPr>
                <a:xfrm flipV="1">
                  <a:off x="144497" y="-62831"/>
                  <a:ext cx="1" cy="661255"/>
                </a:xfrm>
                <a:prstGeom prst="line">
                  <a:avLst/>
                </a:prstGeom>
                <a:noFill/>
                <a:ln w="38100" cap="flat">
                  <a:solidFill>
                    <a:srgbClr val="000000"/>
                  </a:solidFill>
                  <a:prstDash val="solid"/>
                  <a:round/>
                  <a:tailEnd type="triangle" w="med" len="med"/>
                </a:ln>
                <a:effectLst/>
              </p:spPr>
              <p:txBody>
                <a:bodyPr wrap="square" lIns="65023" tIns="65023" rIns="65023" bIns="65023" numCol="1" anchor="t">
                  <a:noAutofit/>
                </a:bodyPr>
                <a:lstStyle/>
                <a:p>
                  <a:pPr algn="l" defTabSz="650240">
                    <a:defRPr b="0" sz="160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</a:p>
              </p:txBody>
            </p:sp>
          </p:grpSp>
          <p:sp>
            <p:nvSpPr>
              <p:cNvPr id="958" name="Line"/>
              <p:cNvSpPr/>
              <p:nvPr/>
            </p:nvSpPr>
            <p:spPr>
              <a:xfrm>
                <a:off x="12700" y="85292"/>
                <a:ext cx="738072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algn="l" defTabSz="650240">
                  <a:defRPr b="0" sz="16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</p:grpSp>
      </p:grpSp>
      <p:grpSp>
        <p:nvGrpSpPr>
          <p:cNvPr id="992" name="Group"/>
          <p:cNvGrpSpPr/>
          <p:nvPr/>
        </p:nvGrpSpPr>
        <p:grpSpPr>
          <a:xfrm>
            <a:off x="5781900" y="1170556"/>
            <a:ext cx="2474525" cy="2382949"/>
            <a:chOff x="0" y="673116"/>
            <a:chExt cx="2474524" cy="2382948"/>
          </a:xfrm>
        </p:grpSpPr>
        <p:sp>
          <p:nvSpPr>
            <p:cNvPr id="961" name="Rectangle"/>
            <p:cNvSpPr/>
            <p:nvPr/>
          </p:nvSpPr>
          <p:spPr>
            <a:xfrm>
              <a:off x="-1" y="673116"/>
              <a:ext cx="2474526" cy="2382950"/>
            </a:xfrm>
            <a:prstGeom prst="rect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algn="l" defTabSz="1300480">
                <a:defRPr b="0" sz="3400">
                  <a:uFill>
                    <a:solidFill>
                      <a:srgbClr val="000000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pPr>
            </a:p>
          </p:txBody>
        </p:sp>
        <p:grpSp>
          <p:nvGrpSpPr>
            <p:cNvPr id="973" name="Group"/>
            <p:cNvGrpSpPr/>
            <p:nvPr/>
          </p:nvGrpSpPr>
          <p:grpSpPr>
            <a:xfrm>
              <a:off x="294597" y="2056140"/>
              <a:ext cx="789658" cy="737454"/>
              <a:chOff x="-13093" y="-76199"/>
              <a:chExt cx="789657" cy="737453"/>
            </a:xfrm>
          </p:grpSpPr>
          <p:sp>
            <p:nvSpPr>
              <p:cNvPr id="962" name="Line"/>
              <p:cNvSpPr/>
              <p:nvPr/>
            </p:nvSpPr>
            <p:spPr>
              <a:xfrm>
                <a:off x="0" y="292928"/>
                <a:ext cx="738072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algn="l" defTabSz="650240">
                  <a:defRPr b="0" sz="16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grpSp>
            <p:nvGrpSpPr>
              <p:cNvPr id="965" name="Group"/>
              <p:cNvGrpSpPr/>
              <p:nvPr/>
            </p:nvGrpSpPr>
            <p:grpSpPr>
              <a:xfrm>
                <a:off x="-13094" y="0"/>
                <a:ext cx="307059" cy="661254"/>
                <a:chOff x="0" y="0"/>
                <a:chExt cx="307057" cy="661253"/>
              </a:xfrm>
            </p:grpSpPr>
            <p:sp>
              <p:nvSpPr>
                <p:cNvPr id="963" name="Oval"/>
                <p:cNvSpPr/>
                <p:nvPr/>
              </p:nvSpPr>
              <p:spPr>
                <a:xfrm>
                  <a:off x="-1" y="142973"/>
                  <a:ext cx="307059" cy="285949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65023" tIns="65023" rIns="65023" bIns="65023" numCol="1" anchor="ctr">
                  <a:noAutofit/>
                </a:bodyPr>
                <a:lstStyle/>
                <a:p>
                  <a:pPr algn="l" defTabSz="1300480">
                    <a:defRPr b="0" sz="3400">
                      <a:uFill>
                        <a:solidFill>
                          <a:srgbClr val="000000"/>
                        </a:solidFill>
                      </a:uFill>
                      <a:latin typeface="Times"/>
                      <a:ea typeface="Times"/>
                      <a:cs typeface="Times"/>
                      <a:sym typeface="Times"/>
                    </a:defRPr>
                  </a:pPr>
                </a:p>
              </p:txBody>
            </p:sp>
            <p:sp>
              <p:nvSpPr>
                <p:cNvPr id="964" name="Line"/>
                <p:cNvSpPr/>
                <p:nvPr/>
              </p:nvSpPr>
              <p:spPr>
                <a:xfrm flipH="1">
                  <a:off x="144497" y="-1"/>
                  <a:ext cx="1" cy="661255"/>
                </a:xfrm>
                <a:prstGeom prst="line">
                  <a:avLst/>
                </a:prstGeom>
                <a:noFill/>
                <a:ln w="38100" cap="flat">
                  <a:solidFill>
                    <a:srgbClr val="000000"/>
                  </a:solidFill>
                  <a:prstDash val="solid"/>
                  <a:round/>
                  <a:tailEnd type="triangle" w="med" len="med"/>
                </a:ln>
                <a:effectLst/>
              </p:spPr>
              <p:txBody>
                <a:bodyPr wrap="square" lIns="65023" tIns="65023" rIns="65023" bIns="65023" numCol="1" anchor="t">
                  <a:noAutofit/>
                </a:bodyPr>
                <a:lstStyle/>
                <a:p>
                  <a:pPr algn="l" defTabSz="650240">
                    <a:defRPr b="0" sz="160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</a:p>
              </p:txBody>
            </p:sp>
          </p:grpSp>
          <p:sp>
            <p:nvSpPr>
              <p:cNvPr id="966" name="Line"/>
              <p:cNvSpPr/>
              <p:nvPr/>
            </p:nvSpPr>
            <p:spPr>
              <a:xfrm>
                <a:off x="12700" y="85292"/>
                <a:ext cx="738072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algn="l" defTabSz="650240">
                  <a:defRPr b="0" sz="16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grpSp>
            <p:nvGrpSpPr>
              <p:cNvPr id="969" name="Group"/>
              <p:cNvGrpSpPr/>
              <p:nvPr/>
            </p:nvGrpSpPr>
            <p:grpSpPr>
              <a:xfrm>
                <a:off x="-13094" y="0"/>
                <a:ext cx="307059" cy="661254"/>
                <a:chOff x="0" y="0"/>
                <a:chExt cx="307057" cy="661253"/>
              </a:xfrm>
            </p:grpSpPr>
            <p:sp>
              <p:nvSpPr>
                <p:cNvPr id="967" name="Oval"/>
                <p:cNvSpPr/>
                <p:nvPr/>
              </p:nvSpPr>
              <p:spPr>
                <a:xfrm>
                  <a:off x="-1" y="142973"/>
                  <a:ext cx="307059" cy="285949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65023" tIns="65023" rIns="65023" bIns="65023" numCol="1" anchor="ctr">
                  <a:noAutofit/>
                </a:bodyPr>
                <a:lstStyle/>
                <a:p>
                  <a:pPr algn="l" defTabSz="1300480">
                    <a:defRPr b="0" sz="3400">
                      <a:uFill>
                        <a:solidFill>
                          <a:srgbClr val="000000"/>
                        </a:solidFill>
                      </a:uFill>
                      <a:latin typeface="Times"/>
                      <a:ea typeface="Times"/>
                      <a:cs typeface="Times"/>
                      <a:sym typeface="Times"/>
                    </a:defRPr>
                  </a:pPr>
                </a:p>
              </p:txBody>
            </p:sp>
            <p:sp>
              <p:nvSpPr>
                <p:cNvPr id="968" name="Line"/>
                <p:cNvSpPr/>
                <p:nvPr/>
              </p:nvSpPr>
              <p:spPr>
                <a:xfrm flipH="1">
                  <a:off x="144497" y="-1"/>
                  <a:ext cx="1" cy="661255"/>
                </a:xfrm>
                <a:prstGeom prst="line">
                  <a:avLst/>
                </a:prstGeom>
                <a:noFill/>
                <a:ln w="38100" cap="flat">
                  <a:solidFill>
                    <a:srgbClr val="000000"/>
                  </a:solidFill>
                  <a:prstDash val="solid"/>
                  <a:round/>
                  <a:tailEnd type="triangle" w="med" len="med"/>
                </a:ln>
                <a:effectLst/>
              </p:spPr>
              <p:txBody>
                <a:bodyPr wrap="square" lIns="65023" tIns="65023" rIns="65023" bIns="65023" numCol="1" anchor="t">
                  <a:noAutofit/>
                </a:bodyPr>
                <a:lstStyle/>
                <a:p>
                  <a:pPr algn="l" defTabSz="650240">
                    <a:defRPr b="0" sz="160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</a:p>
              </p:txBody>
            </p:sp>
          </p:grpSp>
          <p:grpSp>
            <p:nvGrpSpPr>
              <p:cNvPr id="972" name="Group"/>
              <p:cNvGrpSpPr/>
              <p:nvPr/>
            </p:nvGrpSpPr>
            <p:grpSpPr>
              <a:xfrm>
                <a:off x="469506" y="-76200"/>
                <a:ext cx="307059" cy="661254"/>
                <a:chOff x="0" y="-76200"/>
                <a:chExt cx="307057" cy="661253"/>
              </a:xfrm>
            </p:grpSpPr>
            <p:sp>
              <p:nvSpPr>
                <p:cNvPr id="970" name="Oval"/>
                <p:cNvSpPr/>
                <p:nvPr/>
              </p:nvSpPr>
              <p:spPr>
                <a:xfrm>
                  <a:off x="-1" y="142973"/>
                  <a:ext cx="307059" cy="285949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65023" tIns="65023" rIns="65023" bIns="65023" numCol="1" anchor="ctr">
                  <a:noAutofit/>
                </a:bodyPr>
                <a:lstStyle/>
                <a:p>
                  <a:pPr algn="l" defTabSz="1300480">
                    <a:defRPr b="0" sz="3400">
                      <a:uFill>
                        <a:solidFill>
                          <a:srgbClr val="000000"/>
                        </a:solidFill>
                      </a:uFill>
                      <a:latin typeface="Times"/>
                      <a:ea typeface="Times"/>
                      <a:cs typeface="Times"/>
                      <a:sym typeface="Times"/>
                    </a:defRPr>
                  </a:pPr>
                </a:p>
              </p:txBody>
            </p:sp>
            <p:sp>
              <p:nvSpPr>
                <p:cNvPr id="971" name="Line"/>
                <p:cNvSpPr/>
                <p:nvPr/>
              </p:nvSpPr>
              <p:spPr>
                <a:xfrm flipV="1">
                  <a:off x="144497" y="-76200"/>
                  <a:ext cx="1" cy="661254"/>
                </a:xfrm>
                <a:prstGeom prst="line">
                  <a:avLst/>
                </a:prstGeom>
                <a:noFill/>
                <a:ln w="38100" cap="flat">
                  <a:solidFill>
                    <a:srgbClr val="000000"/>
                  </a:solidFill>
                  <a:prstDash val="solid"/>
                  <a:round/>
                  <a:tailEnd type="triangle" w="med" len="med"/>
                </a:ln>
                <a:effectLst/>
              </p:spPr>
              <p:txBody>
                <a:bodyPr wrap="square" lIns="65023" tIns="65023" rIns="65023" bIns="65023" numCol="1" anchor="t">
                  <a:noAutofit/>
                </a:bodyPr>
                <a:lstStyle/>
                <a:p>
                  <a:pPr algn="l" defTabSz="650240">
                    <a:defRPr b="0" sz="160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</a:p>
              </p:txBody>
            </p:sp>
          </p:grpSp>
        </p:grpSp>
        <p:grpSp>
          <p:nvGrpSpPr>
            <p:cNvPr id="979" name="Group"/>
            <p:cNvGrpSpPr/>
            <p:nvPr/>
          </p:nvGrpSpPr>
          <p:grpSpPr>
            <a:xfrm>
              <a:off x="1353632" y="2069509"/>
              <a:ext cx="750773" cy="661255"/>
              <a:chOff x="0" y="-62830"/>
              <a:chExt cx="750771" cy="661253"/>
            </a:xfrm>
          </p:grpSpPr>
          <p:sp>
            <p:nvSpPr>
              <p:cNvPr id="974" name="Line"/>
              <p:cNvSpPr/>
              <p:nvPr/>
            </p:nvSpPr>
            <p:spPr>
              <a:xfrm>
                <a:off x="0" y="292928"/>
                <a:ext cx="738072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algn="l" defTabSz="650240">
                  <a:defRPr b="0" sz="16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grpSp>
            <p:nvGrpSpPr>
              <p:cNvPr id="977" name="Group"/>
              <p:cNvGrpSpPr/>
              <p:nvPr/>
            </p:nvGrpSpPr>
            <p:grpSpPr>
              <a:xfrm>
                <a:off x="228206" y="-62831"/>
                <a:ext cx="307059" cy="661255"/>
                <a:chOff x="0" y="-62830"/>
                <a:chExt cx="307057" cy="661253"/>
              </a:xfrm>
            </p:grpSpPr>
            <p:sp>
              <p:nvSpPr>
                <p:cNvPr id="975" name="Oval"/>
                <p:cNvSpPr/>
                <p:nvPr/>
              </p:nvSpPr>
              <p:spPr>
                <a:xfrm>
                  <a:off x="-1" y="142973"/>
                  <a:ext cx="307059" cy="285949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65023" tIns="65023" rIns="65023" bIns="65023" numCol="1" anchor="ctr">
                  <a:noAutofit/>
                </a:bodyPr>
                <a:lstStyle/>
                <a:p>
                  <a:pPr algn="l" defTabSz="1300480">
                    <a:defRPr b="0" sz="3400">
                      <a:uFill>
                        <a:solidFill>
                          <a:srgbClr val="000000"/>
                        </a:solidFill>
                      </a:uFill>
                      <a:latin typeface="Times"/>
                      <a:ea typeface="Times"/>
                      <a:cs typeface="Times"/>
                      <a:sym typeface="Times"/>
                    </a:defRPr>
                  </a:pPr>
                </a:p>
              </p:txBody>
            </p:sp>
            <p:sp>
              <p:nvSpPr>
                <p:cNvPr id="976" name="Line"/>
                <p:cNvSpPr/>
                <p:nvPr/>
              </p:nvSpPr>
              <p:spPr>
                <a:xfrm flipV="1">
                  <a:off x="144497" y="-62831"/>
                  <a:ext cx="1" cy="661255"/>
                </a:xfrm>
                <a:prstGeom prst="line">
                  <a:avLst/>
                </a:prstGeom>
                <a:noFill/>
                <a:ln w="38100" cap="flat">
                  <a:solidFill>
                    <a:srgbClr val="000000"/>
                  </a:solidFill>
                  <a:prstDash val="solid"/>
                  <a:round/>
                  <a:tailEnd type="triangle" w="med" len="med"/>
                </a:ln>
                <a:effectLst/>
              </p:spPr>
              <p:txBody>
                <a:bodyPr wrap="square" lIns="65023" tIns="65023" rIns="65023" bIns="65023" numCol="1" anchor="t">
                  <a:noAutofit/>
                </a:bodyPr>
                <a:lstStyle/>
                <a:p>
                  <a:pPr algn="l" defTabSz="650240">
                    <a:defRPr b="0" sz="160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</a:p>
              </p:txBody>
            </p:sp>
          </p:grpSp>
          <p:sp>
            <p:nvSpPr>
              <p:cNvPr id="978" name="Line"/>
              <p:cNvSpPr/>
              <p:nvPr/>
            </p:nvSpPr>
            <p:spPr>
              <a:xfrm>
                <a:off x="12700" y="85292"/>
                <a:ext cx="738072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algn="l" defTabSz="650240">
                  <a:defRPr b="0" sz="16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</p:grpSp>
        <p:grpSp>
          <p:nvGrpSpPr>
            <p:cNvPr id="985" name="Group"/>
            <p:cNvGrpSpPr/>
            <p:nvPr/>
          </p:nvGrpSpPr>
          <p:grpSpPr>
            <a:xfrm>
              <a:off x="307690" y="1289412"/>
              <a:ext cx="750772" cy="661255"/>
              <a:chOff x="0" y="0"/>
              <a:chExt cx="750771" cy="661253"/>
            </a:xfrm>
          </p:grpSpPr>
          <p:sp>
            <p:nvSpPr>
              <p:cNvPr id="980" name="Line"/>
              <p:cNvSpPr/>
              <p:nvPr/>
            </p:nvSpPr>
            <p:spPr>
              <a:xfrm>
                <a:off x="0" y="292928"/>
                <a:ext cx="738072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algn="l" defTabSz="650240">
                  <a:defRPr b="0" sz="16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grpSp>
            <p:nvGrpSpPr>
              <p:cNvPr id="983" name="Group"/>
              <p:cNvGrpSpPr/>
              <p:nvPr/>
            </p:nvGrpSpPr>
            <p:grpSpPr>
              <a:xfrm>
                <a:off x="228206" y="0"/>
                <a:ext cx="307059" cy="661254"/>
                <a:chOff x="0" y="0"/>
                <a:chExt cx="307057" cy="661253"/>
              </a:xfrm>
            </p:grpSpPr>
            <p:sp>
              <p:nvSpPr>
                <p:cNvPr id="981" name="Oval"/>
                <p:cNvSpPr/>
                <p:nvPr/>
              </p:nvSpPr>
              <p:spPr>
                <a:xfrm>
                  <a:off x="-1" y="142973"/>
                  <a:ext cx="307059" cy="285949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65023" tIns="65023" rIns="65023" bIns="65023" numCol="1" anchor="ctr">
                  <a:noAutofit/>
                </a:bodyPr>
                <a:lstStyle/>
                <a:p>
                  <a:pPr algn="l" defTabSz="1300480">
                    <a:defRPr b="0" sz="3400">
                      <a:uFill>
                        <a:solidFill>
                          <a:srgbClr val="000000"/>
                        </a:solidFill>
                      </a:uFill>
                      <a:latin typeface="Times"/>
                      <a:ea typeface="Times"/>
                      <a:cs typeface="Times"/>
                      <a:sym typeface="Times"/>
                    </a:defRPr>
                  </a:pPr>
                </a:p>
              </p:txBody>
            </p:sp>
            <p:sp>
              <p:nvSpPr>
                <p:cNvPr id="982" name="Line"/>
                <p:cNvSpPr/>
                <p:nvPr/>
              </p:nvSpPr>
              <p:spPr>
                <a:xfrm flipH="1">
                  <a:off x="144497" y="-1"/>
                  <a:ext cx="1" cy="661255"/>
                </a:xfrm>
                <a:prstGeom prst="line">
                  <a:avLst/>
                </a:prstGeom>
                <a:noFill/>
                <a:ln w="38100" cap="flat">
                  <a:solidFill>
                    <a:srgbClr val="000000"/>
                  </a:solidFill>
                  <a:prstDash val="solid"/>
                  <a:round/>
                  <a:tailEnd type="triangle" w="med" len="med"/>
                </a:ln>
                <a:effectLst/>
              </p:spPr>
              <p:txBody>
                <a:bodyPr wrap="square" lIns="65023" tIns="65023" rIns="65023" bIns="65023" numCol="1" anchor="t">
                  <a:noAutofit/>
                </a:bodyPr>
                <a:lstStyle/>
                <a:p>
                  <a:pPr algn="l" defTabSz="650240">
                    <a:defRPr b="0" sz="160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</a:p>
              </p:txBody>
            </p:sp>
          </p:grpSp>
          <p:sp>
            <p:nvSpPr>
              <p:cNvPr id="984" name="Line"/>
              <p:cNvSpPr/>
              <p:nvPr/>
            </p:nvSpPr>
            <p:spPr>
              <a:xfrm>
                <a:off x="12700" y="85292"/>
                <a:ext cx="738072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algn="l" defTabSz="650240">
                  <a:defRPr b="0" sz="16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</p:grpSp>
        <p:grpSp>
          <p:nvGrpSpPr>
            <p:cNvPr id="991" name="Group"/>
            <p:cNvGrpSpPr/>
            <p:nvPr/>
          </p:nvGrpSpPr>
          <p:grpSpPr>
            <a:xfrm>
              <a:off x="1353632" y="1226582"/>
              <a:ext cx="750773" cy="661255"/>
              <a:chOff x="0" y="-62830"/>
              <a:chExt cx="750771" cy="661253"/>
            </a:xfrm>
          </p:grpSpPr>
          <p:sp>
            <p:nvSpPr>
              <p:cNvPr id="986" name="Line"/>
              <p:cNvSpPr/>
              <p:nvPr/>
            </p:nvSpPr>
            <p:spPr>
              <a:xfrm>
                <a:off x="0" y="292928"/>
                <a:ext cx="738072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algn="l" defTabSz="650240">
                  <a:defRPr b="0" sz="16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grpSp>
            <p:nvGrpSpPr>
              <p:cNvPr id="989" name="Group"/>
              <p:cNvGrpSpPr/>
              <p:nvPr/>
            </p:nvGrpSpPr>
            <p:grpSpPr>
              <a:xfrm>
                <a:off x="228206" y="-62831"/>
                <a:ext cx="307059" cy="661255"/>
                <a:chOff x="0" y="-62830"/>
                <a:chExt cx="307057" cy="661253"/>
              </a:xfrm>
            </p:grpSpPr>
            <p:sp>
              <p:nvSpPr>
                <p:cNvPr id="987" name="Oval"/>
                <p:cNvSpPr/>
                <p:nvPr/>
              </p:nvSpPr>
              <p:spPr>
                <a:xfrm>
                  <a:off x="-1" y="142973"/>
                  <a:ext cx="307059" cy="285949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65023" tIns="65023" rIns="65023" bIns="65023" numCol="1" anchor="ctr">
                  <a:noAutofit/>
                </a:bodyPr>
                <a:lstStyle/>
                <a:p>
                  <a:pPr algn="l" defTabSz="1300480">
                    <a:defRPr b="0" sz="3400">
                      <a:uFill>
                        <a:solidFill>
                          <a:srgbClr val="000000"/>
                        </a:solidFill>
                      </a:uFill>
                      <a:latin typeface="Times"/>
                      <a:ea typeface="Times"/>
                      <a:cs typeface="Times"/>
                      <a:sym typeface="Times"/>
                    </a:defRPr>
                  </a:pPr>
                </a:p>
              </p:txBody>
            </p:sp>
            <p:sp>
              <p:nvSpPr>
                <p:cNvPr id="988" name="Line"/>
                <p:cNvSpPr/>
                <p:nvPr/>
              </p:nvSpPr>
              <p:spPr>
                <a:xfrm flipV="1">
                  <a:off x="144497" y="-62831"/>
                  <a:ext cx="1" cy="661255"/>
                </a:xfrm>
                <a:prstGeom prst="line">
                  <a:avLst/>
                </a:prstGeom>
                <a:noFill/>
                <a:ln w="38100" cap="flat">
                  <a:solidFill>
                    <a:srgbClr val="000000"/>
                  </a:solidFill>
                  <a:prstDash val="solid"/>
                  <a:round/>
                  <a:tailEnd type="triangle" w="med" len="med"/>
                </a:ln>
                <a:effectLst/>
              </p:spPr>
              <p:txBody>
                <a:bodyPr wrap="square" lIns="65023" tIns="65023" rIns="65023" bIns="65023" numCol="1" anchor="t">
                  <a:noAutofit/>
                </a:bodyPr>
                <a:lstStyle/>
                <a:p>
                  <a:pPr algn="l" defTabSz="650240">
                    <a:defRPr b="0" sz="160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</a:p>
              </p:txBody>
            </p:sp>
          </p:grpSp>
          <p:sp>
            <p:nvSpPr>
              <p:cNvPr id="990" name="Line"/>
              <p:cNvSpPr/>
              <p:nvPr/>
            </p:nvSpPr>
            <p:spPr>
              <a:xfrm>
                <a:off x="12700" y="85292"/>
                <a:ext cx="738072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algn="l" defTabSz="650240">
                  <a:defRPr b="0" sz="16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</p:grpSp>
      </p:grpSp>
      <p:grpSp>
        <p:nvGrpSpPr>
          <p:cNvPr id="1018" name="Group"/>
          <p:cNvGrpSpPr/>
          <p:nvPr/>
        </p:nvGrpSpPr>
        <p:grpSpPr>
          <a:xfrm>
            <a:off x="8796302" y="3909310"/>
            <a:ext cx="2474526" cy="2382950"/>
            <a:chOff x="0" y="673116"/>
            <a:chExt cx="2474524" cy="2382948"/>
          </a:xfrm>
        </p:grpSpPr>
        <p:sp>
          <p:nvSpPr>
            <p:cNvPr id="993" name="Rectangle"/>
            <p:cNvSpPr/>
            <p:nvPr/>
          </p:nvSpPr>
          <p:spPr>
            <a:xfrm>
              <a:off x="-1" y="673116"/>
              <a:ext cx="2474526" cy="2382950"/>
            </a:xfrm>
            <a:prstGeom prst="rect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algn="l" defTabSz="1300480">
                <a:defRPr b="0" sz="3400">
                  <a:uFill>
                    <a:solidFill>
                      <a:srgbClr val="000000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pPr>
            </a:p>
          </p:txBody>
        </p:sp>
        <p:grpSp>
          <p:nvGrpSpPr>
            <p:cNvPr id="999" name="Group"/>
            <p:cNvGrpSpPr/>
            <p:nvPr/>
          </p:nvGrpSpPr>
          <p:grpSpPr>
            <a:xfrm>
              <a:off x="307690" y="2132339"/>
              <a:ext cx="750772" cy="661255"/>
              <a:chOff x="0" y="0"/>
              <a:chExt cx="750771" cy="661253"/>
            </a:xfrm>
          </p:grpSpPr>
          <p:sp>
            <p:nvSpPr>
              <p:cNvPr id="994" name="Line"/>
              <p:cNvSpPr/>
              <p:nvPr/>
            </p:nvSpPr>
            <p:spPr>
              <a:xfrm>
                <a:off x="0" y="292928"/>
                <a:ext cx="738072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algn="l" defTabSz="650240">
                  <a:defRPr b="0" sz="16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grpSp>
            <p:nvGrpSpPr>
              <p:cNvPr id="997" name="Group"/>
              <p:cNvGrpSpPr/>
              <p:nvPr/>
            </p:nvGrpSpPr>
            <p:grpSpPr>
              <a:xfrm>
                <a:off x="228206" y="0"/>
                <a:ext cx="307059" cy="661254"/>
                <a:chOff x="0" y="0"/>
                <a:chExt cx="307057" cy="661253"/>
              </a:xfrm>
            </p:grpSpPr>
            <p:sp>
              <p:nvSpPr>
                <p:cNvPr id="995" name="Oval"/>
                <p:cNvSpPr/>
                <p:nvPr/>
              </p:nvSpPr>
              <p:spPr>
                <a:xfrm>
                  <a:off x="-1" y="142973"/>
                  <a:ext cx="307059" cy="285949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65023" tIns="65023" rIns="65023" bIns="65023" numCol="1" anchor="ctr">
                  <a:noAutofit/>
                </a:bodyPr>
                <a:lstStyle/>
                <a:p>
                  <a:pPr algn="l" defTabSz="1300480">
                    <a:defRPr b="0" sz="3400">
                      <a:uFill>
                        <a:solidFill>
                          <a:srgbClr val="000000"/>
                        </a:solidFill>
                      </a:uFill>
                      <a:latin typeface="Times"/>
                      <a:ea typeface="Times"/>
                      <a:cs typeface="Times"/>
                      <a:sym typeface="Times"/>
                    </a:defRPr>
                  </a:pPr>
                </a:p>
              </p:txBody>
            </p:sp>
            <p:sp>
              <p:nvSpPr>
                <p:cNvPr id="996" name="Line"/>
                <p:cNvSpPr/>
                <p:nvPr/>
              </p:nvSpPr>
              <p:spPr>
                <a:xfrm flipH="1">
                  <a:off x="144497" y="-1"/>
                  <a:ext cx="1" cy="661255"/>
                </a:xfrm>
                <a:prstGeom prst="line">
                  <a:avLst/>
                </a:prstGeom>
                <a:noFill/>
                <a:ln w="38100" cap="flat">
                  <a:solidFill>
                    <a:srgbClr val="000000"/>
                  </a:solidFill>
                  <a:prstDash val="solid"/>
                  <a:round/>
                  <a:tailEnd type="triangle" w="med" len="med"/>
                </a:ln>
                <a:effectLst/>
              </p:spPr>
              <p:txBody>
                <a:bodyPr wrap="square" lIns="65023" tIns="65023" rIns="65023" bIns="65023" numCol="1" anchor="t">
                  <a:noAutofit/>
                </a:bodyPr>
                <a:lstStyle/>
                <a:p>
                  <a:pPr algn="l" defTabSz="650240">
                    <a:defRPr b="0" sz="160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</a:p>
              </p:txBody>
            </p:sp>
          </p:grpSp>
          <p:sp>
            <p:nvSpPr>
              <p:cNvPr id="998" name="Line"/>
              <p:cNvSpPr/>
              <p:nvPr/>
            </p:nvSpPr>
            <p:spPr>
              <a:xfrm>
                <a:off x="12700" y="85292"/>
                <a:ext cx="738072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algn="l" defTabSz="650240">
                  <a:defRPr b="0" sz="16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</p:grpSp>
        <p:grpSp>
          <p:nvGrpSpPr>
            <p:cNvPr id="1005" name="Group"/>
            <p:cNvGrpSpPr/>
            <p:nvPr/>
          </p:nvGrpSpPr>
          <p:grpSpPr>
            <a:xfrm>
              <a:off x="1353632" y="2133009"/>
              <a:ext cx="750773" cy="661255"/>
              <a:chOff x="0" y="669"/>
              <a:chExt cx="750771" cy="661253"/>
            </a:xfrm>
          </p:grpSpPr>
          <p:sp>
            <p:nvSpPr>
              <p:cNvPr id="1000" name="Line"/>
              <p:cNvSpPr/>
              <p:nvPr/>
            </p:nvSpPr>
            <p:spPr>
              <a:xfrm>
                <a:off x="0" y="292928"/>
                <a:ext cx="738072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algn="l" defTabSz="650240">
                  <a:defRPr b="0" sz="16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grpSp>
            <p:nvGrpSpPr>
              <p:cNvPr id="1003" name="Group"/>
              <p:cNvGrpSpPr/>
              <p:nvPr/>
            </p:nvGrpSpPr>
            <p:grpSpPr>
              <a:xfrm>
                <a:off x="228206" y="669"/>
                <a:ext cx="307059" cy="661255"/>
                <a:chOff x="0" y="669"/>
                <a:chExt cx="307057" cy="661253"/>
              </a:xfrm>
            </p:grpSpPr>
            <p:sp>
              <p:nvSpPr>
                <p:cNvPr id="1001" name="Oval"/>
                <p:cNvSpPr/>
                <p:nvPr/>
              </p:nvSpPr>
              <p:spPr>
                <a:xfrm>
                  <a:off x="-1" y="142973"/>
                  <a:ext cx="307059" cy="285949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65023" tIns="65023" rIns="65023" bIns="65023" numCol="1" anchor="ctr">
                  <a:noAutofit/>
                </a:bodyPr>
                <a:lstStyle/>
                <a:p>
                  <a:pPr algn="l" defTabSz="1300480">
                    <a:defRPr b="0" sz="3400">
                      <a:uFill>
                        <a:solidFill>
                          <a:srgbClr val="000000"/>
                        </a:solidFill>
                      </a:uFill>
                      <a:latin typeface="Times"/>
                      <a:ea typeface="Times"/>
                      <a:cs typeface="Times"/>
                      <a:sym typeface="Times"/>
                    </a:defRPr>
                  </a:pPr>
                </a:p>
              </p:txBody>
            </p:sp>
            <p:sp>
              <p:nvSpPr>
                <p:cNvPr id="1002" name="Line"/>
                <p:cNvSpPr/>
                <p:nvPr/>
              </p:nvSpPr>
              <p:spPr>
                <a:xfrm flipH="1">
                  <a:off x="157197" y="669"/>
                  <a:ext cx="1" cy="661255"/>
                </a:xfrm>
                <a:prstGeom prst="line">
                  <a:avLst/>
                </a:prstGeom>
                <a:noFill/>
                <a:ln w="38100" cap="flat">
                  <a:solidFill>
                    <a:srgbClr val="FF2600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65023" tIns="65023" rIns="65023" bIns="65023" numCol="1" anchor="t">
                  <a:noAutofit/>
                </a:bodyPr>
                <a:lstStyle/>
                <a:p>
                  <a:pPr algn="l" defTabSz="650240">
                    <a:defRPr b="0" sz="160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</a:p>
              </p:txBody>
            </p:sp>
          </p:grpSp>
          <p:sp>
            <p:nvSpPr>
              <p:cNvPr id="1004" name="Line"/>
              <p:cNvSpPr/>
              <p:nvPr/>
            </p:nvSpPr>
            <p:spPr>
              <a:xfrm>
                <a:off x="12700" y="85292"/>
                <a:ext cx="738072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algn="l" defTabSz="650240">
                  <a:defRPr b="0" sz="16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</p:grpSp>
        <p:grpSp>
          <p:nvGrpSpPr>
            <p:cNvPr id="1011" name="Group"/>
            <p:cNvGrpSpPr/>
            <p:nvPr/>
          </p:nvGrpSpPr>
          <p:grpSpPr>
            <a:xfrm>
              <a:off x="307690" y="1289412"/>
              <a:ext cx="750772" cy="661255"/>
              <a:chOff x="0" y="0"/>
              <a:chExt cx="750771" cy="661253"/>
            </a:xfrm>
          </p:grpSpPr>
          <p:sp>
            <p:nvSpPr>
              <p:cNvPr id="1006" name="Line"/>
              <p:cNvSpPr/>
              <p:nvPr/>
            </p:nvSpPr>
            <p:spPr>
              <a:xfrm>
                <a:off x="0" y="292928"/>
                <a:ext cx="738072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algn="l" defTabSz="650240">
                  <a:defRPr b="0" sz="16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grpSp>
            <p:nvGrpSpPr>
              <p:cNvPr id="1009" name="Group"/>
              <p:cNvGrpSpPr/>
              <p:nvPr/>
            </p:nvGrpSpPr>
            <p:grpSpPr>
              <a:xfrm>
                <a:off x="228206" y="0"/>
                <a:ext cx="307059" cy="661254"/>
                <a:chOff x="0" y="0"/>
                <a:chExt cx="307057" cy="661253"/>
              </a:xfrm>
            </p:grpSpPr>
            <p:sp>
              <p:nvSpPr>
                <p:cNvPr id="1007" name="Oval"/>
                <p:cNvSpPr/>
                <p:nvPr/>
              </p:nvSpPr>
              <p:spPr>
                <a:xfrm>
                  <a:off x="-1" y="142973"/>
                  <a:ext cx="307059" cy="285949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65023" tIns="65023" rIns="65023" bIns="65023" numCol="1" anchor="ctr">
                  <a:noAutofit/>
                </a:bodyPr>
                <a:lstStyle/>
                <a:p>
                  <a:pPr algn="l" defTabSz="1300480">
                    <a:defRPr b="0" sz="3400">
                      <a:uFill>
                        <a:solidFill>
                          <a:srgbClr val="000000"/>
                        </a:solidFill>
                      </a:uFill>
                      <a:latin typeface="Times"/>
                      <a:ea typeface="Times"/>
                      <a:cs typeface="Times"/>
                      <a:sym typeface="Times"/>
                    </a:defRPr>
                  </a:pPr>
                </a:p>
              </p:txBody>
            </p:sp>
            <p:sp>
              <p:nvSpPr>
                <p:cNvPr id="1008" name="Line"/>
                <p:cNvSpPr/>
                <p:nvPr/>
              </p:nvSpPr>
              <p:spPr>
                <a:xfrm flipH="1">
                  <a:off x="144497" y="-1"/>
                  <a:ext cx="1" cy="661255"/>
                </a:xfrm>
                <a:prstGeom prst="line">
                  <a:avLst/>
                </a:prstGeom>
                <a:noFill/>
                <a:ln w="38100" cap="flat">
                  <a:solidFill>
                    <a:srgbClr val="000000"/>
                  </a:solidFill>
                  <a:prstDash val="solid"/>
                  <a:round/>
                  <a:tailEnd type="triangle" w="med" len="med"/>
                </a:ln>
                <a:effectLst/>
              </p:spPr>
              <p:txBody>
                <a:bodyPr wrap="square" lIns="65023" tIns="65023" rIns="65023" bIns="65023" numCol="1" anchor="t">
                  <a:noAutofit/>
                </a:bodyPr>
                <a:lstStyle/>
                <a:p>
                  <a:pPr algn="l" defTabSz="650240">
                    <a:defRPr b="0" sz="160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</a:p>
              </p:txBody>
            </p:sp>
          </p:grpSp>
          <p:sp>
            <p:nvSpPr>
              <p:cNvPr id="1010" name="Line"/>
              <p:cNvSpPr/>
              <p:nvPr/>
            </p:nvSpPr>
            <p:spPr>
              <a:xfrm>
                <a:off x="12700" y="85292"/>
                <a:ext cx="738072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algn="l" defTabSz="650240">
                  <a:defRPr b="0" sz="16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</p:grpSp>
        <p:grpSp>
          <p:nvGrpSpPr>
            <p:cNvPr id="1017" name="Group"/>
            <p:cNvGrpSpPr/>
            <p:nvPr/>
          </p:nvGrpSpPr>
          <p:grpSpPr>
            <a:xfrm>
              <a:off x="1353632" y="1226582"/>
              <a:ext cx="750773" cy="661255"/>
              <a:chOff x="0" y="-62830"/>
              <a:chExt cx="750771" cy="661253"/>
            </a:xfrm>
          </p:grpSpPr>
          <p:sp>
            <p:nvSpPr>
              <p:cNvPr id="1012" name="Line"/>
              <p:cNvSpPr/>
              <p:nvPr/>
            </p:nvSpPr>
            <p:spPr>
              <a:xfrm>
                <a:off x="0" y="292928"/>
                <a:ext cx="738072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algn="l" defTabSz="650240">
                  <a:defRPr b="0" sz="16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grpSp>
            <p:nvGrpSpPr>
              <p:cNvPr id="1015" name="Group"/>
              <p:cNvGrpSpPr/>
              <p:nvPr/>
            </p:nvGrpSpPr>
            <p:grpSpPr>
              <a:xfrm>
                <a:off x="228206" y="-62831"/>
                <a:ext cx="307059" cy="661255"/>
                <a:chOff x="0" y="-62830"/>
                <a:chExt cx="307057" cy="661253"/>
              </a:xfrm>
            </p:grpSpPr>
            <p:sp>
              <p:nvSpPr>
                <p:cNvPr id="1013" name="Oval"/>
                <p:cNvSpPr/>
                <p:nvPr/>
              </p:nvSpPr>
              <p:spPr>
                <a:xfrm>
                  <a:off x="-1" y="142973"/>
                  <a:ext cx="307059" cy="285949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65023" tIns="65023" rIns="65023" bIns="65023" numCol="1" anchor="ctr">
                  <a:noAutofit/>
                </a:bodyPr>
                <a:lstStyle/>
                <a:p>
                  <a:pPr algn="l" defTabSz="1300480">
                    <a:defRPr b="0" sz="3400">
                      <a:uFill>
                        <a:solidFill>
                          <a:srgbClr val="000000"/>
                        </a:solidFill>
                      </a:uFill>
                      <a:latin typeface="Times"/>
                      <a:ea typeface="Times"/>
                      <a:cs typeface="Times"/>
                      <a:sym typeface="Times"/>
                    </a:defRPr>
                  </a:pPr>
                </a:p>
              </p:txBody>
            </p:sp>
            <p:sp>
              <p:nvSpPr>
                <p:cNvPr id="1014" name="Line"/>
                <p:cNvSpPr/>
                <p:nvPr/>
              </p:nvSpPr>
              <p:spPr>
                <a:xfrm flipV="1">
                  <a:off x="144497" y="-62831"/>
                  <a:ext cx="1" cy="661255"/>
                </a:xfrm>
                <a:prstGeom prst="line">
                  <a:avLst/>
                </a:prstGeom>
                <a:noFill/>
                <a:ln w="38100" cap="flat">
                  <a:solidFill>
                    <a:srgbClr val="000000"/>
                  </a:solidFill>
                  <a:prstDash val="solid"/>
                  <a:round/>
                  <a:tailEnd type="triangle" w="med" len="med"/>
                </a:ln>
                <a:effectLst/>
              </p:spPr>
              <p:txBody>
                <a:bodyPr wrap="square" lIns="65023" tIns="65023" rIns="65023" bIns="65023" numCol="1" anchor="t">
                  <a:noAutofit/>
                </a:bodyPr>
                <a:lstStyle/>
                <a:p>
                  <a:pPr algn="l" defTabSz="650240">
                    <a:defRPr b="0" sz="160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</a:p>
              </p:txBody>
            </p:sp>
          </p:grpSp>
          <p:sp>
            <p:nvSpPr>
              <p:cNvPr id="1016" name="Line"/>
              <p:cNvSpPr/>
              <p:nvPr/>
            </p:nvSpPr>
            <p:spPr>
              <a:xfrm>
                <a:off x="12700" y="85292"/>
                <a:ext cx="738072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algn="l" defTabSz="650240">
                  <a:defRPr b="0" sz="16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</p:grpSp>
      </p:grpSp>
      <p:grpSp>
        <p:nvGrpSpPr>
          <p:cNvPr id="1044" name="Group"/>
          <p:cNvGrpSpPr/>
          <p:nvPr/>
        </p:nvGrpSpPr>
        <p:grpSpPr>
          <a:xfrm>
            <a:off x="5926264" y="6833088"/>
            <a:ext cx="2474525" cy="2382949"/>
            <a:chOff x="0" y="673116"/>
            <a:chExt cx="2474524" cy="2382948"/>
          </a:xfrm>
        </p:grpSpPr>
        <p:sp>
          <p:nvSpPr>
            <p:cNvPr id="1019" name="Rectangle"/>
            <p:cNvSpPr/>
            <p:nvPr/>
          </p:nvSpPr>
          <p:spPr>
            <a:xfrm>
              <a:off x="-1" y="673116"/>
              <a:ext cx="2474526" cy="2382950"/>
            </a:xfrm>
            <a:prstGeom prst="rect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algn="l" defTabSz="1300480">
                <a:defRPr b="0" sz="3400">
                  <a:uFill>
                    <a:solidFill>
                      <a:srgbClr val="000000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pPr>
            </a:p>
          </p:txBody>
        </p:sp>
        <p:grpSp>
          <p:nvGrpSpPr>
            <p:cNvPr id="1025" name="Group"/>
            <p:cNvGrpSpPr/>
            <p:nvPr/>
          </p:nvGrpSpPr>
          <p:grpSpPr>
            <a:xfrm>
              <a:off x="307690" y="2132339"/>
              <a:ext cx="750772" cy="661255"/>
              <a:chOff x="0" y="0"/>
              <a:chExt cx="750771" cy="661253"/>
            </a:xfrm>
          </p:grpSpPr>
          <p:sp>
            <p:nvSpPr>
              <p:cNvPr id="1020" name="Line"/>
              <p:cNvSpPr/>
              <p:nvPr/>
            </p:nvSpPr>
            <p:spPr>
              <a:xfrm>
                <a:off x="0" y="292928"/>
                <a:ext cx="738072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algn="l" defTabSz="650240">
                  <a:defRPr b="0" sz="16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grpSp>
            <p:nvGrpSpPr>
              <p:cNvPr id="1023" name="Group"/>
              <p:cNvGrpSpPr/>
              <p:nvPr/>
            </p:nvGrpSpPr>
            <p:grpSpPr>
              <a:xfrm>
                <a:off x="228206" y="0"/>
                <a:ext cx="307059" cy="661254"/>
                <a:chOff x="0" y="0"/>
                <a:chExt cx="307057" cy="661253"/>
              </a:xfrm>
            </p:grpSpPr>
            <p:sp>
              <p:nvSpPr>
                <p:cNvPr id="1021" name="Oval"/>
                <p:cNvSpPr/>
                <p:nvPr/>
              </p:nvSpPr>
              <p:spPr>
                <a:xfrm>
                  <a:off x="-1" y="142973"/>
                  <a:ext cx="307059" cy="285949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65023" tIns="65023" rIns="65023" bIns="65023" numCol="1" anchor="ctr">
                  <a:noAutofit/>
                </a:bodyPr>
                <a:lstStyle/>
                <a:p>
                  <a:pPr algn="l" defTabSz="1300480">
                    <a:defRPr b="0" sz="3400">
                      <a:uFill>
                        <a:solidFill>
                          <a:srgbClr val="000000"/>
                        </a:solidFill>
                      </a:uFill>
                      <a:latin typeface="Times"/>
                      <a:ea typeface="Times"/>
                      <a:cs typeface="Times"/>
                      <a:sym typeface="Times"/>
                    </a:defRPr>
                  </a:pPr>
                </a:p>
              </p:txBody>
            </p:sp>
            <p:sp>
              <p:nvSpPr>
                <p:cNvPr id="1022" name="Line"/>
                <p:cNvSpPr/>
                <p:nvPr/>
              </p:nvSpPr>
              <p:spPr>
                <a:xfrm flipH="1">
                  <a:off x="144497" y="-1"/>
                  <a:ext cx="1" cy="661255"/>
                </a:xfrm>
                <a:prstGeom prst="line">
                  <a:avLst/>
                </a:prstGeom>
                <a:noFill/>
                <a:ln w="38100" cap="flat">
                  <a:solidFill>
                    <a:srgbClr val="000000"/>
                  </a:solidFill>
                  <a:prstDash val="solid"/>
                  <a:round/>
                  <a:tailEnd type="triangle" w="med" len="med"/>
                </a:ln>
                <a:effectLst/>
              </p:spPr>
              <p:txBody>
                <a:bodyPr wrap="square" lIns="65023" tIns="65023" rIns="65023" bIns="65023" numCol="1" anchor="t">
                  <a:noAutofit/>
                </a:bodyPr>
                <a:lstStyle/>
                <a:p>
                  <a:pPr algn="l" defTabSz="650240">
                    <a:defRPr b="0" sz="160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</a:p>
              </p:txBody>
            </p:sp>
          </p:grpSp>
          <p:sp>
            <p:nvSpPr>
              <p:cNvPr id="1024" name="Line"/>
              <p:cNvSpPr/>
              <p:nvPr/>
            </p:nvSpPr>
            <p:spPr>
              <a:xfrm>
                <a:off x="12700" y="85292"/>
                <a:ext cx="738072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algn="l" defTabSz="650240">
                  <a:defRPr b="0" sz="16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</p:grpSp>
        <p:grpSp>
          <p:nvGrpSpPr>
            <p:cNvPr id="1031" name="Group"/>
            <p:cNvGrpSpPr/>
            <p:nvPr/>
          </p:nvGrpSpPr>
          <p:grpSpPr>
            <a:xfrm>
              <a:off x="1353632" y="1879009"/>
              <a:ext cx="750773" cy="661255"/>
              <a:chOff x="0" y="-253330"/>
              <a:chExt cx="750771" cy="661253"/>
            </a:xfrm>
          </p:grpSpPr>
          <p:sp>
            <p:nvSpPr>
              <p:cNvPr id="1026" name="Line"/>
              <p:cNvSpPr/>
              <p:nvPr/>
            </p:nvSpPr>
            <p:spPr>
              <a:xfrm>
                <a:off x="0" y="292928"/>
                <a:ext cx="738072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algn="l" defTabSz="650240">
                  <a:defRPr b="0" sz="16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1027" name="Line"/>
              <p:cNvSpPr/>
              <p:nvPr/>
            </p:nvSpPr>
            <p:spPr>
              <a:xfrm>
                <a:off x="12700" y="85292"/>
                <a:ext cx="738072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algn="l" defTabSz="650240">
                  <a:defRPr b="0" sz="16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grpSp>
            <p:nvGrpSpPr>
              <p:cNvPr id="1030" name="Group"/>
              <p:cNvGrpSpPr/>
              <p:nvPr/>
            </p:nvGrpSpPr>
            <p:grpSpPr>
              <a:xfrm>
                <a:off x="393306" y="-253331"/>
                <a:ext cx="307059" cy="661255"/>
                <a:chOff x="0" y="-62830"/>
                <a:chExt cx="307057" cy="661253"/>
              </a:xfrm>
            </p:grpSpPr>
            <p:sp>
              <p:nvSpPr>
                <p:cNvPr id="1028" name="Line"/>
                <p:cNvSpPr/>
                <p:nvPr/>
              </p:nvSpPr>
              <p:spPr>
                <a:xfrm flipV="1">
                  <a:off x="144497" y="-62831"/>
                  <a:ext cx="1" cy="661255"/>
                </a:xfrm>
                <a:prstGeom prst="line">
                  <a:avLst/>
                </a:prstGeom>
                <a:noFill/>
                <a:ln w="38100" cap="flat">
                  <a:solidFill>
                    <a:srgbClr val="000000"/>
                  </a:solidFill>
                  <a:prstDash val="solid"/>
                  <a:round/>
                  <a:tailEnd type="triangle" w="med" len="med"/>
                </a:ln>
                <a:effectLst/>
              </p:spPr>
              <p:txBody>
                <a:bodyPr wrap="square" lIns="65023" tIns="65023" rIns="65023" bIns="65023" numCol="1" anchor="t">
                  <a:noAutofit/>
                </a:bodyPr>
                <a:lstStyle/>
                <a:p>
                  <a:pPr algn="l" defTabSz="650240">
                    <a:defRPr b="0" sz="160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</a:p>
              </p:txBody>
            </p:sp>
            <p:sp>
              <p:nvSpPr>
                <p:cNvPr id="1029" name="Oval"/>
                <p:cNvSpPr/>
                <p:nvPr/>
              </p:nvSpPr>
              <p:spPr>
                <a:xfrm>
                  <a:off x="-1" y="142973"/>
                  <a:ext cx="307059" cy="285949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65023" tIns="65023" rIns="65023" bIns="65023" numCol="1" anchor="ctr">
                  <a:noAutofit/>
                </a:bodyPr>
                <a:lstStyle/>
                <a:p>
                  <a:pPr algn="l" defTabSz="1300480">
                    <a:defRPr b="0" sz="3400">
                      <a:uFill>
                        <a:solidFill>
                          <a:srgbClr val="000000"/>
                        </a:solidFill>
                      </a:uFill>
                      <a:latin typeface="Times"/>
                      <a:ea typeface="Times"/>
                      <a:cs typeface="Times"/>
                      <a:sym typeface="Times"/>
                    </a:defRPr>
                  </a:pPr>
                </a:p>
              </p:txBody>
            </p:sp>
          </p:grpSp>
        </p:grpSp>
        <p:grpSp>
          <p:nvGrpSpPr>
            <p:cNvPr id="1037" name="Group"/>
            <p:cNvGrpSpPr/>
            <p:nvPr/>
          </p:nvGrpSpPr>
          <p:grpSpPr>
            <a:xfrm>
              <a:off x="307690" y="1289412"/>
              <a:ext cx="750772" cy="661255"/>
              <a:chOff x="0" y="0"/>
              <a:chExt cx="750771" cy="661253"/>
            </a:xfrm>
          </p:grpSpPr>
          <p:sp>
            <p:nvSpPr>
              <p:cNvPr id="1032" name="Line"/>
              <p:cNvSpPr/>
              <p:nvPr/>
            </p:nvSpPr>
            <p:spPr>
              <a:xfrm>
                <a:off x="0" y="292928"/>
                <a:ext cx="738072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algn="l" defTabSz="650240">
                  <a:defRPr b="0" sz="16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grpSp>
            <p:nvGrpSpPr>
              <p:cNvPr id="1035" name="Group"/>
              <p:cNvGrpSpPr/>
              <p:nvPr/>
            </p:nvGrpSpPr>
            <p:grpSpPr>
              <a:xfrm>
                <a:off x="228206" y="0"/>
                <a:ext cx="307059" cy="661254"/>
                <a:chOff x="0" y="0"/>
                <a:chExt cx="307057" cy="661253"/>
              </a:xfrm>
            </p:grpSpPr>
            <p:sp>
              <p:nvSpPr>
                <p:cNvPr id="1033" name="Oval"/>
                <p:cNvSpPr/>
                <p:nvPr/>
              </p:nvSpPr>
              <p:spPr>
                <a:xfrm>
                  <a:off x="-1" y="142973"/>
                  <a:ext cx="307059" cy="285949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65023" tIns="65023" rIns="65023" bIns="65023" numCol="1" anchor="ctr">
                  <a:noAutofit/>
                </a:bodyPr>
                <a:lstStyle/>
                <a:p>
                  <a:pPr algn="l" defTabSz="1300480">
                    <a:defRPr b="0" sz="3400">
                      <a:uFill>
                        <a:solidFill>
                          <a:srgbClr val="000000"/>
                        </a:solidFill>
                      </a:uFill>
                      <a:latin typeface="Times"/>
                      <a:ea typeface="Times"/>
                      <a:cs typeface="Times"/>
                      <a:sym typeface="Times"/>
                    </a:defRPr>
                  </a:pPr>
                </a:p>
              </p:txBody>
            </p:sp>
            <p:sp>
              <p:nvSpPr>
                <p:cNvPr id="1034" name="Line"/>
                <p:cNvSpPr/>
                <p:nvPr/>
              </p:nvSpPr>
              <p:spPr>
                <a:xfrm flipH="1">
                  <a:off x="144497" y="-1"/>
                  <a:ext cx="1" cy="661255"/>
                </a:xfrm>
                <a:prstGeom prst="line">
                  <a:avLst/>
                </a:prstGeom>
                <a:noFill/>
                <a:ln w="38100" cap="flat">
                  <a:solidFill>
                    <a:srgbClr val="000000"/>
                  </a:solidFill>
                  <a:prstDash val="solid"/>
                  <a:round/>
                  <a:tailEnd type="triangle" w="med" len="med"/>
                </a:ln>
                <a:effectLst/>
              </p:spPr>
              <p:txBody>
                <a:bodyPr wrap="square" lIns="65023" tIns="65023" rIns="65023" bIns="65023" numCol="1" anchor="t">
                  <a:noAutofit/>
                </a:bodyPr>
                <a:lstStyle/>
                <a:p>
                  <a:pPr algn="l" defTabSz="650240">
                    <a:defRPr b="0" sz="160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</a:p>
              </p:txBody>
            </p:sp>
          </p:grpSp>
          <p:sp>
            <p:nvSpPr>
              <p:cNvPr id="1036" name="Line"/>
              <p:cNvSpPr/>
              <p:nvPr/>
            </p:nvSpPr>
            <p:spPr>
              <a:xfrm>
                <a:off x="12700" y="85292"/>
                <a:ext cx="738072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algn="l" defTabSz="650240">
                  <a:defRPr b="0" sz="16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</p:grpSp>
        <p:grpSp>
          <p:nvGrpSpPr>
            <p:cNvPr id="1043" name="Group"/>
            <p:cNvGrpSpPr/>
            <p:nvPr/>
          </p:nvGrpSpPr>
          <p:grpSpPr>
            <a:xfrm>
              <a:off x="1353632" y="1226582"/>
              <a:ext cx="750773" cy="661255"/>
              <a:chOff x="0" y="-62830"/>
              <a:chExt cx="750771" cy="661253"/>
            </a:xfrm>
          </p:grpSpPr>
          <p:sp>
            <p:nvSpPr>
              <p:cNvPr id="1038" name="Line"/>
              <p:cNvSpPr/>
              <p:nvPr/>
            </p:nvSpPr>
            <p:spPr>
              <a:xfrm>
                <a:off x="0" y="292928"/>
                <a:ext cx="738072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algn="l" defTabSz="650240">
                  <a:defRPr b="0" sz="16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grpSp>
            <p:nvGrpSpPr>
              <p:cNvPr id="1041" name="Group"/>
              <p:cNvGrpSpPr/>
              <p:nvPr/>
            </p:nvGrpSpPr>
            <p:grpSpPr>
              <a:xfrm>
                <a:off x="228206" y="-62831"/>
                <a:ext cx="307059" cy="661255"/>
                <a:chOff x="0" y="-62830"/>
                <a:chExt cx="307057" cy="661253"/>
              </a:xfrm>
            </p:grpSpPr>
            <p:sp>
              <p:nvSpPr>
                <p:cNvPr id="1039" name="Oval"/>
                <p:cNvSpPr/>
                <p:nvPr/>
              </p:nvSpPr>
              <p:spPr>
                <a:xfrm>
                  <a:off x="-1" y="142973"/>
                  <a:ext cx="307059" cy="285949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65023" tIns="65023" rIns="65023" bIns="65023" numCol="1" anchor="ctr">
                  <a:noAutofit/>
                </a:bodyPr>
                <a:lstStyle/>
                <a:p>
                  <a:pPr algn="l" defTabSz="1300480">
                    <a:defRPr b="0" sz="3400">
                      <a:uFill>
                        <a:solidFill>
                          <a:srgbClr val="000000"/>
                        </a:solidFill>
                      </a:uFill>
                      <a:latin typeface="Times"/>
                      <a:ea typeface="Times"/>
                      <a:cs typeface="Times"/>
                      <a:sym typeface="Times"/>
                    </a:defRPr>
                  </a:pPr>
                </a:p>
              </p:txBody>
            </p:sp>
            <p:sp>
              <p:nvSpPr>
                <p:cNvPr id="1040" name="Line"/>
                <p:cNvSpPr/>
                <p:nvPr/>
              </p:nvSpPr>
              <p:spPr>
                <a:xfrm flipV="1">
                  <a:off x="144497" y="-62831"/>
                  <a:ext cx="1" cy="661255"/>
                </a:xfrm>
                <a:prstGeom prst="line">
                  <a:avLst/>
                </a:prstGeom>
                <a:noFill/>
                <a:ln w="38100" cap="flat">
                  <a:solidFill>
                    <a:srgbClr val="000000"/>
                  </a:solidFill>
                  <a:prstDash val="solid"/>
                  <a:round/>
                  <a:tailEnd type="triangle" w="med" len="med"/>
                </a:ln>
                <a:effectLst/>
              </p:spPr>
              <p:txBody>
                <a:bodyPr wrap="square" lIns="65023" tIns="65023" rIns="65023" bIns="65023" numCol="1" anchor="t">
                  <a:noAutofit/>
                </a:bodyPr>
                <a:lstStyle/>
                <a:p>
                  <a:pPr algn="l" defTabSz="650240">
                    <a:defRPr b="0" sz="160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</a:p>
              </p:txBody>
            </p:sp>
          </p:grpSp>
          <p:sp>
            <p:nvSpPr>
              <p:cNvPr id="1042" name="Line"/>
              <p:cNvSpPr/>
              <p:nvPr/>
            </p:nvSpPr>
            <p:spPr>
              <a:xfrm>
                <a:off x="12700" y="85292"/>
                <a:ext cx="738072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algn="l" defTabSz="650240">
                  <a:defRPr b="0" sz="16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Mott insulator"/>
          <p:cNvSpPr txBox="1"/>
          <p:nvPr/>
        </p:nvSpPr>
        <p:spPr>
          <a:xfrm>
            <a:off x="3788550" y="392853"/>
            <a:ext cx="4217750" cy="726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1300480">
              <a:defRPr sz="3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>
              <a:defRPr b="0" sz="3400">
                <a:effectLst/>
              </a:defRPr>
            </a:pPr>
            <a:r>
              <a:rPr b="1" sz="3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rPr>
              <a:t>         Mott insulator</a:t>
            </a:r>
          </a:p>
        </p:txBody>
      </p:sp>
      <p:sp>
        <p:nvSpPr>
          <p:cNvPr id="1047" name="Line"/>
          <p:cNvSpPr/>
          <p:nvPr/>
        </p:nvSpPr>
        <p:spPr>
          <a:xfrm flipV="1">
            <a:off x="3341511" y="2926080"/>
            <a:ext cx="2041032" cy="1697849"/>
          </a:xfrm>
          <a:prstGeom prst="line">
            <a:avLst/>
          </a:prstGeom>
          <a:ln w="50800">
            <a:solidFill>
              <a:srgbClr val="0000FF"/>
            </a:solidFill>
            <a:tailEnd type="triangle"/>
          </a:ln>
        </p:spPr>
        <p:txBody>
          <a:bodyPr lIns="65023" tIns="65023" rIns="65023" bIns="65023"/>
          <a:lstStyle/>
          <a:p>
            <a:pPr algn="l" defTabSz="650240">
              <a:defRPr b="0"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048" name="Line"/>
          <p:cNvSpPr/>
          <p:nvPr/>
        </p:nvSpPr>
        <p:spPr>
          <a:xfrm flipV="1">
            <a:off x="3287324" y="5454791"/>
            <a:ext cx="4985174" cy="72250"/>
          </a:xfrm>
          <a:prstGeom prst="line">
            <a:avLst/>
          </a:prstGeom>
          <a:ln w="50800">
            <a:solidFill>
              <a:srgbClr val="0000FF"/>
            </a:solidFill>
            <a:tailEnd type="triangle"/>
          </a:ln>
        </p:spPr>
        <p:txBody>
          <a:bodyPr lIns="65023" tIns="65023" rIns="65023" bIns="65023"/>
          <a:lstStyle/>
          <a:p>
            <a:pPr algn="l" defTabSz="650240">
              <a:defRPr b="0"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049" name="Line"/>
          <p:cNvSpPr/>
          <p:nvPr/>
        </p:nvSpPr>
        <p:spPr>
          <a:xfrm>
            <a:off x="3341510" y="6394026"/>
            <a:ext cx="2149406" cy="1589476"/>
          </a:xfrm>
          <a:prstGeom prst="line">
            <a:avLst/>
          </a:prstGeom>
          <a:ln w="50800">
            <a:solidFill>
              <a:srgbClr val="0000FF"/>
            </a:solidFill>
            <a:tailEnd type="triangle"/>
          </a:ln>
        </p:spPr>
        <p:txBody>
          <a:bodyPr lIns="65023" tIns="65023" rIns="65023" bIns="65023"/>
          <a:lstStyle/>
          <a:p>
            <a:pPr algn="l" defTabSz="650240">
              <a:defRPr b="0"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050" name="add electron"/>
          <p:cNvSpPr txBox="1"/>
          <p:nvPr/>
        </p:nvSpPr>
        <p:spPr>
          <a:xfrm rot="19148057">
            <a:off x="3105639" y="2821610"/>
            <a:ext cx="2297322" cy="663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1300480">
              <a:defRPr b="0" i="1" sz="34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>
              <a:defRPr i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i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add electron</a:t>
            </a:r>
          </a:p>
        </p:txBody>
      </p:sp>
      <p:sp>
        <p:nvSpPr>
          <p:cNvPr id="1051" name="flip spin"/>
          <p:cNvSpPr txBox="1"/>
          <p:nvPr/>
        </p:nvSpPr>
        <p:spPr>
          <a:xfrm rot="21564271">
            <a:off x="3770560" y="4769060"/>
            <a:ext cx="1546310" cy="663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1300480">
              <a:defRPr b="0" i="1" sz="34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>
              <a:defRPr i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i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flip spin</a:t>
            </a:r>
          </a:p>
        </p:txBody>
      </p:sp>
      <p:sp>
        <p:nvSpPr>
          <p:cNvPr id="1052" name="create particle-hole…"/>
          <p:cNvSpPr txBox="1"/>
          <p:nvPr/>
        </p:nvSpPr>
        <p:spPr>
          <a:xfrm rot="2214064">
            <a:off x="2309524" y="7426138"/>
            <a:ext cx="3651967" cy="1196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/>
          <a:p>
            <a:pPr algn="l" defTabSz="1300480">
              <a:defRPr b="0" sz="34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  <a:r>
              <a:rPr i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create particle-hole</a:t>
            </a:r>
            <a:endParaRPr i="1">
              <a:solidFill>
                <a:srgbClr val="0000FF"/>
              </a:solidFill>
              <a:uFill>
                <a:solidFill>
                  <a:srgbClr val="0000FF"/>
                </a:solidFill>
              </a:uFill>
            </a:endParaRPr>
          </a:p>
          <a:p>
            <a:pPr algn="l" defTabSz="1300480">
              <a:defRPr b="0" sz="34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  <a:r>
              <a:rPr i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pair</a:t>
            </a:r>
          </a:p>
        </p:txBody>
      </p:sp>
      <p:sp>
        <p:nvSpPr>
          <p:cNvPr id="1053" name="Charge gap…"/>
          <p:cNvSpPr txBox="1"/>
          <p:nvPr/>
        </p:nvSpPr>
        <p:spPr>
          <a:xfrm>
            <a:off x="8394417" y="1700106"/>
            <a:ext cx="2465969" cy="1323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/>
          <a:p>
            <a:pPr algn="l" defTabSz="1300480">
              <a:defRPr b="0" sz="34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  <a:r>
              <a:rPr sz="380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Charge gap</a:t>
            </a:r>
            <a:endParaRPr sz="3800">
              <a:solidFill>
                <a:srgbClr val="FF0000"/>
              </a:solidFill>
              <a:uFill>
                <a:solidFill>
                  <a:srgbClr val="FF0000"/>
                </a:solidFill>
              </a:uFill>
            </a:endParaRPr>
          </a:p>
          <a:p>
            <a:pPr algn="l" defTabSz="1300480">
              <a:defRPr b="0" sz="34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  <a:r>
              <a:rPr sz="380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        </a:t>
            </a:r>
            <a:r>
              <a:rPr sz="3800"/>
              <a:t>= U</a:t>
            </a:r>
          </a:p>
        </p:txBody>
      </p:sp>
      <p:sp>
        <p:nvSpPr>
          <p:cNvPr id="1054" name="Optical gap…"/>
          <p:cNvSpPr txBox="1"/>
          <p:nvPr/>
        </p:nvSpPr>
        <p:spPr>
          <a:xfrm>
            <a:off x="8556977" y="8039946"/>
            <a:ext cx="2501315" cy="13474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/>
          <a:p>
            <a:pPr algn="l" defTabSz="1300480">
              <a:defRPr b="0" sz="34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  <a:r>
              <a:rPr sz="380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Optical gap</a:t>
            </a:r>
            <a:endParaRPr sz="3800">
              <a:solidFill>
                <a:srgbClr val="FF0000"/>
              </a:solidFill>
              <a:uFill>
                <a:solidFill>
                  <a:srgbClr val="FF0000"/>
                </a:solidFill>
              </a:uFill>
            </a:endParaRPr>
          </a:p>
          <a:p>
            <a:pPr algn="l" defTabSz="1300480">
              <a:defRPr b="0" sz="34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  <a:r>
              <a:rPr sz="380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       </a:t>
            </a:r>
            <a:r>
              <a:rPr sz="3800"/>
              <a:t>=</a:t>
            </a:r>
            <a:r>
              <a:rPr sz="3800">
                <a:latin typeface="Symbol"/>
                <a:ea typeface="Symbol"/>
                <a:cs typeface="Symbol"/>
                <a:sym typeface="Symbol"/>
              </a:rPr>
              <a:t>D</a:t>
            </a:r>
          </a:p>
        </p:txBody>
      </p:sp>
      <p:sp>
        <p:nvSpPr>
          <p:cNvPr id="1055" name="Spin…"/>
          <p:cNvSpPr txBox="1"/>
          <p:nvPr/>
        </p:nvSpPr>
        <p:spPr>
          <a:xfrm>
            <a:off x="11248249" y="4463626"/>
            <a:ext cx="1148479" cy="1920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/>
          <a:p>
            <a:pPr algn="l" defTabSz="1300480">
              <a:defRPr b="0" sz="34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  <a:r>
              <a:rPr sz="380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Spin</a:t>
            </a:r>
            <a:endParaRPr sz="3800">
              <a:solidFill>
                <a:srgbClr val="FF0000"/>
              </a:solidFill>
              <a:uFill>
                <a:solidFill>
                  <a:srgbClr val="FF0000"/>
                </a:solidFill>
              </a:uFill>
            </a:endParaRPr>
          </a:p>
          <a:p>
            <a:pPr algn="l" defTabSz="1300480">
              <a:defRPr b="0" sz="34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  <a:r>
              <a:rPr sz="380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 gap</a:t>
            </a:r>
            <a:endParaRPr sz="3800">
              <a:solidFill>
                <a:srgbClr val="FF0000"/>
              </a:solidFill>
              <a:uFill>
                <a:solidFill>
                  <a:srgbClr val="FF0000"/>
                </a:solidFill>
              </a:uFill>
            </a:endParaRPr>
          </a:p>
          <a:p>
            <a:pPr algn="l" defTabSz="1300480">
              <a:defRPr b="0" sz="34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  <a:r>
              <a:rPr sz="3800"/>
              <a:t> ≃0</a:t>
            </a:r>
          </a:p>
        </p:txBody>
      </p:sp>
      <p:grpSp>
        <p:nvGrpSpPr>
          <p:cNvPr id="1081" name="Group"/>
          <p:cNvGrpSpPr/>
          <p:nvPr/>
        </p:nvGrpSpPr>
        <p:grpSpPr>
          <a:xfrm>
            <a:off x="229215" y="4534882"/>
            <a:ext cx="2474526" cy="2382950"/>
            <a:chOff x="0" y="673116"/>
            <a:chExt cx="2474524" cy="2382948"/>
          </a:xfrm>
        </p:grpSpPr>
        <p:sp>
          <p:nvSpPr>
            <p:cNvPr id="1056" name="Rectangle"/>
            <p:cNvSpPr/>
            <p:nvPr/>
          </p:nvSpPr>
          <p:spPr>
            <a:xfrm>
              <a:off x="-1" y="673116"/>
              <a:ext cx="2474526" cy="2382950"/>
            </a:xfrm>
            <a:prstGeom prst="rect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algn="l" defTabSz="1300480">
                <a:defRPr b="0" sz="3400">
                  <a:uFill>
                    <a:solidFill>
                      <a:srgbClr val="000000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pPr>
            </a:p>
          </p:txBody>
        </p:sp>
        <p:grpSp>
          <p:nvGrpSpPr>
            <p:cNvPr id="1062" name="Group"/>
            <p:cNvGrpSpPr/>
            <p:nvPr/>
          </p:nvGrpSpPr>
          <p:grpSpPr>
            <a:xfrm>
              <a:off x="307690" y="2132339"/>
              <a:ext cx="750772" cy="661255"/>
              <a:chOff x="0" y="0"/>
              <a:chExt cx="750771" cy="661253"/>
            </a:xfrm>
          </p:grpSpPr>
          <p:sp>
            <p:nvSpPr>
              <p:cNvPr id="1057" name="Line"/>
              <p:cNvSpPr/>
              <p:nvPr/>
            </p:nvSpPr>
            <p:spPr>
              <a:xfrm>
                <a:off x="0" y="292928"/>
                <a:ext cx="738072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algn="l" defTabSz="650240">
                  <a:defRPr b="0" sz="16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grpSp>
            <p:nvGrpSpPr>
              <p:cNvPr id="1060" name="Group"/>
              <p:cNvGrpSpPr/>
              <p:nvPr/>
            </p:nvGrpSpPr>
            <p:grpSpPr>
              <a:xfrm>
                <a:off x="228206" y="0"/>
                <a:ext cx="307059" cy="661254"/>
                <a:chOff x="0" y="0"/>
                <a:chExt cx="307057" cy="661253"/>
              </a:xfrm>
            </p:grpSpPr>
            <p:sp>
              <p:nvSpPr>
                <p:cNvPr id="1058" name="Oval"/>
                <p:cNvSpPr/>
                <p:nvPr/>
              </p:nvSpPr>
              <p:spPr>
                <a:xfrm>
                  <a:off x="-1" y="142973"/>
                  <a:ext cx="307059" cy="285949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65023" tIns="65023" rIns="65023" bIns="65023" numCol="1" anchor="ctr">
                  <a:noAutofit/>
                </a:bodyPr>
                <a:lstStyle/>
                <a:p>
                  <a:pPr algn="l" defTabSz="1300480">
                    <a:defRPr b="0" sz="3400">
                      <a:uFill>
                        <a:solidFill>
                          <a:srgbClr val="000000"/>
                        </a:solidFill>
                      </a:uFill>
                      <a:latin typeface="Times"/>
                      <a:ea typeface="Times"/>
                      <a:cs typeface="Times"/>
                      <a:sym typeface="Times"/>
                    </a:defRPr>
                  </a:pPr>
                </a:p>
              </p:txBody>
            </p:sp>
            <p:sp>
              <p:nvSpPr>
                <p:cNvPr id="1059" name="Line"/>
                <p:cNvSpPr/>
                <p:nvPr/>
              </p:nvSpPr>
              <p:spPr>
                <a:xfrm flipH="1">
                  <a:off x="144497" y="-1"/>
                  <a:ext cx="1" cy="661255"/>
                </a:xfrm>
                <a:prstGeom prst="line">
                  <a:avLst/>
                </a:prstGeom>
                <a:noFill/>
                <a:ln w="38100" cap="flat">
                  <a:solidFill>
                    <a:srgbClr val="000000"/>
                  </a:solidFill>
                  <a:prstDash val="solid"/>
                  <a:round/>
                  <a:tailEnd type="triangle" w="med" len="med"/>
                </a:ln>
                <a:effectLst/>
              </p:spPr>
              <p:txBody>
                <a:bodyPr wrap="square" lIns="65023" tIns="65023" rIns="65023" bIns="65023" numCol="1" anchor="t">
                  <a:noAutofit/>
                </a:bodyPr>
                <a:lstStyle/>
                <a:p>
                  <a:pPr algn="l" defTabSz="650240">
                    <a:defRPr b="0" sz="160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</a:p>
              </p:txBody>
            </p:sp>
          </p:grpSp>
          <p:sp>
            <p:nvSpPr>
              <p:cNvPr id="1061" name="Line"/>
              <p:cNvSpPr/>
              <p:nvPr/>
            </p:nvSpPr>
            <p:spPr>
              <a:xfrm>
                <a:off x="12700" y="85292"/>
                <a:ext cx="738072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algn="l" defTabSz="650240">
                  <a:defRPr b="0" sz="16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</p:grpSp>
        <p:grpSp>
          <p:nvGrpSpPr>
            <p:cNvPr id="1068" name="Group"/>
            <p:cNvGrpSpPr/>
            <p:nvPr/>
          </p:nvGrpSpPr>
          <p:grpSpPr>
            <a:xfrm>
              <a:off x="1353632" y="2069509"/>
              <a:ext cx="750773" cy="661255"/>
              <a:chOff x="0" y="-62830"/>
              <a:chExt cx="750771" cy="661253"/>
            </a:xfrm>
          </p:grpSpPr>
          <p:sp>
            <p:nvSpPr>
              <p:cNvPr id="1063" name="Line"/>
              <p:cNvSpPr/>
              <p:nvPr/>
            </p:nvSpPr>
            <p:spPr>
              <a:xfrm>
                <a:off x="0" y="292928"/>
                <a:ext cx="738072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algn="l" defTabSz="650240">
                  <a:defRPr b="0" sz="16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grpSp>
            <p:nvGrpSpPr>
              <p:cNvPr id="1066" name="Group"/>
              <p:cNvGrpSpPr/>
              <p:nvPr/>
            </p:nvGrpSpPr>
            <p:grpSpPr>
              <a:xfrm>
                <a:off x="228206" y="-62831"/>
                <a:ext cx="307059" cy="661255"/>
                <a:chOff x="0" y="-62830"/>
                <a:chExt cx="307057" cy="661253"/>
              </a:xfrm>
            </p:grpSpPr>
            <p:sp>
              <p:nvSpPr>
                <p:cNvPr id="1064" name="Oval"/>
                <p:cNvSpPr/>
                <p:nvPr/>
              </p:nvSpPr>
              <p:spPr>
                <a:xfrm>
                  <a:off x="-1" y="142973"/>
                  <a:ext cx="307059" cy="285949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65023" tIns="65023" rIns="65023" bIns="65023" numCol="1" anchor="ctr">
                  <a:noAutofit/>
                </a:bodyPr>
                <a:lstStyle/>
                <a:p>
                  <a:pPr algn="l" defTabSz="1300480">
                    <a:defRPr b="0" sz="3400">
                      <a:uFill>
                        <a:solidFill>
                          <a:srgbClr val="000000"/>
                        </a:solidFill>
                      </a:uFill>
                      <a:latin typeface="Times"/>
                      <a:ea typeface="Times"/>
                      <a:cs typeface="Times"/>
                      <a:sym typeface="Times"/>
                    </a:defRPr>
                  </a:pPr>
                </a:p>
              </p:txBody>
            </p:sp>
            <p:sp>
              <p:nvSpPr>
                <p:cNvPr id="1065" name="Line"/>
                <p:cNvSpPr/>
                <p:nvPr/>
              </p:nvSpPr>
              <p:spPr>
                <a:xfrm flipV="1">
                  <a:off x="144497" y="-62831"/>
                  <a:ext cx="1" cy="661255"/>
                </a:xfrm>
                <a:prstGeom prst="line">
                  <a:avLst/>
                </a:prstGeom>
                <a:noFill/>
                <a:ln w="38100" cap="flat">
                  <a:solidFill>
                    <a:srgbClr val="000000"/>
                  </a:solidFill>
                  <a:prstDash val="solid"/>
                  <a:round/>
                  <a:tailEnd type="triangle" w="med" len="med"/>
                </a:ln>
                <a:effectLst/>
              </p:spPr>
              <p:txBody>
                <a:bodyPr wrap="square" lIns="65023" tIns="65023" rIns="65023" bIns="65023" numCol="1" anchor="t">
                  <a:noAutofit/>
                </a:bodyPr>
                <a:lstStyle/>
                <a:p>
                  <a:pPr algn="l" defTabSz="650240">
                    <a:defRPr b="0" sz="160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</a:p>
              </p:txBody>
            </p:sp>
          </p:grpSp>
          <p:sp>
            <p:nvSpPr>
              <p:cNvPr id="1067" name="Line"/>
              <p:cNvSpPr/>
              <p:nvPr/>
            </p:nvSpPr>
            <p:spPr>
              <a:xfrm>
                <a:off x="12700" y="85292"/>
                <a:ext cx="738072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algn="l" defTabSz="650240">
                  <a:defRPr b="0" sz="16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</p:grpSp>
        <p:grpSp>
          <p:nvGrpSpPr>
            <p:cNvPr id="1074" name="Group"/>
            <p:cNvGrpSpPr/>
            <p:nvPr/>
          </p:nvGrpSpPr>
          <p:grpSpPr>
            <a:xfrm>
              <a:off x="307690" y="1289412"/>
              <a:ext cx="750772" cy="661255"/>
              <a:chOff x="0" y="0"/>
              <a:chExt cx="750771" cy="661253"/>
            </a:xfrm>
          </p:grpSpPr>
          <p:sp>
            <p:nvSpPr>
              <p:cNvPr id="1069" name="Line"/>
              <p:cNvSpPr/>
              <p:nvPr/>
            </p:nvSpPr>
            <p:spPr>
              <a:xfrm>
                <a:off x="0" y="292928"/>
                <a:ext cx="738072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algn="l" defTabSz="650240">
                  <a:defRPr b="0" sz="16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grpSp>
            <p:nvGrpSpPr>
              <p:cNvPr id="1072" name="Group"/>
              <p:cNvGrpSpPr/>
              <p:nvPr/>
            </p:nvGrpSpPr>
            <p:grpSpPr>
              <a:xfrm>
                <a:off x="228206" y="0"/>
                <a:ext cx="307059" cy="661254"/>
                <a:chOff x="0" y="0"/>
                <a:chExt cx="307057" cy="661253"/>
              </a:xfrm>
            </p:grpSpPr>
            <p:sp>
              <p:nvSpPr>
                <p:cNvPr id="1070" name="Oval"/>
                <p:cNvSpPr/>
                <p:nvPr/>
              </p:nvSpPr>
              <p:spPr>
                <a:xfrm>
                  <a:off x="-1" y="142973"/>
                  <a:ext cx="307059" cy="285949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65023" tIns="65023" rIns="65023" bIns="65023" numCol="1" anchor="ctr">
                  <a:noAutofit/>
                </a:bodyPr>
                <a:lstStyle/>
                <a:p>
                  <a:pPr algn="l" defTabSz="1300480">
                    <a:defRPr b="0" sz="3400">
                      <a:uFill>
                        <a:solidFill>
                          <a:srgbClr val="000000"/>
                        </a:solidFill>
                      </a:uFill>
                      <a:latin typeface="Times"/>
                      <a:ea typeface="Times"/>
                      <a:cs typeface="Times"/>
                      <a:sym typeface="Times"/>
                    </a:defRPr>
                  </a:pPr>
                </a:p>
              </p:txBody>
            </p:sp>
            <p:sp>
              <p:nvSpPr>
                <p:cNvPr id="1071" name="Line"/>
                <p:cNvSpPr/>
                <p:nvPr/>
              </p:nvSpPr>
              <p:spPr>
                <a:xfrm flipH="1">
                  <a:off x="144497" y="-1"/>
                  <a:ext cx="1" cy="661255"/>
                </a:xfrm>
                <a:prstGeom prst="line">
                  <a:avLst/>
                </a:prstGeom>
                <a:noFill/>
                <a:ln w="38100" cap="flat">
                  <a:solidFill>
                    <a:srgbClr val="000000"/>
                  </a:solidFill>
                  <a:prstDash val="solid"/>
                  <a:round/>
                  <a:tailEnd type="triangle" w="med" len="med"/>
                </a:ln>
                <a:effectLst/>
              </p:spPr>
              <p:txBody>
                <a:bodyPr wrap="square" lIns="65023" tIns="65023" rIns="65023" bIns="65023" numCol="1" anchor="t">
                  <a:noAutofit/>
                </a:bodyPr>
                <a:lstStyle/>
                <a:p>
                  <a:pPr algn="l" defTabSz="650240">
                    <a:defRPr b="0" sz="160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</a:p>
              </p:txBody>
            </p:sp>
          </p:grpSp>
          <p:sp>
            <p:nvSpPr>
              <p:cNvPr id="1073" name="Line"/>
              <p:cNvSpPr/>
              <p:nvPr/>
            </p:nvSpPr>
            <p:spPr>
              <a:xfrm>
                <a:off x="12700" y="85292"/>
                <a:ext cx="738072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algn="l" defTabSz="650240">
                  <a:defRPr b="0" sz="16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</p:grpSp>
        <p:grpSp>
          <p:nvGrpSpPr>
            <p:cNvPr id="1080" name="Group"/>
            <p:cNvGrpSpPr/>
            <p:nvPr/>
          </p:nvGrpSpPr>
          <p:grpSpPr>
            <a:xfrm>
              <a:off x="1353632" y="1226582"/>
              <a:ext cx="750773" cy="661255"/>
              <a:chOff x="0" y="-62830"/>
              <a:chExt cx="750771" cy="661253"/>
            </a:xfrm>
          </p:grpSpPr>
          <p:sp>
            <p:nvSpPr>
              <p:cNvPr id="1075" name="Line"/>
              <p:cNvSpPr/>
              <p:nvPr/>
            </p:nvSpPr>
            <p:spPr>
              <a:xfrm>
                <a:off x="0" y="292928"/>
                <a:ext cx="738072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algn="l" defTabSz="650240">
                  <a:defRPr b="0" sz="16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grpSp>
            <p:nvGrpSpPr>
              <p:cNvPr id="1078" name="Group"/>
              <p:cNvGrpSpPr/>
              <p:nvPr/>
            </p:nvGrpSpPr>
            <p:grpSpPr>
              <a:xfrm>
                <a:off x="228206" y="-62831"/>
                <a:ext cx="307059" cy="661255"/>
                <a:chOff x="0" y="-62830"/>
                <a:chExt cx="307057" cy="661253"/>
              </a:xfrm>
            </p:grpSpPr>
            <p:sp>
              <p:nvSpPr>
                <p:cNvPr id="1076" name="Oval"/>
                <p:cNvSpPr/>
                <p:nvPr/>
              </p:nvSpPr>
              <p:spPr>
                <a:xfrm>
                  <a:off x="-1" y="142973"/>
                  <a:ext cx="307059" cy="285949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65023" tIns="65023" rIns="65023" bIns="65023" numCol="1" anchor="ctr">
                  <a:noAutofit/>
                </a:bodyPr>
                <a:lstStyle/>
                <a:p>
                  <a:pPr algn="l" defTabSz="1300480">
                    <a:defRPr b="0" sz="3400">
                      <a:uFill>
                        <a:solidFill>
                          <a:srgbClr val="000000"/>
                        </a:solidFill>
                      </a:uFill>
                      <a:latin typeface="Times"/>
                      <a:ea typeface="Times"/>
                      <a:cs typeface="Times"/>
                      <a:sym typeface="Times"/>
                    </a:defRPr>
                  </a:pPr>
                </a:p>
              </p:txBody>
            </p:sp>
            <p:sp>
              <p:nvSpPr>
                <p:cNvPr id="1077" name="Line"/>
                <p:cNvSpPr/>
                <p:nvPr/>
              </p:nvSpPr>
              <p:spPr>
                <a:xfrm flipV="1">
                  <a:off x="144497" y="-62831"/>
                  <a:ext cx="1" cy="661255"/>
                </a:xfrm>
                <a:prstGeom prst="line">
                  <a:avLst/>
                </a:prstGeom>
                <a:noFill/>
                <a:ln w="38100" cap="flat">
                  <a:solidFill>
                    <a:srgbClr val="000000"/>
                  </a:solidFill>
                  <a:prstDash val="solid"/>
                  <a:round/>
                  <a:tailEnd type="triangle" w="med" len="med"/>
                </a:ln>
                <a:effectLst/>
              </p:spPr>
              <p:txBody>
                <a:bodyPr wrap="square" lIns="65023" tIns="65023" rIns="65023" bIns="65023" numCol="1" anchor="t">
                  <a:noAutofit/>
                </a:bodyPr>
                <a:lstStyle/>
                <a:p>
                  <a:pPr algn="l" defTabSz="650240">
                    <a:defRPr b="0" sz="160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</a:p>
              </p:txBody>
            </p:sp>
          </p:grpSp>
          <p:sp>
            <p:nvSpPr>
              <p:cNvPr id="1079" name="Line"/>
              <p:cNvSpPr/>
              <p:nvPr/>
            </p:nvSpPr>
            <p:spPr>
              <a:xfrm>
                <a:off x="12700" y="85292"/>
                <a:ext cx="738072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algn="l" defTabSz="650240">
                  <a:defRPr b="0" sz="16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</p:grpSp>
      </p:grpSp>
      <p:grpSp>
        <p:nvGrpSpPr>
          <p:cNvPr id="1098" name="Group"/>
          <p:cNvGrpSpPr/>
          <p:nvPr/>
        </p:nvGrpSpPr>
        <p:grpSpPr>
          <a:xfrm>
            <a:off x="5781900" y="1170556"/>
            <a:ext cx="2474525" cy="2382949"/>
            <a:chOff x="0" y="673116"/>
            <a:chExt cx="2474524" cy="2382948"/>
          </a:xfrm>
        </p:grpSpPr>
        <p:sp>
          <p:nvSpPr>
            <p:cNvPr id="1082" name="Rectangle"/>
            <p:cNvSpPr/>
            <p:nvPr/>
          </p:nvSpPr>
          <p:spPr>
            <a:xfrm>
              <a:off x="-1" y="673116"/>
              <a:ext cx="2474526" cy="2382950"/>
            </a:xfrm>
            <a:prstGeom prst="rect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algn="l" defTabSz="1300480">
                <a:defRPr b="0" sz="3400">
                  <a:uFill>
                    <a:solidFill>
                      <a:srgbClr val="000000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pPr>
            </a:p>
          </p:txBody>
        </p:sp>
        <p:grpSp>
          <p:nvGrpSpPr>
            <p:cNvPr id="1088" name="Group"/>
            <p:cNvGrpSpPr/>
            <p:nvPr/>
          </p:nvGrpSpPr>
          <p:grpSpPr>
            <a:xfrm>
              <a:off x="307690" y="2056140"/>
              <a:ext cx="776565" cy="661254"/>
              <a:chOff x="0" y="-76199"/>
              <a:chExt cx="776564" cy="661253"/>
            </a:xfrm>
          </p:grpSpPr>
          <p:sp>
            <p:nvSpPr>
              <p:cNvPr id="1083" name="Line"/>
              <p:cNvSpPr/>
              <p:nvPr/>
            </p:nvSpPr>
            <p:spPr>
              <a:xfrm>
                <a:off x="0" y="292928"/>
                <a:ext cx="738072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algn="l" defTabSz="650240">
                  <a:defRPr b="0" sz="16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1084" name="Line"/>
              <p:cNvSpPr/>
              <p:nvPr/>
            </p:nvSpPr>
            <p:spPr>
              <a:xfrm>
                <a:off x="12700" y="85292"/>
                <a:ext cx="738072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algn="l" defTabSz="650240">
                  <a:defRPr b="0" sz="16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grpSp>
            <p:nvGrpSpPr>
              <p:cNvPr id="1087" name="Group"/>
              <p:cNvGrpSpPr/>
              <p:nvPr/>
            </p:nvGrpSpPr>
            <p:grpSpPr>
              <a:xfrm>
                <a:off x="469506" y="-76200"/>
                <a:ext cx="307059" cy="661254"/>
                <a:chOff x="0" y="-76200"/>
                <a:chExt cx="307057" cy="661253"/>
              </a:xfrm>
            </p:grpSpPr>
            <p:sp>
              <p:nvSpPr>
                <p:cNvPr id="1085" name="Oval"/>
                <p:cNvSpPr/>
                <p:nvPr/>
              </p:nvSpPr>
              <p:spPr>
                <a:xfrm>
                  <a:off x="-1" y="142973"/>
                  <a:ext cx="307059" cy="285949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65023" tIns="65023" rIns="65023" bIns="65023" numCol="1" anchor="ctr">
                  <a:noAutofit/>
                </a:bodyPr>
                <a:lstStyle/>
                <a:p>
                  <a:pPr algn="l" defTabSz="1300480">
                    <a:defRPr b="0" sz="3400">
                      <a:uFill>
                        <a:solidFill>
                          <a:srgbClr val="000000"/>
                        </a:solidFill>
                      </a:uFill>
                      <a:latin typeface="Times"/>
                      <a:ea typeface="Times"/>
                      <a:cs typeface="Times"/>
                      <a:sym typeface="Times"/>
                    </a:defRPr>
                  </a:pPr>
                </a:p>
              </p:txBody>
            </p:sp>
            <p:sp>
              <p:nvSpPr>
                <p:cNvPr id="1086" name="Line"/>
                <p:cNvSpPr/>
                <p:nvPr/>
              </p:nvSpPr>
              <p:spPr>
                <a:xfrm flipV="1">
                  <a:off x="144497" y="-76200"/>
                  <a:ext cx="1" cy="661254"/>
                </a:xfrm>
                <a:prstGeom prst="line">
                  <a:avLst/>
                </a:prstGeom>
                <a:noFill/>
                <a:ln w="38100" cap="flat">
                  <a:solidFill>
                    <a:srgbClr val="000000"/>
                  </a:solidFill>
                  <a:prstDash val="solid"/>
                  <a:round/>
                  <a:tailEnd type="triangle" w="med" len="med"/>
                </a:ln>
                <a:effectLst/>
              </p:spPr>
              <p:txBody>
                <a:bodyPr wrap="square" lIns="65023" tIns="65023" rIns="65023" bIns="65023" numCol="1" anchor="t">
                  <a:noAutofit/>
                </a:bodyPr>
                <a:lstStyle/>
                <a:p>
                  <a:pPr algn="l" defTabSz="650240">
                    <a:defRPr b="0" sz="160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</a:p>
              </p:txBody>
            </p:sp>
          </p:grpSp>
        </p:grpSp>
        <p:grpSp>
          <p:nvGrpSpPr>
            <p:cNvPr id="1091" name="Group"/>
            <p:cNvGrpSpPr/>
            <p:nvPr/>
          </p:nvGrpSpPr>
          <p:grpSpPr>
            <a:xfrm>
              <a:off x="1353632" y="2217632"/>
              <a:ext cx="750773" cy="207637"/>
              <a:chOff x="0" y="85292"/>
              <a:chExt cx="750771" cy="207636"/>
            </a:xfrm>
          </p:grpSpPr>
          <p:sp>
            <p:nvSpPr>
              <p:cNvPr id="1089" name="Line"/>
              <p:cNvSpPr/>
              <p:nvPr/>
            </p:nvSpPr>
            <p:spPr>
              <a:xfrm>
                <a:off x="0" y="292928"/>
                <a:ext cx="738072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algn="l" defTabSz="650240">
                  <a:defRPr b="0" sz="16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1090" name="Line"/>
              <p:cNvSpPr/>
              <p:nvPr/>
            </p:nvSpPr>
            <p:spPr>
              <a:xfrm>
                <a:off x="12700" y="85292"/>
                <a:ext cx="738072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algn="l" defTabSz="650240">
                  <a:defRPr b="0" sz="16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</p:grpSp>
        <p:grpSp>
          <p:nvGrpSpPr>
            <p:cNvPr id="1094" name="Group"/>
            <p:cNvGrpSpPr/>
            <p:nvPr/>
          </p:nvGrpSpPr>
          <p:grpSpPr>
            <a:xfrm>
              <a:off x="307690" y="1374705"/>
              <a:ext cx="750772" cy="207637"/>
              <a:chOff x="0" y="85292"/>
              <a:chExt cx="750771" cy="207636"/>
            </a:xfrm>
          </p:grpSpPr>
          <p:sp>
            <p:nvSpPr>
              <p:cNvPr id="1092" name="Line"/>
              <p:cNvSpPr/>
              <p:nvPr/>
            </p:nvSpPr>
            <p:spPr>
              <a:xfrm>
                <a:off x="0" y="292928"/>
                <a:ext cx="738072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algn="l" defTabSz="650240">
                  <a:defRPr b="0" sz="16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1093" name="Line"/>
              <p:cNvSpPr/>
              <p:nvPr/>
            </p:nvSpPr>
            <p:spPr>
              <a:xfrm>
                <a:off x="12700" y="85292"/>
                <a:ext cx="738072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algn="l" defTabSz="650240">
                  <a:defRPr b="0" sz="16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</p:grpSp>
        <p:grpSp>
          <p:nvGrpSpPr>
            <p:cNvPr id="1097" name="Group"/>
            <p:cNvGrpSpPr/>
            <p:nvPr/>
          </p:nvGrpSpPr>
          <p:grpSpPr>
            <a:xfrm>
              <a:off x="1353632" y="1374705"/>
              <a:ext cx="750773" cy="207637"/>
              <a:chOff x="0" y="85292"/>
              <a:chExt cx="750771" cy="207636"/>
            </a:xfrm>
          </p:grpSpPr>
          <p:sp>
            <p:nvSpPr>
              <p:cNvPr id="1095" name="Line"/>
              <p:cNvSpPr/>
              <p:nvPr/>
            </p:nvSpPr>
            <p:spPr>
              <a:xfrm>
                <a:off x="0" y="292928"/>
                <a:ext cx="738072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algn="l" defTabSz="650240">
                  <a:defRPr b="0" sz="16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1096" name="Line"/>
              <p:cNvSpPr/>
              <p:nvPr/>
            </p:nvSpPr>
            <p:spPr>
              <a:xfrm>
                <a:off x="12700" y="85292"/>
                <a:ext cx="738072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algn="l" defTabSz="650240">
                  <a:defRPr b="0" sz="16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</p:grpSp>
      </p:grpSp>
      <p:grpSp>
        <p:nvGrpSpPr>
          <p:cNvPr id="1113" name="Group"/>
          <p:cNvGrpSpPr/>
          <p:nvPr/>
        </p:nvGrpSpPr>
        <p:grpSpPr>
          <a:xfrm>
            <a:off x="8796302" y="3909310"/>
            <a:ext cx="2474526" cy="2382950"/>
            <a:chOff x="0" y="673116"/>
            <a:chExt cx="2474524" cy="2382948"/>
          </a:xfrm>
        </p:grpSpPr>
        <p:sp>
          <p:nvSpPr>
            <p:cNvPr id="1099" name="Rectangle"/>
            <p:cNvSpPr/>
            <p:nvPr/>
          </p:nvSpPr>
          <p:spPr>
            <a:xfrm>
              <a:off x="-1" y="673116"/>
              <a:ext cx="2474526" cy="2382950"/>
            </a:xfrm>
            <a:prstGeom prst="rect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algn="l" defTabSz="1300480">
                <a:defRPr b="0" sz="3400">
                  <a:uFill>
                    <a:solidFill>
                      <a:srgbClr val="000000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pPr>
            </a:p>
          </p:txBody>
        </p:sp>
        <p:grpSp>
          <p:nvGrpSpPr>
            <p:cNvPr id="1102" name="Group"/>
            <p:cNvGrpSpPr/>
            <p:nvPr/>
          </p:nvGrpSpPr>
          <p:grpSpPr>
            <a:xfrm>
              <a:off x="307690" y="2217632"/>
              <a:ext cx="750772" cy="207637"/>
              <a:chOff x="0" y="85292"/>
              <a:chExt cx="750771" cy="207636"/>
            </a:xfrm>
          </p:grpSpPr>
          <p:sp>
            <p:nvSpPr>
              <p:cNvPr id="1100" name="Line"/>
              <p:cNvSpPr/>
              <p:nvPr/>
            </p:nvSpPr>
            <p:spPr>
              <a:xfrm>
                <a:off x="0" y="292928"/>
                <a:ext cx="738072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algn="l" defTabSz="650240">
                  <a:defRPr b="0" sz="16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1101" name="Line"/>
              <p:cNvSpPr/>
              <p:nvPr/>
            </p:nvSpPr>
            <p:spPr>
              <a:xfrm>
                <a:off x="12700" y="85292"/>
                <a:ext cx="738072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algn="l" defTabSz="650240">
                  <a:defRPr b="0" sz="16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</p:grpSp>
        <p:grpSp>
          <p:nvGrpSpPr>
            <p:cNvPr id="1106" name="Group"/>
            <p:cNvGrpSpPr/>
            <p:nvPr/>
          </p:nvGrpSpPr>
          <p:grpSpPr>
            <a:xfrm>
              <a:off x="1353632" y="2133009"/>
              <a:ext cx="750773" cy="661255"/>
              <a:chOff x="0" y="669"/>
              <a:chExt cx="750771" cy="661253"/>
            </a:xfrm>
          </p:grpSpPr>
          <p:sp>
            <p:nvSpPr>
              <p:cNvPr id="1103" name="Line"/>
              <p:cNvSpPr/>
              <p:nvPr/>
            </p:nvSpPr>
            <p:spPr>
              <a:xfrm>
                <a:off x="0" y="292928"/>
                <a:ext cx="738072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algn="l" defTabSz="650240">
                  <a:defRPr b="0" sz="16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1104" name="Group"/>
              <p:cNvSpPr/>
              <p:nvPr/>
            </p:nvSpPr>
            <p:spPr>
              <a:xfrm flipH="1">
                <a:off x="385404" y="669"/>
                <a:ext cx="1" cy="661255"/>
              </a:xfrm>
              <a:prstGeom prst="line">
                <a:avLst/>
              </a:prstGeom>
              <a:noFill/>
              <a:ln w="38100" cap="flat">
                <a:solidFill>
                  <a:srgbClr val="FF26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algn="l" defTabSz="650240">
                  <a:defRPr b="0" sz="16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1105" name="Line"/>
              <p:cNvSpPr/>
              <p:nvPr/>
            </p:nvSpPr>
            <p:spPr>
              <a:xfrm>
                <a:off x="12700" y="85292"/>
                <a:ext cx="738072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algn="l" defTabSz="650240">
                  <a:defRPr b="0" sz="16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</p:grpSp>
        <p:grpSp>
          <p:nvGrpSpPr>
            <p:cNvPr id="1109" name="Group"/>
            <p:cNvGrpSpPr/>
            <p:nvPr/>
          </p:nvGrpSpPr>
          <p:grpSpPr>
            <a:xfrm>
              <a:off x="307690" y="1374705"/>
              <a:ext cx="750772" cy="207637"/>
              <a:chOff x="0" y="85292"/>
              <a:chExt cx="750771" cy="207636"/>
            </a:xfrm>
          </p:grpSpPr>
          <p:sp>
            <p:nvSpPr>
              <p:cNvPr id="1107" name="Line"/>
              <p:cNvSpPr/>
              <p:nvPr/>
            </p:nvSpPr>
            <p:spPr>
              <a:xfrm>
                <a:off x="0" y="292928"/>
                <a:ext cx="738072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algn="l" defTabSz="650240">
                  <a:defRPr b="0" sz="16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1108" name="Line"/>
              <p:cNvSpPr/>
              <p:nvPr/>
            </p:nvSpPr>
            <p:spPr>
              <a:xfrm>
                <a:off x="12700" y="85292"/>
                <a:ext cx="738072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algn="l" defTabSz="650240">
                  <a:defRPr b="0" sz="16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</p:grpSp>
        <p:grpSp>
          <p:nvGrpSpPr>
            <p:cNvPr id="1112" name="Group"/>
            <p:cNvGrpSpPr/>
            <p:nvPr/>
          </p:nvGrpSpPr>
          <p:grpSpPr>
            <a:xfrm>
              <a:off x="1353632" y="1374705"/>
              <a:ext cx="750773" cy="207637"/>
              <a:chOff x="0" y="85292"/>
              <a:chExt cx="750771" cy="207636"/>
            </a:xfrm>
          </p:grpSpPr>
          <p:sp>
            <p:nvSpPr>
              <p:cNvPr id="1110" name="Line"/>
              <p:cNvSpPr/>
              <p:nvPr/>
            </p:nvSpPr>
            <p:spPr>
              <a:xfrm>
                <a:off x="0" y="292928"/>
                <a:ext cx="738072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algn="l" defTabSz="650240">
                  <a:defRPr b="0" sz="16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1111" name="Line"/>
              <p:cNvSpPr/>
              <p:nvPr/>
            </p:nvSpPr>
            <p:spPr>
              <a:xfrm>
                <a:off x="12700" y="85292"/>
                <a:ext cx="738072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algn="l" defTabSz="650240">
                  <a:defRPr b="0" sz="16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</p:grpSp>
      </p:grpSp>
      <p:grpSp>
        <p:nvGrpSpPr>
          <p:cNvPr id="1133" name="Group"/>
          <p:cNvGrpSpPr/>
          <p:nvPr/>
        </p:nvGrpSpPr>
        <p:grpSpPr>
          <a:xfrm>
            <a:off x="5926264" y="6833088"/>
            <a:ext cx="2474525" cy="2382949"/>
            <a:chOff x="0" y="673116"/>
            <a:chExt cx="2474524" cy="2382948"/>
          </a:xfrm>
        </p:grpSpPr>
        <p:sp>
          <p:nvSpPr>
            <p:cNvPr id="1114" name="Rectangle"/>
            <p:cNvSpPr/>
            <p:nvPr/>
          </p:nvSpPr>
          <p:spPr>
            <a:xfrm>
              <a:off x="-1" y="673116"/>
              <a:ext cx="2474526" cy="2382950"/>
            </a:xfrm>
            <a:prstGeom prst="rect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algn="l" defTabSz="1300480">
                <a:defRPr b="0" sz="3400">
                  <a:uFill>
                    <a:solidFill>
                      <a:srgbClr val="000000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pPr>
            </a:p>
          </p:txBody>
        </p:sp>
        <p:grpSp>
          <p:nvGrpSpPr>
            <p:cNvPr id="1117" name="Group"/>
            <p:cNvGrpSpPr/>
            <p:nvPr/>
          </p:nvGrpSpPr>
          <p:grpSpPr>
            <a:xfrm>
              <a:off x="307690" y="2217632"/>
              <a:ext cx="750772" cy="207637"/>
              <a:chOff x="0" y="85292"/>
              <a:chExt cx="750771" cy="207636"/>
            </a:xfrm>
          </p:grpSpPr>
          <p:sp>
            <p:nvSpPr>
              <p:cNvPr id="1115" name="Line"/>
              <p:cNvSpPr/>
              <p:nvPr/>
            </p:nvSpPr>
            <p:spPr>
              <a:xfrm>
                <a:off x="0" y="292928"/>
                <a:ext cx="738072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algn="l" defTabSz="650240">
                  <a:defRPr b="0" sz="16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1116" name="Line"/>
              <p:cNvSpPr/>
              <p:nvPr/>
            </p:nvSpPr>
            <p:spPr>
              <a:xfrm>
                <a:off x="12700" y="85292"/>
                <a:ext cx="738072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algn="l" defTabSz="650240">
                  <a:defRPr b="0" sz="16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</p:grpSp>
        <p:grpSp>
          <p:nvGrpSpPr>
            <p:cNvPr id="1126" name="Group"/>
            <p:cNvGrpSpPr/>
            <p:nvPr/>
          </p:nvGrpSpPr>
          <p:grpSpPr>
            <a:xfrm>
              <a:off x="1353632" y="1879009"/>
              <a:ext cx="750773" cy="851755"/>
              <a:chOff x="0" y="-253330"/>
              <a:chExt cx="750771" cy="851753"/>
            </a:xfrm>
          </p:grpSpPr>
          <p:sp>
            <p:nvSpPr>
              <p:cNvPr id="1118" name="Line"/>
              <p:cNvSpPr/>
              <p:nvPr/>
            </p:nvSpPr>
            <p:spPr>
              <a:xfrm>
                <a:off x="0" y="292928"/>
                <a:ext cx="738072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algn="l" defTabSz="650240">
                  <a:defRPr b="0" sz="16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grpSp>
            <p:nvGrpSpPr>
              <p:cNvPr id="1121" name="Group"/>
              <p:cNvGrpSpPr/>
              <p:nvPr/>
            </p:nvGrpSpPr>
            <p:grpSpPr>
              <a:xfrm>
                <a:off x="88506" y="-62831"/>
                <a:ext cx="307059" cy="661255"/>
                <a:chOff x="0" y="-62830"/>
                <a:chExt cx="307057" cy="661253"/>
              </a:xfrm>
            </p:grpSpPr>
            <p:sp>
              <p:nvSpPr>
                <p:cNvPr id="1119" name="Line"/>
                <p:cNvSpPr/>
                <p:nvPr/>
              </p:nvSpPr>
              <p:spPr>
                <a:xfrm flipV="1">
                  <a:off x="144497" y="-62831"/>
                  <a:ext cx="1" cy="661255"/>
                </a:xfrm>
                <a:prstGeom prst="line">
                  <a:avLst/>
                </a:prstGeom>
                <a:noFill/>
                <a:ln w="38100" cap="flat">
                  <a:solidFill>
                    <a:srgbClr val="000000"/>
                  </a:solidFill>
                  <a:prstDash val="solid"/>
                  <a:round/>
                  <a:tailEnd type="triangle" w="med" len="med"/>
                </a:ln>
                <a:effectLst/>
              </p:spPr>
              <p:txBody>
                <a:bodyPr wrap="square" lIns="65023" tIns="65023" rIns="65023" bIns="65023" numCol="1" anchor="t">
                  <a:noAutofit/>
                </a:bodyPr>
                <a:lstStyle/>
                <a:p>
                  <a:pPr algn="l" defTabSz="650240">
                    <a:defRPr b="0" sz="160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</a:p>
              </p:txBody>
            </p:sp>
            <p:sp>
              <p:nvSpPr>
                <p:cNvPr id="1120" name="Oval"/>
                <p:cNvSpPr/>
                <p:nvPr/>
              </p:nvSpPr>
              <p:spPr>
                <a:xfrm>
                  <a:off x="-1" y="142973"/>
                  <a:ext cx="307059" cy="285949"/>
                </a:xfrm>
                <a:prstGeom prst="ellipse">
                  <a:avLst/>
                </a:prstGeom>
                <a:solidFill>
                  <a:srgbClr val="FFFFFF"/>
                </a:solidFill>
                <a:ln w="381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65023" tIns="65023" rIns="65023" bIns="65023" numCol="1" anchor="ctr">
                  <a:noAutofit/>
                </a:bodyPr>
                <a:lstStyle/>
                <a:p>
                  <a:pPr algn="l" defTabSz="1300480">
                    <a:defRPr b="0" sz="3400">
                      <a:uFill>
                        <a:solidFill>
                          <a:srgbClr val="000000"/>
                        </a:solidFill>
                      </a:uFill>
                      <a:latin typeface="Times"/>
                      <a:ea typeface="Times"/>
                      <a:cs typeface="Times"/>
                      <a:sym typeface="Times"/>
                    </a:defRPr>
                  </a:pPr>
                </a:p>
              </p:txBody>
            </p:sp>
          </p:grpSp>
          <p:sp>
            <p:nvSpPr>
              <p:cNvPr id="1122" name="Line"/>
              <p:cNvSpPr/>
              <p:nvPr/>
            </p:nvSpPr>
            <p:spPr>
              <a:xfrm>
                <a:off x="12700" y="85292"/>
                <a:ext cx="738072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algn="l" defTabSz="650240">
                  <a:defRPr b="0" sz="16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grpSp>
            <p:nvGrpSpPr>
              <p:cNvPr id="1125" name="Group"/>
              <p:cNvGrpSpPr/>
              <p:nvPr/>
            </p:nvGrpSpPr>
            <p:grpSpPr>
              <a:xfrm>
                <a:off x="393306" y="-253331"/>
                <a:ext cx="307059" cy="661255"/>
                <a:chOff x="0" y="-62830"/>
                <a:chExt cx="307057" cy="661253"/>
              </a:xfrm>
            </p:grpSpPr>
            <p:sp>
              <p:nvSpPr>
                <p:cNvPr id="1123" name="Line"/>
                <p:cNvSpPr/>
                <p:nvPr/>
              </p:nvSpPr>
              <p:spPr>
                <a:xfrm flipV="1">
                  <a:off x="144497" y="-62831"/>
                  <a:ext cx="1" cy="661255"/>
                </a:xfrm>
                <a:prstGeom prst="line">
                  <a:avLst/>
                </a:prstGeom>
                <a:noFill/>
                <a:ln w="38100" cap="flat">
                  <a:solidFill>
                    <a:srgbClr val="000000"/>
                  </a:solidFill>
                  <a:prstDash val="solid"/>
                  <a:round/>
                  <a:tailEnd type="triangle" w="med" len="med"/>
                </a:ln>
                <a:effectLst/>
              </p:spPr>
              <p:txBody>
                <a:bodyPr wrap="square" lIns="65023" tIns="65023" rIns="65023" bIns="65023" numCol="1" anchor="t">
                  <a:noAutofit/>
                </a:bodyPr>
                <a:lstStyle/>
                <a:p>
                  <a:pPr algn="l" defTabSz="650240">
                    <a:defRPr b="0" sz="160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</a:p>
              </p:txBody>
            </p:sp>
            <p:sp>
              <p:nvSpPr>
                <p:cNvPr id="1124" name="Oval"/>
                <p:cNvSpPr/>
                <p:nvPr/>
              </p:nvSpPr>
              <p:spPr>
                <a:xfrm>
                  <a:off x="-1" y="142973"/>
                  <a:ext cx="307059" cy="285949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65023" tIns="65023" rIns="65023" bIns="65023" numCol="1" anchor="ctr">
                  <a:noAutofit/>
                </a:bodyPr>
                <a:lstStyle/>
                <a:p>
                  <a:pPr algn="l" defTabSz="1300480">
                    <a:defRPr b="0" sz="3400">
                      <a:uFill>
                        <a:solidFill>
                          <a:srgbClr val="000000"/>
                        </a:solidFill>
                      </a:uFill>
                      <a:latin typeface="Times"/>
                      <a:ea typeface="Times"/>
                      <a:cs typeface="Times"/>
                      <a:sym typeface="Times"/>
                    </a:defRPr>
                  </a:pPr>
                </a:p>
              </p:txBody>
            </p:sp>
          </p:grpSp>
        </p:grpSp>
        <p:grpSp>
          <p:nvGrpSpPr>
            <p:cNvPr id="1129" name="Group"/>
            <p:cNvGrpSpPr/>
            <p:nvPr/>
          </p:nvGrpSpPr>
          <p:grpSpPr>
            <a:xfrm>
              <a:off x="307690" y="1374705"/>
              <a:ext cx="750772" cy="207637"/>
              <a:chOff x="0" y="85292"/>
              <a:chExt cx="750771" cy="207636"/>
            </a:xfrm>
          </p:grpSpPr>
          <p:sp>
            <p:nvSpPr>
              <p:cNvPr id="1127" name="Line"/>
              <p:cNvSpPr/>
              <p:nvPr/>
            </p:nvSpPr>
            <p:spPr>
              <a:xfrm>
                <a:off x="0" y="292928"/>
                <a:ext cx="738072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algn="l" defTabSz="650240">
                  <a:defRPr b="0" sz="16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1128" name="Line"/>
              <p:cNvSpPr/>
              <p:nvPr/>
            </p:nvSpPr>
            <p:spPr>
              <a:xfrm>
                <a:off x="12700" y="85292"/>
                <a:ext cx="738072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algn="l" defTabSz="650240">
                  <a:defRPr b="0" sz="16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</p:grpSp>
        <p:grpSp>
          <p:nvGrpSpPr>
            <p:cNvPr id="1132" name="Group"/>
            <p:cNvGrpSpPr/>
            <p:nvPr/>
          </p:nvGrpSpPr>
          <p:grpSpPr>
            <a:xfrm>
              <a:off x="1353632" y="1374705"/>
              <a:ext cx="750773" cy="207637"/>
              <a:chOff x="0" y="85292"/>
              <a:chExt cx="750771" cy="207636"/>
            </a:xfrm>
          </p:grpSpPr>
          <p:sp>
            <p:nvSpPr>
              <p:cNvPr id="1130" name="Line"/>
              <p:cNvSpPr/>
              <p:nvPr/>
            </p:nvSpPr>
            <p:spPr>
              <a:xfrm>
                <a:off x="0" y="292928"/>
                <a:ext cx="738072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algn="l" defTabSz="650240">
                  <a:defRPr b="0" sz="16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1131" name="Line"/>
              <p:cNvSpPr/>
              <p:nvPr/>
            </p:nvSpPr>
            <p:spPr>
              <a:xfrm>
                <a:off x="12700" y="85292"/>
                <a:ext cx="738072" cy="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algn="l" defTabSz="650240">
                  <a:defRPr b="0" sz="16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How do we describe materials?"/>
          <p:cNvSpPr txBox="1"/>
          <p:nvPr/>
        </p:nvSpPr>
        <p:spPr>
          <a:xfrm>
            <a:off x="3084124" y="374791"/>
            <a:ext cx="6549452" cy="726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1300480">
              <a:defRPr sz="3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>
              <a:defRPr b="0" sz="3400">
                <a:effectLst/>
              </a:defRPr>
            </a:pPr>
            <a:r>
              <a:rPr b="1" sz="3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rPr>
              <a:t>How do we describe materials?</a:t>
            </a:r>
          </a:p>
        </p:txBody>
      </p:sp>
      <p:grpSp>
        <p:nvGrpSpPr>
          <p:cNvPr id="235" name="Group"/>
          <p:cNvGrpSpPr/>
          <p:nvPr/>
        </p:nvGrpSpPr>
        <p:grpSpPr>
          <a:xfrm>
            <a:off x="4580177" y="857939"/>
            <a:ext cx="7592171" cy="4235608"/>
            <a:chOff x="0" y="0"/>
            <a:chExt cx="7592170" cy="4235607"/>
          </a:xfrm>
        </p:grpSpPr>
        <p:sp>
          <p:nvSpPr>
            <p:cNvPr id="229" name="perturbation"/>
            <p:cNvSpPr txBox="1"/>
            <p:nvPr/>
          </p:nvSpPr>
          <p:spPr>
            <a:xfrm>
              <a:off x="0" y="228051"/>
              <a:ext cx="2253044" cy="6634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65023" tIns="65023" rIns="65023" bIns="65023" numCol="1" anchor="t">
              <a:spAutoFit/>
            </a:bodyPr>
            <a:lstStyle>
              <a:lvl1pPr algn="l" defTabSz="1300480">
                <a:defRPr b="0" sz="3400">
                  <a:solidFill>
                    <a:srgbClr val="008F00"/>
                  </a:solidFill>
                  <a:uFill>
                    <a:solidFill>
                      <a:srgbClr val="000000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/>
              <a:r>
                <a:t>perturbation</a:t>
              </a:r>
            </a:p>
          </p:txBody>
        </p:sp>
        <p:pic>
          <p:nvPicPr>
            <p:cNvPr id="230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880377" y="1349296"/>
              <a:ext cx="2870142" cy="288631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31" name="Image" descr="Image"/>
            <p:cNvPicPr>
              <a:picLocks noChangeAspect="0"/>
            </p:cNvPicPr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 rot="2806430">
              <a:off x="5297046" y="212118"/>
              <a:ext cx="1468627" cy="204965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32" name="Image" descr="Image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 flipH="1" rot="8224787">
              <a:off x="2079770" y="591424"/>
              <a:ext cx="1468626" cy="204965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33" name="probe"/>
            <p:cNvSpPr txBox="1"/>
            <p:nvPr/>
          </p:nvSpPr>
          <p:spPr>
            <a:xfrm>
              <a:off x="6466275" y="11305"/>
              <a:ext cx="1125896" cy="6634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65023" tIns="65023" rIns="65023" bIns="65023" numCol="1" anchor="t">
              <a:spAutoFit/>
            </a:bodyPr>
            <a:lstStyle>
              <a:lvl1pPr algn="l" defTabSz="1300480">
                <a:defRPr b="0" sz="3400">
                  <a:solidFill>
                    <a:srgbClr val="008F00"/>
                  </a:solidFill>
                  <a:uFill>
                    <a:solidFill>
                      <a:srgbClr val="000000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/>
              <a:r>
                <a:t>probe</a:t>
              </a:r>
            </a:p>
          </p:txBody>
        </p:sp>
        <p:sp>
          <p:nvSpPr>
            <p:cNvPr id="234" name="sample"/>
            <p:cNvSpPr txBox="1"/>
            <p:nvPr/>
          </p:nvSpPr>
          <p:spPr>
            <a:xfrm>
              <a:off x="3741765" y="909986"/>
              <a:ext cx="1365831" cy="6634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65023" tIns="65023" rIns="65023" bIns="65023" numCol="1" anchor="t">
              <a:spAutoFit/>
            </a:bodyPr>
            <a:lstStyle>
              <a:lvl1pPr algn="l" defTabSz="1300480">
                <a:defRPr b="0" sz="3400">
                  <a:solidFill>
                    <a:srgbClr val="008F00"/>
                  </a:solidFill>
                  <a:uFill>
                    <a:solidFill>
                      <a:srgbClr val="000000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/>
              <a:r>
                <a:t>sample</a:t>
              </a:r>
            </a:p>
          </p:txBody>
        </p:sp>
      </p:grpSp>
      <p:pic>
        <p:nvPicPr>
          <p:cNvPr id="236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76675" y="2871893"/>
            <a:ext cx="1914596" cy="523805"/>
          </a:xfrm>
          <a:prstGeom prst="rect">
            <a:avLst/>
          </a:prstGeom>
          <a:ln w="12700">
            <a:miter lim="400000"/>
          </a:ln>
        </p:spPr>
      </p:pic>
      <p:pic>
        <p:nvPicPr>
          <p:cNvPr id="237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81096" y="4280746"/>
            <a:ext cx="2159941" cy="632179"/>
          </a:xfrm>
          <a:prstGeom prst="rect">
            <a:avLst/>
          </a:prstGeom>
          <a:ln w="12700">
            <a:miter lim="400000"/>
          </a:ln>
        </p:spPr>
      </p:pic>
      <p:pic>
        <p:nvPicPr>
          <p:cNvPr id="238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50239" y="3522133"/>
            <a:ext cx="2221655" cy="632179"/>
          </a:xfrm>
          <a:prstGeom prst="rect">
            <a:avLst/>
          </a:prstGeom>
          <a:ln w="12700">
            <a:miter lim="400000"/>
          </a:ln>
        </p:spPr>
      </p:pic>
      <p:pic>
        <p:nvPicPr>
          <p:cNvPr id="239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677333" y="5563164"/>
            <a:ext cx="2167467" cy="632179"/>
          </a:xfrm>
          <a:prstGeom prst="rect">
            <a:avLst/>
          </a:prstGeom>
          <a:ln w="12700">
            <a:miter lim="400000"/>
          </a:ln>
        </p:spPr>
      </p:pic>
      <p:sp>
        <p:nvSpPr>
          <p:cNvPr id="240" name="photoemission…"/>
          <p:cNvSpPr txBox="1"/>
          <p:nvPr/>
        </p:nvSpPr>
        <p:spPr>
          <a:xfrm>
            <a:off x="3225343" y="2770744"/>
            <a:ext cx="2460561" cy="2009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/>
          <a:p>
            <a:pPr algn="l" defTabSz="1300480">
              <a:lnSpc>
                <a:spcPct val="150000"/>
              </a:lnSpc>
              <a:defRPr b="0" sz="30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  <a:r>
              <a:t>photoemission</a:t>
            </a:r>
          </a:p>
          <a:p>
            <a:pPr algn="l" defTabSz="1300480">
              <a:lnSpc>
                <a:spcPct val="150000"/>
              </a:lnSpc>
              <a:defRPr b="0" sz="30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  <a:r>
              <a:t>transport</a:t>
            </a:r>
          </a:p>
          <a:p>
            <a:pPr algn="l" defTabSz="1300480">
              <a:lnSpc>
                <a:spcPct val="150000"/>
              </a:lnSpc>
              <a:defRPr b="0" sz="30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  <a:r>
              <a:t>magnetism</a:t>
            </a:r>
          </a:p>
        </p:txBody>
      </p:sp>
      <p:sp>
        <p:nvSpPr>
          <p:cNvPr id="241" name="2-particle properties"/>
          <p:cNvSpPr txBox="1"/>
          <p:nvPr/>
        </p:nvSpPr>
        <p:spPr>
          <a:xfrm>
            <a:off x="3405965" y="5642638"/>
            <a:ext cx="3221073" cy="599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1300480">
              <a:defRPr b="0" sz="30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2-particle properties</a:t>
            </a:r>
          </a:p>
        </p:txBody>
      </p:sp>
      <p:sp>
        <p:nvSpPr>
          <p:cNvPr id="242" name="Weakly correlated electrons:"/>
          <p:cNvSpPr txBox="1"/>
          <p:nvPr/>
        </p:nvSpPr>
        <p:spPr>
          <a:xfrm>
            <a:off x="642445" y="6827519"/>
            <a:ext cx="4491506" cy="599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1300480">
              <a:defRPr b="0" sz="30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Weakly correlated electrons:</a:t>
            </a:r>
          </a:p>
        </p:txBody>
      </p:sp>
      <p:pic>
        <p:nvPicPr>
          <p:cNvPr id="243" name="Image" descr="Image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722488" y="7423573"/>
            <a:ext cx="10801210" cy="614116"/>
          </a:xfrm>
          <a:prstGeom prst="rect">
            <a:avLst/>
          </a:prstGeom>
          <a:ln w="12700">
            <a:miter lim="400000"/>
          </a:ln>
        </p:spPr>
      </p:pic>
      <p:sp>
        <p:nvSpPr>
          <p:cNvPr id="244" name="Strongly correlated electrons:…"/>
          <p:cNvSpPr txBox="1"/>
          <p:nvPr/>
        </p:nvSpPr>
        <p:spPr>
          <a:xfrm>
            <a:off x="642445" y="8131612"/>
            <a:ext cx="5002917" cy="1069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/>
          <a:p>
            <a:pPr algn="l" defTabSz="1300480">
              <a:defRPr b="0" sz="30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  <a:r>
              <a:t>Strongly correlated electrons:</a:t>
            </a:r>
          </a:p>
          <a:p>
            <a:pPr algn="l" defTabSz="1300480">
              <a:defRPr b="0" sz="3000">
                <a:solidFill>
                  <a:srgbClr val="FF26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  <a:r>
              <a:t>‘small_correction’ is not small !</a:t>
            </a:r>
          </a:p>
        </p:txBody>
      </p:sp>
      <p:sp>
        <p:nvSpPr>
          <p:cNvPr id="245" name="Callout"/>
          <p:cNvSpPr/>
          <p:nvPr/>
        </p:nvSpPr>
        <p:spPr>
          <a:xfrm>
            <a:off x="2686205" y="3245458"/>
            <a:ext cx="10054829" cy="42358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394" y="2732"/>
                </a:lnTo>
                <a:lnTo>
                  <a:pt x="2394" y="21292"/>
                </a:lnTo>
                <a:cubicBezTo>
                  <a:pt x="2394" y="21462"/>
                  <a:pt x="2452" y="21600"/>
                  <a:pt x="2524" y="21600"/>
                </a:cubicBezTo>
                <a:lnTo>
                  <a:pt x="21470" y="21600"/>
                </a:lnTo>
                <a:cubicBezTo>
                  <a:pt x="21542" y="21600"/>
                  <a:pt x="21600" y="21462"/>
                  <a:pt x="21600" y="21292"/>
                </a:cubicBezTo>
                <a:lnTo>
                  <a:pt x="21600" y="2167"/>
                </a:lnTo>
                <a:cubicBezTo>
                  <a:pt x="21600" y="1998"/>
                  <a:pt x="21542" y="1860"/>
                  <a:pt x="21470" y="1860"/>
                </a:cubicBezTo>
                <a:lnTo>
                  <a:pt x="3118" y="1860"/>
                </a:lnTo>
                <a:lnTo>
                  <a:pt x="0" y="0"/>
                </a:lnTo>
                <a:close/>
              </a:path>
            </a:pathLst>
          </a:custGeom>
          <a:solidFill>
            <a:srgbClr val="D6D6D6"/>
          </a:solidFill>
          <a:ln w="12700">
            <a:miter lim="400000"/>
          </a:ln>
        </p:spPr>
        <p:txBody>
          <a:bodyPr lIns="65023" tIns="65023" rIns="65023" bIns="65023"/>
          <a:lstStyle/>
          <a:p>
            <a:pPr algn="l" defTabSz="650240">
              <a:defRPr b="0" sz="16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255" name="Group"/>
          <p:cNvGrpSpPr/>
          <p:nvPr/>
        </p:nvGrpSpPr>
        <p:grpSpPr>
          <a:xfrm>
            <a:off x="3903166" y="3675101"/>
            <a:ext cx="4439855" cy="3011854"/>
            <a:chOff x="0" y="0"/>
            <a:chExt cx="4439853" cy="3011853"/>
          </a:xfrm>
        </p:grpSpPr>
        <p:pic>
          <p:nvPicPr>
            <p:cNvPr id="246" name="Screenshot 2020-11-13 at 12.16.40.png" descr="Screenshot 2020-11-13 at 12.16.40.png"/>
            <p:cNvPicPr>
              <a:picLocks noChangeAspect="0"/>
            </p:cNvPicPr>
            <p:nvPr/>
          </p:nvPicPr>
          <p:blipFill>
            <a:blip r:embed="rId9">
              <a:alphaModFix amt="51301"/>
              <a:extLst/>
            </a:blip>
            <a:srcRect l="6569" t="8045" r="8205" b="21399"/>
            <a:stretch>
              <a:fillRect/>
            </a:stretch>
          </p:blipFill>
          <p:spPr>
            <a:xfrm>
              <a:off x="183121" y="885064"/>
              <a:ext cx="3975498" cy="20006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11376"/>
                  </a:lnTo>
                  <a:lnTo>
                    <a:pt x="134" y="11381"/>
                  </a:lnTo>
                  <a:cubicBezTo>
                    <a:pt x="144" y="11322"/>
                    <a:pt x="166" y="11273"/>
                    <a:pt x="196" y="11243"/>
                  </a:cubicBezTo>
                  <a:cubicBezTo>
                    <a:pt x="250" y="11191"/>
                    <a:pt x="581" y="11164"/>
                    <a:pt x="1042" y="11158"/>
                  </a:cubicBezTo>
                  <a:cubicBezTo>
                    <a:pt x="2424" y="11138"/>
                    <a:pt x="5007" y="11297"/>
                    <a:pt x="5007" y="11462"/>
                  </a:cubicBezTo>
                  <a:cubicBezTo>
                    <a:pt x="5007" y="11510"/>
                    <a:pt x="4853" y="11554"/>
                    <a:pt x="4645" y="11591"/>
                  </a:cubicBezTo>
                  <a:cubicBezTo>
                    <a:pt x="4798" y="11620"/>
                    <a:pt x="5091" y="11641"/>
                    <a:pt x="5091" y="11676"/>
                  </a:cubicBezTo>
                  <a:cubicBezTo>
                    <a:pt x="5091" y="11814"/>
                    <a:pt x="3893" y="11906"/>
                    <a:pt x="1712" y="11942"/>
                  </a:cubicBezTo>
                  <a:lnTo>
                    <a:pt x="0" y="11972"/>
                  </a:lnTo>
                  <a:lnTo>
                    <a:pt x="0" y="21600"/>
                  </a:lnTo>
                  <a:lnTo>
                    <a:pt x="10678" y="21600"/>
                  </a:lnTo>
                  <a:cubicBezTo>
                    <a:pt x="10676" y="20876"/>
                    <a:pt x="10672" y="20311"/>
                    <a:pt x="10672" y="19513"/>
                  </a:cubicBezTo>
                  <a:cubicBezTo>
                    <a:pt x="10527" y="19861"/>
                    <a:pt x="10499" y="19147"/>
                    <a:pt x="10523" y="15708"/>
                  </a:cubicBezTo>
                  <a:cubicBezTo>
                    <a:pt x="10543" y="12708"/>
                    <a:pt x="10615" y="11928"/>
                    <a:pt x="10672" y="12932"/>
                  </a:cubicBezTo>
                  <a:lnTo>
                    <a:pt x="10672" y="12002"/>
                  </a:lnTo>
                  <a:lnTo>
                    <a:pt x="8175" y="11942"/>
                  </a:lnTo>
                  <a:cubicBezTo>
                    <a:pt x="6581" y="11906"/>
                    <a:pt x="5678" y="11812"/>
                    <a:pt x="5678" y="11676"/>
                  </a:cubicBezTo>
                  <a:cubicBezTo>
                    <a:pt x="5678" y="11608"/>
                    <a:pt x="5904" y="11546"/>
                    <a:pt x="6329" y="11501"/>
                  </a:cubicBezTo>
                  <a:cubicBezTo>
                    <a:pt x="6753" y="11456"/>
                    <a:pt x="7376" y="11429"/>
                    <a:pt x="8173" y="11411"/>
                  </a:cubicBezTo>
                  <a:lnTo>
                    <a:pt x="10670" y="11351"/>
                  </a:lnTo>
                  <a:lnTo>
                    <a:pt x="10689" y="7584"/>
                  </a:lnTo>
                  <a:cubicBezTo>
                    <a:pt x="10703" y="5251"/>
                    <a:pt x="10745" y="3809"/>
                    <a:pt x="10797" y="3809"/>
                  </a:cubicBezTo>
                  <a:cubicBezTo>
                    <a:pt x="10849" y="3809"/>
                    <a:pt x="10890" y="5251"/>
                    <a:pt x="10905" y="7584"/>
                  </a:cubicBezTo>
                  <a:lnTo>
                    <a:pt x="10926" y="11351"/>
                  </a:lnTo>
                  <a:lnTo>
                    <a:pt x="13423" y="11411"/>
                  </a:lnTo>
                  <a:cubicBezTo>
                    <a:pt x="15016" y="11447"/>
                    <a:pt x="15916" y="11541"/>
                    <a:pt x="15916" y="11676"/>
                  </a:cubicBezTo>
                  <a:cubicBezTo>
                    <a:pt x="15916" y="11812"/>
                    <a:pt x="15015" y="11906"/>
                    <a:pt x="13421" y="11942"/>
                  </a:cubicBezTo>
                  <a:lnTo>
                    <a:pt x="10924" y="12002"/>
                  </a:lnTo>
                  <a:lnTo>
                    <a:pt x="10924" y="19218"/>
                  </a:lnTo>
                  <a:cubicBezTo>
                    <a:pt x="10924" y="20463"/>
                    <a:pt x="10914" y="20718"/>
                    <a:pt x="10911" y="21600"/>
                  </a:cubicBezTo>
                  <a:lnTo>
                    <a:pt x="21600" y="21600"/>
                  </a:lnTo>
                  <a:lnTo>
                    <a:pt x="21600" y="11968"/>
                  </a:lnTo>
                  <a:lnTo>
                    <a:pt x="20093" y="11942"/>
                  </a:lnTo>
                  <a:cubicBezTo>
                    <a:pt x="17771" y="11906"/>
                    <a:pt x="16505" y="11814"/>
                    <a:pt x="16505" y="11676"/>
                  </a:cubicBezTo>
                  <a:cubicBezTo>
                    <a:pt x="16505" y="11539"/>
                    <a:pt x="17771" y="11446"/>
                    <a:pt x="20093" y="11411"/>
                  </a:cubicBezTo>
                  <a:lnTo>
                    <a:pt x="21600" y="11385"/>
                  </a:lnTo>
                  <a:lnTo>
                    <a:pt x="21600" y="0"/>
                  </a:lnTo>
                  <a:lnTo>
                    <a:pt x="10898" y="0"/>
                  </a:lnTo>
                  <a:cubicBezTo>
                    <a:pt x="10881" y="1159"/>
                    <a:pt x="10842" y="2001"/>
                    <a:pt x="10797" y="2001"/>
                  </a:cubicBezTo>
                  <a:cubicBezTo>
                    <a:pt x="10751" y="2001"/>
                    <a:pt x="10712" y="1159"/>
                    <a:pt x="10695" y="0"/>
                  </a:cubicBezTo>
                  <a:lnTo>
                    <a:pt x="0" y="0"/>
                  </a:lnTo>
                  <a:close/>
                  <a:moveTo>
                    <a:pt x="9643" y="1663"/>
                  </a:moveTo>
                  <a:cubicBezTo>
                    <a:pt x="9666" y="1676"/>
                    <a:pt x="9688" y="1714"/>
                    <a:pt x="9701" y="1770"/>
                  </a:cubicBezTo>
                  <a:cubicBezTo>
                    <a:pt x="9710" y="1804"/>
                    <a:pt x="9709" y="1843"/>
                    <a:pt x="9710" y="1881"/>
                  </a:cubicBezTo>
                  <a:cubicBezTo>
                    <a:pt x="9740" y="1884"/>
                    <a:pt x="9768" y="1910"/>
                    <a:pt x="9785" y="1980"/>
                  </a:cubicBezTo>
                  <a:cubicBezTo>
                    <a:pt x="9812" y="2090"/>
                    <a:pt x="9801" y="2237"/>
                    <a:pt x="9757" y="2305"/>
                  </a:cubicBezTo>
                  <a:cubicBezTo>
                    <a:pt x="9714" y="2374"/>
                    <a:pt x="9655" y="2343"/>
                    <a:pt x="9628" y="2232"/>
                  </a:cubicBezTo>
                  <a:cubicBezTo>
                    <a:pt x="9620" y="2198"/>
                    <a:pt x="9620" y="2159"/>
                    <a:pt x="9619" y="2121"/>
                  </a:cubicBezTo>
                  <a:cubicBezTo>
                    <a:pt x="9589" y="2119"/>
                    <a:pt x="9561" y="2092"/>
                    <a:pt x="9544" y="2022"/>
                  </a:cubicBezTo>
                  <a:cubicBezTo>
                    <a:pt x="9517" y="1912"/>
                    <a:pt x="9528" y="1765"/>
                    <a:pt x="9572" y="1697"/>
                  </a:cubicBezTo>
                  <a:cubicBezTo>
                    <a:pt x="9594" y="1663"/>
                    <a:pt x="9620" y="1649"/>
                    <a:pt x="9643" y="1663"/>
                  </a:cubicBezTo>
                  <a:close/>
                  <a:moveTo>
                    <a:pt x="9706" y="19329"/>
                  </a:moveTo>
                  <a:cubicBezTo>
                    <a:pt x="9752" y="19329"/>
                    <a:pt x="9801" y="19698"/>
                    <a:pt x="9816" y="20152"/>
                  </a:cubicBezTo>
                  <a:cubicBezTo>
                    <a:pt x="9823" y="20372"/>
                    <a:pt x="9821" y="20577"/>
                    <a:pt x="9811" y="20752"/>
                  </a:cubicBezTo>
                  <a:cubicBezTo>
                    <a:pt x="9811" y="20754"/>
                    <a:pt x="9811" y="20754"/>
                    <a:pt x="9811" y="20756"/>
                  </a:cubicBezTo>
                  <a:cubicBezTo>
                    <a:pt x="9801" y="20927"/>
                    <a:pt x="9782" y="21070"/>
                    <a:pt x="9762" y="21167"/>
                  </a:cubicBezTo>
                  <a:cubicBezTo>
                    <a:pt x="9740" y="21270"/>
                    <a:pt x="9719" y="21320"/>
                    <a:pt x="9693" y="21309"/>
                  </a:cubicBezTo>
                  <a:cubicBezTo>
                    <a:pt x="9668" y="21299"/>
                    <a:pt x="9642" y="21230"/>
                    <a:pt x="9619" y="21082"/>
                  </a:cubicBezTo>
                  <a:cubicBezTo>
                    <a:pt x="9583" y="20839"/>
                    <a:pt x="9582" y="20404"/>
                    <a:pt x="9600" y="20027"/>
                  </a:cubicBezTo>
                  <a:cubicBezTo>
                    <a:pt x="9600" y="20025"/>
                    <a:pt x="9600" y="20021"/>
                    <a:pt x="9600" y="20019"/>
                  </a:cubicBezTo>
                  <a:cubicBezTo>
                    <a:pt x="9619" y="19641"/>
                    <a:pt x="9657" y="19329"/>
                    <a:pt x="9706" y="19329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sp>
          <p:nvSpPr>
            <p:cNvPr id="247" name="Line"/>
            <p:cNvSpPr/>
            <p:nvPr/>
          </p:nvSpPr>
          <p:spPr>
            <a:xfrm>
              <a:off x="0" y="1948119"/>
              <a:ext cx="4341792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defTabSz="830862">
                <a:defRPr b="0" sz="3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48" name="Line"/>
            <p:cNvSpPr/>
            <p:nvPr/>
          </p:nvSpPr>
          <p:spPr>
            <a:xfrm flipV="1">
              <a:off x="2184188" y="182157"/>
              <a:ext cx="1" cy="282969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defTabSz="830862">
                <a:defRPr b="0" sz="3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49" name="k"/>
            <p:cNvSpPr txBox="1"/>
            <p:nvPr/>
          </p:nvSpPr>
          <p:spPr>
            <a:xfrm>
              <a:off x="4196308" y="1967090"/>
              <a:ext cx="243546" cy="5031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2248" tIns="72248" rIns="72248" bIns="72248" numCol="1" anchor="ctr">
              <a:noAutofit/>
            </a:bodyPr>
            <a:lstStyle>
              <a:lvl1pPr marL="340371" indent="-340371" algn="l" defTabSz="680743">
                <a:tabLst>
                  <a:tab pos="1346200" algn="l"/>
                  <a:tab pos="2705100" algn="l"/>
                  <a:tab pos="4076700" algn="l"/>
                  <a:tab pos="5435600" algn="l"/>
                  <a:tab pos="6781800" algn="l"/>
                  <a:tab pos="8153400" algn="l"/>
                  <a:tab pos="9512300" algn="l"/>
                  <a:tab pos="10883900" algn="l"/>
                  <a:tab pos="12242800" algn="l"/>
                  <a:tab pos="13589000" algn="l"/>
                  <a:tab pos="14973300" algn="l"/>
                </a:tabLst>
                <a:defRPr b="0" i="1" sz="2000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k</a:t>
              </a:r>
            </a:p>
          </p:txBody>
        </p:sp>
        <p:sp>
          <p:nvSpPr>
            <p:cNvPr id="250" name="𝜔"/>
            <p:cNvSpPr txBox="1"/>
            <p:nvPr/>
          </p:nvSpPr>
          <p:spPr>
            <a:xfrm>
              <a:off x="1747921" y="-1"/>
              <a:ext cx="309749" cy="6267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2248" tIns="72248" rIns="72248" bIns="72248" numCol="1" anchor="ctr">
              <a:noAutofit/>
            </a:bodyPr>
            <a:lstStyle>
              <a:lvl1pPr marL="340371" indent="-340371" algn="l" defTabSz="680743">
                <a:tabLst>
                  <a:tab pos="1346200" algn="l"/>
                  <a:tab pos="2705100" algn="l"/>
                  <a:tab pos="4076700" algn="l"/>
                  <a:tab pos="5435600" algn="l"/>
                  <a:tab pos="6781800" algn="l"/>
                  <a:tab pos="8153400" algn="l"/>
                  <a:tab pos="9512300" algn="l"/>
                  <a:tab pos="10883900" algn="l"/>
                  <a:tab pos="12242800" algn="l"/>
                  <a:tab pos="13589000" algn="l"/>
                  <a:tab pos="14973300" algn="l"/>
                </a:tabLst>
                <a:defRPr b="0" i="1" sz="2000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𝜔</a:t>
              </a:r>
            </a:p>
          </p:txBody>
        </p:sp>
        <p:sp>
          <p:nvSpPr>
            <p:cNvPr id="251" name="Oval"/>
            <p:cNvSpPr/>
            <p:nvPr/>
          </p:nvSpPr>
          <p:spPr>
            <a:xfrm>
              <a:off x="2080314" y="1016415"/>
              <a:ext cx="207750" cy="254726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72248" tIns="72248" rIns="72248" bIns="72248" numCol="1" anchor="t">
              <a:noAutofit/>
            </a:bodyPr>
            <a:lstStyle/>
            <a:p>
              <a:pPr algn="l" defTabSz="924785">
                <a:defRPr b="0" sz="2200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252" name="Oval"/>
            <p:cNvSpPr/>
            <p:nvPr/>
          </p:nvSpPr>
          <p:spPr>
            <a:xfrm>
              <a:off x="4061026" y="2625097"/>
              <a:ext cx="207750" cy="254726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72248" tIns="72248" rIns="72248" bIns="72248" numCol="1" anchor="t">
              <a:noAutofit/>
            </a:bodyPr>
            <a:lstStyle/>
            <a:p>
              <a:pPr defTabSz="830862">
                <a:defRPr b="0" sz="3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53" name="Oval"/>
            <p:cNvSpPr/>
            <p:nvPr/>
          </p:nvSpPr>
          <p:spPr>
            <a:xfrm>
              <a:off x="2758276" y="1432028"/>
              <a:ext cx="207750" cy="254726"/>
            </a:xfrm>
            <a:prstGeom prst="ellipse">
              <a:avLst/>
            </a:prstGeom>
            <a:solidFill>
              <a:schemeClr val="accent5">
                <a:hueOff val="-82419"/>
                <a:satOff val="-9513"/>
                <a:lumOff val="-163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72248" tIns="72248" rIns="72248" bIns="72248" numCol="1" anchor="t">
              <a:noAutofit/>
            </a:bodyPr>
            <a:lstStyle/>
            <a:p>
              <a:pPr defTabSz="830862">
                <a:defRPr b="0" sz="3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54" name="Oval"/>
            <p:cNvSpPr/>
            <p:nvPr/>
          </p:nvSpPr>
          <p:spPr>
            <a:xfrm>
              <a:off x="3383064" y="2187304"/>
              <a:ext cx="207750" cy="254726"/>
            </a:xfrm>
            <a:prstGeom prst="ellipse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72248" tIns="72248" rIns="72248" bIns="72248" numCol="1" anchor="t">
              <a:noAutofit/>
            </a:bodyPr>
            <a:lstStyle/>
            <a:p>
              <a:pPr defTabSz="830862">
                <a:defRPr b="0" sz="3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pic>
        <p:nvPicPr>
          <p:cNvPr id="256" name="Screenshot 2020-11-13 at 12.30.39.png" descr="Screenshot 2020-11-13 at 12.30.39.png"/>
          <p:cNvPicPr>
            <a:picLocks noChangeAspect="0"/>
          </p:cNvPicPr>
          <p:nvPr/>
        </p:nvPicPr>
        <p:blipFill>
          <a:blip r:embed="rId10">
            <a:extLst/>
          </a:blip>
          <a:srcRect l="77236" t="0" r="1665" b="19798"/>
          <a:stretch>
            <a:fillRect/>
          </a:stretch>
        </p:blipFill>
        <p:spPr>
          <a:xfrm rot="5400000">
            <a:off x="9319683" y="3872649"/>
            <a:ext cx="2475496" cy="37842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How do we describe materials?"/>
          <p:cNvSpPr txBox="1"/>
          <p:nvPr/>
        </p:nvSpPr>
        <p:spPr>
          <a:xfrm>
            <a:off x="3084124" y="374791"/>
            <a:ext cx="6549452" cy="726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1300480">
              <a:defRPr sz="3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>
              <a:defRPr b="0" sz="3400">
                <a:effectLst/>
              </a:defRPr>
            </a:pPr>
            <a:r>
              <a:rPr b="1" sz="3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rPr>
              <a:t>How do we describe materials?</a:t>
            </a:r>
          </a:p>
        </p:txBody>
      </p:sp>
      <p:grpSp>
        <p:nvGrpSpPr>
          <p:cNvPr id="265" name="Group"/>
          <p:cNvGrpSpPr/>
          <p:nvPr/>
        </p:nvGrpSpPr>
        <p:grpSpPr>
          <a:xfrm>
            <a:off x="4580177" y="857939"/>
            <a:ext cx="7592171" cy="4235608"/>
            <a:chOff x="0" y="0"/>
            <a:chExt cx="7592170" cy="4235607"/>
          </a:xfrm>
        </p:grpSpPr>
        <p:sp>
          <p:nvSpPr>
            <p:cNvPr id="259" name="perturbation"/>
            <p:cNvSpPr txBox="1"/>
            <p:nvPr/>
          </p:nvSpPr>
          <p:spPr>
            <a:xfrm>
              <a:off x="0" y="228051"/>
              <a:ext cx="2253044" cy="6634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65023" tIns="65023" rIns="65023" bIns="65023" numCol="1" anchor="t">
              <a:spAutoFit/>
            </a:bodyPr>
            <a:lstStyle>
              <a:lvl1pPr algn="l" defTabSz="1300480">
                <a:defRPr b="0" sz="3400">
                  <a:solidFill>
                    <a:srgbClr val="008F00"/>
                  </a:solidFill>
                  <a:uFill>
                    <a:solidFill>
                      <a:srgbClr val="000000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/>
              <a:r>
                <a:t>perturbation</a:t>
              </a:r>
            </a:p>
          </p:txBody>
        </p:sp>
        <p:pic>
          <p:nvPicPr>
            <p:cNvPr id="260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880377" y="1349296"/>
              <a:ext cx="2870142" cy="288631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61" name="Image" descr="Image"/>
            <p:cNvPicPr>
              <a:picLocks noChangeAspect="0"/>
            </p:cNvPicPr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 rot="2806430">
              <a:off x="5297046" y="212118"/>
              <a:ext cx="1468627" cy="204965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62" name="Image" descr="Image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 flipH="1" rot="8224787">
              <a:off x="2079770" y="591424"/>
              <a:ext cx="1468626" cy="204965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63" name="probe"/>
            <p:cNvSpPr txBox="1"/>
            <p:nvPr/>
          </p:nvSpPr>
          <p:spPr>
            <a:xfrm>
              <a:off x="6466275" y="11305"/>
              <a:ext cx="1125896" cy="6634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65023" tIns="65023" rIns="65023" bIns="65023" numCol="1" anchor="t">
              <a:spAutoFit/>
            </a:bodyPr>
            <a:lstStyle>
              <a:lvl1pPr algn="l" defTabSz="1300480">
                <a:defRPr b="0" sz="3400">
                  <a:solidFill>
                    <a:srgbClr val="008F00"/>
                  </a:solidFill>
                  <a:uFill>
                    <a:solidFill>
                      <a:srgbClr val="000000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/>
              <a:r>
                <a:t>probe</a:t>
              </a:r>
            </a:p>
          </p:txBody>
        </p:sp>
        <p:sp>
          <p:nvSpPr>
            <p:cNvPr id="264" name="sample"/>
            <p:cNvSpPr txBox="1"/>
            <p:nvPr/>
          </p:nvSpPr>
          <p:spPr>
            <a:xfrm>
              <a:off x="3741765" y="909986"/>
              <a:ext cx="1365831" cy="6634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65023" tIns="65023" rIns="65023" bIns="65023" numCol="1" anchor="t">
              <a:spAutoFit/>
            </a:bodyPr>
            <a:lstStyle>
              <a:lvl1pPr algn="l" defTabSz="1300480">
                <a:defRPr b="0" sz="3400">
                  <a:solidFill>
                    <a:srgbClr val="008F00"/>
                  </a:solidFill>
                  <a:uFill>
                    <a:solidFill>
                      <a:srgbClr val="000000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/>
              <a:r>
                <a:t>sample</a:t>
              </a:r>
            </a:p>
          </p:txBody>
        </p:sp>
      </p:grpSp>
      <p:pic>
        <p:nvPicPr>
          <p:cNvPr id="266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76675" y="2871893"/>
            <a:ext cx="1914596" cy="523805"/>
          </a:xfrm>
          <a:prstGeom prst="rect">
            <a:avLst/>
          </a:prstGeom>
          <a:ln w="12700">
            <a:miter lim="400000"/>
          </a:ln>
        </p:spPr>
      </p:pic>
      <p:pic>
        <p:nvPicPr>
          <p:cNvPr id="267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81096" y="4280746"/>
            <a:ext cx="2159941" cy="632179"/>
          </a:xfrm>
          <a:prstGeom prst="rect">
            <a:avLst/>
          </a:prstGeom>
          <a:ln w="12700">
            <a:miter lim="400000"/>
          </a:ln>
        </p:spPr>
      </p:pic>
      <p:pic>
        <p:nvPicPr>
          <p:cNvPr id="268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50239" y="3522133"/>
            <a:ext cx="2221655" cy="632179"/>
          </a:xfrm>
          <a:prstGeom prst="rect">
            <a:avLst/>
          </a:prstGeom>
          <a:ln w="12700">
            <a:miter lim="400000"/>
          </a:ln>
        </p:spPr>
      </p:pic>
      <p:pic>
        <p:nvPicPr>
          <p:cNvPr id="269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677333" y="5563164"/>
            <a:ext cx="2167467" cy="632179"/>
          </a:xfrm>
          <a:prstGeom prst="rect">
            <a:avLst/>
          </a:prstGeom>
          <a:ln w="12700">
            <a:miter lim="400000"/>
          </a:ln>
        </p:spPr>
      </p:pic>
      <p:sp>
        <p:nvSpPr>
          <p:cNvPr id="270" name="photoemission…"/>
          <p:cNvSpPr txBox="1"/>
          <p:nvPr/>
        </p:nvSpPr>
        <p:spPr>
          <a:xfrm>
            <a:off x="3225343" y="2770744"/>
            <a:ext cx="2460561" cy="2009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/>
          <a:p>
            <a:pPr algn="l" defTabSz="1300480">
              <a:lnSpc>
                <a:spcPct val="150000"/>
              </a:lnSpc>
              <a:defRPr b="0" sz="30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  <a:r>
              <a:t>photoemission</a:t>
            </a:r>
          </a:p>
          <a:p>
            <a:pPr algn="l" defTabSz="1300480">
              <a:lnSpc>
                <a:spcPct val="150000"/>
              </a:lnSpc>
              <a:defRPr b="0" sz="30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  <a:r>
              <a:t>transport</a:t>
            </a:r>
          </a:p>
          <a:p>
            <a:pPr algn="l" defTabSz="1300480">
              <a:lnSpc>
                <a:spcPct val="150000"/>
              </a:lnSpc>
              <a:defRPr b="0" sz="30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  <a:r>
              <a:t>magnetism</a:t>
            </a:r>
          </a:p>
        </p:txBody>
      </p:sp>
      <p:sp>
        <p:nvSpPr>
          <p:cNvPr id="271" name="2-particle properties"/>
          <p:cNvSpPr txBox="1"/>
          <p:nvPr/>
        </p:nvSpPr>
        <p:spPr>
          <a:xfrm>
            <a:off x="3405965" y="5642638"/>
            <a:ext cx="3221073" cy="599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1300480">
              <a:defRPr b="0" sz="30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2-particle properties</a:t>
            </a:r>
          </a:p>
        </p:txBody>
      </p:sp>
      <p:sp>
        <p:nvSpPr>
          <p:cNvPr id="272" name="Weakly correlated electrons:"/>
          <p:cNvSpPr txBox="1"/>
          <p:nvPr/>
        </p:nvSpPr>
        <p:spPr>
          <a:xfrm>
            <a:off x="642445" y="6827519"/>
            <a:ext cx="4491506" cy="599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1300480">
              <a:defRPr b="0" sz="30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Weakly correlated electrons:</a:t>
            </a:r>
          </a:p>
        </p:txBody>
      </p:sp>
      <p:pic>
        <p:nvPicPr>
          <p:cNvPr id="273" name="Image" descr="Image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722488" y="7423573"/>
            <a:ext cx="10801210" cy="614116"/>
          </a:xfrm>
          <a:prstGeom prst="rect">
            <a:avLst/>
          </a:prstGeom>
          <a:ln w="12700">
            <a:miter lim="400000"/>
          </a:ln>
        </p:spPr>
      </p:pic>
      <p:sp>
        <p:nvSpPr>
          <p:cNvPr id="274" name="Strongly correlated electrons:…"/>
          <p:cNvSpPr txBox="1"/>
          <p:nvPr/>
        </p:nvSpPr>
        <p:spPr>
          <a:xfrm>
            <a:off x="642445" y="8131612"/>
            <a:ext cx="5002917" cy="1069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/>
          <a:p>
            <a:pPr algn="l" defTabSz="1300480">
              <a:defRPr b="0" sz="30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  <a:r>
              <a:t>Strongly correlated electrons:</a:t>
            </a:r>
          </a:p>
          <a:p>
            <a:pPr algn="l" defTabSz="1300480">
              <a:defRPr b="0" sz="3000">
                <a:solidFill>
                  <a:srgbClr val="FF26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  <a:r>
              <a:t>‘small_correction’ is not small !</a:t>
            </a:r>
          </a:p>
        </p:txBody>
      </p:sp>
      <p:sp>
        <p:nvSpPr>
          <p:cNvPr id="275" name="Callout"/>
          <p:cNvSpPr/>
          <p:nvPr/>
        </p:nvSpPr>
        <p:spPr>
          <a:xfrm>
            <a:off x="2848923" y="3610186"/>
            <a:ext cx="9892111" cy="38711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10" y="0"/>
                </a:moveTo>
                <a:cubicBezTo>
                  <a:pt x="2137" y="0"/>
                  <a:pt x="2078" y="151"/>
                  <a:pt x="2078" y="337"/>
                </a:cubicBezTo>
                <a:lnTo>
                  <a:pt x="2078" y="5414"/>
                </a:lnTo>
                <a:lnTo>
                  <a:pt x="0" y="6088"/>
                </a:lnTo>
                <a:lnTo>
                  <a:pt x="2078" y="6759"/>
                </a:lnTo>
                <a:lnTo>
                  <a:pt x="2078" y="21263"/>
                </a:lnTo>
                <a:cubicBezTo>
                  <a:pt x="2078" y="21449"/>
                  <a:pt x="2137" y="21600"/>
                  <a:pt x="2210" y="21600"/>
                </a:cubicBezTo>
                <a:lnTo>
                  <a:pt x="21468" y="21600"/>
                </a:lnTo>
                <a:cubicBezTo>
                  <a:pt x="21541" y="21600"/>
                  <a:pt x="21600" y="21449"/>
                  <a:pt x="21600" y="21263"/>
                </a:cubicBezTo>
                <a:lnTo>
                  <a:pt x="21600" y="337"/>
                </a:lnTo>
                <a:cubicBezTo>
                  <a:pt x="21600" y="151"/>
                  <a:pt x="21541" y="0"/>
                  <a:pt x="21468" y="0"/>
                </a:cubicBezTo>
                <a:lnTo>
                  <a:pt x="2210" y="0"/>
                </a:lnTo>
                <a:close/>
              </a:path>
            </a:pathLst>
          </a:custGeom>
          <a:solidFill>
            <a:srgbClr val="D6D6D6"/>
          </a:solidFill>
          <a:ln w="12700">
            <a:miter lim="400000"/>
          </a:ln>
        </p:spPr>
        <p:txBody>
          <a:bodyPr lIns="65023" tIns="65023" rIns="65023" bIns="65023"/>
          <a:lstStyle/>
          <a:p>
            <a:pPr algn="l" defTabSz="650240">
              <a:defRPr b="0" sz="16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290" name="Group"/>
          <p:cNvGrpSpPr/>
          <p:nvPr/>
        </p:nvGrpSpPr>
        <p:grpSpPr>
          <a:xfrm>
            <a:off x="4381231" y="3848031"/>
            <a:ext cx="2221654" cy="2430398"/>
            <a:chOff x="0" y="143083"/>
            <a:chExt cx="2221653" cy="2430397"/>
          </a:xfrm>
        </p:grpSpPr>
        <p:grpSp>
          <p:nvGrpSpPr>
            <p:cNvPr id="283" name="Group"/>
            <p:cNvGrpSpPr/>
            <p:nvPr/>
          </p:nvGrpSpPr>
          <p:grpSpPr>
            <a:xfrm>
              <a:off x="0" y="174616"/>
              <a:ext cx="2221654" cy="2384497"/>
              <a:chOff x="100166" y="0"/>
              <a:chExt cx="2221653" cy="2384496"/>
            </a:xfrm>
          </p:grpSpPr>
          <p:sp>
            <p:nvSpPr>
              <p:cNvPr id="276" name="Oval"/>
              <p:cNvSpPr/>
              <p:nvPr/>
            </p:nvSpPr>
            <p:spPr>
              <a:xfrm>
                <a:off x="1125635" y="0"/>
                <a:ext cx="170716" cy="177580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2248" tIns="72248" rIns="72248" bIns="72248" numCol="1" anchor="t">
                <a:noAutofit/>
              </a:bodyPr>
              <a:lstStyle/>
              <a:p>
                <a:pPr algn="l" defTabSz="924785">
                  <a:defRPr b="0" sz="22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277" name="Circle"/>
              <p:cNvSpPr/>
              <p:nvPr/>
            </p:nvSpPr>
            <p:spPr>
              <a:xfrm>
                <a:off x="100166" y="103599"/>
                <a:ext cx="2221654" cy="2221654"/>
              </a:xfrm>
              <a:prstGeom prst="ellips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72248" tIns="72248" rIns="72248" bIns="72248" numCol="1" anchor="t">
                <a:noAutofit/>
              </a:bodyPr>
              <a:lstStyle/>
              <a:p>
                <a:pPr algn="l" defTabSz="924785">
                  <a:defRPr b="0" sz="22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278" name="Oval"/>
              <p:cNvSpPr/>
              <p:nvPr/>
            </p:nvSpPr>
            <p:spPr>
              <a:xfrm>
                <a:off x="2141213" y="630064"/>
                <a:ext cx="170714" cy="177581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2248" tIns="72248" rIns="72248" bIns="72248" numCol="1" anchor="t">
                <a:noAutofit/>
              </a:bodyPr>
              <a:lstStyle/>
              <a:p>
                <a:pPr algn="l" defTabSz="924785">
                  <a:defRPr b="0" sz="22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279" name="Oval"/>
              <p:cNvSpPr/>
              <p:nvPr/>
            </p:nvSpPr>
            <p:spPr>
              <a:xfrm>
                <a:off x="190459" y="1723766"/>
                <a:ext cx="170715" cy="177580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2248" tIns="72248" rIns="72248" bIns="72248" numCol="1" anchor="t">
                <a:noAutofit/>
              </a:bodyPr>
              <a:lstStyle/>
              <a:p>
                <a:pPr algn="l" defTabSz="924785">
                  <a:defRPr b="0" sz="22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280" name="Oval"/>
              <p:cNvSpPr/>
              <p:nvPr/>
            </p:nvSpPr>
            <p:spPr>
              <a:xfrm>
                <a:off x="1229313" y="2206917"/>
                <a:ext cx="170715" cy="177580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2248" tIns="72248" rIns="72248" bIns="72248" numCol="1" anchor="t">
                <a:noAutofit/>
              </a:bodyPr>
              <a:lstStyle/>
              <a:p>
                <a:pPr algn="l" defTabSz="924785">
                  <a:defRPr b="0" sz="22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281" name="Oval"/>
              <p:cNvSpPr/>
              <p:nvPr/>
            </p:nvSpPr>
            <p:spPr>
              <a:xfrm>
                <a:off x="2107368" y="1656075"/>
                <a:ext cx="170713" cy="177580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2248" tIns="72248" rIns="72248" bIns="72248" numCol="1" anchor="t">
                <a:noAutofit/>
              </a:bodyPr>
              <a:lstStyle/>
              <a:p>
                <a:pPr algn="l" defTabSz="924785">
                  <a:defRPr b="0" sz="22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282" name="Oval"/>
              <p:cNvSpPr/>
              <p:nvPr/>
            </p:nvSpPr>
            <p:spPr>
              <a:xfrm>
                <a:off x="145333" y="630064"/>
                <a:ext cx="170713" cy="177581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2248" tIns="72248" rIns="72248" bIns="72248" numCol="1" anchor="t">
                <a:noAutofit/>
              </a:bodyPr>
              <a:lstStyle/>
              <a:p>
                <a:pPr algn="l" defTabSz="924785">
                  <a:defRPr b="0" sz="22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</p:grpSp>
        <p:sp>
          <p:nvSpPr>
            <p:cNvPr id="284" name="Line"/>
            <p:cNvSpPr/>
            <p:nvPr/>
          </p:nvSpPr>
          <p:spPr>
            <a:xfrm flipV="1">
              <a:off x="2192473" y="665627"/>
              <a:ext cx="1" cy="373527"/>
            </a:xfrm>
            <a:prstGeom prst="line">
              <a:avLst/>
            </a:prstGeom>
            <a:noFill/>
            <a:ln w="50800" cap="flat">
              <a:solidFill>
                <a:srgbClr val="0433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defTabSz="830862">
                <a:defRPr b="0" sz="3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85" name="Line"/>
            <p:cNvSpPr/>
            <p:nvPr/>
          </p:nvSpPr>
          <p:spPr>
            <a:xfrm>
              <a:off x="1099903" y="143083"/>
              <a:ext cx="1" cy="373527"/>
            </a:xfrm>
            <a:prstGeom prst="line">
              <a:avLst/>
            </a:prstGeom>
            <a:noFill/>
            <a:ln w="50800" cap="flat">
              <a:solidFill>
                <a:srgbClr val="0433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defTabSz="830862">
                <a:defRPr b="0" sz="3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86" name="Line"/>
            <p:cNvSpPr/>
            <p:nvPr/>
          </p:nvSpPr>
          <p:spPr>
            <a:xfrm flipV="1">
              <a:off x="2090937" y="1673046"/>
              <a:ext cx="1" cy="373527"/>
            </a:xfrm>
            <a:prstGeom prst="line">
              <a:avLst/>
            </a:prstGeom>
            <a:noFill/>
            <a:ln w="50800" cap="flat">
              <a:solidFill>
                <a:srgbClr val="0433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defTabSz="830862">
                <a:defRPr b="0" sz="3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87" name="Line"/>
            <p:cNvSpPr/>
            <p:nvPr/>
          </p:nvSpPr>
          <p:spPr>
            <a:xfrm flipH="1">
              <a:off x="116618" y="755881"/>
              <a:ext cx="1" cy="373527"/>
            </a:xfrm>
            <a:prstGeom prst="line">
              <a:avLst/>
            </a:prstGeom>
            <a:noFill/>
            <a:ln w="50800" cap="flat">
              <a:solidFill>
                <a:srgbClr val="0433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defTabSz="830862">
                <a:defRPr b="0" sz="3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88" name="Line"/>
            <p:cNvSpPr/>
            <p:nvPr/>
          </p:nvSpPr>
          <p:spPr>
            <a:xfrm flipH="1">
              <a:off x="173027" y="1857560"/>
              <a:ext cx="1" cy="373527"/>
            </a:xfrm>
            <a:prstGeom prst="line">
              <a:avLst/>
            </a:prstGeom>
            <a:noFill/>
            <a:ln w="50800" cap="flat">
              <a:solidFill>
                <a:srgbClr val="0433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defTabSz="830862">
                <a:defRPr b="0" sz="3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89" name="Line"/>
            <p:cNvSpPr/>
            <p:nvPr/>
          </p:nvSpPr>
          <p:spPr>
            <a:xfrm flipV="1">
              <a:off x="1210955" y="2199954"/>
              <a:ext cx="1" cy="373527"/>
            </a:xfrm>
            <a:prstGeom prst="line">
              <a:avLst/>
            </a:prstGeom>
            <a:noFill/>
            <a:ln w="50800" cap="flat">
              <a:solidFill>
                <a:srgbClr val="0433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defTabSz="830862">
                <a:defRPr b="0" sz="3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294" name="Group"/>
          <p:cNvGrpSpPr/>
          <p:nvPr/>
        </p:nvGrpSpPr>
        <p:grpSpPr>
          <a:xfrm>
            <a:off x="6848975" y="3720157"/>
            <a:ext cx="5430740" cy="3766617"/>
            <a:chOff x="0" y="0"/>
            <a:chExt cx="5430739" cy="3766616"/>
          </a:xfrm>
        </p:grpSpPr>
        <p:pic>
          <p:nvPicPr>
            <p:cNvPr id="291" name="Screenshot 2020-11-13 at 11.50.00.png" descr="Screenshot 2020-11-13 at 11.50.00.png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470624" y="156847"/>
              <a:ext cx="4960116" cy="319882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92" name="Im"/>
            <p:cNvSpPr txBox="1"/>
            <p:nvPr/>
          </p:nvSpPr>
          <p:spPr>
            <a:xfrm>
              <a:off x="0" y="-1"/>
              <a:ext cx="505523" cy="520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2248" tIns="72248" rIns="72248" bIns="72248" numCol="1" anchor="ctr">
              <a:noAutofit/>
            </a:bodyPr>
            <a:lstStyle>
              <a:lvl1pPr marL="340371" indent="-340371" algn="l" defTabSz="680743">
                <a:tabLst>
                  <a:tab pos="1346200" algn="l"/>
                  <a:tab pos="2705100" algn="l"/>
                  <a:tab pos="4076700" algn="l"/>
                  <a:tab pos="5435600" algn="l"/>
                  <a:tab pos="6781800" algn="l"/>
                  <a:tab pos="8153400" algn="l"/>
                  <a:tab pos="9512300" algn="l"/>
                  <a:tab pos="10883900" algn="l"/>
                  <a:tab pos="12242800" algn="l"/>
                  <a:tab pos="13589000" algn="l"/>
                  <a:tab pos="14973300" algn="l"/>
                </a:tabLst>
                <a:defRPr b="0" i="1" sz="2000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Im</a:t>
              </a:r>
            </a:p>
          </p:txBody>
        </p:sp>
        <p:sp>
          <p:nvSpPr>
            <p:cNvPr id="293" name="𝜔"/>
            <p:cNvSpPr txBox="1"/>
            <p:nvPr/>
          </p:nvSpPr>
          <p:spPr>
            <a:xfrm>
              <a:off x="3011283" y="3117651"/>
              <a:ext cx="378039" cy="6489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2248" tIns="72248" rIns="72248" bIns="72248" numCol="1" anchor="ctr">
              <a:noAutofit/>
            </a:bodyPr>
            <a:lstStyle>
              <a:lvl1pPr marL="340371" indent="-340371" algn="l" defTabSz="680743">
                <a:tabLst>
                  <a:tab pos="1346200" algn="l"/>
                  <a:tab pos="2705100" algn="l"/>
                  <a:tab pos="4076700" algn="l"/>
                  <a:tab pos="5435600" algn="l"/>
                  <a:tab pos="6781800" algn="l"/>
                  <a:tab pos="8153400" algn="l"/>
                  <a:tab pos="9512300" algn="l"/>
                  <a:tab pos="10883900" algn="l"/>
                  <a:tab pos="12242800" algn="l"/>
                  <a:tab pos="13589000" algn="l"/>
                  <a:tab pos="14973300" algn="l"/>
                </a:tabLst>
                <a:defRPr b="0" i="1" sz="2000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𝜔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How do we calculate correlation functions?"/>
          <p:cNvSpPr txBox="1"/>
          <p:nvPr/>
        </p:nvSpPr>
        <p:spPr>
          <a:xfrm>
            <a:off x="1971491" y="328732"/>
            <a:ext cx="9020892" cy="726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1300480">
              <a:defRPr sz="3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>
              <a:defRPr b="0" sz="3400">
                <a:effectLst/>
              </a:defRPr>
            </a:pPr>
            <a:r>
              <a:rPr b="1" sz="3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rPr>
              <a:t>How do we calculate correlation functions?</a:t>
            </a:r>
          </a:p>
        </p:txBody>
      </p:sp>
      <p:grpSp>
        <p:nvGrpSpPr>
          <p:cNvPr id="303" name="Group"/>
          <p:cNvGrpSpPr/>
          <p:nvPr/>
        </p:nvGrpSpPr>
        <p:grpSpPr>
          <a:xfrm>
            <a:off x="4580177" y="857939"/>
            <a:ext cx="7592171" cy="4235608"/>
            <a:chOff x="0" y="0"/>
            <a:chExt cx="7592170" cy="4235607"/>
          </a:xfrm>
        </p:grpSpPr>
        <p:sp>
          <p:nvSpPr>
            <p:cNvPr id="297" name="perturbation"/>
            <p:cNvSpPr txBox="1"/>
            <p:nvPr/>
          </p:nvSpPr>
          <p:spPr>
            <a:xfrm>
              <a:off x="0" y="228051"/>
              <a:ext cx="2253044" cy="6634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65023" tIns="65023" rIns="65023" bIns="65023" numCol="1" anchor="t">
              <a:spAutoFit/>
            </a:bodyPr>
            <a:lstStyle>
              <a:lvl1pPr algn="l" defTabSz="1300480">
                <a:defRPr b="0" sz="3400">
                  <a:solidFill>
                    <a:srgbClr val="008F00"/>
                  </a:solidFill>
                  <a:uFill>
                    <a:solidFill>
                      <a:srgbClr val="000000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/>
              <a:r>
                <a:t>perturbation</a:t>
              </a:r>
            </a:p>
          </p:txBody>
        </p:sp>
        <p:pic>
          <p:nvPicPr>
            <p:cNvPr id="298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880377" y="1349296"/>
              <a:ext cx="2870142" cy="288631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99" name="Image" descr="Image"/>
            <p:cNvPicPr>
              <a:picLocks noChangeAspect="0"/>
            </p:cNvPicPr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 rot="2806430">
              <a:off x="5297046" y="212118"/>
              <a:ext cx="1468627" cy="204965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00" name="Image" descr="Image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 flipH="1" rot="8224787">
              <a:off x="2079770" y="591424"/>
              <a:ext cx="1468626" cy="204965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01" name="probe"/>
            <p:cNvSpPr txBox="1"/>
            <p:nvPr/>
          </p:nvSpPr>
          <p:spPr>
            <a:xfrm>
              <a:off x="6466275" y="11305"/>
              <a:ext cx="1125896" cy="6634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65023" tIns="65023" rIns="65023" bIns="65023" numCol="1" anchor="t">
              <a:spAutoFit/>
            </a:bodyPr>
            <a:lstStyle>
              <a:lvl1pPr algn="l" defTabSz="1300480">
                <a:defRPr b="0" sz="3400">
                  <a:solidFill>
                    <a:srgbClr val="008F00"/>
                  </a:solidFill>
                  <a:uFill>
                    <a:solidFill>
                      <a:srgbClr val="000000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/>
              <a:r>
                <a:t>probe</a:t>
              </a:r>
            </a:p>
          </p:txBody>
        </p:sp>
        <p:sp>
          <p:nvSpPr>
            <p:cNvPr id="302" name="sample"/>
            <p:cNvSpPr txBox="1"/>
            <p:nvPr/>
          </p:nvSpPr>
          <p:spPr>
            <a:xfrm>
              <a:off x="3741765" y="909986"/>
              <a:ext cx="1365831" cy="6634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65023" tIns="65023" rIns="65023" bIns="65023" numCol="1" anchor="t">
              <a:spAutoFit/>
            </a:bodyPr>
            <a:lstStyle>
              <a:lvl1pPr algn="l" defTabSz="1300480">
                <a:defRPr b="0" sz="3400">
                  <a:solidFill>
                    <a:srgbClr val="008F00"/>
                  </a:solidFill>
                  <a:uFill>
                    <a:solidFill>
                      <a:srgbClr val="000000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/>
              <a:r>
                <a:t>sample</a:t>
              </a:r>
            </a:p>
          </p:txBody>
        </p:sp>
      </p:grpSp>
      <p:pic>
        <p:nvPicPr>
          <p:cNvPr id="304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76675" y="2871893"/>
            <a:ext cx="1914596" cy="523805"/>
          </a:xfrm>
          <a:prstGeom prst="rect">
            <a:avLst/>
          </a:prstGeom>
          <a:ln w="12700">
            <a:miter lim="400000"/>
          </a:ln>
        </p:spPr>
      </p:pic>
      <p:pic>
        <p:nvPicPr>
          <p:cNvPr id="305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81096" y="4280746"/>
            <a:ext cx="2159941" cy="632179"/>
          </a:xfrm>
          <a:prstGeom prst="rect">
            <a:avLst/>
          </a:prstGeom>
          <a:ln w="12700">
            <a:miter lim="400000"/>
          </a:ln>
        </p:spPr>
      </p:pic>
      <p:pic>
        <p:nvPicPr>
          <p:cNvPr id="306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50239" y="3522133"/>
            <a:ext cx="2221655" cy="632179"/>
          </a:xfrm>
          <a:prstGeom prst="rect">
            <a:avLst/>
          </a:prstGeom>
          <a:ln w="12700">
            <a:miter lim="400000"/>
          </a:ln>
        </p:spPr>
      </p:pic>
      <p:pic>
        <p:nvPicPr>
          <p:cNvPr id="307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677333" y="5563164"/>
            <a:ext cx="2167467" cy="632179"/>
          </a:xfrm>
          <a:prstGeom prst="rect">
            <a:avLst/>
          </a:prstGeom>
          <a:ln w="12700">
            <a:miter lim="400000"/>
          </a:ln>
        </p:spPr>
      </p:pic>
      <p:sp>
        <p:nvSpPr>
          <p:cNvPr id="308" name="photoemission…"/>
          <p:cNvSpPr txBox="1"/>
          <p:nvPr/>
        </p:nvSpPr>
        <p:spPr>
          <a:xfrm>
            <a:off x="3225343" y="2770744"/>
            <a:ext cx="2460561" cy="2009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/>
          <a:p>
            <a:pPr algn="l" defTabSz="1300480">
              <a:lnSpc>
                <a:spcPct val="150000"/>
              </a:lnSpc>
              <a:defRPr b="0" sz="30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  <a:r>
              <a:t>photoemission</a:t>
            </a:r>
          </a:p>
          <a:p>
            <a:pPr algn="l" defTabSz="1300480">
              <a:lnSpc>
                <a:spcPct val="150000"/>
              </a:lnSpc>
              <a:defRPr b="0" sz="30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  <a:r>
              <a:t>transport</a:t>
            </a:r>
          </a:p>
          <a:p>
            <a:pPr algn="l" defTabSz="1300480">
              <a:lnSpc>
                <a:spcPct val="150000"/>
              </a:lnSpc>
              <a:defRPr b="0" sz="30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  <a:r>
              <a:t>magnetism</a:t>
            </a:r>
          </a:p>
        </p:txBody>
      </p:sp>
      <p:sp>
        <p:nvSpPr>
          <p:cNvPr id="309" name="2-particle properties"/>
          <p:cNvSpPr txBox="1"/>
          <p:nvPr/>
        </p:nvSpPr>
        <p:spPr>
          <a:xfrm>
            <a:off x="3405965" y="5642638"/>
            <a:ext cx="3221073" cy="599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1300480">
              <a:defRPr b="0" sz="30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2-particle properties</a:t>
            </a:r>
          </a:p>
        </p:txBody>
      </p:sp>
      <p:sp>
        <p:nvSpPr>
          <p:cNvPr id="310" name="Weakly correlated electrons:"/>
          <p:cNvSpPr txBox="1"/>
          <p:nvPr/>
        </p:nvSpPr>
        <p:spPr>
          <a:xfrm>
            <a:off x="642445" y="6827519"/>
            <a:ext cx="4491506" cy="599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1300480">
              <a:defRPr b="0" sz="30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Weakly correlated electrons:</a:t>
            </a:r>
          </a:p>
        </p:txBody>
      </p:sp>
      <p:pic>
        <p:nvPicPr>
          <p:cNvPr id="311" name="Image" descr="Image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722488" y="7423573"/>
            <a:ext cx="10801210" cy="614116"/>
          </a:xfrm>
          <a:prstGeom prst="rect">
            <a:avLst/>
          </a:prstGeom>
          <a:ln w="12700">
            <a:miter lim="400000"/>
          </a:ln>
        </p:spPr>
      </p:pic>
      <p:sp>
        <p:nvSpPr>
          <p:cNvPr id="312" name="Strongly correlated electrons:…"/>
          <p:cNvSpPr txBox="1"/>
          <p:nvPr/>
        </p:nvSpPr>
        <p:spPr>
          <a:xfrm>
            <a:off x="642445" y="8131612"/>
            <a:ext cx="5002917" cy="1069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/>
          <a:p>
            <a:pPr algn="l" defTabSz="1300480">
              <a:defRPr b="0" sz="30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  <a:r>
              <a:t>Strongly correlated electrons:</a:t>
            </a:r>
          </a:p>
          <a:p>
            <a:pPr algn="l" defTabSz="1300480">
              <a:defRPr b="0" sz="3000">
                <a:solidFill>
                  <a:srgbClr val="FF26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  <a:r>
              <a:t>‘small_correction’ is not small 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Electron self-energy"/>
          <p:cNvSpPr txBox="1"/>
          <p:nvPr/>
        </p:nvSpPr>
        <p:spPr>
          <a:xfrm>
            <a:off x="4150518" y="135584"/>
            <a:ext cx="4246564" cy="698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Electron self-energy</a:t>
            </a:r>
          </a:p>
        </p:txBody>
      </p:sp>
      <p:sp>
        <p:nvSpPr>
          <p:cNvPr id="315" name="How does coupling to phonons affect electrons?"/>
          <p:cNvSpPr txBox="1"/>
          <p:nvPr/>
        </p:nvSpPr>
        <p:spPr>
          <a:xfrm>
            <a:off x="352863" y="915458"/>
            <a:ext cx="6456608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 sz="22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How does coupling to phonons affect electrons?</a:t>
            </a:r>
          </a:p>
        </p:txBody>
      </p:sp>
      <p:pic>
        <p:nvPicPr>
          <p:cNvPr id="316" name="langle_color_blu.pdf" descr="langle_color_blu.pdf"/>
          <p:cNvPicPr>
            <a:picLocks noChangeAspect="1"/>
          </p:cNvPicPr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3226163" y="1497698"/>
            <a:ext cx="4737101" cy="406401"/>
          </a:xfrm>
          <a:prstGeom prst="rect">
            <a:avLst/>
          </a:prstGeom>
          <a:ln w="12700">
            <a:miter lim="400000"/>
          </a:ln>
        </p:spPr>
      </p:pic>
      <p:sp>
        <p:nvSpPr>
          <p:cNvPr id="317" name="Electron propagator:"/>
          <p:cNvSpPr txBox="1"/>
          <p:nvPr/>
        </p:nvSpPr>
        <p:spPr>
          <a:xfrm>
            <a:off x="352863" y="1484998"/>
            <a:ext cx="6456608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 sz="22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Electron propagator:</a:t>
            </a:r>
          </a:p>
        </p:txBody>
      </p:sp>
      <p:grpSp>
        <p:nvGrpSpPr>
          <p:cNvPr id="360" name="Group"/>
          <p:cNvGrpSpPr/>
          <p:nvPr/>
        </p:nvGrpSpPr>
        <p:grpSpPr>
          <a:xfrm>
            <a:off x="387234" y="3593379"/>
            <a:ext cx="5210482" cy="3969213"/>
            <a:chOff x="801" y="0"/>
            <a:chExt cx="5210481" cy="3969211"/>
          </a:xfrm>
        </p:grpSpPr>
        <p:pic>
          <p:nvPicPr>
            <p:cNvPr id="318" name="Line" descr="Line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 rot="18900000">
              <a:off x="498982" y="3163043"/>
              <a:ext cx="696736" cy="457698"/>
            </a:xfrm>
            <a:prstGeom prst="rect">
              <a:avLst/>
            </a:prstGeom>
            <a:effectLst/>
          </p:spPr>
        </p:pic>
        <p:pic>
          <p:nvPicPr>
            <p:cNvPr id="320" name="Line" descr="Line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 rot="18900000">
              <a:off x="4454762" y="1052227"/>
              <a:ext cx="696735" cy="457699"/>
            </a:xfrm>
            <a:prstGeom prst="rect">
              <a:avLst/>
            </a:prstGeom>
            <a:effectLst/>
          </p:spPr>
        </p:pic>
        <p:grpSp>
          <p:nvGrpSpPr>
            <p:cNvPr id="357" name="Group"/>
            <p:cNvGrpSpPr/>
            <p:nvPr/>
          </p:nvGrpSpPr>
          <p:grpSpPr>
            <a:xfrm>
              <a:off x="801" y="-1"/>
              <a:ext cx="5150781" cy="3969213"/>
              <a:chOff x="0" y="9845"/>
              <a:chExt cx="5150779" cy="3969211"/>
            </a:xfrm>
          </p:grpSpPr>
          <p:sp>
            <p:nvSpPr>
              <p:cNvPr id="322" name="Line"/>
              <p:cNvSpPr/>
              <p:nvPr/>
            </p:nvSpPr>
            <p:spPr>
              <a:xfrm flipH="1" rot="2723791">
                <a:off x="2635829" y="95784"/>
                <a:ext cx="490663" cy="59590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34" h="21600" fill="norm" stroke="1" extrusionOk="0">
                    <a:moveTo>
                      <a:pt x="0" y="0"/>
                    </a:moveTo>
                    <a:cubicBezTo>
                      <a:pt x="12447" y="1358"/>
                      <a:pt x="21600" y="10583"/>
                      <a:pt x="21431" y="21600"/>
                    </a:cubicBezTo>
                  </a:path>
                </a:pathLst>
              </a:custGeom>
              <a:noFill/>
              <a:ln w="25400" cap="flat">
                <a:solidFill>
                  <a:srgbClr val="FF0000"/>
                </a:solidFill>
                <a:prstDash val="dash"/>
                <a:round/>
                <a:headEnd type="triangle" w="med" len="med"/>
              </a:ln>
              <a:effectLst/>
            </p:spPr>
            <p:txBody>
              <a:bodyPr wrap="square" lIns="65023" tIns="65023" rIns="65023" bIns="65023" numCol="1" anchor="ctr">
                <a:noAutofit/>
              </a:bodyPr>
              <a:lstStyle/>
              <a:p>
                <a:pPr algn="l" defTabSz="1300480">
                  <a:defRPr b="0" sz="3400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defRPr>
                </a:pPr>
              </a:p>
            </p:txBody>
          </p:sp>
          <p:sp>
            <p:nvSpPr>
              <p:cNvPr id="323" name="Line"/>
              <p:cNvSpPr/>
              <p:nvPr/>
            </p:nvSpPr>
            <p:spPr>
              <a:xfrm rot="18275859">
                <a:off x="2694737" y="2322817"/>
                <a:ext cx="620062" cy="61076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7" h="20853" fill="norm" stroke="1" extrusionOk="0">
                    <a:moveTo>
                      <a:pt x="0" y="50"/>
                    </a:moveTo>
                    <a:cubicBezTo>
                      <a:pt x="11405" y="-747"/>
                      <a:pt x="21065" y="8027"/>
                      <a:pt x="21576" y="19648"/>
                    </a:cubicBezTo>
                    <a:cubicBezTo>
                      <a:pt x="21594" y="20049"/>
                      <a:pt x="21600" y="20451"/>
                      <a:pt x="21595" y="20853"/>
                    </a:cubicBezTo>
                  </a:path>
                </a:pathLst>
              </a:custGeom>
              <a:noFill/>
              <a:ln w="25400" cap="flat">
                <a:solidFill>
                  <a:srgbClr val="FF0000"/>
                </a:solidFill>
                <a:prstDash val="dash"/>
                <a:round/>
                <a:headEnd type="triangle" w="med" len="med"/>
              </a:ln>
              <a:effectLst/>
            </p:spPr>
            <p:txBody>
              <a:bodyPr wrap="square" lIns="65023" tIns="65023" rIns="65023" bIns="65023" numCol="1" anchor="ctr">
                <a:noAutofit/>
              </a:bodyPr>
              <a:lstStyle/>
              <a:p>
                <a:pPr algn="l" defTabSz="1300480">
                  <a:defRPr b="0" sz="3400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defRPr>
                </a:pPr>
              </a:p>
            </p:txBody>
          </p:sp>
          <p:grpSp>
            <p:nvGrpSpPr>
              <p:cNvPr id="336" name="Group"/>
              <p:cNvGrpSpPr/>
              <p:nvPr/>
            </p:nvGrpSpPr>
            <p:grpSpPr>
              <a:xfrm>
                <a:off x="49128" y="420488"/>
                <a:ext cx="4758221" cy="2581735"/>
                <a:chOff x="-367" y="1320"/>
                <a:chExt cx="4758220" cy="2581733"/>
              </a:xfrm>
            </p:grpSpPr>
            <p:grpSp>
              <p:nvGrpSpPr>
                <p:cNvPr id="327" name="Group"/>
                <p:cNvGrpSpPr/>
                <p:nvPr/>
              </p:nvGrpSpPr>
              <p:grpSpPr>
                <a:xfrm>
                  <a:off x="2250168" y="1320"/>
                  <a:ext cx="2507685" cy="2320766"/>
                  <a:chOff x="-367" y="1320"/>
                  <a:chExt cx="2507683" cy="2320764"/>
                </a:xfrm>
              </p:grpSpPr>
              <p:sp>
                <p:nvSpPr>
                  <p:cNvPr id="324" name="Shape"/>
                  <p:cNvSpPr/>
                  <p:nvPr/>
                </p:nvSpPr>
                <p:spPr>
                  <a:xfrm flipH="1" rot="21212999">
                    <a:off x="951248" y="1483170"/>
                    <a:ext cx="1518410" cy="756022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377" y="0"/>
                        </a:moveTo>
                        <a:lnTo>
                          <a:pt x="0" y="21507"/>
                        </a:lnTo>
                        <a:lnTo>
                          <a:pt x="16223" y="21600"/>
                        </a:lnTo>
                        <a:lnTo>
                          <a:pt x="21600" y="93"/>
                        </a:lnTo>
                        <a:close/>
                      </a:path>
                    </a:pathLst>
                  </a:custGeom>
                  <a:noFill/>
                  <a:ln w="381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65023" tIns="65023" rIns="65023" bIns="65023" numCol="1" anchor="ctr">
                    <a:noAutofit/>
                  </a:bodyPr>
                  <a:lstStyle/>
                  <a:p>
                    <a:pPr algn="l" defTabSz="1300480">
                      <a:defRPr b="0" sz="340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  <p:sp>
                <p:nvSpPr>
                  <p:cNvPr id="325" name="Shape"/>
                  <p:cNvSpPr/>
                  <p:nvPr/>
                </p:nvSpPr>
                <p:spPr>
                  <a:xfrm flipH="1" rot="21212999">
                    <a:off x="37291" y="84214"/>
                    <a:ext cx="1518410" cy="756022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377" y="0"/>
                        </a:moveTo>
                        <a:lnTo>
                          <a:pt x="0" y="21507"/>
                        </a:lnTo>
                        <a:lnTo>
                          <a:pt x="16223" y="21600"/>
                        </a:lnTo>
                        <a:lnTo>
                          <a:pt x="21600" y="93"/>
                        </a:lnTo>
                        <a:close/>
                      </a:path>
                    </a:pathLst>
                  </a:custGeom>
                  <a:noFill/>
                  <a:ln w="381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65023" tIns="65023" rIns="65023" bIns="65023" numCol="1" anchor="ctr">
                    <a:noAutofit/>
                  </a:bodyPr>
                  <a:lstStyle/>
                  <a:p>
                    <a:pPr algn="l" defTabSz="1300480">
                      <a:defRPr b="0" sz="340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  <p:sp>
                <p:nvSpPr>
                  <p:cNvPr id="326" name="Shape"/>
                  <p:cNvSpPr/>
                  <p:nvPr/>
                </p:nvSpPr>
                <p:spPr>
                  <a:xfrm flipH="1" rot="21212999">
                    <a:off x="494269" y="783692"/>
                    <a:ext cx="1518410" cy="756022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377" y="0"/>
                        </a:moveTo>
                        <a:lnTo>
                          <a:pt x="0" y="21507"/>
                        </a:lnTo>
                        <a:lnTo>
                          <a:pt x="16223" y="21600"/>
                        </a:lnTo>
                        <a:lnTo>
                          <a:pt x="21600" y="93"/>
                        </a:lnTo>
                        <a:close/>
                      </a:path>
                    </a:pathLst>
                  </a:custGeom>
                  <a:noFill/>
                  <a:ln w="381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65023" tIns="65023" rIns="65023" bIns="65023" numCol="1" anchor="ctr">
                    <a:noAutofit/>
                  </a:bodyPr>
                  <a:lstStyle/>
                  <a:p>
                    <a:pPr algn="l" defTabSz="1300480">
                      <a:defRPr b="0" sz="340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</p:grpSp>
            <p:grpSp>
              <p:nvGrpSpPr>
                <p:cNvPr id="331" name="Group"/>
                <p:cNvGrpSpPr/>
                <p:nvPr/>
              </p:nvGrpSpPr>
              <p:grpSpPr>
                <a:xfrm>
                  <a:off x="1124900" y="131805"/>
                  <a:ext cx="2507685" cy="2320765"/>
                  <a:chOff x="-367" y="1320"/>
                  <a:chExt cx="2507683" cy="2320764"/>
                </a:xfrm>
              </p:grpSpPr>
              <p:sp>
                <p:nvSpPr>
                  <p:cNvPr id="328" name="Shape"/>
                  <p:cNvSpPr/>
                  <p:nvPr/>
                </p:nvSpPr>
                <p:spPr>
                  <a:xfrm flipH="1" rot="21212999">
                    <a:off x="951248" y="1483170"/>
                    <a:ext cx="1518410" cy="756022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377" y="0"/>
                        </a:moveTo>
                        <a:lnTo>
                          <a:pt x="0" y="21507"/>
                        </a:lnTo>
                        <a:lnTo>
                          <a:pt x="16223" y="21600"/>
                        </a:lnTo>
                        <a:lnTo>
                          <a:pt x="21600" y="93"/>
                        </a:lnTo>
                        <a:close/>
                      </a:path>
                    </a:pathLst>
                  </a:custGeom>
                  <a:noFill/>
                  <a:ln w="381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65023" tIns="65023" rIns="65023" bIns="65023" numCol="1" anchor="ctr">
                    <a:noAutofit/>
                  </a:bodyPr>
                  <a:lstStyle/>
                  <a:p>
                    <a:pPr algn="l" defTabSz="1300480">
                      <a:defRPr b="0" sz="340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  <p:sp>
                <p:nvSpPr>
                  <p:cNvPr id="329" name="Shape"/>
                  <p:cNvSpPr/>
                  <p:nvPr/>
                </p:nvSpPr>
                <p:spPr>
                  <a:xfrm flipH="1" rot="21212999">
                    <a:off x="37291" y="84214"/>
                    <a:ext cx="1518410" cy="756022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377" y="0"/>
                        </a:moveTo>
                        <a:lnTo>
                          <a:pt x="0" y="21507"/>
                        </a:lnTo>
                        <a:lnTo>
                          <a:pt x="16223" y="21600"/>
                        </a:lnTo>
                        <a:lnTo>
                          <a:pt x="21600" y="93"/>
                        </a:lnTo>
                        <a:close/>
                      </a:path>
                    </a:pathLst>
                  </a:custGeom>
                  <a:noFill/>
                  <a:ln w="381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65023" tIns="65023" rIns="65023" bIns="65023" numCol="1" anchor="ctr">
                    <a:noAutofit/>
                  </a:bodyPr>
                  <a:lstStyle/>
                  <a:p>
                    <a:pPr algn="l" defTabSz="1300480">
                      <a:defRPr b="0" sz="340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  <p:sp>
                <p:nvSpPr>
                  <p:cNvPr id="330" name="Shape"/>
                  <p:cNvSpPr/>
                  <p:nvPr/>
                </p:nvSpPr>
                <p:spPr>
                  <a:xfrm flipH="1" rot="21212999">
                    <a:off x="494269" y="783692"/>
                    <a:ext cx="1518410" cy="756022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377" y="0"/>
                        </a:moveTo>
                        <a:lnTo>
                          <a:pt x="0" y="21507"/>
                        </a:lnTo>
                        <a:lnTo>
                          <a:pt x="16223" y="21600"/>
                        </a:lnTo>
                        <a:lnTo>
                          <a:pt x="21600" y="93"/>
                        </a:lnTo>
                        <a:close/>
                      </a:path>
                    </a:pathLst>
                  </a:custGeom>
                  <a:noFill/>
                  <a:ln w="381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65023" tIns="65023" rIns="65023" bIns="65023" numCol="1" anchor="ctr">
                    <a:noAutofit/>
                  </a:bodyPr>
                  <a:lstStyle/>
                  <a:p>
                    <a:pPr algn="l" defTabSz="1300480">
                      <a:defRPr b="0" sz="340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</p:grpSp>
            <p:grpSp>
              <p:nvGrpSpPr>
                <p:cNvPr id="335" name="Group"/>
                <p:cNvGrpSpPr/>
                <p:nvPr/>
              </p:nvGrpSpPr>
              <p:grpSpPr>
                <a:xfrm>
                  <a:off x="-368" y="262290"/>
                  <a:ext cx="2507685" cy="2320765"/>
                  <a:chOff x="-367" y="1320"/>
                  <a:chExt cx="2507683" cy="2320764"/>
                </a:xfrm>
              </p:grpSpPr>
              <p:sp>
                <p:nvSpPr>
                  <p:cNvPr id="332" name="Shape"/>
                  <p:cNvSpPr/>
                  <p:nvPr/>
                </p:nvSpPr>
                <p:spPr>
                  <a:xfrm flipH="1" rot="21212999">
                    <a:off x="951248" y="1483170"/>
                    <a:ext cx="1518410" cy="756022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377" y="0"/>
                        </a:moveTo>
                        <a:lnTo>
                          <a:pt x="0" y="21507"/>
                        </a:lnTo>
                        <a:lnTo>
                          <a:pt x="16223" y="21600"/>
                        </a:lnTo>
                        <a:lnTo>
                          <a:pt x="21600" y="93"/>
                        </a:lnTo>
                        <a:close/>
                      </a:path>
                    </a:pathLst>
                  </a:custGeom>
                  <a:noFill/>
                  <a:ln w="381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65023" tIns="65023" rIns="65023" bIns="65023" numCol="1" anchor="ctr">
                    <a:noAutofit/>
                  </a:bodyPr>
                  <a:lstStyle/>
                  <a:p>
                    <a:pPr algn="l" defTabSz="1300480">
                      <a:defRPr b="0" sz="340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  <p:sp>
                <p:nvSpPr>
                  <p:cNvPr id="333" name="Shape"/>
                  <p:cNvSpPr/>
                  <p:nvPr/>
                </p:nvSpPr>
                <p:spPr>
                  <a:xfrm flipH="1" rot="21212999">
                    <a:off x="37291" y="84214"/>
                    <a:ext cx="1518410" cy="756022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377" y="0"/>
                        </a:moveTo>
                        <a:lnTo>
                          <a:pt x="0" y="21507"/>
                        </a:lnTo>
                        <a:lnTo>
                          <a:pt x="16223" y="21600"/>
                        </a:lnTo>
                        <a:lnTo>
                          <a:pt x="21600" y="93"/>
                        </a:lnTo>
                        <a:close/>
                      </a:path>
                    </a:pathLst>
                  </a:custGeom>
                  <a:noFill/>
                  <a:ln w="381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65023" tIns="65023" rIns="65023" bIns="65023" numCol="1" anchor="ctr">
                    <a:noAutofit/>
                  </a:bodyPr>
                  <a:lstStyle/>
                  <a:p>
                    <a:pPr algn="l" defTabSz="1300480">
                      <a:defRPr b="0" sz="340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  <p:sp>
                <p:nvSpPr>
                  <p:cNvPr id="334" name="Shape"/>
                  <p:cNvSpPr/>
                  <p:nvPr/>
                </p:nvSpPr>
                <p:spPr>
                  <a:xfrm flipH="1" rot="21212999">
                    <a:off x="494269" y="783692"/>
                    <a:ext cx="1518410" cy="756022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377" y="0"/>
                        </a:moveTo>
                        <a:lnTo>
                          <a:pt x="0" y="21507"/>
                        </a:lnTo>
                        <a:lnTo>
                          <a:pt x="16223" y="21600"/>
                        </a:lnTo>
                        <a:lnTo>
                          <a:pt x="21600" y="93"/>
                        </a:lnTo>
                        <a:close/>
                      </a:path>
                    </a:pathLst>
                  </a:custGeom>
                  <a:noFill/>
                  <a:ln w="381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65023" tIns="65023" rIns="65023" bIns="65023" numCol="1" anchor="ctr">
                    <a:noAutofit/>
                  </a:bodyPr>
                  <a:lstStyle/>
                  <a:p>
                    <a:pPr algn="l" defTabSz="1300480">
                      <a:defRPr b="0" sz="340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</p:grpSp>
          </p:grpSp>
          <p:grpSp>
            <p:nvGrpSpPr>
              <p:cNvPr id="340" name="Group"/>
              <p:cNvGrpSpPr/>
              <p:nvPr/>
            </p:nvGrpSpPr>
            <p:grpSpPr>
              <a:xfrm>
                <a:off x="2231522" y="318461"/>
                <a:ext cx="2519318" cy="1936908"/>
                <a:chOff x="309767" y="90800"/>
                <a:chExt cx="2519317" cy="1936906"/>
              </a:xfrm>
            </p:grpSpPr>
            <p:sp>
              <p:nvSpPr>
                <p:cNvPr id="337" name="Line"/>
                <p:cNvSpPr/>
                <p:nvPr/>
              </p:nvSpPr>
              <p:spPr>
                <a:xfrm flipV="1">
                  <a:off x="514290" y="90800"/>
                  <a:ext cx="30639" cy="571241"/>
                </a:xfrm>
                <a:prstGeom prst="line">
                  <a:avLst/>
                </a:prstGeom>
                <a:noFill/>
                <a:ln w="38100" cap="flat">
                  <a:solidFill>
                    <a:srgbClr val="0000FF"/>
                  </a:solidFill>
                  <a:prstDash val="solid"/>
                  <a:round/>
                  <a:tailEnd type="triangle" w="med" len="med"/>
                </a:ln>
                <a:effectLst/>
              </p:spPr>
              <p:txBody>
                <a:bodyPr wrap="square" lIns="65023" tIns="65023" rIns="65023" bIns="65023" numCol="1" anchor="t">
                  <a:noAutofit/>
                </a:bodyPr>
                <a:lstStyle/>
                <a:p>
                  <a:pPr algn="l" defTabSz="650240">
                    <a:defRPr b="0" sz="160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</a:p>
              </p:txBody>
            </p:sp>
            <p:sp>
              <p:nvSpPr>
                <p:cNvPr id="338" name="Line"/>
                <p:cNvSpPr/>
                <p:nvPr/>
              </p:nvSpPr>
              <p:spPr>
                <a:xfrm>
                  <a:off x="309767" y="127606"/>
                  <a:ext cx="11998" cy="571973"/>
                </a:xfrm>
                <a:prstGeom prst="line">
                  <a:avLst/>
                </a:prstGeom>
                <a:noFill/>
                <a:ln w="38100" cap="flat">
                  <a:solidFill>
                    <a:srgbClr val="0000FF"/>
                  </a:solidFill>
                  <a:prstDash val="solid"/>
                  <a:round/>
                  <a:tailEnd type="triangle" w="med" len="med"/>
                </a:ln>
                <a:effectLst/>
              </p:spPr>
              <p:txBody>
                <a:bodyPr wrap="square" lIns="65023" tIns="65023" rIns="65023" bIns="65023" numCol="1" anchor="t">
                  <a:noAutofit/>
                </a:bodyPr>
                <a:lstStyle/>
                <a:p>
                  <a:pPr algn="l" defTabSz="650240">
                    <a:defRPr b="0" sz="160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</a:p>
              </p:txBody>
            </p:sp>
            <p:sp>
              <p:nvSpPr>
                <p:cNvPr id="339" name="Shape"/>
                <p:cNvSpPr/>
                <p:nvPr/>
              </p:nvSpPr>
              <p:spPr>
                <a:xfrm flipH="1" rot="57491">
                  <a:off x="2012116" y="1204302"/>
                  <a:ext cx="810197" cy="81668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6" h="19676" fill="norm" stroke="1" extrusionOk="0">
                      <a:moveTo>
                        <a:pt x="16798" y="2878"/>
                      </a:moveTo>
                      <a:cubicBezTo>
                        <a:pt x="20638" y="6719"/>
                        <a:pt x="20635" y="12948"/>
                        <a:pt x="16792" y="16792"/>
                      </a:cubicBezTo>
                      <a:cubicBezTo>
                        <a:pt x="12948" y="20635"/>
                        <a:pt x="6719" y="20638"/>
                        <a:pt x="2878" y="16798"/>
                      </a:cubicBezTo>
                      <a:cubicBezTo>
                        <a:pt x="-962" y="12957"/>
                        <a:pt x="-959" y="6728"/>
                        <a:pt x="2884" y="2884"/>
                      </a:cubicBezTo>
                      <a:cubicBezTo>
                        <a:pt x="6728" y="-959"/>
                        <a:pt x="12957" y="-962"/>
                        <a:pt x="16798" y="2878"/>
                      </a:cubicBezTo>
                    </a:path>
                  </a:pathLst>
                </a:custGeom>
                <a:noFill/>
                <a:ln w="25400" cap="flat">
                  <a:solidFill>
                    <a:srgbClr val="FF0000"/>
                  </a:solidFill>
                  <a:prstDash val="solid"/>
                  <a:round/>
                </a:ln>
                <a:effectLst/>
              </p:spPr>
              <p:txBody>
                <a:bodyPr wrap="square" lIns="65023" tIns="65023" rIns="65023" bIns="65023" numCol="1" anchor="ctr">
                  <a:noAutofit/>
                </a:bodyPr>
                <a:lstStyle/>
                <a:p>
                  <a:pPr algn="l" defTabSz="1300480">
                    <a:defRPr b="0" sz="3400">
                      <a:uFill>
                        <a:solidFill>
                          <a:srgbClr val="000000"/>
                        </a:solidFill>
                      </a:uFill>
                      <a:latin typeface="Times"/>
                      <a:ea typeface="Times"/>
                      <a:cs typeface="Times"/>
                      <a:sym typeface="Times"/>
                    </a:defRPr>
                  </a:pPr>
                </a:p>
              </p:txBody>
            </p:sp>
          </p:grpSp>
          <p:grpSp>
            <p:nvGrpSpPr>
              <p:cNvPr id="344" name="Group"/>
              <p:cNvGrpSpPr/>
              <p:nvPr/>
            </p:nvGrpSpPr>
            <p:grpSpPr>
              <a:xfrm>
                <a:off x="986669" y="1773778"/>
                <a:ext cx="1219912" cy="1583838"/>
                <a:chOff x="-673669" y="90823"/>
                <a:chExt cx="1219910" cy="1583836"/>
              </a:xfrm>
            </p:grpSpPr>
            <p:sp>
              <p:nvSpPr>
                <p:cNvPr id="341" name="Line"/>
                <p:cNvSpPr/>
                <p:nvPr/>
              </p:nvSpPr>
              <p:spPr>
                <a:xfrm flipV="1">
                  <a:off x="515550" y="90823"/>
                  <a:ext cx="30692" cy="571240"/>
                </a:xfrm>
                <a:prstGeom prst="line">
                  <a:avLst/>
                </a:prstGeom>
                <a:noFill/>
                <a:ln w="38100" cap="flat">
                  <a:solidFill>
                    <a:srgbClr val="0000FF"/>
                  </a:solidFill>
                  <a:prstDash val="solid"/>
                  <a:round/>
                  <a:tailEnd type="triangle" w="med" len="med"/>
                </a:ln>
                <a:effectLst/>
              </p:spPr>
              <p:txBody>
                <a:bodyPr wrap="square" lIns="65023" tIns="65023" rIns="65023" bIns="65023" numCol="1" anchor="t">
                  <a:noAutofit/>
                </a:bodyPr>
                <a:lstStyle/>
                <a:p>
                  <a:pPr algn="l" defTabSz="650240">
                    <a:defRPr b="0" sz="160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</a:p>
              </p:txBody>
            </p:sp>
            <p:sp>
              <p:nvSpPr>
                <p:cNvPr id="342" name="Line"/>
                <p:cNvSpPr/>
                <p:nvPr/>
              </p:nvSpPr>
              <p:spPr>
                <a:xfrm>
                  <a:off x="310502" y="127619"/>
                  <a:ext cx="12050" cy="571973"/>
                </a:xfrm>
                <a:prstGeom prst="line">
                  <a:avLst/>
                </a:prstGeom>
                <a:noFill/>
                <a:ln w="38100" cap="flat">
                  <a:solidFill>
                    <a:srgbClr val="0000FF"/>
                  </a:solidFill>
                  <a:prstDash val="solid"/>
                  <a:round/>
                  <a:tailEnd type="triangle" w="med" len="med"/>
                </a:ln>
                <a:effectLst/>
              </p:spPr>
              <p:txBody>
                <a:bodyPr wrap="square" lIns="65023" tIns="65023" rIns="65023" bIns="65023" numCol="1" anchor="t">
                  <a:noAutofit/>
                </a:bodyPr>
                <a:lstStyle/>
                <a:p>
                  <a:pPr algn="l" defTabSz="650240">
                    <a:defRPr b="0" sz="160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</a:p>
              </p:txBody>
            </p:sp>
            <p:sp>
              <p:nvSpPr>
                <p:cNvPr id="343" name="Shape"/>
                <p:cNvSpPr/>
                <p:nvPr/>
              </p:nvSpPr>
              <p:spPr>
                <a:xfrm flipH="1" rot="57491">
                  <a:off x="-666898" y="851237"/>
                  <a:ext cx="812192" cy="81668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6" h="19676" fill="norm" stroke="1" extrusionOk="0">
                      <a:moveTo>
                        <a:pt x="16798" y="2878"/>
                      </a:moveTo>
                      <a:cubicBezTo>
                        <a:pt x="20638" y="6719"/>
                        <a:pt x="20635" y="12948"/>
                        <a:pt x="16792" y="16792"/>
                      </a:cubicBezTo>
                      <a:cubicBezTo>
                        <a:pt x="12948" y="20635"/>
                        <a:pt x="6719" y="20638"/>
                        <a:pt x="2878" y="16798"/>
                      </a:cubicBezTo>
                      <a:cubicBezTo>
                        <a:pt x="-962" y="12957"/>
                        <a:pt x="-959" y="6728"/>
                        <a:pt x="2884" y="2884"/>
                      </a:cubicBezTo>
                      <a:cubicBezTo>
                        <a:pt x="6728" y="-959"/>
                        <a:pt x="12957" y="-962"/>
                        <a:pt x="16798" y="2878"/>
                      </a:cubicBezTo>
                    </a:path>
                  </a:pathLst>
                </a:custGeom>
                <a:noFill/>
                <a:ln w="25400" cap="flat">
                  <a:solidFill>
                    <a:srgbClr val="FF0000"/>
                  </a:solidFill>
                  <a:prstDash val="solid"/>
                  <a:round/>
                </a:ln>
                <a:effectLst/>
              </p:spPr>
              <p:txBody>
                <a:bodyPr wrap="square" lIns="65023" tIns="65023" rIns="65023" bIns="65023" numCol="1" anchor="ctr">
                  <a:noAutofit/>
                </a:bodyPr>
                <a:lstStyle/>
                <a:p>
                  <a:pPr algn="l" defTabSz="1300480">
                    <a:defRPr b="0" sz="3400">
                      <a:uFill>
                        <a:solidFill>
                          <a:srgbClr val="000000"/>
                        </a:solidFill>
                      </a:uFill>
                      <a:latin typeface="Times"/>
                      <a:ea typeface="Times"/>
                      <a:cs typeface="Times"/>
                      <a:sym typeface="Times"/>
                    </a:defRPr>
                  </a:pPr>
                </a:p>
              </p:txBody>
            </p:sp>
          </p:grpSp>
          <p:sp>
            <p:nvSpPr>
              <p:cNvPr id="345" name="Line"/>
              <p:cNvSpPr/>
              <p:nvPr/>
            </p:nvSpPr>
            <p:spPr>
              <a:xfrm flipV="1">
                <a:off x="4358261" y="1563170"/>
                <a:ext cx="29264" cy="570650"/>
              </a:xfrm>
              <a:prstGeom prst="line">
                <a:avLst/>
              </a:prstGeom>
              <a:noFill/>
              <a:ln w="38100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algn="l" defTabSz="650240">
                  <a:defRPr b="0" sz="16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346" name="Line"/>
              <p:cNvSpPr/>
              <p:nvPr/>
            </p:nvSpPr>
            <p:spPr>
              <a:xfrm flipV="1">
                <a:off x="0" y="525433"/>
                <a:ext cx="31259" cy="570616"/>
              </a:xfrm>
              <a:prstGeom prst="line">
                <a:avLst/>
              </a:prstGeom>
              <a:noFill/>
              <a:ln w="38100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algn="l" defTabSz="650240">
                  <a:defRPr b="0" sz="16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347" name="Line"/>
              <p:cNvSpPr/>
              <p:nvPr/>
            </p:nvSpPr>
            <p:spPr>
              <a:xfrm>
                <a:off x="3864713" y="883256"/>
                <a:ext cx="12605" cy="573416"/>
              </a:xfrm>
              <a:prstGeom prst="line">
                <a:avLst/>
              </a:prstGeom>
              <a:noFill/>
              <a:ln w="38100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algn="l" defTabSz="650240">
                  <a:defRPr b="0" sz="16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348" name="Line"/>
              <p:cNvSpPr/>
              <p:nvPr/>
            </p:nvSpPr>
            <p:spPr>
              <a:xfrm>
                <a:off x="3663147" y="2424535"/>
                <a:ext cx="12638" cy="571369"/>
              </a:xfrm>
              <a:prstGeom prst="line">
                <a:avLst/>
              </a:prstGeom>
              <a:noFill/>
              <a:ln w="38100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algn="l" defTabSz="650240">
                  <a:defRPr b="0" sz="16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349" name="Line"/>
              <p:cNvSpPr/>
              <p:nvPr/>
            </p:nvSpPr>
            <p:spPr>
              <a:xfrm flipV="1">
                <a:off x="957843" y="1917275"/>
                <a:ext cx="29297" cy="572697"/>
              </a:xfrm>
              <a:prstGeom prst="line">
                <a:avLst/>
              </a:prstGeom>
              <a:noFill/>
              <a:ln w="38100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algn="l" defTabSz="650240">
                  <a:defRPr b="0" sz="16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350" name="Line"/>
              <p:cNvSpPr/>
              <p:nvPr/>
            </p:nvSpPr>
            <p:spPr>
              <a:xfrm>
                <a:off x="1611498" y="1183987"/>
                <a:ext cx="31062" cy="543025"/>
              </a:xfrm>
              <a:prstGeom prst="line">
                <a:avLst/>
              </a:prstGeom>
              <a:noFill/>
              <a:ln w="38100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algn="l" defTabSz="650240">
                  <a:defRPr b="0" sz="16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351" name="Line"/>
              <p:cNvSpPr/>
              <p:nvPr/>
            </p:nvSpPr>
            <p:spPr>
              <a:xfrm rot="389321">
                <a:off x="3885003" y="1113972"/>
                <a:ext cx="628551" cy="6217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003" fill="norm" stroke="1" extrusionOk="0">
                    <a:moveTo>
                      <a:pt x="0" y="32"/>
                    </a:moveTo>
                    <a:cubicBezTo>
                      <a:pt x="11233" y="-597"/>
                      <a:pt x="20887" y="8256"/>
                      <a:pt x="21563" y="19806"/>
                    </a:cubicBezTo>
                    <a:cubicBezTo>
                      <a:pt x="21587" y="20205"/>
                      <a:pt x="21599" y="20604"/>
                      <a:pt x="21600" y="21003"/>
                    </a:cubicBezTo>
                  </a:path>
                </a:pathLst>
              </a:custGeom>
              <a:noFill/>
              <a:ln w="25400" cap="flat">
                <a:solidFill>
                  <a:srgbClr val="FF0000"/>
                </a:solidFill>
                <a:prstDash val="dash"/>
                <a:round/>
                <a:headEnd type="triangle" w="med" len="med"/>
              </a:ln>
              <a:effectLst/>
            </p:spPr>
            <p:txBody>
              <a:bodyPr wrap="square" lIns="65023" tIns="65023" rIns="65023" bIns="65023" numCol="1" anchor="ctr">
                <a:noAutofit/>
              </a:bodyPr>
              <a:lstStyle/>
              <a:p>
                <a:pPr algn="l" defTabSz="1300480">
                  <a:defRPr b="0" sz="3400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defRPr>
                </a:pPr>
              </a:p>
            </p:txBody>
          </p:sp>
          <p:sp>
            <p:nvSpPr>
              <p:cNvPr id="352" name="Line"/>
              <p:cNvSpPr/>
              <p:nvPr/>
            </p:nvSpPr>
            <p:spPr>
              <a:xfrm flipH="1" rot="2723791">
                <a:off x="289277" y="251075"/>
                <a:ext cx="556688" cy="7668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12" h="21600" fill="norm" stroke="1" extrusionOk="0">
                    <a:moveTo>
                      <a:pt x="0" y="0"/>
                    </a:moveTo>
                    <a:cubicBezTo>
                      <a:pt x="12456" y="1372"/>
                      <a:pt x="21600" y="10597"/>
                      <a:pt x="21409" y="21600"/>
                    </a:cubicBezTo>
                  </a:path>
                </a:pathLst>
              </a:custGeom>
              <a:noFill/>
              <a:ln w="25400" cap="flat">
                <a:solidFill>
                  <a:srgbClr val="FF0000"/>
                </a:solidFill>
                <a:prstDash val="dash"/>
                <a:round/>
                <a:headEnd type="triangle" w="med" len="med"/>
              </a:ln>
              <a:effectLst/>
            </p:spPr>
            <p:txBody>
              <a:bodyPr wrap="square" lIns="65023" tIns="65023" rIns="65023" bIns="65023" numCol="1" anchor="ctr">
                <a:noAutofit/>
              </a:bodyPr>
              <a:lstStyle/>
              <a:p>
                <a:pPr algn="l" defTabSz="1300480">
                  <a:defRPr b="0" sz="3400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defRPr>
                </a:pPr>
              </a:p>
            </p:txBody>
          </p:sp>
          <p:sp>
            <p:nvSpPr>
              <p:cNvPr id="353" name="Line"/>
              <p:cNvSpPr/>
              <p:nvPr/>
            </p:nvSpPr>
            <p:spPr>
              <a:xfrm rot="18275859">
                <a:off x="1146197" y="1716949"/>
                <a:ext cx="620062" cy="61076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7" h="20853" fill="norm" stroke="1" extrusionOk="0">
                    <a:moveTo>
                      <a:pt x="0" y="50"/>
                    </a:moveTo>
                    <a:cubicBezTo>
                      <a:pt x="11405" y="-747"/>
                      <a:pt x="21065" y="8027"/>
                      <a:pt x="21576" y="19648"/>
                    </a:cubicBezTo>
                    <a:cubicBezTo>
                      <a:pt x="21594" y="20049"/>
                      <a:pt x="21600" y="20451"/>
                      <a:pt x="21595" y="20853"/>
                    </a:cubicBezTo>
                  </a:path>
                </a:pathLst>
              </a:custGeom>
              <a:noFill/>
              <a:ln w="25400" cap="flat">
                <a:solidFill>
                  <a:srgbClr val="FF0000"/>
                </a:solidFill>
                <a:prstDash val="dash"/>
                <a:round/>
                <a:headEnd type="triangle" w="med" len="med"/>
              </a:ln>
              <a:effectLst/>
            </p:spPr>
            <p:txBody>
              <a:bodyPr wrap="square" lIns="65023" tIns="65023" rIns="65023" bIns="65023" numCol="1" anchor="ctr">
                <a:noAutofit/>
              </a:bodyPr>
              <a:lstStyle/>
              <a:p>
                <a:pPr algn="l" defTabSz="1300480">
                  <a:defRPr b="0" sz="3400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defRPr>
                </a:pPr>
              </a:p>
            </p:txBody>
          </p:sp>
          <p:sp>
            <p:nvSpPr>
              <p:cNvPr id="354" name="Line"/>
              <p:cNvSpPr/>
              <p:nvPr/>
            </p:nvSpPr>
            <p:spPr>
              <a:xfrm rot="389321">
                <a:off x="1123173" y="671852"/>
                <a:ext cx="628551" cy="6217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003" fill="norm" stroke="1" extrusionOk="0">
                    <a:moveTo>
                      <a:pt x="0" y="32"/>
                    </a:moveTo>
                    <a:cubicBezTo>
                      <a:pt x="11233" y="-597"/>
                      <a:pt x="20887" y="8256"/>
                      <a:pt x="21563" y="19806"/>
                    </a:cubicBezTo>
                    <a:cubicBezTo>
                      <a:pt x="21587" y="20205"/>
                      <a:pt x="21599" y="20604"/>
                      <a:pt x="21600" y="21003"/>
                    </a:cubicBezTo>
                  </a:path>
                </a:pathLst>
              </a:custGeom>
              <a:noFill/>
              <a:ln w="25400" cap="flat">
                <a:solidFill>
                  <a:srgbClr val="FF0000"/>
                </a:solidFill>
                <a:prstDash val="dash"/>
                <a:round/>
                <a:headEnd type="triangle" w="med" len="med"/>
              </a:ln>
              <a:effectLst/>
            </p:spPr>
            <p:txBody>
              <a:bodyPr wrap="square" lIns="65023" tIns="65023" rIns="65023" bIns="65023" numCol="1" anchor="ctr">
                <a:noAutofit/>
              </a:bodyPr>
              <a:lstStyle/>
              <a:p>
                <a:pPr algn="l" defTabSz="1300480">
                  <a:defRPr b="0" sz="3400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defRPr>
                </a:pPr>
              </a:p>
            </p:txBody>
          </p:sp>
          <p:sp>
            <p:nvSpPr>
              <p:cNvPr id="355" name="Line"/>
              <p:cNvSpPr/>
              <p:nvPr/>
            </p:nvSpPr>
            <p:spPr>
              <a:xfrm flipV="1">
                <a:off x="404080" y="3406360"/>
                <a:ext cx="29298" cy="572697"/>
              </a:xfrm>
              <a:prstGeom prst="line">
                <a:avLst/>
              </a:prstGeom>
              <a:noFill/>
              <a:ln w="38100" cap="flat">
                <a:solidFill>
                  <a:srgbClr val="FF26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algn="l" defTabSz="650240">
                  <a:defRPr b="0" sz="16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356" name="Line"/>
              <p:cNvSpPr/>
              <p:nvPr/>
            </p:nvSpPr>
            <p:spPr>
              <a:xfrm flipV="1">
                <a:off x="5121483" y="669915"/>
                <a:ext cx="29297" cy="572697"/>
              </a:xfrm>
              <a:prstGeom prst="line">
                <a:avLst/>
              </a:prstGeom>
              <a:noFill/>
              <a:ln w="38100" cap="flat">
                <a:solidFill>
                  <a:srgbClr val="FF26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algn="l" defTabSz="650240">
                  <a:defRPr b="0" sz="16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</p:grpSp>
        <p:sp>
          <p:nvSpPr>
            <p:cNvPr id="358" name="t=0"/>
            <p:cNvSpPr txBox="1"/>
            <p:nvPr/>
          </p:nvSpPr>
          <p:spPr>
            <a:xfrm>
              <a:off x="1208101" y="3231531"/>
              <a:ext cx="791772" cy="7281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noAutofit/>
            </a:bodyPr>
            <a:lstStyle>
              <a:lvl1pPr algn="l" defTabSz="1300480">
                <a:defRPr i="1" sz="3400">
                  <a:uFill>
                    <a:solidFill>
                      <a:srgbClr val="000000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>
                <a:defRPr b="0" i="0"/>
              </a:pPr>
              <a:r>
                <a:rPr b="1" i="1"/>
                <a:t>t=0</a:t>
              </a:r>
            </a:p>
          </p:txBody>
        </p:sp>
        <p:sp>
          <p:nvSpPr>
            <p:cNvPr id="359" name="t"/>
            <p:cNvSpPr txBox="1"/>
            <p:nvPr/>
          </p:nvSpPr>
          <p:spPr>
            <a:xfrm>
              <a:off x="4815042" y="1615624"/>
              <a:ext cx="263389" cy="7281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noAutofit/>
            </a:bodyPr>
            <a:lstStyle>
              <a:lvl1pPr algn="l" defTabSz="1300480">
                <a:defRPr i="1" sz="3400">
                  <a:uFill>
                    <a:solidFill>
                      <a:srgbClr val="000000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/>
              <a:r>
                <a:t>t</a:t>
              </a:r>
            </a:p>
          </p:txBody>
        </p:sp>
      </p:grpSp>
      <p:pic>
        <p:nvPicPr>
          <p:cNvPr id="361" name="langle_color_blu.pdf" descr="langle_color_blu.pdf"/>
          <p:cNvPicPr>
            <a:picLocks noChangeAspect="1"/>
          </p:cNvPicPr>
          <p:nvPr/>
        </p:nvPicPr>
        <p:blipFill>
          <a:blip r:embed="rId2">
            <a:extLst/>
          </a:blip>
          <a:srcRect l="61200" t="0" r="0" b="0"/>
          <a:stretch>
            <a:fillRect/>
          </a:stretch>
        </p:blipFill>
        <p:spPr>
          <a:xfrm>
            <a:off x="1561736" y="2701063"/>
            <a:ext cx="1837995" cy="406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62" name="langle_color_blu.pdf" descr="langle_color_blu.pdf"/>
          <p:cNvPicPr>
            <a:picLocks noChangeAspect="1"/>
          </p:cNvPicPr>
          <p:nvPr/>
        </p:nvPicPr>
        <p:blipFill>
          <a:blip r:embed="rId2">
            <a:extLst/>
          </a:blip>
          <a:srcRect l="38948" t="0" r="38533" b="0"/>
          <a:stretch>
            <a:fillRect/>
          </a:stretch>
        </p:blipFill>
        <p:spPr>
          <a:xfrm>
            <a:off x="9618399" y="2701063"/>
            <a:ext cx="1066735" cy="4064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97" name="Group"/>
          <p:cNvGrpSpPr/>
          <p:nvPr/>
        </p:nvGrpSpPr>
        <p:grpSpPr>
          <a:xfrm>
            <a:off x="7560022" y="3519520"/>
            <a:ext cx="5185029" cy="4116931"/>
            <a:chOff x="0" y="458169"/>
            <a:chExt cx="5185028" cy="4116929"/>
          </a:xfrm>
        </p:grpSpPr>
        <p:grpSp>
          <p:nvGrpSpPr>
            <p:cNvPr id="394" name="Group"/>
            <p:cNvGrpSpPr/>
            <p:nvPr/>
          </p:nvGrpSpPr>
          <p:grpSpPr>
            <a:xfrm>
              <a:off x="0" y="458169"/>
              <a:ext cx="4909333" cy="3157992"/>
              <a:chOff x="0" y="18067"/>
              <a:chExt cx="4909332" cy="3157990"/>
            </a:xfrm>
          </p:grpSpPr>
          <p:sp>
            <p:nvSpPr>
              <p:cNvPr id="363" name="Line"/>
              <p:cNvSpPr/>
              <p:nvPr/>
            </p:nvSpPr>
            <p:spPr>
              <a:xfrm flipH="1" rot="2723791">
                <a:off x="2691986" y="105358"/>
                <a:ext cx="500147" cy="6095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05" h="21600" fill="norm" stroke="1" extrusionOk="0">
                    <a:moveTo>
                      <a:pt x="0" y="0"/>
                    </a:moveTo>
                    <a:cubicBezTo>
                      <a:pt x="12504" y="1266"/>
                      <a:pt x="21600" y="10491"/>
                      <a:pt x="21298" y="21600"/>
                    </a:cubicBezTo>
                  </a:path>
                </a:pathLst>
              </a:custGeom>
              <a:noFill/>
              <a:ln w="25400" cap="flat">
                <a:solidFill>
                  <a:srgbClr val="FF0000"/>
                </a:solidFill>
                <a:prstDash val="dash"/>
                <a:round/>
                <a:headEnd type="triangle" w="med" len="med"/>
              </a:ln>
              <a:effectLst/>
            </p:spPr>
            <p:txBody>
              <a:bodyPr wrap="square" lIns="65023" tIns="65023" rIns="65023" bIns="65023" numCol="1" anchor="ctr">
                <a:noAutofit/>
              </a:bodyPr>
              <a:lstStyle/>
              <a:p>
                <a:pPr algn="l" defTabSz="1300480">
                  <a:defRPr b="0" sz="3400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defRPr>
                </a:pPr>
              </a:p>
            </p:txBody>
          </p:sp>
          <p:sp>
            <p:nvSpPr>
              <p:cNvPr id="364" name="Line"/>
              <p:cNvSpPr/>
              <p:nvPr/>
            </p:nvSpPr>
            <p:spPr>
              <a:xfrm rot="18275859">
                <a:off x="2750144" y="2426525"/>
                <a:ext cx="636061" cy="62219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6" h="20759" fill="norm" stroke="1" extrusionOk="0">
                    <a:moveTo>
                      <a:pt x="0" y="65"/>
                    </a:moveTo>
                    <a:cubicBezTo>
                      <a:pt x="11516" y="-841"/>
                      <a:pt x="21179" y="7883"/>
                      <a:pt x="21583" y="19549"/>
                    </a:cubicBezTo>
                    <a:cubicBezTo>
                      <a:pt x="21597" y="19952"/>
                      <a:pt x="21600" y="20355"/>
                      <a:pt x="21591" y="20759"/>
                    </a:cubicBezTo>
                  </a:path>
                </a:pathLst>
              </a:custGeom>
              <a:noFill/>
              <a:ln w="25400" cap="flat">
                <a:solidFill>
                  <a:srgbClr val="FF0000"/>
                </a:solidFill>
                <a:prstDash val="dash"/>
                <a:round/>
                <a:headEnd type="triangle" w="med" len="med"/>
              </a:ln>
              <a:effectLst/>
            </p:spPr>
            <p:txBody>
              <a:bodyPr wrap="square" lIns="65023" tIns="65023" rIns="65023" bIns="65023" numCol="1" anchor="ctr">
                <a:noAutofit/>
              </a:bodyPr>
              <a:lstStyle/>
              <a:p>
                <a:pPr algn="l" defTabSz="1300480">
                  <a:defRPr b="0" sz="3400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defRPr>
                </a:pPr>
              </a:p>
            </p:txBody>
          </p:sp>
          <p:grpSp>
            <p:nvGrpSpPr>
              <p:cNvPr id="377" name="Group"/>
              <p:cNvGrpSpPr/>
              <p:nvPr/>
            </p:nvGrpSpPr>
            <p:grpSpPr>
              <a:xfrm>
                <a:off x="49866" y="439076"/>
                <a:ext cx="4859467" cy="2687267"/>
                <a:chOff x="-676" y="2431"/>
                <a:chExt cx="4859465" cy="2687266"/>
              </a:xfrm>
            </p:grpSpPr>
            <p:grpSp>
              <p:nvGrpSpPr>
                <p:cNvPr id="368" name="Group"/>
                <p:cNvGrpSpPr/>
                <p:nvPr/>
              </p:nvGrpSpPr>
              <p:grpSpPr>
                <a:xfrm>
                  <a:off x="2297462" y="2431"/>
                  <a:ext cx="2561328" cy="2415416"/>
                  <a:chOff x="-676" y="2431"/>
                  <a:chExt cx="2561327" cy="2415415"/>
                </a:xfrm>
              </p:grpSpPr>
              <p:sp>
                <p:nvSpPr>
                  <p:cNvPr id="365" name="Shape"/>
                  <p:cNvSpPr/>
                  <p:nvPr/>
                </p:nvSpPr>
                <p:spPr>
                  <a:xfrm flipH="1" rot="21212999">
                    <a:off x="972030" y="1544233"/>
                    <a:ext cx="1549202" cy="789096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359" y="0"/>
                        </a:moveTo>
                        <a:lnTo>
                          <a:pt x="0" y="21435"/>
                        </a:lnTo>
                        <a:lnTo>
                          <a:pt x="16241" y="21600"/>
                        </a:lnTo>
                        <a:lnTo>
                          <a:pt x="21600" y="165"/>
                        </a:lnTo>
                        <a:close/>
                      </a:path>
                    </a:pathLst>
                  </a:custGeom>
                  <a:noFill/>
                  <a:ln w="381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65023" tIns="65023" rIns="65023" bIns="65023" numCol="1" anchor="ctr">
                    <a:noAutofit/>
                  </a:bodyPr>
                  <a:lstStyle/>
                  <a:p>
                    <a:pPr algn="l" defTabSz="1300480">
                      <a:defRPr b="0" sz="340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  <p:sp>
                <p:nvSpPr>
                  <p:cNvPr id="366" name="Shape"/>
                  <p:cNvSpPr/>
                  <p:nvPr/>
                </p:nvSpPr>
                <p:spPr>
                  <a:xfrm flipH="1" rot="21212999">
                    <a:off x="38742" y="86949"/>
                    <a:ext cx="1549202" cy="789096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359" y="0"/>
                        </a:moveTo>
                        <a:lnTo>
                          <a:pt x="0" y="21435"/>
                        </a:lnTo>
                        <a:lnTo>
                          <a:pt x="16241" y="21600"/>
                        </a:lnTo>
                        <a:lnTo>
                          <a:pt x="21600" y="165"/>
                        </a:lnTo>
                        <a:close/>
                      </a:path>
                    </a:pathLst>
                  </a:custGeom>
                  <a:noFill/>
                  <a:ln w="381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65023" tIns="65023" rIns="65023" bIns="65023" numCol="1" anchor="ctr">
                    <a:noAutofit/>
                  </a:bodyPr>
                  <a:lstStyle/>
                  <a:p>
                    <a:pPr algn="l" defTabSz="1300480">
                      <a:defRPr b="0" sz="340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  <p:sp>
                <p:nvSpPr>
                  <p:cNvPr id="367" name="Shape"/>
                  <p:cNvSpPr/>
                  <p:nvPr/>
                </p:nvSpPr>
                <p:spPr>
                  <a:xfrm flipH="1" rot="21212999">
                    <a:off x="505386" y="815591"/>
                    <a:ext cx="1549202" cy="789096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359" y="0"/>
                        </a:moveTo>
                        <a:lnTo>
                          <a:pt x="0" y="21435"/>
                        </a:lnTo>
                        <a:lnTo>
                          <a:pt x="16241" y="21600"/>
                        </a:lnTo>
                        <a:lnTo>
                          <a:pt x="21600" y="165"/>
                        </a:lnTo>
                        <a:close/>
                      </a:path>
                    </a:pathLst>
                  </a:custGeom>
                  <a:noFill/>
                  <a:ln w="381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65023" tIns="65023" rIns="65023" bIns="65023" numCol="1" anchor="ctr">
                    <a:noAutofit/>
                  </a:bodyPr>
                  <a:lstStyle/>
                  <a:p>
                    <a:pPr algn="l" defTabSz="1300480">
                      <a:defRPr b="0" sz="340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</p:grpSp>
            <p:grpSp>
              <p:nvGrpSpPr>
                <p:cNvPr id="372" name="Group"/>
                <p:cNvGrpSpPr/>
                <p:nvPr/>
              </p:nvGrpSpPr>
              <p:grpSpPr>
                <a:xfrm>
                  <a:off x="1148392" y="138356"/>
                  <a:ext cx="2561329" cy="2415417"/>
                  <a:chOff x="-676" y="2431"/>
                  <a:chExt cx="2561327" cy="2415415"/>
                </a:xfrm>
              </p:grpSpPr>
              <p:sp>
                <p:nvSpPr>
                  <p:cNvPr id="369" name="Shape"/>
                  <p:cNvSpPr/>
                  <p:nvPr/>
                </p:nvSpPr>
                <p:spPr>
                  <a:xfrm flipH="1" rot="21212999">
                    <a:off x="972030" y="1544233"/>
                    <a:ext cx="1549202" cy="789096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359" y="0"/>
                        </a:moveTo>
                        <a:lnTo>
                          <a:pt x="0" y="21435"/>
                        </a:lnTo>
                        <a:lnTo>
                          <a:pt x="16241" y="21600"/>
                        </a:lnTo>
                        <a:lnTo>
                          <a:pt x="21600" y="165"/>
                        </a:lnTo>
                        <a:close/>
                      </a:path>
                    </a:pathLst>
                  </a:custGeom>
                  <a:noFill/>
                  <a:ln w="381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65023" tIns="65023" rIns="65023" bIns="65023" numCol="1" anchor="ctr">
                    <a:noAutofit/>
                  </a:bodyPr>
                  <a:lstStyle/>
                  <a:p>
                    <a:pPr algn="l" defTabSz="1300480">
                      <a:defRPr b="0" sz="340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  <p:sp>
                <p:nvSpPr>
                  <p:cNvPr id="370" name="Shape"/>
                  <p:cNvSpPr/>
                  <p:nvPr/>
                </p:nvSpPr>
                <p:spPr>
                  <a:xfrm flipH="1" rot="21212999">
                    <a:off x="38742" y="86949"/>
                    <a:ext cx="1549202" cy="789096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359" y="0"/>
                        </a:moveTo>
                        <a:lnTo>
                          <a:pt x="0" y="21435"/>
                        </a:lnTo>
                        <a:lnTo>
                          <a:pt x="16241" y="21600"/>
                        </a:lnTo>
                        <a:lnTo>
                          <a:pt x="21600" y="165"/>
                        </a:lnTo>
                        <a:close/>
                      </a:path>
                    </a:pathLst>
                  </a:custGeom>
                  <a:noFill/>
                  <a:ln w="381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65023" tIns="65023" rIns="65023" bIns="65023" numCol="1" anchor="ctr">
                    <a:noAutofit/>
                  </a:bodyPr>
                  <a:lstStyle/>
                  <a:p>
                    <a:pPr algn="l" defTabSz="1300480">
                      <a:defRPr b="0" sz="340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  <p:sp>
                <p:nvSpPr>
                  <p:cNvPr id="371" name="Shape"/>
                  <p:cNvSpPr/>
                  <p:nvPr/>
                </p:nvSpPr>
                <p:spPr>
                  <a:xfrm flipH="1" rot="21212999">
                    <a:off x="505386" y="815591"/>
                    <a:ext cx="1549202" cy="789096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359" y="0"/>
                        </a:moveTo>
                        <a:lnTo>
                          <a:pt x="0" y="21435"/>
                        </a:lnTo>
                        <a:lnTo>
                          <a:pt x="16241" y="21600"/>
                        </a:lnTo>
                        <a:lnTo>
                          <a:pt x="21600" y="165"/>
                        </a:lnTo>
                        <a:close/>
                      </a:path>
                    </a:pathLst>
                  </a:custGeom>
                  <a:noFill/>
                  <a:ln w="381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65023" tIns="65023" rIns="65023" bIns="65023" numCol="1" anchor="ctr">
                    <a:noAutofit/>
                  </a:bodyPr>
                  <a:lstStyle/>
                  <a:p>
                    <a:pPr algn="l" defTabSz="1300480">
                      <a:defRPr b="0" sz="340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</p:grpSp>
            <p:grpSp>
              <p:nvGrpSpPr>
                <p:cNvPr id="376" name="Group"/>
                <p:cNvGrpSpPr/>
                <p:nvPr/>
              </p:nvGrpSpPr>
              <p:grpSpPr>
                <a:xfrm>
                  <a:off x="-677" y="274281"/>
                  <a:ext cx="2561328" cy="2415417"/>
                  <a:chOff x="-676" y="2431"/>
                  <a:chExt cx="2561327" cy="2415415"/>
                </a:xfrm>
              </p:grpSpPr>
              <p:sp>
                <p:nvSpPr>
                  <p:cNvPr id="373" name="Shape"/>
                  <p:cNvSpPr/>
                  <p:nvPr/>
                </p:nvSpPr>
                <p:spPr>
                  <a:xfrm flipH="1" rot="21212999">
                    <a:off x="972030" y="1544233"/>
                    <a:ext cx="1549202" cy="789096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359" y="0"/>
                        </a:moveTo>
                        <a:lnTo>
                          <a:pt x="0" y="21435"/>
                        </a:lnTo>
                        <a:lnTo>
                          <a:pt x="16241" y="21600"/>
                        </a:lnTo>
                        <a:lnTo>
                          <a:pt x="21600" y="165"/>
                        </a:lnTo>
                        <a:close/>
                      </a:path>
                    </a:pathLst>
                  </a:custGeom>
                  <a:noFill/>
                  <a:ln w="381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65023" tIns="65023" rIns="65023" bIns="65023" numCol="1" anchor="ctr">
                    <a:noAutofit/>
                  </a:bodyPr>
                  <a:lstStyle/>
                  <a:p>
                    <a:pPr algn="l" defTabSz="1300480">
                      <a:defRPr b="0" sz="340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  <p:sp>
                <p:nvSpPr>
                  <p:cNvPr id="374" name="Shape"/>
                  <p:cNvSpPr/>
                  <p:nvPr/>
                </p:nvSpPr>
                <p:spPr>
                  <a:xfrm flipH="1" rot="21212999">
                    <a:off x="38742" y="86949"/>
                    <a:ext cx="1549202" cy="789096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359" y="0"/>
                        </a:moveTo>
                        <a:lnTo>
                          <a:pt x="0" y="21435"/>
                        </a:lnTo>
                        <a:lnTo>
                          <a:pt x="16241" y="21600"/>
                        </a:lnTo>
                        <a:lnTo>
                          <a:pt x="21600" y="165"/>
                        </a:lnTo>
                        <a:close/>
                      </a:path>
                    </a:pathLst>
                  </a:custGeom>
                  <a:noFill/>
                  <a:ln w="381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65023" tIns="65023" rIns="65023" bIns="65023" numCol="1" anchor="ctr">
                    <a:noAutofit/>
                  </a:bodyPr>
                  <a:lstStyle/>
                  <a:p>
                    <a:pPr algn="l" defTabSz="1300480">
                      <a:defRPr b="0" sz="340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  <p:sp>
                <p:nvSpPr>
                  <p:cNvPr id="375" name="Shape"/>
                  <p:cNvSpPr/>
                  <p:nvPr/>
                </p:nvSpPr>
                <p:spPr>
                  <a:xfrm flipH="1" rot="21212999">
                    <a:off x="505386" y="815591"/>
                    <a:ext cx="1549202" cy="789096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359" y="0"/>
                        </a:moveTo>
                        <a:lnTo>
                          <a:pt x="0" y="21435"/>
                        </a:lnTo>
                        <a:lnTo>
                          <a:pt x="16241" y="21600"/>
                        </a:lnTo>
                        <a:lnTo>
                          <a:pt x="21600" y="165"/>
                        </a:lnTo>
                        <a:close/>
                      </a:path>
                    </a:pathLst>
                  </a:custGeom>
                  <a:noFill/>
                  <a:ln w="38100" cap="flat">
                    <a:solidFill>
                      <a:srgbClr val="00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65023" tIns="65023" rIns="65023" bIns="65023" numCol="1" anchor="ctr">
                    <a:noAutofit/>
                  </a:bodyPr>
                  <a:lstStyle/>
                  <a:p>
                    <a:pPr algn="l" defTabSz="1300480">
                      <a:defRPr b="0" sz="3400">
                        <a:uFill>
                          <a:solidFill>
                            <a:srgbClr val="000000"/>
                          </a:solidFill>
                        </a:uFill>
                        <a:latin typeface="Times"/>
                        <a:ea typeface="Times"/>
                        <a:cs typeface="Times"/>
                        <a:sym typeface="Times"/>
                      </a:defRPr>
                    </a:pPr>
                  </a:p>
                </p:txBody>
              </p:sp>
            </p:grpSp>
          </p:grpSp>
          <p:grpSp>
            <p:nvGrpSpPr>
              <p:cNvPr id="380" name="Group"/>
              <p:cNvGrpSpPr/>
              <p:nvPr/>
            </p:nvGrpSpPr>
            <p:grpSpPr>
              <a:xfrm>
                <a:off x="2278721" y="331739"/>
                <a:ext cx="240137" cy="634161"/>
                <a:chOff x="316319" y="94586"/>
                <a:chExt cx="240135" cy="634159"/>
              </a:xfrm>
            </p:grpSpPr>
            <p:sp>
              <p:nvSpPr>
                <p:cNvPr id="378" name="Line"/>
                <p:cNvSpPr/>
                <p:nvPr/>
              </p:nvSpPr>
              <p:spPr>
                <a:xfrm flipV="1">
                  <a:off x="525168" y="94586"/>
                  <a:ext cx="31287" cy="595058"/>
                </a:xfrm>
                <a:prstGeom prst="line">
                  <a:avLst/>
                </a:prstGeom>
                <a:noFill/>
                <a:ln w="38100" cap="flat">
                  <a:solidFill>
                    <a:srgbClr val="0000FF"/>
                  </a:solidFill>
                  <a:prstDash val="solid"/>
                  <a:round/>
                  <a:tailEnd type="triangle" w="med" len="med"/>
                </a:ln>
                <a:effectLst/>
              </p:spPr>
              <p:txBody>
                <a:bodyPr wrap="square" lIns="65023" tIns="65023" rIns="65023" bIns="65023" numCol="1" anchor="t">
                  <a:noAutofit/>
                </a:bodyPr>
                <a:lstStyle/>
                <a:p>
                  <a:pPr algn="l" defTabSz="650240">
                    <a:defRPr b="0" sz="160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</a:p>
              </p:txBody>
            </p:sp>
            <p:sp>
              <p:nvSpPr>
                <p:cNvPr id="379" name="Line"/>
                <p:cNvSpPr/>
                <p:nvPr/>
              </p:nvSpPr>
              <p:spPr>
                <a:xfrm>
                  <a:off x="316319" y="132927"/>
                  <a:ext cx="12252" cy="595820"/>
                </a:xfrm>
                <a:prstGeom prst="line">
                  <a:avLst/>
                </a:prstGeom>
                <a:noFill/>
                <a:ln w="38100" cap="flat">
                  <a:solidFill>
                    <a:srgbClr val="0000FF"/>
                  </a:solidFill>
                  <a:prstDash val="solid"/>
                  <a:round/>
                  <a:tailEnd type="triangle" w="med" len="med"/>
                </a:ln>
                <a:effectLst/>
              </p:spPr>
              <p:txBody>
                <a:bodyPr wrap="square" lIns="65023" tIns="65023" rIns="65023" bIns="65023" numCol="1" anchor="t">
                  <a:noAutofit/>
                </a:bodyPr>
                <a:lstStyle/>
                <a:p>
                  <a:pPr algn="l" defTabSz="650240">
                    <a:defRPr b="0" sz="160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</a:p>
              </p:txBody>
            </p:sp>
          </p:grpSp>
          <p:grpSp>
            <p:nvGrpSpPr>
              <p:cNvPr id="383" name="Group"/>
              <p:cNvGrpSpPr/>
              <p:nvPr/>
            </p:nvGrpSpPr>
            <p:grpSpPr>
              <a:xfrm>
                <a:off x="2012527" y="1847734"/>
                <a:ext cx="240726" cy="634151"/>
                <a:chOff x="317069" y="94610"/>
                <a:chExt cx="240725" cy="634150"/>
              </a:xfrm>
            </p:grpSpPr>
            <p:sp>
              <p:nvSpPr>
                <p:cNvPr id="381" name="Line"/>
                <p:cNvSpPr/>
                <p:nvPr/>
              </p:nvSpPr>
              <p:spPr>
                <a:xfrm flipV="1">
                  <a:off x="526455" y="94610"/>
                  <a:ext cx="31341" cy="595057"/>
                </a:xfrm>
                <a:prstGeom prst="line">
                  <a:avLst/>
                </a:prstGeom>
                <a:noFill/>
                <a:ln w="38100" cap="flat">
                  <a:solidFill>
                    <a:srgbClr val="0000FF"/>
                  </a:solidFill>
                  <a:prstDash val="solid"/>
                  <a:round/>
                  <a:tailEnd type="triangle" w="med" len="med"/>
                </a:ln>
                <a:effectLst/>
              </p:spPr>
              <p:txBody>
                <a:bodyPr wrap="square" lIns="65023" tIns="65023" rIns="65023" bIns="65023" numCol="1" anchor="t">
                  <a:noAutofit/>
                </a:bodyPr>
                <a:lstStyle/>
                <a:p>
                  <a:pPr algn="l" defTabSz="650240">
                    <a:defRPr b="0" sz="160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</a:p>
              </p:txBody>
            </p:sp>
            <p:sp>
              <p:nvSpPr>
                <p:cNvPr id="382" name="Line"/>
                <p:cNvSpPr/>
                <p:nvPr/>
              </p:nvSpPr>
              <p:spPr>
                <a:xfrm>
                  <a:off x="317069" y="132940"/>
                  <a:ext cx="12306" cy="595821"/>
                </a:xfrm>
                <a:prstGeom prst="line">
                  <a:avLst/>
                </a:prstGeom>
                <a:noFill/>
                <a:ln w="38100" cap="flat">
                  <a:solidFill>
                    <a:srgbClr val="0000FF"/>
                  </a:solidFill>
                  <a:prstDash val="solid"/>
                  <a:round/>
                  <a:tailEnd type="triangle" w="med" len="med"/>
                </a:ln>
                <a:effectLst/>
              </p:spPr>
              <p:txBody>
                <a:bodyPr wrap="square" lIns="65023" tIns="65023" rIns="65023" bIns="65023" numCol="1" anchor="t">
                  <a:noAutofit/>
                </a:bodyPr>
                <a:lstStyle/>
                <a:p>
                  <a:pPr algn="l" defTabSz="650240">
                    <a:defRPr b="0" sz="160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</a:p>
              </p:txBody>
            </p:sp>
          </p:grpSp>
          <p:sp>
            <p:nvSpPr>
              <p:cNvPr id="384" name="Line"/>
              <p:cNvSpPr/>
              <p:nvPr/>
            </p:nvSpPr>
            <p:spPr>
              <a:xfrm flipV="1">
                <a:off x="4450445" y="1628344"/>
                <a:ext cx="29883" cy="594443"/>
              </a:xfrm>
              <a:prstGeom prst="line">
                <a:avLst/>
              </a:prstGeom>
              <a:noFill/>
              <a:ln w="38100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algn="l" defTabSz="650240">
                  <a:defRPr b="0" sz="16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385" name="Line"/>
              <p:cNvSpPr/>
              <p:nvPr/>
            </p:nvSpPr>
            <p:spPr>
              <a:xfrm flipV="1">
                <a:off x="0" y="547340"/>
                <a:ext cx="31920" cy="594408"/>
              </a:xfrm>
              <a:prstGeom prst="line">
                <a:avLst/>
              </a:prstGeom>
              <a:noFill/>
              <a:ln w="38100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algn="l" defTabSz="650240">
                  <a:defRPr b="0" sz="16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386" name="Line"/>
              <p:cNvSpPr/>
              <p:nvPr/>
            </p:nvSpPr>
            <p:spPr>
              <a:xfrm>
                <a:off x="3946457" y="920082"/>
                <a:ext cx="12871" cy="597324"/>
              </a:xfrm>
              <a:prstGeom prst="line">
                <a:avLst/>
              </a:prstGeom>
              <a:noFill/>
              <a:ln w="38100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algn="l" defTabSz="650240">
                  <a:defRPr b="0" sz="16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387" name="Line"/>
              <p:cNvSpPr/>
              <p:nvPr/>
            </p:nvSpPr>
            <p:spPr>
              <a:xfrm>
                <a:off x="3740627" y="2525623"/>
                <a:ext cx="12906" cy="595192"/>
              </a:xfrm>
              <a:prstGeom prst="line">
                <a:avLst/>
              </a:prstGeom>
              <a:noFill/>
              <a:ln w="38100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algn="l" defTabSz="650240">
                  <a:defRPr b="0" sz="16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388" name="Line"/>
              <p:cNvSpPr/>
              <p:nvPr/>
            </p:nvSpPr>
            <p:spPr>
              <a:xfrm flipV="1">
                <a:off x="978102" y="1997214"/>
                <a:ext cx="29918" cy="596575"/>
              </a:xfrm>
              <a:prstGeom prst="line">
                <a:avLst/>
              </a:prstGeom>
              <a:noFill/>
              <a:ln w="38100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algn="l" defTabSz="650240">
                  <a:defRPr b="0" sz="16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389" name="Line"/>
              <p:cNvSpPr/>
              <p:nvPr/>
            </p:nvSpPr>
            <p:spPr>
              <a:xfrm>
                <a:off x="1645583" y="1233352"/>
                <a:ext cx="31720" cy="565666"/>
              </a:xfrm>
              <a:prstGeom prst="line">
                <a:avLst/>
              </a:prstGeom>
              <a:noFill/>
              <a:ln w="38100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algn="l" defTabSz="650240">
                  <a:defRPr b="0" sz="16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390" name="Line"/>
              <p:cNvSpPr/>
              <p:nvPr/>
            </p:nvSpPr>
            <p:spPr>
              <a:xfrm rot="389321">
                <a:off x="3966375" y="1159848"/>
                <a:ext cx="643442" cy="64886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025" fill="norm" stroke="1" extrusionOk="0">
                    <a:moveTo>
                      <a:pt x="0" y="29"/>
                    </a:moveTo>
                    <a:cubicBezTo>
                      <a:pt x="11207" y="-575"/>
                      <a:pt x="20860" y="8290"/>
                      <a:pt x="21561" y="19830"/>
                    </a:cubicBezTo>
                    <a:cubicBezTo>
                      <a:pt x="21585" y="20228"/>
                      <a:pt x="21598" y="20626"/>
                      <a:pt x="21600" y="21025"/>
                    </a:cubicBezTo>
                  </a:path>
                </a:pathLst>
              </a:custGeom>
              <a:noFill/>
              <a:ln w="25400" cap="flat">
                <a:solidFill>
                  <a:srgbClr val="FF0000"/>
                </a:solidFill>
                <a:prstDash val="dash"/>
                <a:round/>
                <a:headEnd type="triangle" w="med" len="med"/>
              </a:ln>
              <a:effectLst/>
            </p:spPr>
            <p:txBody>
              <a:bodyPr wrap="square" lIns="65023" tIns="65023" rIns="65023" bIns="65023" numCol="1" anchor="ctr">
                <a:noAutofit/>
              </a:bodyPr>
              <a:lstStyle/>
              <a:p>
                <a:pPr algn="l" defTabSz="1300480">
                  <a:defRPr b="0" sz="3400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defRPr>
                </a:pPr>
              </a:p>
            </p:txBody>
          </p:sp>
          <p:sp>
            <p:nvSpPr>
              <p:cNvPr id="391" name="Line"/>
              <p:cNvSpPr/>
              <p:nvPr/>
            </p:nvSpPr>
            <p:spPr>
              <a:xfrm flipH="1" rot="2723791">
                <a:off x="296289" y="268333"/>
                <a:ext cx="566555" cy="78509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67" h="21600" fill="norm" stroke="1" extrusionOk="0">
                    <a:moveTo>
                      <a:pt x="0" y="0"/>
                    </a:moveTo>
                    <a:cubicBezTo>
                      <a:pt x="12521" y="1290"/>
                      <a:pt x="21600" y="10515"/>
                      <a:pt x="21257" y="21600"/>
                    </a:cubicBezTo>
                  </a:path>
                </a:pathLst>
              </a:custGeom>
              <a:noFill/>
              <a:ln w="25400" cap="flat">
                <a:solidFill>
                  <a:srgbClr val="FF0000"/>
                </a:solidFill>
                <a:prstDash val="dash"/>
                <a:round/>
                <a:headEnd type="triangle" w="med" len="med"/>
              </a:ln>
              <a:effectLst/>
            </p:spPr>
            <p:txBody>
              <a:bodyPr wrap="square" lIns="65023" tIns="65023" rIns="65023" bIns="65023" numCol="1" anchor="ctr">
                <a:noAutofit/>
              </a:bodyPr>
              <a:lstStyle/>
              <a:p>
                <a:pPr algn="l" defTabSz="1300480">
                  <a:defRPr b="0" sz="3400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defRPr>
                </a:pPr>
              </a:p>
            </p:txBody>
          </p:sp>
          <p:sp>
            <p:nvSpPr>
              <p:cNvPr id="392" name="Line"/>
              <p:cNvSpPr/>
              <p:nvPr/>
            </p:nvSpPr>
            <p:spPr>
              <a:xfrm rot="18275859">
                <a:off x="1168850" y="1795396"/>
                <a:ext cx="636061" cy="62219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6" h="20759" fill="norm" stroke="1" extrusionOk="0">
                    <a:moveTo>
                      <a:pt x="0" y="65"/>
                    </a:moveTo>
                    <a:cubicBezTo>
                      <a:pt x="11516" y="-841"/>
                      <a:pt x="21179" y="7883"/>
                      <a:pt x="21583" y="19549"/>
                    </a:cubicBezTo>
                    <a:cubicBezTo>
                      <a:pt x="21597" y="19952"/>
                      <a:pt x="21600" y="20355"/>
                      <a:pt x="21591" y="20759"/>
                    </a:cubicBezTo>
                  </a:path>
                </a:pathLst>
              </a:custGeom>
              <a:noFill/>
              <a:ln w="25400" cap="flat">
                <a:solidFill>
                  <a:srgbClr val="FF0000"/>
                </a:solidFill>
                <a:prstDash val="dash"/>
                <a:round/>
                <a:headEnd type="triangle" w="med" len="med"/>
              </a:ln>
              <a:effectLst/>
            </p:spPr>
            <p:txBody>
              <a:bodyPr wrap="square" lIns="65023" tIns="65023" rIns="65023" bIns="65023" numCol="1" anchor="ctr">
                <a:noAutofit/>
              </a:bodyPr>
              <a:lstStyle/>
              <a:p>
                <a:pPr algn="l" defTabSz="1300480">
                  <a:defRPr b="0" sz="3400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defRPr>
                </a:pPr>
              </a:p>
            </p:txBody>
          </p:sp>
          <p:sp>
            <p:nvSpPr>
              <p:cNvPr id="393" name="Line"/>
              <p:cNvSpPr/>
              <p:nvPr/>
            </p:nvSpPr>
            <p:spPr>
              <a:xfrm rot="389321">
                <a:off x="1146129" y="699294"/>
                <a:ext cx="643442" cy="64886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025" fill="norm" stroke="1" extrusionOk="0">
                    <a:moveTo>
                      <a:pt x="0" y="29"/>
                    </a:moveTo>
                    <a:cubicBezTo>
                      <a:pt x="11207" y="-575"/>
                      <a:pt x="20860" y="8290"/>
                      <a:pt x="21561" y="19830"/>
                    </a:cubicBezTo>
                    <a:cubicBezTo>
                      <a:pt x="21585" y="20228"/>
                      <a:pt x="21598" y="20626"/>
                      <a:pt x="21600" y="21025"/>
                    </a:cubicBezTo>
                  </a:path>
                </a:pathLst>
              </a:custGeom>
              <a:noFill/>
              <a:ln w="25400" cap="flat">
                <a:solidFill>
                  <a:srgbClr val="FF0000"/>
                </a:solidFill>
                <a:prstDash val="dash"/>
                <a:round/>
                <a:headEnd type="triangle" w="med" len="med"/>
              </a:ln>
              <a:effectLst/>
            </p:spPr>
            <p:txBody>
              <a:bodyPr wrap="square" lIns="65023" tIns="65023" rIns="65023" bIns="65023" numCol="1" anchor="ctr">
                <a:noAutofit/>
              </a:bodyPr>
              <a:lstStyle/>
              <a:p>
                <a:pPr algn="l" defTabSz="1300480">
                  <a:defRPr b="0" sz="3400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defRPr>
                </a:pPr>
              </a:p>
            </p:txBody>
          </p:sp>
        </p:grpSp>
        <p:sp>
          <p:nvSpPr>
            <p:cNvPr id="395" name="t=0"/>
            <p:cNvSpPr txBox="1"/>
            <p:nvPr/>
          </p:nvSpPr>
          <p:spPr>
            <a:xfrm>
              <a:off x="1232836" y="3816625"/>
              <a:ext cx="808519" cy="7584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noAutofit/>
            </a:bodyPr>
            <a:lstStyle>
              <a:lvl1pPr algn="l" defTabSz="1300480">
                <a:defRPr i="1" sz="3400">
                  <a:uFill>
                    <a:solidFill>
                      <a:srgbClr val="000000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>
                <a:defRPr b="0" i="0"/>
              </a:pPr>
              <a:r>
                <a:rPr b="1" i="1"/>
                <a:t>t=0</a:t>
              </a:r>
            </a:p>
          </p:txBody>
        </p:sp>
        <p:sp>
          <p:nvSpPr>
            <p:cNvPr id="396" name="t"/>
            <p:cNvSpPr txBox="1"/>
            <p:nvPr/>
          </p:nvSpPr>
          <p:spPr>
            <a:xfrm>
              <a:off x="4916068" y="2133344"/>
              <a:ext cx="268961" cy="7584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noAutofit/>
            </a:bodyPr>
            <a:lstStyle>
              <a:lvl1pPr algn="l" defTabSz="1300480">
                <a:defRPr i="1" sz="3400">
                  <a:uFill>
                    <a:solidFill>
                      <a:srgbClr val="000000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/>
              <a:r>
                <a:t>t</a:t>
              </a:r>
            </a:p>
          </p:txBody>
        </p:sp>
      </p:grpSp>
      <p:sp>
        <p:nvSpPr>
          <p:cNvPr id="398" name="In a non-interacting system:"/>
          <p:cNvSpPr txBox="1"/>
          <p:nvPr/>
        </p:nvSpPr>
        <p:spPr>
          <a:xfrm>
            <a:off x="479863" y="8048507"/>
            <a:ext cx="6456608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 sz="22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In a non-interacting system:</a:t>
            </a:r>
          </a:p>
        </p:txBody>
      </p:sp>
      <p:grpSp>
        <p:nvGrpSpPr>
          <p:cNvPr id="401" name="Group"/>
          <p:cNvGrpSpPr/>
          <p:nvPr/>
        </p:nvGrpSpPr>
        <p:grpSpPr>
          <a:xfrm>
            <a:off x="1116982" y="8662178"/>
            <a:ext cx="1947973" cy="839197"/>
            <a:chOff x="0" y="0"/>
            <a:chExt cx="1947972" cy="839195"/>
          </a:xfrm>
        </p:grpSpPr>
        <p:sp>
          <p:nvSpPr>
            <p:cNvPr id="399" name="k"/>
            <p:cNvSpPr txBox="1"/>
            <p:nvPr/>
          </p:nvSpPr>
          <p:spPr>
            <a:xfrm>
              <a:off x="756951" y="0"/>
              <a:ext cx="791772" cy="7281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noAutofit/>
            </a:bodyPr>
            <a:lstStyle>
              <a:lvl1pPr algn="l" defTabSz="1300480">
                <a:defRPr i="1" sz="3400">
                  <a:uFill>
                    <a:solidFill>
                      <a:srgbClr val="000000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>
                <a:defRPr b="0" i="0"/>
              </a:pPr>
              <a:r>
                <a:rPr b="1" i="1"/>
                <a:t>k</a:t>
              </a:r>
            </a:p>
          </p:txBody>
        </p:sp>
        <p:pic>
          <p:nvPicPr>
            <p:cNvPr id="400" name="Screenshot 2020-11-20 at 14.07.47.png" descr="Screenshot 2020-11-20 at 14.07.47.png"/>
            <p:cNvPicPr>
              <a:picLocks noChangeAspect="0"/>
            </p:cNvPicPr>
            <p:nvPr/>
          </p:nvPicPr>
          <p:blipFill>
            <a:blip r:embed="rId4">
              <a:extLst/>
            </a:blip>
            <a:srcRect l="21770" t="82012" r="17808" b="0"/>
            <a:stretch>
              <a:fillRect/>
            </a:stretch>
          </p:blipFill>
          <p:spPr>
            <a:xfrm>
              <a:off x="0" y="576993"/>
              <a:ext cx="1947973" cy="26220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02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860159" y="8664838"/>
            <a:ext cx="3533864" cy="6560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elf-energy and Dyson equation"/>
          <p:cNvSpPr txBox="1"/>
          <p:nvPr/>
        </p:nvSpPr>
        <p:spPr>
          <a:xfrm>
            <a:off x="3427306" y="374791"/>
            <a:ext cx="6698616" cy="726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1300480">
              <a:defRPr sz="3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Self-energy and Dyson equation</a:t>
            </a:r>
          </a:p>
        </p:txBody>
      </p:sp>
      <p:pic>
        <p:nvPicPr>
          <p:cNvPr id="40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3895" y="1657240"/>
            <a:ext cx="5418948" cy="294814"/>
          </a:xfrm>
          <a:prstGeom prst="rect">
            <a:avLst/>
          </a:prstGeom>
          <a:ln w="12700">
            <a:miter lim="400000"/>
          </a:ln>
        </p:spPr>
      </p:pic>
      <p:sp>
        <p:nvSpPr>
          <p:cNvPr id="406" name="perturbation theory (diagrams)"/>
          <p:cNvSpPr txBox="1"/>
          <p:nvPr/>
        </p:nvSpPr>
        <p:spPr>
          <a:xfrm>
            <a:off x="7446001" y="1389831"/>
            <a:ext cx="4910541" cy="561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>
            <a:lvl1pPr algn="l" defTabSz="1300480">
              <a:defRPr b="0" sz="28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perturbation theory (diagrams)</a:t>
            </a:r>
          </a:p>
        </p:txBody>
      </p:sp>
      <p:grpSp>
        <p:nvGrpSpPr>
          <p:cNvPr id="411" name="Group"/>
          <p:cNvGrpSpPr/>
          <p:nvPr/>
        </p:nvGrpSpPr>
        <p:grpSpPr>
          <a:xfrm>
            <a:off x="195429" y="4376307"/>
            <a:ext cx="12258342" cy="3109596"/>
            <a:chOff x="0" y="0"/>
            <a:chExt cx="12258340" cy="3109595"/>
          </a:xfrm>
        </p:grpSpPr>
        <p:sp>
          <p:nvSpPr>
            <p:cNvPr id="407" name="Quasiparticle construction:…"/>
            <p:cNvSpPr txBox="1"/>
            <p:nvPr/>
          </p:nvSpPr>
          <p:spPr>
            <a:xfrm>
              <a:off x="0" y="0"/>
              <a:ext cx="12258341" cy="31095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/>
            <a:p>
              <a:pPr algn="l" defTabSz="1300480">
                <a:defRPr b="0" sz="2200">
                  <a:uFill>
                    <a:solidFill>
                      <a:srgbClr val="000000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pPr>
              <a:r>
                <a:t>Quasiparticle construction:</a:t>
              </a:r>
            </a:p>
            <a:p>
              <a:pPr algn="l" defTabSz="1300480">
                <a:defRPr b="0" sz="2800">
                  <a:uFill>
                    <a:solidFill>
                      <a:srgbClr val="000000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pPr>
            </a:p>
            <a:p>
              <a:pPr algn="l" defTabSz="1300480">
                <a:defRPr b="0" sz="2800">
                  <a:uFill>
                    <a:solidFill>
                      <a:srgbClr val="000000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pPr>
            </a:p>
            <a:p>
              <a:pPr algn="l" defTabSz="1300480">
                <a:defRPr b="0" sz="2800">
                  <a:uFill>
                    <a:solidFill>
                      <a:srgbClr val="000000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pPr>
            </a:p>
            <a:p>
              <a:pPr algn="l" defTabSz="1300480">
                <a:lnSpc>
                  <a:spcPct val="120000"/>
                </a:lnSpc>
                <a:defRPr b="0" sz="2200">
                  <a:uFill>
                    <a:solidFill>
                      <a:srgbClr val="000000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pPr>
              <a:r>
                <a:t>Non-interacting particle is a pole of </a:t>
              </a:r>
              <a:r>
                <a:rPr i="1"/>
                <a:t>G</a:t>
              </a:r>
              <a:r>
                <a:t>(𝜔). </a:t>
              </a:r>
            </a:p>
            <a:p>
              <a:pPr algn="l" defTabSz="1300480">
                <a:defRPr b="0" sz="2800">
                  <a:uFill>
                    <a:solidFill>
                      <a:srgbClr val="000000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pPr>
              <a:r>
                <a:t>			        </a:t>
              </a:r>
              <a:r>
                <a:rPr sz="2200"/>
                <a:t>equation for approx. pole 𝜔* with a linewidth </a:t>
              </a:r>
            </a:p>
          </p:txBody>
        </p:sp>
        <p:pic>
          <p:nvPicPr>
            <p:cNvPr id="408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14449" y="733326"/>
              <a:ext cx="4519257" cy="65579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09" name="Image" descr="Image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422289" y="2363752"/>
              <a:ext cx="2854093" cy="30894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10" name="Image" descr="Image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0" b="0"/>
            <a:stretch>
              <a:fillRect/>
            </a:stretch>
          </p:blipFill>
          <p:spPr>
            <a:xfrm>
              <a:off x="9999772" y="2347101"/>
              <a:ext cx="1360105" cy="29145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412" name="Callout"/>
          <p:cNvSpPr/>
          <p:nvPr/>
        </p:nvSpPr>
        <p:spPr>
          <a:xfrm>
            <a:off x="192484" y="2013049"/>
            <a:ext cx="5418932" cy="18180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275" y="0"/>
                </a:moveTo>
                <a:lnTo>
                  <a:pt x="17795" y="4668"/>
                </a:lnTo>
                <a:lnTo>
                  <a:pt x="240" y="4668"/>
                </a:lnTo>
                <a:cubicBezTo>
                  <a:pt x="108" y="4668"/>
                  <a:pt x="0" y="4989"/>
                  <a:pt x="0" y="5385"/>
                </a:cubicBezTo>
                <a:lnTo>
                  <a:pt x="0" y="20883"/>
                </a:lnTo>
                <a:cubicBezTo>
                  <a:pt x="0" y="21279"/>
                  <a:pt x="108" y="21600"/>
                  <a:pt x="240" y="21600"/>
                </a:cubicBezTo>
                <a:lnTo>
                  <a:pt x="21361" y="21600"/>
                </a:lnTo>
                <a:cubicBezTo>
                  <a:pt x="21494" y="21600"/>
                  <a:pt x="21600" y="21279"/>
                  <a:pt x="21600" y="20883"/>
                </a:cubicBezTo>
                <a:lnTo>
                  <a:pt x="21600" y="5385"/>
                </a:lnTo>
                <a:cubicBezTo>
                  <a:pt x="21600" y="4989"/>
                  <a:pt x="21494" y="4668"/>
                  <a:pt x="21361" y="4668"/>
                </a:cubicBezTo>
                <a:lnTo>
                  <a:pt x="18754" y="4668"/>
                </a:lnTo>
                <a:lnTo>
                  <a:pt x="18275" y="0"/>
                </a:lnTo>
                <a:close/>
              </a:path>
            </a:pathLst>
          </a:custGeom>
          <a:solidFill>
            <a:srgbClr val="D6D6D6"/>
          </a:solidFill>
          <a:ln w="12700">
            <a:miter lim="400000"/>
          </a:ln>
        </p:spPr>
        <p:txBody>
          <a:bodyPr lIns="65023" tIns="65023" rIns="65023" bIns="65023"/>
          <a:lstStyle/>
          <a:p>
            <a:pPr algn="l" defTabSz="650240">
              <a:defRPr b="0" sz="16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pic>
        <p:nvPicPr>
          <p:cNvPr id="413" name="G^-1_(_omega,k)=.pdf" descr="G^-1_(_omega,k)=.pd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21282" y="2752824"/>
            <a:ext cx="3568701" cy="317501"/>
          </a:xfrm>
          <a:prstGeom prst="rect">
            <a:avLst/>
          </a:prstGeom>
          <a:ln w="12700">
            <a:miter lim="400000"/>
          </a:ln>
        </p:spPr>
      </p:pic>
      <p:sp>
        <p:nvSpPr>
          <p:cNvPr id="414" name="effective potential"/>
          <p:cNvSpPr txBox="1"/>
          <p:nvPr/>
        </p:nvSpPr>
        <p:spPr>
          <a:xfrm>
            <a:off x="3293119" y="3213099"/>
            <a:ext cx="222575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1300480">
              <a:defRPr b="0" sz="23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effective potential</a:t>
            </a:r>
          </a:p>
        </p:txBody>
      </p:sp>
      <p:grpSp>
        <p:nvGrpSpPr>
          <p:cNvPr id="417" name="Group"/>
          <p:cNvGrpSpPr/>
          <p:nvPr/>
        </p:nvGrpSpPr>
        <p:grpSpPr>
          <a:xfrm>
            <a:off x="6018014" y="2262046"/>
            <a:ext cx="6885979" cy="1197357"/>
            <a:chOff x="0" y="0"/>
            <a:chExt cx="6885978" cy="1197355"/>
          </a:xfrm>
        </p:grpSpPr>
        <p:pic>
          <p:nvPicPr>
            <p:cNvPr id="415" name="Screenshot 2020-12-07 at 13.19.55.png" descr="Screenshot 2020-12-07 at 13.19.55.png"/>
            <p:cNvPicPr>
              <a:picLocks noChangeAspect="1"/>
            </p:cNvPicPr>
            <p:nvPr/>
          </p:nvPicPr>
          <p:blipFill>
            <a:blip r:embed="rId7">
              <a:extLst/>
            </a:blip>
            <a:srcRect l="0" t="0" r="0" b="54594"/>
            <a:stretch>
              <a:fillRect/>
            </a:stretch>
          </p:blipFill>
          <p:spPr>
            <a:xfrm>
              <a:off x="0" y="0"/>
              <a:ext cx="3596679" cy="109149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16" name="Screenshot 2020-12-07 at 13.19.55.png" descr="Screenshot 2020-12-07 at 13.19.55.png"/>
            <p:cNvPicPr>
              <a:picLocks noChangeAspect="1"/>
            </p:cNvPicPr>
            <p:nvPr/>
          </p:nvPicPr>
          <p:blipFill>
            <a:blip r:embed="rId7">
              <a:extLst/>
            </a:blip>
            <a:srcRect l="7415" t="59699" r="0" b="0"/>
            <a:stretch>
              <a:fillRect/>
            </a:stretch>
          </p:blipFill>
          <p:spPr>
            <a:xfrm>
              <a:off x="3556000" y="228600"/>
              <a:ext cx="3329979" cy="96875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elf-energy and Dyson equation"/>
          <p:cNvSpPr txBox="1"/>
          <p:nvPr/>
        </p:nvSpPr>
        <p:spPr>
          <a:xfrm>
            <a:off x="3427306" y="374791"/>
            <a:ext cx="6698616" cy="726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1300480">
              <a:defRPr sz="3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Self-energy and Dyson equation</a:t>
            </a:r>
          </a:p>
        </p:txBody>
      </p:sp>
      <p:grpSp>
        <p:nvGrpSpPr>
          <p:cNvPr id="424" name="Group"/>
          <p:cNvGrpSpPr/>
          <p:nvPr/>
        </p:nvGrpSpPr>
        <p:grpSpPr>
          <a:xfrm>
            <a:off x="373229" y="1163207"/>
            <a:ext cx="12258342" cy="3109596"/>
            <a:chOff x="0" y="0"/>
            <a:chExt cx="12258340" cy="3109595"/>
          </a:xfrm>
        </p:grpSpPr>
        <p:sp>
          <p:nvSpPr>
            <p:cNvPr id="420" name="Quasiparticle construction:…"/>
            <p:cNvSpPr txBox="1"/>
            <p:nvPr/>
          </p:nvSpPr>
          <p:spPr>
            <a:xfrm>
              <a:off x="0" y="0"/>
              <a:ext cx="12258341" cy="31095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/>
            <a:p>
              <a:pPr algn="l" defTabSz="1300480">
                <a:defRPr b="0" sz="2200">
                  <a:uFill>
                    <a:solidFill>
                      <a:srgbClr val="000000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pPr>
              <a:r>
                <a:t>Quasiparticle construction:</a:t>
              </a:r>
            </a:p>
            <a:p>
              <a:pPr algn="l" defTabSz="1300480">
                <a:defRPr b="0" sz="2800">
                  <a:uFill>
                    <a:solidFill>
                      <a:srgbClr val="000000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pPr>
            </a:p>
            <a:p>
              <a:pPr algn="l" defTabSz="1300480">
                <a:defRPr b="0" sz="2800">
                  <a:uFill>
                    <a:solidFill>
                      <a:srgbClr val="000000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pPr>
            </a:p>
            <a:p>
              <a:pPr algn="l" defTabSz="1300480">
                <a:defRPr b="0" sz="2800">
                  <a:uFill>
                    <a:solidFill>
                      <a:srgbClr val="000000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pPr>
            </a:p>
            <a:p>
              <a:pPr algn="l" defTabSz="1300480">
                <a:lnSpc>
                  <a:spcPct val="120000"/>
                </a:lnSpc>
                <a:defRPr b="0" sz="2200">
                  <a:uFill>
                    <a:solidFill>
                      <a:srgbClr val="000000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pPr>
              <a:r>
                <a:t>Non-interacting particle is a pole of </a:t>
              </a:r>
              <a:r>
                <a:rPr i="1"/>
                <a:t>G</a:t>
              </a:r>
              <a:r>
                <a:t>(𝜔). </a:t>
              </a:r>
            </a:p>
            <a:p>
              <a:pPr algn="l" defTabSz="1300480">
                <a:defRPr b="0" sz="2800">
                  <a:uFill>
                    <a:solidFill>
                      <a:srgbClr val="000000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pPr>
              <a:r>
                <a:t>			        </a:t>
              </a:r>
              <a:r>
                <a:rPr sz="2200"/>
                <a:t>equation for approx. pole 𝜔* with a linewidth </a:t>
              </a:r>
            </a:p>
          </p:txBody>
        </p:sp>
        <p:pic>
          <p:nvPicPr>
            <p:cNvPr id="421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14449" y="733326"/>
              <a:ext cx="4519257" cy="65579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22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422289" y="2363752"/>
              <a:ext cx="2854093" cy="30894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23" name="Image" descr="Image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0" r="0" b="0"/>
            <a:stretch>
              <a:fillRect/>
            </a:stretch>
          </p:blipFill>
          <p:spPr>
            <a:xfrm>
              <a:off x="9999772" y="2347101"/>
              <a:ext cx="1360105" cy="29145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433" name="Group"/>
          <p:cNvGrpSpPr/>
          <p:nvPr/>
        </p:nvGrpSpPr>
        <p:grpSpPr>
          <a:xfrm>
            <a:off x="139839" y="4556336"/>
            <a:ext cx="7198899" cy="3758790"/>
            <a:chOff x="0" y="0"/>
            <a:chExt cx="7198897" cy="3758788"/>
          </a:xfrm>
        </p:grpSpPr>
        <p:pic>
          <p:nvPicPr>
            <p:cNvPr id="425" name="tmp.pdf" descr="tmp.pdf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9990" t="22282" r="9821" b="28585"/>
            <a:stretch>
              <a:fillRect/>
            </a:stretch>
          </p:blipFill>
          <p:spPr>
            <a:xfrm>
              <a:off x="0" y="178723"/>
              <a:ext cx="7184098" cy="340140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26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21542" t="53957" r="61321" b="0"/>
            <a:stretch>
              <a:fillRect/>
            </a:stretch>
          </p:blipFill>
          <p:spPr>
            <a:xfrm>
              <a:off x="4214708" y="194208"/>
              <a:ext cx="981146" cy="38255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27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43825" t="49048" r="31730" b="0"/>
            <a:stretch>
              <a:fillRect/>
            </a:stretch>
          </p:blipFill>
          <p:spPr>
            <a:xfrm>
              <a:off x="1405327" y="767543"/>
              <a:ext cx="1399611" cy="42333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28" name="Line"/>
            <p:cNvSpPr/>
            <p:nvPr/>
          </p:nvSpPr>
          <p:spPr>
            <a:xfrm flipV="1">
              <a:off x="2647693" y="2083844"/>
              <a:ext cx="1" cy="423334"/>
            </a:xfrm>
            <a:prstGeom prst="line">
              <a:avLst/>
            </a:prstGeom>
            <a:noFill/>
            <a:ln w="25400" cap="flat">
              <a:solidFill>
                <a:srgbClr val="FF26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 b="0" sz="3400">
                  <a:uFill>
                    <a:solidFill>
                      <a:srgbClr val="000000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pPr>
            </a:p>
          </p:txBody>
        </p:sp>
        <p:sp>
          <p:nvSpPr>
            <p:cNvPr id="429" name="Line"/>
            <p:cNvSpPr/>
            <p:nvPr/>
          </p:nvSpPr>
          <p:spPr>
            <a:xfrm flipV="1">
              <a:off x="3189560" y="2083844"/>
              <a:ext cx="1" cy="423334"/>
            </a:xfrm>
            <a:prstGeom prst="line">
              <a:avLst/>
            </a:prstGeom>
            <a:noFill/>
            <a:ln w="25400" cap="flat">
              <a:solidFill>
                <a:srgbClr val="FF26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 b="0" sz="3400">
                  <a:uFill>
                    <a:solidFill>
                      <a:srgbClr val="000000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pPr>
            </a:p>
          </p:txBody>
        </p:sp>
        <p:pic>
          <p:nvPicPr>
            <p:cNvPr id="430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33761" t="53957" r="61006" b="0"/>
            <a:stretch>
              <a:fillRect/>
            </a:stretch>
          </p:blipFill>
          <p:spPr>
            <a:xfrm>
              <a:off x="2497833" y="2451986"/>
              <a:ext cx="299580" cy="38255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31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85818" b="0"/>
            <a:stretch>
              <a:fillRect/>
            </a:stretch>
          </p:blipFill>
          <p:spPr>
            <a:xfrm>
              <a:off x="3098660" y="2453680"/>
              <a:ext cx="496924" cy="37930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32" name="Rectangle"/>
            <p:cNvSpPr/>
            <p:nvPr/>
          </p:nvSpPr>
          <p:spPr>
            <a:xfrm>
              <a:off x="32711" y="0"/>
              <a:ext cx="7166187" cy="3758789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 b="0" sz="3400">
                  <a:uFill>
                    <a:solidFill>
                      <a:srgbClr val="000000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pPr>
            </a:p>
          </p:txBody>
        </p:sp>
      </p:grpSp>
      <p:grpSp>
        <p:nvGrpSpPr>
          <p:cNvPr id="437" name="Group"/>
          <p:cNvGrpSpPr/>
          <p:nvPr/>
        </p:nvGrpSpPr>
        <p:grpSpPr>
          <a:xfrm>
            <a:off x="6377267" y="6130249"/>
            <a:ext cx="6102376" cy="3229439"/>
            <a:chOff x="0" y="0"/>
            <a:chExt cx="6102375" cy="3229438"/>
          </a:xfrm>
        </p:grpSpPr>
        <p:pic>
          <p:nvPicPr>
            <p:cNvPr id="434" name="tmp.pdf" descr="tmp.pdf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12160" t="33873" r="10431" b="13112"/>
            <a:stretch>
              <a:fillRect/>
            </a:stretch>
          </p:blipFill>
          <p:spPr>
            <a:xfrm>
              <a:off x="0" y="0"/>
              <a:ext cx="6102376" cy="3229439"/>
            </a:xfrm>
            <a:prstGeom prst="rect">
              <a:avLst/>
            </a:prstGeom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</p:pic>
        <p:pic>
          <p:nvPicPr>
            <p:cNvPr id="435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33761" t="53957" r="61006" b="0"/>
            <a:stretch>
              <a:fillRect/>
            </a:stretch>
          </p:blipFill>
          <p:spPr>
            <a:xfrm>
              <a:off x="1384715" y="863116"/>
              <a:ext cx="299580" cy="38255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36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85818" b="0"/>
            <a:stretch>
              <a:fillRect/>
            </a:stretch>
          </p:blipFill>
          <p:spPr>
            <a:xfrm>
              <a:off x="5164492" y="864809"/>
              <a:ext cx="496924" cy="37930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438" name="non-interacting (bare)"/>
          <p:cNvSpPr txBox="1"/>
          <p:nvPr/>
        </p:nvSpPr>
        <p:spPr>
          <a:xfrm>
            <a:off x="4109949" y="7123627"/>
            <a:ext cx="3835401" cy="59994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>
            <a:lvl1pPr algn="l" defTabSz="1300480">
              <a:defRPr b="0" sz="3000">
                <a:solidFill>
                  <a:srgbClr val="FF26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non-interacting (bare)</a:t>
            </a:r>
          </a:p>
        </p:txBody>
      </p:sp>
      <p:sp>
        <p:nvSpPr>
          <p:cNvPr id="439" name="interacting (dressed)"/>
          <p:cNvSpPr txBox="1"/>
          <p:nvPr/>
        </p:nvSpPr>
        <p:spPr>
          <a:xfrm>
            <a:off x="8751940" y="6166330"/>
            <a:ext cx="3504072" cy="59994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>
            <a:lvl1pPr algn="l" defTabSz="1300480">
              <a:defRPr b="0" sz="3000">
                <a:solidFill>
                  <a:srgbClr val="FF26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interacting (dressed)</a:t>
            </a:r>
          </a:p>
        </p:txBody>
      </p:sp>
      <p:pic>
        <p:nvPicPr>
          <p:cNvPr id="440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9662013" y="5528258"/>
            <a:ext cx="2230549" cy="5225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elf-energy and Dyson equation"/>
          <p:cNvSpPr txBox="1"/>
          <p:nvPr/>
        </p:nvSpPr>
        <p:spPr>
          <a:xfrm>
            <a:off x="3427306" y="374791"/>
            <a:ext cx="6698616" cy="726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1300480">
              <a:defRPr sz="38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Self-energy and Dyson equation</a:t>
            </a:r>
          </a:p>
        </p:txBody>
      </p:sp>
      <p:grpSp>
        <p:nvGrpSpPr>
          <p:cNvPr id="447" name="Group"/>
          <p:cNvGrpSpPr/>
          <p:nvPr/>
        </p:nvGrpSpPr>
        <p:grpSpPr>
          <a:xfrm>
            <a:off x="373229" y="1163207"/>
            <a:ext cx="12258342" cy="3109596"/>
            <a:chOff x="0" y="0"/>
            <a:chExt cx="12258340" cy="3109595"/>
          </a:xfrm>
        </p:grpSpPr>
        <p:sp>
          <p:nvSpPr>
            <p:cNvPr id="443" name="Quasiparticle construction:…"/>
            <p:cNvSpPr txBox="1"/>
            <p:nvPr/>
          </p:nvSpPr>
          <p:spPr>
            <a:xfrm>
              <a:off x="0" y="0"/>
              <a:ext cx="12258341" cy="31095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/>
            <a:p>
              <a:pPr algn="l" defTabSz="1300480">
                <a:defRPr b="0" sz="2200">
                  <a:uFill>
                    <a:solidFill>
                      <a:srgbClr val="000000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pPr>
              <a:r>
                <a:t>Quasiparticle construction:</a:t>
              </a:r>
            </a:p>
            <a:p>
              <a:pPr algn="l" defTabSz="1300480">
                <a:defRPr b="0" sz="2800">
                  <a:uFill>
                    <a:solidFill>
                      <a:srgbClr val="000000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pPr>
            </a:p>
            <a:p>
              <a:pPr algn="l" defTabSz="1300480">
                <a:defRPr b="0" sz="2800">
                  <a:uFill>
                    <a:solidFill>
                      <a:srgbClr val="000000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pPr>
            </a:p>
            <a:p>
              <a:pPr algn="l" defTabSz="1300480">
                <a:defRPr b="0" sz="2800">
                  <a:uFill>
                    <a:solidFill>
                      <a:srgbClr val="000000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pPr>
            </a:p>
            <a:p>
              <a:pPr algn="l" defTabSz="1300480">
                <a:lnSpc>
                  <a:spcPct val="120000"/>
                </a:lnSpc>
                <a:defRPr b="0" sz="2200">
                  <a:uFill>
                    <a:solidFill>
                      <a:srgbClr val="000000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pPr>
              <a:r>
                <a:t>Non-interacting particle is a pole of </a:t>
              </a:r>
              <a:r>
                <a:rPr i="1"/>
                <a:t>G</a:t>
              </a:r>
              <a:r>
                <a:t>(𝜔). </a:t>
              </a:r>
            </a:p>
            <a:p>
              <a:pPr algn="l" defTabSz="1300480">
                <a:defRPr b="0" sz="2800">
                  <a:uFill>
                    <a:solidFill>
                      <a:srgbClr val="000000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pPr>
              <a:r>
                <a:t>			        </a:t>
              </a:r>
              <a:r>
                <a:rPr sz="2200"/>
                <a:t>equation for approx. pole 𝜔* with a linewidth </a:t>
              </a:r>
            </a:p>
          </p:txBody>
        </p:sp>
        <p:pic>
          <p:nvPicPr>
            <p:cNvPr id="444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14449" y="733326"/>
              <a:ext cx="4519257" cy="65579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45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422289" y="2363752"/>
              <a:ext cx="2854093" cy="30894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46" name="Image" descr="Image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0" r="0" b="0"/>
            <a:stretch>
              <a:fillRect/>
            </a:stretch>
          </p:blipFill>
          <p:spPr>
            <a:xfrm>
              <a:off x="9999772" y="2347101"/>
              <a:ext cx="1360105" cy="29145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454" name="Group"/>
          <p:cNvGrpSpPr/>
          <p:nvPr/>
        </p:nvGrpSpPr>
        <p:grpSpPr>
          <a:xfrm>
            <a:off x="212228" y="4875905"/>
            <a:ext cx="12580344" cy="2490095"/>
            <a:chOff x="0" y="0"/>
            <a:chExt cx="12580342" cy="2490094"/>
          </a:xfrm>
        </p:grpSpPr>
        <p:grpSp>
          <p:nvGrpSpPr>
            <p:cNvPr id="451" name="Group"/>
            <p:cNvGrpSpPr/>
            <p:nvPr/>
          </p:nvGrpSpPr>
          <p:grpSpPr>
            <a:xfrm>
              <a:off x="47972" y="98628"/>
              <a:ext cx="12037523" cy="1664336"/>
              <a:chOff x="190500" y="237013"/>
              <a:chExt cx="12037522" cy="1664334"/>
            </a:xfrm>
          </p:grpSpPr>
          <p:sp>
            <p:nvSpPr>
              <p:cNvPr id="448" name="For 𝜔 close to 0: Re𝜮(𝜔) is linear (in FL, not in general)…"/>
              <p:cNvSpPr txBox="1"/>
              <p:nvPr/>
            </p:nvSpPr>
            <p:spPr>
              <a:xfrm>
                <a:off x="190500" y="254000"/>
                <a:ext cx="6569086" cy="13868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 algn="l" defTabSz="914400">
                  <a:defRPr b="0" sz="2000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defRPr>
                </a:pPr>
                <a:r>
                  <a:t>For 𝜔 close to 0: Re𝜮(𝜔) is linear (in FL, not in general)</a:t>
                </a:r>
              </a:p>
              <a:p>
                <a:pPr algn="l" defTabSz="914400">
                  <a:defRPr b="0" sz="2000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defRPr>
                </a:pPr>
              </a:p>
              <a:p>
                <a:pPr algn="l" defTabSz="914400">
                  <a:defRPr b="0" sz="2000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defRPr>
                </a:pPr>
              </a:p>
              <a:p>
                <a:pPr algn="l" defTabSz="914400">
                  <a:defRPr b="0" sz="2000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defRPr>
                </a:pPr>
                <a:r>
                  <a:t>Quasi-particles are </a:t>
                </a:r>
                <a:r>
                  <a:rPr i="1"/>
                  <a:t>Z</a:t>
                </a:r>
                <a:r>
                  <a:rPr baseline="31999" i="1"/>
                  <a:t>-1 </a:t>
                </a:r>
                <a:r>
                  <a:t>heavier than bare particles.</a:t>
                </a:r>
              </a:p>
            </p:txBody>
          </p:sp>
          <p:pic>
            <p:nvPicPr>
              <p:cNvPr id="449" name="Image" descr="Image"/>
              <p:cNvPicPr>
                <a:picLocks noChangeAspect="1"/>
              </p:cNvPicPr>
              <p:nvPr/>
            </p:nvPicPr>
            <p:blipFill>
              <a:blip r:embed="rId5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10132522" y="1266348"/>
                <a:ext cx="2095501" cy="63500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450" name="Image" descr="Image"/>
              <p:cNvPicPr>
                <a:picLocks noChangeAspect="1"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6379672" y="237013"/>
                <a:ext cx="4762501" cy="64770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452" name="Quasi-particle residuum"/>
            <p:cNvSpPr txBox="1"/>
            <p:nvPr/>
          </p:nvSpPr>
          <p:spPr>
            <a:xfrm>
              <a:off x="9903944" y="1778894"/>
              <a:ext cx="2625279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 defTabSz="914400">
                <a:defRPr b="0" sz="2000">
                  <a:uFill>
                    <a:solidFill>
                      <a:srgbClr val="000000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/>
              <a:r>
                <a:t>Quasi-particle residuum</a:t>
              </a:r>
            </a:p>
          </p:txBody>
        </p:sp>
        <p:sp>
          <p:nvSpPr>
            <p:cNvPr id="453" name="Rounded Rectangle"/>
            <p:cNvSpPr/>
            <p:nvPr/>
          </p:nvSpPr>
          <p:spPr>
            <a:xfrm>
              <a:off x="0" y="0"/>
              <a:ext cx="12580343" cy="2201136"/>
            </a:xfrm>
            <a:prstGeom prst="roundRect">
              <a:avLst>
                <a:gd name="adj" fmla="val 9490"/>
              </a:avLst>
            </a:prstGeom>
            <a:noFill/>
            <a:ln w="25400" cap="flat">
              <a:solidFill>
                <a:srgbClr val="FF26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