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7" name="Title Text"/>
          <p:cNvSpPr txBox="1"/>
          <p:nvPr>
            <p:ph type="title"/>
          </p:nvPr>
        </p:nvSpPr>
        <p:spPr>
          <a:xfrm>
            <a:off x="975359" y="2796865"/>
            <a:ext cx="11054082" cy="2680157"/>
          </a:xfrm>
          <a:prstGeom prst="rect">
            <a:avLst/>
          </a:prstGeom>
        </p:spPr>
        <p:txBody>
          <a:bodyPr lIns="45263" tIns="45263" rIns="45263" bIns="45263">
            <a:noAutofit/>
          </a:bodyPr>
          <a:lstStyle>
            <a:lvl1pPr defTabSz="478648">
              <a:defRPr sz="8800">
                <a:uFill>
                  <a:solidFill>
                    <a:srgbClr val="000000"/>
                  </a:solidFill>
                </a:uFill>
                <a:latin typeface="Gill Sans"/>
                <a:ea typeface="Gill Sans"/>
                <a:cs typeface="Gill Sans"/>
                <a:sym typeface="Gill Sans"/>
              </a:defRPr>
            </a:lvl1pPr>
          </a:lstStyle>
          <a:p>
            <a:pPr/>
            <a:r>
              <a:t>Title Text</a:t>
            </a:r>
          </a:p>
        </p:txBody>
      </p:sp>
      <p:sp>
        <p:nvSpPr>
          <p:cNvPr id="118" name="Body Level One…"/>
          <p:cNvSpPr txBox="1"/>
          <p:nvPr>
            <p:ph type="body" sz="half" idx="1"/>
          </p:nvPr>
        </p:nvSpPr>
        <p:spPr>
          <a:xfrm>
            <a:off x="1950719" y="5477021"/>
            <a:ext cx="9103362" cy="3901441"/>
          </a:xfrm>
          <a:prstGeom prst="rect">
            <a:avLst/>
          </a:prstGeom>
        </p:spPr>
        <p:txBody>
          <a:bodyPr lIns="0" tIns="0" rIns="0" bIns="0" anchor="t">
            <a:noAutofit/>
          </a:bodyPr>
          <a:lstStyle>
            <a:lvl1pPr marL="0" indent="0" defTabSz="478648">
              <a:spcBef>
                <a:spcPts val="2400"/>
              </a:spcBef>
              <a:buSzTx/>
              <a:buNone/>
              <a:defRPr sz="4400">
                <a:uFill>
                  <a:solidFill>
                    <a:srgbClr val="000000"/>
                  </a:solidFill>
                </a:uFill>
                <a:latin typeface="Gill Sans"/>
                <a:ea typeface="Gill Sans"/>
                <a:cs typeface="Gill Sans"/>
                <a:sym typeface="Gill Sans"/>
              </a:defRPr>
            </a:lvl1pPr>
            <a:lvl2pPr marL="0" indent="336550" defTabSz="478648">
              <a:spcBef>
                <a:spcPts val="2400"/>
              </a:spcBef>
              <a:buSzTx/>
              <a:buNone/>
              <a:defRPr sz="4400">
                <a:uFill>
                  <a:solidFill>
                    <a:srgbClr val="000000"/>
                  </a:solidFill>
                </a:uFill>
                <a:latin typeface="Gill Sans"/>
                <a:ea typeface="Gill Sans"/>
                <a:cs typeface="Gill Sans"/>
                <a:sym typeface="Gill Sans"/>
              </a:defRPr>
            </a:lvl2pPr>
            <a:lvl3pPr marL="0" indent="673100" defTabSz="478648">
              <a:spcBef>
                <a:spcPts val="2400"/>
              </a:spcBef>
              <a:buSzTx/>
              <a:buNone/>
              <a:defRPr sz="4400">
                <a:uFill>
                  <a:solidFill>
                    <a:srgbClr val="000000"/>
                  </a:solidFill>
                </a:uFill>
                <a:latin typeface="Gill Sans"/>
                <a:ea typeface="Gill Sans"/>
                <a:cs typeface="Gill Sans"/>
                <a:sym typeface="Gill Sans"/>
              </a:defRPr>
            </a:lvl3pPr>
            <a:lvl4pPr marL="0" indent="1011237" defTabSz="478648">
              <a:spcBef>
                <a:spcPts val="2400"/>
              </a:spcBef>
              <a:buSzTx/>
              <a:buNone/>
              <a:defRPr sz="4400">
                <a:uFill>
                  <a:solidFill>
                    <a:srgbClr val="000000"/>
                  </a:solidFill>
                </a:uFill>
                <a:latin typeface="Gill Sans"/>
                <a:ea typeface="Gill Sans"/>
                <a:cs typeface="Gill Sans"/>
                <a:sym typeface="Gill Sans"/>
              </a:defRPr>
            </a:lvl4pPr>
            <a:lvl5pPr marL="0" indent="1347787" defTabSz="478648">
              <a:spcBef>
                <a:spcPts val="2400"/>
              </a:spcBef>
              <a:buSzTx/>
              <a:buNone/>
              <a:defRPr sz="4400">
                <a:uFill>
                  <a:solidFill>
                    <a:srgbClr val="000000"/>
                  </a:solidFill>
                </a:uFill>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9320107" y="8478585"/>
            <a:ext cx="3034454" cy="482601"/>
          </a:xfrm>
          <a:prstGeom prst="rect">
            <a:avLst/>
          </a:prstGeom>
        </p:spPr>
        <p:txBody>
          <a:bodyPr wrap="square" lIns="60022" tIns="60022" rIns="60022" bIns="60022" anchor="ctr"/>
          <a:lstStyle>
            <a:lvl1pPr algn="r" defTabSz="650240">
              <a:defRPr>
                <a:uFill>
                  <a:solidFill>
                    <a:srgbClr val="000000"/>
                  </a:solidFill>
                </a:u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9.png"/><Relationship Id="rId4" Type="http://schemas.openxmlformats.org/officeDocument/2006/relationships/image" Target="../media/image10.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9.png"/><Relationship Id="rId4" Type="http://schemas.openxmlformats.org/officeDocument/2006/relationships/image" Target="../media/image1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 Id="rId3" Type="http://schemas.openxmlformats.org/officeDocument/2006/relationships/image" Target="../media/image1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Dynamics:"/>
          <p:cNvSpPr txBox="1"/>
          <p:nvPr/>
        </p:nvSpPr>
        <p:spPr>
          <a:xfrm>
            <a:off x="451750" y="423287"/>
            <a:ext cx="11704322" cy="506143"/>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3000">
                <a:uFill>
                  <a:solidFill>
                    <a:srgbClr val="000000"/>
                  </a:solidFill>
                </a:uFill>
                <a:latin typeface="Times New Roman"/>
                <a:ea typeface="Times New Roman"/>
                <a:cs typeface="Times New Roman"/>
                <a:sym typeface="Times New Roman"/>
              </a:defRPr>
            </a:lvl1pPr>
          </a:lstStyle>
          <a:p>
            <a:pPr/>
            <a:r>
              <a:t>Dynamics: </a:t>
            </a:r>
          </a:p>
        </p:txBody>
      </p:sp>
      <p:pic>
        <p:nvPicPr>
          <p:cNvPr id="129" name="x_1(t),_ldots,_x.pdf" descr="x_1(t),_ldots,_x.pdf"/>
          <p:cNvPicPr>
            <a:picLocks noChangeAspect="1"/>
          </p:cNvPicPr>
          <p:nvPr/>
        </p:nvPicPr>
        <p:blipFill>
          <a:blip r:embed="rId2">
            <a:extLst/>
          </a:blip>
          <a:stretch>
            <a:fillRect/>
          </a:stretch>
        </p:blipFill>
        <p:spPr>
          <a:xfrm>
            <a:off x="2837110" y="543008"/>
            <a:ext cx="1828801" cy="292101"/>
          </a:xfrm>
          <a:prstGeom prst="rect">
            <a:avLst/>
          </a:prstGeom>
          <a:ln w="12700">
            <a:miter lim="400000"/>
          </a:ln>
        </p:spPr>
      </p:pic>
      <p:pic>
        <p:nvPicPr>
          <p:cNvPr id="130" name="O_left(x_1(t),_l.pdf" descr="O_left(x_1(t),_l.pdf"/>
          <p:cNvPicPr>
            <a:picLocks noChangeAspect="1"/>
          </p:cNvPicPr>
          <p:nvPr/>
        </p:nvPicPr>
        <p:blipFill>
          <a:blip r:embed="rId3">
            <a:extLst/>
          </a:blip>
          <a:stretch>
            <a:fillRect/>
          </a:stretch>
        </p:blipFill>
        <p:spPr>
          <a:xfrm>
            <a:off x="2829768" y="1188888"/>
            <a:ext cx="4711701" cy="292101"/>
          </a:xfrm>
          <a:prstGeom prst="rect">
            <a:avLst/>
          </a:prstGeom>
          <a:ln w="12700">
            <a:miter lim="400000"/>
          </a:ln>
        </p:spPr>
      </p:pic>
      <p:sp>
        <p:nvSpPr>
          <p:cNvPr id="131" name="Classical dynamics:"/>
          <p:cNvSpPr txBox="1"/>
          <p:nvPr/>
        </p:nvSpPr>
        <p:spPr>
          <a:xfrm>
            <a:off x="337450" y="1899197"/>
            <a:ext cx="3312152" cy="506143"/>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3000">
                <a:uFill>
                  <a:solidFill>
                    <a:srgbClr val="000000"/>
                  </a:solidFill>
                </a:uFill>
                <a:latin typeface="Times New Roman"/>
                <a:ea typeface="Times New Roman"/>
                <a:cs typeface="Times New Roman"/>
                <a:sym typeface="Times New Roman"/>
              </a:defRPr>
            </a:lvl1pPr>
          </a:lstStyle>
          <a:p>
            <a:pPr/>
            <a:r>
              <a:t>Classical dynamics:</a:t>
            </a:r>
          </a:p>
        </p:txBody>
      </p:sp>
      <p:pic>
        <p:nvPicPr>
          <p:cNvPr id="132" name="frac_dp_i_dt_=-_.pdf" descr="frac_dp_i_dt_=-_.pdf"/>
          <p:cNvPicPr>
            <a:picLocks noChangeAspect="1"/>
          </p:cNvPicPr>
          <p:nvPr/>
        </p:nvPicPr>
        <p:blipFill>
          <a:blip r:embed="rId4">
            <a:extLst/>
          </a:blip>
          <a:stretch>
            <a:fillRect/>
          </a:stretch>
        </p:blipFill>
        <p:spPr>
          <a:xfrm>
            <a:off x="3884414" y="1834768"/>
            <a:ext cx="5511801" cy="635001"/>
          </a:xfrm>
          <a:prstGeom prst="rect">
            <a:avLst/>
          </a:prstGeom>
          <a:ln w="12700">
            <a:miter lim="400000"/>
          </a:ln>
        </p:spPr>
      </p:pic>
      <p:sp>
        <p:nvSpPr>
          <p:cNvPr id="133" name="State of a system:"/>
          <p:cNvSpPr txBox="1"/>
          <p:nvPr/>
        </p:nvSpPr>
        <p:spPr>
          <a:xfrm>
            <a:off x="350150" y="2823548"/>
            <a:ext cx="3312152" cy="506143"/>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3000">
                <a:uFill>
                  <a:solidFill>
                    <a:srgbClr val="000000"/>
                  </a:solidFill>
                </a:uFill>
                <a:latin typeface="Times New Roman"/>
                <a:ea typeface="Times New Roman"/>
                <a:cs typeface="Times New Roman"/>
                <a:sym typeface="Times New Roman"/>
              </a:defRPr>
            </a:lvl1pPr>
          </a:lstStyle>
          <a:p>
            <a:pPr/>
            <a:r>
              <a:t>State of a system:</a:t>
            </a:r>
          </a:p>
        </p:txBody>
      </p:sp>
      <p:pic>
        <p:nvPicPr>
          <p:cNvPr id="134" name="(x_1,p_1,_ldots,.pdf" descr="(x_1,p_1,_ldots,.pdf"/>
          <p:cNvPicPr>
            <a:picLocks noChangeAspect="1"/>
          </p:cNvPicPr>
          <p:nvPr/>
        </p:nvPicPr>
        <p:blipFill>
          <a:blip r:embed="rId5">
            <a:extLst/>
          </a:blip>
          <a:stretch>
            <a:fillRect/>
          </a:stretch>
        </p:blipFill>
        <p:spPr>
          <a:xfrm>
            <a:off x="3593802" y="2939553"/>
            <a:ext cx="2184401" cy="292101"/>
          </a:xfrm>
          <a:prstGeom prst="rect">
            <a:avLst/>
          </a:prstGeom>
          <a:ln w="12700">
            <a:miter lim="400000"/>
          </a:ln>
        </p:spPr>
      </p:pic>
      <p:sp>
        <p:nvSpPr>
          <p:cNvPr id="135" name="Quantum dynamics?"/>
          <p:cNvSpPr txBox="1"/>
          <p:nvPr/>
        </p:nvSpPr>
        <p:spPr>
          <a:xfrm>
            <a:off x="350150" y="3980839"/>
            <a:ext cx="3312152" cy="506142"/>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3000">
                <a:uFill>
                  <a:solidFill>
                    <a:srgbClr val="000000"/>
                  </a:solidFill>
                </a:uFill>
                <a:latin typeface="Times New Roman"/>
                <a:ea typeface="Times New Roman"/>
                <a:cs typeface="Times New Roman"/>
                <a:sym typeface="Times New Roman"/>
              </a:defRPr>
            </a:lvl1pPr>
          </a:lstStyle>
          <a:p>
            <a:pPr/>
            <a:r>
              <a:t>Quantum dynamics?</a:t>
            </a:r>
          </a:p>
        </p:txBody>
      </p:sp>
      <p:sp>
        <p:nvSpPr>
          <p:cNvPr id="136" name="Circle"/>
          <p:cNvSpPr/>
          <p:nvPr/>
        </p:nvSpPr>
        <p:spPr>
          <a:xfrm>
            <a:off x="5867400" y="4241800"/>
            <a:ext cx="3248651" cy="3254078"/>
          </a:xfrm>
          <a:prstGeom prst="ellipse">
            <a:avLst/>
          </a:prstGeom>
          <a:ln w="63500">
            <a:solidFill>
              <a:srgbClr val="009193"/>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7" name="Circle"/>
          <p:cNvSpPr/>
          <p:nvPr/>
        </p:nvSpPr>
        <p:spPr>
          <a:xfrm>
            <a:off x="7422780" y="5749094"/>
            <a:ext cx="214090" cy="214090"/>
          </a:xfrm>
          <a:prstGeom prst="ellipse">
            <a:avLst/>
          </a:pr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8" name="Line"/>
          <p:cNvSpPr/>
          <p:nvPr/>
        </p:nvSpPr>
        <p:spPr>
          <a:xfrm flipV="1">
            <a:off x="7632700" y="4759690"/>
            <a:ext cx="1006111" cy="1006110"/>
          </a:xfrm>
          <a:prstGeom prst="line">
            <a:avLst/>
          </a:prstGeom>
          <a:ln w="25400">
            <a:solidFill>
              <a:srgbClr val="000000"/>
            </a:solidFill>
            <a:prstDash val="sysDot"/>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9" name="Line"/>
          <p:cNvSpPr/>
          <p:nvPr/>
        </p:nvSpPr>
        <p:spPr>
          <a:xfrm flipH="1">
            <a:off x="7011434" y="5994400"/>
            <a:ext cx="468867" cy="1410314"/>
          </a:xfrm>
          <a:prstGeom prst="line">
            <a:avLst/>
          </a:prstGeom>
          <a:ln w="25400">
            <a:solidFill>
              <a:srgbClr val="000000"/>
            </a:solidFill>
            <a:prstDash val="sysDot"/>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0" name="Line"/>
          <p:cNvSpPr/>
          <p:nvPr/>
        </p:nvSpPr>
        <p:spPr>
          <a:xfrm flipH="1" flipV="1">
            <a:off x="7085788" y="4362765"/>
            <a:ext cx="400069" cy="1385871"/>
          </a:xfrm>
          <a:prstGeom prst="line">
            <a:avLst/>
          </a:prstGeom>
          <a:ln w="25400">
            <a:solidFill>
              <a:srgbClr val="000000"/>
            </a:solidFill>
            <a:prstDash val="sysDot"/>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1" name="?"/>
          <p:cNvSpPr txBox="1"/>
          <p:nvPr/>
        </p:nvSpPr>
        <p:spPr>
          <a:xfrm>
            <a:off x="6966850" y="3762990"/>
            <a:ext cx="370117" cy="506143"/>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3000">
                <a:uFill>
                  <a:solidFill>
                    <a:srgbClr val="000000"/>
                  </a:solidFill>
                </a:uFill>
                <a:latin typeface="Times New Roman"/>
                <a:ea typeface="Times New Roman"/>
                <a:cs typeface="Times New Roman"/>
                <a:sym typeface="Times New Roman"/>
              </a:defRPr>
            </a:lvl1pPr>
          </a:lstStyle>
          <a:p>
            <a:pPr/>
            <a:r>
              <a:t>?</a:t>
            </a:r>
          </a:p>
        </p:txBody>
      </p:sp>
      <p:sp>
        <p:nvSpPr>
          <p:cNvPr id="142" name="?"/>
          <p:cNvSpPr txBox="1"/>
          <p:nvPr/>
        </p:nvSpPr>
        <p:spPr>
          <a:xfrm>
            <a:off x="8655950" y="4362765"/>
            <a:ext cx="370117" cy="506143"/>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3000">
                <a:uFill>
                  <a:solidFill>
                    <a:srgbClr val="000000"/>
                  </a:solidFill>
                </a:uFill>
                <a:latin typeface="Times New Roman"/>
                <a:ea typeface="Times New Roman"/>
                <a:cs typeface="Times New Roman"/>
                <a:sym typeface="Times New Roman"/>
              </a:defRPr>
            </a:lvl1pPr>
          </a:lstStyle>
          <a:p>
            <a:pPr/>
            <a:r>
              <a:t>?</a:t>
            </a:r>
          </a:p>
        </p:txBody>
      </p:sp>
      <p:sp>
        <p:nvSpPr>
          <p:cNvPr id="143" name="?"/>
          <p:cNvSpPr txBox="1"/>
          <p:nvPr/>
        </p:nvSpPr>
        <p:spPr>
          <a:xfrm>
            <a:off x="6623950" y="7321865"/>
            <a:ext cx="370117" cy="506143"/>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3000">
                <a:uFill>
                  <a:solidFill>
                    <a:srgbClr val="000000"/>
                  </a:solidFill>
                </a:uFill>
                <a:latin typeface="Times New Roman"/>
                <a:ea typeface="Times New Roman"/>
                <a:cs typeface="Times New Roman"/>
                <a:sym typeface="Times New Roman"/>
              </a:defRPr>
            </a:lvl1pPr>
          </a:lstStyle>
          <a:p>
            <a:pPr/>
            <a:r>
              <a:t>?</a:t>
            </a:r>
          </a:p>
        </p:txBody>
      </p:sp>
      <p:sp>
        <p:nvSpPr>
          <p:cNvPr id="144" name="Gedanken experiment:"/>
          <p:cNvSpPr txBox="1"/>
          <p:nvPr/>
        </p:nvSpPr>
        <p:spPr>
          <a:xfrm>
            <a:off x="3045165" y="4751770"/>
            <a:ext cx="2857978" cy="420480"/>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Times New Roman"/>
                <a:ea typeface="Times New Roman"/>
                <a:cs typeface="Times New Roman"/>
                <a:sym typeface="Times New Roman"/>
              </a:defRPr>
            </a:lvl1pPr>
          </a:lstStyle>
          <a:p>
            <a:pPr/>
            <a:r>
              <a:t>Gedanken experiment:</a:t>
            </a:r>
          </a:p>
        </p:txBody>
      </p:sp>
      <p:sp>
        <p:nvSpPr>
          <p:cNvPr id="145" name="The outcome is not deterministic…"/>
          <p:cNvSpPr txBox="1"/>
          <p:nvPr/>
        </p:nvSpPr>
        <p:spPr>
          <a:xfrm>
            <a:off x="580935" y="7746754"/>
            <a:ext cx="11842930" cy="1576428"/>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p>
            <a:pPr marL="333375" indent="-333375"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pPr>
            <a:r>
              <a:t>The outcome is not deterministic</a:t>
            </a:r>
          </a:p>
          <a:p>
            <a:pPr marL="333375" indent="-333375"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pPr>
            <a:r>
              <a:t>The system has no memory (it does not matter how I prepare the initial state)</a:t>
            </a:r>
          </a:p>
          <a:p>
            <a:pPr marL="333375" indent="-333375"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pPr>
            <a:r>
              <a:t>The statistical distribution of the results does not change with time P(𝜑,t,t’)=P(𝜑,t-t’)</a:t>
            </a:r>
          </a:p>
          <a:p>
            <a:pPr marL="333375" indent="-333375"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pPr>
            <a:r>
              <a:t>The particle does not disappear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Examples of dynamical models"/>
          <p:cNvSpPr txBox="1"/>
          <p:nvPr/>
        </p:nvSpPr>
        <p:spPr>
          <a:xfrm>
            <a:off x="4022559" y="381915"/>
            <a:ext cx="5572900" cy="506143"/>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3000">
                <a:uFill>
                  <a:solidFill>
                    <a:srgbClr val="000000"/>
                  </a:solidFill>
                </a:uFill>
                <a:latin typeface="Times New Roman"/>
                <a:ea typeface="Times New Roman"/>
                <a:cs typeface="Times New Roman"/>
                <a:sym typeface="Times New Roman"/>
              </a:defRPr>
            </a:lvl1pPr>
          </a:lstStyle>
          <a:p>
            <a:pPr/>
            <a:r>
              <a:t>Examples of dynamical models</a:t>
            </a:r>
          </a:p>
        </p:txBody>
      </p:sp>
      <p:grpSp>
        <p:nvGrpSpPr>
          <p:cNvPr id="157" name="Group"/>
          <p:cNvGrpSpPr/>
          <p:nvPr/>
        </p:nvGrpSpPr>
        <p:grpSpPr>
          <a:xfrm>
            <a:off x="4924765" y="1121390"/>
            <a:ext cx="6070886" cy="4065018"/>
            <a:chOff x="0" y="0"/>
            <a:chExt cx="6070885" cy="4065016"/>
          </a:xfrm>
        </p:grpSpPr>
        <p:sp>
          <p:nvSpPr>
            <p:cNvPr id="148" name="Circle"/>
            <p:cNvSpPr/>
            <p:nvPr/>
          </p:nvSpPr>
          <p:spPr>
            <a:xfrm>
              <a:off x="2822234" y="478809"/>
              <a:ext cx="3248652" cy="3254078"/>
            </a:xfrm>
            <a:prstGeom prst="ellipse">
              <a:avLst/>
            </a:prstGeom>
            <a:noFill/>
            <a:ln w="63500" cap="flat">
              <a:solidFill>
                <a:srgbClr val="009193"/>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49" name="Circle"/>
            <p:cNvSpPr/>
            <p:nvPr/>
          </p:nvSpPr>
          <p:spPr>
            <a:xfrm>
              <a:off x="4377614" y="1986103"/>
              <a:ext cx="214091" cy="214090"/>
            </a:xfrm>
            <a:prstGeom prst="ellipse">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50" name="Line"/>
            <p:cNvSpPr/>
            <p:nvPr/>
          </p:nvSpPr>
          <p:spPr>
            <a:xfrm flipV="1">
              <a:off x="4587535" y="996699"/>
              <a:ext cx="1006111" cy="1006111"/>
            </a:xfrm>
            <a:prstGeom prst="line">
              <a:avLst/>
            </a:prstGeom>
            <a:noFill/>
            <a:ln w="25400" cap="flat">
              <a:solidFill>
                <a:srgbClr val="000000"/>
              </a:solidFill>
              <a:prstDash val="sysDot"/>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51" name="Line"/>
            <p:cNvSpPr/>
            <p:nvPr/>
          </p:nvSpPr>
          <p:spPr>
            <a:xfrm flipH="1">
              <a:off x="3966269" y="2231409"/>
              <a:ext cx="468866" cy="1410315"/>
            </a:xfrm>
            <a:prstGeom prst="line">
              <a:avLst/>
            </a:prstGeom>
            <a:noFill/>
            <a:ln w="25400" cap="flat">
              <a:solidFill>
                <a:srgbClr val="000000"/>
              </a:solidFill>
              <a:prstDash val="sysDot"/>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52" name="Line"/>
            <p:cNvSpPr/>
            <p:nvPr/>
          </p:nvSpPr>
          <p:spPr>
            <a:xfrm flipH="1" flipV="1">
              <a:off x="4040623" y="599775"/>
              <a:ext cx="400069" cy="1385870"/>
            </a:xfrm>
            <a:prstGeom prst="line">
              <a:avLst/>
            </a:prstGeom>
            <a:noFill/>
            <a:ln w="25400" cap="flat">
              <a:solidFill>
                <a:srgbClr val="000000"/>
              </a:solidFill>
              <a:prstDash val="sysDot"/>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53" name="?"/>
            <p:cNvSpPr txBox="1"/>
            <p:nvPr/>
          </p:nvSpPr>
          <p:spPr>
            <a:xfrm>
              <a:off x="3921685" y="0"/>
              <a:ext cx="370117" cy="5061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263" tIns="45263" rIns="45263" bIns="45263" numCol="1" anchor="t">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3000">
                  <a:uFill>
                    <a:solidFill>
                      <a:srgbClr val="000000"/>
                    </a:solidFill>
                  </a:uFill>
                  <a:latin typeface="Times New Roman"/>
                  <a:ea typeface="Times New Roman"/>
                  <a:cs typeface="Times New Roman"/>
                  <a:sym typeface="Times New Roman"/>
                </a:defRPr>
              </a:lvl1pPr>
            </a:lstStyle>
            <a:p>
              <a:pPr/>
              <a:r>
                <a:t>?</a:t>
              </a:r>
            </a:p>
          </p:txBody>
        </p:sp>
        <p:sp>
          <p:nvSpPr>
            <p:cNvPr id="154" name="?"/>
            <p:cNvSpPr txBox="1"/>
            <p:nvPr/>
          </p:nvSpPr>
          <p:spPr>
            <a:xfrm>
              <a:off x="5610785" y="599775"/>
              <a:ext cx="370117" cy="5061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263" tIns="45263" rIns="45263" bIns="45263" numCol="1" anchor="t">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3000">
                  <a:uFill>
                    <a:solidFill>
                      <a:srgbClr val="000000"/>
                    </a:solidFill>
                  </a:uFill>
                  <a:latin typeface="Times New Roman"/>
                  <a:ea typeface="Times New Roman"/>
                  <a:cs typeface="Times New Roman"/>
                  <a:sym typeface="Times New Roman"/>
                </a:defRPr>
              </a:lvl1pPr>
            </a:lstStyle>
            <a:p>
              <a:pPr/>
              <a:r>
                <a:t>?</a:t>
              </a:r>
            </a:p>
          </p:txBody>
        </p:sp>
        <p:sp>
          <p:nvSpPr>
            <p:cNvPr id="155" name="?"/>
            <p:cNvSpPr txBox="1"/>
            <p:nvPr/>
          </p:nvSpPr>
          <p:spPr>
            <a:xfrm>
              <a:off x="3578785" y="3558875"/>
              <a:ext cx="370117" cy="5061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263" tIns="45263" rIns="45263" bIns="45263" numCol="1" anchor="t">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3000">
                  <a:uFill>
                    <a:solidFill>
                      <a:srgbClr val="000000"/>
                    </a:solidFill>
                  </a:uFill>
                  <a:latin typeface="Times New Roman"/>
                  <a:ea typeface="Times New Roman"/>
                  <a:cs typeface="Times New Roman"/>
                  <a:sym typeface="Times New Roman"/>
                </a:defRPr>
              </a:lvl1pPr>
            </a:lstStyle>
            <a:p>
              <a:pPr/>
              <a:r>
                <a:t>?</a:t>
              </a:r>
            </a:p>
          </p:txBody>
        </p:sp>
        <p:sp>
          <p:nvSpPr>
            <p:cNvPr id="156" name="Gedanken experiment:"/>
            <p:cNvSpPr txBox="1"/>
            <p:nvPr/>
          </p:nvSpPr>
          <p:spPr>
            <a:xfrm>
              <a:off x="0" y="988780"/>
              <a:ext cx="2857978" cy="4204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263" tIns="45263" rIns="45263" bIns="45263" numCol="1" anchor="t">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i="1">
                  <a:uFill>
                    <a:solidFill>
                      <a:srgbClr val="000000"/>
                    </a:solidFill>
                  </a:uFill>
                  <a:latin typeface="Times New Roman"/>
                  <a:ea typeface="Times New Roman"/>
                  <a:cs typeface="Times New Roman"/>
                  <a:sym typeface="Times New Roman"/>
                </a:defRPr>
              </a:lvl1pPr>
            </a:lstStyle>
            <a:p>
              <a:pPr/>
              <a:r>
                <a:t>Gedanken experiment:</a:t>
              </a:r>
            </a:p>
          </p:txBody>
        </p:sp>
      </p:grpSp>
      <p:sp>
        <p:nvSpPr>
          <p:cNvPr id="158" name="Markov process (Brownian motion)…"/>
          <p:cNvSpPr txBox="1"/>
          <p:nvPr/>
        </p:nvSpPr>
        <p:spPr>
          <a:xfrm>
            <a:off x="492035" y="5419740"/>
            <a:ext cx="11842930" cy="763380"/>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p>
            <a:pPr marL="476250" indent="-476250" algn="l" defTabSz="478648">
              <a:buSzPct val="100000"/>
              <a:buAutoNum type="arabicPeriod" startAt="1"/>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pPr>
            <a:r>
              <a:t>Markov process (Brownian motion)</a:t>
            </a:r>
          </a:p>
          <a:p>
            <a:pPr marL="476250" indent="-476250" algn="l" defTabSz="478648">
              <a:buSzPct val="100000"/>
              <a:buAutoNum type="arabicPeriod" startAt="1"/>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pPr>
            <a:r>
              <a:t>Quantum mechanics: unitary evolution + measurement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impler Example: 1D N-chain with nn hopping"/>
          <p:cNvSpPr txBox="1"/>
          <p:nvPr>
            <p:ph type="title"/>
          </p:nvPr>
        </p:nvSpPr>
        <p:spPr>
          <a:xfrm>
            <a:off x="877341" y="270151"/>
            <a:ext cx="11704322" cy="800297"/>
          </a:xfrm>
          <a:prstGeom prst="rect">
            <a:avLst/>
          </a:prstGeom>
        </p:spPr>
        <p:txBody>
          <a:bodyPr>
            <a:normAutofit fontScale="100000" lnSpcReduction="0"/>
          </a:bodyPr>
          <a:lstStyle>
            <a:lvl1pPr>
              <a:defRPr b="1" sz="4000">
                <a:latin typeface="Times"/>
                <a:ea typeface="Times"/>
                <a:cs typeface="Times"/>
                <a:sym typeface="Times"/>
              </a:defRPr>
            </a:lvl1pPr>
          </a:lstStyle>
          <a:p>
            <a:pPr/>
            <a:r>
              <a:t>Simpler Example: 1D N-chain with nn hopping</a:t>
            </a:r>
          </a:p>
        </p:txBody>
      </p:sp>
      <p:grpSp>
        <p:nvGrpSpPr>
          <p:cNvPr id="170" name="Group"/>
          <p:cNvGrpSpPr/>
          <p:nvPr/>
        </p:nvGrpSpPr>
        <p:grpSpPr>
          <a:xfrm>
            <a:off x="7697524" y="1689208"/>
            <a:ext cx="2748672" cy="2684238"/>
            <a:chOff x="0" y="0"/>
            <a:chExt cx="2748670" cy="2684237"/>
          </a:xfrm>
        </p:grpSpPr>
        <p:sp>
          <p:nvSpPr>
            <p:cNvPr id="161" name="Oval"/>
            <p:cNvSpPr/>
            <p:nvPr/>
          </p:nvSpPr>
          <p:spPr>
            <a:xfrm>
              <a:off x="1267133" y="0"/>
              <a:ext cx="192173" cy="199901"/>
            </a:xfrm>
            <a:prstGeom prst="ellipse">
              <a:avLst/>
            </a:prstGeom>
            <a:solidFill>
              <a:srgbClr val="000000"/>
            </a:solidFill>
            <a:ln w="12700" cap="flat">
              <a:noFill/>
              <a:miter lim="400000"/>
            </a:ln>
            <a:effectLst/>
          </p:spPr>
          <p:txBody>
            <a:bodyPr wrap="square" lIns="60022" tIns="60022" rIns="60022" bIns="60022"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162" name="Circle"/>
            <p:cNvSpPr/>
            <p:nvPr/>
          </p:nvSpPr>
          <p:spPr>
            <a:xfrm>
              <a:off x="112758" y="116622"/>
              <a:ext cx="2500924" cy="2500925"/>
            </a:xfrm>
            <a:prstGeom prst="ellipse">
              <a:avLst/>
            </a:prstGeom>
            <a:noFill/>
            <a:ln w="25400" cap="flat">
              <a:solidFill>
                <a:srgbClr val="000000"/>
              </a:solidFill>
              <a:prstDash val="solid"/>
              <a:round/>
            </a:ln>
            <a:effectLst/>
          </p:spPr>
          <p:txBody>
            <a:bodyPr wrap="square" lIns="60022" tIns="60022" rIns="60022" bIns="60022"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163" name="Oval"/>
            <p:cNvSpPr/>
            <p:nvPr/>
          </p:nvSpPr>
          <p:spPr>
            <a:xfrm>
              <a:off x="2245273" y="467967"/>
              <a:ext cx="192172" cy="199902"/>
            </a:xfrm>
            <a:prstGeom prst="ellipse">
              <a:avLst/>
            </a:prstGeom>
            <a:solidFill>
              <a:srgbClr val="000000"/>
            </a:solidFill>
            <a:ln w="12700" cap="flat">
              <a:noFill/>
              <a:miter lim="400000"/>
            </a:ln>
            <a:effectLst/>
          </p:spPr>
          <p:txBody>
            <a:bodyPr wrap="square" lIns="60022" tIns="60022" rIns="60022" bIns="60022"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164" name="Oval"/>
            <p:cNvSpPr/>
            <p:nvPr/>
          </p:nvSpPr>
          <p:spPr>
            <a:xfrm>
              <a:off x="0" y="1267134"/>
              <a:ext cx="192172" cy="199901"/>
            </a:xfrm>
            <a:prstGeom prst="ellipse">
              <a:avLst/>
            </a:prstGeom>
            <a:solidFill>
              <a:srgbClr val="000000"/>
            </a:solidFill>
            <a:ln w="12700" cap="flat">
              <a:noFill/>
              <a:miter lim="400000"/>
            </a:ln>
            <a:effectLst/>
          </p:spPr>
          <p:txBody>
            <a:bodyPr wrap="square" lIns="60022" tIns="60022" rIns="60022" bIns="60022"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165" name="Oval"/>
            <p:cNvSpPr/>
            <p:nvPr/>
          </p:nvSpPr>
          <p:spPr>
            <a:xfrm>
              <a:off x="2556499" y="1267134"/>
              <a:ext cx="192172" cy="199901"/>
            </a:xfrm>
            <a:prstGeom prst="ellipse">
              <a:avLst/>
            </a:prstGeom>
            <a:solidFill>
              <a:srgbClr val="000000"/>
            </a:solidFill>
            <a:ln w="12700" cap="flat">
              <a:noFill/>
              <a:miter lim="400000"/>
            </a:ln>
            <a:effectLst/>
          </p:spPr>
          <p:txBody>
            <a:bodyPr wrap="square" lIns="60022" tIns="60022" rIns="60022" bIns="60022"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166" name="Oval"/>
            <p:cNvSpPr/>
            <p:nvPr/>
          </p:nvSpPr>
          <p:spPr>
            <a:xfrm>
              <a:off x="400147" y="2156351"/>
              <a:ext cx="192173" cy="199901"/>
            </a:xfrm>
            <a:prstGeom prst="ellipse">
              <a:avLst/>
            </a:prstGeom>
            <a:solidFill>
              <a:srgbClr val="000000"/>
            </a:solidFill>
            <a:ln w="12700" cap="flat">
              <a:noFill/>
              <a:miter lim="400000"/>
            </a:ln>
            <a:effectLst/>
          </p:spPr>
          <p:txBody>
            <a:bodyPr wrap="square" lIns="60022" tIns="60022" rIns="60022" bIns="60022"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167" name="Oval"/>
            <p:cNvSpPr/>
            <p:nvPr/>
          </p:nvSpPr>
          <p:spPr>
            <a:xfrm>
              <a:off x="1383843" y="2484337"/>
              <a:ext cx="192173" cy="199901"/>
            </a:xfrm>
            <a:prstGeom prst="ellipse">
              <a:avLst/>
            </a:prstGeom>
            <a:solidFill>
              <a:srgbClr val="000000"/>
            </a:solidFill>
            <a:ln w="12700" cap="flat">
              <a:noFill/>
              <a:miter lim="400000"/>
            </a:ln>
            <a:effectLst/>
          </p:spPr>
          <p:txBody>
            <a:bodyPr wrap="square" lIns="60022" tIns="60022" rIns="60022" bIns="60022"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168" name="Oval"/>
            <p:cNvSpPr/>
            <p:nvPr/>
          </p:nvSpPr>
          <p:spPr>
            <a:xfrm>
              <a:off x="2261946" y="2034084"/>
              <a:ext cx="192172" cy="199901"/>
            </a:xfrm>
            <a:prstGeom prst="ellipse">
              <a:avLst/>
            </a:prstGeom>
            <a:solidFill>
              <a:srgbClr val="000000"/>
            </a:solidFill>
            <a:ln w="12700" cap="flat">
              <a:noFill/>
              <a:miter lim="400000"/>
            </a:ln>
            <a:effectLst/>
          </p:spPr>
          <p:txBody>
            <a:bodyPr wrap="square" lIns="60022" tIns="60022" rIns="60022" bIns="60022"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169" name="Oval"/>
            <p:cNvSpPr/>
            <p:nvPr/>
          </p:nvSpPr>
          <p:spPr>
            <a:xfrm>
              <a:off x="366802" y="417949"/>
              <a:ext cx="192172" cy="199901"/>
            </a:xfrm>
            <a:prstGeom prst="ellipse">
              <a:avLst/>
            </a:prstGeom>
            <a:solidFill>
              <a:srgbClr val="000000"/>
            </a:solidFill>
            <a:ln w="12700" cap="flat">
              <a:noFill/>
              <a:miter lim="400000"/>
            </a:ln>
            <a:effectLst/>
          </p:spPr>
          <p:txBody>
            <a:bodyPr wrap="square" lIns="60022" tIns="60022" rIns="60022" bIns="60022"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grpSp>
      <p:sp>
        <p:nvSpPr>
          <p:cNvPr id="171" name="Text"/>
          <p:cNvSpPr txBox="1"/>
          <p:nvPr/>
        </p:nvSpPr>
        <p:spPr>
          <a:xfrm>
            <a:off x="6502400" y="4876800"/>
            <a:ext cx="177517" cy="144366"/>
          </a:xfrm>
          <a:prstGeom prst="rect">
            <a:avLst/>
          </a:prstGeom>
          <a:ln w="12700">
            <a:miter lim="400000"/>
          </a:ln>
        </p:spPr>
        <p:txBody>
          <a:bodyPr wrap="none" lIns="60022" tIns="60022" rIns="60022" bIns="60022">
            <a:spAutoFit/>
          </a:bodyPr>
          <a:lstStyle/>
          <a:p>
            <a:pPr algn="l" defTabSz="650240">
              <a:defRPr b="0" sz="200">
                <a:uFill>
                  <a:solidFill>
                    <a:srgbClr val="000000"/>
                  </a:solidFill>
                </a:uFill>
                <a:latin typeface="Times New Roman"/>
                <a:ea typeface="Times New Roman"/>
                <a:cs typeface="Times New Roman"/>
                <a:sym typeface="Times New Roman"/>
              </a:defRPr>
            </a:pPr>
          </a:p>
        </p:txBody>
      </p:sp>
      <p:sp>
        <p:nvSpPr>
          <p:cNvPr id="172" name="Circle"/>
          <p:cNvSpPr/>
          <p:nvPr/>
        </p:nvSpPr>
        <p:spPr>
          <a:xfrm>
            <a:off x="8964815" y="1558094"/>
            <a:ext cx="214090" cy="214090"/>
          </a:xfrm>
          <a:prstGeom prst="ellipse">
            <a:avLst/>
          </a:pr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3" name="Markov process (Brownian motion)"/>
          <p:cNvSpPr txBox="1"/>
          <p:nvPr/>
        </p:nvSpPr>
        <p:spPr>
          <a:xfrm>
            <a:off x="453935" y="4465693"/>
            <a:ext cx="5349112" cy="420480"/>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lvl1pPr marL="476250" indent="-476250" algn="l" defTabSz="478648">
              <a:buSzPct val="100000"/>
              <a:buAutoNum type="arabicPeriod" startAt="1"/>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lvl1pPr>
          </a:lstStyle>
          <a:p>
            <a:pPr/>
            <a:r>
              <a:t>Markov process (Brownian motion)</a:t>
            </a:r>
          </a:p>
        </p:txBody>
      </p:sp>
      <p:sp>
        <p:nvSpPr>
          <p:cNvPr id="174" name="Discrete time - for convenience"/>
          <p:cNvSpPr txBox="1"/>
          <p:nvPr/>
        </p:nvSpPr>
        <p:spPr>
          <a:xfrm>
            <a:off x="604150" y="1412067"/>
            <a:ext cx="5048682" cy="506143"/>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3000">
                <a:uFill>
                  <a:solidFill>
                    <a:srgbClr val="000000"/>
                  </a:solidFill>
                </a:uFill>
                <a:latin typeface="Times New Roman"/>
                <a:ea typeface="Times New Roman"/>
                <a:cs typeface="Times New Roman"/>
                <a:sym typeface="Times New Roman"/>
              </a:defRPr>
            </a:lvl1pPr>
          </a:lstStyle>
          <a:p>
            <a:pPr/>
            <a:r>
              <a:t>Discrete time - for convenience</a:t>
            </a:r>
          </a:p>
        </p:txBody>
      </p:sp>
      <p:sp>
        <p:nvSpPr>
          <p:cNvPr id="175" name="Particle is always at a definite site…"/>
          <p:cNvSpPr txBox="1"/>
          <p:nvPr/>
        </p:nvSpPr>
        <p:spPr>
          <a:xfrm>
            <a:off x="606335" y="5054354"/>
            <a:ext cx="6529121" cy="1666698"/>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p>
            <a:pPr marL="291703" indent="-291703"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sz="2100">
                <a:uFill>
                  <a:solidFill>
                    <a:srgbClr val="000000"/>
                  </a:solidFill>
                </a:uFill>
                <a:latin typeface="Times New Roman"/>
                <a:ea typeface="Times New Roman"/>
                <a:cs typeface="Times New Roman"/>
                <a:sym typeface="Times New Roman"/>
              </a:defRPr>
            </a:pPr>
            <a:r>
              <a:t>Particle is always at a definite site</a:t>
            </a:r>
          </a:p>
          <a:p>
            <a:pPr marL="291703" indent="-291703"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sz="2100">
                <a:uFill>
                  <a:solidFill>
                    <a:srgbClr val="000000"/>
                  </a:solidFill>
                </a:uFill>
                <a:latin typeface="Times New Roman"/>
                <a:ea typeface="Times New Roman"/>
                <a:cs typeface="Times New Roman"/>
                <a:sym typeface="Times New Roman"/>
              </a:defRPr>
            </a:pPr>
            <a:r>
              <a:t>At each time-step it can choose randomly between</a:t>
            </a:r>
          </a:p>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2100">
                <a:uFill>
                  <a:solidFill>
                    <a:srgbClr val="000000"/>
                  </a:solidFill>
                </a:uFill>
                <a:latin typeface="Times New Roman"/>
                <a:ea typeface="Times New Roman"/>
                <a:cs typeface="Times New Roman"/>
                <a:sym typeface="Times New Roman"/>
              </a:defRPr>
            </a:pPr>
            <a:r>
              <a:t>hopping left (x</a:t>
            </a:r>
            <a:r>
              <a:rPr baseline="31999"/>
              <a:t>2</a:t>
            </a:r>
            <a:r>
              <a:t>), hopping right (x</a:t>
            </a:r>
            <a:r>
              <a:rPr baseline="31999"/>
              <a:t>2</a:t>
            </a:r>
            <a:r>
              <a:t>), staying put (1-2x</a:t>
            </a:r>
            <a:r>
              <a:rPr baseline="31999"/>
              <a:t>2</a:t>
            </a:r>
            <a:r>
              <a:t>)</a:t>
            </a:r>
          </a:p>
          <a:p>
            <a:pPr marL="291703" indent="-291703"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sz="2100">
                <a:uFill>
                  <a:solidFill>
                    <a:srgbClr val="000000"/>
                  </a:solidFill>
                </a:uFill>
                <a:latin typeface="Times New Roman"/>
                <a:ea typeface="Times New Roman"/>
                <a:cs typeface="Times New Roman"/>
                <a:sym typeface="Times New Roman"/>
              </a:defRPr>
            </a:pPr>
            <a:r>
              <a:t>We use a N-vector to describe the probability of finding</a:t>
            </a:r>
          </a:p>
          <a:p>
            <a: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2100">
                <a:uFill>
                  <a:solidFill>
                    <a:srgbClr val="000000"/>
                  </a:solidFill>
                </a:uFill>
                <a:latin typeface="Times New Roman"/>
                <a:ea typeface="Times New Roman"/>
                <a:cs typeface="Times New Roman"/>
                <a:sym typeface="Times New Roman"/>
              </a:defRPr>
            </a:pPr>
            <a:r>
              <a:t>the particle at any given site</a:t>
            </a:r>
          </a:p>
        </p:txBody>
      </p:sp>
      <p:sp>
        <p:nvSpPr>
          <p:cNvPr id="176" name="Quantum mechanics: unitary evolution + measurement"/>
          <p:cNvSpPr txBox="1"/>
          <p:nvPr/>
        </p:nvSpPr>
        <p:spPr>
          <a:xfrm>
            <a:off x="580935" y="6889233"/>
            <a:ext cx="11842930" cy="420480"/>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lvl1pPr marL="476250" indent="-476250" algn="l" defTabSz="478648">
              <a:buSzPct val="100000"/>
              <a:buAutoNum type="arabicPeriod" startAt="1"/>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lvl1pPr>
          </a:lstStyle>
          <a:p>
            <a:pPr/>
            <a:r>
              <a:t>Quantum mechanics: unitary evolution + measurement</a:t>
            </a:r>
          </a:p>
        </p:txBody>
      </p:sp>
      <p:sp>
        <p:nvSpPr>
          <p:cNvPr id="177" name="We use a complex N-vector (WF) to describe the state of the particle…"/>
          <p:cNvSpPr txBox="1"/>
          <p:nvPr/>
        </p:nvSpPr>
        <p:spPr>
          <a:xfrm>
            <a:off x="771435" y="7433655"/>
            <a:ext cx="10998628" cy="1031698"/>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p>
            <a:pPr marL="291703" indent="-291703"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sz="2100">
                <a:uFill>
                  <a:solidFill>
                    <a:srgbClr val="000000"/>
                  </a:solidFill>
                </a:uFill>
                <a:latin typeface="Times New Roman"/>
                <a:ea typeface="Times New Roman"/>
                <a:cs typeface="Times New Roman"/>
                <a:sym typeface="Times New Roman"/>
              </a:defRPr>
            </a:pPr>
            <a:r>
              <a:t>We use a complex N-vector (WF) to describe the state of the particle</a:t>
            </a:r>
          </a:p>
          <a:p>
            <a:pPr marL="291703" indent="-291703"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sz="2100">
                <a:uFill>
                  <a:solidFill>
                    <a:srgbClr val="000000"/>
                  </a:solidFill>
                </a:uFill>
                <a:latin typeface="Times New Roman"/>
                <a:ea typeface="Times New Roman"/>
                <a:cs typeface="Times New Roman"/>
                <a:sym typeface="Times New Roman"/>
              </a:defRPr>
            </a:pPr>
            <a:r>
              <a:t>At each time-step the WF undergoes a unitary transformation reflecting hopping of the particle</a:t>
            </a:r>
          </a:p>
          <a:p>
            <a:pPr marL="291703" indent="-291703"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sz="2100">
                <a:uFill>
                  <a:solidFill>
                    <a:srgbClr val="000000"/>
                  </a:solidFill>
                </a:uFill>
                <a:latin typeface="Times New Roman"/>
                <a:ea typeface="Times New Roman"/>
                <a:cs typeface="Times New Roman"/>
                <a:sym typeface="Times New Roman"/>
              </a:defRPr>
            </a:pPr>
            <a:r>
              <a:t>At time t we perform a measurement (compute the amplitude of WF at any given site)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9" name="Image" descr="Image"/>
          <p:cNvPicPr>
            <a:picLocks noChangeAspect="1"/>
          </p:cNvPicPr>
          <p:nvPr/>
        </p:nvPicPr>
        <p:blipFill>
          <a:blip r:embed="rId2">
            <a:extLst/>
          </a:blip>
          <a:stretch>
            <a:fillRect/>
          </a:stretch>
        </p:blipFill>
        <p:spPr>
          <a:xfrm>
            <a:off x="7848600" y="0"/>
            <a:ext cx="3363311" cy="9753600"/>
          </a:xfrm>
          <a:prstGeom prst="rect">
            <a:avLst/>
          </a:prstGeom>
          <a:ln w="12700">
            <a:miter lim="400000"/>
          </a:ln>
        </p:spPr>
      </p:pic>
      <p:sp>
        <p:nvSpPr>
          <p:cNvPr id="180" name="Double slit experiment with electrons…"/>
          <p:cNvSpPr txBox="1"/>
          <p:nvPr/>
        </p:nvSpPr>
        <p:spPr>
          <a:xfrm>
            <a:off x="559504" y="336550"/>
            <a:ext cx="4570592"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100">
                <a:latin typeface="Helvetica Light"/>
                <a:ea typeface="Helvetica Light"/>
                <a:cs typeface="Helvetica Light"/>
                <a:sym typeface="Helvetica Light"/>
              </a:defRPr>
            </a:pPr>
            <a:r>
              <a:t>Double slit experiment with electrons</a:t>
            </a:r>
          </a:p>
          <a:p>
            <a:pPr>
              <a:defRPr b="0" sz="2100">
                <a:latin typeface="Helvetica Light"/>
                <a:ea typeface="Helvetica Light"/>
                <a:cs typeface="Helvetica Light"/>
                <a:sym typeface="Helvetica Light"/>
              </a:defRPr>
            </a:pPr>
            <a:r>
              <a:t>(Wikipedia)</a:t>
            </a:r>
          </a:p>
        </p:txBody>
      </p:sp>
      <p:sp>
        <p:nvSpPr>
          <p:cNvPr id="181" name="Line"/>
          <p:cNvSpPr/>
          <p:nvPr/>
        </p:nvSpPr>
        <p:spPr>
          <a:xfrm flipV="1">
            <a:off x="3224931" y="2402804"/>
            <a:ext cx="2754640" cy="957738"/>
          </a:xfrm>
          <a:prstGeom prst="line">
            <a:avLst/>
          </a:prstGeom>
          <a:ln w="12700">
            <a:solidFill>
              <a:srgbClr val="000000"/>
            </a:solidFill>
            <a:miter lim="400000"/>
            <a:tailEnd type="arrow"/>
          </a:ln>
        </p:spPr>
        <p:txBody>
          <a:bodyPr lIns="50800" tIns="50800" rIns="50800" bIns="50800" anchor="ctr"/>
          <a:lstStyle/>
          <a:p>
            <a:pPr>
              <a:defRPr b="0">
                <a:latin typeface="Helvetica Light"/>
                <a:ea typeface="Helvetica Light"/>
                <a:cs typeface="Helvetica Light"/>
                <a:sym typeface="Helvetica Light"/>
              </a:defRPr>
            </a:pPr>
          </a:p>
        </p:txBody>
      </p:sp>
      <p:sp>
        <p:nvSpPr>
          <p:cNvPr id="182" name="Line"/>
          <p:cNvSpPr/>
          <p:nvPr/>
        </p:nvSpPr>
        <p:spPr>
          <a:xfrm flipV="1">
            <a:off x="3147660" y="3370452"/>
            <a:ext cx="1" cy="913252"/>
          </a:xfrm>
          <a:prstGeom prst="line">
            <a:avLst/>
          </a:prstGeom>
          <a:ln w="25400">
            <a:solidFill>
              <a:srgbClr val="000000"/>
            </a:solidFill>
            <a:miter lim="400000"/>
            <a:headEnd type="triangle" len="sm"/>
            <a:tailEnd type="triangle" len="sm"/>
          </a:ln>
        </p:spPr>
        <p:txBody>
          <a:bodyPr lIns="50800" tIns="50800" rIns="50800" bIns="50800" anchor="ctr"/>
          <a:lstStyle/>
          <a:p>
            <a:pPr>
              <a:defRPr b="0">
                <a:latin typeface="Helvetica Light"/>
                <a:ea typeface="Helvetica Light"/>
                <a:cs typeface="Helvetica Light"/>
                <a:sym typeface="Helvetica Light"/>
              </a:defRPr>
            </a:pPr>
          </a:p>
        </p:txBody>
      </p:sp>
      <p:sp>
        <p:nvSpPr>
          <p:cNvPr id="183" name="Line"/>
          <p:cNvSpPr/>
          <p:nvPr/>
        </p:nvSpPr>
        <p:spPr>
          <a:xfrm flipV="1">
            <a:off x="3147660" y="1916004"/>
            <a:ext cx="1" cy="1421014"/>
          </a:xfrm>
          <a:prstGeom prst="line">
            <a:avLst/>
          </a:prstGeom>
          <a:ln w="25400">
            <a:solidFill>
              <a:srgbClr val="000000"/>
            </a:solidFill>
            <a:miter lim="400000"/>
            <a:headEnd type="triangle" len="sm"/>
          </a:ln>
        </p:spPr>
        <p:txBody>
          <a:bodyPr lIns="50800" tIns="50800" rIns="50800" bIns="50800" anchor="ctr"/>
          <a:lstStyle/>
          <a:p>
            <a:pPr>
              <a:defRPr b="0">
                <a:latin typeface="Helvetica Light"/>
                <a:ea typeface="Helvetica Light"/>
                <a:cs typeface="Helvetica Light"/>
                <a:sym typeface="Helvetica Light"/>
              </a:defRPr>
            </a:pPr>
          </a:p>
        </p:txBody>
      </p:sp>
      <p:sp>
        <p:nvSpPr>
          <p:cNvPr id="184" name="Line"/>
          <p:cNvSpPr/>
          <p:nvPr/>
        </p:nvSpPr>
        <p:spPr>
          <a:xfrm flipV="1">
            <a:off x="3147660" y="4327436"/>
            <a:ext cx="1" cy="1421013"/>
          </a:xfrm>
          <a:prstGeom prst="line">
            <a:avLst/>
          </a:prstGeom>
          <a:ln w="25400">
            <a:solidFill>
              <a:srgbClr val="000000"/>
            </a:solidFill>
            <a:miter lim="400000"/>
            <a:tailEnd type="triangle" len="sm"/>
          </a:ln>
        </p:spPr>
        <p:txBody>
          <a:bodyPr lIns="50800" tIns="50800" rIns="50800" bIns="50800" anchor="ctr"/>
          <a:lstStyle/>
          <a:p>
            <a:pPr>
              <a:defRPr b="0">
                <a:latin typeface="Helvetica Light"/>
                <a:ea typeface="Helvetica Light"/>
                <a:cs typeface="Helvetica Light"/>
                <a:sym typeface="Helvetica Light"/>
              </a:defRPr>
            </a:pPr>
          </a:p>
        </p:txBody>
      </p:sp>
      <p:sp>
        <p:nvSpPr>
          <p:cNvPr id="185" name="Line"/>
          <p:cNvSpPr/>
          <p:nvPr/>
        </p:nvSpPr>
        <p:spPr>
          <a:xfrm flipV="1">
            <a:off x="2847940" y="3343311"/>
            <a:ext cx="1" cy="967534"/>
          </a:xfrm>
          <a:prstGeom prst="line">
            <a:avLst/>
          </a:prstGeom>
          <a:ln>
            <a:solidFill>
              <a:srgbClr val="000000"/>
            </a:solidFill>
            <a:miter lim="400000"/>
            <a:headEnd type="arrow"/>
            <a:tailEnd type="arrow"/>
          </a:ln>
        </p:spPr>
        <p:txBody>
          <a:bodyPr lIns="50800" tIns="50800" rIns="50800" bIns="50800" anchor="ctr"/>
          <a:lstStyle/>
          <a:p>
            <a:pPr>
              <a:defRPr b="0">
                <a:latin typeface="Helvetica Light"/>
                <a:ea typeface="Helvetica Light"/>
                <a:cs typeface="Helvetica Light"/>
                <a:sym typeface="Helvetica Light"/>
              </a:defRPr>
            </a:pPr>
          </a:p>
        </p:txBody>
      </p:sp>
      <p:sp>
        <p:nvSpPr>
          <p:cNvPr id="186" name="Line"/>
          <p:cNvSpPr/>
          <p:nvPr/>
        </p:nvSpPr>
        <p:spPr>
          <a:xfrm>
            <a:off x="3245251" y="4314610"/>
            <a:ext cx="3477429" cy="1"/>
          </a:xfrm>
          <a:prstGeom prst="line">
            <a:avLst/>
          </a:prstGeom>
          <a:ln>
            <a:solidFill>
              <a:srgbClr val="000000"/>
            </a:solidFill>
            <a:prstDash val="sysDot"/>
            <a:miter lim="400000"/>
          </a:ln>
        </p:spPr>
        <p:txBody>
          <a:bodyPr lIns="50800" tIns="50800" rIns="50800" bIns="50800" anchor="ctr"/>
          <a:lstStyle/>
          <a:p>
            <a:pPr>
              <a:defRPr b="0">
                <a:latin typeface="Helvetica Light"/>
                <a:ea typeface="Helvetica Light"/>
                <a:cs typeface="Helvetica Light"/>
                <a:sym typeface="Helvetica Light"/>
              </a:defRPr>
            </a:pPr>
          </a:p>
        </p:txBody>
      </p:sp>
      <p:sp>
        <p:nvSpPr>
          <p:cNvPr id="187" name="Line"/>
          <p:cNvSpPr/>
          <p:nvPr/>
        </p:nvSpPr>
        <p:spPr>
          <a:xfrm flipV="1">
            <a:off x="3224931" y="2429187"/>
            <a:ext cx="2755001" cy="1890741"/>
          </a:xfrm>
          <a:prstGeom prst="line">
            <a:avLst/>
          </a:prstGeom>
          <a:ln w="12700">
            <a:solidFill>
              <a:srgbClr val="000000"/>
            </a:solidFill>
            <a:miter lim="400000"/>
            <a:tailEnd type="arrow"/>
          </a:ln>
        </p:spPr>
        <p:txBody>
          <a:bodyPr lIns="50800" tIns="50800" rIns="50800" bIns="50800" anchor="ctr"/>
          <a:lstStyle/>
          <a:p>
            <a:pPr>
              <a:defRPr b="0">
                <a:latin typeface="Helvetica Light"/>
                <a:ea typeface="Helvetica Light"/>
                <a:cs typeface="Helvetica Light"/>
                <a:sym typeface="Helvetica Light"/>
              </a:defRPr>
            </a:pPr>
          </a:p>
        </p:txBody>
      </p:sp>
      <p:sp>
        <p:nvSpPr>
          <p:cNvPr id="188" name="𝜑"/>
          <p:cNvSpPr txBox="1"/>
          <p:nvPr/>
        </p:nvSpPr>
        <p:spPr>
          <a:xfrm>
            <a:off x="3690776" y="3893363"/>
            <a:ext cx="258090"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1700">
                <a:latin typeface="Helvetica Light"/>
                <a:ea typeface="Helvetica Light"/>
                <a:cs typeface="Helvetica Light"/>
                <a:sym typeface="Helvetica Light"/>
              </a:defRPr>
            </a:lvl1pPr>
          </a:lstStyle>
          <a:p>
            <a:pPr/>
            <a:r>
              <a:t>𝜑</a:t>
            </a:r>
          </a:p>
        </p:txBody>
      </p:sp>
      <p:sp>
        <p:nvSpPr>
          <p:cNvPr id="189" name="d"/>
          <p:cNvSpPr txBox="1"/>
          <p:nvPr/>
        </p:nvSpPr>
        <p:spPr>
          <a:xfrm>
            <a:off x="2543287" y="3623878"/>
            <a:ext cx="246216"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1700">
                <a:latin typeface="Helvetica Light"/>
                <a:ea typeface="Helvetica Light"/>
                <a:cs typeface="Helvetica Light"/>
                <a:sym typeface="Helvetica Light"/>
              </a:defRPr>
            </a:lvl1pPr>
          </a:lstStyle>
          <a:p>
            <a:pPr/>
            <a:r>
              <a:t>d</a:t>
            </a:r>
          </a:p>
        </p:txBody>
      </p:sp>
      <p:pic>
        <p:nvPicPr>
          <p:cNvPr id="190" name="color_red_delta=.pdf" descr="color_red_delta=.pdf"/>
          <p:cNvPicPr>
            <a:picLocks noChangeAspect="1"/>
          </p:cNvPicPr>
          <p:nvPr/>
        </p:nvPicPr>
        <p:blipFill>
          <a:blip r:embed="rId3">
            <a:extLst/>
          </a:blip>
          <a:stretch>
            <a:fillRect/>
          </a:stretch>
        </p:blipFill>
        <p:spPr>
          <a:xfrm>
            <a:off x="3316386" y="4401899"/>
            <a:ext cx="1320801" cy="482601"/>
          </a:xfrm>
          <a:prstGeom prst="rect">
            <a:avLst/>
          </a:prstGeom>
          <a:ln w="12700">
            <a:miter lim="400000"/>
          </a:ln>
        </p:spPr>
      </p:pic>
      <p:sp>
        <p:nvSpPr>
          <p:cNvPr id="191" name="Line"/>
          <p:cNvSpPr/>
          <p:nvPr/>
        </p:nvSpPr>
        <p:spPr>
          <a:xfrm flipV="1">
            <a:off x="1183109" y="7837450"/>
            <a:ext cx="1008253" cy="730433"/>
          </a:xfrm>
          <a:prstGeom prst="line">
            <a:avLst/>
          </a:prstGeom>
          <a:ln w="12700">
            <a:solidFill>
              <a:srgbClr val="000000"/>
            </a:solidFill>
            <a:miter lim="400000"/>
            <a:tailEnd type="arrow"/>
          </a:ln>
        </p:spPr>
        <p:txBody>
          <a:bodyPr lIns="50800" tIns="50800" rIns="50800" bIns="50800" anchor="ctr"/>
          <a:lstStyle/>
          <a:p>
            <a:pPr>
              <a:defRPr b="0">
                <a:latin typeface="Helvetica Light"/>
                <a:ea typeface="Helvetica Light"/>
                <a:cs typeface="Helvetica Light"/>
                <a:sym typeface="Helvetica Light"/>
              </a:defRPr>
            </a:pPr>
          </a:p>
        </p:txBody>
      </p:sp>
      <p:sp>
        <p:nvSpPr>
          <p:cNvPr id="192" name="Circle"/>
          <p:cNvSpPr/>
          <p:nvPr/>
        </p:nvSpPr>
        <p:spPr>
          <a:xfrm>
            <a:off x="1174433" y="3503222"/>
            <a:ext cx="129184" cy="121921"/>
          </a:xfrm>
          <a:prstGeom prst="ellipse">
            <a:avLst/>
          </a:prstGeom>
          <a:solidFill>
            <a:srgbClr val="212121"/>
          </a:solidFill>
          <a:ln w="12700">
            <a:miter lim="400000"/>
          </a:ln>
        </p:spPr>
        <p:txBody>
          <a:bodyPr lIns="50800" tIns="50800" rIns="50800" bIns="50800" anchor="ctr"/>
          <a:lstStyle/>
          <a:p>
            <a:pPr>
              <a:defRPr b="0">
                <a:solidFill>
                  <a:srgbClr val="FFFFFF"/>
                </a:solidFill>
                <a:latin typeface="Helvetica Light"/>
                <a:ea typeface="Helvetica Light"/>
                <a:cs typeface="Helvetica Light"/>
                <a:sym typeface="Helvetica Light"/>
              </a:defRPr>
            </a:pPr>
          </a:p>
        </p:txBody>
      </p:sp>
      <p:pic>
        <p:nvPicPr>
          <p:cNvPr id="193" name="e^-.pdf" descr="e^-.pdf"/>
          <p:cNvPicPr>
            <a:picLocks noChangeAspect="1"/>
          </p:cNvPicPr>
          <p:nvPr/>
        </p:nvPicPr>
        <p:blipFill>
          <a:blip r:embed="rId4">
            <a:extLst/>
          </a:blip>
          <a:stretch>
            <a:fillRect/>
          </a:stretch>
        </p:blipFill>
        <p:spPr>
          <a:xfrm>
            <a:off x="1170976" y="3105323"/>
            <a:ext cx="457201" cy="304801"/>
          </a:xfrm>
          <a:prstGeom prst="rect">
            <a:avLst/>
          </a:prstGeom>
          <a:ln w="12700">
            <a:miter lim="400000"/>
          </a:ln>
        </p:spPr>
      </p:pic>
      <p:sp>
        <p:nvSpPr>
          <p:cNvPr id="194" name="Electron has a wavelength"/>
          <p:cNvSpPr txBox="1"/>
          <p:nvPr/>
        </p:nvSpPr>
        <p:spPr>
          <a:xfrm>
            <a:off x="1294254" y="6688956"/>
            <a:ext cx="3326169"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100">
                <a:latin typeface="Helvetica Light"/>
                <a:ea typeface="Helvetica Light"/>
                <a:cs typeface="Helvetica Light"/>
                <a:sym typeface="Helvetica Light"/>
              </a:defRPr>
            </a:lvl1pPr>
          </a:lstStyle>
          <a:p>
            <a:pPr/>
            <a:r>
              <a:t>Electron has a wavelength </a:t>
            </a:r>
          </a:p>
        </p:txBody>
      </p:sp>
      <p:pic>
        <p:nvPicPr>
          <p:cNvPr id="195" name="p=_frac_h_lambda.pdf" descr="p=_frac_h_lambda.pdf"/>
          <p:cNvPicPr>
            <a:picLocks noChangeAspect="1"/>
          </p:cNvPicPr>
          <p:nvPr/>
        </p:nvPicPr>
        <p:blipFill>
          <a:blip r:embed="rId5">
            <a:extLst/>
          </a:blip>
          <a:stretch>
            <a:fillRect/>
          </a:stretch>
        </p:blipFill>
        <p:spPr>
          <a:xfrm>
            <a:off x="2250983" y="7250390"/>
            <a:ext cx="1422401" cy="584201"/>
          </a:xfrm>
          <a:prstGeom prst="rect">
            <a:avLst/>
          </a:prstGeom>
          <a:ln w="12700">
            <a:miter lim="400000"/>
          </a:ln>
        </p:spPr>
      </p:pic>
      <p:sp>
        <p:nvSpPr>
          <p:cNvPr id="196" name="Line"/>
          <p:cNvSpPr/>
          <p:nvPr/>
        </p:nvSpPr>
        <p:spPr>
          <a:xfrm>
            <a:off x="453555" y="4004877"/>
            <a:ext cx="2149654" cy="1"/>
          </a:xfrm>
          <a:prstGeom prst="line">
            <a:avLst/>
          </a:prstGeom>
          <a:ln w="12700">
            <a:solidFill>
              <a:srgbClr val="000000"/>
            </a:solidFill>
            <a:miter lim="400000"/>
            <a:tailEnd type="arrow"/>
          </a:ln>
        </p:spPr>
        <p:txBody>
          <a:bodyPr lIns="50800" tIns="50800" rIns="50800" bIns="50800" anchor="ctr"/>
          <a:lstStyle/>
          <a:p>
            <a:pPr>
              <a:defRPr b="0">
                <a:latin typeface="Helvetica Light"/>
                <a:ea typeface="Helvetica Light"/>
                <a:cs typeface="Helvetica Light"/>
                <a:sym typeface="Helvetica Light"/>
              </a:defRPr>
            </a:pPr>
          </a:p>
        </p:txBody>
      </p:sp>
      <p:sp>
        <p:nvSpPr>
          <p:cNvPr id="197" name="Line"/>
          <p:cNvSpPr/>
          <p:nvPr/>
        </p:nvSpPr>
        <p:spPr>
          <a:xfrm flipH="1" flipV="1">
            <a:off x="3028368" y="7981070"/>
            <a:ext cx="1319765" cy="734069"/>
          </a:xfrm>
          <a:prstGeom prst="line">
            <a:avLst/>
          </a:prstGeom>
          <a:ln w="12700">
            <a:solidFill>
              <a:srgbClr val="000000"/>
            </a:solidFill>
            <a:miter lim="400000"/>
            <a:tailEnd type="arrow"/>
          </a:ln>
        </p:spPr>
        <p:txBody>
          <a:bodyPr lIns="50800" tIns="50800" rIns="50800" bIns="50800" anchor="ctr"/>
          <a:lstStyle/>
          <a:p>
            <a:pPr>
              <a:defRPr b="0">
                <a:latin typeface="Helvetica Light"/>
                <a:ea typeface="Helvetica Light"/>
                <a:cs typeface="Helvetica Light"/>
                <a:sym typeface="Helvetica Light"/>
              </a:defRPr>
            </a:pPr>
          </a:p>
        </p:txBody>
      </p:sp>
      <p:sp>
        <p:nvSpPr>
          <p:cNvPr id="198" name="Impuls"/>
          <p:cNvSpPr txBox="1"/>
          <p:nvPr/>
        </p:nvSpPr>
        <p:spPr>
          <a:xfrm>
            <a:off x="591604" y="8621866"/>
            <a:ext cx="1062687"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100">
                <a:latin typeface="Helvetica Light"/>
                <a:ea typeface="Helvetica Light"/>
                <a:cs typeface="Helvetica Light"/>
                <a:sym typeface="Helvetica Light"/>
              </a:defRPr>
            </a:lvl1pPr>
          </a:lstStyle>
          <a:p>
            <a:pPr/>
            <a:r>
              <a:t>Impuls  </a:t>
            </a:r>
          </a:p>
        </p:txBody>
      </p:sp>
      <p:sp>
        <p:nvSpPr>
          <p:cNvPr id="199" name="Wellenlänge"/>
          <p:cNvSpPr txBox="1"/>
          <p:nvPr/>
        </p:nvSpPr>
        <p:spPr>
          <a:xfrm>
            <a:off x="3737303" y="8748866"/>
            <a:ext cx="1725169"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100">
                <a:latin typeface="Helvetica Light"/>
                <a:ea typeface="Helvetica Light"/>
                <a:cs typeface="Helvetica Light"/>
                <a:sym typeface="Helvetica Light"/>
              </a:defRPr>
            </a:lvl1pPr>
          </a:lstStyle>
          <a:p>
            <a:pPr/>
            <a:r>
              <a:t>Wellenlänge  </a:t>
            </a:r>
          </a:p>
        </p:txBody>
      </p:sp>
      <p:sp>
        <p:nvSpPr>
          <p:cNvPr id="200" name="Line"/>
          <p:cNvSpPr/>
          <p:nvPr/>
        </p:nvSpPr>
        <p:spPr>
          <a:xfrm flipV="1">
            <a:off x="5992460" y="1382604"/>
            <a:ext cx="1" cy="4569596"/>
          </a:xfrm>
          <a:prstGeom prst="line">
            <a:avLst/>
          </a:prstGeom>
          <a:ln w="25400">
            <a:solidFill>
              <a:srgbClr val="000000"/>
            </a:solidFill>
            <a:miter lim="400000"/>
            <a:headEnd type="triangle" len="sm"/>
          </a:ln>
        </p:spPr>
        <p:txBody>
          <a:bodyPr lIns="50800" tIns="50800" rIns="50800" bIns="50800" anchor="ctr"/>
          <a:lstStyle/>
          <a:p>
            <a:pPr>
              <a:defRPr b="0">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Complicated (chemical, physical, biological)…"/>
          <p:cNvSpPr txBox="1"/>
          <p:nvPr/>
        </p:nvSpPr>
        <p:spPr>
          <a:xfrm>
            <a:off x="6753675" y="1255562"/>
            <a:ext cx="556805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100">
                <a:latin typeface="Helvetica Light"/>
                <a:ea typeface="Helvetica Light"/>
                <a:cs typeface="Helvetica Light"/>
                <a:sym typeface="Helvetica Light"/>
              </a:defRPr>
            </a:pPr>
            <a:r>
              <a:t>Complicated (chemical, physical, biological) </a:t>
            </a:r>
          </a:p>
          <a:p>
            <a:pPr>
              <a:defRPr b="0" sz="2100">
                <a:latin typeface="Helvetica Light"/>
                <a:ea typeface="Helvetica Light"/>
                <a:cs typeface="Helvetica Light"/>
                <a:sym typeface="Helvetica Light"/>
              </a:defRPr>
            </a:pPr>
            <a:r>
              <a:t>process</a:t>
            </a:r>
          </a:p>
        </p:txBody>
      </p:sp>
      <p:sp>
        <p:nvSpPr>
          <p:cNvPr id="203" name="Line"/>
          <p:cNvSpPr/>
          <p:nvPr/>
        </p:nvSpPr>
        <p:spPr>
          <a:xfrm flipV="1">
            <a:off x="3224931" y="2402804"/>
            <a:ext cx="2754640" cy="957738"/>
          </a:xfrm>
          <a:prstGeom prst="line">
            <a:avLst/>
          </a:prstGeom>
          <a:ln w="12700">
            <a:solidFill>
              <a:srgbClr val="000000"/>
            </a:solidFill>
            <a:miter lim="400000"/>
            <a:tailEnd type="arrow"/>
          </a:ln>
        </p:spPr>
        <p:txBody>
          <a:bodyPr lIns="50800" tIns="50800" rIns="50800" bIns="50800" anchor="ctr"/>
          <a:lstStyle/>
          <a:p>
            <a:pPr>
              <a:defRPr b="0">
                <a:latin typeface="Helvetica Light"/>
                <a:ea typeface="Helvetica Light"/>
                <a:cs typeface="Helvetica Light"/>
                <a:sym typeface="Helvetica Light"/>
              </a:defRPr>
            </a:pPr>
          </a:p>
        </p:txBody>
      </p:sp>
      <p:sp>
        <p:nvSpPr>
          <p:cNvPr id="204" name="Line"/>
          <p:cNvSpPr/>
          <p:nvPr/>
        </p:nvSpPr>
        <p:spPr>
          <a:xfrm flipV="1">
            <a:off x="3147660" y="3370452"/>
            <a:ext cx="1" cy="913252"/>
          </a:xfrm>
          <a:prstGeom prst="line">
            <a:avLst/>
          </a:prstGeom>
          <a:ln w="25400">
            <a:solidFill>
              <a:srgbClr val="000000"/>
            </a:solidFill>
            <a:miter lim="400000"/>
            <a:headEnd type="triangle" len="sm"/>
            <a:tailEnd type="triangle" len="sm"/>
          </a:ln>
        </p:spPr>
        <p:txBody>
          <a:bodyPr lIns="50800" tIns="50800" rIns="50800" bIns="50800" anchor="ctr"/>
          <a:lstStyle/>
          <a:p>
            <a:pPr>
              <a:defRPr b="0">
                <a:latin typeface="Helvetica Light"/>
                <a:ea typeface="Helvetica Light"/>
                <a:cs typeface="Helvetica Light"/>
                <a:sym typeface="Helvetica Light"/>
              </a:defRPr>
            </a:pPr>
          </a:p>
        </p:txBody>
      </p:sp>
      <p:sp>
        <p:nvSpPr>
          <p:cNvPr id="205" name="Line"/>
          <p:cNvSpPr/>
          <p:nvPr/>
        </p:nvSpPr>
        <p:spPr>
          <a:xfrm flipV="1">
            <a:off x="3147660" y="1916004"/>
            <a:ext cx="1" cy="1421014"/>
          </a:xfrm>
          <a:prstGeom prst="line">
            <a:avLst/>
          </a:prstGeom>
          <a:ln w="25400">
            <a:solidFill>
              <a:srgbClr val="000000"/>
            </a:solidFill>
            <a:miter lim="400000"/>
            <a:headEnd type="triangle" len="sm"/>
          </a:ln>
        </p:spPr>
        <p:txBody>
          <a:bodyPr lIns="50800" tIns="50800" rIns="50800" bIns="50800" anchor="ctr"/>
          <a:lstStyle/>
          <a:p>
            <a:pPr>
              <a:defRPr b="0">
                <a:latin typeface="Helvetica Light"/>
                <a:ea typeface="Helvetica Light"/>
                <a:cs typeface="Helvetica Light"/>
                <a:sym typeface="Helvetica Light"/>
              </a:defRPr>
            </a:pPr>
          </a:p>
        </p:txBody>
      </p:sp>
      <p:sp>
        <p:nvSpPr>
          <p:cNvPr id="206" name="Line"/>
          <p:cNvSpPr/>
          <p:nvPr/>
        </p:nvSpPr>
        <p:spPr>
          <a:xfrm flipV="1">
            <a:off x="3147660" y="4327436"/>
            <a:ext cx="1" cy="1421013"/>
          </a:xfrm>
          <a:prstGeom prst="line">
            <a:avLst/>
          </a:prstGeom>
          <a:ln w="25400">
            <a:solidFill>
              <a:srgbClr val="000000"/>
            </a:solidFill>
            <a:miter lim="400000"/>
            <a:tailEnd type="triangle" len="sm"/>
          </a:ln>
        </p:spPr>
        <p:txBody>
          <a:bodyPr lIns="50800" tIns="50800" rIns="50800" bIns="50800" anchor="ctr"/>
          <a:lstStyle/>
          <a:p>
            <a:pPr>
              <a:defRPr b="0">
                <a:latin typeface="Helvetica Light"/>
                <a:ea typeface="Helvetica Light"/>
                <a:cs typeface="Helvetica Light"/>
                <a:sym typeface="Helvetica Light"/>
              </a:defRPr>
            </a:pPr>
          </a:p>
        </p:txBody>
      </p:sp>
      <p:sp>
        <p:nvSpPr>
          <p:cNvPr id="207" name="Line"/>
          <p:cNvSpPr/>
          <p:nvPr/>
        </p:nvSpPr>
        <p:spPr>
          <a:xfrm flipV="1">
            <a:off x="2847940" y="3343311"/>
            <a:ext cx="1" cy="967534"/>
          </a:xfrm>
          <a:prstGeom prst="line">
            <a:avLst/>
          </a:prstGeom>
          <a:ln>
            <a:solidFill>
              <a:srgbClr val="000000"/>
            </a:solidFill>
            <a:miter lim="400000"/>
            <a:headEnd type="arrow"/>
            <a:tailEnd type="arrow"/>
          </a:ln>
        </p:spPr>
        <p:txBody>
          <a:bodyPr lIns="50800" tIns="50800" rIns="50800" bIns="50800" anchor="ctr"/>
          <a:lstStyle/>
          <a:p>
            <a:pPr>
              <a:defRPr b="0">
                <a:latin typeface="Helvetica Light"/>
                <a:ea typeface="Helvetica Light"/>
                <a:cs typeface="Helvetica Light"/>
                <a:sym typeface="Helvetica Light"/>
              </a:defRPr>
            </a:pPr>
          </a:p>
        </p:txBody>
      </p:sp>
      <p:sp>
        <p:nvSpPr>
          <p:cNvPr id="208" name="Line"/>
          <p:cNvSpPr/>
          <p:nvPr/>
        </p:nvSpPr>
        <p:spPr>
          <a:xfrm>
            <a:off x="3245251" y="4314610"/>
            <a:ext cx="3477429" cy="1"/>
          </a:xfrm>
          <a:prstGeom prst="line">
            <a:avLst/>
          </a:prstGeom>
          <a:ln>
            <a:solidFill>
              <a:srgbClr val="000000"/>
            </a:solidFill>
            <a:prstDash val="sysDot"/>
            <a:miter lim="400000"/>
          </a:ln>
        </p:spPr>
        <p:txBody>
          <a:bodyPr lIns="50800" tIns="50800" rIns="50800" bIns="50800" anchor="ctr"/>
          <a:lstStyle/>
          <a:p>
            <a:pPr>
              <a:defRPr b="0">
                <a:latin typeface="Helvetica Light"/>
                <a:ea typeface="Helvetica Light"/>
                <a:cs typeface="Helvetica Light"/>
                <a:sym typeface="Helvetica Light"/>
              </a:defRPr>
            </a:pPr>
          </a:p>
        </p:txBody>
      </p:sp>
      <p:sp>
        <p:nvSpPr>
          <p:cNvPr id="209" name="Line"/>
          <p:cNvSpPr/>
          <p:nvPr/>
        </p:nvSpPr>
        <p:spPr>
          <a:xfrm flipV="1">
            <a:off x="3224931" y="2429187"/>
            <a:ext cx="2755001" cy="1890741"/>
          </a:xfrm>
          <a:prstGeom prst="line">
            <a:avLst/>
          </a:prstGeom>
          <a:ln w="12700">
            <a:solidFill>
              <a:srgbClr val="000000"/>
            </a:solidFill>
            <a:miter lim="400000"/>
            <a:tailEnd type="arrow"/>
          </a:ln>
        </p:spPr>
        <p:txBody>
          <a:bodyPr lIns="50800" tIns="50800" rIns="50800" bIns="50800" anchor="ctr"/>
          <a:lstStyle/>
          <a:p>
            <a:pPr>
              <a:defRPr b="0">
                <a:latin typeface="Helvetica Light"/>
                <a:ea typeface="Helvetica Light"/>
                <a:cs typeface="Helvetica Light"/>
                <a:sym typeface="Helvetica Light"/>
              </a:defRPr>
            </a:pPr>
          </a:p>
        </p:txBody>
      </p:sp>
      <p:sp>
        <p:nvSpPr>
          <p:cNvPr id="210" name="𝜑"/>
          <p:cNvSpPr txBox="1"/>
          <p:nvPr/>
        </p:nvSpPr>
        <p:spPr>
          <a:xfrm>
            <a:off x="3690776" y="3893363"/>
            <a:ext cx="258090"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1700">
                <a:latin typeface="Helvetica Light"/>
                <a:ea typeface="Helvetica Light"/>
                <a:cs typeface="Helvetica Light"/>
                <a:sym typeface="Helvetica Light"/>
              </a:defRPr>
            </a:lvl1pPr>
          </a:lstStyle>
          <a:p>
            <a:pPr/>
            <a:r>
              <a:t>𝜑</a:t>
            </a:r>
          </a:p>
        </p:txBody>
      </p:sp>
      <p:sp>
        <p:nvSpPr>
          <p:cNvPr id="211" name="d"/>
          <p:cNvSpPr txBox="1"/>
          <p:nvPr/>
        </p:nvSpPr>
        <p:spPr>
          <a:xfrm>
            <a:off x="2543287" y="3623878"/>
            <a:ext cx="246216"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1700">
                <a:latin typeface="Helvetica Light"/>
                <a:ea typeface="Helvetica Light"/>
                <a:cs typeface="Helvetica Light"/>
                <a:sym typeface="Helvetica Light"/>
              </a:defRPr>
            </a:lvl1pPr>
          </a:lstStyle>
          <a:p>
            <a:pPr/>
            <a:r>
              <a:t>d</a:t>
            </a:r>
          </a:p>
        </p:txBody>
      </p:sp>
      <p:sp>
        <p:nvSpPr>
          <p:cNvPr id="212" name="Circle"/>
          <p:cNvSpPr/>
          <p:nvPr/>
        </p:nvSpPr>
        <p:spPr>
          <a:xfrm>
            <a:off x="1174433" y="3503222"/>
            <a:ext cx="129184" cy="121921"/>
          </a:xfrm>
          <a:prstGeom prst="ellipse">
            <a:avLst/>
          </a:prstGeom>
          <a:solidFill>
            <a:srgbClr val="212121"/>
          </a:solidFill>
          <a:ln w="12700">
            <a:miter lim="400000"/>
          </a:ln>
        </p:spPr>
        <p:txBody>
          <a:bodyPr lIns="50800" tIns="50800" rIns="50800" bIns="50800" anchor="ctr"/>
          <a:lstStyle/>
          <a:p>
            <a:pPr>
              <a:defRPr b="0">
                <a:solidFill>
                  <a:srgbClr val="FFFFFF"/>
                </a:solidFill>
                <a:latin typeface="Helvetica Light"/>
                <a:ea typeface="Helvetica Light"/>
                <a:cs typeface="Helvetica Light"/>
                <a:sym typeface="Helvetica Light"/>
              </a:defRPr>
            </a:pPr>
          </a:p>
        </p:txBody>
      </p:sp>
      <p:pic>
        <p:nvPicPr>
          <p:cNvPr id="213" name="e^-.pdf" descr="e^-.pdf"/>
          <p:cNvPicPr>
            <a:picLocks noChangeAspect="1"/>
          </p:cNvPicPr>
          <p:nvPr/>
        </p:nvPicPr>
        <p:blipFill>
          <a:blip r:embed="rId2">
            <a:extLst/>
          </a:blip>
          <a:stretch>
            <a:fillRect/>
          </a:stretch>
        </p:blipFill>
        <p:spPr>
          <a:xfrm>
            <a:off x="1170976" y="3105323"/>
            <a:ext cx="457201" cy="304801"/>
          </a:xfrm>
          <a:prstGeom prst="rect">
            <a:avLst/>
          </a:prstGeom>
          <a:ln w="12700">
            <a:miter lim="400000"/>
          </a:ln>
        </p:spPr>
      </p:pic>
      <p:sp>
        <p:nvSpPr>
          <p:cNvPr id="214" name="Line"/>
          <p:cNvSpPr/>
          <p:nvPr/>
        </p:nvSpPr>
        <p:spPr>
          <a:xfrm>
            <a:off x="453555" y="4004877"/>
            <a:ext cx="2149654" cy="1"/>
          </a:xfrm>
          <a:prstGeom prst="line">
            <a:avLst/>
          </a:prstGeom>
          <a:ln w="12700">
            <a:solidFill>
              <a:srgbClr val="000000"/>
            </a:solidFill>
            <a:miter lim="400000"/>
            <a:tailEnd type="arrow"/>
          </a:ln>
        </p:spPr>
        <p:txBody>
          <a:bodyPr lIns="50800" tIns="50800" rIns="50800" bIns="50800" anchor="ctr"/>
          <a:lstStyle/>
          <a:p>
            <a:pPr>
              <a:defRPr b="0">
                <a:latin typeface="Helvetica Light"/>
                <a:ea typeface="Helvetica Light"/>
                <a:cs typeface="Helvetica Light"/>
                <a:sym typeface="Helvetica Light"/>
              </a:defRPr>
            </a:pPr>
          </a:p>
        </p:txBody>
      </p:sp>
      <p:sp>
        <p:nvSpPr>
          <p:cNvPr id="215" name="Callout"/>
          <p:cNvSpPr/>
          <p:nvPr/>
        </p:nvSpPr>
        <p:spPr>
          <a:xfrm>
            <a:off x="5930900" y="2235200"/>
            <a:ext cx="4115991" cy="419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6" y="0"/>
                </a:moveTo>
                <a:cubicBezTo>
                  <a:pt x="1482" y="0"/>
                  <a:pt x="1333" y="1465"/>
                  <a:pt x="1333" y="3273"/>
                </a:cubicBezTo>
                <a:lnTo>
                  <a:pt x="1333" y="4541"/>
                </a:lnTo>
                <a:lnTo>
                  <a:pt x="0" y="11086"/>
                </a:lnTo>
                <a:lnTo>
                  <a:pt x="1333" y="17632"/>
                </a:lnTo>
                <a:lnTo>
                  <a:pt x="1333" y="18327"/>
                </a:lnTo>
                <a:cubicBezTo>
                  <a:pt x="1333" y="20135"/>
                  <a:pt x="1482" y="21600"/>
                  <a:pt x="1666" y="21600"/>
                </a:cubicBezTo>
                <a:lnTo>
                  <a:pt x="21267" y="21600"/>
                </a:lnTo>
                <a:cubicBezTo>
                  <a:pt x="21451" y="21600"/>
                  <a:pt x="21600" y="20135"/>
                  <a:pt x="21600" y="18327"/>
                </a:cubicBezTo>
                <a:lnTo>
                  <a:pt x="21600" y="3273"/>
                </a:lnTo>
                <a:cubicBezTo>
                  <a:pt x="21600" y="1465"/>
                  <a:pt x="21451" y="0"/>
                  <a:pt x="21267" y="0"/>
                </a:cubicBezTo>
                <a:lnTo>
                  <a:pt x="1666" y="0"/>
                </a:lnTo>
                <a:close/>
              </a:path>
            </a:pathLst>
          </a:cu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16" name="Callout"/>
          <p:cNvSpPr/>
          <p:nvPr/>
        </p:nvSpPr>
        <p:spPr>
          <a:xfrm>
            <a:off x="5967059" y="2738587"/>
            <a:ext cx="4115992" cy="419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6" y="0"/>
                </a:moveTo>
                <a:cubicBezTo>
                  <a:pt x="1482" y="0"/>
                  <a:pt x="1333" y="1465"/>
                  <a:pt x="1333" y="3273"/>
                </a:cubicBezTo>
                <a:lnTo>
                  <a:pt x="1333" y="4541"/>
                </a:lnTo>
                <a:lnTo>
                  <a:pt x="0" y="11086"/>
                </a:lnTo>
                <a:lnTo>
                  <a:pt x="1333" y="17632"/>
                </a:lnTo>
                <a:lnTo>
                  <a:pt x="1333" y="18327"/>
                </a:lnTo>
                <a:cubicBezTo>
                  <a:pt x="1333" y="20135"/>
                  <a:pt x="1482" y="21600"/>
                  <a:pt x="1666" y="21600"/>
                </a:cubicBezTo>
                <a:lnTo>
                  <a:pt x="21267" y="21600"/>
                </a:lnTo>
                <a:cubicBezTo>
                  <a:pt x="21451" y="21600"/>
                  <a:pt x="21600" y="20135"/>
                  <a:pt x="21600" y="18327"/>
                </a:cubicBezTo>
                <a:lnTo>
                  <a:pt x="21600" y="3273"/>
                </a:lnTo>
                <a:cubicBezTo>
                  <a:pt x="21600" y="1465"/>
                  <a:pt x="21451" y="0"/>
                  <a:pt x="21267" y="0"/>
                </a:cubicBezTo>
                <a:lnTo>
                  <a:pt x="1666" y="0"/>
                </a:lnTo>
                <a:close/>
              </a:path>
            </a:pathLst>
          </a:cu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17" name="Callout"/>
          <p:cNvSpPr/>
          <p:nvPr/>
        </p:nvSpPr>
        <p:spPr>
          <a:xfrm>
            <a:off x="5992459" y="3241975"/>
            <a:ext cx="4115992" cy="419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6" y="0"/>
                </a:moveTo>
                <a:cubicBezTo>
                  <a:pt x="1482" y="0"/>
                  <a:pt x="1333" y="1465"/>
                  <a:pt x="1333" y="3273"/>
                </a:cubicBezTo>
                <a:lnTo>
                  <a:pt x="1333" y="4541"/>
                </a:lnTo>
                <a:lnTo>
                  <a:pt x="0" y="11086"/>
                </a:lnTo>
                <a:lnTo>
                  <a:pt x="1333" y="17632"/>
                </a:lnTo>
                <a:lnTo>
                  <a:pt x="1333" y="18327"/>
                </a:lnTo>
                <a:cubicBezTo>
                  <a:pt x="1333" y="20135"/>
                  <a:pt x="1482" y="21600"/>
                  <a:pt x="1666" y="21600"/>
                </a:cubicBezTo>
                <a:lnTo>
                  <a:pt x="21267" y="21600"/>
                </a:lnTo>
                <a:cubicBezTo>
                  <a:pt x="21451" y="21600"/>
                  <a:pt x="21600" y="20135"/>
                  <a:pt x="21600" y="18327"/>
                </a:cubicBezTo>
                <a:lnTo>
                  <a:pt x="21600" y="3273"/>
                </a:lnTo>
                <a:cubicBezTo>
                  <a:pt x="21600" y="1465"/>
                  <a:pt x="21451" y="0"/>
                  <a:pt x="21267" y="0"/>
                </a:cubicBezTo>
                <a:lnTo>
                  <a:pt x="1666" y="0"/>
                </a:lnTo>
                <a:close/>
              </a:path>
            </a:pathLst>
          </a:cu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18" name="Callout"/>
          <p:cNvSpPr/>
          <p:nvPr/>
        </p:nvSpPr>
        <p:spPr>
          <a:xfrm>
            <a:off x="5992459" y="3750511"/>
            <a:ext cx="4115992" cy="419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6" y="0"/>
                </a:moveTo>
                <a:cubicBezTo>
                  <a:pt x="1482" y="0"/>
                  <a:pt x="1333" y="1465"/>
                  <a:pt x="1333" y="3273"/>
                </a:cubicBezTo>
                <a:lnTo>
                  <a:pt x="1333" y="4541"/>
                </a:lnTo>
                <a:lnTo>
                  <a:pt x="0" y="11086"/>
                </a:lnTo>
                <a:lnTo>
                  <a:pt x="1333" y="17632"/>
                </a:lnTo>
                <a:lnTo>
                  <a:pt x="1333" y="18327"/>
                </a:lnTo>
                <a:cubicBezTo>
                  <a:pt x="1333" y="20135"/>
                  <a:pt x="1482" y="21600"/>
                  <a:pt x="1666" y="21600"/>
                </a:cubicBezTo>
                <a:lnTo>
                  <a:pt x="21267" y="21600"/>
                </a:lnTo>
                <a:cubicBezTo>
                  <a:pt x="21451" y="21600"/>
                  <a:pt x="21600" y="20135"/>
                  <a:pt x="21600" y="18327"/>
                </a:cubicBezTo>
                <a:lnTo>
                  <a:pt x="21600" y="3273"/>
                </a:lnTo>
                <a:cubicBezTo>
                  <a:pt x="21600" y="1465"/>
                  <a:pt x="21451" y="0"/>
                  <a:pt x="21267" y="0"/>
                </a:cubicBezTo>
                <a:lnTo>
                  <a:pt x="1666" y="0"/>
                </a:lnTo>
                <a:close/>
              </a:path>
            </a:pathLst>
          </a:cu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19" name="Line"/>
          <p:cNvSpPr/>
          <p:nvPr/>
        </p:nvSpPr>
        <p:spPr>
          <a:xfrm flipV="1">
            <a:off x="5992460" y="1382604"/>
            <a:ext cx="1" cy="4569596"/>
          </a:xfrm>
          <a:prstGeom prst="line">
            <a:avLst/>
          </a:prstGeom>
          <a:ln w="88900">
            <a:solidFill>
              <a:srgbClr val="000000"/>
            </a:solidFill>
            <a:miter lim="400000"/>
            <a:headEnd type="triangle" len="sm"/>
          </a:ln>
        </p:spPr>
        <p:txBody>
          <a:bodyPr lIns="50800" tIns="50800" rIns="50800" bIns="50800" anchor="ctr"/>
          <a:lstStyle/>
          <a:p>
            <a:pPr>
              <a:defRPr b="0">
                <a:latin typeface="Helvetica Light"/>
                <a:ea typeface="Helvetica Light"/>
                <a:cs typeface="Helvetica Light"/>
                <a:sym typeface="Helvetica Light"/>
              </a:defRPr>
            </a:pPr>
          </a:p>
        </p:txBody>
      </p:sp>
      <p:sp>
        <p:nvSpPr>
          <p:cNvPr id="220" name="No interference"/>
          <p:cNvSpPr txBox="1"/>
          <p:nvPr/>
        </p:nvSpPr>
        <p:spPr>
          <a:xfrm>
            <a:off x="10681303" y="3458169"/>
            <a:ext cx="1952397"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100">
                <a:latin typeface="Helvetica Light"/>
                <a:ea typeface="Helvetica Light"/>
                <a:cs typeface="Helvetica Light"/>
                <a:sym typeface="Helvetica Light"/>
              </a:defRPr>
            </a:lvl1pPr>
          </a:lstStyle>
          <a:p>
            <a:pPr/>
            <a:r>
              <a:t>No interference</a:t>
            </a:r>
          </a:p>
        </p:txBody>
      </p:sp>
      <p:sp>
        <p:nvSpPr>
          <p:cNvPr id="221" name="Line"/>
          <p:cNvSpPr/>
          <p:nvPr/>
        </p:nvSpPr>
        <p:spPr>
          <a:xfrm flipH="1">
            <a:off x="9515213" y="3705819"/>
            <a:ext cx="1120095" cy="1"/>
          </a:xfrm>
          <a:prstGeom prst="line">
            <a:avLst/>
          </a:prstGeom>
          <a:ln w="25400">
            <a:solidFill>
              <a:srgbClr val="FF26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22" name="Line"/>
          <p:cNvSpPr/>
          <p:nvPr/>
        </p:nvSpPr>
        <p:spPr>
          <a:xfrm flipH="1" flipV="1">
            <a:off x="9731114" y="3177005"/>
            <a:ext cx="911510" cy="490267"/>
          </a:xfrm>
          <a:prstGeom prst="line">
            <a:avLst/>
          </a:prstGeom>
          <a:ln w="25400">
            <a:solidFill>
              <a:srgbClr val="FF26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23" name="Line"/>
          <p:cNvSpPr/>
          <p:nvPr/>
        </p:nvSpPr>
        <p:spPr>
          <a:xfrm flipH="1" flipV="1">
            <a:off x="9731113" y="2707037"/>
            <a:ext cx="908546" cy="908546"/>
          </a:xfrm>
          <a:prstGeom prst="line">
            <a:avLst/>
          </a:prstGeom>
          <a:ln w="25400">
            <a:solidFill>
              <a:srgbClr val="FF26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24" name="Wave function collapse"/>
          <p:cNvSpPr txBox="1"/>
          <p:nvPr/>
        </p:nvSpPr>
        <p:spPr>
          <a:xfrm>
            <a:off x="4381915" y="388963"/>
            <a:ext cx="5572901" cy="506143"/>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3000">
                <a:uFill>
                  <a:solidFill>
                    <a:srgbClr val="000000"/>
                  </a:solidFill>
                </a:uFill>
                <a:latin typeface="Times New Roman"/>
                <a:ea typeface="Times New Roman"/>
                <a:cs typeface="Times New Roman"/>
                <a:sym typeface="Times New Roman"/>
              </a:defRPr>
            </a:lvl1pPr>
          </a:lstStyle>
          <a:p>
            <a:pPr/>
            <a:r>
              <a:t>Wave function collapse</a:t>
            </a:r>
          </a:p>
        </p:txBody>
      </p:sp>
      <p:sp>
        <p:nvSpPr>
          <p:cNvPr id="225" name="Measurement in QM:"/>
          <p:cNvSpPr txBox="1"/>
          <p:nvPr/>
        </p:nvSpPr>
        <p:spPr>
          <a:xfrm>
            <a:off x="571915" y="6440333"/>
            <a:ext cx="5572901" cy="937943"/>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3000">
                <a:uFill>
                  <a:solidFill>
                    <a:srgbClr val="000000"/>
                  </a:solidFill>
                </a:uFill>
                <a:latin typeface="Times New Roman"/>
                <a:ea typeface="Times New Roman"/>
                <a:cs typeface="Times New Roman"/>
                <a:sym typeface="Times New Roman"/>
              </a:defRPr>
            </a:lvl1pPr>
          </a:lstStyle>
          <a:p>
            <a:pPr/>
            <a:r>
              <a:t>Measurement in QM:</a:t>
            </a:r>
          </a:p>
        </p:txBody>
      </p:sp>
      <p:sp>
        <p:nvSpPr>
          <p:cNvPr id="226" name="Results of measurement are randomly distributed…"/>
          <p:cNvSpPr txBox="1"/>
          <p:nvPr/>
        </p:nvSpPr>
        <p:spPr>
          <a:xfrm>
            <a:off x="428260" y="7025017"/>
            <a:ext cx="12148279" cy="2301699"/>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p>
            <a:pPr marL="291703" indent="-291703"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sz="2100">
                <a:uFill>
                  <a:solidFill>
                    <a:srgbClr val="000000"/>
                  </a:solidFill>
                </a:uFill>
                <a:latin typeface="Times New Roman"/>
                <a:ea typeface="Times New Roman"/>
                <a:cs typeface="Times New Roman"/>
                <a:sym typeface="Times New Roman"/>
              </a:defRPr>
            </a:pPr>
            <a:r>
              <a:t>Results of measurement are randomly distributed</a:t>
            </a:r>
          </a:p>
          <a:p>
            <a:pPr marL="291703" indent="-291703"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sz="2100">
                <a:uFill>
                  <a:solidFill>
                    <a:srgbClr val="000000"/>
                  </a:solidFill>
                </a:uFill>
                <a:latin typeface="Times New Roman"/>
                <a:ea typeface="Times New Roman"/>
                <a:cs typeface="Times New Roman"/>
                <a:sym typeface="Times New Roman"/>
              </a:defRPr>
            </a:pPr>
            <a:r>
              <a:t>The possible outcomes are the eigenvalues of a corresponding hermitian operator</a:t>
            </a:r>
          </a:p>
          <a:p>
            <a:pPr marL="291703" indent="-291703"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sz="2100">
                <a:uFill>
                  <a:solidFill>
                    <a:srgbClr val="000000"/>
                  </a:solidFill>
                </a:uFill>
                <a:latin typeface="Times New Roman"/>
                <a:ea typeface="Times New Roman"/>
                <a:cs typeface="Times New Roman"/>
                <a:sym typeface="Times New Roman"/>
              </a:defRPr>
            </a:pPr>
            <a:r>
              <a:t>Probability of an outcome      is given by the weight               of the corresponding eigenvector in the probed wave function</a:t>
            </a:r>
          </a:p>
          <a:p>
            <a:pPr marL="291703" indent="-291703"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sz="2100">
                <a:uFill>
                  <a:solidFill>
                    <a:srgbClr val="000000"/>
                  </a:solidFill>
                </a:uFill>
                <a:latin typeface="Times New Roman"/>
                <a:ea typeface="Times New Roman"/>
                <a:cs typeface="Times New Roman"/>
                <a:sym typeface="Times New Roman"/>
              </a:defRPr>
            </a:pPr>
            <a:r>
              <a:t>In the process of measurement the system becomes entangled with the wave function of the macroscopic apparatus, which leads to collapse of the wave function system (is reduced to the eigenfunction of the measured eigenvalue).</a:t>
            </a:r>
          </a:p>
        </p:txBody>
      </p:sp>
      <p:pic>
        <p:nvPicPr>
          <p:cNvPr id="227" name="|_langle_phi_i|_.pdf" descr="|_langle_phi_i|_.pdf"/>
          <p:cNvPicPr>
            <a:picLocks noChangeAspect="1"/>
          </p:cNvPicPr>
          <p:nvPr/>
        </p:nvPicPr>
        <p:blipFill>
          <a:blip r:embed="rId3">
            <a:extLst/>
          </a:blip>
          <a:stretch>
            <a:fillRect/>
          </a:stretch>
        </p:blipFill>
        <p:spPr>
          <a:xfrm>
            <a:off x="6373911" y="7734115"/>
            <a:ext cx="825501" cy="266701"/>
          </a:xfrm>
          <a:prstGeom prst="rect">
            <a:avLst/>
          </a:prstGeom>
          <a:ln w="12700">
            <a:miter lim="400000"/>
          </a:ln>
        </p:spPr>
      </p:pic>
      <p:pic>
        <p:nvPicPr>
          <p:cNvPr id="228" name="O_i.pdf" descr="O_i.pdf"/>
          <p:cNvPicPr>
            <a:picLocks noChangeAspect="1"/>
          </p:cNvPicPr>
          <p:nvPr/>
        </p:nvPicPr>
        <p:blipFill>
          <a:blip r:embed="rId4">
            <a:extLst/>
          </a:blip>
          <a:stretch>
            <a:fillRect/>
          </a:stretch>
        </p:blipFill>
        <p:spPr>
          <a:xfrm>
            <a:off x="3631505" y="7800627"/>
            <a:ext cx="228601" cy="2032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Complicated (chemical, physical, biological)…"/>
          <p:cNvSpPr txBox="1"/>
          <p:nvPr/>
        </p:nvSpPr>
        <p:spPr>
          <a:xfrm>
            <a:off x="6753675" y="1255562"/>
            <a:ext cx="556805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100">
                <a:latin typeface="Helvetica Light"/>
                <a:ea typeface="Helvetica Light"/>
                <a:cs typeface="Helvetica Light"/>
                <a:sym typeface="Helvetica Light"/>
              </a:defRPr>
            </a:pPr>
            <a:r>
              <a:t>Complicated (chemical, physical, biological) </a:t>
            </a:r>
          </a:p>
          <a:p>
            <a:pPr>
              <a:defRPr b="0" sz="2100">
                <a:latin typeface="Helvetica Light"/>
                <a:ea typeface="Helvetica Light"/>
                <a:cs typeface="Helvetica Light"/>
                <a:sym typeface="Helvetica Light"/>
              </a:defRPr>
            </a:pPr>
            <a:r>
              <a:t>process</a:t>
            </a:r>
          </a:p>
        </p:txBody>
      </p:sp>
      <p:sp>
        <p:nvSpPr>
          <p:cNvPr id="231" name="Line"/>
          <p:cNvSpPr/>
          <p:nvPr/>
        </p:nvSpPr>
        <p:spPr>
          <a:xfrm flipV="1">
            <a:off x="3147660" y="3370452"/>
            <a:ext cx="1" cy="913252"/>
          </a:xfrm>
          <a:prstGeom prst="line">
            <a:avLst/>
          </a:prstGeom>
          <a:ln w="25400">
            <a:solidFill>
              <a:srgbClr val="000000"/>
            </a:solidFill>
            <a:miter lim="400000"/>
            <a:headEnd type="triangle" len="sm"/>
            <a:tailEnd type="triangle" len="sm"/>
          </a:ln>
        </p:spPr>
        <p:txBody>
          <a:bodyPr lIns="50800" tIns="50800" rIns="50800" bIns="50800" anchor="ctr"/>
          <a:lstStyle/>
          <a:p>
            <a:pPr>
              <a:defRPr b="0">
                <a:latin typeface="Helvetica Light"/>
                <a:ea typeface="Helvetica Light"/>
                <a:cs typeface="Helvetica Light"/>
                <a:sym typeface="Helvetica Light"/>
              </a:defRPr>
            </a:pPr>
          </a:p>
        </p:txBody>
      </p:sp>
      <p:sp>
        <p:nvSpPr>
          <p:cNvPr id="232" name="Line"/>
          <p:cNvSpPr/>
          <p:nvPr/>
        </p:nvSpPr>
        <p:spPr>
          <a:xfrm flipV="1">
            <a:off x="3147660" y="1916004"/>
            <a:ext cx="1" cy="1421014"/>
          </a:xfrm>
          <a:prstGeom prst="line">
            <a:avLst/>
          </a:prstGeom>
          <a:ln w="25400">
            <a:solidFill>
              <a:srgbClr val="000000"/>
            </a:solidFill>
            <a:miter lim="400000"/>
            <a:headEnd type="triangle" len="sm"/>
          </a:ln>
        </p:spPr>
        <p:txBody>
          <a:bodyPr lIns="50800" tIns="50800" rIns="50800" bIns="50800" anchor="ctr"/>
          <a:lstStyle/>
          <a:p>
            <a:pPr>
              <a:defRPr b="0">
                <a:latin typeface="Helvetica Light"/>
                <a:ea typeface="Helvetica Light"/>
                <a:cs typeface="Helvetica Light"/>
                <a:sym typeface="Helvetica Light"/>
              </a:defRPr>
            </a:pPr>
          </a:p>
        </p:txBody>
      </p:sp>
      <p:sp>
        <p:nvSpPr>
          <p:cNvPr id="233" name="Line"/>
          <p:cNvSpPr/>
          <p:nvPr/>
        </p:nvSpPr>
        <p:spPr>
          <a:xfrm flipV="1">
            <a:off x="3147660" y="4327436"/>
            <a:ext cx="1" cy="1421013"/>
          </a:xfrm>
          <a:prstGeom prst="line">
            <a:avLst/>
          </a:prstGeom>
          <a:ln w="25400">
            <a:solidFill>
              <a:srgbClr val="000000"/>
            </a:solidFill>
            <a:miter lim="400000"/>
            <a:tailEnd type="triangle" len="sm"/>
          </a:ln>
        </p:spPr>
        <p:txBody>
          <a:bodyPr lIns="50800" tIns="50800" rIns="50800" bIns="50800" anchor="ctr"/>
          <a:lstStyle/>
          <a:p>
            <a:pPr>
              <a:defRPr b="0">
                <a:latin typeface="Helvetica Light"/>
                <a:ea typeface="Helvetica Light"/>
                <a:cs typeface="Helvetica Light"/>
                <a:sym typeface="Helvetica Light"/>
              </a:defRPr>
            </a:pPr>
          </a:p>
        </p:txBody>
      </p:sp>
      <p:sp>
        <p:nvSpPr>
          <p:cNvPr id="234" name="Line"/>
          <p:cNvSpPr/>
          <p:nvPr/>
        </p:nvSpPr>
        <p:spPr>
          <a:xfrm flipV="1">
            <a:off x="2847940" y="3343311"/>
            <a:ext cx="1" cy="967534"/>
          </a:xfrm>
          <a:prstGeom prst="line">
            <a:avLst/>
          </a:prstGeom>
          <a:ln>
            <a:solidFill>
              <a:srgbClr val="000000"/>
            </a:solidFill>
            <a:miter lim="400000"/>
            <a:headEnd type="arrow"/>
            <a:tailEnd type="arrow"/>
          </a:ln>
        </p:spPr>
        <p:txBody>
          <a:bodyPr lIns="50800" tIns="50800" rIns="50800" bIns="50800" anchor="ctr"/>
          <a:lstStyle/>
          <a:p>
            <a:pPr>
              <a:defRPr b="0">
                <a:latin typeface="Helvetica Light"/>
                <a:ea typeface="Helvetica Light"/>
                <a:cs typeface="Helvetica Light"/>
                <a:sym typeface="Helvetica Light"/>
              </a:defRPr>
            </a:pPr>
          </a:p>
        </p:txBody>
      </p:sp>
      <p:sp>
        <p:nvSpPr>
          <p:cNvPr id="235" name="d"/>
          <p:cNvSpPr txBox="1"/>
          <p:nvPr/>
        </p:nvSpPr>
        <p:spPr>
          <a:xfrm>
            <a:off x="2543287" y="3623878"/>
            <a:ext cx="246216"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1700">
                <a:latin typeface="Helvetica Light"/>
                <a:ea typeface="Helvetica Light"/>
                <a:cs typeface="Helvetica Light"/>
                <a:sym typeface="Helvetica Light"/>
              </a:defRPr>
            </a:lvl1pPr>
          </a:lstStyle>
          <a:p>
            <a:pPr/>
            <a:r>
              <a:t>d</a:t>
            </a:r>
          </a:p>
        </p:txBody>
      </p:sp>
      <p:sp>
        <p:nvSpPr>
          <p:cNvPr id="236" name="Circle"/>
          <p:cNvSpPr/>
          <p:nvPr/>
        </p:nvSpPr>
        <p:spPr>
          <a:xfrm>
            <a:off x="1174433" y="3503222"/>
            <a:ext cx="129184" cy="121921"/>
          </a:xfrm>
          <a:prstGeom prst="ellipse">
            <a:avLst/>
          </a:prstGeom>
          <a:solidFill>
            <a:srgbClr val="212121"/>
          </a:solidFill>
          <a:ln w="12700">
            <a:miter lim="400000"/>
          </a:ln>
        </p:spPr>
        <p:txBody>
          <a:bodyPr lIns="50800" tIns="50800" rIns="50800" bIns="50800" anchor="ctr"/>
          <a:lstStyle/>
          <a:p>
            <a:pPr>
              <a:defRPr b="0">
                <a:solidFill>
                  <a:srgbClr val="FFFFFF"/>
                </a:solidFill>
                <a:latin typeface="Helvetica Light"/>
                <a:ea typeface="Helvetica Light"/>
                <a:cs typeface="Helvetica Light"/>
                <a:sym typeface="Helvetica Light"/>
              </a:defRPr>
            </a:pPr>
          </a:p>
        </p:txBody>
      </p:sp>
      <p:pic>
        <p:nvPicPr>
          <p:cNvPr id="237" name="e^-.pdf" descr="e^-.pdf"/>
          <p:cNvPicPr>
            <a:picLocks noChangeAspect="1"/>
          </p:cNvPicPr>
          <p:nvPr/>
        </p:nvPicPr>
        <p:blipFill>
          <a:blip r:embed="rId2">
            <a:extLst/>
          </a:blip>
          <a:stretch>
            <a:fillRect/>
          </a:stretch>
        </p:blipFill>
        <p:spPr>
          <a:xfrm>
            <a:off x="1170976" y="3105323"/>
            <a:ext cx="457201" cy="304801"/>
          </a:xfrm>
          <a:prstGeom prst="rect">
            <a:avLst/>
          </a:prstGeom>
          <a:ln w="12700">
            <a:miter lim="400000"/>
          </a:ln>
        </p:spPr>
      </p:pic>
      <p:sp>
        <p:nvSpPr>
          <p:cNvPr id="238" name="Line"/>
          <p:cNvSpPr/>
          <p:nvPr/>
        </p:nvSpPr>
        <p:spPr>
          <a:xfrm>
            <a:off x="453555" y="4004877"/>
            <a:ext cx="2149654" cy="1"/>
          </a:xfrm>
          <a:prstGeom prst="line">
            <a:avLst/>
          </a:prstGeom>
          <a:ln w="12700">
            <a:solidFill>
              <a:srgbClr val="000000"/>
            </a:solidFill>
            <a:miter lim="400000"/>
            <a:tailEnd type="arrow"/>
          </a:ln>
        </p:spPr>
        <p:txBody>
          <a:bodyPr lIns="50800" tIns="50800" rIns="50800" bIns="50800" anchor="ctr"/>
          <a:lstStyle/>
          <a:p>
            <a:pPr>
              <a:defRPr b="0">
                <a:latin typeface="Helvetica Light"/>
                <a:ea typeface="Helvetica Light"/>
                <a:cs typeface="Helvetica Light"/>
                <a:sym typeface="Helvetica Light"/>
              </a:defRPr>
            </a:pPr>
          </a:p>
        </p:txBody>
      </p:sp>
      <p:sp>
        <p:nvSpPr>
          <p:cNvPr id="239" name="Callout"/>
          <p:cNvSpPr/>
          <p:nvPr/>
        </p:nvSpPr>
        <p:spPr>
          <a:xfrm>
            <a:off x="5930900" y="2235200"/>
            <a:ext cx="4115991" cy="419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6" y="0"/>
                </a:moveTo>
                <a:cubicBezTo>
                  <a:pt x="1482" y="0"/>
                  <a:pt x="1333" y="1465"/>
                  <a:pt x="1333" y="3273"/>
                </a:cubicBezTo>
                <a:lnTo>
                  <a:pt x="1333" y="4541"/>
                </a:lnTo>
                <a:lnTo>
                  <a:pt x="0" y="11086"/>
                </a:lnTo>
                <a:lnTo>
                  <a:pt x="1333" y="17632"/>
                </a:lnTo>
                <a:lnTo>
                  <a:pt x="1333" y="18327"/>
                </a:lnTo>
                <a:cubicBezTo>
                  <a:pt x="1333" y="20135"/>
                  <a:pt x="1482" y="21600"/>
                  <a:pt x="1666" y="21600"/>
                </a:cubicBezTo>
                <a:lnTo>
                  <a:pt x="21267" y="21600"/>
                </a:lnTo>
                <a:cubicBezTo>
                  <a:pt x="21451" y="21600"/>
                  <a:pt x="21600" y="20135"/>
                  <a:pt x="21600" y="18327"/>
                </a:cubicBezTo>
                <a:lnTo>
                  <a:pt x="21600" y="3273"/>
                </a:lnTo>
                <a:cubicBezTo>
                  <a:pt x="21600" y="1465"/>
                  <a:pt x="21451" y="0"/>
                  <a:pt x="21267" y="0"/>
                </a:cubicBezTo>
                <a:lnTo>
                  <a:pt x="1666" y="0"/>
                </a:lnTo>
                <a:close/>
              </a:path>
            </a:pathLst>
          </a:cu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40" name="Callout"/>
          <p:cNvSpPr/>
          <p:nvPr/>
        </p:nvSpPr>
        <p:spPr>
          <a:xfrm>
            <a:off x="5967059" y="2738587"/>
            <a:ext cx="4115992" cy="419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6" y="0"/>
                </a:moveTo>
                <a:cubicBezTo>
                  <a:pt x="1482" y="0"/>
                  <a:pt x="1333" y="1465"/>
                  <a:pt x="1333" y="3273"/>
                </a:cubicBezTo>
                <a:lnTo>
                  <a:pt x="1333" y="4541"/>
                </a:lnTo>
                <a:lnTo>
                  <a:pt x="0" y="11086"/>
                </a:lnTo>
                <a:lnTo>
                  <a:pt x="1333" y="17632"/>
                </a:lnTo>
                <a:lnTo>
                  <a:pt x="1333" y="18327"/>
                </a:lnTo>
                <a:cubicBezTo>
                  <a:pt x="1333" y="20135"/>
                  <a:pt x="1482" y="21600"/>
                  <a:pt x="1666" y="21600"/>
                </a:cubicBezTo>
                <a:lnTo>
                  <a:pt x="21267" y="21600"/>
                </a:lnTo>
                <a:cubicBezTo>
                  <a:pt x="21451" y="21600"/>
                  <a:pt x="21600" y="20135"/>
                  <a:pt x="21600" y="18327"/>
                </a:cubicBezTo>
                <a:lnTo>
                  <a:pt x="21600" y="3273"/>
                </a:lnTo>
                <a:cubicBezTo>
                  <a:pt x="21600" y="1465"/>
                  <a:pt x="21451" y="0"/>
                  <a:pt x="21267" y="0"/>
                </a:cubicBezTo>
                <a:lnTo>
                  <a:pt x="1666" y="0"/>
                </a:lnTo>
                <a:close/>
              </a:path>
            </a:pathLst>
          </a:cu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41" name="Callout"/>
          <p:cNvSpPr/>
          <p:nvPr/>
        </p:nvSpPr>
        <p:spPr>
          <a:xfrm>
            <a:off x="5992459" y="3241975"/>
            <a:ext cx="4115992" cy="419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6" y="0"/>
                </a:moveTo>
                <a:cubicBezTo>
                  <a:pt x="1482" y="0"/>
                  <a:pt x="1333" y="1465"/>
                  <a:pt x="1333" y="3273"/>
                </a:cubicBezTo>
                <a:lnTo>
                  <a:pt x="1333" y="4541"/>
                </a:lnTo>
                <a:lnTo>
                  <a:pt x="0" y="11086"/>
                </a:lnTo>
                <a:lnTo>
                  <a:pt x="1333" y="17632"/>
                </a:lnTo>
                <a:lnTo>
                  <a:pt x="1333" y="18327"/>
                </a:lnTo>
                <a:cubicBezTo>
                  <a:pt x="1333" y="20135"/>
                  <a:pt x="1482" y="21600"/>
                  <a:pt x="1666" y="21600"/>
                </a:cubicBezTo>
                <a:lnTo>
                  <a:pt x="21267" y="21600"/>
                </a:lnTo>
                <a:cubicBezTo>
                  <a:pt x="21451" y="21600"/>
                  <a:pt x="21600" y="20135"/>
                  <a:pt x="21600" y="18327"/>
                </a:cubicBezTo>
                <a:lnTo>
                  <a:pt x="21600" y="3273"/>
                </a:lnTo>
                <a:cubicBezTo>
                  <a:pt x="21600" y="1465"/>
                  <a:pt x="21451" y="0"/>
                  <a:pt x="21267" y="0"/>
                </a:cubicBezTo>
                <a:lnTo>
                  <a:pt x="1666" y="0"/>
                </a:lnTo>
                <a:close/>
              </a:path>
            </a:pathLst>
          </a:cu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42" name="Callout"/>
          <p:cNvSpPr/>
          <p:nvPr/>
        </p:nvSpPr>
        <p:spPr>
          <a:xfrm>
            <a:off x="5992459" y="3750511"/>
            <a:ext cx="4115992" cy="419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6" y="0"/>
                </a:moveTo>
                <a:cubicBezTo>
                  <a:pt x="1482" y="0"/>
                  <a:pt x="1333" y="1465"/>
                  <a:pt x="1333" y="3273"/>
                </a:cubicBezTo>
                <a:lnTo>
                  <a:pt x="1333" y="4541"/>
                </a:lnTo>
                <a:lnTo>
                  <a:pt x="0" y="11086"/>
                </a:lnTo>
                <a:lnTo>
                  <a:pt x="1333" y="17632"/>
                </a:lnTo>
                <a:lnTo>
                  <a:pt x="1333" y="18327"/>
                </a:lnTo>
                <a:cubicBezTo>
                  <a:pt x="1333" y="20135"/>
                  <a:pt x="1482" y="21600"/>
                  <a:pt x="1666" y="21600"/>
                </a:cubicBezTo>
                <a:lnTo>
                  <a:pt x="21267" y="21600"/>
                </a:lnTo>
                <a:cubicBezTo>
                  <a:pt x="21451" y="21600"/>
                  <a:pt x="21600" y="20135"/>
                  <a:pt x="21600" y="18327"/>
                </a:cubicBezTo>
                <a:lnTo>
                  <a:pt x="21600" y="3273"/>
                </a:lnTo>
                <a:cubicBezTo>
                  <a:pt x="21600" y="1465"/>
                  <a:pt x="21451" y="0"/>
                  <a:pt x="21267" y="0"/>
                </a:cubicBezTo>
                <a:lnTo>
                  <a:pt x="1666" y="0"/>
                </a:lnTo>
                <a:close/>
              </a:path>
            </a:pathLst>
          </a:cu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43" name="Line"/>
          <p:cNvSpPr/>
          <p:nvPr/>
        </p:nvSpPr>
        <p:spPr>
          <a:xfrm flipV="1">
            <a:off x="5992460" y="1382604"/>
            <a:ext cx="1" cy="4569596"/>
          </a:xfrm>
          <a:prstGeom prst="line">
            <a:avLst/>
          </a:prstGeom>
          <a:ln w="88900">
            <a:solidFill>
              <a:srgbClr val="000000"/>
            </a:solidFill>
            <a:miter lim="400000"/>
            <a:headEnd type="triangle" len="sm"/>
          </a:ln>
        </p:spPr>
        <p:txBody>
          <a:bodyPr lIns="50800" tIns="50800" rIns="50800" bIns="50800" anchor="ctr"/>
          <a:lstStyle/>
          <a:p>
            <a:pPr>
              <a:defRPr b="0">
                <a:latin typeface="Helvetica Light"/>
                <a:ea typeface="Helvetica Light"/>
                <a:cs typeface="Helvetica Light"/>
                <a:sym typeface="Helvetica Light"/>
              </a:defRPr>
            </a:pPr>
          </a:p>
        </p:txBody>
      </p:sp>
      <p:sp>
        <p:nvSpPr>
          <p:cNvPr id="244" name="No interference"/>
          <p:cNvSpPr txBox="1"/>
          <p:nvPr/>
        </p:nvSpPr>
        <p:spPr>
          <a:xfrm>
            <a:off x="10681303" y="3458169"/>
            <a:ext cx="1952397"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100">
                <a:latin typeface="Helvetica Light"/>
                <a:ea typeface="Helvetica Light"/>
                <a:cs typeface="Helvetica Light"/>
                <a:sym typeface="Helvetica Light"/>
              </a:defRPr>
            </a:lvl1pPr>
          </a:lstStyle>
          <a:p>
            <a:pPr/>
            <a:r>
              <a:t>No interference</a:t>
            </a:r>
          </a:p>
        </p:txBody>
      </p:sp>
      <p:sp>
        <p:nvSpPr>
          <p:cNvPr id="245" name="Line"/>
          <p:cNvSpPr/>
          <p:nvPr/>
        </p:nvSpPr>
        <p:spPr>
          <a:xfrm flipH="1" flipV="1">
            <a:off x="4828913" y="4582828"/>
            <a:ext cx="1755442" cy="464207"/>
          </a:xfrm>
          <a:prstGeom prst="line">
            <a:avLst/>
          </a:prstGeom>
          <a:ln w="25400">
            <a:solidFill>
              <a:srgbClr val="FF26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46" name="Line"/>
          <p:cNvSpPr/>
          <p:nvPr/>
        </p:nvSpPr>
        <p:spPr>
          <a:xfrm flipH="1" flipV="1">
            <a:off x="9731114" y="3177005"/>
            <a:ext cx="911510" cy="490267"/>
          </a:xfrm>
          <a:prstGeom prst="line">
            <a:avLst/>
          </a:prstGeom>
          <a:ln w="25400">
            <a:solidFill>
              <a:srgbClr val="FF26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47" name="Line"/>
          <p:cNvSpPr/>
          <p:nvPr/>
        </p:nvSpPr>
        <p:spPr>
          <a:xfrm flipH="1" flipV="1">
            <a:off x="9731113" y="2707037"/>
            <a:ext cx="908546" cy="908546"/>
          </a:xfrm>
          <a:prstGeom prst="line">
            <a:avLst/>
          </a:prstGeom>
          <a:ln w="25400">
            <a:solidFill>
              <a:srgbClr val="FF26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48" name="Wave function collapse"/>
          <p:cNvSpPr txBox="1"/>
          <p:nvPr/>
        </p:nvSpPr>
        <p:spPr>
          <a:xfrm>
            <a:off x="4381915" y="388963"/>
            <a:ext cx="5572901" cy="506143"/>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3000">
                <a:uFill>
                  <a:solidFill>
                    <a:srgbClr val="000000"/>
                  </a:solidFill>
                </a:uFill>
                <a:latin typeface="Times New Roman"/>
                <a:ea typeface="Times New Roman"/>
                <a:cs typeface="Times New Roman"/>
                <a:sym typeface="Times New Roman"/>
              </a:defRPr>
            </a:lvl1pPr>
          </a:lstStyle>
          <a:p>
            <a:pPr/>
            <a:r>
              <a:t>Wave function collapse</a:t>
            </a:r>
          </a:p>
        </p:txBody>
      </p:sp>
      <p:sp>
        <p:nvSpPr>
          <p:cNvPr id="249" name="Measurement in QM:"/>
          <p:cNvSpPr txBox="1"/>
          <p:nvPr/>
        </p:nvSpPr>
        <p:spPr>
          <a:xfrm>
            <a:off x="571915" y="6440333"/>
            <a:ext cx="5572901" cy="937943"/>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sz="3000">
                <a:uFill>
                  <a:solidFill>
                    <a:srgbClr val="000000"/>
                  </a:solidFill>
                </a:uFill>
                <a:latin typeface="Times New Roman"/>
                <a:ea typeface="Times New Roman"/>
                <a:cs typeface="Times New Roman"/>
                <a:sym typeface="Times New Roman"/>
              </a:defRPr>
            </a:lvl1pPr>
          </a:lstStyle>
          <a:p>
            <a:pPr/>
            <a:r>
              <a:t>Measurement in QM:</a:t>
            </a:r>
          </a:p>
        </p:txBody>
      </p:sp>
      <p:sp>
        <p:nvSpPr>
          <p:cNvPr id="250" name="Results of measurement are randomly distributed…"/>
          <p:cNvSpPr txBox="1"/>
          <p:nvPr/>
        </p:nvSpPr>
        <p:spPr>
          <a:xfrm>
            <a:off x="428260" y="7025017"/>
            <a:ext cx="12148279" cy="2301699"/>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p>
            <a:pPr marL="291703" indent="-291703"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sz="2100">
                <a:uFill>
                  <a:solidFill>
                    <a:srgbClr val="000000"/>
                  </a:solidFill>
                </a:uFill>
                <a:latin typeface="Times New Roman"/>
                <a:ea typeface="Times New Roman"/>
                <a:cs typeface="Times New Roman"/>
                <a:sym typeface="Times New Roman"/>
              </a:defRPr>
            </a:pPr>
            <a:r>
              <a:t>Results of measurement are randomly distributed</a:t>
            </a:r>
          </a:p>
          <a:p>
            <a:pPr marL="291703" indent="-291703"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sz="2100">
                <a:uFill>
                  <a:solidFill>
                    <a:srgbClr val="000000"/>
                  </a:solidFill>
                </a:uFill>
                <a:latin typeface="Times New Roman"/>
                <a:ea typeface="Times New Roman"/>
                <a:cs typeface="Times New Roman"/>
                <a:sym typeface="Times New Roman"/>
              </a:defRPr>
            </a:pPr>
            <a:r>
              <a:t>The possible outcomes are the eigenvalues of a corresponding hermitian operator</a:t>
            </a:r>
          </a:p>
          <a:p>
            <a:pPr marL="291703" indent="-291703"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sz="2100">
                <a:uFill>
                  <a:solidFill>
                    <a:srgbClr val="000000"/>
                  </a:solidFill>
                </a:uFill>
                <a:latin typeface="Times New Roman"/>
                <a:ea typeface="Times New Roman"/>
                <a:cs typeface="Times New Roman"/>
                <a:sym typeface="Times New Roman"/>
              </a:defRPr>
            </a:pPr>
            <a:r>
              <a:t>Probability of an outcome      is given by the weight               of the corresponding eigenvector in the probed wave function</a:t>
            </a:r>
          </a:p>
          <a:p>
            <a:pPr marL="291703" indent="-291703" algn="l" defTabSz="478648">
              <a:buSzPct val="145000"/>
              <a:buChar char="•"/>
              <a:tabLst>
                <a:tab pos="952500" algn="l"/>
                <a:tab pos="1905000" algn="l"/>
                <a:tab pos="2870200" algn="l"/>
                <a:tab pos="3822700" algn="l"/>
                <a:tab pos="4775200" algn="l"/>
                <a:tab pos="5740400" algn="l"/>
                <a:tab pos="6692900" algn="l"/>
                <a:tab pos="7658100" algn="l"/>
                <a:tab pos="8610600" algn="l"/>
                <a:tab pos="9563100" algn="l"/>
                <a:tab pos="10528300" algn="l"/>
              </a:tabLst>
              <a:defRPr b="0" sz="2100">
                <a:uFill>
                  <a:solidFill>
                    <a:srgbClr val="000000"/>
                  </a:solidFill>
                </a:uFill>
                <a:latin typeface="Times New Roman"/>
                <a:ea typeface="Times New Roman"/>
                <a:cs typeface="Times New Roman"/>
                <a:sym typeface="Times New Roman"/>
              </a:defRPr>
            </a:pPr>
            <a:r>
              <a:t>In the process of measurement the system becomes entangled with the wave function of the macroscopic apparatus, which leads to collapse of the wave function system (is reduced to the eigenfunction of the measured eigenvalue).</a:t>
            </a:r>
          </a:p>
        </p:txBody>
      </p:sp>
      <p:pic>
        <p:nvPicPr>
          <p:cNvPr id="251" name="|_langle_phi_i|_.pdf" descr="|_langle_phi_i|_.pdf"/>
          <p:cNvPicPr>
            <a:picLocks noChangeAspect="1"/>
          </p:cNvPicPr>
          <p:nvPr/>
        </p:nvPicPr>
        <p:blipFill>
          <a:blip r:embed="rId3">
            <a:extLst/>
          </a:blip>
          <a:stretch>
            <a:fillRect/>
          </a:stretch>
        </p:blipFill>
        <p:spPr>
          <a:xfrm>
            <a:off x="6373911" y="7734115"/>
            <a:ext cx="825501" cy="266701"/>
          </a:xfrm>
          <a:prstGeom prst="rect">
            <a:avLst/>
          </a:prstGeom>
          <a:ln w="12700">
            <a:miter lim="400000"/>
          </a:ln>
        </p:spPr>
      </p:pic>
      <p:pic>
        <p:nvPicPr>
          <p:cNvPr id="252" name="O_i.pdf" descr="O_i.pdf"/>
          <p:cNvPicPr>
            <a:picLocks noChangeAspect="1"/>
          </p:cNvPicPr>
          <p:nvPr/>
        </p:nvPicPr>
        <p:blipFill>
          <a:blip r:embed="rId4">
            <a:extLst/>
          </a:blip>
          <a:stretch>
            <a:fillRect/>
          </a:stretch>
        </p:blipFill>
        <p:spPr>
          <a:xfrm>
            <a:off x="3631505" y="7800627"/>
            <a:ext cx="228601" cy="203201"/>
          </a:xfrm>
          <a:prstGeom prst="rect">
            <a:avLst/>
          </a:prstGeom>
          <a:ln w="12700">
            <a:miter lim="400000"/>
          </a:ln>
        </p:spPr>
      </p:pic>
      <p:sp>
        <p:nvSpPr>
          <p:cNvPr id="253" name="Line"/>
          <p:cNvSpPr/>
          <p:nvPr/>
        </p:nvSpPr>
        <p:spPr>
          <a:xfrm flipH="1">
            <a:off x="3141192" y="3827078"/>
            <a:ext cx="2855755" cy="1"/>
          </a:xfrm>
          <a:prstGeom prst="line">
            <a:avLst/>
          </a:prstGeom>
          <a:ln w="190500">
            <a:solidFill>
              <a:srgbClr val="945200"/>
            </a:solidFill>
            <a:miter lim="400000"/>
          </a:ln>
        </p:spPr>
        <p:txBody>
          <a:bodyPr lIns="50800" tIns="50800" rIns="50800" bIns="50800" anchor="ctr"/>
          <a:lstStyle/>
          <a:p>
            <a:pPr>
              <a:defRPr b="0">
                <a:latin typeface="Helvetica Light"/>
                <a:ea typeface="Helvetica Light"/>
                <a:cs typeface="Helvetica Light"/>
                <a:sym typeface="Helvetica Light"/>
              </a:defRPr>
            </a:pPr>
          </a:p>
        </p:txBody>
      </p:sp>
      <p:sp>
        <p:nvSpPr>
          <p:cNvPr id="254" name="No interference=&gt;No stripes"/>
          <p:cNvSpPr txBox="1"/>
          <p:nvPr/>
        </p:nvSpPr>
        <p:spPr>
          <a:xfrm>
            <a:off x="6655403" y="4984657"/>
            <a:ext cx="3759022" cy="419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2100">
                <a:latin typeface="Helvetica Light"/>
                <a:ea typeface="Helvetica Light"/>
                <a:cs typeface="Helvetica Light"/>
                <a:sym typeface="Helvetica Light"/>
              </a:defRPr>
            </a:lvl1pPr>
          </a:lstStyle>
          <a:p>
            <a:pPr/>
            <a:r>
              <a:t>No interference=&gt;No stripes</a:t>
            </a:r>
          </a:p>
        </p:txBody>
      </p:sp>
      <p:sp>
        <p:nvSpPr>
          <p:cNvPr id="255" name="Line"/>
          <p:cNvSpPr/>
          <p:nvPr/>
        </p:nvSpPr>
        <p:spPr>
          <a:xfrm flipH="1" flipV="1">
            <a:off x="4193914" y="2847695"/>
            <a:ext cx="2402943" cy="2215295"/>
          </a:xfrm>
          <a:prstGeom prst="line">
            <a:avLst/>
          </a:prstGeom>
          <a:ln w="25400">
            <a:solidFill>
              <a:srgbClr val="FF26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Schrodinger equation"/>
          <p:cNvSpPr txBox="1"/>
          <p:nvPr>
            <p:ph type="title"/>
          </p:nvPr>
        </p:nvSpPr>
        <p:spPr>
          <a:xfrm>
            <a:off x="877341" y="270151"/>
            <a:ext cx="11704322" cy="800297"/>
          </a:xfrm>
          <a:prstGeom prst="rect">
            <a:avLst/>
          </a:prstGeom>
        </p:spPr>
        <p:txBody>
          <a:bodyPr>
            <a:normAutofit fontScale="100000" lnSpcReduction="0"/>
          </a:bodyPr>
          <a:lstStyle>
            <a:lvl1pPr>
              <a:defRPr b="1" sz="4000">
                <a:latin typeface="Times"/>
                <a:ea typeface="Times"/>
                <a:cs typeface="Times"/>
                <a:sym typeface="Times"/>
              </a:defRPr>
            </a:lvl1pPr>
          </a:lstStyle>
          <a:p>
            <a:pPr/>
            <a:r>
              <a:t>Schrodinger equation</a:t>
            </a:r>
          </a:p>
        </p:txBody>
      </p:sp>
      <p:grpSp>
        <p:nvGrpSpPr>
          <p:cNvPr id="267" name="Group"/>
          <p:cNvGrpSpPr/>
          <p:nvPr/>
        </p:nvGrpSpPr>
        <p:grpSpPr>
          <a:xfrm>
            <a:off x="7697524" y="1689208"/>
            <a:ext cx="2748672" cy="2684238"/>
            <a:chOff x="0" y="0"/>
            <a:chExt cx="2748670" cy="2684237"/>
          </a:xfrm>
        </p:grpSpPr>
        <p:sp>
          <p:nvSpPr>
            <p:cNvPr id="258" name="Oval"/>
            <p:cNvSpPr/>
            <p:nvPr/>
          </p:nvSpPr>
          <p:spPr>
            <a:xfrm>
              <a:off x="1267133" y="0"/>
              <a:ext cx="192173" cy="199901"/>
            </a:xfrm>
            <a:prstGeom prst="ellipse">
              <a:avLst/>
            </a:prstGeom>
            <a:solidFill>
              <a:srgbClr val="000000"/>
            </a:solidFill>
            <a:ln w="12700" cap="flat">
              <a:noFill/>
              <a:miter lim="400000"/>
            </a:ln>
            <a:effectLst/>
          </p:spPr>
          <p:txBody>
            <a:bodyPr wrap="square" lIns="60022" tIns="60022" rIns="60022" bIns="60022"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259" name="Circle"/>
            <p:cNvSpPr/>
            <p:nvPr/>
          </p:nvSpPr>
          <p:spPr>
            <a:xfrm>
              <a:off x="112758" y="116622"/>
              <a:ext cx="2500924" cy="2500925"/>
            </a:xfrm>
            <a:prstGeom prst="ellipse">
              <a:avLst/>
            </a:prstGeom>
            <a:noFill/>
            <a:ln w="25400" cap="flat">
              <a:solidFill>
                <a:srgbClr val="000000"/>
              </a:solidFill>
              <a:prstDash val="solid"/>
              <a:round/>
            </a:ln>
            <a:effectLst/>
          </p:spPr>
          <p:txBody>
            <a:bodyPr wrap="square" lIns="60022" tIns="60022" rIns="60022" bIns="60022"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260" name="Oval"/>
            <p:cNvSpPr/>
            <p:nvPr/>
          </p:nvSpPr>
          <p:spPr>
            <a:xfrm>
              <a:off x="2245273" y="467967"/>
              <a:ext cx="192172" cy="199902"/>
            </a:xfrm>
            <a:prstGeom prst="ellipse">
              <a:avLst/>
            </a:prstGeom>
            <a:solidFill>
              <a:srgbClr val="000000"/>
            </a:solidFill>
            <a:ln w="12700" cap="flat">
              <a:noFill/>
              <a:miter lim="400000"/>
            </a:ln>
            <a:effectLst/>
          </p:spPr>
          <p:txBody>
            <a:bodyPr wrap="square" lIns="60022" tIns="60022" rIns="60022" bIns="60022"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261" name="Oval"/>
            <p:cNvSpPr/>
            <p:nvPr/>
          </p:nvSpPr>
          <p:spPr>
            <a:xfrm>
              <a:off x="0" y="1267134"/>
              <a:ext cx="192172" cy="199901"/>
            </a:xfrm>
            <a:prstGeom prst="ellipse">
              <a:avLst/>
            </a:prstGeom>
            <a:solidFill>
              <a:srgbClr val="000000"/>
            </a:solidFill>
            <a:ln w="12700" cap="flat">
              <a:noFill/>
              <a:miter lim="400000"/>
            </a:ln>
            <a:effectLst/>
          </p:spPr>
          <p:txBody>
            <a:bodyPr wrap="square" lIns="60022" tIns="60022" rIns="60022" bIns="60022"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262" name="Oval"/>
            <p:cNvSpPr/>
            <p:nvPr/>
          </p:nvSpPr>
          <p:spPr>
            <a:xfrm>
              <a:off x="2556499" y="1267134"/>
              <a:ext cx="192172" cy="199901"/>
            </a:xfrm>
            <a:prstGeom prst="ellipse">
              <a:avLst/>
            </a:prstGeom>
            <a:solidFill>
              <a:srgbClr val="000000"/>
            </a:solidFill>
            <a:ln w="12700" cap="flat">
              <a:noFill/>
              <a:miter lim="400000"/>
            </a:ln>
            <a:effectLst/>
          </p:spPr>
          <p:txBody>
            <a:bodyPr wrap="square" lIns="60022" tIns="60022" rIns="60022" bIns="60022"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263" name="Oval"/>
            <p:cNvSpPr/>
            <p:nvPr/>
          </p:nvSpPr>
          <p:spPr>
            <a:xfrm>
              <a:off x="400147" y="2156351"/>
              <a:ext cx="192173" cy="199901"/>
            </a:xfrm>
            <a:prstGeom prst="ellipse">
              <a:avLst/>
            </a:prstGeom>
            <a:solidFill>
              <a:srgbClr val="000000"/>
            </a:solidFill>
            <a:ln w="12700" cap="flat">
              <a:noFill/>
              <a:miter lim="400000"/>
            </a:ln>
            <a:effectLst/>
          </p:spPr>
          <p:txBody>
            <a:bodyPr wrap="square" lIns="60022" tIns="60022" rIns="60022" bIns="60022"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264" name="Oval"/>
            <p:cNvSpPr/>
            <p:nvPr/>
          </p:nvSpPr>
          <p:spPr>
            <a:xfrm>
              <a:off x="1383843" y="2484337"/>
              <a:ext cx="192173" cy="199901"/>
            </a:xfrm>
            <a:prstGeom prst="ellipse">
              <a:avLst/>
            </a:prstGeom>
            <a:solidFill>
              <a:srgbClr val="000000"/>
            </a:solidFill>
            <a:ln w="12700" cap="flat">
              <a:noFill/>
              <a:miter lim="400000"/>
            </a:ln>
            <a:effectLst/>
          </p:spPr>
          <p:txBody>
            <a:bodyPr wrap="square" lIns="60022" tIns="60022" rIns="60022" bIns="60022"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265" name="Oval"/>
            <p:cNvSpPr/>
            <p:nvPr/>
          </p:nvSpPr>
          <p:spPr>
            <a:xfrm>
              <a:off x="2261946" y="2034084"/>
              <a:ext cx="192172" cy="199901"/>
            </a:xfrm>
            <a:prstGeom prst="ellipse">
              <a:avLst/>
            </a:prstGeom>
            <a:solidFill>
              <a:srgbClr val="000000"/>
            </a:solidFill>
            <a:ln w="12700" cap="flat">
              <a:noFill/>
              <a:miter lim="400000"/>
            </a:ln>
            <a:effectLst/>
          </p:spPr>
          <p:txBody>
            <a:bodyPr wrap="square" lIns="60022" tIns="60022" rIns="60022" bIns="60022"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sp>
          <p:nvSpPr>
            <p:cNvPr id="266" name="Oval"/>
            <p:cNvSpPr/>
            <p:nvPr/>
          </p:nvSpPr>
          <p:spPr>
            <a:xfrm>
              <a:off x="366802" y="417949"/>
              <a:ext cx="192172" cy="199901"/>
            </a:xfrm>
            <a:prstGeom prst="ellipse">
              <a:avLst/>
            </a:prstGeom>
            <a:solidFill>
              <a:srgbClr val="000000"/>
            </a:solidFill>
            <a:ln w="12700" cap="flat">
              <a:noFill/>
              <a:miter lim="400000"/>
            </a:ln>
            <a:effectLst/>
          </p:spPr>
          <p:txBody>
            <a:bodyPr wrap="square" lIns="60022" tIns="60022" rIns="60022" bIns="60022" numCol="1" anchor="t">
              <a:noAutofit/>
            </a:bodyPr>
            <a:lstStyle/>
            <a:p>
              <a:pPr algn="l" defTabSz="650240">
                <a:defRPr b="0" sz="1600">
                  <a:uFill>
                    <a:solidFill>
                      <a:srgbClr val="000000"/>
                    </a:solidFill>
                  </a:uFill>
                  <a:latin typeface="Times New Roman"/>
                  <a:ea typeface="Times New Roman"/>
                  <a:cs typeface="Times New Roman"/>
                  <a:sym typeface="Times New Roman"/>
                </a:defRPr>
              </a:pPr>
            </a:p>
          </p:txBody>
        </p:sp>
      </p:grpSp>
      <p:sp>
        <p:nvSpPr>
          <p:cNvPr id="268" name="Text"/>
          <p:cNvSpPr txBox="1"/>
          <p:nvPr/>
        </p:nvSpPr>
        <p:spPr>
          <a:xfrm>
            <a:off x="6502400" y="4876800"/>
            <a:ext cx="177517" cy="144366"/>
          </a:xfrm>
          <a:prstGeom prst="rect">
            <a:avLst/>
          </a:prstGeom>
          <a:ln w="12700">
            <a:miter lim="400000"/>
          </a:ln>
        </p:spPr>
        <p:txBody>
          <a:bodyPr wrap="none" lIns="60022" tIns="60022" rIns="60022" bIns="60022">
            <a:spAutoFit/>
          </a:bodyPr>
          <a:lstStyle/>
          <a:p>
            <a:pPr algn="l" defTabSz="650240">
              <a:defRPr b="0" sz="200">
                <a:uFill>
                  <a:solidFill>
                    <a:srgbClr val="000000"/>
                  </a:solidFill>
                </a:uFill>
                <a:latin typeface="Times New Roman"/>
                <a:ea typeface="Times New Roman"/>
                <a:cs typeface="Times New Roman"/>
                <a:sym typeface="Times New Roman"/>
              </a:defRPr>
            </a:pPr>
          </a:p>
        </p:txBody>
      </p:sp>
      <p:sp>
        <p:nvSpPr>
          <p:cNvPr id="269" name="Circle"/>
          <p:cNvSpPr/>
          <p:nvPr/>
        </p:nvSpPr>
        <p:spPr>
          <a:xfrm>
            <a:off x="8964815" y="1558094"/>
            <a:ext cx="214090" cy="214090"/>
          </a:xfrm>
          <a:prstGeom prst="ellipse">
            <a:avLst/>
          </a:pr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70" name="Making time-step infinitely small"/>
          <p:cNvSpPr txBox="1"/>
          <p:nvPr/>
        </p:nvSpPr>
        <p:spPr>
          <a:xfrm>
            <a:off x="453935" y="4465693"/>
            <a:ext cx="5349112" cy="420480"/>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lvl1pPr>
          </a:lstStyle>
          <a:p>
            <a:pPr/>
            <a:r>
              <a:t>Making time-step infinitely small</a:t>
            </a:r>
          </a:p>
        </p:txBody>
      </p:sp>
      <p:pic>
        <p:nvPicPr>
          <p:cNvPr id="271" name="i_frac_d_dt_Psi_.pdf" descr="i_frac_d_dt_Psi_.pdf"/>
          <p:cNvPicPr>
            <a:picLocks noChangeAspect="1"/>
          </p:cNvPicPr>
          <p:nvPr/>
        </p:nvPicPr>
        <p:blipFill>
          <a:blip r:embed="rId2">
            <a:extLst/>
          </a:blip>
          <a:stretch>
            <a:fillRect/>
          </a:stretch>
        </p:blipFill>
        <p:spPr>
          <a:xfrm>
            <a:off x="2214091" y="5016896"/>
            <a:ext cx="1828801" cy="584201"/>
          </a:xfrm>
          <a:prstGeom prst="rect">
            <a:avLst/>
          </a:prstGeom>
          <a:ln w="12700">
            <a:miter lim="400000"/>
          </a:ln>
        </p:spPr>
      </p:pic>
      <p:sp>
        <p:nvSpPr>
          <p:cNvPr id="272" name="H is constant in time"/>
          <p:cNvSpPr txBox="1"/>
          <p:nvPr/>
        </p:nvSpPr>
        <p:spPr>
          <a:xfrm>
            <a:off x="606335" y="6116693"/>
            <a:ext cx="5349112" cy="420480"/>
          </a:xfrm>
          <a:prstGeom prst="rect">
            <a:avLst/>
          </a:prstGeom>
          <a:ln w="12700">
            <a:miter lim="400000"/>
          </a:ln>
          <a:extLst>
            <a:ext uri="{C572A759-6A51-4108-AA02-DFA0A04FC94B}">
              <ma14:wrappingTextBoxFlag xmlns:ma14="http://schemas.microsoft.com/office/mac/drawingml/2011/main" val="1"/>
            </a:ext>
          </a:extLst>
        </p:spPr>
        <p:txBody>
          <a:bodyPr lIns="45263" tIns="45263" rIns="45263" bIns="45263">
            <a:spAutoFit/>
          </a:bodyPr>
          <a:lstStyle>
            <a:lvl1pPr marL="239324" indent="-239324" algn="l" defTabSz="478648">
              <a:tabLst>
                <a:tab pos="952500" algn="l"/>
                <a:tab pos="1905000" algn="l"/>
                <a:tab pos="2870200" algn="l"/>
                <a:tab pos="3822700" algn="l"/>
                <a:tab pos="4775200" algn="l"/>
                <a:tab pos="5740400" algn="l"/>
                <a:tab pos="6692900" algn="l"/>
                <a:tab pos="7658100" algn="l"/>
                <a:tab pos="8610600" algn="l"/>
                <a:tab pos="9563100" algn="l"/>
                <a:tab pos="10528300" algn="l"/>
              </a:tabLst>
              <a:defRPr b="0">
                <a:uFill>
                  <a:solidFill>
                    <a:srgbClr val="000000"/>
                  </a:solidFill>
                </a:uFill>
                <a:latin typeface="Times New Roman"/>
                <a:ea typeface="Times New Roman"/>
                <a:cs typeface="Times New Roman"/>
                <a:sym typeface="Times New Roman"/>
              </a:defRPr>
            </a:lvl1pPr>
          </a:lstStyle>
          <a:p>
            <a:pPr/>
            <a:r>
              <a:t>H is constant in time</a:t>
            </a:r>
          </a:p>
        </p:txBody>
      </p:sp>
      <p:pic>
        <p:nvPicPr>
          <p:cNvPr id="273" name="Psi&amp;=_psi_e^-iEt.pdf" descr="Psi&amp;=_psi_e^-iEt.pdf"/>
          <p:cNvPicPr>
            <a:picLocks noChangeAspect="1"/>
          </p:cNvPicPr>
          <p:nvPr/>
        </p:nvPicPr>
        <p:blipFill>
          <a:blip r:embed="rId3">
            <a:extLst/>
          </a:blip>
          <a:stretch>
            <a:fillRect/>
          </a:stretch>
        </p:blipFill>
        <p:spPr>
          <a:xfrm>
            <a:off x="2010122" y="6800502"/>
            <a:ext cx="2781301" cy="15748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Schrodinger equation in continuum"/>
          <p:cNvSpPr txBox="1"/>
          <p:nvPr/>
        </p:nvSpPr>
        <p:spPr>
          <a:xfrm>
            <a:off x="3577902" y="243534"/>
            <a:ext cx="4832996"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atin typeface="Helvetica"/>
                <a:ea typeface="Helvetica"/>
                <a:cs typeface="Helvetica"/>
                <a:sym typeface="Helvetica"/>
              </a:defRPr>
            </a:lvl1pPr>
          </a:lstStyle>
          <a:p>
            <a:pPr/>
            <a:r>
              <a:t>Schrodinger equation in continuum</a:t>
            </a:r>
          </a:p>
        </p:txBody>
      </p:sp>
      <p:sp>
        <p:nvSpPr>
          <p:cNvPr id="276" name="Derivatives replaced with differences"/>
          <p:cNvSpPr txBox="1"/>
          <p:nvPr/>
        </p:nvSpPr>
        <p:spPr>
          <a:xfrm>
            <a:off x="552554" y="4785766"/>
            <a:ext cx="4726077"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200">
                <a:latin typeface="Helvetica Light"/>
                <a:ea typeface="Helvetica Light"/>
                <a:cs typeface="Helvetica Light"/>
                <a:sym typeface="Helvetica Light"/>
              </a:defRPr>
            </a:lvl1pPr>
          </a:lstStyle>
          <a:p>
            <a:pPr/>
            <a:r>
              <a:t>Derivatives replaced with differences</a:t>
            </a:r>
          </a:p>
        </p:txBody>
      </p:sp>
      <p:sp>
        <p:nvSpPr>
          <p:cNvPr id="277" name="Rectangle"/>
          <p:cNvSpPr/>
          <p:nvPr/>
        </p:nvSpPr>
        <p:spPr>
          <a:xfrm>
            <a:off x="198859" y="4646026"/>
            <a:ext cx="12115553" cy="4829238"/>
          </a:xfrm>
          <a:prstGeom prst="rect">
            <a:avLst/>
          </a:prstGeom>
          <a:ln w="12700">
            <a:solidFill>
              <a:srgbClr val="0433FF"/>
            </a:solidFill>
            <a:miter lim="400000"/>
          </a:ln>
        </p:spPr>
        <p:txBody>
          <a:bodyPr lIns="50800" tIns="50800" rIns="50800" bIns="50800" anchor="ctr"/>
          <a:lstStyle/>
          <a:p>
            <a:pPr>
              <a:defRPr b="0">
                <a:solidFill>
                  <a:srgbClr val="FFFFFF"/>
                </a:solidFill>
                <a:latin typeface="Helvetica Light"/>
                <a:ea typeface="Helvetica Light"/>
                <a:cs typeface="Helvetica Light"/>
                <a:sym typeface="Helvetica Light"/>
              </a:defRPr>
            </a:pPr>
          </a:p>
        </p:txBody>
      </p:sp>
      <p:pic>
        <p:nvPicPr>
          <p:cNvPr id="278" name="partial_x_psi_i_.pdf" descr="partial_x_psi_i_.pdf"/>
          <p:cNvPicPr>
            <a:picLocks noChangeAspect="1"/>
          </p:cNvPicPr>
          <p:nvPr/>
        </p:nvPicPr>
        <p:blipFill>
          <a:blip r:embed="rId2">
            <a:extLst/>
          </a:blip>
          <a:stretch>
            <a:fillRect/>
          </a:stretch>
        </p:blipFill>
        <p:spPr>
          <a:xfrm>
            <a:off x="576609" y="5343227"/>
            <a:ext cx="2324101" cy="647701"/>
          </a:xfrm>
          <a:prstGeom prst="rect">
            <a:avLst/>
          </a:prstGeom>
          <a:ln w="12700">
            <a:miter lim="400000"/>
          </a:ln>
        </p:spPr>
      </p:pic>
      <p:pic>
        <p:nvPicPr>
          <p:cNvPr id="279" name="partial^2_x_psi_.pdf" descr="partial^2_x_psi_.pdf"/>
          <p:cNvPicPr>
            <a:picLocks noChangeAspect="1"/>
          </p:cNvPicPr>
          <p:nvPr/>
        </p:nvPicPr>
        <p:blipFill>
          <a:blip r:embed="rId3">
            <a:extLst/>
          </a:blip>
          <a:stretch>
            <a:fillRect/>
          </a:stretch>
        </p:blipFill>
        <p:spPr>
          <a:xfrm>
            <a:off x="525115" y="6219328"/>
            <a:ext cx="5842001" cy="647701"/>
          </a:xfrm>
          <a:prstGeom prst="rect">
            <a:avLst/>
          </a:prstGeom>
          <a:ln w="12700">
            <a:miter lim="400000"/>
          </a:ln>
        </p:spPr>
      </p:pic>
      <p:grpSp>
        <p:nvGrpSpPr>
          <p:cNvPr id="305" name="Group"/>
          <p:cNvGrpSpPr/>
          <p:nvPr/>
        </p:nvGrpSpPr>
        <p:grpSpPr>
          <a:xfrm>
            <a:off x="3547333" y="769828"/>
            <a:ext cx="9195217" cy="2908759"/>
            <a:chOff x="0" y="0"/>
            <a:chExt cx="9195216" cy="2908758"/>
          </a:xfrm>
        </p:grpSpPr>
        <p:grpSp>
          <p:nvGrpSpPr>
            <p:cNvPr id="301" name="Group"/>
            <p:cNvGrpSpPr/>
            <p:nvPr/>
          </p:nvGrpSpPr>
          <p:grpSpPr>
            <a:xfrm>
              <a:off x="2835973" y="160994"/>
              <a:ext cx="6248374" cy="2731929"/>
              <a:chOff x="0" y="0"/>
              <a:chExt cx="6248373" cy="2731927"/>
            </a:xfrm>
          </p:grpSpPr>
          <p:grpSp>
            <p:nvGrpSpPr>
              <p:cNvPr id="282" name="Group"/>
              <p:cNvGrpSpPr/>
              <p:nvPr/>
            </p:nvGrpSpPr>
            <p:grpSpPr>
              <a:xfrm>
                <a:off x="0" y="395353"/>
                <a:ext cx="5360348" cy="920147"/>
                <a:chOff x="0" y="0"/>
                <a:chExt cx="5360347" cy="920145"/>
              </a:xfrm>
            </p:grpSpPr>
            <p:sp>
              <p:nvSpPr>
                <p:cNvPr id="316" name="Connection Line"/>
                <p:cNvSpPr/>
                <p:nvPr/>
              </p:nvSpPr>
              <p:spPr>
                <a:xfrm>
                  <a:off x="0" y="0"/>
                  <a:ext cx="2685104" cy="554500"/>
                </a:xfrm>
                <a:custGeom>
                  <a:avLst/>
                  <a:gdLst/>
                  <a:ahLst/>
                  <a:cxnLst>
                    <a:cxn ang="0">
                      <a:pos x="wd2" y="hd2"/>
                    </a:cxn>
                    <a:cxn ang="5400000">
                      <a:pos x="wd2" y="hd2"/>
                    </a:cxn>
                    <a:cxn ang="10800000">
                      <a:pos x="wd2" y="hd2"/>
                    </a:cxn>
                    <a:cxn ang="16200000">
                      <a:pos x="wd2" y="hd2"/>
                    </a:cxn>
                  </a:cxnLst>
                  <a:rect l="0" t="0" r="r" b="b"/>
                  <a:pathLst>
                    <a:path w="21600" h="16205" fill="norm" stroke="1" extrusionOk="0">
                      <a:moveTo>
                        <a:pt x="0" y="16205"/>
                      </a:moveTo>
                      <a:cubicBezTo>
                        <a:pt x="7119" y="-5025"/>
                        <a:pt x="14319" y="-5395"/>
                        <a:pt x="21600" y="15094"/>
                      </a:cubicBezTo>
                    </a:path>
                  </a:pathLst>
                </a:custGeom>
                <a:noFill/>
                <a:ln w="25400" cap="flat">
                  <a:solidFill>
                    <a:srgbClr val="FF2600"/>
                  </a:solidFill>
                  <a:prstDash val="solid"/>
                  <a:miter lim="400000"/>
                </a:ln>
                <a:effectLst/>
              </p:spPr>
              <p:txBody>
                <a:bodyPr/>
                <a:lstStyle/>
                <a:p>
                  <a:pPr/>
                </a:p>
              </p:txBody>
            </p:sp>
            <p:sp>
              <p:nvSpPr>
                <p:cNvPr id="317" name="Connection Line"/>
                <p:cNvSpPr/>
                <p:nvPr/>
              </p:nvSpPr>
              <p:spPr>
                <a:xfrm>
                  <a:off x="2675244" y="478637"/>
                  <a:ext cx="2685104" cy="441509"/>
                </a:xfrm>
                <a:custGeom>
                  <a:avLst/>
                  <a:gdLst/>
                  <a:ahLst/>
                  <a:cxnLst>
                    <a:cxn ang="0">
                      <a:pos x="wd2" y="hd2"/>
                    </a:cxn>
                    <a:cxn ang="5400000">
                      <a:pos x="wd2" y="hd2"/>
                    </a:cxn>
                    <a:cxn ang="10800000">
                      <a:pos x="wd2" y="hd2"/>
                    </a:cxn>
                    <a:cxn ang="16200000">
                      <a:pos x="wd2" y="hd2"/>
                    </a:cxn>
                  </a:cxnLst>
                  <a:rect l="0" t="0" r="r" b="b"/>
                  <a:pathLst>
                    <a:path w="21600" h="16208" fill="norm" stroke="1" extrusionOk="0">
                      <a:moveTo>
                        <a:pt x="0" y="1395"/>
                      </a:moveTo>
                      <a:cubicBezTo>
                        <a:pt x="5239" y="21600"/>
                        <a:pt x="12439" y="21135"/>
                        <a:pt x="21600" y="0"/>
                      </a:cubicBezTo>
                    </a:path>
                  </a:pathLst>
                </a:custGeom>
                <a:noFill/>
                <a:ln w="25400" cap="flat">
                  <a:solidFill>
                    <a:srgbClr val="FF2600"/>
                  </a:solidFill>
                  <a:prstDash val="solid"/>
                  <a:miter lim="400000"/>
                </a:ln>
                <a:effectLst/>
              </p:spPr>
              <p:txBody>
                <a:bodyPr/>
                <a:lstStyle/>
                <a:p>
                  <a:pPr/>
                </a:p>
              </p:txBody>
            </p:sp>
          </p:grpSp>
          <p:sp>
            <p:nvSpPr>
              <p:cNvPr id="283" name="Line"/>
              <p:cNvSpPr/>
              <p:nvPr/>
            </p:nvSpPr>
            <p:spPr>
              <a:xfrm>
                <a:off x="190104" y="2237484"/>
                <a:ext cx="5182045"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b="0">
                    <a:latin typeface="Helvetica Light"/>
                    <a:ea typeface="Helvetica Light"/>
                    <a:cs typeface="Helvetica Light"/>
                    <a:sym typeface="Helvetica Light"/>
                  </a:defRPr>
                </a:pPr>
              </a:p>
            </p:txBody>
          </p:sp>
          <p:sp>
            <p:nvSpPr>
              <p:cNvPr id="284" name="Circle"/>
              <p:cNvSpPr/>
              <p:nvPr/>
            </p:nvSpPr>
            <p:spPr>
              <a:xfrm>
                <a:off x="759428" y="415422"/>
                <a:ext cx="128361" cy="121144"/>
              </a:xfrm>
              <a:prstGeom prst="ellipse">
                <a:avLst/>
              </a:prstGeom>
              <a:solidFill>
                <a:srgbClr val="FF2600"/>
              </a:solidFill>
              <a:ln w="12700" cap="flat">
                <a:noFill/>
                <a:miter lim="400000"/>
              </a:ln>
              <a:effectLst/>
            </p:spPr>
            <p:txBody>
              <a:bodyPr wrap="square" lIns="50800" tIns="50800" rIns="50800" bIns="50800" numCol="1" anchor="ctr">
                <a:noAutofit/>
              </a:bodyPr>
              <a:lstStyle/>
              <a:p>
                <a:pPr>
                  <a:defRPr b="0">
                    <a:solidFill>
                      <a:srgbClr val="FFFFFF"/>
                    </a:solidFill>
                    <a:latin typeface="Helvetica Light"/>
                    <a:ea typeface="Helvetica Light"/>
                    <a:cs typeface="Helvetica Light"/>
                    <a:sym typeface="Helvetica Light"/>
                  </a:defRPr>
                </a:pPr>
              </a:p>
            </p:txBody>
          </p:sp>
          <p:sp>
            <p:nvSpPr>
              <p:cNvPr id="285" name="Line"/>
              <p:cNvSpPr/>
              <p:nvPr/>
            </p:nvSpPr>
            <p:spPr>
              <a:xfrm flipV="1">
                <a:off x="822524" y="486448"/>
                <a:ext cx="1" cy="1752209"/>
              </a:xfrm>
              <a:prstGeom prst="line">
                <a:avLst/>
              </a:prstGeom>
              <a:noFill/>
              <a:ln w="12700" cap="flat">
                <a:solidFill>
                  <a:srgbClr val="000000"/>
                </a:solidFill>
                <a:custDash>
                  <a:ds d="100000" sp="200000"/>
                </a:custDash>
                <a:round/>
              </a:ln>
              <a:effectLst/>
            </p:spPr>
            <p:txBody>
              <a:bodyPr wrap="square" lIns="50800" tIns="50800" rIns="50800" bIns="50800" numCol="1" anchor="ctr">
                <a:noAutofit/>
              </a:bodyPr>
              <a:lstStyle/>
              <a:p>
                <a:pPr>
                  <a:defRPr b="0">
                    <a:latin typeface="Helvetica Light"/>
                    <a:ea typeface="Helvetica Light"/>
                    <a:cs typeface="Helvetica Light"/>
                    <a:sym typeface="Helvetica Light"/>
                  </a:defRPr>
                </a:pPr>
              </a:p>
            </p:txBody>
          </p:sp>
          <p:sp>
            <p:nvSpPr>
              <p:cNvPr id="286" name="Line"/>
              <p:cNvSpPr/>
              <p:nvPr/>
            </p:nvSpPr>
            <p:spPr>
              <a:xfrm flipV="1">
                <a:off x="1454562" y="410734"/>
                <a:ext cx="1" cy="1827923"/>
              </a:xfrm>
              <a:prstGeom prst="line">
                <a:avLst/>
              </a:prstGeom>
              <a:noFill/>
              <a:ln w="12700" cap="flat">
                <a:solidFill>
                  <a:srgbClr val="000000"/>
                </a:solidFill>
                <a:custDash>
                  <a:ds d="100000" sp="200000"/>
                </a:custDash>
                <a:round/>
              </a:ln>
              <a:effectLst/>
            </p:spPr>
            <p:txBody>
              <a:bodyPr wrap="square" lIns="50800" tIns="50800" rIns="50800" bIns="50800" numCol="1" anchor="ctr">
                <a:noAutofit/>
              </a:bodyPr>
              <a:lstStyle/>
              <a:p>
                <a:pPr>
                  <a:defRPr b="0">
                    <a:latin typeface="Helvetica Light"/>
                    <a:ea typeface="Helvetica Light"/>
                    <a:cs typeface="Helvetica Light"/>
                    <a:sym typeface="Helvetica Light"/>
                  </a:defRPr>
                </a:pPr>
              </a:p>
            </p:txBody>
          </p:sp>
          <p:sp>
            <p:nvSpPr>
              <p:cNvPr id="287" name="Line"/>
              <p:cNvSpPr/>
              <p:nvPr/>
            </p:nvSpPr>
            <p:spPr>
              <a:xfrm flipV="1">
                <a:off x="2716470" y="931320"/>
                <a:ext cx="1" cy="1310542"/>
              </a:xfrm>
              <a:prstGeom prst="line">
                <a:avLst/>
              </a:prstGeom>
              <a:noFill/>
              <a:ln w="12700" cap="flat">
                <a:solidFill>
                  <a:srgbClr val="000000"/>
                </a:solidFill>
                <a:custDash>
                  <a:ds d="100000" sp="200000"/>
                </a:custDash>
                <a:round/>
              </a:ln>
              <a:effectLst/>
            </p:spPr>
            <p:txBody>
              <a:bodyPr wrap="square" lIns="50800" tIns="50800" rIns="50800" bIns="50800" numCol="1" anchor="ctr">
                <a:noAutofit/>
              </a:bodyPr>
              <a:lstStyle/>
              <a:p>
                <a:pPr>
                  <a:defRPr b="0">
                    <a:latin typeface="Helvetica Light"/>
                    <a:ea typeface="Helvetica Light"/>
                    <a:cs typeface="Helvetica Light"/>
                    <a:sym typeface="Helvetica Light"/>
                  </a:defRPr>
                </a:pPr>
              </a:p>
            </p:txBody>
          </p:sp>
          <p:sp>
            <p:nvSpPr>
              <p:cNvPr id="288" name="Line"/>
              <p:cNvSpPr/>
              <p:nvPr/>
            </p:nvSpPr>
            <p:spPr>
              <a:xfrm flipV="1">
                <a:off x="2085516" y="542138"/>
                <a:ext cx="1" cy="1701732"/>
              </a:xfrm>
              <a:prstGeom prst="line">
                <a:avLst/>
              </a:prstGeom>
              <a:noFill/>
              <a:ln w="12700" cap="flat">
                <a:solidFill>
                  <a:srgbClr val="000000"/>
                </a:solidFill>
                <a:custDash>
                  <a:ds d="100000" sp="200000"/>
                </a:custDash>
                <a:round/>
              </a:ln>
              <a:effectLst/>
            </p:spPr>
            <p:txBody>
              <a:bodyPr wrap="square" lIns="50800" tIns="50800" rIns="50800" bIns="50800" numCol="1" anchor="ctr">
                <a:noAutofit/>
              </a:bodyPr>
              <a:lstStyle/>
              <a:p>
                <a:pPr>
                  <a:defRPr b="0">
                    <a:latin typeface="Helvetica Light"/>
                    <a:ea typeface="Helvetica Light"/>
                    <a:cs typeface="Helvetica Light"/>
                    <a:sym typeface="Helvetica Light"/>
                  </a:defRPr>
                </a:pPr>
              </a:p>
            </p:txBody>
          </p:sp>
          <p:sp>
            <p:nvSpPr>
              <p:cNvPr id="289" name="Line"/>
              <p:cNvSpPr/>
              <p:nvPr/>
            </p:nvSpPr>
            <p:spPr>
              <a:xfrm flipV="1">
                <a:off x="3349259" y="1246797"/>
                <a:ext cx="1" cy="995065"/>
              </a:xfrm>
              <a:prstGeom prst="line">
                <a:avLst/>
              </a:prstGeom>
              <a:noFill/>
              <a:ln w="12700" cap="flat">
                <a:solidFill>
                  <a:srgbClr val="000000"/>
                </a:solidFill>
                <a:custDash>
                  <a:ds d="100000" sp="200000"/>
                </a:custDash>
                <a:round/>
              </a:ln>
              <a:effectLst/>
            </p:spPr>
            <p:txBody>
              <a:bodyPr wrap="square" lIns="50800" tIns="50800" rIns="50800" bIns="50800" numCol="1" anchor="ctr">
                <a:noAutofit/>
              </a:bodyPr>
              <a:lstStyle/>
              <a:p>
                <a:pPr>
                  <a:defRPr b="0">
                    <a:latin typeface="Helvetica Light"/>
                    <a:ea typeface="Helvetica Light"/>
                    <a:cs typeface="Helvetica Light"/>
                    <a:sym typeface="Helvetica Light"/>
                  </a:defRPr>
                </a:pPr>
              </a:p>
            </p:txBody>
          </p:sp>
          <p:sp>
            <p:nvSpPr>
              <p:cNvPr id="290" name="Line"/>
              <p:cNvSpPr/>
              <p:nvPr/>
            </p:nvSpPr>
            <p:spPr>
              <a:xfrm flipV="1">
                <a:off x="3980547" y="1309893"/>
                <a:ext cx="1" cy="931969"/>
              </a:xfrm>
              <a:prstGeom prst="line">
                <a:avLst/>
              </a:prstGeom>
              <a:noFill/>
              <a:ln w="12700" cap="flat">
                <a:solidFill>
                  <a:srgbClr val="000000"/>
                </a:solidFill>
                <a:custDash>
                  <a:ds d="100000" sp="200000"/>
                </a:custDash>
                <a:round/>
              </a:ln>
              <a:effectLst/>
            </p:spPr>
            <p:txBody>
              <a:bodyPr wrap="square" lIns="50800" tIns="50800" rIns="50800" bIns="50800" numCol="1" anchor="ctr">
                <a:noAutofit/>
              </a:bodyPr>
              <a:lstStyle/>
              <a:p>
                <a:pPr>
                  <a:defRPr b="0">
                    <a:latin typeface="Helvetica Light"/>
                    <a:ea typeface="Helvetica Light"/>
                    <a:cs typeface="Helvetica Light"/>
                    <a:sym typeface="Helvetica Light"/>
                  </a:defRPr>
                </a:pPr>
              </a:p>
            </p:txBody>
          </p:sp>
          <p:sp>
            <p:nvSpPr>
              <p:cNvPr id="291" name="Circle"/>
              <p:cNvSpPr/>
              <p:nvPr/>
            </p:nvSpPr>
            <p:spPr>
              <a:xfrm>
                <a:off x="1390382" y="339707"/>
                <a:ext cx="128361" cy="121145"/>
              </a:xfrm>
              <a:prstGeom prst="ellipse">
                <a:avLst/>
              </a:prstGeom>
              <a:solidFill>
                <a:srgbClr val="FF2600"/>
              </a:solidFill>
              <a:ln w="12700" cap="flat">
                <a:noFill/>
                <a:miter lim="400000"/>
              </a:ln>
              <a:effectLst/>
            </p:spPr>
            <p:txBody>
              <a:bodyPr wrap="square" lIns="50800" tIns="50800" rIns="50800" bIns="50800" numCol="1" anchor="ctr">
                <a:noAutofit/>
              </a:bodyPr>
              <a:lstStyle/>
              <a:p>
                <a:pPr>
                  <a:defRPr b="0">
                    <a:solidFill>
                      <a:srgbClr val="FFFFFF"/>
                    </a:solidFill>
                    <a:latin typeface="Helvetica Light"/>
                    <a:ea typeface="Helvetica Light"/>
                    <a:cs typeface="Helvetica Light"/>
                    <a:sym typeface="Helvetica Light"/>
                  </a:defRPr>
                </a:pPr>
              </a:p>
            </p:txBody>
          </p:sp>
          <p:sp>
            <p:nvSpPr>
              <p:cNvPr id="292" name="Circle"/>
              <p:cNvSpPr/>
              <p:nvPr/>
            </p:nvSpPr>
            <p:spPr>
              <a:xfrm>
                <a:off x="2021336" y="491136"/>
                <a:ext cx="128361" cy="121144"/>
              </a:xfrm>
              <a:prstGeom prst="ellipse">
                <a:avLst/>
              </a:prstGeom>
              <a:solidFill>
                <a:srgbClr val="FF2600"/>
              </a:solidFill>
              <a:ln w="12700" cap="flat">
                <a:noFill/>
                <a:miter lim="400000"/>
              </a:ln>
              <a:effectLst/>
            </p:spPr>
            <p:txBody>
              <a:bodyPr wrap="square" lIns="50800" tIns="50800" rIns="50800" bIns="50800" numCol="1" anchor="ctr">
                <a:noAutofit/>
              </a:bodyPr>
              <a:lstStyle/>
              <a:p>
                <a:pPr>
                  <a:defRPr b="0">
                    <a:solidFill>
                      <a:srgbClr val="FFFFFF"/>
                    </a:solidFill>
                    <a:latin typeface="Helvetica Light"/>
                    <a:ea typeface="Helvetica Light"/>
                    <a:cs typeface="Helvetica Light"/>
                    <a:sym typeface="Helvetica Light"/>
                  </a:defRPr>
                </a:pPr>
              </a:p>
            </p:txBody>
          </p:sp>
          <p:sp>
            <p:nvSpPr>
              <p:cNvPr id="293" name="Circle"/>
              <p:cNvSpPr/>
              <p:nvPr/>
            </p:nvSpPr>
            <p:spPr>
              <a:xfrm>
                <a:off x="2652290" y="883188"/>
                <a:ext cx="128361" cy="121144"/>
              </a:xfrm>
              <a:prstGeom prst="ellipse">
                <a:avLst/>
              </a:prstGeom>
              <a:solidFill>
                <a:srgbClr val="FF2600"/>
              </a:solidFill>
              <a:ln w="12700" cap="flat">
                <a:noFill/>
                <a:miter lim="400000"/>
              </a:ln>
              <a:effectLst/>
            </p:spPr>
            <p:txBody>
              <a:bodyPr wrap="square" lIns="50800" tIns="50800" rIns="50800" bIns="50800" numCol="1" anchor="ctr">
                <a:noAutofit/>
              </a:bodyPr>
              <a:lstStyle/>
              <a:p>
                <a:pPr>
                  <a:defRPr b="0">
                    <a:solidFill>
                      <a:srgbClr val="FFFFFF"/>
                    </a:solidFill>
                    <a:latin typeface="Helvetica Light"/>
                    <a:ea typeface="Helvetica Light"/>
                    <a:cs typeface="Helvetica Light"/>
                    <a:sym typeface="Helvetica Light"/>
                  </a:defRPr>
                </a:pPr>
              </a:p>
            </p:txBody>
          </p:sp>
          <p:sp>
            <p:nvSpPr>
              <p:cNvPr id="294" name="Circle"/>
              <p:cNvSpPr/>
              <p:nvPr/>
            </p:nvSpPr>
            <p:spPr>
              <a:xfrm>
                <a:off x="3280632" y="1188409"/>
                <a:ext cx="128360" cy="121144"/>
              </a:xfrm>
              <a:prstGeom prst="ellipse">
                <a:avLst/>
              </a:prstGeom>
              <a:solidFill>
                <a:srgbClr val="FF2600"/>
              </a:solidFill>
              <a:ln w="12700" cap="flat">
                <a:noFill/>
                <a:miter lim="400000"/>
              </a:ln>
              <a:effectLst/>
            </p:spPr>
            <p:txBody>
              <a:bodyPr wrap="square" lIns="50800" tIns="50800" rIns="50800" bIns="50800" numCol="1" anchor="ctr">
                <a:noAutofit/>
              </a:bodyPr>
              <a:lstStyle/>
              <a:p>
                <a:pPr>
                  <a:defRPr b="0">
                    <a:solidFill>
                      <a:srgbClr val="FFFFFF"/>
                    </a:solidFill>
                    <a:latin typeface="Helvetica Light"/>
                    <a:ea typeface="Helvetica Light"/>
                    <a:cs typeface="Helvetica Light"/>
                    <a:sym typeface="Helvetica Light"/>
                  </a:defRPr>
                </a:pPr>
              </a:p>
            </p:txBody>
          </p:sp>
          <p:sp>
            <p:nvSpPr>
              <p:cNvPr id="295" name="Circle"/>
              <p:cNvSpPr/>
              <p:nvPr/>
            </p:nvSpPr>
            <p:spPr>
              <a:xfrm>
                <a:off x="3916367" y="1238885"/>
                <a:ext cx="128360" cy="121145"/>
              </a:xfrm>
              <a:prstGeom prst="ellipse">
                <a:avLst/>
              </a:prstGeom>
              <a:solidFill>
                <a:srgbClr val="FF2600"/>
              </a:solidFill>
              <a:ln w="12700" cap="flat">
                <a:noFill/>
                <a:miter lim="400000"/>
              </a:ln>
              <a:effectLst/>
            </p:spPr>
            <p:txBody>
              <a:bodyPr wrap="square" lIns="50800" tIns="50800" rIns="50800" bIns="50800" numCol="1" anchor="ctr">
                <a:noAutofit/>
              </a:bodyPr>
              <a:lstStyle/>
              <a:p>
                <a:pPr>
                  <a:defRPr b="0">
                    <a:solidFill>
                      <a:srgbClr val="FFFFFF"/>
                    </a:solidFill>
                    <a:latin typeface="Helvetica Light"/>
                    <a:ea typeface="Helvetica Light"/>
                    <a:cs typeface="Helvetica Light"/>
                    <a:sym typeface="Helvetica Light"/>
                  </a:defRPr>
                </a:pPr>
              </a:p>
            </p:txBody>
          </p:sp>
          <p:sp>
            <p:nvSpPr>
              <p:cNvPr id="296" name="F(x)"/>
              <p:cNvSpPr txBox="1"/>
              <p:nvPr/>
            </p:nvSpPr>
            <p:spPr>
              <a:xfrm>
                <a:off x="5569820" y="473113"/>
                <a:ext cx="678554" cy="4921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i="1" sz="2600">
                    <a:solidFill>
                      <a:srgbClr val="FF2600"/>
                    </a:solidFill>
                    <a:latin typeface="Helvetica"/>
                    <a:ea typeface="Helvetica"/>
                    <a:cs typeface="Helvetica"/>
                    <a:sym typeface="Helvetica"/>
                  </a:defRPr>
                </a:lvl1pPr>
              </a:lstStyle>
              <a:p>
                <a:pPr/>
                <a:r>
                  <a:t>F(x)</a:t>
                </a:r>
              </a:p>
            </p:txBody>
          </p:sp>
          <p:sp>
            <p:nvSpPr>
              <p:cNvPr id="297" name="x"/>
              <p:cNvSpPr txBox="1"/>
              <p:nvPr/>
            </p:nvSpPr>
            <p:spPr>
              <a:xfrm>
                <a:off x="5346415" y="2239783"/>
                <a:ext cx="277621" cy="4921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i="1" sz="2600">
                    <a:latin typeface="Helvetica"/>
                    <a:ea typeface="Helvetica"/>
                    <a:cs typeface="Helvetica"/>
                    <a:sym typeface="Helvetica"/>
                  </a:defRPr>
                </a:lvl1pPr>
              </a:lstStyle>
              <a:p>
                <a:pPr/>
                <a:r>
                  <a:t>x</a:t>
                </a:r>
              </a:p>
            </p:txBody>
          </p:sp>
          <p:sp>
            <p:nvSpPr>
              <p:cNvPr id="298" name="Fi"/>
              <p:cNvSpPr txBox="1"/>
              <p:nvPr/>
            </p:nvSpPr>
            <p:spPr>
              <a:xfrm>
                <a:off x="2596231" y="368731"/>
                <a:ext cx="344552" cy="4921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i="1" sz="2600">
                    <a:solidFill>
                      <a:srgbClr val="FF2600"/>
                    </a:solidFill>
                    <a:latin typeface="Helvetica"/>
                    <a:ea typeface="Helvetica"/>
                    <a:cs typeface="Helvetica"/>
                    <a:sym typeface="Helvetica"/>
                  </a:defRPr>
                </a:pPr>
                <a:r>
                  <a:t>F</a:t>
                </a:r>
                <a:r>
                  <a:rPr baseline="-5999"/>
                  <a:t>i</a:t>
                </a:r>
              </a:p>
            </p:txBody>
          </p:sp>
          <p:sp>
            <p:nvSpPr>
              <p:cNvPr id="299" name="Fi+1"/>
              <p:cNvSpPr txBox="1"/>
              <p:nvPr/>
            </p:nvSpPr>
            <p:spPr>
              <a:xfrm>
                <a:off x="3094471" y="696265"/>
                <a:ext cx="610529" cy="4921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i="1" sz="2600">
                    <a:solidFill>
                      <a:srgbClr val="FF2600"/>
                    </a:solidFill>
                    <a:latin typeface="Helvetica"/>
                    <a:ea typeface="Helvetica"/>
                    <a:cs typeface="Helvetica"/>
                    <a:sym typeface="Helvetica"/>
                  </a:defRPr>
                </a:pPr>
                <a:r>
                  <a:t>F</a:t>
                </a:r>
                <a:r>
                  <a:rPr baseline="-5999"/>
                  <a:t>i+1</a:t>
                </a:r>
              </a:p>
            </p:txBody>
          </p:sp>
          <p:sp>
            <p:nvSpPr>
              <p:cNvPr id="300" name="Fi-1"/>
              <p:cNvSpPr txBox="1"/>
              <p:nvPr/>
            </p:nvSpPr>
            <p:spPr>
              <a:xfrm>
                <a:off x="1943527" y="-1"/>
                <a:ext cx="539004" cy="4921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i="1" sz="2600">
                    <a:solidFill>
                      <a:srgbClr val="FF2600"/>
                    </a:solidFill>
                    <a:latin typeface="Helvetica"/>
                    <a:ea typeface="Helvetica"/>
                    <a:cs typeface="Helvetica"/>
                    <a:sym typeface="Helvetica"/>
                  </a:defRPr>
                </a:pPr>
                <a:r>
                  <a:t>F</a:t>
                </a:r>
                <a:r>
                  <a:rPr baseline="-5999"/>
                  <a:t>i-1</a:t>
                </a:r>
              </a:p>
            </p:txBody>
          </p:sp>
        </p:grpSp>
        <p:sp>
          <p:nvSpPr>
            <p:cNvPr id="302" name="Discretisation"/>
            <p:cNvSpPr txBox="1"/>
            <p:nvPr/>
          </p:nvSpPr>
          <p:spPr>
            <a:xfrm>
              <a:off x="505659" y="986467"/>
              <a:ext cx="1790118" cy="4290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800">
                  <a:latin typeface="Helvetica Light"/>
                  <a:ea typeface="Helvetica Light"/>
                  <a:cs typeface="Helvetica Light"/>
                  <a:sym typeface="Helvetica Light"/>
                </a:defRPr>
              </a:lvl1pPr>
            </a:lstStyle>
            <a:p>
              <a:pPr/>
              <a:r>
                <a:t>Discretisation</a:t>
              </a:r>
            </a:p>
          </p:txBody>
        </p:sp>
        <p:sp>
          <p:nvSpPr>
            <p:cNvPr id="303" name="Rectangle"/>
            <p:cNvSpPr/>
            <p:nvPr/>
          </p:nvSpPr>
          <p:spPr>
            <a:xfrm>
              <a:off x="0" y="0"/>
              <a:ext cx="9195217" cy="2908759"/>
            </a:xfrm>
            <a:prstGeom prst="rect">
              <a:avLst/>
            </a:prstGeom>
            <a:noFill/>
            <a:ln w="12700" cap="flat">
              <a:solidFill>
                <a:srgbClr val="0433FF"/>
              </a:solidFill>
              <a:prstDash val="solid"/>
              <a:miter lim="400000"/>
            </a:ln>
            <a:effectLst/>
          </p:spPr>
          <p:txBody>
            <a:bodyPr wrap="square" lIns="50800" tIns="50800" rIns="50800" bIns="50800" numCol="1" anchor="ctr">
              <a:noAutofit/>
            </a:bodyPr>
            <a:lstStyle/>
            <a:p>
              <a:pPr>
                <a:defRPr b="0">
                  <a:solidFill>
                    <a:srgbClr val="FFFFFF"/>
                  </a:solidFill>
                  <a:latin typeface="Helvetica Light"/>
                  <a:ea typeface="Helvetica Light"/>
                  <a:cs typeface="Helvetica Light"/>
                  <a:sym typeface="Helvetica Light"/>
                </a:defRPr>
              </a:pPr>
            </a:p>
          </p:txBody>
        </p:sp>
        <p:pic>
          <p:nvPicPr>
            <p:cNvPr id="304" name="F(x)_rightarrow_.pdf" descr="F(x)_rightarrow_.pdf"/>
            <p:cNvPicPr>
              <a:picLocks noChangeAspect="1"/>
            </p:cNvPicPr>
            <p:nvPr/>
          </p:nvPicPr>
          <p:blipFill>
            <a:blip r:embed="rId4">
              <a:extLst/>
            </a:blip>
            <a:stretch>
              <a:fillRect/>
            </a:stretch>
          </p:blipFill>
          <p:spPr>
            <a:xfrm>
              <a:off x="590533" y="1541055"/>
              <a:ext cx="1388099" cy="315478"/>
            </a:xfrm>
            <a:prstGeom prst="rect">
              <a:avLst/>
            </a:prstGeom>
            <a:ln w="12700" cap="flat">
              <a:noFill/>
              <a:miter lim="400000"/>
            </a:ln>
            <a:effectLst/>
          </p:spPr>
        </p:pic>
      </p:grpSp>
      <p:pic>
        <p:nvPicPr>
          <p:cNvPr id="306" name="-_frac_1_2_parti.pdf" descr="-_frac_1_2_parti.pdf"/>
          <p:cNvPicPr>
            <a:picLocks noChangeAspect="1"/>
          </p:cNvPicPr>
          <p:nvPr/>
        </p:nvPicPr>
        <p:blipFill>
          <a:blip r:embed="rId5">
            <a:extLst/>
          </a:blip>
          <a:stretch>
            <a:fillRect/>
          </a:stretch>
        </p:blipFill>
        <p:spPr>
          <a:xfrm>
            <a:off x="574873" y="3657829"/>
            <a:ext cx="4254501" cy="635001"/>
          </a:xfrm>
          <a:prstGeom prst="rect">
            <a:avLst/>
          </a:prstGeom>
          <a:ln w="12700">
            <a:miter lim="400000"/>
          </a:ln>
        </p:spPr>
      </p:pic>
      <p:pic>
        <p:nvPicPr>
          <p:cNvPr id="307" name="E_cdot_&amp;_rightar.pdf" descr="E_cdot_&amp;_rightar.pdf"/>
          <p:cNvPicPr>
            <a:picLocks noChangeAspect="1"/>
          </p:cNvPicPr>
          <p:nvPr/>
        </p:nvPicPr>
        <p:blipFill>
          <a:blip r:embed="rId6">
            <a:extLst/>
          </a:blip>
          <a:stretch>
            <a:fillRect/>
          </a:stretch>
        </p:blipFill>
        <p:spPr>
          <a:xfrm>
            <a:off x="818306" y="7372201"/>
            <a:ext cx="3962401" cy="1270001"/>
          </a:xfrm>
          <a:prstGeom prst="rect">
            <a:avLst/>
          </a:prstGeom>
          <a:ln w="12700">
            <a:miter lim="400000"/>
          </a:ln>
        </p:spPr>
      </p:pic>
      <p:sp>
        <p:nvSpPr>
          <p:cNvPr id="308" name="Identity matrix"/>
          <p:cNvSpPr txBox="1"/>
          <p:nvPr/>
        </p:nvSpPr>
        <p:spPr>
          <a:xfrm>
            <a:off x="3814737" y="7186423"/>
            <a:ext cx="1946326"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200">
                <a:latin typeface="Helvetica Light"/>
                <a:ea typeface="Helvetica Light"/>
                <a:cs typeface="Helvetica Light"/>
                <a:sym typeface="Helvetica Light"/>
              </a:defRPr>
            </a:lvl1pPr>
          </a:lstStyle>
          <a:p>
            <a:pPr/>
            <a:r>
              <a:t>Identity matrix </a:t>
            </a:r>
          </a:p>
        </p:txBody>
      </p:sp>
      <p:sp>
        <p:nvSpPr>
          <p:cNvPr id="309" name="Diagonal matrix"/>
          <p:cNvSpPr txBox="1"/>
          <p:nvPr/>
        </p:nvSpPr>
        <p:spPr>
          <a:xfrm>
            <a:off x="4170337" y="7694423"/>
            <a:ext cx="2324101" cy="43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2200">
                <a:latin typeface="Helvetica Light"/>
                <a:ea typeface="Helvetica Light"/>
                <a:cs typeface="Helvetica Light"/>
                <a:sym typeface="Helvetica Light"/>
              </a:defRPr>
            </a:lvl1pPr>
          </a:lstStyle>
          <a:p>
            <a:pPr/>
            <a:r>
              <a:t>Diagonal matrix</a:t>
            </a:r>
          </a:p>
        </p:txBody>
      </p:sp>
      <p:sp>
        <p:nvSpPr>
          <p:cNvPr id="310" name="Nearest-neighbour hopping"/>
          <p:cNvSpPr txBox="1"/>
          <p:nvPr/>
        </p:nvSpPr>
        <p:spPr>
          <a:xfrm>
            <a:off x="4830737" y="8953617"/>
            <a:ext cx="3962401" cy="43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2200">
                <a:latin typeface="Helvetica Light"/>
                <a:ea typeface="Helvetica Light"/>
                <a:cs typeface="Helvetica Light"/>
                <a:sym typeface="Helvetica Light"/>
              </a:defRPr>
            </a:lvl1pPr>
          </a:lstStyle>
          <a:p>
            <a:pPr/>
            <a:r>
              <a:t>Nearest-neighbour hopping</a:t>
            </a:r>
          </a:p>
        </p:txBody>
      </p:sp>
      <p:sp>
        <p:nvSpPr>
          <p:cNvPr id="311" name="Irrelevant constant shift"/>
          <p:cNvSpPr txBox="1"/>
          <p:nvPr/>
        </p:nvSpPr>
        <p:spPr>
          <a:xfrm>
            <a:off x="220637" y="8953617"/>
            <a:ext cx="3962401" cy="43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2200">
                <a:latin typeface="Helvetica Light"/>
                <a:ea typeface="Helvetica Light"/>
                <a:cs typeface="Helvetica Light"/>
                <a:sym typeface="Helvetica Light"/>
              </a:defRPr>
            </a:lvl1pPr>
          </a:lstStyle>
          <a:p>
            <a:pPr/>
            <a:r>
              <a:t>Irrelevant constant shift</a:t>
            </a:r>
          </a:p>
        </p:txBody>
      </p:sp>
      <p:sp>
        <p:nvSpPr>
          <p:cNvPr id="312" name="Line"/>
          <p:cNvSpPr/>
          <p:nvPr/>
        </p:nvSpPr>
        <p:spPr>
          <a:xfrm flipH="1">
            <a:off x="2772022" y="7404100"/>
            <a:ext cx="974478" cy="105106"/>
          </a:xfrm>
          <a:prstGeom prst="line">
            <a:avLst/>
          </a:prstGeom>
          <a:ln w="25400">
            <a:solidFill>
              <a:srgbClr val="FF26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313" name="Line"/>
          <p:cNvSpPr/>
          <p:nvPr/>
        </p:nvSpPr>
        <p:spPr>
          <a:xfrm flipH="1">
            <a:off x="2772023" y="7986522"/>
            <a:ext cx="1348185" cy="1"/>
          </a:xfrm>
          <a:prstGeom prst="line">
            <a:avLst/>
          </a:prstGeom>
          <a:ln w="25400">
            <a:solidFill>
              <a:srgbClr val="FF26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314" name="Line"/>
          <p:cNvSpPr/>
          <p:nvPr/>
        </p:nvSpPr>
        <p:spPr>
          <a:xfrm flipH="1" flipV="1">
            <a:off x="3953122" y="8693308"/>
            <a:ext cx="967483" cy="399040"/>
          </a:xfrm>
          <a:prstGeom prst="line">
            <a:avLst/>
          </a:prstGeom>
          <a:ln w="25400">
            <a:solidFill>
              <a:srgbClr val="FF26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315" name="Line"/>
          <p:cNvSpPr/>
          <p:nvPr/>
        </p:nvSpPr>
        <p:spPr>
          <a:xfrm flipH="1" flipV="1">
            <a:off x="2429430" y="8629808"/>
            <a:ext cx="539080" cy="389890"/>
          </a:xfrm>
          <a:prstGeom prst="line">
            <a:avLst/>
          </a:prstGeom>
          <a:ln w="25400">
            <a:solidFill>
              <a:srgbClr val="FF26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0" advTm="0"/>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Wave functions and expectation values"/>
          <p:cNvSpPr txBox="1"/>
          <p:nvPr/>
        </p:nvSpPr>
        <p:spPr>
          <a:xfrm>
            <a:off x="3333973" y="243534"/>
            <a:ext cx="5320854"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atin typeface="Helvetica"/>
                <a:ea typeface="Helvetica"/>
                <a:cs typeface="Helvetica"/>
                <a:sym typeface="Helvetica"/>
              </a:defRPr>
            </a:lvl1pPr>
          </a:lstStyle>
          <a:p>
            <a:pPr/>
            <a:r>
              <a:t>Wave functions and expectation values</a:t>
            </a:r>
          </a:p>
        </p:txBody>
      </p:sp>
      <p:sp>
        <p:nvSpPr>
          <p:cNvPr id="320" name="Wave function is not observable: The same dynamical system can be described by a different wave function (similar gauge freedom as with electromagnetic potentials)…"/>
          <p:cNvSpPr txBox="1"/>
          <p:nvPr/>
        </p:nvSpPr>
        <p:spPr>
          <a:xfrm>
            <a:off x="564306" y="825617"/>
            <a:ext cx="11876188" cy="241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2200">
                <a:latin typeface="Helvetica Light"/>
                <a:ea typeface="Helvetica Light"/>
                <a:cs typeface="Helvetica Light"/>
                <a:sym typeface="Helvetica Light"/>
              </a:defRPr>
            </a:pPr>
            <a:r>
              <a:t>Wave function is not observable: The same dynamical system can be described by a different wave function (similar gauge freedom as with electromagnetic potentials)</a:t>
            </a:r>
          </a:p>
          <a:p>
            <a:pPr algn="l">
              <a:defRPr b="0" sz="2200">
                <a:latin typeface="Helvetica Light"/>
                <a:ea typeface="Helvetica Light"/>
                <a:cs typeface="Helvetica Light"/>
                <a:sym typeface="Helvetica Light"/>
              </a:defRPr>
            </a:pPr>
          </a:p>
          <a:p>
            <a:pPr algn="l">
              <a:defRPr b="0" sz="2200">
                <a:latin typeface="Helvetica Light"/>
                <a:ea typeface="Helvetica Light"/>
                <a:cs typeface="Helvetica Light"/>
                <a:sym typeface="Helvetica Light"/>
              </a:defRPr>
            </a:pPr>
            <a:r>
              <a:t>Operators are also not unique: </a:t>
            </a:r>
          </a:p>
          <a:p>
            <a:pPr algn="l">
              <a:defRPr b="0" sz="2200">
                <a:latin typeface="Helvetica Light"/>
                <a:ea typeface="Helvetica Light"/>
                <a:cs typeface="Helvetica Light"/>
                <a:sym typeface="Helvetica Light"/>
              </a:defRPr>
            </a:pPr>
          </a:p>
          <a:p>
            <a:pPr algn="l">
              <a:defRPr b="0" sz="2200">
                <a:latin typeface="Helvetica Light"/>
                <a:ea typeface="Helvetica Light"/>
                <a:cs typeface="Helvetica Light"/>
                <a:sym typeface="Helvetica Light"/>
              </a:defRPr>
            </a:pPr>
            <a:r>
              <a:t>Observables - unique: </a:t>
            </a:r>
          </a:p>
        </p:txBody>
      </p:sp>
      <p:pic>
        <p:nvPicPr>
          <p:cNvPr id="321" name="langle_psi|O|_ps.pdf" descr="langle_psi|O|_ps.pdf"/>
          <p:cNvPicPr>
            <a:picLocks noChangeAspect="1"/>
          </p:cNvPicPr>
          <p:nvPr/>
        </p:nvPicPr>
        <p:blipFill>
          <a:blip r:embed="rId2">
            <a:extLst/>
          </a:blip>
          <a:stretch>
            <a:fillRect/>
          </a:stretch>
        </p:blipFill>
        <p:spPr>
          <a:xfrm>
            <a:off x="3708350" y="2582068"/>
            <a:ext cx="927101" cy="292101"/>
          </a:xfrm>
          <a:prstGeom prst="rect">
            <a:avLst/>
          </a:prstGeom>
          <a:ln w="12700">
            <a:miter lim="400000"/>
          </a:ln>
        </p:spPr>
      </p:pic>
    </p:spTree>
  </p:cSld>
  <p:clrMapOvr>
    <a:masterClrMapping/>
  </p:clrMapOvr>
  <p:transition xmlns:p14="http://schemas.microsoft.com/office/powerpoint/2010/main" spd="med" advClick="0" advTm="0"/>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