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9320107" y="8886613"/>
            <a:ext cx="2709334" cy="422149"/>
          </a:xfrm>
          <a:prstGeom prst="rect">
            <a:avLst/>
          </a:prstGeom>
        </p:spPr>
        <p:txBody>
          <a:bodyPr wrap="square" lIns="65023" tIns="65023" rIns="65023" bIns="65023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975358" y="2623536"/>
            <a:ext cx="11054083" cy="2903505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1950718" y="5527040"/>
            <a:ext cx="9103364" cy="4226562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658094" y="8886613"/>
            <a:ext cx="371347" cy="422147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975358" y="2796863"/>
            <a:ext cx="11054083" cy="2680159"/>
          </a:xfrm>
          <a:prstGeom prst="rect">
            <a:avLst/>
          </a:prstGeom>
        </p:spPr>
        <p:txBody>
          <a:bodyPr lIns="45263" tIns="45263" rIns="45263" bIns="45263"/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1950717" y="5477021"/>
            <a:ext cx="9103365" cy="3901443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18616" y="8539213"/>
            <a:ext cx="335945" cy="361345"/>
          </a:xfrm>
          <a:prstGeom prst="rect">
            <a:avLst/>
          </a:prstGeom>
        </p:spPr>
        <p:txBody>
          <a:bodyPr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4.png"/><Relationship Id="rId4" Type="http://schemas.openxmlformats.org/officeDocument/2006/relationships/image" Target="../media/image50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4.png"/><Relationship Id="rId4" Type="http://schemas.openxmlformats.org/officeDocument/2006/relationships/image" Target="../media/image50.png"/><Relationship Id="rId5" Type="http://schemas.openxmlformats.org/officeDocument/2006/relationships/image" Target="../media/image57.png"/><Relationship Id="rId6" Type="http://schemas.openxmlformats.org/officeDocument/2006/relationships/image" Target="../media/image66.png"/><Relationship Id="rId7" Type="http://schemas.openxmlformats.org/officeDocument/2006/relationships/image" Target="../media/image63.png"/><Relationship Id="rId8" Type="http://schemas.openxmlformats.org/officeDocument/2006/relationships/image" Target="../media/image67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3" Type="http://schemas.openxmlformats.org/officeDocument/2006/relationships/image" Target="../media/image44.png"/><Relationship Id="rId4" Type="http://schemas.openxmlformats.org/officeDocument/2006/relationships/image" Target="../media/image50.png"/><Relationship Id="rId5" Type="http://schemas.openxmlformats.org/officeDocument/2006/relationships/image" Target="../media/image57.png"/><Relationship Id="rId6" Type="http://schemas.openxmlformats.org/officeDocument/2006/relationships/image" Target="../media/image66.png"/><Relationship Id="rId7" Type="http://schemas.openxmlformats.org/officeDocument/2006/relationships/image" Target="../media/image63.png"/><Relationship Id="rId8" Type="http://schemas.openxmlformats.org/officeDocument/2006/relationships/image" Target="../media/image67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4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2.png"/><Relationship Id="rId3" Type="http://schemas.openxmlformats.org/officeDocument/2006/relationships/image" Target="../media/image67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Kubo formula"/>
          <p:cNvSpPr txBox="1"/>
          <p:nvPr/>
        </p:nvSpPr>
        <p:spPr>
          <a:xfrm>
            <a:off x="291771" y="688034"/>
            <a:ext cx="1930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Kubo formula</a:t>
            </a:r>
          </a:p>
        </p:txBody>
      </p:sp>
      <p:grpSp>
        <p:nvGrpSpPr>
          <p:cNvPr id="149" name="Group"/>
          <p:cNvGrpSpPr/>
          <p:nvPr/>
        </p:nvGrpSpPr>
        <p:grpSpPr>
          <a:xfrm>
            <a:off x="321047" y="1136898"/>
            <a:ext cx="9009906" cy="1797083"/>
            <a:chOff x="0" y="0"/>
            <a:chExt cx="9009905" cy="1797081"/>
          </a:xfrm>
        </p:grpSpPr>
        <p:sp>
          <p:nvSpPr>
            <p:cNvPr id="147" name="Rectangle"/>
            <p:cNvSpPr/>
            <p:nvPr/>
          </p:nvSpPr>
          <p:spPr>
            <a:xfrm>
              <a:off x="0" y="0"/>
              <a:ext cx="9009906" cy="1797082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8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9652" y="269891"/>
              <a:ext cx="8458201" cy="1206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0" name="Response of a system to small external perturbations is described by ground state (equilibrium)…"/>
          <p:cNvSpPr txBox="1"/>
          <p:nvPr/>
        </p:nvSpPr>
        <p:spPr>
          <a:xfrm>
            <a:off x="343428" y="3238201"/>
            <a:ext cx="1231794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Response of a system to small external perturbations is described by ground state (equilibrium)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correlation functions (fluctuation-dissipation theorem).</a:t>
            </a:r>
          </a:p>
        </p:txBody>
      </p:sp>
      <p:sp>
        <p:nvSpPr>
          <p:cNvPr id="151" name="Linear response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Linear response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6858017" y="4106691"/>
            <a:ext cx="5400810" cy="3013067"/>
            <a:chOff x="0" y="0"/>
            <a:chExt cx="5400809" cy="3013065"/>
          </a:xfrm>
        </p:grpSpPr>
        <p:sp>
          <p:nvSpPr>
            <p:cNvPr id="152" name="perturbation"/>
            <p:cNvSpPr txBox="1"/>
            <p:nvPr/>
          </p:nvSpPr>
          <p:spPr>
            <a:xfrm>
              <a:off x="0" y="162228"/>
              <a:ext cx="1602739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49001" y="959843"/>
              <a:ext cx="2041721" cy="2053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 rot="2806430">
              <a:off x="3768137" y="150893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 rot="8224787">
              <a:off x="1479477" y="420719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probe"/>
            <p:cNvSpPr txBox="1"/>
            <p:nvPr/>
          </p:nvSpPr>
          <p:spPr>
            <a:xfrm>
              <a:off x="4599886" y="8042"/>
              <a:ext cx="800924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157" name="sample"/>
            <p:cNvSpPr txBox="1"/>
            <p:nvPr/>
          </p:nvSpPr>
          <p:spPr>
            <a:xfrm>
              <a:off x="2661763" y="647333"/>
              <a:ext cx="971606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15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6357" y="4696539"/>
            <a:ext cx="1317770" cy="360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231" y="5655540"/>
            <a:ext cx="1317867" cy="385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1754" y="5176039"/>
            <a:ext cx="1266976" cy="360523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photoemission…"/>
          <p:cNvSpPr txBox="1"/>
          <p:nvPr/>
        </p:nvSpPr>
        <p:spPr>
          <a:xfrm>
            <a:off x="2448820" y="4707077"/>
            <a:ext cx="3413495" cy="180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conductivity, optical absorption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magnetic susceptibility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superconductivity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9476" y="6995569"/>
            <a:ext cx="1391532" cy="40586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(semi-local) density-like quantities"/>
          <p:cNvSpPr txBox="1"/>
          <p:nvPr/>
        </p:nvSpPr>
        <p:spPr>
          <a:xfrm>
            <a:off x="2477005" y="7057478"/>
            <a:ext cx="368361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(semi-local) density-like quantities</a:t>
            </a:r>
          </a:p>
        </p:txBody>
      </p:sp>
      <p:pic>
        <p:nvPicPr>
          <p:cNvPr id="165" name="langle_c^dagger_.pdf" descr="langle_c^dagger_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453" y="6126365"/>
            <a:ext cx="2349501" cy="38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"/>
          <p:cNvGrpSpPr/>
          <p:nvPr/>
        </p:nvGrpSpPr>
        <p:grpSpPr>
          <a:xfrm>
            <a:off x="551245" y="694481"/>
            <a:ext cx="8267287" cy="1029775"/>
            <a:chOff x="0" y="0"/>
            <a:chExt cx="8267286" cy="1029773"/>
          </a:xfrm>
        </p:grpSpPr>
        <p:sp>
          <p:nvSpPr>
            <p:cNvPr id="482" name="Rectangle"/>
            <p:cNvSpPr/>
            <p:nvPr/>
          </p:nvSpPr>
          <p:spPr>
            <a:xfrm>
              <a:off x="-1" y="0"/>
              <a:ext cx="4586735" cy="1029774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483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79696" b="46652"/>
            <a:stretch>
              <a:fillRect/>
            </a:stretch>
          </p:blipFill>
          <p:spPr>
            <a:xfrm>
              <a:off x="191332" y="258643"/>
              <a:ext cx="1645754" cy="616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4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259" t="52569" r="0" b="0"/>
            <a:stretch>
              <a:fillRect/>
            </a:stretch>
          </p:blipFill>
          <p:spPr>
            <a:xfrm>
              <a:off x="1803742" y="292873"/>
              <a:ext cx="6463544" cy="548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6" name="What if the susceptibility diverges?"/>
          <p:cNvSpPr txBox="1"/>
          <p:nvPr/>
        </p:nvSpPr>
        <p:spPr>
          <a:xfrm>
            <a:off x="502276" y="3272671"/>
            <a:ext cx="56684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What if the susceptibility diverges?</a:t>
            </a:r>
          </a:p>
        </p:txBody>
      </p:sp>
      <p:sp>
        <p:nvSpPr>
          <p:cNvPr id="487" name="Susceptibility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Susceptibility</a:t>
            </a:r>
          </a:p>
        </p:txBody>
      </p:sp>
      <p:grpSp>
        <p:nvGrpSpPr>
          <p:cNvPr id="492" name="Group"/>
          <p:cNvGrpSpPr/>
          <p:nvPr/>
        </p:nvGrpSpPr>
        <p:grpSpPr>
          <a:xfrm>
            <a:off x="7217465" y="2016895"/>
            <a:ext cx="3221068" cy="1588833"/>
            <a:chOff x="0" y="0"/>
            <a:chExt cx="3221066" cy="1588832"/>
          </a:xfrm>
        </p:grpSpPr>
        <p:pic>
          <p:nvPicPr>
            <p:cNvPr id="48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82468"/>
              <a:ext cx="1269986" cy="1277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9" name="Screenshot 2020-12-15 at 11.57.34.png" descr="Screenshot 2020-12-15 at 11.57.3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33640">
              <a:off x="2186949" y="556315"/>
              <a:ext cx="1191092" cy="865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0" name="Line"/>
            <p:cNvSpPr/>
            <p:nvPr/>
          </p:nvSpPr>
          <p:spPr>
            <a:xfrm flipV="1">
              <a:off x="1769307" y="600550"/>
              <a:ext cx="470493" cy="768813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491" name="hat_H_quad-_quad.pdf" descr="hat_H_quad-_quad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88784" y="0"/>
              <a:ext cx="1856412" cy="276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95" name="Group"/>
          <p:cNvGrpSpPr/>
          <p:nvPr/>
        </p:nvGrpSpPr>
        <p:grpSpPr>
          <a:xfrm>
            <a:off x="6229519" y="628097"/>
            <a:ext cx="5196960" cy="1162543"/>
            <a:chOff x="0" y="0"/>
            <a:chExt cx="5196958" cy="1162541"/>
          </a:xfrm>
        </p:grpSpPr>
        <p:pic>
          <p:nvPicPr>
            <p:cNvPr id="493" name="chi_alpha_beta_=.pdf" descr="chi_alpha_beta_=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9179" y="212971"/>
              <a:ext cx="4038601" cy="71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4" name="Rounded Rectangle"/>
            <p:cNvSpPr/>
            <p:nvPr/>
          </p:nvSpPr>
          <p:spPr>
            <a:xfrm>
              <a:off x="0" y="0"/>
              <a:ext cx="5196959" cy="1162542"/>
            </a:xfrm>
            <a:prstGeom prst="roundRect">
              <a:avLst>
                <a:gd name="adj" fmla="val 27511"/>
              </a:avLst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96" name="2D Hubbard model (DMFT solution)"/>
          <p:cNvSpPr txBox="1"/>
          <p:nvPr/>
        </p:nvSpPr>
        <p:spPr>
          <a:xfrm>
            <a:off x="379215" y="4262668"/>
            <a:ext cx="56684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2D Hubbard model (DMFT solution)</a:t>
            </a:r>
          </a:p>
        </p:txBody>
      </p:sp>
      <p:pic>
        <p:nvPicPr>
          <p:cNvPr id="497" name="Screenshot 2020-12-15 at 12.46.58.png" descr="Screenshot 2020-12-15 at 12.46.5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175" y="4877292"/>
            <a:ext cx="6042322" cy="4183147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Line"/>
          <p:cNvSpPr/>
          <p:nvPr/>
        </p:nvSpPr>
        <p:spPr>
          <a:xfrm>
            <a:off x="2053296" y="5245448"/>
            <a:ext cx="553970" cy="553970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99" name="tilde_F_(M)=_min.pdf" descr="tilde_F_(M)=_min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28402" y="4711700"/>
            <a:ext cx="2349501" cy="33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M=-_frac_delta_F.pdf" descr="M=-_frac_delta_F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55005" y="4605988"/>
            <a:ext cx="93980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frac_delta_tilde.pdf" descr="frac_delta_tild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8214" y="5347236"/>
            <a:ext cx="28702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frac_delta^2_til.pdf" descr="frac_delta^2_til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117947" y="6147872"/>
            <a:ext cx="1663701" cy="469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8" name="Group"/>
          <p:cNvGrpSpPr/>
          <p:nvPr/>
        </p:nvGrpSpPr>
        <p:grpSpPr>
          <a:xfrm>
            <a:off x="8149350" y="6755486"/>
            <a:ext cx="2414702" cy="2635109"/>
            <a:chOff x="0" y="0"/>
            <a:chExt cx="2414700" cy="2635107"/>
          </a:xfrm>
        </p:grpSpPr>
        <p:grpSp>
          <p:nvGrpSpPr>
            <p:cNvPr id="512" name="Group"/>
            <p:cNvGrpSpPr/>
            <p:nvPr/>
          </p:nvGrpSpPr>
          <p:grpSpPr>
            <a:xfrm>
              <a:off x="-1" y="0"/>
              <a:ext cx="2254207" cy="2635108"/>
              <a:chOff x="-137130" y="0"/>
              <a:chExt cx="2254205" cy="2635107"/>
            </a:xfrm>
          </p:grpSpPr>
          <p:sp>
            <p:nvSpPr>
              <p:cNvPr id="503" name="Oval"/>
              <p:cNvSpPr/>
              <p:nvPr/>
            </p:nvSpPr>
            <p:spPr>
              <a:xfrm rot="10800000">
                <a:off x="1322815" y="1123895"/>
                <a:ext cx="440507" cy="631139"/>
              </a:xfrm>
              <a:prstGeom prst="ellipse">
                <a:avLst/>
              </a:prstGeom>
              <a:noFill/>
              <a:ln w="12700" cap="flat">
                <a:solidFill>
                  <a:srgbClr val="00905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1198231" y="492642"/>
                <a:ext cx="689675" cy="10417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5" name="Oval"/>
              <p:cNvSpPr/>
              <p:nvPr/>
            </p:nvSpPr>
            <p:spPr>
              <a:xfrm>
                <a:off x="396974" y="1280207"/>
                <a:ext cx="1270001" cy="122843"/>
              </a:xfrm>
              <a:prstGeom prst="ellips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81671" y="0"/>
                <a:ext cx="1500609" cy="136929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7" name="Line"/>
              <p:cNvSpPr/>
              <p:nvPr/>
            </p:nvSpPr>
            <p:spPr>
              <a:xfrm flipH="1" flipV="1">
                <a:off x="-137131" y="1414064"/>
                <a:ext cx="22542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8" name="Circle"/>
              <p:cNvSpPr/>
              <p:nvPr/>
            </p:nvSpPr>
            <p:spPr>
              <a:xfrm>
                <a:off x="396974" y="136035"/>
                <a:ext cx="1270001" cy="1270001"/>
              </a:xfrm>
              <a:prstGeom prst="ellipse">
                <a:avLst/>
              </a:prstGeom>
              <a:noFill/>
              <a:ln w="127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09" name="Line"/>
              <p:cNvSpPr/>
              <p:nvPr/>
            </p:nvSpPr>
            <p:spPr>
              <a:xfrm>
                <a:off x="46" y="768309"/>
                <a:ext cx="1988566" cy="999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4" fill="norm" stroke="1" extrusionOk="0">
                    <a:moveTo>
                      <a:pt x="21600" y="0"/>
                    </a:moveTo>
                    <a:cubicBezTo>
                      <a:pt x="21445" y="5668"/>
                      <a:pt x="20727" y="11148"/>
                      <a:pt x="19495" y="16222"/>
                    </a:cubicBezTo>
                    <a:cubicBezTo>
                      <a:pt x="19017" y="18187"/>
                      <a:pt x="18375" y="20197"/>
                      <a:pt x="17233" y="20617"/>
                    </a:cubicBezTo>
                    <a:cubicBezTo>
                      <a:pt x="14561" y="21600"/>
                      <a:pt x="13563" y="13190"/>
                      <a:pt x="10920" y="13854"/>
                    </a:cubicBezTo>
                    <a:cubicBezTo>
                      <a:pt x="8715" y="14407"/>
                      <a:pt x="8152" y="21302"/>
                      <a:pt x="5775" y="20853"/>
                    </a:cubicBezTo>
                    <a:cubicBezTo>
                      <a:pt x="4801" y="20669"/>
                      <a:pt x="4129" y="19105"/>
                      <a:pt x="3586" y="17516"/>
                    </a:cubicBezTo>
                    <a:cubicBezTo>
                      <a:pt x="1813" y="12320"/>
                      <a:pt x="594" y="6498"/>
                      <a:pt x="0" y="389"/>
                    </a:cubicBezTo>
                  </a:path>
                </a:pathLst>
              </a:custGeom>
              <a:noFill/>
              <a:ln w="12700" cap="flat">
                <a:solidFill>
                  <a:srgbClr val="008F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0" name="Rectangle"/>
              <p:cNvSpPr/>
              <p:nvPr/>
            </p:nvSpPr>
            <p:spPr>
              <a:xfrm>
                <a:off x="244124" y="60762"/>
                <a:ext cx="1500609" cy="10146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11" name="Line"/>
              <p:cNvSpPr/>
              <p:nvPr/>
            </p:nvSpPr>
            <p:spPr>
              <a:xfrm flipV="1">
                <a:off x="1031974" y="193022"/>
                <a:ext cx="1" cy="244208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513" name="tilde_F.pdf" descr="tilde_F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41283" y="117761"/>
              <a:ext cx="152401" cy="20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" name="M.pdf" descr="M.pdf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186100" y="1455122"/>
              <a:ext cx="2286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5" name="chi&gt;0.pdf" descr="chi&gt;0.pdf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462459" y="840964"/>
              <a:ext cx="495301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6" name="chi_approx_infty.pdf" descr="chi_approx_infty.pdf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65959" y="1235480"/>
              <a:ext cx="5969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7" name="chi&gt;0.pdf" descr="chi&gt;0.pdf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701219" y="1780764"/>
              <a:ext cx="495301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he static susceptibility &quot;collects&quot; temporal correlations over all time-scales."/>
          <p:cNvSpPr txBox="1"/>
          <p:nvPr/>
        </p:nvSpPr>
        <p:spPr>
          <a:xfrm>
            <a:off x="471701" y="5956631"/>
            <a:ext cx="120613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The static susceptibility "collects" temporal correlations over all time-scales.</a:t>
            </a:r>
          </a:p>
        </p:txBody>
      </p:sp>
      <p:sp>
        <p:nvSpPr>
          <p:cNvPr id="521" name="Correlation length"/>
          <p:cNvSpPr txBox="1"/>
          <p:nvPr/>
        </p:nvSpPr>
        <p:spPr>
          <a:xfrm>
            <a:off x="5414962" y="55379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Correlation length</a:t>
            </a:r>
          </a:p>
        </p:txBody>
      </p:sp>
      <p:sp>
        <p:nvSpPr>
          <p:cNvPr id="522" name="Can we detect a symmetry breaking &quot;instantaneously&quot;?    Yes"/>
          <p:cNvSpPr txBox="1"/>
          <p:nvPr/>
        </p:nvSpPr>
        <p:spPr>
          <a:xfrm>
            <a:off x="471701" y="6399578"/>
            <a:ext cx="120613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Can we detect a symmetry breaking "instantaneously"?    Yes</a:t>
            </a:r>
          </a:p>
        </p:txBody>
      </p:sp>
      <p:sp>
        <p:nvSpPr>
          <p:cNvPr id="523" name="In the normal state                                            for large distances."/>
          <p:cNvSpPr txBox="1"/>
          <p:nvPr/>
        </p:nvSpPr>
        <p:spPr>
          <a:xfrm>
            <a:off x="471701" y="6996983"/>
            <a:ext cx="120613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 the normal state                                            for large distances.</a:t>
            </a:r>
          </a:p>
        </p:txBody>
      </p:sp>
      <p:pic>
        <p:nvPicPr>
          <p:cNvPr id="524" name="langle_M_i_M_j_r.pdf" descr="langle_M_i_M_j_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3159" y="6939833"/>
            <a:ext cx="30353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When the transition is approached the correlation length 𝜆 diverges, i.e., the correlation function…"/>
          <p:cNvSpPr txBox="1"/>
          <p:nvPr/>
        </p:nvSpPr>
        <p:spPr>
          <a:xfrm>
            <a:off x="471701" y="7674034"/>
            <a:ext cx="1206139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When the transition is approached the correlation length 𝜆 diverges, i.e., the correlation function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does not diverges exponentially at the transition.</a:t>
            </a:r>
          </a:p>
        </p:txBody>
      </p:sp>
      <p:grpSp>
        <p:nvGrpSpPr>
          <p:cNvPr id="541" name="Group"/>
          <p:cNvGrpSpPr/>
          <p:nvPr/>
        </p:nvGrpSpPr>
        <p:grpSpPr>
          <a:xfrm>
            <a:off x="488710" y="1649840"/>
            <a:ext cx="2414702" cy="2635108"/>
            <a:chOff x="0" y="0"/>
            <a:chExt cx="2414700" cy="2635107"/>
          </a:xfrm>
        </p:grpSpPr>
        <p:grpSp>
          <p:nvGrpSpPr>
            <p:cNvPr id="535" name="Group"/>
            <p:cNvGrpSpPr/>
            <p:nvPr/>
          </p:nvGrpSpPr>
          <p:grpSpPr>
            <a:xfrm>
              <a:off x="-1" y="0"/>
              <a:ext cx="2254207" cy="2635108"/>
              <a:chOff x="-137130" y="0"/>
              <a:chExt cx="2254205" cy="2635107"/>
            </a:xfrm>
          </p:grpSpPr>
          <p:sp>
            <p:nvSpPr>
              <p:cNvPr id="526" name="Oval"/>
              <p:cNvSpPr/>
              <p:nvPr/>
            </p:nvSpPr>
            <p:spPr>
              <a:xfrm rot="10800000">
                <a:off x="1322815" y="1123895"/>
                <a:ext cx="440507" cy="631140"/>
              </a:xfrm>
              <a:prstGeom prst="ellipse">
                <a:avLst/>
              </a:prstGeom>
              <a:noFill/>
              <a:ln w="12700" cap="flat">
                <a:solidFill>
                  <a:srgbClr val="00905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7" name="Rectangle"/>
              <p:cNvSpPr/>
              <p:nvPr/>
            </p:nvSpPr>
            <p:spPr>
              <a:xfrm>
                <a:off x="1198231" y="492642"/>
                <a:ext cx="689675" cy="104176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8" name="Oval"/>
              <p:cNvSpPr/>
              <p:nvPr/>
            </p:nvSpPr>
            <p:spPr>
              <a:xfrm>
                <a:off x="396974" y="1280207"/>
                <a:ext cx="1270001" cy="122843"/>
              </a:xfrm>
              <a:prstGeom prst="ellips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9" name="Rectangle"/>
              <p:cNvSpPr/>
              <p:nvPr/>
            </p:nvSpPr>
            <p:spPr>
              <a:xfrm>
                <a:off x="281671" y="0"/>
                <a:ext cx="1500609" cy="136929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30" name="Line"/>
              <p:cNvSpPr/>
              <p:nvPr/>
            </p:nvSpPr>
            <p:spPr>
              <a:xfrm flipH="1" flipV="1">
                <a:off x="-137131" y="1414064"/>
                <a:ext cx="22542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31" name="Circle"/>
              <p:cNvSpPr/>
              <p:nvPr/>
            </p:nvSpPr>
            <p:spPr>
              <a:xfrm>
                <a:off x="396974" y="136035"/>
                <a:ext cx="1270001" cy="1270001"/>
              </a:xfrm>
              <a:prstGeom prst="ellipse">
                <a:avLst/>
              </a:prstGeom>
              <a:noFill/>
              <a:ln w="127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32" name="Line"/>
              <p:cNvSpPr/>
              <p:nvPr/>
            </p:nvSpPr>
            <p:spPr>
              <a:xfrm>
                <a:off x="46" y="768309"/>
                <a:ext cx="1988566" cy="999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4" fill="norm" stroke="1" extrusionOk="0">
                    <a:moveTo>
                      <a:pt x="21600" y="0"/>
                    </a:moveTo>
                    <a:cubicBezTo>
                      <a:pt x="21445" y="5668"/>
                      <a:pt x="20727" y="11148"/>
                      <a:pt x="19495" y="16222"/>
                    </a:cubicBezTo>
                    <a:cubicBezTo>
                      <a:pt x="19017" y="18187"/>
                      <a:pt x="18375" y="20197"/>
                      <a:pt x="17233" y="20617"/>
                    </a:cubicBezTo>
                    <a:cubicBezTo>
                      <a:pt x="14561" y="21600"/>
                      <a:pt x="13563" y="13190"/>
                      <a:pt x="10920" y="13854"/>
                    </a:cubicBezTo>
                    <a:cubicBezTo>
                      <a:pt x="8715" y="14407"/>
                      <a:pt x="8152" y="21302"/>
                      <a:pt x="5775" y="20853"/>
                    </a:cubicBezTo>
                    <a:cubicBezTo>
                      <a:pt x="4801" y="20669"/>
                      <a:pt x="4129" y="19105"/>
                      <a:pt x="3586" y="17516"/>
                    </a:cubicBezTo>
                    <a:cubicBezTo>
                      <a:pt x="1813" y="12320"/>
                      <a:pt x="594" y="6498"/>
                      <a:pt x="0" y="389"/>
                    </a:cubicBezTo>
                  </a:path>
                </a:pathLst>
              </a:custGeom>
              <a:noFill/>
              <a:ln w="12700" cap="flat">
                <a:solidFill>
                  <a:srgbClr val="008F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33" name="Rectangle"/>
              <p:cNvSpPr/>
              <p:nvPr/>
            </p:nvSpPr>
            <p:spPr>
              <a:xfrm>
                <a:off x="244124" y="60762"/>
                <a:ext cx="1500609" cy="10146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34" name="Line"/>
              <p:cNvSpPr/>
              <p:nvPr/>
            </p:nvSpPr>
            <p:spPr>
              <a:xfrm flipV="1">
                <a:off x="1031974" y="193022"/>
                <a:ext cx="1" cy="244208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536" name="tilde_F.pdf" descr="tilde_F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41283" y="117761"/>
              <a:ext cx="152401" cy="20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7" name="M.pdf" descr="M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86100" y="1455122"/>
              <a:ext cx="2286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8" name="chi&gt;0.pdf" descr="chi&gt;0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62459" y="840964"/>
              <a:ext cx="495301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9" name="chi_approx_infty.pdf" descr="chi_approx_infty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5959" y="1235480"/>
              <a:ext cx="5969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0" name="chi&gt;0.pdf" descr="chi&gt;0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01219" y="1780764"/>
              <a:ext cx="495301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2" name="Critical phenomena"/>
          <p:cNvSpPr txBox="1"/>
          <p:nvPr/>
        </p:nvSpPr>
        <p:spPr>
          <a:xfrm>
            <a:off x="4891722" y="30042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Critical phenomena</a:t>
            </a:r>
          </a:p>
        </p:txBody>
      </p:sp>
      <p:sp>
        <p:nvSpPr>
          <p:cNvPr id="543" name="How does susceptibility and other quantities (e.g. M) as a function of control parameter (e.g. temperature) approach the critical point?"/>
          <p:cNvSpPr txBox="1"/>
          <p:nvPr/>
        </p:nvSpPr>
        <p:spPr>
          <a:xfrm>
            <a:off x="385341" y="787731"/>
            <a:ext cx="120613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How does susceptibility and other quantities (e.g. M) as a function of control parameter (e.g. temperature) approach the critical point?</a:t>
            </a:r>
          </a:p>
        </p:txBody>
      </p:sp>
      <p:pic>
        <p:nvPicPr>
          <p:cNvPr id="544" name="M_sim_left(1-_fr.pdf" descr="M_sim_left(1-_fr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26670" y="1742559"/>
            <a:ext cx="14732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chi_sim_left(_fr.pdf" descr="chi_sim_left(_fr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24500" y="2551033"/>
            <a:ext cx="1511301" cy="508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8" name="Group"/>
          <p:cNvGrpSpPr/>
          <p:nvPr/>
        </p:nvGrpSpPr>
        <p:grpSpPr>
          <a:xfrm>
            <a:off x="7626627" y="2081133"/>
            <a:ext cx="2725421" cy="1285241"/>
            <a:chOff x="0" y="0"/>
            <a:chExt cx="2725420" cy="1285239"/>
          </a:xfrm>
        </p:grpSpPr>
        <p:pic>
          <p:nvPicPr>
            <p:cNvPr id="546" name="Screenshot 2020-12-16 at 09.38.30.png" descr="Screenshot 2020-12-16 at 09.38.30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52194" r="0" b="0"/>
            <a:stretch>
              <a:fillRect/>
            </a:stretch>
          </p:blipFill>
          <p:spPr>
            <a:xfrm>
              <a:off x="7620" y="489902"/>
              <a:ext cx="2717801" cy="7953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7" name="Screenshot 2020-12-16 at 09.38.30.png" descr="Screenshot 2020-12-16 at 09.38.30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70333"/>
            <a:stretch>
              <a:fillRect/>
            </a:stretch>
          </p:blipFill>
          <p:spPr>
            <a:xfrm>
              <a:off x="0" y="0"/>
              <a:ext cx="2717800" cy="4935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9" name="Example: Ising model"/>
          <p:cNvSpPr txBox="1"/>
          <p:nvPr/>
        </p:nvSpPr>
        <p:spPr>
          <a:xfrm>
            <a:off x="7490197" y="1640172"/>
            <a:ext cx="320584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Example: Ising model</a:t>
            </a:r>
          </a:p>
        </p:txBody>
      </p:sp>
      <p:sp>
        <p:nvSpPr>
          <p:cNvPr id="550" name="Dimension is crucial!"/>
          <p:cNvSpPr txBox="1"/>
          <p:nvPr/>
        </p:nvSpPr>
        <p:spPr>
          <a:xfrm>
            <a:off x="7660321" y="3537281"/>
            <a:ext cx="552767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Dimension is crucial!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pontaneous breaking of continuous symmetry"/>
          <p:cNvSpPr txBox="1"/>
          <p:nvPr/>
        </p:nvSpPr>
        <p:spPr>
          <a:xfrm>
            <a:off x="2418558" y="160321"/>
            <a:ext cx="694326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breaking of continuous symmetry</a:t>
            </a:r>
          </a:p>
        </p:txBody>
      </p:sp>
      <p:pic>
        <p:nvPicPr>
          <p:cNvPr id="553" name="Screenshot 2020-12-15 at 14.50.44.png" descr="Screenshot 2020-12-15 at 14.50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7583" y="1198876"/>
            <a:ext cx="2287126" cy="1771401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Continuous symmetries: space isotropy (orbital or spin rotations),…"/>
          <p:cNvSpPr txBox="1"/>
          <p:nvPr/>
        </p:nvSpPr>
        <p:spPr>
          <a:xfrm>
            <a:off x="4893061" y="1151313"/>
            <a:ext cx="8346468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Continuous symmetries: space isotropy (orbital or spin rotations), 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space homogeneity (translation), gauge symmetries (charge conservation) </a:t>
            </a:r>
          </a:p>
        </p:txBody>
      </p:sp>
      <p:grpSp>
        <p:nvGrpSpPr>
          <p:cNvPr id="559" name="Group"/>
          <p:cNvGrpSpPr/>
          <p:nvPr/>
        </p:nvGrpSpPr>
        <p:grpSpPr>
          <a:xfrm>
            <a:off x="457556" y="4346715"/>
            <a:ext cx="10865272" cy="1994890"/>
            <a:chOff x="0" y="0"/>
            <a:chExt cx="10865271" cy="1994888"/>
          </a:xfrm>
        </p:grpSpPr>
        <p:sp>
          <p:nvSpPr>
            <p:cNvPr id="555" name="liquid, gas -&gt; solid…"/>
            <p:cNvSpPr txBox="1"/>
            <p:nvPr/>
          </p:nvSpPr>
          <p:spPr>
            <a:xfrm>
              <a:off x="56453" y="502689"/>
              <a:ext cx="7520953" cy="1492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1800"/>
              </a:pPr>
              <a:r>
                <a:t>liquid, gas -&gt; solid</a:t>
              </a:r>
            </a:p>
            <a:p>
              <a:pPr algn="l">
                <a:defRPr b="0" sz="1800"/>
              </a:pPr>
              <a:r>
                <a:t>paramagnet -&gt; ferromagnet</a:t>
              </a:r>
            </a:p>
            <a:p>
              <a:pPr algn="l">
                <a:defRPr b="0" sz="1800"/>
              </a:pPr>
              <a:r>
                <a:t>paramagnet-&gt; antiferromagnet</a:t>
              </a:r>
            </a:p>
            <a:p>
              <a:pPr algn="l">
                <a:defRPr b="0" sz="1800"/>
              </a:pPr>
              <a:r>
                <a:t>metal -&gt; superconductor</a:t>
              </a:r>
            </a:p>
            <a:p>
              <a:pPr algn="l">
                <a:defRPr b="0" sz="1800"/>
              </a:pPr>
              <a:r>
                <a:t>normal gas -&gt; Bose-Einstein condensate</a:t>
              </a:r>
            </a:p>
          </p:txBody>
        </p:sp>
        <p:sp>
          <p:nvSpPr>
            <p:cNvPr id="556" name="translation (homogeneity of space)…"/>
            <p:cNvSpPr txBox="1"/>
            <p:nvPr/>
          </p:nvSpPr>
          <p:spPr>
            <a:xfrm>
              <a:off x="5707435" y="502689"/>
              <a:ext cx="5157837" cy="1492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1800"/>
              </a:pPr>
              <a:r>
                <a:t>translation (homogeneity of space)</a:t>
              </a:r>
            </a:p>
            <a:p>
              <a:pPr algn="l">
                <a:defRPr b="0" sz="1800"/>
              </a:pPr>
              <a:r>
                <a:t>spin rotation (isotropy of spin space)</a:t>
              </a:r>
            </a:p>
            <a:p>
              <a:pPr algn="l">
                <a:defRPr b="0" sz="1800"/>
              </a:pPr>
              <a:r>
                <a:t>spin rotation (isotropy of spin space)</a:t>
              </a:r>
            </a:p>
            <a:p>
              <a:pPr algn="l">
                <a:defRPr b="0" sz="1800"/>
              </a:pPr>
              <a:r>
                <a:t>gauge symmetry (charge conservation)</a:t>
              </a:r>
            </a:p>
            <a:p>
              <a:pPr algn="l">
                <a:defRPr b="0" sz="1800"/>
              </a:pPr>
              <a:r>
                <a:t>gauge symmetry (particle number conservation)</a:t>
              </a:r>
            </a:p>
          </p:txBody>
        </p:sp>
        <p:sp>
          <p:nvSpPr>
            <p:cNvPr id="557" name="Transition:"/>
            <p:cNvSpPr txBox="1"/>
            <p:nvPr/>
          </p:nvSpPr>
          <p:spPr>
            <a:xfrm>
              <a:off x="0" y="-1"/>
              <a:ext cx="1409744" cy="387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/>
              </a:lvl1pPr>
            </a:lstStyle>
            <a:p>
              <a:pPr/>
              <a:r>
                <a:t>Transition:</a:t>
              </a:r>
            </a:p>
          </p:txBody>
        </p:sp>
        <p:sp>
          <p:nvSpPr>
            <p:cNvPr id="558" name="Broken symmetry"/>
            <p:cNvSpPr txBox="1"/>
            <p:nvPr/>
          </p:nvSpPr>
          <p:spPr>
            <a:xfrm>
              <a:off x="5640790" y="-1"/>
              <a:ext cx="3248936" cy="3870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/>
              </a:lvl1pPr>
            </a:lstStyle>
            <a:p>
              <a:pPr/>
              <a:r>
                <a:t>Broken symmetry</a:t>
              </a:r>
            </a:p>
          </p:txBody>
        </p:sp>
      </p:grpSp>
      <p:grpSp>
        <p:nvGrpSpPr>
          <p:cNvPr id="563" name="Group"/>
          <p:cNvGrpSpPr/>
          <p:nvPr/>
        </p:nvGrpSpPr>
        <p:grpSpPr>
          <a:xfrm>
            <a:off x="244870" y="1137545"/>
            <a:ext cx="1599839" cy="1698752"/>
            <a:chOff x="0" y="0"/>
            <a:chExt cx="1599837" cy="1698751"/>
          </a:xfrm>
        </p:grpSpPr>
        <p:sp>
          <p:nvSpPr>
            <p:cNvPr id="560" name="Line"/>
            <p:cNvSpPr/>
            <p:nvPr/>
          </p:nvSpPr>
          <p:spPr>
            <a:xfrm flipH="1" flipV="1">
              <a:off x="-1" y="1221042"/>
              <a:ext cx="159983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97356" y="575287"/>
              <a:ext cx="1411310" cy="99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fill="norm" stroke="1" extrusionOk="0">
                  <a:moveTo>
                    <a:pt x="21600" y="0"/>
                  </a:moveTo>
                  <a:cubicBezTo>
                    <a:pt x="21445" y="5668"/>
                    <a:pt x="20727" y="11148"/>
                    <a:pt x="19495" y="16222"/>
                  </a:cubicBezTo>
                  <a:cubicBezTo>
                    <a:pt x="19017" y="18187"/>
                    <a:pt x="18375" y="20197"/>
                    <a:pt x="17233" y="20617"/>
                  </a:cubicBezTo>
                  <a:cubicBezTo>
                    <a:pt x="14561" y="21600"/>
                    <a:pt x="13563" y="13190"/>
                    <a:pt x="10920" y="13854"/>
                  </a:cubicBezTo>
                  <a:cubicBezTo>
                    <a:pt x="8715" y="14407"/>
                    <a:pt x="8152" y="21302"/>
                    <a:pt x="5775" y="20853"/>
                  </a:cubicBezTo>
                  <a:cubicBezTo>
                    <a:pt x="4801" y="20669"/>
                    <a:pt x="4129" y="19105"/>
                    <a:pt x="3586" y="17516"/>
                  </a:cubicBezTo>
                  <a:cubicBezTo>
                    <a:pt x="1813" y="12320"/>
                    <a:pt x="594" y="6498"/>
                    <a:pt x="0" y="389"/>
                  </a:cubicBezTo>
                </a:path>
              </a:pathLst>
            </a:custGeom>
            <a:noFill/>
            <a:ln w="127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 flipV="1">
              <a:off x="829728" y="0"/>
              <a:ext cx="1" cy="16987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64" name="tilde_F.pdf" descr="tilde_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834" y="1021644"/>
            <a:ext cx="152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M.pdf" descr="M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8491" y="2653645"/>
            <a:ext cx="228601" cy="1524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Arrow"/>
          <p:cNvSpPr/>
          <p:nvPr/>
        </p:nvSpPr>
        <p:spPr>
          <a:xfrm>
            <a:off x="1634608" y="1307864"/>
            <a:ext cx="1083192" cy="342901"/>
          </a:xfrm>
          <a:prstGeom prst="rightArrow">
            <a:avLst>
              <a:gd name="adj1" fmla="val 32000"/>
              <a:gd name="adj2" fmla="val 1517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pontaneous breaking of continuous symmetry"/>
          <p:cNvSpPr txBox="1"/>
          <p:nvPr/>
        </p:nvSpPr>
        <p:spPr>
          <a:xfrm>
            <a:off x="2418558" y="160321"/>
            <a:ext cx="694326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breaking of continuous symmetry</a:t>
            </a:r>
          </a:p>
        </p:txBody>
      </p:sp>
      <p:pic>
        <p:nvPicPr>
          <p:cNvPr id="569" name="Screenshot 2020-12-15 at 14.50.44.png" descr="Screenshot 2020-12-15 at 14.50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7743" y="640076"/>
            <a:ext cx="2287126" cy="1771401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Continuous symmetries: space isotropy (orbital or spin rotations),…"/>
          <p:cNvSpPr txBox="1"/>
          <p:nvPr/>
        </p:nvSpPr>
        <p:spPr>
          <a:xfrm>
            <a:off x="4903221" y="592513"/>
            <a:ext cx="8346468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Continuous symmetries: space isotropy (orbital or spin rotations), 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space isotropy (translation), gauge symmetries (charge conservation) </a:t>
            </a:r>
          </a:p>
        </p:txBody>
      </p:sp>
      <p:grpSp>
        <p:nvGrpSpPr>
          <p:cNvPr id="575" name="Group"/>
          <p:cNvGrpSpPr/>
          <p:nvPr/>
        </p:nvGrpSpPr>
        <p:grpSpPr>
          <a:xfrm>
            <a:off x="651201" y="7487270"/>
            <a:ext cx="10865272" cy="1994890"/>
            <a:chOff x="0" y="0"/>
            <a:chExt cx="10865271" cy="1994888"/>
          </a:xfrm>
        </p:grpSpPr>
        <p:sp>
          <p:nvSpPr>
            <p:cNvPr id="571" name="liquid, gas -&gt; solid…"/>
            <p:cNvSpPr txBox="1"/>
            <p:nvPr/>
          </p:nvSpPr>
          <p:spPr>
            <a:xfrm>
              <a:off x="56453" y="502689"/>
              <a:ext cx="7520953" cy="1492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1800"/>
              </a:pPr>
              <a:r>
                <a:t>liquid, gas -&gt; solid</a:t>
              </a:r>
            </a:p>
            <a:p>
              <a:pPr algn="l">
                <a:defRPr b="0" sz="1800"/>
              </a:pPr>
              <a:r>
                <a:t>paramagnet -&gt; ferromagnet</a:t>
              </a:r>
            </a:p>
            <a:p>
              <a:pPr algn="l">
                <a:defRPr b="0" sz="1800"/>
              </a:pPr>
              <a:r>
                <a:t>paramagnet-&gt; antiferromagnet</a:t>
              </a:r>
            </a:p>
            <a:p>
              <a:pPr algn="l">
                <a:defRPr b="0" sz="1800"/>
              </a:pPr>
              <a:r>
                <a:t>metal -&gt; superconductor</a:t>
              </a:r>
            </a:p>
            <a:p>
              <a:pPr algn="l">
                <a:defRPr b="0" sz="1800"/>
              </a:pPr>
              <a:r>
                <a:t>normal gas -&gt; Bose-Einstein condensate</a:t>
              </a:r>
            </a:p>
          </p:txBody>
        </p:sp>
        <p:sp>
          <p:nvSpPr>
            <p:cNvPr id="572" name="acoustic phonons…"/>
            <p:cNvSpPr txBox="1"/>
            <p:nvPr/>
          </p:nvSpPr>
          <p:spPr>
            <a:xfrm>
              <a:off x="5707435" y="502689"/>
              <a:ext cx="5157837" cy="1492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1800"/>
              </a:pPr>
              <a:r>
                <a:t>acoustic phonons</a:t>
              </a:r>
            </a:p>
            <a:p>
              <a:pPr algn="l">
                <a:defRPr b="0" sz="1800"/>
              </a:pPr>
              <a:r>
                <a:t>(quadratic) magnons</a:t>
              </a:r>
            </a:p>
            <a:p>
              <a:pPr algn="l">
                <a:defRPr b="0" sz="1800"/>
              </a:pPr>
              <a:r>
                <a:t>(linear) magnons</a:t>
              </a:r>
            </a:p>
            <a:p>
              <a:pPr algn="l">
                <a:defRPr b="0" sz="1800"/>
              </a:pPr>
              <a:r>
                <a:t>massive (due to long-range Coulomb interaction)</a:t>
              </a:r>
            </a:p>
            <a:p>
              <a:pPr algn="l">
                <a:defRPr b="0" sz="1800"/>
              </a:pPr>
              <a:r>
                <a:t>'sound' waves</a:t>
              </a:r>
            </a:p>
          </p:txBody>
        </p:sp>
        <p:sp>
          <p:nvSpPr>
            <p:cNvPr id="573" name="Transition:"/>
            <p:cNvSpPr txBox="1"/>
            <p:nvPr/>
          </p:nvSpPr>
          <p:spPr>
            <a:xfrm>
              <a:off x="0" y="0"/>
              <a:ext cx="1409744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/>
              </a:lvl1pPr>
            </a:lstStyle>
            <a:p>
              <a:pPr/>
              <a:r>
                <a:t>Transition:</a:t>
              </a:r>
            </a:p>
          </p:txBody>
        </p:sp>
        <p:sp>
          <p:nvSpPr>
            <p:cNvPr id="574" name="Goldstone mode"/>
            <p:cNvSpPr txBox="1"/>
            <p:nvPr/>
          </p:nvSpPr>
          <p:spPr>
            <a:xfrm>
              <a:off x="5640790" y="0"/>
              <a:ext cx="3248936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/>
              </a:lvl1pPr>
            </a:lstStyle>
            <a:p>
              <a:pPr/>
              <a:r>
                <a:t>Goldstone mode</a:t>
              </a:r>
            </a:p>
          </p:txBody>
        </p:sp>
      </p:grpSp>
      <p:pic>
        <p:nvPicPr>
          <p:cNvPr id="576" name="Screenshot 2020-12-15 at 15.43.54.png" descr="Screenshot 2020-12-15 at 15.43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8442" y="2775192"/>
            <a:ext cx="5681978" cy="4729807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Goldstone mode (in systems with short-range interaction):"/>
          <p:cNvSpPr txBox="1"/>
          <p:nvPr/>
        </p:nvSpPr>
        <p:spPr>
          <a:xfrm>
            <a:off x="140281" y="2492982"/>
            <a:ext cx="84950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Goldstone mode (in systems with short-range interaction):</a:t>
            </a:r>
          </a:p>
        </p:txBody>
      </p:sp>
      <p:sp>
        <p:nvSpPr>
          <p:cNvPr id="578" name="2 linear modes in 2-orbital Hubbard model (exciton condensate phase)"/>
          <p:cNvSpPr txBox="1"/>
          <p:nvPr/>
        </p:nvSpPr>
        <p:spPr>
          <a:xfrm>
            <a:off x="201432" y="6080854"/>
            <a:ext cx="663667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 linear modes in 2-orbital Hubbard model (exciton condensate phase)</a:t>
            </a:r>
          </a:p>
        </p:txBody>
      </p:sp>
      <p:sp>
        <p:nvSpPr>
          <p:cNvPr id="579" name="Long-wave length rotations of the order parameter…"/>
          <p:cNvSpPr txBox="1"/>
          <p:nvPr/>
        </p:nvSpPr>
        <p:spPr>
          <a:xfrm>
            <a:off x="144979" y="3006287"/>
            <a:ext cx="691265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Long-wave length rotations of the order parameter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cost vanishingly low energy.</a:t>
            </a:r>
          </a:p>
        </p:txBody>
      </p:sp>
      <p:pic>
        <p:nvPicPr>
          <p:cNvPr id="580" name="Screenshot 2020-12-15 at 15.53.00.png" descr="Screenshot 2020-12-15 at 15.53.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297" y="3936510"/>
            <a:ext cx="5920869" cy="619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4" name="Group"/>
          <p:cNvGrpSpPr/>
          <p:nvPr/>
        </p:nvGrpSpPr>
        <p:grpSpPr>
          <a:xfrm>
            <a:off x="255030" y="578745"/>
            <a:ext cx="1599839" cy="1698752"/>
            <a:chOff x="0" y="0"/>
            <a:chExt cx="1599837" cy="1698751"/>
          </a:xfrm>
        </p:grpSpPr>
        <p:sp>
          <p:nvSpPr>
            <p:cNvPr id="581" name="Line"/>
            <p:cNvSpPr/>
            <p:nvPr/>
          </p:nvSpPr>
          <p:spPr>
            <a:xfrm flipH="1" flipV="1">
              <a:off x="-1" y="1221042"/>
              <a:ext cx="159983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97356" y="575287"/>
              <a:ext cx="1411310" cy="99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fill="norm" stroke="1" extrusionOk="0">
                  <a:moveTo>
                    <a:pt x="21600" y="0"/>
                  </a:moveTo>
                  <a:cubicBezTo>
                    <a:pt x="21445" y="5668"/>
                    <a:pt x="20727" y="11148"/>
                    <a:pt x="19495" y="16222"/>
                  </a:cubicBezTo>
                  <a:cubicBezTo>
                    <a:pt x="19017" y="18187"/>
                    <a:pt x="18375" y="20197"/>
                    <a:pt x="17233" y="20617"/>
                  </a:cubicBezTo>
                  <a:cubicBezTo>
                    <a:pt x="14561" y="21600"/>
                    <a:pt x="13563" y="13190"/>
                    <a:pt x="10920" y="13854"/>
                  </a:cubicBezTo>
                  <a:cubicBezTo>
                    <a:pt x="8715" y="14407"/>
                    <a:pt x="8152" y="21302"/>
                    <a:pt x="5775" y="20853"/>
                  </a:cubicBezTo>
                  <a:cubicBezTo>
                    <a:pt x="4801" y="20669"/>
                    <a:pt x="4129" y="19105"/>
                    <a:pt x="3586" y="17516"/>
                  </a:cubicBezTo>
                  <a:cubicBezTo>
                    <a:pt x="1813" y="12320"/>
                    <a:pt x="594" y="6498"/>
                    <a:pt x="0" y="389"/>
                  </a:cubicBezTo>
                </a:path>
              </a:pathLst>
            </a:custGeom>
            <a:noFill/>
            <a:ln w="127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 flipV="1">
              <a:off x="829728" y="-1"/>
              <a:ext cx="1" cy="169875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585" name="tilde_F.pdf" descr="tilde_F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1994" y="462844"/>
            <a:ext cx="152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M.pdf" descr="M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48651" y="2094845"/>
            <a:ext cx="228601" cy="152401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Arrow"/>
          <p:cNvSpPr/>
          <p:nvPr/>
        </p:nvSpPr>
        <p:spPr>
          <a:xfrm>
            <a:off x="1644769" y="749064"/>
            <a:ext cx="1083191" cy="342901"/>
          </a:xfrm>
          <a:prstGeom prst="rightArrow">
            <a:avLst>
              <a:gd name="adj1" fmla="val 32000"/>
              <a:gd name="adj2" fmla="val 15170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roup"/>
          <p:cNvGrpSpPr/>
          <p:nvPr/>
        </p:nvGrpSpPr>
        <p:grpSpPr>
          <a:xfrm>
            <a:off x="9050166" y="1556383"/>
            <a:ext cx="2414702" cy="2442086"/>
            <a:chOff x="0" y="-60977"/>
            <a:chExt cx="2414700" cy="2442085"/>
          </a:xfrm>
        </p:grpSpPr>
        <p:grpSp>
          <p:nvGrpSpPr>
            <p:cNvPr id="595" name="Group"/>
            <p:cNvGrpSpPr/>
            <p:nvPr/>
          </p:nvGrpSpPr>
          <p:grpSpPr>
            <a:xfrm>
              <a:off x="-1" y="-60978"/>
              <a:ext cx="2254207" cy="2442086"/>
              <a:chOff x="-137130" y="-60977"/>
              <a:chExt cx="2254205" cy="2442085"/>
            </a:xfrm>
          </p:grpSpPr>
          <p:sp>
            <p:nvSpPr>
              <p:cNvPr id="589" name="Line"/>
              <p:cNvSpPr/>
              <p:nvPr/>
            </p:nvSpPr>
            <p:spPr>
              <a:xfrm flipH="1" flipV="1">
                <a:off x="-137131" y="1414064"/>
                <a:ext cx="22542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90" name="Line"/>
              <p:cNvSpPr/>
              <p:nvPr/>
            </p:nvSpPr>
            <p:spPr>
              <a:xfrm>
                <a:off x="46" y="768309"/>
                <a:ext cx="1988566" cy="999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4" fill="norm" stroke="1" extrusionOk="0">
                    <a:moveTo>
                      <a:pt x="21600" y="0"/>
                    </a:moveTo>
                    <a:cubicBezTo>
                      <a:pt x="21445" y="5668"/>
                      <a:pt x="20727" y="11148"/>
                      <a:pt x="19495" y="16222"/>
                    </a:cubicBezTo>
                    <a:cubicBezTo>
                      <a:pt x="19017" y="18187"/>
                      <a:pt x="18375" y="20197"/>
                      <a:pt x="17233" y="20617"/>
                    </a:cubicBezTo>
                    <a:cubicBezTo>
                      <a:pt x="14561" y="21600"/>
                      <a:pt x="13563" y="13190"/>
                      <a:pt x="10920" y="13854"/>
                    </a:cubicBezTo>
                    <a:cubicBezTo>
                      <a:pt x="8715" y="14407"/>
                      <a:pt x="8152" y="21302"/>
                      <a:pt x="5775" y="20853"/>
                    </a:cubicBezTo>
                    <a:cubicBezTo>
                      <a:pt x="4801" y="20669"/>
                      <a:pt x="4129" y="19105"/>
                      <a:pt x="3586" y="17516"/>
                    </a:cubicBezTo>
                    <a:cubicBezTo>
                      <a:pt x="1813" y="12320"/>
                      <a:pt x="594" y="6498"/>
                      <a:pt x="0" y="389"/>
                    </a:cubicBezTo>
                  </a:path>
                </a:pathLst>
              </a:custGeom>
              <a:noFill/>
              <a:ln w="12700" cap="flat">
                <a:solidFill>
                  <a:srgbClr val="008F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244124" y="60762"/>
                <a:ext cx="1500609" cy="10146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92" name="Line"/>
              <p:cNvSpPr/>
              <p:nvPr/>
            </p:nvSpPr>
            <p:spPr>
              <a:xfrm flipV="1">
                <a:off x="1028072" y="-60978"/>
                <a:ext cx="1" cy="244208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93" name="Line"/>
              <p:cNvSpPr/>
              <p:nvPr/>
            </p:nvSpPr>
            <p:spPr>
              <a:xfrm>
                <a:off x="-5685" y="49316"/>
                <a:ext cx="1988566" cy="1369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71" fill="norm" stroke="1" extrusionOk="0">
                    <a:moveTo>
                      <a:pt x="21600" y="0"/>
                    </a:moveTo>
                    <a:cubicBezTo>
                      <a:pt x="21117" y="4064"/>
                      <a:pt x="20412" y="8050"/>
                      <a:pt x="19495" y="11945"/>
                    </a:cubicBezTo>
                    <a:cubicBezTo>
                      <a:pt x="19096" y="13639"/>
                      <a:pt x="18396" y="15345"/>
                      <a:pt x="17233" y="15181"/>
                    </a:cubicBezTo>
                    <a:cubicBezTo>
                      <a:pt x="16882" y="15132"/>
                      <a:pt x="16566" y="14879"/>
                      <a:pt x="16354" y="14478"/>
                    </a:cubicBezTo>
                    <a:cubicBezTo>
                      <a:pt x="16146" y="14069"/>
                      <a:pt x="15826" y="13819"/>
                      <a:pt x="15471" y="13789"/>
                    </a:cubicBezTo>
                    <a:cubicBezTo>
                      <a:pt x="12753" y="13554"/>
                      <a:pt x="14212" y="21600"/>
                      <a:pt x="11282" y="21043"/>
                    </a:cubicBezTo>
                    <a:cubicBezTo>
                      <a:pt x="8948" y="20599"/>
                      <a:pt x="10715" y="13812"/>
                      <a:pt x="8009" y="13851"/>
                    </a:cubicBezTo>
                    <a:cubicBezTo>
                      <a:pt x="7148" y="13863"/>
                      <a:pt x="6616" y="15197"/>
                      <a:pt x="5775" y="15355"/>
                    </a:cubicBezTo>
                    <a:cubicBezTo>
                      <a:pt x="4777" y="15542"/>
                      <a:pt x="4083" y="14219"/>
                      <a:pt x="3586" y="12897"/>
                    </a:cubicBezTo>
                    <a:cubicBezTo>
                      <a:pt x="2075" y="8880"/>
                      <a:pt x="872" y="4667"/>
                      <a:pt x="0" y="286"/>
                    </a:cubicBezTo>
                  </a:path>
                </a:pathLst>
              </a:custGeom>
              <a:noFill/>
              <a:ln w="127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94" name="Line"/>
              <p:cNvSpPr/>
              <p:nvPr/>
            </p:nvSpPr>
            <p:spPr>
              <a:xfrm>
                <a:off x="33728" y="763823"/>
                <a:ext cx="1988566" cy="864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58" fill="norm" stroke="1" extrusionOk="0">
                    <a:moveTo>
                      <a:pt x="21600" y="0"/>
                    </a:moveTo>
                    <a:cubicBezTo>
                      <a:pt x="20862" y="5620"/>
                      <a:pt x="19981" y="11131"/>
                      <a:pt x="18960" y="16512"/>
                    </a:cubicBezTo>
                    <a:cubicBezTo>
                      <a:pt x="18558" y="18628"/>
                      <a:pt x="17960" y="20780"/>
                      <a:pt x="17002" y="20621"/>
                    </a:cubicBezTo>
                    <a:cubicBezTo>
                      <a:pt x="15449" y="20363"/>
                      <a:pt x="15428" y="14936"/>
                      <a:pt x="13983" y="14236"/>
                    </a:cubicBezTo>
                    <a:cubicBezTo>
                      <a:pt x="12865" y="13695"/>
                      <a:pt x="12030" y="16526"/>
                      <a:pt x="10920" y="16468"/>
                    </a:cubicBezTo>
                    <a:cubicBezTo>
                      <a:pt x="9986" y="16420"/>
                      <a:pt x="9279" y="14303"/>
                      <a:pt x="8337" y="14449"/>
                    </a:cubicBezTo>
                    <a:cubicBezTo>
                      <a:pt x="6588" y="14718"/>
                      <a:pt x="6465" y="21226"/>
                      <a:pt x="4706" y="21452"/>
                    </a:cubicBezTo>
                    <a:cubicBezTo>
                      <a:pt x="3556" y="21600"/>
                      <a:pt x="2904" y="18868"/>
                      <a:pt x="2493" y="16223"/>
                    </a:cubicBezTo>
                    <a:cubicBezTo>
                      <a:pt x="1675" y="10959"/>
                      <a:pt x="844" y="5705"/>
                      <a:pt x="0" y="462"/>
                    </a:cubicBezTo>
                  </a:path>
                </a:pathLst>
              </a:custGeom>
              <a:noFill/>
              <a:ln w="127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596" name="tilde_F.pdf" descr="tilde_F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41283" y="-47339"/>
              <a:ext cx="152401" cy="20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7" name="M.pdf" descr="M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86100" y="1455122"/>
              <a:ext cx="2286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9" name="Not all transitions are associated with divergent susceptibility"/>
          <p:cNvSpPr txBox="1"/>
          <p:nvPr/>
        </p:nvSpPr>
        <p:spPr>
          <a:xfrm>
            <a:off x="1973731" y="961385"/>
            <a:ext cx="92606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Not all transitions are associated with divergent susceptibility</a:t>
            </a:r>
          </a:p>
        </p:txBody>
      </p:sp>
      <p:sp>
        <p:nvSpPr>
          <p:cNvPr id="600" name="First order transitions (distinct states are locally stable,…"/>
          <p:cNvSpPr txBox="1"/>
          <p:nvPr/>
        </p:nvSpPr>
        <p:spPr>
          <a:xfrm>
            <a:off x="801455" y="1556383"/>
            <a:ext cx="769271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First order transitions (distinct states are locally stable,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while their energies cross):</a:t>
            </a:r>
          </a:p>
        </p:txBody>
      </p:sp>
      <p:sp>
        <p:nvSpPr>
          <p:cNvPr id="601" name="The transition does not have to break any symmetry…"/>
          <p:cNvSpPr txBox="1"/>
          <p:nvPr/>
        </p:nvSpPr>
        <p:spPr>
          <a:xfrm>
            <a:off x="801455" y="2316481"/>
            <a:ext cx="769271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transition does not have to break any symmetry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(e.g. vapor &lt;-&gt; liquid transition)</a:t>
            </a:r>
          </a:p>
        </p:txBody>
      </p:sp>
      <p:sp>
        <p:nvSpPr>
          <p:cNvPr id="602" name="Topological transitions (no local order parameter), the phases are distinguished by (discrete) topological invariants"/>
          <p:cNvSpPr txBox="1"/>
          <p:nvPr/>
        </p:nvSpPr>
        <p:spPr>
          <a:xfrm>
            <a:off x="763355" y="3976377"/>
            <a:ext cx="769271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Topological transitions (no local order parameter), the phases are distinguished by (discrete) topological invariants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pontaneous symmetry breaking (mean-field theory)"/>
          <p:cNvSpPr txBox="1"/>
          <p:nvPr/>
        </p:nvSpPr>
        <p:spPr>
          <a:xfrm>
            <a:off x="2715623" y="268934"/>
            <a:ext cx="71163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symmetry breaking (mean-field theory)</a:t>
            </a:r>
          </a:p>
        </p:txBody>
      </p:sp>
      <p:grpSp>
        <p:nvGrpSpPr>
          <p:cNvPr id="641" name="Group"/>
          <p:cNvGrpSpPr/>
          <p:nvPr/>
        </p:nvGrpSpPr>
        <p:grpSpPr>
          <a:xfrm>
            <a:off x="770587" y="1455737"/>
            <a:ext cx="3104811" cy="2288348"/>
            <a:chOff x="0" y="0"/>
            <a:chExt cx="3104810" cy="2288347"/>
          </a:xfrm>
        </p:grpSpPr>
        <p:grpSp>
          <p:nvGrpSpPr>
            <p:cNvPr id="638" name="Group"/>
            <p:cNvGrpSpPr/>
            <p:nvPr/>
          </p:nvGrpSpPr>
          <p:grpSpPr>
            <a:xfrm>
              <a:off x="0" y="357003"/>
              <a:ext cx="3104811" cy="1931345"/>
              <a:chOff x="0" y="0"/>
              <a:chExt cx="3104810" cy="1931343"/>
            </a:xfrm>
          </p:grpSpPr>
          <p:sp>
            <p:nvSpPr>
              <p:cNvPr id="605" name="Line"/>
              <p:cNvSpPr/>
              <p:nvPr/>
            </p:nvSpPr>
            <p:spPr>
              <a:xfrm flipH="1" rot="2723791">
                <a:off x="1702102" y="55896"/>
                <a:ext cx="317680" cy="384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06" name="Line"/>
              <p:cNvSpPr/>
              <p:nvPr/>
            </p:nvSpPr>
            <p:spPr>
              <a:xfrm rot="18275859">
                <a:off x="1741743" y="1457224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619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610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607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08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09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614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611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12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13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618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615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16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17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623" name="Group"/>
              <p:cNvGrpSpPr/>
              <p:nvPr/>
            </p:nvGrpSpPr>
            <p:grpSpPr>
              <a:xfrm>
                <a:off x="1241253" y="143359"/>
                <a:ext cx="531827" cy="522956"/>
                <a:chOff x="0" y="0"/>
                <a:chExt cx="531825" cy="522954"/>
              </a:xfrm>
            </p:grpSpPr>
            <p:sp>
              <p:nvSpPr>
                <p:cNvPr id="620" name="Line"/>
                <p:cNvSpPr/>
                <p:nvPr/>
              </p:nvSpPr>
              <p:spPr>
                <a:xfrm flipV="1">
                  <a:off x="332178" y="57177"/>
                  <a:ext cx="19790" cy="35971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621" name="Line"/>
                <p:cNvSpPr/>
                <p:nvPr/>
              </p:nvSpPr>
              <p:spPr>
                <a:xfrm>
                  <a:off x="200077" y="80354"/>
                  <a:ext cx="7750" cy="36017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622" name="Oval"/>
                <p:cNvSpPr/>
                <p:nvPr/>
              </p:nvSpPr>
              <p:spPr>
                <a:xfrm flipH="1" rot="57491">
                  <a:off x="4263" y="4339"/>
                  <a:ext cx="523299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27" name="Group"/>
              <p:cNvGrpSpPr/>
              <p:nvPr/>
            </p:nvGrpSpPr>
            <p:grpSpPr>
              <a:xfrm>
                <a:off x="1072406" y="1059764"/>
                <a:ext cx="533115" cy="522978"/>
                <a:chOff x="0" y="0"/>
                <a:chExt cx="533113" cy="522976"/>
              </a:xfrm>
            </p:grpSpPr>
            <p:sp>
              <p:nvSpPr>
                <p:cNvPr id="624" name="Line"/>
                <p:cNvSpPr/>
                <p:nvPr/>
              </p:nvSpPr>
              <p:spPr>
                <a:xfrm flipV="1">
                  <a:off x="332991" y="57191"/>
                  <a:ext cx="19825" cy="359713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625" name="Line"/>
                <p:cNvSpPr/>
                <p:nvPr/>
              </p:nvSpPr>
              <p:spPr>
                <a:xfrm>
                  <a:off x="200552" y="80362"/>
                  <a:ext cx="7784" cy="360175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626" name="Oval"/>
                <p:cNvSpPr/>
                <p:nvPr/>
              </p:nvSpPr>
              <p:spPr>
                <a:xfrm flipH="1" rot="57491">
                  <a:off x="4263" y="4350"/>
                  <a:ext cx="524588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628" name="Line"/>
              <p:cNvSpPr/>
              <p:nvPr/>
            </p:nvSpPr>
            <p:spPr>
              <a:xfrm flipV="1">
                <a:off x="2814984" y="9843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29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30" name="Line"/>
              <p:cNvSpPr/>
              <p:nvPr/>
            </p:nvSpPr>
            <p:spPr>
              <a:xfrm>
                <a:off x="2496203" y="556190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31" name="Line"/>
              <p:cNvSpPr/>
              <p:nvPr/>
            </p:nvSpPr>
            <p:spPr>
              <a:xfrm>
                <a:off x="2366012" y="15267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32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33" name="Line"/>
              <p:cNvSpPr/>
              <p:nvPr/>
            </p:nvSpPr>
            <p:spPr>
              <a:xfrm>
                <a:off x="1040860" y="745562"/>
                <a:ext cx="20063" cy="341946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34" name="Line"/>
              <p:cNvSpPr/>
              <p:nvPr/>
            </p:nvSpPr>
            <p:spPr>
              <a:xfrm rot="389321">
                <a:off x="2509940" y="701919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35" name="Line"/>
              <p:cNvSpPr/>
              <p:nvPr/>
            </p:nvSpPr>
            <p:spPr>
              <a:xfrm flipH="1" rot="2723791">
                <a:off x="186065" y="152720"/>
                <a:ext cx="361153" cy="49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36" name="Line"/>
              <p:cNvSpPr/>
              <p:nvPr/>
            </p:nvSpPr>
            <p:spPr>
              <a:xfrm rot="18275859">
                <a:off x="741547" y="1075706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37" name="Line"/>
              <p:cNvSpPr/>
              <p:nvPr/>
            </p:nvSpPr>
            <p:spPr>
              <a:xfrm rot="389321">
                <a:off x="726085" y="423514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639" name="U"/>
            <p:cNvSpPr txBox="1"/>
            <p:nvPr/>
          </p:nvSpPr>
          <p:spPr>
            <a:xfrm>
              <a:off x="1353590" y="0"/>
              <a:ext cx="39763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l" defTabSz="914400">
                <a:defRPr i="1" sz="3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U</a:t>
              </a:r>
            </a:p>
          </p:txBody>
        </p:sp>
        <p:sp>
          <p:nvSpPr>
            <p:cNvPr id="640" name="t"/>
            <p:cNvSpPr txBox="1"/>
            <p:nvPr/>
          </p:nvSpPr>
          <p:spPr>
            <a:xfrm>
              <a:off x="322670" y="118533"/>
              <a:ext cx="217052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l" defTabSz="914400">
                <a:defRPr i="1" sz="3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t</a:t>
              </a:r>
            </a:p>
          </p:txBody>
        </p:sp>
      </p:grpSp>
      <p:sp>
        <p:nvSpPr>
          <p:cNvPr id="642" name="Hubbard model (simplest model that have all the ingredients) at half filling n=1"/>
          <p:cNvSpPr txBox="1"/>
          <p:nvPr/>
        </p:nvSpPr>
        <p:spPr>
          <a:xfrm>
            <a:off x="619563" y="978958"/>
            <a:ext cx="110246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Hubbard model (simplest model that have all the ingredients) at half filling n=1</a:t>
            </a:r>
          </a:p>
        </p:txBody>
      </p:sp>
      <p:pic>
        <p:nvPicPr>
          <p:cNvPr id="643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4999" y="1825674"/>
            <a:ext cx="6197601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Mean-field decoupling (T=0)"/>
          <p:cNvSpPr txBox="1"/>
          <p:nvPr/>
        </p:nvSpPr>
        <p:spPr>
          <a:xfrm>
            <a:off x="643733" y="4149180"/>
            <a:ext cx="9054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Mean-field decoupling (T=0) </a:t>
            </a:r>
          </a:p>
        </p:txBody>
      </p:sp>
      <p:pic>
        <p:nvPicPr>
          <p:cNvPr id="645" name="H=H_0-_frac_U_2_.pdf" descr="H=H_0-_frac_U_2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883" y="3472011"/>
            <a:ext cx="4724401" cy="584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1" name="Group"/>
          <p:cNvGrpSpPr/>
          <p:nvPr/>
        </p:nvGrpSpPr>
        <p:grpSpPr>
          <a:xfrm>
            <a:off x="633362" y="4750048"/>
            <a:ext cx="10037169" cy="1731269"/>
            <a:chOff x="0" y="0"/>
            <a:chExt cx="10037167" cy="1731268"/>
          </a:xfrm>
        </p:grpSpPr>
        <p:pic>
          <p:nvPicPr>
            <p:cNvPr id="646" name="H_text_MF_=H_0-U.pdf" descr="H_text_MF_=H_0-U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91299" y="72243"/>
              <a:ext cx="25908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7" name="H=H_text_MF_+_De.pdf" descr="H=H_text_MF_+_D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5108" y="107950"/>
              <a:ext cx="1676401" cy="215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8" name="langle_H_rangle_.pdf" descr="langle_H_rangle_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704361"/>
              <a:ext cx="5676900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9" name="langle_Delta_H_r.pdf" descr="langle_Delta_H_r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893617" y="1032768"/>
              <a:ext cx="4838701" cy="698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Delta_H=-_frac_U.pdf" descr="Delta_H=-_frac_U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633567" y="0"/>
              <a:ext cx="3403601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52" name="c^dagger_i_uparr.pdf" descr="c^dagger_i_uparr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257403" y="2668911"/>
            <a:ext cx="5130801" cy="482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1" name="Group"/>
          <p:cNvGrpSpPr/>
          <p:nvPr/>
        </p:nvGrpSpPr>
        <p:grpSpPr>
          <a:xfrm>
            <a:off x="581463" y="6688484"/>
            <a:ext cx="9603888" cy="2917435"/>
            <a:chOff x="0" y="0"/>
            <a:chExt cx="9603887" cy="2917433"/>
          </a:xfrm>
        </p:grpSpPr>
        <p:pic>
          <p:nvPicPr>
            <p:cNvPr id="653" name="frac_partial_par.pdf" descr="frac_partial_par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48370" t="0" r="0" b="0"/>
            <a:stretch>
              <a:fillRect/>
            </a:stretch>
          </p:blipFill>
          <p:spPr>
            <a:xfrm>
              <a:off x="3069984" y="2324373"/>
              <a:ext cx="1953966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4" name="langle_H_rangle_.pdf" descr="langle_H_rangle_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441587" y="2333233"/>
              <a:ext cx="3162301" cy="584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5" name="frac_partial_par.pdf" descr="frac_partial_par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46885" t="0" r="39097" b="0"/>
            <a:stretch>
              <a:fillRect/>
            </a:stretch>
          </p:blipFill>
          <p:spPr>
            <a:xfrm>
              <a:off x="5746857" y="2333233"/>
              <a:ext cx="530474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8" name="Group"/>
            <p:cNvGrpSpPr/>
            <p:nvPr/>
          </p:nvGrpSpPr>
          <p:grpSpPr>
            <a:xfrm>
              <a:off x="0" y="0"/>
              <a:ext cx="2922646" cy="520700"/>
              <a:chOff x="0" y="0"/>
              <a:chExt cx="2922645" cy="520700"/>
            </a:xfrm>
          </p:grpSpPr>
          <p:sp>
            <p:nvSpPr>
              <p:cNvPr id="656" name="Minimize"/>
              <p:cNvSpPr txBox="1"/>
              <p:nvPr/>
            </p:nvSpPr>
            <p:spPr>
              <a:xfrm>
                <a:off x="0" y="33585"/>
                <a:ext cx="1264540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b="0" sz="22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Minimize</a:t>
                </a:r>
              </a:p>
            </p:txBody>
          </p:sp>
          <p:pic>
            <p:nvPicPr>
              <p:cNvPr id="657" name="&amp;_frac_partial_p.pdf" descr="&amp;_frac_partial_p.pdf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1373245" y="0"/>
                <a:ext cx="1549401" cy="520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59" name="frac_partial_par.pdf" descr="frac_partial_par.pdf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718774" y="1286559"/>
              <a:ext cx="73406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0" name="frac_partial_par.pdf" descr="frac_partial_par.pdf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4146" y="617785"/>
              <a:ext cx="43434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2" name="Rectangle"/>
          <p:cNvSpPr/>
          <p:nvPr/>
        </p:nvSpPr>
        <p:spPr>
          <a:xfrm>
            <a:off x="486147" y="4717141"/>
            <a:ext cx="10331599" cy="1797083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3" name="Rectangle"/>
          <p:cNvSpPr/>
          <p:nvPr/>
        </p:nvSpPr>
        <p:spPr>
          <a:xfrm>
            <a:off x="486147" y="6589266"/>
            <a:ext cx="10331599" cy="3115870"/>
          </a:xfrm>
          <a:prstGeom prst="rect">
            <a:avLst/>
          </a:prstGeom>
          <a:ln w="127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pontaneous symmetry breaking (mean-field theory)"/>
          <p:cNvSpPr txBox="1"/>
          <p:nvPr/>
        </p:nvSpPr>
        <p:spPr>
          <a:xfrm>
            <a:off x="2715623" y="268934"/>
            <a:ext cx="71163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symmetry breaking (mean-field theory)</a:t>
            </a:r>
          </a:p>
        </p:txBody>
      </p:sp>
      <p:grpSp>
        <p:nvGrpSpPr>
          <p:cNvPr id="702" name="Group"/>
          <p:cNvGrpSpPr/>
          <p:nvPr/>
        </p:nvGrpSpPr>
        <p:grpSpPr>
          <a:xfrm>
            <a:off x="770587" y="1455737"/>
            <a:ext cx="3104811" cy="2288348"/>
            <a:chOff x="0" y="0"/>
            <a:chExt cx="3104810" cy="2288347"/>
          </a:xfrm>
        </p:grpSpPr>
        <p:grpSp>
          <p:nvGrpSpPr>
            <p:cNvPr id="699" name="Group"/>
            <p:cNvGrpSpPr/>
            <p:nvPr/>
          </p:nvGrpSpPr>
          <p:grpSpPr>
            <a:xfrm>
              <a:off x="0" y="357003"/>
              <a:ext cx="3104811" cy="1931345"/>
              <a:chOff x="0" y="0"/>
              <a:chExt cx="3104810" cy="1931343"/>
            </a:xfrm>
          </p:grpSpPr>
          <p:sp>
            <p:nvSpPr>
              <p:cNvPr id="666" name="Line"/>
              <p:cNvSpPr/>
              <p:nvPr/>
            </p:nvSpPr>
            <p:spPr>
              <a:xfrm flipH="1" rot="2723791">
                <a:off x="1702102" y="55896"/>
                <a:ext cx="317680" cy="384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67" name="Line"/>
              <p:cNvSpPr/>
              <p:nvPr/>
            </p:nvSpPr>
            <p:spPr>
              <a:xfrm rot="18275859">
                <a:off x="1741743" y="1457224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680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671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668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69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70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675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672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73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74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679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676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77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678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684" name="Group"/>
              <p:cNvGrpSpPr/>
              <p:nvPr/>
            </p:nvGrpSpPr>
            <p:grpSpPr>
              <a:xfrm>
                <a:off x="1241253" y="143359"/>
                <a:ext cx="531827" cy="522956"/>
                <a:chOff x="0" y="0"/>
                <a:chExt cx="531825" cy="522954"/>
              </a:xfrm>
            </p:grpSpPr>
            <p:sp>
              <p:nvSpPr>
                <p:cNvPr id="681" name="Line"/>
                <p:cNvSpPr/>
                <p:nvPr/>
              </p:nvSpPr>
              <p:spPr>
                <a:xfrm flipV="1">
                  <a:off x="332178" y="57177"/>
                  <a:ext cx="19790" cy="35971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682" name="Line"/>
                <p:cNvSpPr/>
                <p:nvPr/>
              </p:nvSpPr>
              <p:spPr>
                <a:xfrm>
                  <a:off x="200077" y="80354"/>
                  <a:ext cx="7750" cy="36017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683" name="Oval"/>
                <p:cNvSpPr/>
                <p:nvPr/>
              </p:nvSpPr>
              <p:spPr>
                <a:xfrm flipH="1" rot="57491">
                  <a:off x="4263" y="4339"/>
                  <a:ext cx="523299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688" name="Group"/>
              <p:cNvGrpSpPr/>
              <p:nvPr/>
            </p:nvGrpSpPr>
            <p:grpSpPr>
              <a:xfrm>
                <a:off x="1072406" y="1059764"/>
                <a:ext cx="533115" cy="522978"/>
                <a:chOff x="0" y="0"/>
                <a:chExt cx="533113" cy="522976"/>
              </a:xfrm>
            </p:grpSpPr>
            <p:sp>
              <p:nvSpPr>
                <p:cNvPr id="685" name="Line"/>
                <p:cNvSpPr/>
                <p:nvPr/>
              </p:nvSpPr>
              <p:spPr>
                <a:xfrm flipV="1">
                  <a:off x="332991" y="57191"/>
                  <a:ext cx="19825" cy="359713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686" name="Line"/>
                <p:cNvSpPr/>
                <p:nvPr/>
              </p:nvSpPr>
              <p:spPr>
                <a:xfrm>
                  <a:off x="200552" y="80362"/>
                  <a:ext cx="7784" cy="360175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687" name="Oval"/>
                <p:cNvSpPr/>
                <p:nvPr/>
              </p:nvSpPr>
              <p:spPr>
                <a:xfrm flipH="1" rot="57491">
                  <a:off x="4263" y="4350"/>
                  <a:ext cx="524588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689" name="Line"/>
              <p:cNvSpPr/>
              <p:nvPr/>
            </p:nvSpPr>
            <p:spPr>
              <a:xfrm flipV="1">
                <a:off x="2814984" y="9843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90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91" name="Line"/>
              <p:cNvSpPr/>
              <p:nvPr/>
            </p:nvSpPr>
            <p:spPr>
              <a:xfrm>
                <a:off x="2496203" y="556190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92" name="Line"/>
              <p:cNvSpPr/>
              <p:nvPr/>
            </p:nvSpPr>
            <p:spPr>
              <a:xfrm>
                <a:off x="2366012" y="15267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93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94" name="Line"/>
              <p:cNvSpPr/>
              <p:nvPr/>
            </p:nvSpPr>
            <p:spPr>
              <a:xfrm>
                <a:off x="1040860" y="745562"/>
                <a:ext cx="20063" cy="341946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95" name="Line"/>
              <p:cNvSpPr/>
              <p:nvPr/>
            </p:nvSpPr>
            <p:spPr>
              <a:xfrm rot="389321">
                <a:off x="2509940" y="701919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96" name="Line"/>
              <p:cNvSpPr/>
              <p:nvPr/>
            </p:nvSpPr>
            <p:spPr>
              <a:xfrm flipH="1" rot="2723791">
                <a:off x="186065" y="152720"/>
                <a:ext cx="361153" cy="49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97" name="Line"/>
              <p:cNvSpPr/>
              <p:nvPr/>
            </p:nvSpPr>
            <p:spPr>
              <a:xfrm rot="18275859">
                <a:off x="741547" y="1075706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98" name="Line"/>
              <p:cNvSpPr/>
              <p:nvPr/>
            </p:nvSpPr>
            <p:spPr>
              <a:xfrm rot="389321">
                <a:off x="726085" y="423514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700" name="U"/>
            <p:cNvSpPr txBox="1"/>
            <p:nvPr/>
          </p:nvSpPr>
          <p:spPr>
            <a:xfrm>
              <a:off x="1353590" y="0"/>
              <a:ext cx="39763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l" defTabSz="914400">
                <a:defRPr i="1" sz="3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U</a:t>
              </a:r>
            </a:p>
          </p:txBody>
        </p:sp>
        <p:sp>
          <p:nvSpPr>
            <p:cNvPr id="701" name="t"/>
            <p:cNvSpPr txBox="1"/>
            <p:nvPr/>
          </p:nvSpPr>
          <p:spPr>
            <a:xfrm>
              <a:off x="322670" y="118533"/>
              <a:ext cx="217052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l" defTabSz="914400">
                <a:defRPr i="1" sz="3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t</a:t>
              </a:r>
            </a:p>
          </p:txBody>
        </p:sp>
      </p:grpSp>
      <p:sp>
        <p:nvSpPr>
          <p:cNvPr id="703" name="Hubbard model (simplest model that have all the ingredients) at half filling n=1"/>
          <p:cNvSpPr txBox="1"/>
          <p:nvPr/>
        </p:nvSpPr>
        <p:spPr>
          <a:xfrm>
            <a:off x="619563" y="978958"/>
            <a:ext cx="110246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Hubbard model (simplest model that have all the ingredients) at half filling n=1</a:t>
            </a:r>
          </a:p>
        </p:txBody>
      </p:sp>
      <p:pic>
        <p:nvPicPr>
          <p:cNvPr id="704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4999" y="1825674"/>
            <a:ext cx="6197601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705" name="Mean-field decoupling (T=0)"/>
          <p:cNvSpPr txBox="1"/>
          <p:nvPr/>
        </p:nvSpPr>
        <p:spPr>
          <a:xfrm>
            <a:off x="643733" y="4149180"/>
            <a:ext cx="9054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Mean-field decoupling (T=0) </a:t>
            </a:r>
          </a:p>
        </p:txBody>
      </p:sp>
      <p:pic>
        <p:nvPicPr>
          <p:cNvPr id="706" name="H=H_0-_frac_U_2_.pdf" descr="H=H_0-_frac_U_2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883" y="3472011"/>
            <a:ext cx="4724401" cy="584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2" name="Group"/>
          <p:cNvGrpSpPr/>
          <p:nvPr/>
        </p:nvGrpSpPr>
        <p:grpSpPr>
          <a:xfrm>
            <a:off x="633362" y="4750048"/>
            <a:ext cx="10037169" cy="1731269"/>
            <a:chOff x="0" y="0"/>
            <a:chExt cx="10037167" cy="1731268"/>
          </a:xfrm>
        </p:grpSpPr>
        <p:pic>
          <p:nvPicPr>
            <p:cNvPr id="707" name="H_text_MF_=H_0-U.pdf" descr="H_text_MF_=H_0-U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91299" y="72243"/>
              <a:ext cx="25908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8" name="H=H_text_MF_+_De.pdf" descr="H=H_text_MF_+_D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5108" y="107950"/>
              <a:ext cx="1676401" cy="215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9" name="langle_H_rangle_.pdf" descr="langle_H_rangle_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704361"/>
              <a:ext cx="5676900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0" name="langle_Delta_H_r.pdf" descr="langle_Delta_H_r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893617" y="1032768"/>
              <a:ext cx="4838701" cy="698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1" name="Delta_H=-_frac_U.pdf" descr="Delta_H=-_frac_U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633567" y="0"/>
              <a:ext cx="3403601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13" name="c^dagger_i_uparr.pdf" descr="c^dagger_i_uparr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257403" y="2668911"/>
            <a:ext cx="5130801" cy="482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2" name="Group"/>
          <p:cNvGrpSpPr/>
          <p:nvPr/>
        </p:nvGrpSpPr>
        <p:grpSpPr>
          <a:xfrm>
            <a:off x="581463" y="6688484"/>
            <a:ext cx="9603888" cy="2917435"/>
            <a:chOff x="0" y="0"/>
            <a:chExt cx="9603887" cy="2917433"/>
          </a:xfrm>
        </p:grpSpPr>
        <p:pic>
          <p:nvPicPr>
            <p:cNvPr id="714" name="frac_partial_par.pdf" descr="frac_partial_par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48370" t="0" r="0" b="0"/>
            <a:stretch>
              <a:fillRect/>
            </a:stretch>
          </p:blipFill>
          <p:spPr>
            <a:xfrm>
              <a:off x="3069984" y="2324373"/>
              <a:ext cx="1953966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5" name="langle_H_rangle_.pdf" descr="langle_H_rangle_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441587" y="2333233"/>
              <a:ext cx="3162301" cy="584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6" name="frac_partial_par.pdf" descr="frac_partial_par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46885" t="0" r="39097" b="0"/>
            <a:stretch>
              <a:fillRect/>
            </a:stretch>
          </p:blipFill>
          <p:spPr>
            <a:xfrm>
              <a:off x="5746857" y="2333233"/>
              <a:ext cx="530474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19" name="Group"/>
            <p:cNvGrpSpPr/>
            <p:nvPr/>
          </p:nvGrpSpPr>
          <p:grpSpPr>
            <a:xfrm>
              <a:off x="0" y="0"/>
              <a:ext cx="2922646" cy="520700"/>
              <a:chOff x="0" y="0"/>
              <a:chExt cx="2922645" cy="520700"/>
            </a:xfrm>
          </p:grpSpPr>
          <p:sp>
            <p:nvSpPr>
              <p:cNvPr id="717" name="Minimize"/>
              <p:cNvSpPr txBox="1"/>
              <p:nvPr/>
            </p:nvSpPr>
            <p:spPr>
              <a:xfrm>
                <a:off x="0" y="33585"/>
                <a:ext cx="1264540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b="0" sz="22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Minimize</a:t>
                </a:r>
              </a:p>
            </p:txBody>
          </p:sp>
          <p:pic>
            <p:nvPicPr>
              <p:cNvPr id="718" name="&amp;_frac_partial_p.pdf" descr="&amp;_frac_partial_p.pdf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1373245" y="0"/>
                <a:ext cx="1549401" cy="520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20" name="frac_partial_par.pdf" descr="frac_partial_par.pdf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718774" y="1286559"/>
              <a:ext cx="73406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1" name="frac_partial_par.pdf" descr="frac_partial_par.pdf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4146" y="617785"/>
              <a:ext cx="43434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23" name="Rounded Rectangle"/>
          <p:cNvSpPr/>
          <p:nvPr/>
        </p:nvSpPr>
        <p:spPr>
          <a:xfrm>
            <a:off x="3594100" y="4755421"/>
            <a:ext cx="2826524" cy="637107"/>
          </a:xfrm>
          <a:prstGeom prst="roundRect">
            <a:avLst>
              <a:gd name="adj" fmla="val 2990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4" name="Rounded Rectangle"/>
          <p:cNvSpPr/>
          <p:nvPr/>
        </p:nvSpPr>
        <p:spPr>
          <a:xfrm>
            <a:off x="4102100" y="8984521"/>
            <a:ext cx="1626821" cy="637107"/>
          </a:xfrm>
          <a:prstGeom prst="roundRect">
            <a:avLst>
              <a:gd name="adj" fmla="val 2990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5" name="Rounded Rectangle"/>
          <p:cNvSpPr/>
          <p:nvPr/>
        </p:nvSpPr>
        <p:spPr>
          <a:xfrm>
            <a:off x="6891273" y="8971821"/>
            <a:ext cx="3391675" cy="637107"/>
          </a:xfrm>
          <a:prstGeom prst="roundRect">
            <a:avLst>
              <a:gd name="adj" fmla="val 2990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pontaneous symmetry breaking (mean-field theory)"/>
          <p:cNvSpPr txBox="1"/>
          <p:nvPr/>
        </p:nvSpPr>
        <p:spPr>
          <a:xfrm>
            <a:off x="2715623" y="268934"/>
            <a:ext cx="71163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symmetry breaking (mean-field theory)</a:t>
            </a:r>
          </a:p>
        </p:txBody>
      </p:sp>
      <p:grpSp>
        <p:nvGrpSpPr>
          <p:cNvPr id="764" name="Group"/>
          <p:cNvGrpSpPr/>
          <p:nvPr/>
        </p:nvGrpSpPr>
        <p:grpSpPr>
          <a:xfrm>
            <a:off x="770587" y="1455737"/>
            <a:ext cx="3104811" cy="2288348"/>
            <a:chOff x="0" y="0"/>
            <a:chExt cx="3104810" cy="2288347"/>
          </a:xfrm>
        </p:grpSpPr>
        <p:grpSp>
          <p:nvGrpSpPr>
            <p:cNvPr id="761" name="Group"/>
            <p:cNvGrpSpPr/>
            <p:nvPr/>
          </p:nvGrpSpPr>
          <p:grpSpPr>
            <a:xfrm>
              <a:off x="0" y="357003"/>
              <a:ext cx="3104811" cy="1931345"/>
              <a:chOff x="0" y="0"/>
              <a:chExt cx="3104810" cy="1931343"/>
            </a:xfrm>
          </p:grpSpPr>
          <p:sp>
            <p:nvSpPr>
              <p:cNvPr id="728" name="Line"/>
              <p:cNvSpPr/>
              <p:nvPr/>
            </p:nvSpPr>
            <p:spPr>
              <a:xfrm flipH="1" rot="2723791">
                <a:off x="1702102" y="55896"/>
                <a:ext cx="317680" cy="384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29" name="Line"/>
              <p:cNvSpPr/>
              <p:nvPr/>
            </p:nvSpPr>
            <p:spPr>
              <a:xfrm rot="18275859">
                <a:off x="1741743" y="1457224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742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733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730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31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32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737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734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35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36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741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738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39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740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746" name="Group"/>
              <p:cNvGrpSpPr/>
              <p:nvPr/>
            </p:nvGrpSpPr>
            <p:grpSpPr>
              <a:xfrm>
                <a:off x="1241253" y="143359"/>
                <a:ext cx="531827" cy="522956"/>
                <a:chOff x="0" y="0"/>
                <a:chExt cx="531825" cy="522954"/>
              </a:xfrm>
            </p:grpSpPr>
            <p:sp>
              <p:nvSpPr>
                <p:cNvPr id="743" name="Line"/>
                <p:cNvSpPr/>
                <p:nvPr/>
              </p:nvSpPr>
              <p:spPr>
                <a:xfrm flipV="1">
                  <a:off x="332178" y="57177"/>
                  <a:ext cx="19790" cy="35971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744" name="Line"/>
                <p:cNvSpPr/>
                <p:nvPr/>
              </p:nvSpPr>
              <p:spPr>
                <a:xfrm>
                  <a:off x="200077" y="80354"/>
                  <a:ext cx="7750" cy="360174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745" name="Oval"/>
                <p:cNvSpPr/>
                <p:nvPr/>
              </p:nvSpPr>
              <p:spPr>
                <a:xfrm flipH="1" rot="57491">
                  <a:off x="4263" y="4339"/>
                  <a:ext cx="523299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750" name="Group"/>
              <p:cNvGrpSpPr/>
              <p:nvPr/>
            </p:nvGrpSpPr>
            <p:grpSpPr>
              <a:xfrm>
                <a:off x="1072406" y="1059764"/>
                <a:ext cx="533115" cy="522978"/>
                <a:chOff x="0" y="0"/>
                <a:chExt cx="533113" cy="522976"/>
              </a:xfrm>
            </p:grpSpPr>
            <p:sp>
              <p:nvSpPr>
                <p:cNvPr id="747" name="Line"/>
                <p:cNvSpPr/>
                <p:nvPr/>
              </p:nvSpPr>
              <p:spPr>
                <a:xfrm flipV="1">
                  <a:off x="332991" y="57191"/>
                  <a:ext cx="19825" cy="359713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748" name="Line"/>
                <p:cNvSpPr/>
                <p:nvPr/>
              </p:nvSpPr>
              <p:spPr>
                <a:xfrm>
                  <a:off x="200552" y="80362"/>
                  <a:ext cx="7784" cy="360175"/>
                </a:xfrm>
                <a:prstGeom prst="line">
                  <a:avLst/>
                </a:prstGeom>
                <a:noFill/>
                <a:ln w="28575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l" defTabSz="457200">
                    <a:defRPr b="0"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749" name="Oval"/>
                <p:cNvSpPr/>
                <p:nvPr/>
              </p:nvSpPr>
              <p:spPr>
                <a:xfrm flipH="1" rot="57491">
                  <a:off x="4263" y="4350"/>
                  <a:ext cx="524588" cy="514277"/>
                </a:xfrm>
                <a:prstGeom prst="ellipse">
                  <a:avLst/>
                </a:pr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l" defTabSz="914400">
                    <a:defRPr b="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751" name="Line"/>
              <p:cNvSpPr/>
              <p:nvPr/>
            </p:nvSpPr>
            <p:spPr>
              <a:xfrm flipV="1">
                <a:off x="2814984" y="9843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52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53" name="Line"/>
              <p:cNvSpPr/>
              <p:nvPr/>
            </p:nvSpPr>
            <p:spPr>
              <a:xfrm>
                <a:off x="2496203" y="556190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54" name="Line"/>
              <p:cNvSpPr/>
              <p:nvPr/>
            </p:nvSpPr>
            <p:spPr>
              <a:xfrm>
                <a:off x="2366012" y="15267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56" name="Line"/>
              <p:cNvSpPr/>
              <p:nvPr/>
            </p:nvSpPr>
            <p:spPr>
              <a:xfrm>
                <a:off x="1040860" y="745562"/>
                <a:ext cx="20063" cy="341946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57" name="Line"/>
              <p:cNvSpPr/>
              <p:nvPr/>
            </p:nvSpPr>
            <p:spPr>
              <a:xfrm rot="389321">
                <a:off x="2509940" y="701919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58" name="Line"/>
              <p:cNvSpPr/>
              <p:nvPr/>
            </p:nvSpPr>
            <p:spPr>
              <a:xfrm flipH="1" rot="2723791">
                <a:off x="186065" y="152720"/>
                <a:ext cx="361153" cy="493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375" y="1474"/>
                      <a:pt x="21600" y="10699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59" name="Line"/>
              <p:cNvSpPr/>
              <p:nvPr/>
            </p:nvSpPr>
            <p:spPr>
              <a:xfrm rot="18275859">
                <a:off x="741547" y="1075706"/>
                <a:ext cx="398275" cy="395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60" name="Line"/>
              <p:cNvSpPr/>
              <p:nvPr/>
            </p:nvSpPr>
            <p:spPr>
              <a:xfrm rot="389321">
                <a:off x="726085" y="423514"/>
                <a:ext cx="404720" cy="39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73" fill="norm" stroke="1" extrusionOk="0">
                    <a:moveTo>
                      <a:pt x="0" y="35"/>
                    </a:moveTo>
                    <a:cubicBezTo>
                      <a:pt x="11266" y="-627"/>
                      <a:pt x="20922" y="8211"/>
                      <a:pt x="21567" y="19775"/>
                    </a:cubicBezTo>
                    <a:cubicBezTo>
                      <a:pt x="21589" y="20174"/>
                      <a:pt x="21600" y="20573"/>
                      <a:pt x="21600" y="20973"/>
                    </a:cubicBez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762" name="U"/>
            <p:cNvSpPr txBox="1"/>
            <p:nvPr/>
          </p:nvSpPr>
          <p:spPr>
            <a:xfrm>
              <a:off x="1353590" y="0"/>
              <a:ext cx="397630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l" defTabSz="914400">
                <a:defRPr i="1" sz="3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U</a:t>
              </a:r>
            </a:p>
          </p:txBody>
        </p:sp>
        <p:sp>
          <p:nvSpPr>
            <p:cNvPr id="763" name="t"/>
            <p:cNvSpPr txBox="1"/>
            <p:nvPr/>
          </p:nvSpPr>
          <p:spPr>
            <a:xfrm>
              <a:off x="322670" y="118533"/>
              <a:ext cx="217052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l" defTabSz="914400">
                <a:defRPr i="1" sz="3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 sz="2400"/>
              </a:pPr>
              <a:r>
                <a:rPr b="1" i="1" sz="3200"/>
                <a:t>t</a:t>
              </a:r>
            </a:p>
          </p:txBody>
        </p:sp>
      </p:grpSp>
      <p:sp>
        <p:nvSpPr>
          <p:cNvPr id="765" name="Hubbard model (simplest model that have all the ingredients) at half filling n=1"/>
          <p:cNvSpPr txBox="1"/>
          <p:nvPr/>
        </p:nvSpPr>
        <p:spPr>
          <a:xfrm>
            <a:off x="619563" y="978958"/>
            <a:ext cx="110246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Hubbard model (simplest model that have all the ingredients) at half filling n=1</a:t>
            </a:r>
          </a:p>
        </p:txBody>
      </p:sp>
      <p:pic>
        <p:nvPicPr>
          <p:cNvPr id="766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4999" y="1825674"/>
            <a:ext cx="6197601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767" name="Mean-field decoupling (T=0)"/>
          <p:cNvSpPr txBox="1"/>
          <p:nvPr/>
        </p:nvSpPr>
        <p:spPr>
          <a:xfrm>
            <a:off x="656433" y="4137500"/>
            <a:ext cx="9054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Mean-field decoupling (T=0) </a:t>
            </a:r>
          </a:p>
        </p:txBody>
      </p:sp>
      <p:pic>
        <p:nvPicPr>
          <p:cNvPr id="768" name="H=H_0-_frac_U_2_.pdf" descr="H=H_0-_frac_U_2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883" y="3472011"/>
            <a:ext cx="4724401" cy="584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4" name="Group"/>
          <p:cNvGrpSpPr/>
          <p:nvPr/>
        </p:nvGrpSpPr>
        <p:grpSpPr>
          <a:xfrm>
            <a:off x="633362" y="4750048"/>
            <a:ext cx="10037169" cy="1731269"/>
            <a:chOff x="0" y="0"/>
            <a:chExt cx="10037167" cy="1731268"/>
          </a:xfrm>
        </p:grpSpPr>
        <p:pic>
          <p:nvPicPr>
            <p:cNvPr id="769" name="H_text_MF_=H_0-U.pdf" descr="H_text_MF_=H_0-U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91299" y="72243"/>
              <a:ext cx="25908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0" name="H=H_text_MF_+_De.pdf" descr="H=H_text_MF_+_D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5108" y="107950"/>
              <a:ext cx="1676401" cy="215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1" name="langle_H_rangle_.pdf" descr="langle_H_rangle_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0" y="704361"/>
              <a:ext cx="5676900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2" name="langle_Delta_H_r.pdf" descr="langle_Delta_H_r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893617" y="1032768"/>
              <a:ext cx="4838701" cy="698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3" name="Delta_H=-_frac_U.pdf" descr="Delta_H=-_frac_U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633567" y="0"/>
              <a:ext cx="3403601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75" name="c^dagger_i_uparr.pdf" descr="c^dagger_i_uparr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257403" y="2668911"/>
            <a:ext cx="5130801" cy="482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84" name="Group"/>
          <p:cNvGrpSpPr/>
          <p:nvPr/>
        </p:nvGrpSpPr>
        <p:grpSpPr>
          <a:xfrm>
            <a:off x="581463" y="6688484"/>
            <a:ext cx="9603888" cy="2917435"/>
            <a:chOff x="0" y="0"/>
            <a:chExt cx="9603887" cy="2917433"/>
          </a:xfrm>
        </p:grpSpPr>
        <p:pic>
          <p:nvPicPr>
            <p:cNvPr id="776" name="frac_partial_par.pdf" descr="frac_partial_par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48370" t="0" r="0" b="0"/>
            <a:stretch>
              <a:fillRect/>
            </a:stretch>
          </p:blipFill>
          <p:spPr>
            <a:xfrm>
              <a:off x="3069984" y="2324373"/>
              <a:ext cx="1953966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7" name="langle_H_rangle_.pdf" descr="langle_H_rangle_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441587" y="2333233"/>
              <a:ext cx="3162301" cy="584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8" name="frac_partial_par.pdf" descr="frac_partial_par.pdf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46885" t="0" r="39097" b="0"/>
            <a:stretch>
              <a:fillRect/>
            </a:stretch>
          </p:blipFill>
          <p:spPr>
            <a:xfrm>
              <a:off x="5746857" y="2333233"/>
              <a:ext cx="530474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81" name="Group"/>
            <p:cNvGrpSpPr/>
            <p:nvPr/>
          </p:nvGrpSpPr>
          <p:grpSpPr>
            <a:xfrm>
              <a:off x="0" y="0"/>
              <a:ext cx="2922646" cy="520700"/>
              <a:chOff x="0" y="0"/>
              <a:chExt cx="2922645" cy="520700"/>
            </a:xfrm>
          </p:grpSpPr>
          <p:sp>
            <p:nvSpPr>
              <p:cNvPr id="779" name="Minimize"/>
              <p:cNvSpPr txBox="1"/>
              <p:nvPr/>
            </p:nvSpPr>
            <p:spPr>
              <a:xfrm>
                <a:off x="0" y="33585"/>
                <a:ext cx="1264540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b="0" sz="220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Minimize</a:t>
                </a:r>
              </a:p>
            </p:txBody>
          </p:sp>
          <p:pic>
            <p:nvPicPr>
              <p:cNvPr id="780" name="&amp;_frac_partial_p.pdf" descr="&amp;_frac_partial_p.pdf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1373245" y="0"/>
                <a:ext cx="1549401" cy="520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82" name="frac_partial_par.pdf" descr="frac_partial_par.pdf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718774" y="1286559"/>
              <a:ext cx="73406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3" name="frac_partial_par.pdf" descr="frac_partial_par.pdf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4146" y="617785"/>
              <a:ext cx="4343401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5" name="Rounded Rectangle"/>
          <p:cNvSpPr/>
          <p:nvPr/>
        </p:nvSpPr>
        <p:spPr>
          <a:xfrm>
            <a:off x="3594100" y="4755421"/>
            <a:ext cx="2826524" cy="637107"/>
          </a:xfrm>
          <a:prstGeom prst="roundRect">
            <a:avLst>
              <a:gd name="adj" fmla="val 2990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6" name="Rounded Rectangle"/>
          <p:cNvSpPr/>
          <p:nvPr/>
        </p:nvSpPr>
        <p:spPr>
          <a:xfrm>
            <a:off x="4102100" y="8984521"/>
            <a:ext cx="1626821" cy="637107"/>
          </a:xfrm>
          <a:prstGeom prst="roundRect">
            <a:avLst>
              <a:gd name="adj" fmla="val 2990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7" name="Rounded Rectangle"/>
          <p:cNvSpPr/>
          <p:nvPr/>
        </p:nvSpPr>
        <p:spPr>
          <a:xfrm>
            <a:off x="6891273" y="8971821"/>
            <a:ext cx="3391675" cy="637107"/>
          </a:xfrm>
          <a:prstGeom prst="roundRect">
            <a:avLst>
              <a:gd name="adj" fmla="val 2990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8" name="Callout"/>
          <p:cNvSpPr/>
          <p:nvPr/>
        </p:nvSpPr>
        <p:spPr>
          <a:xfrm>
            <a:off x="275976" y="4120024"/>
            <a:ext cx="10405270" cy="365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577" y="0"/>
                </a:moveTo>
                <a:lnTo>
                  <a:pt x="19312" y="3716"/>
                </a:lnTo>
                <a:lnTo>
                  <a:pt x="132" y="3716"/>
                </a:lnTo>
                <a:cubicBezTo>
                  <a:pt x="59" y="3716"/>
                  <a:pt x="0" y="3884"/>
                  <a:pt x="0" y="4091"/>
                </a:cubicBezTo>
                <a:lnTo>
                  <a:pt x="0" y="21225"/>
                </a:lnTo>
                <a:cubicBezTo>
                  <a:pt x="0" y="21432"/>
                  <a:pt x="59" y="21600"/>
                  <a:pt x="132" y="21600"/>
                </a:cubicBezTo>
                <a:lnTo>
                  <a:pt x="21468" y="21600"/>
                </a:lnTo>
                <a:cubicBezTo>
                  <a:pt x="21541" y="21600"/>
                  <a:pt x="21600" y="21432"/>
                  <a:pt x="21600" y="21225"/>
                </a:cubicBezTo>
                <a:lnTo>
                  <a:pt x="21600" y="4091"/>
                </a:lnTo>
                <a:cubicBezTo>
                  <a:pt x="21600" y="3884"/>
                  <a:pt x="21541" y="3716"/>
                  <a:pt x="21468" y="3716"/>
                </a:cubicBezTo>
                <a:lnTo>
                  <a:pt x="19840" y="3716"/>
                </a:lnTo>
                <a:lnTo>
                  <a:pt x="19577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9" name="Intuitive picture:"/>
          <p:cNvSpPr txBox="1"/>
          <p:nvPr/>
        </p:nvSpPr>
        <p:spPr>
          <a:xfrm>
            <a:off x="479863" y="5000384"/>
            <a:ext cx="90549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Intuitive picture:</a:t>
            </a:r>
          </a:p>
        </p:txBody>
      </p:sp>
      <p:sp>
        <p:nvSpPr>
          <p:cNvPr id="790" name="Write the operator a expectation value plus 'fluctuations'"/>
          <p:cNvSpPr txBox="1"/>
          <p:nvPr/>
        </p:nvSpPr>
        <p:spPr>
          <a:xfrm>
            <a:off x="479863" y="5578649"/>
            <a:ext cx="90549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Write the operator a expectation value plus 'fluctuations' </a:t>
            </a:r>
          </a:p>
        </p:txBody>
      </p:sp>
      <p:pic>
        <p:nvPicPr>
          <p:cNvPr id="791" name="m_iz_=M_i+(m_iz_.pdf" descr="m_iz_=M_i+(m_iz_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57919" y="6183870"/>
            <a:ext cx="2349501" cy="241301"/>
          </a:xfrm>
          <a:prstGeom prst="rect">
            <a:avLst/>
          </a:prstGeom>
          <a:ln w="12700">
            <a:miter lim="400000"/>
          </a:ln>
        </p:spPr>
      </p:pic>
      <p:sp>
        <p:nvSpPr>
          <p:cNvPr id="792" name="Keep only linear terms in the 'fluctuations'"/>
          <p:cNvSpPr txBox="1"/>
          <p:nvPr/>
        </p:nvSpPr>
        <p:spPr>
          <a:xfrm>
            <a:off x="479863" y="6554660"/>
            <a:ext cx="90549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Keep only linear terms in the 'fluctuations'</a:t>
            </a:r>
          </a:p>
        </p:txBody>
      </p:sp>
      <p:pic>
        <p:nvPicPr>
          <p:cNvPr id="793" name="m^2_iz_approx_M_.pdf" descr="m^2_iz_approx_M_.pd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13171" y="7068653"/>
            <a:ext cx="4521201" cy="26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pontaneous symmetry breaking (mean-field theory)"/>
          <p:cNvSpPr txBox="1"/>
          <p:nvPr/>
        </p:nvSpPr>
        <p:spPr>
          <a:xfrm>
            <a:off x="2715623" y="268934"/>
            <a:ext cx="71163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symmetry breaking (mean-field theory)</a:t>
            </a:r>
          </a:p>
        </p:txBody>
      </p:sp>
      <p:sp>
        <p:nvSpPr>
          <p:cNvPr id="796" name="Hubbard model (simplest model that have all the ingredients)"/>
          <p:cNvSpPr txBox="1"/>
          <p:nvPr/>
        </p:nvSpPr>
        <p:spPr>
          <a:xfrm>
            <a:off x="619563" y="978958"/>
            <a:ext cx="90549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Hubbard model (simplest model that have all the ingredients)</a:t>
            </a:r>
          </a:p>
        </p:txBody>
      </p:sp>
      <p:pic>
        <p:nvPicPr>
          <p:cNvPr id="797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4999" y="1825674"/>
            <a:ext cx="6197601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0" name="Group"/>
          <p:cNvGrpSpPr/>
          <p:nvPr/>
        </p:nvGrpSpPr>
        <p:grpSpPr>
          <a:xfrm>
            <a:off x="8505438" y="2888291"/>
            <a:ext cx="2826525" cy="637107"/>
            <a:chOff x="0" y="0"/>
            <a:chExt cx="2826523" cy="637106"/>
          </a:xfrm>
        </p:grpSpPr>
        <p:pic>
          <p:nvPicPr>
            <p:cNvPr id="798" name="H_text_MF_=H_0-U.pdf" descr="H_text_MF_=H_0-U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7862" y="70903"/>
              <a:ext cx="25908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9" name="Rounded Rectangle"/>
            <p:cNvSpPr/>
            <p:nvPr/>
          </p:nvSpPr>
          <p:spPr>
            <a:xfrm>
              <a:off x="0" y="0"/>
              <a:ext cx="2826524" cy="637107"/>
            </a:xfrm>
            <a:prstGeom prst="roundRect">
              <a:avLst>
                <a:gd name="adj" fmla="val 29901"/>
              </a:avLst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03" name="Group"/>
          <p:cNvGrpSpPr/>
          <p:nvPr/>
        </p:nvGrpSpPr>
        <p:grpSpPr>
          <a:xfrm>
            <a:off x="7984713" y="3984095"/>
            <a:ext cx="1759774" cy="637107"/>
            <a:chOff x="0" y="0"/>
            <a:chExt cx="1759773" cy="637106"/>
          </a:xfrm>
        </p:grpSpPr>
        <p:pic>
          <p:nvPicPr>
            <p:cNvPr id="801" name="frac_partial_par.pdf" descr="frac_partial_par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1460" t="0" r="0" b="0"/>
            <a:stretch>
              <a:fillRect/>
            </a:stretch>
          </p:blipFill>
          <p:spPr>
            <a:xfrm>
              <a:off x="95547" y="58202"/>
              <a:ext cx="1458566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ounded Rectangle"/>
            <p:cNvSpPr/>
            <p:nvPr/>
          </p:nvSpPr>
          <p:spPr>
            <a:xfrm>
              <a:off x="0" y="0"/>
              <a:ext cx="1759774" cy="637107"/>
            </a:xfrm>
            <a:prstGeom prst="roundRect">
              <a:avLst>
                <a:gd name="adj" fmla="val 29901"/>
              </a:avLst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770587" y="2720233"/>
            <a:ext cx="3126790" cy="1880743"/>
            <a:chOff x="0" y="0"/>
            <a:chExt cx="3126789" cy="1880742"/>
          </a:xfrm>
        </p:grpSpPr>
        <p:sp>
          <p:nvSpPr>
            <p:cNvPr id="804" name="Shape"/>
            <p:cNvSpPr/>
            <p:nvPr/>
          </p:nvSpPr>
          <p:spPr>
            <a:xfrm flipH="1" rot="21212999">
              <a:off x="2099467" y="1053030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5" name="Shape"/>
            <p:cNvSpPr/>
            <p:nvPr/>
          </p:nvSpPr>
          <p:spPr>
            <a:xfrm flipH="1" rot="21212999">
              <a:off x="1509146" y="172101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6" name="Shape"/>
            <p:cNvSpPr/>
            <p:nvPr/>
          </p:nvSpPr>
          <p:spPr>
            <a:xfrm flipH="1" rot="21212999">
              <a:off x="1804306" y="612566"/>
              <a:ext cx="981780" cy="474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7" name="Shape"/>
            <p:cNvSpPr/>
            <p:nvPr/>
          </p:nvSpPr>
          <p:spPr>
            <a:xfrm flipH="1" rot="21212999">
              <a:off x="1372660" y="1135197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8" name="Shape"/>
            <p:cNvSpPr/>
            <p:nvPr/>
          </p:nvSpPr>
          <p:spPr>
            <a:xfrm flipH="1" rot="21212999">
              <a:off x="782339" y="254268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09" name="Shape"/>
            <p:cNvSpPr/>
            <p:nvPr/>
          </p:nvSpPr>
          <p:spPr>
            <a:xfrm flipH="1" rot="21212999">
              <a:off x="1077500" y="694733"/>
              <a:ext cx="981780" cy="474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10" name="Shape"/>
            <p:cNvSpPr/>
            <p:nvPr/>
          </p:nvSpPr>
          <p:spPr>
            <a:xfrm flipH="1" rot="21212999">
              <a:off x="645854" y="1217364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11" name="Shape"/>
            <p:cNvSpPr/>
            <p:nvPr/>
          </p:nvSpPr>
          <p:spPr>
            <a:xfrm flipH="1" rot="21212999">
              <a:off x="55533" y="336435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12" name="Shape"/>
            <p:cNvSpPr/>
            <p:nvPr/>
          </p:nvSpPr>
          <p:spPr>
            <a:xfrm flipH="1" rot="21212999">
              <a:off x="350694" y="776899"/>
              <a:ext cx="981779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 flipV="1">
              <a:off x="1646584" y="1410343"/>
              <a:ext cx="18902" cy="35934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 flipV="1">
              <a:off x="-1" y="185375"/>
              <a:ext cx="20191" cy="35932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1353203" y="1062134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918212" y="1520948"/>
              <a:ext cx="8163" cy="35979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 flipV="1">
              <a:off x="618666" y="10618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334012" y="695448"/>
              <a:ext cx="8163" cy="35979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1785003" y="503334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2381086" y="1410008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2825585" y="889308"/>
              <a:ext cx="8142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2215986" y="308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755486" y="172355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 flipV="1">
              <a:off x="1051583" y="553825"/>
              <a:ext cx="18923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 flipV="1">
              <a:off x="2071882" y="889000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 flipV="1">
              <a:off x="2503682" y="3760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 flipV="1">
              <a:off x="1477807" y="0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 flipV="1">
              <a:off x="3107866" y="12777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30" name="Assuming staggered order:"/>
          <p:cNvSpPr txBox="1"/>
          <p:nvPr/>
        </p:nvSpPr>
        <p:spPr>
          <a:xfrm>
            <a:off x="619563" y="1741811"/>
            <a:ext cx="90549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Assuming staggered order:</a:t>
            </a:r>
          </a:p>
        </p:txBody>
      </p:sp>
      <p:pic>
        <p:nvPicPr>
          <p:cNvPr id="831" name="M_i=(-1)^iM.pdf" descr="M_i=(-1)^iM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6578" y="2157412"/>
            <a:ext cx="13843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Connection Line"/>
          <p:cNvSpPr/>
          <p:nvPr/>
        </p:nvSpPr>
        <p:spPr>
          <a:xfrm>
            <a:off x="9796595" y="3100272"/>
            <a:ext cx="2407399" cy="1196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04" h="21600" fill="norm" stroke="1" extrusionOk="0">
                <a:moveTo>
                  <a:pt x="0" y="21600"/>
                </a:moveTo>
                <a:cubicBezTo>
                  <a:pt x="17940" y="15484"/>
                  <a:pt x="21600" y="8284"/>
                  <a:pt x="1098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848" name="Connection Line"/>
          <p:cNvSpPr/>
          <p:nvPr/>
        </p:nvSpPr>
        <p:spPr>
          <a:xfrm>
            <a:off x="6175261" y="3162632"/>
            <a:ext cx="2289043" cy="1131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70" h="21600" fill="norm" stroke="1" extrusionOk="0">
                <a:moveTo>
                  <a:pt x="16270" y="0"/>
                </a:moveTo>
                <a:cubicBezTo>
                  <a:pt x="-4004" y="11970"/>
                  <a:pt x="-5330" y="19170"/>
                  <a:pt x="1229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grpSp>
        <p:nvGrpSpPr>
          <p:cNvPr id="839" name="Group"/>
          <p:cNvGrpSpPr/>
          <p:nvPr/>
        </p:nvGrpSpPr>
        <p:grpSpPr>
          <a:xfrm>
            <a:off x="7812248" y="6099670"/>
            <a:ext cx="4765813" cy="2694507"/>
            <a:chOff x="0" y="0"/>
            <a:chExt cx="4765811" cy="2694505"/>
          </a:xfrm>
        </p:grpSpPr>
        <p:pic>
          <p:nvPicPr>
            <p:cNvPr id="834" name="Screenshot 2020-11-30 at 14.57.45.png" descr="Screenshot 2020-11-30 at 14.57.45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74599" y="266753"/>
              <a:ext cx="4091213" cy="24277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5" name="k.pdf" descr="k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530961" y="1923305"/>
              <a:ext cx="1143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36" name="epsilon(k)_text_.pdf" descr="epsilon(k)_text_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78621" y="0"/>
              <a:ext cx="67310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7" name="gap"/>
            <p:cNvSpPr txBox="1"/>
            <p:nvPr/>
          </p:nvSpPr>
          <p:spPr>
            <a:xfrm>
              <a:off x="-1" y="1239329"/>
              <a:ext cx="61107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200">
                  <a:solidFill>
                    <a:srgbClr val="00905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gap</a:t>
              </a:r>
            </a:p>
          </p:txBody>
        </p:sp>
        <p:sp>
          <p:nvSpPr>
            <p:cNvPr id="838" name="Line"/>
            <p:cNvSpPr/>
            <p:nvPr/>
          </p:nvSpPr>
          <p:spPr>
            <a:xfrm flipH="1">
              <a:off x="775436" y="1287797"/>
              <a:ext cx="1" cy="334864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45" name="Group"/>
          <p:cNvGrpSpPr/>
          <p:nvPr/>
        </p:nvGrpSpPr>
        <p:grpSpPr>
          <a:xfrm>
            <a:off x="384075" y="5817145"/>
            <a:ext cx="5690296" cy="3465956"/>
            <a:chOff x="0" y="0"/>
            <a:chExt cx="5690294" cy="3465954"/>
          </a:xfrm>
        </p:grpSpPr>
        <p:grpSp>
          <p:nvGrpSpPr>
            <p:cNvPr id="843" name="Group"/>
            <p:cNvGrpSpPr/>
            <p:nvPr/>
          </p:nvGrpSpPr>
          <p:grpSpPr>
            <a:xfrm>
              <a:off x="0" y="234106"/>
              <a:ext cx="5690295" cy="3231849"/>
              <a:chOff x="0" y="124370"/>
              <a:chExt cx="5690294" cy="3231847"/>
            </a:xfrm>
          </p:grpSpPr>
          <p:pic>
            <p:nvPicPr>
              <p:cNvPr id="840" name="Screenshot 2020-12-01 at 10.51.50.png" descr="Screenshot 2020-12-01 at 10.51.50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124370"/>
                <a:ext cx="5498529" cy="32318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1" name="langle_m_z_rangl.pdf" descr="langle_m_z_rangl.pdf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5232995" y="940939"/>
                <a:ext cx="457300" cy="2482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42" name="Delta=UM.pdf" descr="Delta=UM.pdf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0" t="0" r="72576" b="0"/>
              <a:stretch>
                <a:fillRect/>
              </a:stretch>
            </p:blipFill>
            <p:spPr>
              <a:xfrm>
                <a:off x="5116066" y="1903631"/>
                <a:ext cx="264419" cy="2008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844" name="frac_Delta_U.pdf" descr="frac_Delta_U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382517" y="0"/>
              <a:ext cx="203201" cy="495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46" name="2_Delta.pdf" descr="2_Delta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020397" y="7793781"/>
            <a:ext cx="292101" cy="17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pontaneous symmetry breaking (mean-field theory)"/>
          <p:cNvSpPr txBox="1"/>
          <p:nvPr/>
        </p:nvSpPr>
        <p:spPr>
          <a:xfrm>
            <a:off x="2715623" y="268934"/>
            <a:ext cx="71163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symmetry breaking (mean-field theory)</a:t>
            </a:r>
          </a:p>
        </p:txBody>
      </p:sp>
      <p:sp>
        <p:nvSpPr>
          <p:cNvPr id="851" name="Hubbard model (simplest model that have all the ingredients)"/>
          <p:cNvSpPr txBox="1"/>
          <p:nvPr/>
        </p:nvSpPr>
        <p:spPr>
          <a:xfrm>
            <a:off x="619563" y="978958"/>
            <a:ext cx="90549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Hubbard model (simplest model that have all the ingredients)</a:t>
            </a:r>
          </a:p>
        </p:txBody>
      </p:sp>
      <p:pic>
        <p:nvPicPr>
          <p:cNvPr id="852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4999" y="1825674"/>
            <a:ext cx="6197601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5" name="Group"/>
          <p:cNvGrpSpPr/>
          <p:nvPr/>
        </p:nvGrpSpPr>
        <p:grpSpPr>
          <a:xfrm>
            <a:off x="8505438" y="2888291"/>
            <a:ext cx="2826525" cy="637107"/>
            <a:chOff x="0" y="0"/>
            <a:chExt cx="2826523" cy="637106"/>
          </a:xfrm>
        </p:grpSpPr>
        <p:pic>
          <p:nvPicPr>
            <p:cNvPr id="853" name="H_text_MF_=H_0-U.pdf" descr="H_text_MF_=H_0-U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7862" y="70903"/>
              <a:ext cx="25908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4" name="Rounded Rectangle"/>
            <p:cNvSpPr/>
            <p:nvPr/>
          </p:nvSpPr>
          <p:spPr>
            <a:xfrm>
              <a:off x="0" y="0"/>
              <a:ext cx="2826524" cy="637107"/>
            </a:xfrm>
            <a:prstGeom prst="roundRect">
              <a:avLst>
                <a:gd name="adj" fmla="val 29901"/>
              </a:avLst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58" name="Group"/>
          <p:cNvGrpSpPr/>
          <p:nvPr/>
        </p:nvGrpSpPr>
        <p:grpSpPr>
          <a:xfrm>
            <a:off x="7984713" y="3984095"/>
            <a:ext cx="1759774" cy="637107"/>
            <a:chOff x="0" y="0"/>
            <a:chExt cx="1759773" cy="637106"/>
          </a:xfrm>
        </p:grpSpPr>
        <p:pic>
          <p:nvPicPr>
            <p:cNvPr id="856" name="frac_partial_par.pdf" descr="frac_partial_par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1460" t="0" r="0" b="0"/>
            <a:stretch>
              <a:fillRect/>
            </a:stretch>
          </p:blipFill>
          <p:spPr>
            <a:xfrm>
              <a:off x="95547" y="58202"/>
              <a:ext cx="1458566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7" name="Rounded Rectangle"/>
            <p:cNvSpPr/>
            <p:nvPr/>
          </p:nvSpPr>
          <p:spPr>
            <a:xfrm>
              <a:off x="0" y="0"/>
              <a:ext cx="1759774" cy="637107"/>
            </a:xfrm>
            <a:prstGeom prst="roundRect">
              <a:avLst>
                <a:gd name="adj" fmla="val 29901"/>
              </a:avLst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770587" y="2720233"/>
            <a:ext cx="3126790" cy="1880743"/>
            <a:chOff x="0" y="0"/>
            <a:chExt cx="3126789" cy="1880742"/>
          </a:xfrm>
        </p:grpSpPr>
        <p:grpSp>
          <p:nvGrpSpPr>
            <p:cNvPr id="887" name="Group"/>
            <p:cNvGrpSpPr/>
            <p:nvPr/>
          </p:nvGrpSpPr>
          <p:grpSpPr>
            <a:xfrm>
              <a:off x="-1" y="0"/>
              <a:ext cx="3104812" cy="1880743"/>
              <a:chOff x="0" y="145492"/>
              <a:chExt cx="3104810" cy="1880742"/>
            </a:xfrm>
          </p:grpSpPr>
          <p:grpSp>
            <p:nvGrpSpPr>
              <p:cNvPr id="871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862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859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60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61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866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863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64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65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870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867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68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869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872" name="Line"/>
              <p:cNvSpPr/>
              <p:nvPr/>
            </p:nvSpPr>
            <p:spPr>
              <a:xfrm flipV="1">
                <a:off x="1646584" y="15558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73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74" name="Line"/>
              <p:cNvSpPr/>
              <p:nvPr/>
            </p:nvSpPr>
            <p:spPr>
              <a:xfrm>
                <a:off x="1353203" y="1207626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75" name="Line"/>
              <p:cNvSpPr/>
              <p:nvPr/>
            </p:nvSpPr>
            <p:spPr>
              <a:xfrm>
                <a:off x="918212" y="16664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76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77" name="Line"/>
              <p:cNvSpPr/>
              <p:nvPr/>
            </p:nvSpPr>
            <p:spPr>
              <a:xfrm>
                <a:off x="334012" y="8409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78" name="Line"/>
              <p:cNvSpPr/>
              <p:nvPr/>
            </p:nvSpPr>
            <p:spPr>
              <a:xfrm>
                <a:off x="1785003" y="648826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79" name="Line"/>
              <p:cNvSpPr/>
              <p:nvPr/>
            </p:nvSpPr>
            <p:spPr>
              <a:xfrm>
                <a:off x="2381086" y="15555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80" name="Line"/>
              <p:cNvSpPr/>
              <p:nvPr/>
            </p:nvSpPr>
            <p:spPr>
              <a:xfrm>
                <a:off x="2825586" y="10348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81" name="Line"/>
              <p:cNvSpPr/>
              <p:nvPr/>
            </p:nvSpPr>
            <p:spPr>
              <a:xfrm>
                <a:off x="2215986" y="1458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82" name="Line"/>
              <p:cNvSpPr/>
              <p:nvPr/>
            </p:nvSpPr>
            <p:spPr>
              <a:xfrm>
                <a:off x="755486" y="317848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83" name="Line"/>
              <p:cNvSpPr/>
              <p:nvPr/>
            </p:nvSpPr>
            <p:spPr>
              <a:xfrm flipV="1">
                <a:off x="1051583" y="699317"/>
                <a:ext cx="18923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84" name="Line"/>
              <p:cNvSpPr/>
              <p:nvPr/>
            </p:nvSpPr>
            <p:spPr>
              <a:xfrm flipV="1">
                <a:off x="2071882" y="1034492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85" name="Line"/>
              <p:cNvSpPr/>
              <p:nvPr/>
            </p:nvSpPr>
            <p:spPr>
              <a:xfrm flipV="1">
                <a:off x="2503682" y="5215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86" name="Line"/>
              <p:cNvSpPr/>
              <p:nvPr/>
            </p:nvSpPr>
            <p:spPr>
              <a:xfrm flipV="1">
                <a:off x="1477807" y="145492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888" name="Line"/>
            <p:cNvSpPr/>
            <p:nvPr/>
          </p:nvSpPr>
          <p:spPr>
            <a:xfrm flipV="1">
              <a:off x="3107866" y="12777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90" name="Assuming staggered order:"/>
          <p:cNvSpPr txBox="1"/>
          <p:nvPr/>
        </p:nvSpPr>
        <p:spPr>
          <a:xfrm>
            <a:off x="619563" y="1741811"/>
            <a:ext cx="90549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Assuming staggered order:</a:t>
            </a:r>
          </a:p>
        </p:txBody>
      </p:sp>
      <p:pic>
        <p:nvPicPr>
          <p:cNvPr id="891" name="M_i=(-1)^iM.pdf" descr="M_i=(-1)^iM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6578" y="2157412"/>
            <a:ext cx="13843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907" name="Connection Line"/>
          <p:cNvSpPr/>
          <p:nvPr/>
        </p:nvSpPr>
        <p:spPr>
          <a:xfrm>
            <a:off x="9796595" y="3100272"/>
            <a:ext cx="2407399" cy="1196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04" h="21600" fill="norm" stroke="1" extrusionOk="0">
                <a:moveTo>
                  <a:pt x="0" y="21600"/>
                </a:moveTo>
                <a:cubicBezTo>
                  <a:pt x="17940" y="15484"/>
                  <a:pt x="21600" y="8284"/>
                  <a:pt x="1098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908" name="Connection Line"/>
          <p:cNvSpPr/>
          <p:nvPr/>
        </p:nvSpPr>
        <p:spPr>
          <a:xfrm>
            <a:off x="6175261" y="3162632"/>
            <a:ext cx="2289043" cy="1131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70" h="21600" fill="norm" stroke="1" extrusionOk="0">
                <a:moveTo>
                  <a:pt x="16270" y="0"/>
                </a:moveTo>
                <a:cubicBezTo>
                  <a:pt x="-4004" y="11970"/>
                  <a:pt x="-5330" y="19170"/>
                  <a:pt x="1229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grpSp>
        <p:nvGrpSpPr>
          <p:cNvPr id="900" name="Group"/>
          <p:cNvGrpSpPr/>
          <p:nvPr/>
        </p:nvGrpSpPr>
        <p:grpSpPr>
          <a:xfrm>
            <a:off x="7479555" y="5979318"/>
            <a:ext cx="5010895" cy="3278784"/>
            <a:chOff x="0" y="0"/>
            <a:chExt cx="5010894" cy="3278782"/>
          </a:xfrm>
        </p:grpSpPr>
        <p:pic>
          <p:nvPicPr>
            <p:cNvPr id="894" name="Screenshot 2020-12-01 at 11.02.27.png" descr="Screenshot 2020-12-01 at 11.02.27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8279"/>
            <a:stretch>
              <a:fillRect/>
            </a:stretch>
          </p:blipFill>
          <p:spPr>
            <a:xfrm>
              <a:off x="248394" y="120351"/>
              <a:ext cx="4762501" cy="28072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5" name="Delta=UM.pdf" descr="Delta=UM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45903" t="0" r="26784" b="0"/>
            <a:stretch>
              <a:fillRect/>
            </a:stretch>
          </p:blipFill>
          <p:spPr>
            <a:xfrm>
              <a:off x="2669430" y="3088282"/>
              <a:ext cx="249735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6" name="langle_m_z_rangl.pdf" descr="langle_m_z_rangl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736600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7" name="1"/>
            <p:cNvSpPr txBox="1"/>
            <p:nvPr/>
          </p:nvSpPr>
          <p:spPr>
            <a:xfrm>
              <a:off x="1818926" y="2849314"/>
              <a:ext cx="199036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98" name="2"/>
            <p:cNvSpPr txBox="1"/>
            <p:nvPr/>
          </p:nvSpPr>
          <p:spPr>
            <a:xfrm>
              <a:off x="3241326" y="2849314"/>
              <a:ext cx="199036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99" name="3"/>
            <p:cNvSpPr txBox="1"/>
            <p:nvPr/>
          </p:nvSpPr>
          <p:spPr>
            <a:xfrm>
              <a:off x="4663726" y="2849314"/>
              <a:ext cx="199036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06" name="Group"/>
          <p:cNvGrpSpPr/>
          <p:nvPr/>
        </p:nvGrpSpPr>
        <p:grpSpPr>
          <a:xfrm>
            <a:off x="384075" y="5817145"/>
            <a:ext cx="5690296" cy="3465956"/>
            <a:chOff x="0" y="0"/>
            <a:chExt cx="5690294" cy="3465954"/>
          </a:xfrm>
        </p:grpSpPr>
        <p:grpSp>
          <p:nvGrpSpPr>
            <p:cNvPr id="904" name="Group"/>
            <p:cNvGrpSpPr/>
            <p:nvPr/>
          </p:nvGrpSpPr>
          <p:grpSpPr>
            <a:xfrm>
              <a:off x="0" y="234106"/>
              <a:ext cx="5690295" cy="3231849"/>
              <a:chOff x="0" y="124370"/>
              <a:chExt cx="5690294" cy="3231847"/>
            </a:xfrm>
          </p:grpSpPr>
          <p:pic>
            <p:nvPicPr>
              <p:cNvPr id="901" name="Screenshot 2020-12-01 at 10.51.50.png" descr="Screenshot 2020-12-01 at 10.51.50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124370"/>
                <a:ext cx="5498529" cy="32318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2" name="langle_m_z_rangl.pdf" descr="langle_m_z_rangl.pdf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5232995" y="940939"/>
                <a:ext cx="457300" cy="2482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3" name="Delta=UM.pdf" descr="Delta=UM.pdf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0" t="0" r="72576" b="0"/>
              <a:stretch>
                <a:fillRect/>
              </a:stretch>
            </p:blipFill>
            <p:spPr>
              <a:xfrm>
                <a:off x="5116066" y="1903631"/>
                <a:ext cx="264419" cy="2008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05" name="frac_Delta_U.pdf" descr="frac_Delta_U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82517" y="0"/>
              <a:ext cx="203201" cy="495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langle_c^dagger_.pdf" descr="langle_c^dagger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3" y="6126365"/>
            <a:ext cx="23495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Kubo formula"/>
          <p:cNvSpPr txBox="1"/>
          <p:nvPr/>
        </p:nvSpPr>
        <p:spPr>
          <a:xfrm>
            <a:off x="291771" y="688034"/>
            <a:ext cx="1930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Kubo formula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321047" y="1136898"/>
            <a:ext cx="9009906" cy="1797083"/>
            <a:chOff x="0" y="0"/>
            <a:chExt cx="9009905" cy="1797081"/>
          </a:xfrm>
        </p:grpSpPr>
        <p:sp>
          <p:nvSpPr>
            <p:cNvPr id="169" name="Rectangle"/>
            <p:cNvSpPr/>
            <p:nvPr/>
          </p:nvSpPr>
          <p:spPr>
            <a:xfrm>
              <a:off x="0" y="0"/>
              <a:ext cx="9009906" cy="1797082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70" name="langle_A(t)_rang.pdf" descr="langle_A(t)_rang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9652" y="269891"/>
              <a:ext cx="8458201" cy="1206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2" name="Response of a system to small external perturbations is described by ground state (equilibrium)…"/>
          <p:cNvSpPr txBox="1"/>
          <p:nvPr/>
        </p:nvSpPr>
        <p:spPr>
          <a:xfrm>
            <a:off x="343428" y="3238201"/>
            <a:ext cx="1231794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Response of a system to small external perturbations is described by ground state (equilibrium)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correlation functions (fluctuation-dissipation theorem).</a:t>
            </a:r>
          </a:p>
        </p:txBody>
      </p:sp>
      <p:sp>
        <p:nvSpPr>
          <p:cNvPr id="173" name="Linear response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Linear response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6858017" y="4106691"/>
            <a:ext cx="5400810" cy="3013067"/>
            <a:chOff x="0" y="0"/>
            <a:chExt cx="5400809" cy="3013065"/>
          </a:xfrm>
        </p:grpSpPr>
        <p:sp>
          <p:nvSpPr>
            <p:cNvPr id="174" name="perturbation"/>
            <p:cNvSpPr txBox="1"/>
            <p:nvPr/>
          </p:nvSpPr>
          <p:spPr>
            <a:xfrm>
              <a:off x="0" y="162228"/>
              <a:ext cx="1602739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49001" y="959843"/>
              <a:ext cx="2041721" cy="2053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 rot="2806430">
              <a:off x="3768137" y="150893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flipH="1" rot="8224787">
              <a:off x="1479477" y="420719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probe"/>
            <p:cNvSpPr txBox="1"/>
            <p:nvPr/>
          </p:nvSpPr>
          <p:spPr>
            <a:xfrm>
              <a:off x="4599886" y="8042"/>
              <a:ext cx="800924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179" name="sample"/>
            <p:cNvSpPr txBox="1"/>
            <p:nvPr/>
          </p:nvSpPr>
          <p:spPr>
            <a:xfrm>
              <a:off x="2661763" y="647333"/>
              <a:ext cx="971606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18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357" y="4696539"/>
            <a:ext cx="1317770" cy="360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231" y="5655540"/>
            <a:ext cx="1317867" cy="385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1754" y="5176039"/>
            <a:ext cx="1266976" cy="36052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photoemission…"/>
          <p:cNvSpPr txBox="1"/>
          <p:nvPr/>
        </p:nvSpPr>
        <p:spPr>
          <a:xfrm>
            <a:off x="2448820" y="4707077"/>
            <a:ext cx="3413495" cy="180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conductivity, optical absorption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magnetic susceptibility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superconductivity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9476" y="6995569"/>
            <a:ext cx="1391532" cy="40586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(semi-local) density-like quantities"/>
          <p:cNvSpPr txBox="1"/>
          <p:nvPr/>
        </p:nvSpPr>
        <p:spPr>
          <a:xfrm>
            <a:off x="2477005" y="7057478"/>
            <a:ext cx="368361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(semi-local) density-like quantities</a:t>
            </a:r>
          </a:p>
        </p:txBody>
      </p:sp>
      <p:sp>
        <p:nvSpPr>
          <p:cNvPr id="187" name="Callout"/>
          <p:cNvSpPr/>
          <p:nvPr/>
        </p:nvSpPr>
        <p:spPr>
          <a:xfrm>
            <a:off x="814864" y="3455613"/>
            <a:ext cx="7007623" cy="3511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5" y="0"/>
                </a:moveTo>
                <a:cubicBezTo>
                  <a:pt x="867" y="0"/>
                  <a:pt x="779" y="175"/>
                  <a:pt x="779" y="391"/>
                </a:cubicBezTo>
                <a:lnTo>
                  <a:pt x="779" y="16656"/>
                </a:lnTo>
                <a:lnTo>
                  <a:pt x="0" y="21600"/>
                </a:lnTo>
                <a:lnTo>
                  <a:pt x="1373" y="18626"/>
                </a:lnTo>
                <a:lnTo>
                  <a:pt x="21404" y="18626"/>
                </a:lnTo>
                <a:cubicBezTo>
                  <a:pt x="21512" y="18626"/>
                  <a:pt x="21600" y="18451"/>
                  <a:pt x="21600" y="18236"/>
                </a:cubicBezTo>
                <a:lnTo>
                  <a:pt x="21600" y="391"/>
                </a:lnTo>
                <a:cubicBezTo>
                  <a:pt x="21600" y="175"/>
                  <a:pt x="21512" y="0"/>
                  <a:pt x="21404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297425" y="3954258"/>
            <a:ext cx="1162838" cy="332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243973" y="4347405"/>
            <a:ext cx="1269741" cy="298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356009" y="4774449"/>
            <a:ext cx="1045669" cy="298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332528" y="5847459"/>
            <a:ext cx="1092631" cy="31218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pin"/>
          <p:cNvSpPr txBox="1"/>
          <p:nvPr/>
        </p:nvSpPr>
        <p:spPr>
          <a:xfrm>
            <a:off x="1922261" y="4261691"/>
            <a:ext cx="1523105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spin</a:t>
            </a:r>
          </a:p>
        </p:txBody>
      </p:sp>
      <p:sp>
        <p:nvSpPr>
          <p:cNvPr id="193" name="charge"/>
          <p:cNvSpPr txBox="1"/>
          <p:nvPr/>
        </p:nvSpPr>
        <p:spPr>
          <a:xfrm>
            <a:off x="1843987" y="5753239"/>
            <a:ext cx="1523105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charge</a:t>
            </a:r>
          </a:p>
        </p:txBody>
      </p:sp>
      <p:pic>
        <p:nvPicPr>
          <p:cNvPr id="194" name="color_red_boldsy.pdf" descr="color_red_boldsy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004562" y="4445987"/>
            <a:ext cx="9779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olor_red_sigma^.pdf" descr="color_red_sigma^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083300" y="5792863"/>
            <a:ext cx="939800" cy="3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riangle"/>
          <p:cNvSpPr/>
          <p:nvPr/>
        </p:nvSpPr>
        <p:spPr>
          <a:xfrm rot="5400000">
            <a:off x="4798513" y="4390951"/>
            <a:ext cx="1270001" cy="42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pontaneous symmetry breaking (mean-field theory)"/>
          <p:cNvSpPr txBox="1"/>
          <p:nvPr/>
        </p:nvSpPr>
        <p:spPr>
          <a:xfrm>
            <a:off x="2715623" y="268934"/>
            <a:ext cx="71163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symmetry breaking (mean-field theory)</a:t>
            </a:r>
          </a:p>
        </p:txBody>
      </p:sp>
      <p:sp>
        <p:nvSpPr>
          <p:cNvPr id="911" name="Hubbard model (simplest model that have all the ingredients)"/>
          <p:cNvSpPr txBox="1"/>
          <p:nvPr/>
        </p:nvSpPr>
        <p:spPr>
          <a:xfrm>
            <a:off x="619563" y="978958"/>
            <a:ext cx="90549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Hubbard model (simplest model that have all the ingredients)</a:t>
            </a:r>
          </a:p>
        </p:txBody>
      </p:sp>
      <p:pic>
        <p:nvPicPr>
          <p:cNvPr id="912" name="H=-_mu_sum_i,_si.pdf" descr="H=-_mu_sum_i,_si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4999" y="1825674"/>
            <a:ext cx="6197601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5" name="Group"/>
          <p:cNvGrpSpPr/>
          <p:nvPr/>
        </p:nvGrpSpPr>
        <p:grpSpPr>
          <a:xfrm>
            <a:off x="8505438" y="2888291"/>
            <a:ext cx="2826525" cy="637107"/>
            <a:chOff x="0" y="0"/>
            <a:chExt cx="2826523" cy="637106"/>
          </a:xfrm>
        </p:grpSpPr>
        <p:pic>
          <p:nvPicPr>
            <p:cNvPr id="913" name="H_text_MF_=H_0-U.pdf" descr="H_text_MF_=H_0-U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7862" y="70903"/>
              <a:ext cx="25908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4" name="Rounded Rectangle"/>
            <p:cNvSpPr/>
            <p:nvPr/>
          </p:nvSpPr>
          <p:spPr>
            <a:xfrm>
              <a:off x="0" y="0"/>
              <a:ext cx="2826524" cy="637107"/>
            </a:xfrm>
            <a:prstGeom prst="roundRect">
              <a:avLst>
                <a:gd name="adj" fmla="val 29901"/>
              </a:avLst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18" name="Group"/>
          <p:cNvGrpSpPr/>
          <p:nvPr/>
        </p:nvGrpSpPr>
        <p:grpSpPr>
          <a:xfrm>
            <a:off x="7984713" y="3984095"/>
            <a:ext cx="1759774" cy="637107"/>
            <a:chOff x="0" y="0"/>
            <a:chExt cx="1759773" cy="637106"/>
          </a:xfrm>
        </p:grpSpPr>
        <p:pic>
          <p:nvPicPr>
            <p:cNvPr id="916" name="frac_partial_par.pdf" descr="frac_partial_par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1460" t="0" r="0" b="0"/>
            <a:stretch>
              <a:fillRect/>
            </a:stretch>
          </p:blipFill>
          <p:spPr>
            <a:xfrm>
              <a:off x="95547" y="58202"/>
              <a:ext cx="1458566" cy="520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7" name="Rounded Rectangle"/>
            <p:cNvSpPr/>
            <p:nvPr/>
          </p:nvSpPr>
          <p:spPr>
            <a:xfrm>
              <a:off x="0" y="0"/>
              <a:ext cx="1759774" cy="637107"/>
            </a:xfrm>
            <a:prstGeom prst="roundRect">
              <a:avLst>
                <a:gd name="adj" fmla="val 29901"/>
              </a:avLst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770587" y="2720233"/>
            <a:ext cx="3126790" cy="1880743"/>
            <a:chOff x="0" y="0"/>
            <a:chExt cx="3126789" cy="1880742"/>
          </a:xfrm>
        </p:grpSpPr>
        <p:grpSp>
          <p:nvGrpSpPr>
            <p:cNvPr id="947" name="Group"/>
            <p:cNvGrpSpPr/>
            <p:nvPr/>
          </p:nvGrpSpPr>
          <p:grpSpPr>
            <a:xfrm>
              <a:off x="-1" y="0"/>
              <a:ext cx="3104812" cy="1880743"/>
              <a:chOff x="0" y="145492"/>
              <a:chExt cx="3104810" cy="1880742"/>
            </a:xfrm>
          </p:grpSpPr>
          <p:grpSp>
            <p:nvGrpSpPr>
              <p:cNvPr id="931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922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919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20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21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926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923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24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25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930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927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28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29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932" name="Line"/>
              <p:cNvSpPr/>
              <p:nvPr/>
            </p:nvSpPr>
            <p:spPr>
              <a:xfrm flipV="1">
                <a:off x="1646584" y="15558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33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34" name="Line"/>
              <p:cNvSpPr/>
              <p:nvPr/>
            </p:nvSpPr>
            <p:spPr>
              <a:xfrm>
                <a:off x="1353203" y="1207626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35" name="Line"/>
              <p:cNvSpPr/>
              <p:nvPr/>
            </p:nvSpPr>
            <p:spPr>
              <a:xfrm>
                <a:off x="918212" y="16664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36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37" name="Line"/>
              <p:cNvSpPr/>
              <p:nvPr/>
            </p:nvSpPr>
            <p:spPr>
              <a:xfrm>
                <a:off x="334012" y="8409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38" name="Line"/>
              <p:cNvSpPr/>
              <p:nvPr/>
            </p:nvSpPr>
            <p:spPr>
              <a:xfrm>
                <a:off x="1785003" y="648826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39" name="Line"/>
              <p:cNvSpPr/>
              <p:nvPr/>
            </p:nvSpPr>
            <p:spPr>
              <a:xfrm>
                <a:off x="2381086" y="15555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40" name="Line"/>
              <p:cNvSpPr/>
              <p:nvPr/>
            </p:nvSpPr>
            <p:spPr>
              <a:xfrm>
                <a:off x="2825586" y="10348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41" name="Line"/>
              <p:cNvSpPr/>
              <p:nvPr/>
            </p:nvSpPr>
            <p:spPr>
              <a:xfrm>
                <a:off x="2215986" y="1458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42" name="Line"/>
              <p:cNvSpPr/>
              <p:nvPr/>
            </p:nvSpPr>
            <p:spPr>
              <a:xfrm>
                <a:off x="755486" y="317848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43" name="Line"/>
              <p:cNvSpPr/>
              <p:nvPr/>
            </p:nvSpPr>
            <p:spPr>
              <a:xfrm flipV="1">
                <a:off x="1051583" y="699317"/>
                <a:ext cx="18923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44" name="Line"/>
              <p:cNvSpPr/>
              <p:nvPr/>
            </p:nvSpPr>
            <p:spPr>
              <a:xfrm flipV="1">
                <a:off x="2071882" y="1034492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45" name="Line"/>
              <p:cNvSpPr/>
              <p:nvPr/>
            </p:nvSpPr>
            <p:spPr>
              <a:xfrm flipV="1">
                <a:off x="2503682" y="5215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46" name="Line"/>
              <p:cNvSpPr/>
              <p:nvPr/>
            </p:nvSpPr>
            <p:spPr>
              <a:xfrm flipV="1">
                <a:off x="1477807" y="145492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948" name="Line"/>
            <p:cNvSpPr/>
            <p:nvPr/>
          </p:nvSpPr>
          <p:spPr>
            <a:xfrm flipV="1">
              <a:off x="3107866" y="12777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950" name="Assuming staggered order:"/>
          <p:cNvSpPr txBox="1"/>
          <p:nvPr/>
        </p:nvSpPr>
        <p:spPr>
          <a:xfrm>
            <a:off x="619563" y="1741811"/>
            <a:ext cx="905499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Assuming staggered order:</a:t>
            </a:r>
          </a:p>
        </p:txBody>
      </p:sp>
      <p:pic>
        <p:nvPicPr>
          <p:cNvPr id="951" name="M_i=(-1)^iM.pdf" descr="M_i=(-1)^iM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6578" y="2157412"/>
            <a:ext cx="1384301" cy="266701"/>
          </a:xfrm>
          <a:prstGeom prst="rect">
            <a:avLst/>
          </a:prstGeom>
          <a:ln w="12700">
            <a:miter lim="400000"/>
          </a:ln>
        </p:spPr>
      </p:pic>
      <p:sp>
        <p:nvSpPr>
          <p:cNvPr id="975" name="Connection Line"/>
          <p:cNvSpPr/>
          <p:nvPr/>
        </p:nvSpPr>
        <p:spPr>
          <a:xfrm>
            <a:off x="9796595" y="3100272"/>
            <a:ext cx="2407399" cy="1196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04" h="21600" fill="norm" stroke="1" extrusionOk="0">
                <a:moveTo>
                  <a:pt x="0" y="21600"/>
                </a:moveTo>
                <a:cubicBezTo>
                  <a:pt x="17940" y="15484"/>
                  <a:pt x="21600" y="8284"/>
                  <a:pt x="1098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976" name="Connection Line"/>
          <p:cNvSpPr/>
          <p:nvPr/>
        </p:nvSpPr>
        <p:spPr>
          <a:xfrm>
            <a:off x="6175261" y="3162632"/>
            <a:ext cx="2289043" cy="1131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70" h="21600" fill="norm" stroke="1" extrusionOk="0">
                <a:moveTo>
                  <a:pt x="16270" y="0"/>
                </a:moveTo>
                <a:cubicBezTo>
                  <a:pt x="-4004" y="11970"/>
                  <a:pt x="-5330" y="19170"/>
                  <a:pt x="1229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grpSp>
        <p:nvGrpSpPr>
          <p:cNvPr id="960" name="Group"/>
          <p:cNvGrpSpPr/>
          <p:nvPr/>
        </p:nvGrpSpPr>
        <p:grpSpPr>
          <a:xfrm>
            <a:off x="7479555" y="5979318"/>
            <a:ext cx="5010895" cy="3278784"/>
            <a:chOff x="0" y="0"/>
            <a:chExt cx="5010894" cy="3278782"/>
          </a:xfrm>
        </p:grpSpPr>
        <p:pic>
          <p:nvPicPr>
            <p:cNvPr id="954" name="Screenshot 2020-12-01 at 11.02.27.png" descr="Screenshot 2020-12-01 at 11.02.27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8279"/>
            <a:stretch>
              <a:fillRect/>
            </a:stretch>
          </p:blipFill>
          <p:spPr>
            <a:xfrm>
              <a:off x="248394" y="120351"/>
              <a:ext cx="4762501" cy="28072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5" name="Delta=UM.pdf" descr="Delta=UM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45903" t="0" r="26784" b="0"/>
            <a:stretch>
              <a:fillRect/>
            </a:stretch>
          </p:blipFill>
          <p:spPr>
            <a:xfrm>
              <a:off x="2669430" y="3088282"/>
              <a:ext cx="249735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6" name="langle_m_z_rangl.pdf" descr="langle_m_z_rangl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736600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7" name="1"/>
            <p:cNvSpPr txBox="1"/>
            <p:nvPr/>
          </p:nvSpPr>
          <p:spPr>
            <a:xfrm>
              <a:off x="1818926" y="2849314"/>
              <a:ext cx="199036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58" name="2"/>
            <p:cNvSpPr txBox="1"/>
            <p:nvPr/>
          </p:nvSpPr>
          <p:spPr>
            <a:xfrm>
              <a:off x="3241326" y="2849314"/>
              <a:ext cx="199036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9" name="3"/>
            <p:cNvSpPr txBox="1"/>
            <p:nvPr/>
          </p:nvSpPr>
          <p:spPr>
            <a:xfrm>
              <a:off x="4663726" y="2849314"/>
              <a:ext cx="199036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2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66" name="Group"/>
          <p:cNvGrpSpPr/>
          <p:nvPr/>
        </p:nvGrpSpPr>
        <p:grpSpPr>
          <a:xfrm>
            <a:off x="384075" y="5817145"/>
            <a:ext cx="5690296" cy="3465956"/>
            <a:chOff x="0" y="0"/>
            <a:chExt cx="5690294" cy="3465954"/>
          </a:xfrm>
        </p:grpSpPr>
        <p:grpSp>
          <p:nvGrpSpPr>
            <p:cNvPr id="964" name="Group"/>
            <p:cNvGrpSpPr/>
            <p:nvPr/>
          </p:nvGrpSpPr>
          <p:grpSpPr>
            <a:xfrm>
              <a:off x="0" y="234106"/>
              <a:ext cx="5690295" cy="3231849"/>
              <a:chOff x="0" y="124370"/>
              <a:chExt cx="5690294" cy="3231847"/>
            </a:xfrm>
          </p:grpSpPr>
          <p:pic>
            <p:nvPicPr>
              <p:cNvPr id="961" name="Screenshot 2020-12-01 at 10.51.50.png" descr="Screenshot 2020-12-01 at 10.51.50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124370"/>
                <a:ext cx="5498529" cy="32318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2" name="langle_m_z_rangl.pdf" descr="langle_m_z_rangl.pdf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5232995" y="940939"/>
                <a:ext cx="457300" cy="2482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63" name="Delta=UM.pdf" descr="Delta=UM.pdf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0" t="0" r="72576" b="0"/>
              <a:stretch>
                <a:fillRect/>
              </a:stretch>
            </p:blipFill>
            <p:spPr>
              <a:xfrm>
                <a:off x="5116066" y="1903631"/>
                <a:ext cx="264419" cy="2008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65" name="frac_Delta_U.pdf" descr="frac_Delta_U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82517" y="0"/>
              <a:ext cx="203201" cy="495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7" name="Callout"/>
          <p:cNvSpPr/>
          <p:nvPr/>
        </p:nvSpPr>
        <p:spPr>
          <a:xfrm>
            <a:off x="679390" y="2894641"/>
            <a:ext cx="9862742" cy="5940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" y="0"/>
                </a:moveTo>
                <a:cubicBezTo>
                  <a:pt x="59" y="0"/>
                  <a:pt x="0" y="99"/>
                  <a:pt x="0" y="221"/>
                </a:cubicBezTo>
                <a:lnTo>
                  <a:pt x="0" y="16388"/>
                </a:lnTo>
                <a:cubicBezTo>
                  <a:pt x="0" y="16510"/>
                  <a:pt x="59" y="16609"/>
                  <a:pt x="133" y="16609"/>
                </a:cubicBezTo>
                <a:lnTo>
                  <a:pt x="15903" y="16609"/>
                </a:lnTo>
                <a:lnTo>
                  <a:pt x="16168" y="21600"/>
                </a:lnTo>
                <a:lnTo>
                  <a:pt x="16434" y="16609"/>
                </a:lnTo>
                <a:lnTo>
                  <a:pt x="21467" y="16609"/>
                </a:lnTo>
                <a:cubicBezTo>
                  <a:pt x="21541" y="16609"/>
                  <a:pt x="21600" y="16510"/>
                  <a:pt x="21600" y="16388"/>
                </a:cubicBezTo>
                <a:lnTo>
                  <a:pt x="21600" y="221"/>
                </a:lnTo>
                <a:cubicBezTo>
                  <a:pt x="21600" y="99"/>
                  <a:pt x="21541" y="0"/>
                  <a:pt x="21467" y="0"/>
                </a:cubicBezTo>
                <a:lnTo>
                  <a:pt x="133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68" name="Screenshot 2020-12-01 at 12.13.13.png" descr="Screenshot 2020-12-01 at 12.13.13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153067" y="3371755"/>
            <a:ext cx="4160673" cy="2578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9" name="Screenshot 2020-12-01 at 12.13.58.png" descr="Screenshot 2020-12-01 at 12.13.58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07972" y="3371755"/>
            <a:ext cx="4042503" cy="2578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0" name="Delta=UM.pdf" descr="Delta=UM.pdf"/>
          <p:cNvPicPr>
            <a:picLocks noChangeAspect="1"/>
          </p:cNvPicPr>
          <p:nvPr/>
        </p:nvPicPr>
        <p:blipFill>
          <a:blip r:embed="rId7">
            <a:extLst/>
          </a:blip>
          <a:srcRect l="45903" t="0" r="26784" b="0"/>
          <a:stretch>
            <a:fillRect/>
          </a:stretch>
        </p:blipFill>
        <p:spPr>
          <a:xfrm>
            <a:off x="8250882" y="6061570"/>
            <a:ext cx="249735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1" name="Delta=UM.pdf" descr="Delta=UM.pdf"/>
          <p:cNvPicPr>
            <a:picLocks noChangeAspect="1"/>
          </p:cNvPicPr>
          <p:nvPr/>
        </p:nvPicPr>
        <p:blipFill>
          <a:blip r:embed="rId7">
            <a:extLst/>
          </a:blip>
          <a:srcRect l="45903" t="0" r="26784" b="0"/>
          <a:stretch>
            <a:fillRect/>
          </a:stretch>
        </p:blipFill>
        <p:spPr>
          <a:xfrm>
            <a:off x="2980382" y="6061570"/>
            <a:ext cx="249735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2" name="langle_m_z_rangl.pdf" descr="langle_m_z_rangl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17555" y="3539954"/>
            <a:ext cx="7366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3" name="-_operatorname_l.pdf" descr="-_operatorname_l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778248" y="3455838"/>
            <a:ext cx="13208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4" name="operatorname_ln_.pdf" descr="operatorname_ln_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51321" y="6740028"/>
            <a:ext cx="1841501" cy="48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pontaneous symmetry breaking (mean-field theory)"/>
          <p:cNvSpPr txBox="1"/>
          <p:nvPr/>
        </p:nvSpPr>
        <p:spPr>
          <a:xfrm>
            <a:off x="2715623" y="268934"/>
            <a:ext cx="71163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symmetry breaking (mean-field theory)</a:t>
            </a:r>
          </a:p>
        </p:txBody>
      </p:sp>
      <p:grpSp>
        <p:nvGrpSpPr>
          <p:cNvPr id="1009" name="Group"/>
          <p:cNvGrpSpPr/>
          <p:nvPr/>
        </p:nvGrpSpPr>
        <p:grpSpPr>
          <a:xfrm>
            <a:off x="364187" y="803068"/>
            <a:ext cx="3126790" cy="1880743"/>
            <a:chOff x="0" y="0"/>
            <a:chExt cx="3126789" cy="1880742"/>
          </a:xfrm>
        </p:grpSpPr>
        <p:grpSp>
          <p:nvGrpSpPr>
            <p:cNvPr id="1007" name="Group"/>
            <p:cNvGrpSpPr/>
            <p:nvPr/>
          </p:nvGrpSpPr>
          <p:grpSpPr>
            <a:xfrm>
              <a:off x="-1" y="0"/>
              <a:ext cx="3104812" cy="1880743"/>
              <a:chOff x="0" y="145492"/>
              <a:chExt cx="3104810" cy="1880742"/>
            </a:xfrm>
          </p:grpSpPr>
          <p:grpSp>
            <p:nvGrpSpPr>
              <p:cNvPr id="991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982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979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80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81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986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983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84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85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990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987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88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989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992" name="Line"/>
              <p:cNvSpPr/>
              <p:nvPr/>
            </p:nvSpPr>
            <p:spPr>
              <a:xfrm flipV="1">
                <a:off x="1646584" y="15558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93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94" name="Line"/>
              <p:cNvSpPr/>
              <p:nvPr/>
            </p:nvSpPr>
            <p:spPr>
              <a:xfrm>
                <a:off x="1353203" y="1207626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95" name="Line"/>
              <p:cNvSpPr/>
              <p:nvPr/>
            </p:nvSpPr>
            <p:spPr>
              <a:xfrm>
                <a:off x="918212" y="16664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96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97" name="Line"/>
              <p:cNvSpPr/>
              <p:nvPr/>
            </p:nvSpPr>
            <p:spPr>
              <a:xfrm>
                <a:off x="334012" y="8409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98" name="Line"/>
              <p:cNvSpPr/>
              <p:nvPr/>
            </p:nvSpPr>
            <p:spPr>
              <a:xfrm>
                <a:off x="1785003" y="648826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99" name="Line"/>
              <p:cNvSpPr/>
              <p:nvPr/>
            </p:nvSpPr>
            <p:spPr>
              <a:xfrm>
                <a:off x="2381086" y="15555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00" name="Line"/>
              <p:cNvSpPr/>
              <p:nvPr/>
            </p:nvSpPr>
            <p:spPr>
              <a:xfrm>
                <a:off x="2825586" y="10348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01" name="Line"/>
              <p:cNvSpPr/>
              <p:nvPr/>
            </p:nvSpPr>
            <p:spPr>
              <a:xfrm>
                <a:off x="2215986" y="1458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02" name="Line"/>
              <p:cNvSpPr/>
              <p:nvPr/>
            </p:nvSpPr>
            <p:spPr>
              <a:xfrm>
                <a:off x="755486" y="317848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03" name="Line"/>
              <p:cNvSpPr/>
              <p:nvPr/>
            </p:nvSpPr>
            <p:spPr>
              <a:xfrm flipV="1">
                <a:off x="1051583" y="699317"/>
                <a:ext cx="18923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04" name="Line"/>
              <p:cNvSpPr/>
              <p:nvPr/>
            </p:nvSpPr>
            <p:spPr>
              <a:xfrm flipV="1">
                <a:off x="2071882" y="1034492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05" name="Line"/>
              <p:cNvSpPr/>
              <p:nvPr/>
            </p:nvSpPr>
            <p:spPr>
              <a:xfrm flipV="1">
                <a:off x="2503682" y="5215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06" name="Line"/>
              <p:cNvSpPr/>
              <p:nvPr/>
            </p:nvSpPr>
            <p:spPr>
              <a:xfrm flipV="1">
                <a:off x="1477807" y="145492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1008" name="Line"/>
            <p:cNvSpPr/>
            <p:nvPr/>
          </p:nvSpPr>
          <p:spPr>
            <a:xfrm flipV="1">
              <a:off x="3107866" y="12777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10" name="The ground state breaks symmetries of the Hamiltonian:…"/>
          <p:cNvSpPr txBox="1"/>
          <p:nvPr/>
        </p:nvSpPr>
        <p:spPr>
          <a:xfrm>
            <a:off x="5763063" y="802578"/>
            <a:ext cx="6549476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ground state breaks symmetries of the Hamiltonian:</a:t>
            </a:r>
          </a:p>
          <a:p>
            <a:pPr marL="250031" indent="-250031" algn="l">
              <a:buSzPct val="145000"/>
              <a:buChar char="•"/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spin isotropy (z-direction is special)</a:t>
            </a:r>
          </a:p>
          <a:p>
            <a:pPr marL="250031" indent="-250031" algn="l">
              <a:buSzPct val="145000"/>
              <a:buChar char="•"/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periodicity (two sublattices)</a:t>
            </a:r>
          </a:p>
          <a:p>
            <a:pPr marL="250031" indent="-250031" algn="l">
              <a:buSzPct val="145000"/>
              <a:buChar char="•"/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time-reversal </a:t>
            </a:r>
          </a:p>
        </p:txBody>
      </p:sp>
      <p:sp>
        <p:nvSpPr>
          <p:cNvPr id="1011" name="=&gt; ground state is degenerate…"/>
          <p:cNvSpPr txBox="1"/>
          <p:nvPr/>
        </p:nvSpPr>
        <p:spPr>
          <a:xfrm>
            <a:off x="5763063" y="2682178"/>
            <a:ext cx="6549476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=&gt; ground state is degenerate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=&gt; if continuous symmetries are broken Goldstone modes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exist: magnons (FM, AFM), acoustic phonons (solids), 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sound waves (BEC), ...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=&gt; spontaneous symmetry breaking (second order phase transition) can exist only in infinite (macroscopic) systems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=&gt; ordered phase is destroyed by temperature</a:t>
            </a:r>
          </a:p>
        </p:txBody>
      </p:sp>
      <p:sp>
        <p:nvSpPr>
          <p:cNvPr id="1012" name="Examples:…"/>
          <p:cNvSpPr txBox="1"/>
          <p:nvPr/>
        </p:nvSpPr>
        <p:spPr>
          <a:xfrm>
            <a:off x="5763063" y="6263578"/>
            <a:ext cx="6549476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Examples: 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magnetic order     (spin rotation symmetry)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crystalline order    (translational symmetry)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superconductivity  (particle conservation, gauge symmetry)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Bose-Einstein condensation (particle conservation, gauge symmetry)</a:t>
            </a:r>
          </a:p>
          <a:p>
            <a: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charge/spin density waves (translational symmetry)</a:t>
            </a:r>
          </a:p>
        </p:txBody>
      </p:sp>
      <p:sp>
        <p:nvSpPr>
          <p:cNvPr id="1013" name="MF theory can be generalized to finite temperatures - it provides an accurate description…"/>
          <p:cNvSpPr txBox="1"/>
          <p:nvPr/>
        </p:nvSpPr>
        <p:spPr>
          <a:xfrm>
            <a:off x="352863" y="8625778"/>
            <a:ext cx="1229907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MF theory can be generalized to finite temperatures - it provides an accurate description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of spontaneous symmetry breaking in weak coupling limit, e.g. superconductivy</a:t>
            </a:r>
          </a:p>
        </p:txBody>
      </p:sp>
      <p:pic>
        <p:nvPicPr>
          <p:cNvPr id="1014" name="Screenshot 2020-12-01 at 12.21.41.png" descr="Screenshot 2020-12-01 at 12.21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113" y="4189015"/>
            <a:ext cx="5315876" cy="3208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5" name="langle_m_z_rangl.pdf" descr="langle_m_z_rangl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255" y="4009328"/>
            <a:ext cx="7366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6" name="T.pdf" descr="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56073" y="7322889"/>
            <a:ext cx="1651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7" name="U=1"/>
          <p:cNvSpPr txBox="1"/>
          <p:nvPr/>
        </p:nvSpPr>
        <p:spPr>
          <a:xfrm>
            <a:off x="2670323" y="4129856"/>
            <a:ext cx="7366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i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U=1</a:t>
            </a:r>
          </a:p>
        </p:txBody>
      </p:sp>
      <p:sp>
        <p:nvSpPr>
          <p:cNvPr id="1018" name="U=0.75"/>
          <p:cNvSpPr txBox="1"/>
          <p:nvPr/>
        </p:nvSpPr>
        <p:spPr>
          <a:xfrm>
            <a:off x="1559282" y="4815656"/>
            <a:ext cx="95949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i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U=0.75</a:t>
            </a:r>
          </a:p>
        </p:txBody>
      </p:sp>
      <p:sp>
        <p:nvSpPr>
          <p:cNvPr id="1019" name="U=0.5"/>
          <p:cNvSpPr txBox="1"/>
          <p:nvPr/>
        </p:nvSpPr>
        <p:spPr>
          <a:xfrm>
            <a:off x="835382" y="5806256"/>
            <a:ext cx="95949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i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U=0.5</a:t>
            </a:r>
          </a:p>
        </p:txBody>
      </p:sp>
      <p:pic>
        <p:nvPicPr>
          <p:cNvPr id="1020" name="T_c.pdf" descr="T_c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21212" y="5303936"/>
            <a:ext cx="215901" cy="20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1" name="Line"/>
          <p:cNvSpPr/>
          <p:nvPr/>
        </p:nvSpPr>
        <p:spPr>
          <a:xfrm flipH="1">
            <a:off x="1271813" y="5527932"/>
            <a:ext cx="3372033" cy="1525384"/>
          </a:xfrm>
          <a:prstGeom prst="line">
            <a:avLst/>
          </a:prstGeom>
          <a:ln w="25400">
            <a:solidFill>
              <a:srgbClr val="FF2600"/>
            </a:solidFill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22" name="Line"/>
          <p:cNvSpPr/>
          <p:nvPr/>
        </p:nvSpPr>
        <p:spPr>
          <a:xfrm flipH="1">
            <a:off x="2468986" y="5527731"/>
            <a:ext cx="2184037" cy="1540515"/>
          </a:xfrm>
          <a:prstGeom prst="line">
            <a:avLst/>
          </a:prstGeom>
          <a:ln w="25400">
            <a:solidFill>
              <a:srgbClr val="FF2600"/>
            </a:solidFill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23" name="Line"/>
          <p:cNvSpPr/>
          <p:nvPr/>
        </p:nvSpPr>
        <p:spPr>
          <a:xfrm flipH="1">
            <a:off x="4390754" y="5518771"/>
            <a:ext cx="241781" cy="1556531"/>
          </a:xfrm>
          <a:prstGeom prst="line">
            <a:avLst/>
          </a:prstGeom>
          <a:ln w="25400">
            <a:solidFill>
              <a:srgbClr val="FF2600"/>
            </a:solidFill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pontaneous symmetry breaking (mean-field theory)"/>
          <p:cNvSpPr txBox="1"/>
          <p:nvPr/>
        </p:nvSpPr>
        <p:spPr>
          <a:xfrm>
            <a:off x="2715623" y="268934"/>
            <a:ext cx="71163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Spontaneous symmetry breaking (mean-field theory)</a:t>
            </a:r>
          </a:p>
        </p:txBody>
      </p:sp>
      <p:grpSp>
        <p:nvGrpSpPr>
          <p:cNvPr id="1056" name="Group"/>
          <p:cNvGrpSpPr/>
          <p:nvPr/>
        </p:nvGrpSpPr>
        <p:grpSpPr>
          <a:xfrm>
            <a:off x="440387" y="1298368"/>
            <a:ext cx="3126790" cy="1880743"/>
            <a:chOff x="0" y="0"/>
            <a:chExt cx="3126789" cy="1880742"/>
          </a:xfrm>
        </p:grpSpPr>
        <p:grpSp>
          <p:nvGrpSpPr>
            <p:cNvPr id="1054" name="Group"/>
            <p:cNvGrpSpPr/>
            <p:nvPr/>
          </p:nvGrpSpPr>
          <p:grpSpPr>
            <a:xfrm>
              <a:off x="-1" y="0"/>
              <a:ext cx="3104812" cy="1880743"/>
              <a:chOff x="0" y="145492"/>
              <a:chExt cx="3104810" cy="1880742"/>
            </a:xfrm>
          </p:grpSpPr>
          <p:grpSp>
            <p:nvGrpSpPr>
              <p:cNvPr id="1038" name="Group"/>
              <p:cNvGrpSpPr/>
              <p:nvPr/>
            </p:nvGrpSpPr>
            <p:grpSpPr>
              <a:xfrm>
                <a:off x="31969" y="263952"/>
                <a:ext cx="3072842" cy="1627394"/>
                <a:chOff x="0" y="0"/>
                <a:chExt cx="3072840" cy="1627393"/>
              </a:xfrm>
            </p:grpSpPr>
            <p:grpSp>
              <p:nvGrpSpPr>
                <p:cNvPr id="1029" name="Group"/>
                <p:cNvGrpSpPr/>
                <p:nvPr/>
              </p:nvGrpSpPr>
              <p:grpSpPr>
                <a:xfrm>
                  <a:off x="1453612" y="-1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1026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27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28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033" name="Group"/>
                <p:cNvGrpSpPr/>
                <p:nvPr/>
              </p:nvGrpSpPr>
              <p:grpSpPr>
                <a:xfrm>
                  <a:off x="726806" y="82166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1030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31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32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1037" name="Group"/>
                <p:cNvGrpSpPr/>
                <p:nvPr/>
              </p:nvGrpSpPr>
              <p:grpSpPr>
                <a:xfrm>
                  <a:off x="0" y="164333"/>
                  <a:ext cx="1619229" cy="1463061"/>
                  <a:chOff x="0" y="0"/>
                  <a:chExt cx="1619228" cy="1463059"/>
                </a:xfrm>
              </p:grpSpPr>
              <p:sp>
                <p:nvSpPr>
                  <p:cNvPr id="1034" name="Shape"/>
                  <p:cNvSpPr/>
                  <p:nvPr/>
                </p:nvSpPr>
                <p:spPr>
                  <a:xfrm flipH="1" rot="21212999">
                    <a:off x="613885" y="934571"/>
                    <a:ext cx="981780" cy="4748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35" name="Shape"/>
                  <p:cNvSpPr/>
                  <p:nvPr/>
                </p:nvSpPr>
                <p:spPr>
                  <a:xfrm flipH="1" rot="21212999">
                    <a:off x="23564" y="53641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1036" name="Shape"/>
                  <p:cNvSpPr/>
                  <p:nvPr/>
                </p:nvSpPr>
                <p:spPr>
                  <a:xfrm flipH="1" rot="21212999">
                    <a:off x="318724" y="494106"/>
                    <a:ext cx="981780" cy="4748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00" y="0"/>
                        </a:moveTo>
                        <a:lnTo>
                          <a:pt x="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349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l" defTabSz="914400">
                      <a:defRPr b="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sp>
            <p:nvSpPr>
              <p:cNvPr id="1039" name="Line"/>
              <p:cNvSpPr/>
              <p:nvPr/>
            </p:nvSpPr>
            <p:spPr>
              <a:xfrm flipV="1">
                <a:off x="1646584" y="1555835"/>
                <a:ext cx="18902" cy="35934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0" name="Line"/>
              <p:cNvSpPr/>
              <p:nvPr/>
            </p:nvSpPr>
            <p:spPr>
              <a:xfrm flipV="1">
                <a:off x="0" y="330867"/>
                <a:ext cx="20190" cy="35932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1" name="Line"/>
              <p:cNvSpPr/>
              <p:nvPr/>
            </p:nvSpPr>
            <p:spPr>
              <a:xfrm>
                <a:off x="1353203" y="1207626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2" name="Line"/>
              <p:cNvSpPr/>
              <p:nvPr/>
            </p:nvSpPr>
            <p:spPr>
              <a:xfrm>
                <a:off x="918212" y="16664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3" name="Line"/>
              <p:cNvSpPr/>
              <p:nvPr/>
            </p:nvSpPr>
            <p:spPr>
              <a:xfrm flipV="1">
                <a:off x="618666" y="12073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4" name="Line"/>
              <p:cNvSpPr/>
              <p:nvPr/>
            </p:nvSpPr>
            <p:spPr>
              <a:xfrm>
                <a:off x="334012" y="840941"/>
                <a:ext cx="8163" cy="359794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5" name="Line"/>
              <p:cNvSpPr/>
              <p:nvPr/>
            </p:nvSpPr>
            <p:spPr>
              <a:xfrm>
                <a:off x="1785003" y="648826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6" name="Line"/>
              <p:cNvSpPr/>
              <p:nvPr/>
            </p:nvSpPr>
            <p:spPr>
              <a:xfrm>
                <a:off x="2381086" y="15555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7" name="Line"/>
              <p:cNvSpPr/>
              <p:nvPr/>
            </p:nvSpPr>
            <p:spPr>
              <a:xfrm>
                <a:off x="2825586" y="10348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8" name="Line"/>
              <p:cNvSpPr/>
              <p:nvPr/>
            </p:nvSpPr>
            <p:spPr>
              <a:xfrm>
                <a:off x="2215986" y="145801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9" name="Line"/>
              <p:cNvSpPr/>
              <p:nvPr/>
            </p:nvSpPr>
            <p:spPr>
              <a:xfrm>
                <a:off x="755486" y="317848"/>
                <a:ext cx="8141" cy="36108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50" name="Line"/>
              <p:cNvSpPr/>
              <p:nvPr/>
            </p:nvSpPr>
            <p:spPr>
              <a:xfrm flipV="1">
                <a:off x="1051583" y="699317"/>
                <a:ext cx="18923" cy="36063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51" name="Line"/>
              <p:cNvSpPr/>
              <p:nvPr/>
            </p:nvSpPr>
            <p:spPr>
              <a:xfrm flipV="1">
                <a:off x="2071882" y="1034492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52" name="Line"/>
              <p:cNvSpPr/>
              <p:nvPr/>
            </p:nvSpPr>
            <p:spPr>
              <a:xfrm flipV="1">
                <a:off x="2503682" y="521517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53" name="Line"/>
              <p:cNvSpPr/>
              <p:nvPr/>
            </p:nvSpPr>
            <p:spPr>
              <a:xfrm flipV="1">
                <a:off x="1477807" y="145492"/>
                <a:ext cx="18924" cy="3606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1055" name="Line"/>
            <p:cNvSpPr/>
            <p:nvPr/>
          </p:nvSpPr>
          <p:spPr>
            <a:xfrm flipV="1">
              <a:off x="3107866" y="12777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7" name="Why AFM and why the T=0 order exists for any U?"/>
          <p:cNvSpPr txBox="1"/>
          <p:nvPr/>
        </p:nvSpPr>
        <p:spPr>
          <a:xfrm>
            <a:off x="4721663" y="1094678"/>
            <a:ext cx="744370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Why AFM and why the T=0 order exists for any U?</a:t>
            </a:r>
          </a:p>
        </p:txBody>
      </p:sp>
      <p:sp>
        <p:nvSpPr>
          <p:cNvPr id="1058" name="This is a special property of square lattice and half-filling!…"/>
          <p:cNvSpPr txBox="1"/>
          <p:nvPr/>
        </p:nvSpPr>
        <p:spPr>
          <a:xfrm>
            <a:off x="4404163" y="1857739"/>
            <a:ext cx="842195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This is a special property of square lattice and half-filling!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(in generic case one gets an order at finite U if at all)</a:t>
            </a:r>
          </a:p>
        </p:txBody>
      </p:sp>
      <p:grpSp>
        <p:nvGrpSpPr>
          <p:cNvPr id="1064" name="Group"/>
          <p:cNvGrpSpPr/>
          <p:nvPr/>
        </p:nvGrpSpPr>
        <p:grpSpPr>
          <a:xfrm>
            <a:off x="7264400" y="3648881"/>
            <a:ext cx="2455838" cy="2455838"/>
            <a:chOff x="0" y="0"/>
            <a:chExt cx="2455837" cy="2455837"/>
          </a:xfrm>
        </p:grpSpPr>
        <p:sp>
          <p:nvSpPr>
            <p:cNvPr id="1059" name="Square"/>
            <p:cNvSpPr/>
            <p:nvPr/>
          </p:nvSpPr>
          <p:spPr>
            <a:xfrm>
              <a:off x="0" y="0"/>
              <a:ext cx="2455838" cy="24558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0" name="Square"/>
            <p:cNvSpPr/>
            <p:nvPr/>
          </p:nvSpPr>
          <p:spPr>
            <a:xfrm rot="18900000">
              <a:off x="359449" y="376328"/>
              <a:ext cx="1703181" cy="1703182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 flipV="1">
              <a:off x="590315" y="629702"/>
              <a:ext cx="1163989" cy="116398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 flipV="1">
              <a:off x="717315" y="756702"/>
              <a:ext cx="1163989" cy="116398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 flipV="1">
              <a:off x="844315" y="883702"/>
              <a:ext cx="1163989" cy="116398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1065" name="Perfect nesting of the Fermi surface:"/>
          <p:cNvSpPr txBox="1"/>
          <p:nvPr/>
        </p:nvSpPr>
        <p:spPr>
          <a:xfrm>
            <a:off x="4429563" y="3090700"/>
            <a:ext cx="621190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Perfect nesting of the Fermi surface:</a:t>
            </a:r>
          </a:p>
        </p:txBody>
      </p:sp>
      <p:pic>
        <p:nvPicPr>
          <p:cNvPr id="1066" name="mathbf_Q_=(_pi,_.pdf" descr="mathbf_Q_=(_pi,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4298" y="5261967"/>
            <a:ext cx="1028701" cy="24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Note the similarity with Peierls instability!…"/>
          <p:cNvSpPr txBox="1"/>
          <p:nvPr/>
        </p:nvSpPr>
        <p:spPr>
          <a:xfrm>
            <a:off x="644963" y="6963139"/>
            <a:ext cx="842195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Note the similarity with Peierls instability! 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(However, perfect nesting is generic in 1D, but very special in 2D)</a:t>
            </a:r>
          </a:p>
        </p:txBody>
      </p:sp>
      <p:grpSp>
        <p:nvGrpSpPr>
          <p:cNvPr id="1073" name="Group"/>
          <p:cNvGrpSpPr/>
          <p:nvPr/>
        </p:nvGrpSpPr>
        <p:grpSpPr>
          <a:xfrm>
            <a:off x="929421" y="3661131"/>
            <a:ext cx="3849345" cy="2819989"/>
            <a:chOff x="0" y="0"/>
            <a:chExt cx="3849344" cy="2819987"/>
          </a:xfrm>
        </p:grpSpPr>
        <p:pic>
          <p:nvPicPr>
            <p:cNvPr id="1068" name="b1.pdf" descr="b1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3406" t="9101" r="13406" b="8546"/>
            <a:stretch>
              <a:fillRect/>
            </a:stretch>
          </p:blipFill>
          <p:spPr>
            <a:xfrm rot="16200000">
              <a:off x="729998" y="-299358"/>
              <a:ext cx="2540001" cy="3698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9" name="-𝜋"/>
            <p:cNvSpPr txBox="1"/>
            <p:nvPr/>
          </p:nvSpPr>
          <p:spPr>
            <a:xfrm>
              <a:off x="0" y="1440963"/>
              <a:ext cx="36324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2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-𝜋</a:t>
              </a:r>
            </a:p>
          </p:txBody>
        </p:sp>
        <p:sp>
          <p:nvSpPr>
            <p:cNvPr id="1070" name="𝜋"/>
            <p:cNvSpPr txBox="1"/>
            <p:nvPr/>
          </p:nvSpPr>
          <p:spPr>
            <a:xfrm>
              <a:off x="3564420" y="1440963"/>
              <a:ext cx="27020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2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𝜋</a:t>
              </a:r>
            </a:p>
          </p:txBody>
        </p:sp>
        <p:pic>
          <p:nvPicPr>
            <p:cNvPr id="1071" name="epsilon(k)=2_cos.pdf" descr="epsilon(k)=2_cos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86198" y="0"/>
              <a:ext cx="143510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2" name="𝜋"/>
            <p:cNvSpPr txBox="1"/>
            <p:nvPr/>
          </p:nvSpPr>
          <p:spPr>
            <a:xfrm>
              <a:off x="3564420" y="1440963"/>
              <a:ext cx="270206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2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𝜋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langle_c^dagger_.pdf" descr="langle_c^dagger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53" y="6126365"/>
            <a:ext cx="23495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Kubo formula"/>
          <p:cNvSpPr txBox="1"/>
          <p:nvPr/>
        </p:nvSpPr>
        <p:spPr>
          <a:xfrm>
            <a:off x="291771" y="688034"/>
            <a:ext cx="1930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Kubo formula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321047" y="1136898"/>
            <a:ext cx="9009906" cy="1797083"/>
            <a:chOff x="0" y="0"/>
            <a:chExt cx="9009905" cy="1797081"/>
          </a:xfrm>
        </p:grpSpPr>
        <p:sp>
          <p:nvSpPr>
            <p:cNvPr id="200" name="Rectangle"/>
            <p:cNvSpPr/>
            <p:nvPr/>
          </p:nvSpPr>
          <p:spPr>
            <a:xfrm>
              <a:off x="0" y="0"/>
              <a:ext cx="9009906" cy="1797082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01" name="langle_A(t)_rang.pdf" descr="langle_A(t)_rang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9652" y="269891"/>
              <a:ext cx="8458201" cy="1206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3" name="Response of a system to small external perturbations is described by ground state (equilibrium)…"/>
          <p:cNvSpPr txBox="1"/>
          <p:nvPr/>
        </p:nvSpPr>
        <p:spPr>
          <a:xfrm>
            <a:off x="343428" y="3238201"/>
            <a:ext cx="1231794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Response of a system to small external perturbations is described by ground state (equilibrium)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correlation functions (fluctuation-dissipation theorem).</a:t>
            </a:r>
          </a:p>
        </p:txBody>
      </p:sp>
      <p:sp>
        <p:nvSpPr>
          <p:cNvPr id="204" name="Linear response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Linear response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6858017" y="4106691"/>
            <a:ext cx="5400810" cy="3013067"/>
            <a:chOff x="0" y="0"/>
            <a:chExt cx="5400809" cy="3013065"/>
          </a:xfrm>
        </p:grpSpPr>
        <p:sp>
          <p:nvSpPr>
            <p:cNvPr id="205" name="perturbation"/>
            <p:cNvSpPr txBox="1"/>
            <p:nvPr/>
          </p:nvSpPr>
          <p:spPr>
            <a:xfrm>
              <a:off x="0" y="162228"/>
              <a:ext cx="1602739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20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49001" y="959843"/>
              <a:ext cx="2041721" cy="2053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 rot="2806430">
              <a:off x="3768137" y="150893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flipH="1" rot="8224787">
              <a:off x="1479477" y="420719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probe"/>
            <p:cNvSpPr txBox="1"/>
            <p:nvPr/>
          </p:nvSpPr>
          <p:spPr>
            <a:xfrm>
              <a:off x="4599886" y="8042"/>
              <a:ext cx="800924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210" name="sample"/>
            <p:cNvSpPr txBox="1"/>
            <p:nvPr/>
          </p:nvSpPr>
          <p:spPr>
            <a:xfrm>
              <a:off x="2661763" y="647333"/>
              <a:ext cx="971606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21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357" y="4696539"/>
            <a:ext cx="1317770" cy="360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231" y="5655540"/>
            <a:ext cx="1317867" cy="385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1754" y="5176039"/>
            <a:ext cx="1266976" cy="36052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photoemission…"/>
          <p:cNvSpPr txBox="1"/>
          <p:nvPr/>
        </p:nvSpPr>
        <p:spPr>
          <a:xfrm>
            <a:off x="2448820" y="4707077"/>
            <a:ext cx="3413495" cy="180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conductivity, optical absorption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magnetic susceptibility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superconductivity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9476" y="6995569"/>
            <a:ext cx="1391532" cy="40586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(semi-local) density-like quantities"/>
          <p:cNvSpPr txBox="1"/>
          <p:nvPr/>
        </p:nvSpPr>
        <p:spPr>
          <a:xfrm>
            <a:off x="2477005" y="7057478"/>
            <a:ext cx="368361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(semi-local) density-like quantities</a:t>
            </a:r>
          </a:p>
        </p:txBody>
      </p:sp>
      <p:sp>
        <p:nvSpPr>
          <p:cNvPr id="218" name="Callout"/>
          <p:cNvSpPr/>
          <p:nvPr/>
        </p:nvSpPr>
        <p:spPr>
          <a:xfrm>
            <a:off x="1067674" y="5587211"/>
            <a:ext cx="11465720" cy="1341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0" y="0"/>
                </a:moveTo>
                <a:cubicBezTo>
                  <a:pt x="54" y="0"/>
                  <a:pt x="0" y="458"/>
                  <a:pt x="0" y="1023"/>
                </a:cubicBezTo>
                <a:lnTo>
                  <a:pt x="0" y="13418"/>
                </a:lnTo>
                <a:cubicBezTo>
                  <a:pt x="0" y="13800"/>
                  <a:pt x="26" y="14118"/>
                  <a:pt x="62" y="14293"/>
                </a:cubicBezTo>
                <a:lnTo>
                  <a:pt x="306" y="21600"/>
                </a:lnTo>
                <a:lnTo>
                  <a:pt x="545" y="14440"/>
                </a:lnTo>
                <a:lnTo>
                  <a:pt x="21480" y="14440"/>
                </a:lnTo>
                <a:cubicBezTo>
                  <a:pt x="21546" y="14440"/>
                  <a:pt x="21600" y="13983"/>
                  <a:pt x="21600" y="13418"/>
                </a:cubicBezTo>
                <a:lnTo>
                  <a:pt x="21600" y="1023"/>
                </a:lnTo>
                <a:cubicBezTo>
                  <a:pt x="21600" y="458"/>
                  <a:pt x="21546" y="0"/>
                  <a:pt x="21480" y="0"/>
                </a:cubicBezTo>
                <a:lnTo>
                  <a:pt x="120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charge current"/>
          <p:cNvSpPr txBox="1"/>
          <p:nvPr/>
        </p:nvSpPr>
        <p:spPr>
          <a:xfrm>
            <a:off x="1843987" y="5753239"/>
            <a:ext cx="2034898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charge current</a:t>
            </a:r>
          </a:p>
        </p:txBody>
      </p:sp>
      <p:pic>
        <p:nvPicPr>
          <p:cNvPr id="220" name="color_red_it(a^d.pdf" descr="color_red_it(a^d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893403" y="5818350"/>
            <a:ext cx="2564083" cy="336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color_red_-_frac.pdf" descr="color_red_-_frac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930965" y="5783650"/>
            <a:ext cx="4513993" cy="405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Kubo formula"/>
          <p:cNvSpPr txBox="1"/>
          <p:nvPr/>
        </p:nvSpPr>
        <p:spPr>
          <a:xfrm>
            <a:off x="291771" y="688034"/>
            <a:ext cx="1930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Kubo formula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321047" y="1136898"/>
            <a:ext cx="9009906" cy="1797083"/>
            <a:chOff x="0" y="0"/>
            <a:chExt cx="9009905" cy="1797081"/>
          </a:xfrm>
        </p:grpSpPr>
        <p:sp>
          <p:nvSpPr>
            <p:cNvPr id="224" name="Rectangle"/>
            <p:cNvSpPr/>
            <p:nvPr/>
          </p:nvSpPr>
          <p:spPr>
            <a:xfrm>
              <a:off x="0" y="0"/>
              <a:ext cx="9009906" cy="1797082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25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9652" y="269891"/>
              <a:ext cx="8458201" cy="1206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7" name="Response of a system to small external perturbations is described by ground state (equilibrium)…"/>
          <p:cNvSpPr txBox="1"/>
          <p:nvPr/>
        </p:nvSpPr>
        <p:spPr>
          <a:xfrm>
            <a:off x="343428" y="3238201"/>
            <a:ext cx="1231794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Response of a system to small external perturbations is described by ground state (equilibrium)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correlation functions (fluctuation-dissipation theorem).</a:t>
            </a:r>
          </a:p>
        </p:txBody>
      </p:sp>
      <p:sp>
        <p:nvSpPr>
          <p:cNvPr id="228" name="Linear response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Linear response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6858017" y="4106691"/>
            <a:ext cx="5400810" cy="3013067"/>
            <a:chOff x="0" y="0"/>
            <a:chExt cx="5400809" cy="3013065"/>
          </a:xfrm>
        </p:grpSpPr>
        <p:sp>
          <p:nvSpPr>
            <p:cNvPr id="229" name="perturbation"/>
            <p:cNvSpPr txBox="1"/>
            <p:nvPr/>
          </p:nvSpPr>
          <p:spPr>
            <a:xfrm>
              <a:off x="0" y="162228"/>
              <a:ext cx="1602739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23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49001" y="959843"/>
              <a:ext cx="2041721" cy="2053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 rot="2806430">
              <a:off x="3768137" y="150893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 rot="8224787">
              <a:off x="1479477" y="420719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probe"/>
            <p:cNvSpPr txBox="1"/>
            <p:nvPr/>
          </p:nvSpPr>
          <p:spPr>
            <a:xfrm>
              <a:off x="4599886" y="8042"/>
              <a:ext cx="800924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234" name="sample"/>
            <p:cNvSpPr txBox="1"/>
            <p:nvPr/>
          </p:nvSpPr>
          <p:spPr>
            <a:xfrm>
              <a:off x="2661763" y="647333"/>
              <a:ext cx="971606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23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6357" y="4696539"/>
            <a:ext cx="1317770" cy="360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231" y="5655540"/>
            <a:ext cx="1317867" cy="385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1754" y="5176039"/>
            <a:ext cx="1266976" cy="360523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photoemission…"/>
          <p:cNvSpPr txBox="1"/>
          <p:nvPr/>
        </p:nvSpPr>
        <p:spPr>
          <a:xfrm>
            <a:off x="2448820" y="4707077"/>
            <a:ext cx="3413495" cy="180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conductivity, optical absorption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magnetic susceptibility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superconductivity</a:t>
            </a: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9476" y="6995569"/>
            <a:ext cx="1391532" cy="405864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(semi-local) density-like quantities"/>
          <p:cNvSpPr txBox="1"/>
          <p:nvPr/>
        </p:nvSpPr>
        <p:spPr>
          <a:xfrm>
            <a:off x="2477005" y="7057478"/>
            <a:ext cx="368361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(semi-local) density-like quantities</a:t>
            </a:r>
          </a:p>
        </p:txBody>
      </p:sp>
      <p:sp>
        <p:nvSpPr>
          <p:cNvPr id="242" name="Callout"/>
          <p:cNvSpPr/>
          <p:nvPr/>
        </p:nvSpPr>
        <p:spPr>
          <a:xfrm>
            <a:off x="1452113" y="1464162"/>
            <a:ext cx="7304089" cy="3758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89" y="0"/>
                </a:moveTo>
                <a:cubicBezTo>
                  <a:pt x="1386" y="0"/>
                  <a:pt x="1302" y="163"/>
                  <a:pt x="1302" y="365"/>
                </a:cubicBezTo>
                <a:lnTo>
                  <a:pt x="1302" y="20970"/>
                </a:lnTo>
                <a:lnTo>
                  <a:pt x="0" y="21459"/>
                </a:lnTo>
                <a:lnTo>
                  <a:pt x="1406" y="21557"/>
                </a:lnTo>
                <a:cubicBezTo>
                  <a:pt x="1432" y="21582"/>
                  <a:pt x="1459" y="21600"/>
                  <a:pt x="1489" y="21600"/>
                </a:cubicBezTo>
                <a:lnTo>
                  <a:pt x="21412" y="21600"/>
                </a:lnTo>
                <a:cubicBezTo>
                  <a:pt x="21516" y="21600"/>
                  <a:pt x="21600" y="21437"/>
                  <a:pt x="21600" y="21235"/>
                </a:cubicBezTo>
                <a:lnTo>
                  <a:pt x="21600" y="365"/>
                </a:lnTo>
                <a:cubicBezTo>
                  <a:pt x="21600" y="163"/>
                  <a:pt x="21516" y="0"/>
                  <a:pt x="21412" y="0"/>
                </a:cubicBezTo>
                <a:lnTo>
                  <a:pt x="1489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55" name="Group"/>
          <p:cNvGrpSpPr/>
          <p:nvPr/>
        </p:nvGrpSpPr>
        <p:grpSpPr>
          <a:xfrm>
            <a:off x="4313401" y="1832293"/>
            <a:ext cx="3072842" cy="1627395"/>
            <a:chOff x="0" y="0"/>
            <a:chExt cx="3072840" cy="1627393"/>
          </a:xfrm>
        </p:grpSpPr>
        <p:grpSp>
          <p:nvGrpSpPr>
            <p:cNvPr id="246" name="Group"/>
            <p:cNvGrpSpPr/>
            <p:nvPr/>
          </p:nvGrpSpPr>
          <p:grpSpPr>
            <a:xfrm>
              <a:off x="1453612" y="-1"/>
              <a:ext cx="1619229" cy="1463061"/>
              <a:chOff x="0" y="0"/>
              <a:chExt cx="1619228" cy="1463059"/>
            </a:xfrm>
          </p:grpSpPr>
          <p:sp>
            <p:nvSpPr>
              <p:cNvPr id="243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44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45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50" name="Group"/>
            <p:cNvGrpSpPr/>
            <p:nvPr/>
          </p:nvGrpSpPr>
          <p:grpSpPr>
            <a:xfrm>
              <a:off x="726806" y="82166"/>
              <a:ext cx="1619229" cy="1463061"/>
              <a:chOff x="0" y="0"/>
              <a:chExt cx="1619228" cy="1463059"/>
            </a:xfrm>
          </p:grpSpPr>
          <p:sp>
            <p:nvSpPr>
              <p:cNvPr id="247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48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49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0" y="164333"/>
              <a:ext cx="1619229" cy="1463061"/>
              <a:chOff x="0" y="0"/>
              <a:chExt cx="1619228" cy="1463059"/>
            </a:xfrm>
          </p:grpSpPr>
          <p:sp>
            <p:nvSpPr>
              <p:cNvPr id="251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52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53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  <p:grpSp>
        <p:nvGrpSpPr>
          <p:cNvPr id="268" name="Group"/>
          <p:cNvGrpSpPr/>
          <p:nvPr/>
        </p:nvGrpSpPr>
        <p:grpSpPr>
          <a:xfrm>
            <a:off x="2133234" y="2080926"/>
            <a:ext cx="3072842" cy="1627394"/>
            <a:chOff x="0" y="0"/>
            <a:chExt cx="3072840" cy="1627393"/>
          </a:xfrm>
        </p:grpSpPr>
        <p:grpSp>
          <p:nvGrpSpPr>
            <p:cNvPr id="259" name="Group"/>
            <p:cNvGrpSpPr/>
            <p:nvPr/>
          </p:nvGrpSpPr>
          <p:grpSpPr>
            <a:xfrm>
              <a:off x="1453612" y="-1"/>
              <a:ext cx="1619229" cy="1463061"/>
              <a:chOff x="0" y="0"/>
              <a:chExt cx="1619228" cy="1463059"/>
            </a:xfrm>
          </p:grpSpPr>
          <p:sp>
            <p:nvSpPr>
              <p:cNvPr id="256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57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58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63" name="Group"/>
            <p:cNvGrpSpPr/>
            <p:nvPr/>
          </p:nvGrpSpPr>
          <p:grpSpPr>
            <a:xfrm>
              <a:off x="726806" y="82166"/>
              <a:ext cx="1619229" cy="1463061"/>
              <a:chOff x="0" y="0"/>
              <a:chExt cx="1619228" cy="1463059"/>
            </a:xfrm>
          </p:grpSpPr>
          <p:sp>
            <p:nvSpPr>
              <p:cNvPr id="260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61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62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67" name="Group"/>
            <p:cNvGrpSpPr/>
            <p:nvPr/>
          </p:nvGrpSpPr>
          <p:grpSpPr>
            <a:xfrm>
              <a:off x="0" y="164333"/>
              <a:ext cx="1619229" cy="1463061"/>
              <a:chOff x="0" y="0"/>
              <a:chExt cx="1619228" cy="1463059"/>
            </a:xfrm>
          </p:grpSpPr>
          <p:sp>
            <p:nvSpPr>
              <p:cNvPr id="264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65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66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  <p:grpSp>
        <p:nvGrpSpPr>
          <p:cNvPr id="281" name="Group"/>
          <p:cNvGrpSpPr/>
          <p:nvPr/>
        </p:nvGrpSpPr>
        <p:grpSpPr>
          <a:xfrm>
            <a:off x="3018001" y="3404108"/>
            <a:ext cx="3072841" cy="1627394"/>
            <a:chOff x="0" y="0"/>
            <a:chExt cx="3072840" cy="1627393"/>
          </a:xfrm>
        </p:grpSpPr>
        <p:grpSp>
          <p:nvGrpSpPr>
            <p:cNvPr id="272" name="Group"/>
            <p:cNvGrpSpPr/>
            <p:nvPr/>
          </p:nvGrpSpPr>
          <p:grpSpPr>
            <a:xfrm>
              <a:off x="1453612" y="-1"/>
              <a:ext cx="1619229" cy="1463061"/>
              <a:chOff x="0" y="0"/>
              <a:chExt cx="1619228" cy="1463059"/>
            </a:xfrm>
          </p:grpSpPr>
          <p:sp>
            <p:nvSpPr>
              <p:cNvPr id="269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70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71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76" name="Group"/>
            <p:cNvGrpSpPr/>
            <p:nvPr/>
          </p:nvGrpSpPr>
          <p:grpSpPr>
            <a:xfrm>
              <a:off x="726806" y="82166"/>
              <a:ext cx="1619229" cy="1463061"/>
              <a:chOff x="0" y="0"/>
              <a:chExt cx="1619228" cy="1463059"/>
            </a:xfrm>
          </p:grpSpPr>
          <p:sp>
            <p:nvSpPr>
              <p:cNvPr id="273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74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75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80" name="Group"/>
            <p:cNvGrpSpPr/>
            <p:nvPr/>
          </p:nvGrpSpPr>
          <p:grpSpPr>
            <a:xfrm>
              <a:off x="0" y="164333"/>
              <a:ext cx="1619229" cy="1463061"/>
              <a:chOff x="0" y="0"/>
              <a:chExt cx="1619228" cy="1463059"/>
            </a:xfrm>
          </p:grpSpPr>
          <p:sp>
            <p:nvSpPr>
              <p:cNvPr id="277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78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79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  <p:grpSp>
        <p:nvGrpSpPr>
          <p:cNvPr id="294" name="Group"/>
          <p:cNvGrpSpPr/>
          <p:nvPr/>
        </p:nvGrpSpPr>
        <p:grpSpPr>
          <a:xfrm>
            <a:off x="5207669" y="3154782"/>
            <a:ext cx="3072841" cy="1627394"/>
            <a:chOff x="0" y="0"/>
            <a:chExt cx="3072840" cy="1627393"/>
          </a:xfrm>
        </p:grpSpPr>
        <p:grpSp>
          <p:nvGrpSpPr>
            <p:cNvPr id="285" name="Group"/>
            <p:cNvGrpSpPr/>
            <p:nvPr/>
          </p:nvGrpSpPr>
          <p:grpSpPr>
            <a:xfrm>
              <a:off x="1453612" y="-1"/>
              <a:ext cx="1619229" cy="1463061"/>
              <a:chOff x="0" y="0"/>
              <a:chExt cx="1619228" cy="1463059"/>
            </a:xfrm>
          </p:grpSpPr>
          <p:sp>
            <p:nvSpPr>
              <p:cNvPr id="282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83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84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89" name="Group"/>
            <p:cNvGrpSpPr/>
            <p:nvPr/>
          </p:nvGrpSpPr>
          <p:grpSpPr>
            <a:xfrm>
              <a:off x="726806" y="82166"/>
              <a:ext cx="1619229" cy="1463061"/>
              <a:chOff x="0" y="0"/>
              <a:chExt cx="1619228" cy="1463059"/>
            </a:xfrm>
          </p:grpSpPr>
          <p:sp>
            <p:nvSpPr>
              <p:cNvPr id="286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87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88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293" name="Group"/>
            <p:cNvGrpSpPr/>
            <p:nvPr/>
          </p:nvGrpSpPr>
          <p:grpSpPr>
            <a:xfrm>
              <a:off x="0" y="164333"/>
              <a:ext cx="1619229" cy="1463061"/>
              <a:chOff x="0" y="0"/>
              <a:chExt cx="1619228" cy="1463059"/>
            </a:xfrm>
          </p:grpSpPr>
          <p:sp>
            <p:nvSpPr>
              <p:cNvPr id="290" name="Shape"/>
              <p:cNvSpPr/>
              <p:nvPr/>
            </p:nvSpPr>
            <p:spPr>
              <a:xfrm flipH="1" rot="21212999">
                <a:off x="613885" y="934571"/>
                <a:ext cx="981780" cy="474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91" name="Shape"/>
              <p:cNvSpPr/>
              <p:nvPr/>
            </p:nvSpPr>
            <p:spPr>
              <a:xfrm flipH="1" rot="21212999">
                <a:off x="23564" y="53641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292" name="Shape"/>
              <p:cNvSpPr/>
              <p:nvPr/>
            </p:nvSpPr>
            <p:spPr>
              <a:xfrm flipH="1" rot="21212999">
                <a:off x="318724" y="494106"/>
                <a:ext cx="981780" cy="474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b="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  <p:sp>
        <p:nvSpPr>
          <p:cNvPr id="295" name="Circle"/>
          <p:cNvSpPr/>
          <p:nvPr/>
        </p:nvSpPr>
        <p:spPr>
          <a:xfrm flipH="1" rot="4947819">
            <a:off x="3809374" y="2556093"/>
            <a:ext cx="183465" cy="179795"/>
          </a:xfrm>
          <a:prstGeom prst="ellipse">
            <a:avLst/>
          </a:prstGeom>
          <a:ln w="19050">
            <a:solidFill>
              <a:srgbClr val="0433FF"/>
            </a:solidFill>
          </a:ln>
        </p:spPr>
        <p:txBody>
          <a:bodyPr lIns="45719" rIns="45719" anchor="ctr"/>
          <a:lstStyle/>
          <a:p>
            <a:pPr algn="l" defTabSz="914400"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296" name="Circle"/>
          <p:cNvSpPr/>
          <p:nvPr/>
        </p:nvSpPr>
        <p:spPr>
          <a:xfrm flipH="1" rot="4947819">
            <a:off x="5694589" y="1853809"/>
            <a:ext cx="183465" cy="179795"/>
          </a:xfrm>
          <a:prstGeom prst="ellipse">
            <a:avLst/>
          </a:prstGeom>
          <a:ln w="19050">
            <a:solidFill>
              <a:srgbClr val="0433FF"/>
            </a:solidFill>
          </a:ln>
        </p:spPr>
        <p:txBody>
          <a:bodyPr lIns="45719" rIns="45719" anchor="ctr"/>
          <a:lstStyle/>
          <a:p>
            <a:pPr algn="l" defTabSz="914400"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grpSp>
        <p:nvGrpSpPr>
          <p:cNvPr id="300" name="Group"/>
          <p:cNvGrpSpPr/>
          <p:nvPr/>
        </p:nvGrpSpPr>
        <p:grpSpPr>
          <a:xfrm>
            <a:off x="3897338" y="3460573"/>
            <a:ext cx="3559124" cy="908965"/>
            <a:chOff x="0" y="0"/>
            <a:chExt cx="3559123" cy="908963"/>
          </a:xfrm>
        </p:grpSpPr>
        <p:sp>
          <p:nvSpPr>
            <p:cNvPr id="297" name="Oval"/>
            <p:cNvSpPr/>
            <p:nvPr/>
          </p:nvSpPr>
          <p:spPr>
            <a:xfrm flipH="1" rot="4947819">
              <a:off x="406350" y="57328"/>
              <a:ext cx="183465" cy="980574"/>
            </a:xfrm>
            <a:prstGeom prst="ellips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298" name="Oval"/>
            <p:cNvSpPr/>
            <p:nvPr/>
          </p:nvSpPr>
          <p:spPr>
            <a:xfrm flipH="1" rot="8704126">
              <a:off x="3111450" y="-35805"/>
              <a:ext cx="183466" cy="980574"/>
            </a:xfrm>
            <a:prstGeom prst="ellips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179700" y="586723"/>
              <a:ext cx="3156602" cy="10935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1" name="Line"/>
          <p:cNvSpPr/>
          <p:nvPr/>
        </p:nvSpPr>
        <p:spPr>
          <a:xfrm flipV="1">
            <a:off x="3894236" y="1940332"/>
            <a:ext cx="1893100" cy="69438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R &lt;-&gt; q"/>
          <p:cNvSpPr txBox="1"/>
          <p:nvPr/>
        </p:nvSpPr>
        <p:spPr>
          <a:xfrm>
            <a:off x="4998059" y="3737949"/>
            <a:ext cx="1179882" cy="461060"/>
          </a:xfrm>
          <a:prstGeom prst="rect">
            <a:avLst/>
          </a:prstGeom>
          <a:solidFill>
            <a:srgbClr val="FFFFFF">
              <a:alpha val="9780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R &lt;-&gt; q</a:t>
            </a:r>
          </a:p>
        </p:txBody>
      </p:sp>
      <p:pic>
        <p:nvPicPr>
          <p:cNvPr id="303" name="langle_c^dagger_.pdf" descr="langle_c^dagger_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453" y="6126365"/>
            <a:ext cx="2349501" cy="38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Kubo formula"/>
          <p:cNvSpPr txBox="1"/>
          <p:nvPr/>
        </p:nvSpPr>
        <p:spPr>
          <a:xfrm>
            <a:off x="291771" y="688034"/>
            <a:ext cx="1930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Kubo formula</a:t>
            </a:r>
          </a:p>
        </p:txBody>
      </p:sp>
      <p:grpSp>
        <p:nvGrpSpPr>
          <p:cNvPr id="308" name="Group"/>
          <p:cNvGrpSpPr/>
          <p:nvPr/>
        </p:nvGrpSpPr>
        <p:grpSpPr>
          <a:xfrm>
            <a:off x="321047" y="1136898"/>
            <a:ext cx="9009906" cy="1797083"/>
            <a:chOff x="0" y="0"/>
            <a:chExt cx="9009905" cy="1797081"/>
          </a:xfrm>
        </p:grpSpPr>
        <p:sp>
          <p:nvSpPr>
            <p:cNvPr id="306" name="Rectangle"/>
            <p:cNvSpPr/>
            <p:nvPr/>
          </p:nvSpPr>
          <p:spPr>
            <a:xfrm>
              <a:off x="0" y="0"/>
              <a:ext cx="9009906" cy="1797082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07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9652" y="269891"/>
              <a:ext cx="8458201" cy="1206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9" name="Response of a system to small external perturbations is described by ground state (equilibrium)…"/>
          <p:cNvSpPr txBox="1"/>
          <p:nvPr/>
        </p:nvSpPr>
        <p:spPr>
          <a:xfrm>
            <a:off x="343428" y="3238201"/>
            <a:ext cx="1231794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Response of a system to small external perturbations is described by ground state (equilibrium)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correlation functions (fluctuation-dissipation theorem).</a:t>
            </a:r>
          </a:p>
        </p:txBody>
      </p:sp>
      <p:sp>
        <p:nvSpPr>
          <p:cNvPr id="310" name="Linear response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Linear response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6858017" y="4106691"/>
            <a:ext cx="5400810" cy="3013067"/>
            <a:chOff x="0" y="0"/>
            <a:chExt cx="5400809" cy="3013065"/>
          </a:xfrm>
        </p:grpSpPr>
        <p:sp>
          <p:nvSpPr>
            <p:cNvPr id="311" name="perturbation"/>
            <p:cNvSpPr txBox="1"/>
            <p:nvPr/>
          </p:nvSpPr>
          <p:spPr>
            <a:xfrm>
              <a:off x="0" y="162228"/>
              <a:ext cx="1602739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31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49001" y="959843"/>
              <a:ext cx="2041721" cy="2053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 rot="2806430">
              <a:off x="3768137" y="150893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 rot="8224787">
              <a:off x="1479477" y="420719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5" name="probe"/>
            <p:cNvSpPr txBox="1"/>
            <p:nvPr/>
          </p:nvSpPr>
          <p:spPr>
            <a:xfrm>
              <a:off x="4599886" y="8042"/>
              <a:ext cx="800924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316" name="sample"/>
            <p:cNvSpPr txBox="1"/>
            <p:nvPr/>
          </p:nvSpPr>
          <p:spPr>
            <a:xfrm>
              <a:off x="2661763" y="647333"/>
              <a:ext cx="971606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31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6357" y="4696539"/>
            <a:ext cx="1317770" cy="360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231" y="5655540"/>
            <a:ext cx="1317867" cy="385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1754" y="5176039"/>
            <a:ext cx="1266976" cy="360523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photoemission…"/>
          <p:cNvSpPr txBox="1"/>
          <p:nvPr/>
        </p:nvSpPr>
        <p:spPr>
          <a:xfrm>
            <a:off x="2448820" y="4707077"/>
            <a:ext cx="3413495" cy="180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conductivity, optical absorption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magnetic susceptibility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superconductivity</a:t>
            </a:r>
          </a:p>
        </p:txBody>
      </p:sp>
      <p:pic>
        <p:nvPicPr>
          <p:cNvPr id="32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9476" y="6995569"/>
            <a:ext cx="1391532" cy="405864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(semi-local) density-like quantities"/>
          <p:cNvSpPr txBox="1"/>
          <p:nvPr/>
        </p:nvSpPr>
        <p:spPr>
          <a:xfrm>
            <a:off x="2477005" y="7057478"/>
            <a:ext cx="368361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(semi-local) density-like quantities</a:t>
            </a:r>
          </a:p>
        </p:txBody>
      </p:sp>
      <p:sp>
        <p:nvSpPr>
          <p:cNvPr id="324" name="Callout"/>
          <p:cNvSpPr/>
          <p:nvPr/>
        </p:nvSpPr>
        <p:spPr>
          <a:xfrm>
            <a:off x="1452113" y="1464162"/>
            <a:ext cx="7304089" cy="3758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89" y="0"/>
                </a:moveTo>
                <a:cubicBezTo>
                  <a:pt x="1386" y="0"/>
                  <a:pt x="1302" y="163"/>
                  <a:pt x="1302" y="365"/>
                </a:cubicBezTo>
                <a:lnTo>
                  <a:pt x="1302" y="20970"/>
                </a:lnTo>
                <a:lnTo>
                  <a:pt x="0" y="21459"/>
                </a:lnTo>
                <a:lnTo>
                  <a:pt x="1406" y="21557"/>
                </a:lnTo>
                <a:cubicBezTo>
                  <a:pt x="1432" y="21582"/>
                  <a:pt x="1459" y="21600"/>
                  <a:pt x="1489" y="21600"/>
                </a:cubicBezTo>
                <a:lnTo>
                  <a:pt x="21412" y="21600"/>
                </a:lnTo>
                <a:cubicBezTo>
                  <a:pt x="21516" y="21600"/>
                  <a:pt x="21600" y="21437"/>
                  <a:pt x="21600" y="21235"/>
                </a:cubicBezTo>
                <a:lnTo>
                  <a:pt x="21600" y="365"/>
                </a:lnTo>
                <a:cubicBezTo>
                  <a:pt x="21600" y="163"/>
                  <a:pt x="21516" y="0"/>
                  <a:pt x="21412" y="0"/>
                </a:cubicBezTo>
                <a:lnTo>
                  <a:pt x="1489" y="0"/>
                </a:lnTo>
                <a:close/>
              </a:path>
            </a:pathLst>
          </a:custGeom>
          <a:solidFill>
            <a:srgbClr val="D6D6D6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q=(0,0)"/>
          <p:cNvSpPr txBox="1"/>
          <p:nvPr/>
        </p:nvSpPr>
        <p:spPr>
          <a:xfrm>
            <a:off x="6771436" y="2507460"/>
            <a:ext cx="1087528" cy="461060"/>
          </a:xfrm>
          <a:prstGeom prst="rect">
            <a:avLst/>
          </a:prstGeom>
          <a:solidFill>
            <a:srgbClr val="FFFFFF">
              <a:alpha val="9780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q=(0,0)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2023654" y="1715522"/>
            <a:ext cx="3126790" cy="1880743"/>
            <a:chOff x="0" y="0"/>
            <a:chExt cx="3126789" cy="1880742"/>
          </a:xfrm>
        </p:grpSpPr>
        <p:sp>
          <p:nvSpPr>
            <p:cNvPr id="326" name="Shape"/>
            <p:cNvSpPr/>
            <p:nvPr/>
          </p:nvSpPr>
          <p:spPr>
            <a:xfrm flipH="1" rot="21212999">
              <a:off x="2099467" y="1053030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27" name="Shape"/>
            <p:cNvSpPr/>
            <p:nvPr/>
          </p:nvSpPr>
          <p:spPr>
            <a:xfrm flipH="1" rot="21212999">
              <a:off x="1509146" y="172101"/>
              <a:ext cx="981779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28" name="Shape"/>
            <p:cNvSpPr/>
            <p:nvPr/>
          </p:nvSpPr>
          <p:spPr>
            <a:xfrm flipH="1" rot="21212999">
              <a:off x="1804306" y="612566"/>
              <a:ext cx="981780" cy="474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29" name="Shape"/>
            <p:cNvSpPr/>
            <p:nvPr/>
          </p:nvSpPr>
          <p:spPr>
            <a:xfrm flipH="1" rot="21212999">
              <a:off x="1372660" y="1135197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30" name="Shape"/>
            <p:cNvSpPr/>
            <p:nvPr/>
          </p:nvSpPr>
          <p:spPr>
            <a:xfrm flipH="1" rot="21212999">
              <a:off x="782339" y="254268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31" name="Shape"/>
            <p:cNvSpPr/>
            <p:nvPr/>
          </p:nvSpPr>
          <p:spPr>
            <a:xfrm flipH="1" rot="21212999">
              <a:off x="1077500" y="694733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32" name="Shape"/>
            <p:cNvSpPr/>
            <p:nvPr/>
          </p:nvSpPr>
          <p:spPr>
            <a:xfrm flipH="1" rot="21212999">
              <a:off x="645854" y="1217364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33" name="Shape"/>
            <p:cNvSpPr/>
            <p:nvPr/>
          </p:nvSpPr>
          <p:spPr>
            <a:xfrm flipH="1" rot="21212999">
              <a:off x="55533" y="336435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34" name="Shape"/>
            <p:cNvSpPr/>
            <p:nvPr/>
          </p:nvSpPr>
          <p:spPr>
            <a:xfrm flipH="1" rot="21212999">
              <a:off x="350694" y="776900"/>
              <a:ext cx="981779" cy="474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 flipV="1">
              <a:off x="1646584" y="1410343"/>
              <a:ext cx="18902" cy="35934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 flipV="1">
              <a:off x="-1" y="185375"/>
              <a:ext cx="20191" cy="35932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1353203" y="1062134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918212" y="1520948"/>
              <a:ext cx="8163" cy="35979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618666" y="10618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334012" y="695448"/>
              <a:ext cx="8163" cy="35979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1785003" y="503334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2381086" y="1410008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2800185" y="863908"/>
              <a:ext cx="8142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2215986" y="308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755486" y="172355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 flipV="1">
              <a:off x="1051583" y="553825"/>
              <a:ext cx="18923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2071882" y="888999"/>
              <a:ext cx="18924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 flipV="1">
              <a:off x="2503682" y="3760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 flipV="1">
              <a:off x="1477807" y="0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 flipV="1">
              <a:off x="3107866" y="12777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5526027" y="2887852"/>
            <a:ext cx="3126790" cy="1943934"/>
            <a:chOff x="0" y="-63191"/>
            <a:chExt cx="3126789" cy="1943933"/>
          </a:xfrm>
        </p:grpSpPr>
        <p:sp>
          <p:nvSpPr>
            <p:cNvPr id="352" name="Shape"/>
            <p:cNvSpPr/>
            <p:nvPr/>
          </p:nvSpPr>
          <p:spPr>
            <a:xfrm flipH="1" rot="21212999">
              <a:off x="2099467" y="1053030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53" name="Shape"/>
            <p:cNvSpPr/>
            <p:nvPr/>
          </p:nvSpPr>
          <p:spPr>
            <a:xfrm flipH="1" rot="21212999">
              <a:off x="1509146" y="172101"/>
              <a:ext cx="981779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54" name="Shape"/>
            <p:cNvSpPr/>
            <p:nvPr/>
          </p:nvSpPr>
          <p:spPr>
            <a:xfrm flipH="1" rot="21212999">
              <a:off x="1804306" y="612566"/>
              <a:ext cx="981780" cy="474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55" name="Shape"/>
            <p:cNvSpPr/>
            <p:nvPr/>
          </p:nvSpPr>
          <p:spPr>
            <a:xfrm flipH="1" rot="21212999">
              <a:off x="1372660" y="1135197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56" name="Shape"/>
            <p:cNvSpPr/>
            <p:nvPr/>
          </p:nvSpPr>
          <p:spPr>
            <a:xfrm flipH="1" rot="21212999">
              <a:off x="782339" y="254268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57" name="Shape"/>
            <p:cNvSpPr/>
            <p:nvPr/>
          </p:nvSpPr>
          <p:spPr>
            <a:xfrm flipH="1" rot="21212999">
              <a:off x="1077500" y="694733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58" name="Shape"/>
            <p:cNvSpPr/>
            <p:nvPr/>
          </p:nvSpPr>
          <p:spPr>
            <a:xfrm flipH="1" rot="21212999">
              <a:off x="645854" y="1217364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59" name="Shape"/>
            <p:cNvSpPr/>
            <p:nvPr/>
          </p:nvSpPr>
          <p:spPr>
            <a:xfrm flipH="1" rot="21212999">
              <a:off x="55533" y="336435"/>
              <a:ext cx="981780" cy="474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60" name="Shape"/>
            <p:cNvSpPr/>
            <p:nvPr/>
          </p:nvSpPr>
          <p:spPr>
            <a:xfrm flipH="1" rot="21212999">
              <a:off x="350694" y="776900"/>
              <a:ext cx="981779" cy="474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49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 flipV="1">
              <a:off x="1646584" y="1410343"/>
              <a:ext cx="18902" cy="35934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 flipV="1">
              <a:off x="-1" y="185375"/>
              <a:ext cx="20191" cy="35932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 flipV="1">
              <a:off x="1353203" y="1062133"/>
              <a:ext cx="8141" cy="361084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 flipV="1">
              <a:off x="918212" y="1520948"/>
              <a:ext cx="8163" cy="35979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 flipV="1">
              <a:off x="618666" y="10618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 flipV="1">
              <a:off x="334012" y="619248"/>
              <a:ext cx="8163" cy="359795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 flipV="1">
              <a:off x="1785003" y="503334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 flipV="1">
              <a:off x="2381086" y="1346508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 flipV="1">
              <a:off x="2825585" y="838508"/>
              <a:ext cx="8142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 flipV="1">
              <a:off x="2215986" y="-63192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 flipH="1" flipV="1">
              <a:off x="755486" y="108855"/>
              <a:ext cx="8141" cy="36108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 flipV="1">
              <a:off x="1051583" y="553825"/>
              <a:ext cx="18923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 flipV="1">
              <a:off x="2071882" y="888999"/>
              <a:ext cx="18924" cy="360631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 flipV="1">
              <a:off x="2503682" y="3760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 flipV="1">
              <a:off x="1477807" y="0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 flipV="1">
              <a:off x="3107866" y="1239625"/>
              <a:ext cx="18924" cy="360630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78" name="q=(𝜋,𝜋)"/>
          <p:cNvSpPr txBox="1"/>
          <p:nvPr/>
        </p:nvSpPr>
        <p:spPr>
          <a:xfrm>
            <a:off x="3180960" y="3592870"/>
            <a:ext cx="1088747" cy="558801"/>
          </a:xfrm>
          <a:prstGeom prst="rect">
            <a:avLst/>
          </a:prstGeom>
          <a:solidFill>
            <a:srgbClr val="FFFFFF">
              <a:alpha val="9780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q=(𝜋,𝜋)</a:t>
            </a:r>
          </a:p>
        </p:txBody>
      </p:sp>
      <p:pic>
        <p:nvPicPr>
          <p:cNvPr id="379" name="langle_c^dagger_.pdf" descr="langle_c^dagger_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453" y="6126365"/>
            <a:ext cx="2349501" cy="38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Kubo formula"/>
          <p:cNvSpPr txBox="1"/>
          <p:nvPr/>
        </p:nvSpPr>
        <p:spPr>
          <a:xfrm>
            <a:off x="291771" y="688034"/>
            <a:ext cx="19302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Kubo formula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321047" y="1136898"/>
            <a:ext cx="9009906" cy="1797083"/>
            <a:chOff x="0" y="0"/>
            <a:chExt cx="9009905" cy="1797081"/>
          </a:xfrm>
        </p:grpSpPr>
        <p:sp>
          <p:nvSpPr>
            <p:cNvPr id="382" name="Rectangle"/>
            <p:cNvSpPr/>
            <p:nvPr/>
          </p:nvSpPr>
          <p:spPr>
            <a:xfrm>
              <a:off x="0" y="0"/>
              <a:ext cx="9009906" cy="1797082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383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9652" y="269891"/>
              <a:ext cx="8458201" cy="1206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5" name="Response of a system to small external perturbations is described by ground state (equilibrium)…"/>
          <p:cNvSpPr txBox="1"/>
          <p:nvPr/>
        </p:nvSpPr>
        <p:spPr>
          <a:xfrm>
            <a:off x="343428" y="3238201"/>
            <a:ext cx="1231794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Response of a system to small external perturbations is described by ground state (equilibrium)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correlation functions (fluctuation-dissipation theorem).</a:t>
            </a:r>
          </a:p>
        </p:txBody>
      </p:sp>
      <p:sp>
        <p:nvSpPr>
          <p:cNvPr id="386" name="Linear response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Linear response</a:t>
            </a:r>
          </a:p>
        </p:txBody>
      </p:sp>
      <p:grpSp>
        <p:nvGrpSpPr>
          <p:cNvPr id="393" name="Group"/>
          <p:cNvGrpSpPr/>
          <p:nvPr/>
        </p:nvGrpSpPr>
        <p:grpSpPr>
          <a:xfrm>
            <a:off x="6858017" y="4106691"/>
            <a:ext cx="5400810" cy="3013067"/>
            <a:chOff x="0" y="0"/>
            <a:chExt cx="5400809" cy="3013065"/>
          </a:xfrm>
        </p:grpSpPr>
        <p:sp>
          <p:nvSpPr>
            <p:cNvPr id="387" name="perturbation"/>
            <p:cNvSpPr txBox="1"/>
            <p:nvPr/>
          </p:nvSpPr>
          <p:spPr>
            <a:xfrm>
              <a:off x="0" y="162228"/>
              <a:ext cx="1602739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38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49001" y="959843"/>
              <a:ext cx="2041721" cy="2053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9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 rot="2806430">
              <a:off x="3768137" y="150893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0" name="Image" descr="Imag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 rot="8224787">
              <a:off x="1479477" y="420719"/>
              <a:ext cx="1044730" cy="1458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probe"/>
            <p:cNvSpPr txBox="1"/>
            <p:nvPr/>
          </p:nvSpPr>
          <p:spPr>
            <a:xfrm>
              <a:off x="4599886" y="8042"/>
              <a:ext cx="800924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392" name="sample"/>
            <p:cNvSpPr txBox="1"/>
            <p:nvPr/>
          </p:nvSpPr>
          <p:spPr>
            <a:xfrm>
              <a:off x="2661763" y="647333"/>
              <a:ext cx="971606" cy="471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20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3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6357" y="4696539"/>
            <a:ext cx="1317770" cy="360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231" y="5655540"/>
            <a:ext cx="1317867" cy="385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1754" y="5176039"/>
            <a:ext cx="1266976" cy="360523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photoemission…"/>
          <p:cNvSpPr txBox="1"/>
          <p:nvPr/>
        </p:nvSpPr>
        <p:spPr>
          <a:xfrm>
            <a:off x="2448820" y="4707077"/>
            <a:ext cx="3413495" cy="180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conductivity, optical absorption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magnetic susceptibility</a:t>
            </a:r>
          </a:p>
          <a:p>
            <a: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superconductivity</a:t>
            </a:r>
          </a:p>
        </p:txBody>
      </p:sp>
      <p:pic>
        <p:nvPicPr>
          <p:cNvPr id="39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9476" y="6995569"/>
            <a:ext cx="1391532" cy="40586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(semi-local) density-like quantities"/>
          <p:cNvSpPr txBox="1"/>
          <p:nvPr/>
        </p:nvSpPr>
        <p:spPr>
          <a:xfrm>
            <a:off x="2477005" y="7057478"/>
            <a:ext cx="368361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lnSpc>
                <a:spcPct val="150000"/>
              </a:lnSpc>
              <a:defRPr b="0" sz="2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(semi-local) density-like quantities</a:t>
            </a:r>
          </a:p>
        </p:txBody>
      </p:sp>
      <p:pic>
        <p:nvPicPr>
          <p:cNvPr id="400" name="langle_c^dagger_.pdf" descr="langle_c^dagger_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453" y="6126365"/>
            <a:ext cx="23495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Let us consider the response to static perturbations"/>
          <p:cNvSpPr txBox="1"/>
          <p:nvPr/>
        </p:nvSpPr>
        <p:spPr>
          <a:xfrm>
            <a:off x="343428" y="8054736"/>
            <a:ext cx="123179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Let us consider the response to static perturbations</a:t>
            </a:r>
          </a:p>
        </p:txBody>
      </p:sp>
      <p:pic>
        <p:nvPicPr>
          <p:cNvPr id="402" name="phi(t)=_phi,_qua.pdf" descr="phi(t)=_phi,_qua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003632" y="8137286"/>
            <a:ext cx="2641601" cy="26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"/>
          <p:cNvGrpSpPr/>
          <p:nvPr/>
        </p:nvGrpSpPr>
        <p:grpSpPr>
          <a:xfrm>
            <a:off x="551245" y="694481"/>
            <a:ext cx="8267287" cy="1029775"/>
            <a:chOff x="0" y="0"/>
            <a:chExt cx="8267286" cy="1029773"/>
          </a:xfrm>
        </p:grpSpPr>
        <p:sp>
          <p:nvSpPr>
            <p:cNvPr id="404" name="Rectangle"/>
            <p:cNvSpPr/>
            <p:nvPr/>
          </p:nvSpPr>
          <p:spPr>
            <a:xfrm>
              <a:off x="-1" y="0"/>
              <a:ext cx="4586735" cy="1029774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405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79696" b="46652"/>
            <a:stretch>
              <a:fillRect/>
            </a:stretch>
          </p:blipFill>
          <p:spPr>
            <a:xfrm>
              <a:off x="191332" y="258643"/>
              <a:ext cx="1645754" cy="616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6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259" t="52569" r="0" b="0"/>
            <a:stretch>
              <a:fillRect/>
            </a:stretch>
          </p:blipFill>
          <p:spPr>
            <a:xfrm>
              <a:off x="1803742" y="292873"/>
              <a:ext cx="6463545" cy="548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8" name="Thermodynamic definition of susceptibility"/>
          <p:cNvSpPr txBox="1"/>
          <p:nvPr/>
        </p:nvSpPr>
        <p:spPr>
          <a:xfrm>
            <a:off x="535339" y="2071380"/>
            <a:ext cx="56684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Thermodynamic definition of susceptibility </a:t>
            </a:r>
          </a:p>
        </p:txBody>
      </p:sp>
      <p:sp>
        <p:nvSpPr>
          <p:cNvPr id="409" name="Susceptibility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Susceptibility</a:t>
            </a:r>
          </a:p>
        </p:txBody>
      </p:sp>
      <p:pic>
        <p:nvPicPr>
          <p:cNvPr id="4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0619" y="3478285"/>
            <a:ext cx="2041721" cy="2053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Screenshot 2020-12-15 at 11.57.34.png" descr="Screenshot 2020-12-15 at 11.57.3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33640">
            <a:off x="4396516" y="3918541"/>
            <a:ext cx="1914885" cy="1391488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Line"/>
          <p:cNvSpPr/>
          <p:nvPr/>
        </p:nvSpPr>
        <p:spPr>
          <a:xfrm flipV="1">
            <a:off x="3725084" y="3989657"/>
            <a:ext cx="756398" cy="1235998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13" name="hat_H_quad-_quad.pdf" descr="hat_H_quad-_quad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8725" y="3024168"/>
            <a:ext cx="298450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M_alpha_equiv_la.pdf" descr="M_alpha_equiv_l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70649" y="3041253"/>
            <a:ext cx="33147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@T=0"/>
          <p:cNvSpPr txBox="1"/>
          <p:nvPr/>
        </p:nvSpPr>
        <p:spPr>
          <a:xfrm>
            <a:off x="7085717" y="2471654"/>
            <a:ext cx="16772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@T=0</a:t>
            </a:r>
          </a:p>
        </p:txBody>
      </p:sp>
      <p:pic>
        <p:nvPicPr>
          <p:cNvPr id="416" name="-_frac_delta_del.pdf" descr="-_frac_delta_del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71814" y="4685021"/>
            <a:ext cx="5105401" cy="135890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Line"/>
          <p:cNvSpPr/>
          <p:nvPr/>
        </p:nvSpPr>
        <p:spPr>
          <a:xfrm>
            <a:off x="9658798" y="4614285"/>
            <a:ext cx="2133582" cy="1"/>
          </a:xfrm>
          <a:prstGeom prst="line">
            <a:avLst/>
          </a:prstGeom>
          <a:ln w="25400">
            <a:solidFill>
              <a:srgbClr val="FF26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=0 (by minimum property of the ground state)"/>
          <p:cNvSpPr txBox="1"/>
          <p:nvPr/>
        </p:nvSpPr>
        <p:spPr>
          <a:xfrm>
            <a:off x="8554020" y="4110787"/>
            <a:ext cx="43431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=0 (by minimum property of the ground state)</a:t>
            </a:r>
          </a:p>
        </p:txBody>
      </p:sp>
      <p:sp>
        <p:nvSpPr>
          <p:cNvPr id="419" name="@T&gt;0"/>
          <p:cNvSpPr txBox="1"/>
          <p:nvPr/>
        </p:nvSpPr>
        <p:spPr>
          <a:xfrm>
            <a:off x="7340158" y="6275255"/>
            <a:ext cx="16772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@T&gt;0</a:t>
            </a:r>
          </a:p>
        </p:txBody>
      </p:sp>
      <p:pic>
        <p:nvPicPr>
          <p:cNvPr id="420" name="M_alpha=-_frac_d.pdf" descr="M_alpha=-_frac_d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29500" y="6756708"/>
            <a:ext cx="1498600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&lt;- free energy"/>
          <p:cNvSpPr txBox="1"/>
          <p:nvPr/>
        </p:nvSpPr>
        <p:spPr>
          <a:xfrm>
            <a:off x="9136809" y="6695942"/>
            <a:ext cx="188383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&lt;- free energy </a:t>
            </a:r>
          </a:p>
        </p:txBody>
      </p:sp>
      <p:pic>
        <p:nvPicPr>
          <p:cNvPr id="422" name="chi_alpha_beta_=.pdf" descr="chi_alpha_beta_=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21675" y="8160676"/>
            <a:ext cx="4038601" cy="711201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Rounded Rectangle"/>
          <p:cNvSpPr/>
          <p:nvPr/>
        </p:nvSpPr>
        <p:spPr>
          <a:xfrm>
            <a:off x="1042495" y="7947705"/>
            <a:ext cx="5196960" cy="1162543"/>
          </a:xfrm>
          <a:prstGeom prst="roundRect">
            <a:avLst>
              <a:gd name="adj" fmla="val 2751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roup"/>
          <p:cNvGrpSpPr/>
          <p:nvPr/>
        </p:nvGrpSpPr>
        <p:grpSpPr>
          <a:xfrm>
            <a:off x="551245" y="694481"/>
            <a:ext cx="8267287" cy="1029775"/>
            <a:chOff x="0" y="0"/>
            <a:chExt cx="8267286" cy="1029773"/>
          </a:xfrm>
        </p:grpSpPr>
        <p:sp>
          <p:nvSpPr>
            <p:cNvPr id="425" name="Rectangle"/>
            <p:cNvSpPr/>
            <p:nvPr/>
          </p:nvSpPr>
          <p:spPr>
            <a:xfrm>
              <a:off x="-1" y="0"/>
              <a:ext cx="4586735" cy="1029774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426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79696" b="46652"/>
            <a:stretch>
              <a:fillRect/>
            </a:stretch>
          </p:blipFill>
          <p:spPr>
            <a:xfrm>
              <a:off x="191332" y="258643"/>
              <a:ext cx="1645754" cy="616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7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259" t="52569" r="0" b="0"/>
            <a:stretch>
              <a:fillRect/>
            </a:stretch>
          </p:blipFill>
          <p:spPr>
            <a:xfrm>
              <a:off x="1803742" y="292873"/>
              <a:ext cx="6463544" cy="548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9" name="What if the susceptibility diverges?"/>
          <p:cNvSpPr txBox="1"/>
          <p:nvPr/>
        </p:nvSpPr>
        <p:spPr>
          <a:xfrm>
            <a:off x="502276" y="3272671"/>
            <a:ext cx="56684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What if the susceptibility diverges?</a:t>
            </a:r>
          </a:p>
        </p:txBody>
      </p:sp>
      <p:sp>
        <p:nvSpPr>
          <p:cNvPr id="430" name="Susceptibility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Susceptibility</a:t>
            </a:r>
          </a:p>
        </p:txBody>
      </p:sp>
      <p:grpSp>
        <p:nvGrpSpPr>
          <p:cNvPr id="435" name="Group"/>
          <p:cNvGrpSpPr/>
          <p:nvPr/>
        </p:nvGrpSpPr>
        <p:grpSpPr>
          <a:xfrm>
            <a:off x="7217465" y="2016895"/>
            <a:ext cx="3221068" cy="1588833"/>
            <a:chOff x="0" y="0"/>
            <a:chExt cx="3221066" cy="1588832"/>
          </a:xfrm>
        </p:grpSpPr>
        <p:pic>
          <p:nvPicPr>
            <p:cNvPr id="4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82468"/>
              <a:ext cx="1269986" cy="1277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Screenshot 2020-12-15 at 11.57.34.png" descr="Screenshot 2020-12-15 at 11.57.3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33640">
              <a:off x="2186949" y="556315"/>
              <a:ext cx="1191092" cy="865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3" name="Line"/>
            <p:cNvSpPr/>
            <p:nvPr/>
          </p:nvSpPr>
          <p:spPr>
            <a:xfrm flipV="1">
              <a:off x="1769307" y="600550"/>
              <a:ext cx="470493" cy="768813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434" name="hat_H_quad-_quad.pdf" descr="hat_H_quad-_quad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88784" y="0"/>
              <a:ext cx="1856412" cy="276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8" name="Group"/>
          <p:cNvGrpSpPr/>
          <p:nvPr/>
        </p:nvGrpSpPr>
        <p:grpSpPr>
          <a:xfrm>
            <a:off x="6229519" y="628097"/>
            <a:ext cx="5196960" cy="1162543"/>
            <a:chOff x="0" y="0"/>
            <a:chExt cx="5196958" cy="1162541"/>
          </a:xfrm>
        </p:grpSpPr>
        <p:pic>
          <p:nvPicPr>
            <p:cNvPr id="436" name="chi_alpha_beta_=.pdf" descr="chi_alpha_beta_=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9179" y="212971"/>
              <a:ext cx="4038601" cy="71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ounded Rectangle"/>
            <p:cNvSpPr/>
            <p:nvPr/>
          </p:nvSpPr>
          <p:spPr>
            <a:xfrm>
              <a:off x="0" y="0"/>
              <a:ext cx="5196959" cy="1162542"/>
            </a:xfrm>
            <a:prstGeom prst="roundRect">
              <a:avLst>
                <a:gd name="adj" fmla="val 27511"/>
              </a:avLst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439" name="Screenshot 2020-12-15 at 12.44.21.png" descr="Screenshot 2020-12-15 at 12.44.2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2246" y="4559003"/>
            <a:ext cx="9128398" cy="4697345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2D Hubbard model (DMFT solution)"/>
          <p:cNvSpPr txBox="1"/>
          <p:nvPr/>
        </p:nvSpPr>
        <p:spPr>
          <a:xfrm>
            <a:off x="379215" y="4262668"/>
            <a:ext cx="56684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2D Hubbard model (DMFT solution)</a:t>
            </a:r>
          </a:p>
        </p:txBody>
      </p:sp>
      <p:sp>
        <p:nvSpPr>
          <p:cNvPr id="441" name="U=0.4"/>
          <p:cNvSpPr txBox="1"/>
          <p:nvPr/>
        </p:nvSpPr>
        <p:spPr>
          <a:xfrm>
            <a:off x="2701228" y="9125348"/>
            <a:ext cx="10244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U=0.4</a:t>
            </a:r>
          </a:p>
        </p:txBody>
      </p:sp>
      <p:sp>
        <p:nvSpPr>
          <p:cNvPr id="442" name="U=1"/>
          <p:cNvSpPr txBox="1"/>
          <p:nvPr/>
        </p:nvSpPr>
        <p:spPr>
          <a:xfrm>
            <a:off x="7324802" y="9125348"/>
            <a:ext cx="10244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"/>
          <p:cNvGrpSpPr/>
          <p:nvPr/>
        </p:nvGrpSpPr>
        <p:grpSpPr>
          <a:xfrm>
            <a:off x="551245" y="694481"/>
            <a:ext cx="8267287" cy="1029775"/>
            <a:chOff x="0" y="0"/>
            <a:chExt cx="8267286" cy="1029773"/>
          </a:xfrm>
        </p:grpSpPr>
        <p:sp>
          <p:nvSpPr>
            <p:cNvPr id="444" name="Rectangle"/>
            <p:cNvSpPr/>
            <p:nvPr/>
          </p:nvSpPr>
          <p:spPr>
            <a:xfrm>
              <a:off x="-1" y="0"/>
              <a:ext cx="4586735" cy="1029774"/>
            </a:xfrm>
            <a:prstGeom prst="rect">
              <a:avLst/>
            </a:prstGeom>
            <a:noFill/>
            <a:ln w="127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445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79696" b="46652"/>
            <a:stretch>
              <a:fillRect/>
            </a:stretch>
          </p:blipFill>
          <p:spPr>
            <a:xfrm>
              <a:off x="191332" y="258643"/>
              <a:ext cx="1645754" cy="616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langle_A(t)_rang.pdf" descr="langle_A(t)_ran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0259" t="52569" r="0" b="0"/>
            <a:stretch>
              <a:fillRect/>
            </a:stretch>
          </p:blipFill>
          <p:spPr>
            <a:xfrm>
              <a:off x="1803742" y="292873"/>
              <a:ext cx="6463544" cy="548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8" name="What if the susceptibility diverges?"/>
          <p:cNvSpPr txBox="1"/>
          <p:nvPr/>
        </p:nvSpPr>
        <p:spPr>
          <a:xfrm>
            <a:off x="502276" y="3272671"/>
            <a:ext cx="56684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What if the susceptibility diverges?</a:t>
            </a:r>
          </a:p>
        </p:txBody>
      </p:sp>
      <p:sp>
        <p:nvSpPr>
          <p:cNvPr id="449" name="Susceptibility"/>
          <p:cNvSpPr txBox="1"/>
          <p:nvPr/>
        </p:nvSpPr>
        <p:spPr>
          <a:xfrm>
            <a:off x="5414962" y="153104"/>
            <a:ext cx="55276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Susceptibility</a:t>
            </a:r>
          </a:p>
        </p:txBody>
      </p:sp>
      <p:grpSp>
        <p:nvGrpSpPr>
          <p:cNvPr id="454" name="Group"/>
          <p:cNvGrpSpPr/>
          <p:nvPr/>
        </p:nvGrpSpPr>
        <p:grpSpPr>
          <a:xfrm>
            <a:off x="7217465" y="2016895"/>
            <a:ext cx="3221068" cy="1588833"/>
            <a:chOff x="0" y="0"/>
            <a:chExt cx="3221066" cy="1588832"/>
          </a:xfrm>
        </p:grpSpPr>
        <p:pic>
          <p:nvPicPr>
            <p:cNvPr id="45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82468"/>
              <a:ext cx="1269986" cy="1277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1" name="Screenshot 2020-12-15 at 11.57.34.png" descr="Screenshot 2020-12-15 at 11.57.3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33640">
              <a:off x="2186949" y="556315"/>
              <a:ext cx="1191092" cy="865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2" name="Line"/>
            <p:cNvSpPr/>
            <p:nvPr/>
          </p:nvSpPr>
          <p:spPr>
            <a:xfrm flipV="1">
              <a:off x="1769307" y="600550"/>
              <a:ext cx="470493" cy="768813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453" name="hat_H_quad-_quad.pdf" descr="hat_H_quad-_quad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88784" y="0"/>
              <a:ext cx="1856412" cy="276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7" name="Group"/>
          <p:cNvGrpSpPr/>
          <p:nvPr/>
        </p:nvGrpSpPr>
        <p:grpSpPr>
          <a:xfrm>
            <a:off x="6229519" y="628097"/>
            <a:ext cx="5196960" cy="1162543"/>
            <a:chOff x="0" y="0"/>
            <a:chExt cx="5196958" cy="1162541"/>
          </a:xfrm>
        </p:grpSpPr>
        <p:pic>
          <p:nvPicPr>
            <p:cNvPr id="455" name="chi_alpha_beta_=.pdf" descr="chi_alpha_beta_=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9179" y="212971"/>
              <a:ext cx="4038601" cy="71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6" name="Rounded Rectangle"/>
            <p:cNvSpPr/>
            <p:nvPr/>
          </p:nvSpPr>
          <p:spPr>
            <a:xfrm>
              <a:off x="0" y="0"/>
              <a:ext cx="5196959" cy="1162542"/>
            </a:xfrm>
            <a:prstGeom prst="roundRect">
              <a:avLst>
                <a:gd name="adj" fmla="val 27511"/>
              </a:avLst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58" name="2D Hubbard model (DMFT solution)"/>
          <p:cNvSpPr txBox="1"/>
          <p:nvPr/>
        </p:nvSpPr>
        <p:spPr>
          <a:xfrm>
            <a:off x="379215" y="4262668"/>
            <a:ext cx="566848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2D Hubbard model (DMFT solution)</a:t>
            </a:r>
          </a:p>
        </p:txBody>
      </p:sp>
      <p:pic>
        <p:nvPicPr>
          <p:cNvPr id="459" name="Screenshot 2020-12-15 at 12.46.58.png" descr="Screenshot 2020-12-15 at 12.46.5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175" y="4877292"/>
            <a:ext cx="6042322" cy="4183147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Line"/>
          <p:cNvSpPr/>
          <p:nvPr/>
        </p:nvSpPr>
        <p:spPr>
          <a:xfrm>
            <a:off x="2053296" y="5245448"/>
            <a:ext cx="553970" cy="553970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61" name="tilde_F_(M)=_min.pdf" descr="tilde_F_(M)=_min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28402" y="4711700"/>
            <a:ext cx="2349501" cy="33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M=-_frac_delta_F.pdf" descr="M=-_frac_delta_F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355005" y="4605988"/>
            <a:ext cx="93980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frac_delta_tilde.pdf" descr="frac_delta_tild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8214" y="5347236"/>
            <a:ext cx="28702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frac_delta^2_til.pdf" descr="frac_delta^2_til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117947" y="6147872"/>
            <a:ext cx="1663701" cy="469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0" name="Group"/>
          <p:cNvGrpSpPr/>
          <p:nvPr/>
        </p:nvGrpSpPr>
        <p:grpSpPr>
          <a:xfrm>
            <a:off x="8149350" y="6755486"/>
            <a:ext cx="2414702" cy="2739161"/>
            <a:chOff x="0" y="0"/>
            <a:chExt cx="2414700" cy="2739159"/>
          </a:xfrm>
        </p:grpSpPr>
        <p:grpSp>
          <p:nvGrpSpPr>
            <p:cNvPr id="474" name="Group"/>
            <p:cNvGrpSpPr/>
            <p:nvPr/>
          </p:nvGrpSpPr>
          <p:grpSpPr>
            <a:xfrm>
              <a:off x="-1" y="0"/>
              <a:ext cx="2254207" cy="2739160"/>
              <a:chOff x="-137130" y="0"/>
              <a:chExt cx="2254205" cy="2739159"/>
            </a:xfrm>
          </p:grpSpPr>
          <p:sp>
            <p:nvSpPr>
              <p:cNvPr id="465" name="Oval"/>
              <p:cNvSpPr/>
              <p:nvPr/>
            </p:nvSpPr>
            <p:spPr>
              <a:xfrm>
                <a:off x="396974" y="1280207"/>
                <a:ext cx="1270001" cy="122843"/>
              </a:xfrm>
              <a:prstGeom prst="ellips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6" name="Rectangle"/>
              <p:cNvSpPr/>
              <p:nvPr/>
            </p:nvSpPr>
            <p:spPr>
              <a:xfrm>
                <a:off x="281671" y="0"/>
                <a:ext cx="1500609" cy="136929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7" name="Line"/>
              <p:cNvSpPr/>
              <p:nvPr/>
            </p:nvSpPr>
            <p:spPr>
              <a:xfrm flipH="1" flipV="1">
                <a:off x="-137131" y="1414064"/>
                <a:ext cx="22542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396974" y="136035"/>
                <a:ext cx="1270001" cy="1270001"/>
              </a:xfrm>
              <a:prstGeom prst="ellipse">
                <a:avLst/>
              </a:prstGeom>
              <a:noFill/>
              <a:ln w="127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69" name="Line"/>
              <p:cNvSpPr/>
              <p:nvPr/>
            </p:nvSpPr>
            <p:spPr>
              <a:xfrm>
                <a:off x="46" y="768309"/>
                <a:ext cx="1988566" cy="999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4" fill="norm" stroke="1" extrusionOk="0">
                    <a:moveTo>
                      <a:pt x="21600" y="0"/>
                    </a:moveTo>
                    <a:cubicBezTo>
                      <a:pt x="21445" y="5668"/>
                      <a:pt x="20727" y="11148"/>
                      <a:pt x="19495" y="16222"/>
                    </a:cubicBezTo>
                    <a:cubicBezTo>
                      <a:pt x="19017" y="18187"/>
                      <a:pt x="18375" y="20197"/>
                      <a:pt x="17233" y="20617"/>
                    </a:cubicBezTo>
                    <a:cubicBezTo>
                      <a:pt x="14561" y="21600"/>
                      <a:pt x="13563" y="13190"/>
                      <a:pt x="10920" y="13854"/>
                    </a:cubicBezTo>
                    <a:cubicBezTo>
                      <a:pt x="8715" y="14407"/>
                      <a:pt x="8152" y="21302"/>
                      <a:pt x="5775" y="20853"/>
                    </a:cubicBezTo>
                    <a:cubicBezTo>
                      <a:pt x="4801" y="20669"/>
                      <a:pt x="4129" y="19105"/>
                      <a:pt x="3586" y="17516"/>
                    </a:cubicBezTo>
                    <a:cubicBezTo>
                      <a:pt x="1813" y="12320"/>
                      <a:pt x="594" y="6498"/>
                      <a:pt x="0" y="389"/>
                    </a:cubicBezTo>
                  </a:path>
                </a:pathLst>
              </a:custGeom>
              <a:noFill/>
              <a:ln w="12700" cap="flat">
                <a:solidFill>
                  <a:srgbClr val="008F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0" name="Oval"/>
              <p:cNvSpPr/>
              <p:nvPr/>
            </p:nvSpPr>
            <p:spPr>
              <a:xfrm>
                <a:off x="824975" y="1420414"/>
                <a:ext cx="440507" cy="631140"/>
              </a:xfrm>
              <a:prstGeom prst="ellipse">
                <a:avLst/>
              </a:prstGeom>
              <a:noFill/>
              <a:ln w="12700" cap="flat">
                <a:solidFill>
                  <a:srgbClr val="00905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244124" y="60762"/>
                <a:ext cx="1500609" cy="10146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2" name="Rectangle"/>
              <p:cNvSpPr/>
              <p:nvPr/>
            </p:nvSpPr>
            <p:spPr>
              <a:xfrm>
                <a:off x="687137" y="1724542"/>
                <a:ext cx="689675" cy="10146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3" name="Line"/>
              <p:cNvSpPr/>
              <p:nvPr/>
            </p:nvSpPr>
            <p:spPr>
              <a:xfrm flipV="1">
                <a:off x="1031974" y="193022"/>
                <a:ext cx="1" cy="244208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475" name="tilde_F.pdf" descr="tilde_F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41283" y="117761"/>
              <a:ext cx="152401" cy="20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6" name="M.pdf" descr="M.pdf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186100" y="1455122"/>
              <a:ext cx="2286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7" name="chi&gt;0.pdf" descr="chi&gt;0.pdf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462459" y="840964"/>
              <a:ext cx="495301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8" name="chi_approx_infty.pdf" descr="chi_approx_infty.pdf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65959" y="1235480"/>
              <a:ext cx="596901" cy="15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9" name="chi&lt;0.pdf" descr="chi&lt;0.pdf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228444" y="1710217"/>
              <a:ext cx="495301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