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8" y="2623536"/>
            <a:ext cx="11054083" cy="2903505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8" y="5527040"/>
            <a:ext cx="9103364" cy="4226562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658094" y="8886613"/>
            <a:ext cx="371347" cy="422147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975358" y="2796863"/>
            <a:ext cx="11054083" cy="2680159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1950717" y="5477021"/>
            <a:ext cx="9103365" cy="3901443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975359" y="541866"/>
            <a:ext cx="11054082" cy="2275841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975359" y="2817706"/>
            <a:ext cx="11054082" cy="6935895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471487" indent="-471487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906235" indent="-449035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1874520" indent="-502920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Relationship Id="rId9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Relationship Id="rId9" Type="http://schemas.openxmlformats.org/officeDocument/2006/relationships/image" Target="../media/image2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4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1.png"/><Relationship Id="rId8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2.png"/><Relationship Id="rId8" Type="http://schemas.openxmlformats.org/officeDocument/2006/relationships/image" Target="../media/image2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2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2.png"/><Relationship Id="rId8" Type="http://schemas.openxmlformats.org/officeDocument/2006/relationships/image" Target="../media/image64.png"/><Relationship Id="rId9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1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65.png"/><Relationship Id="rId11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61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66.png"/><Relationship Id="rId11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7.png"/><Relationship Id="rId10" Type="http://schemas.openxmlformats.org/officeDocument/2006/relationships/image" Target="../media/image2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3.tif"/><Relationship Id="rId11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tif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3.tif"/><Relationship Id="rId9" Type="http://schemas.openxmlformats.org/officeDocument/2006/relationships/image" Target="../media/image72.png"/><Relationship Id="rId10" Type="http://schemas.openxmlformats.org/officeDocument/2006/relationships/image" Target="../media/image2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25.png"/><Relationship Id="rId4" Type="http://schemas.openxmlformats.org/officeDocument/2006/relationships/image" Target="../media/image4.tif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22.png"/><Relationship Id="rId9" Type="http://schemas.openxmlformats.org/officeDocument/2006/relationships/image" Target="../media/image2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2.tif"/><Relationship Id="rId4" Type="http://schemas.openxmlformats.org/officeDocument/2006/relationships/image" Target="../media/image25.png"/><Relationship Id="rId5" Type="http://schemas.openxmlformats.org/officeDocument/2006/relationships/image" Target="../media/image76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6.tif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6.png"/><Relationship Id="rId9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mbedding…"/>
          <p:cNvSpPr txBox="1"/>
          <p:nvPr/>
        </p:nvSpPr>
        <p:spPr>
          <a:xfrm>
            <a:off x="3383545" y="188134"/>
            <a:ext cx="5925937" cy="192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Embedding</a:t>
            </a:r>
            <a:endParaRPr b="1" sz="3800">
              <a:effectLst>
                <a:outerShdw sx="100000" sy="100000" kx="0" ky="0" algn="b" rotWithShape="0" blurRad="12700" dist="25400" dir="2700000">
                  <a:srgbClr val="DDDDDD"/>
                </a:outerShdw>
              </a:effectLst>
            </a:endParaRPr>
          </a:p>
          <a:p>
            <a:pPr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b="1" sz="3800">
              <a:effectLst>
                <a:outerShdw sx="100000" sy="100000" kx="0" ky="0" algn="b" rotWithShape="0" blurRad="12700" dist="25400" dir="2700000">
                  <a:srgbClr val="DDDDDD"/>
                </a:outerShdw>
              </a:effectLst>
            </a:endParaRPr>
          </a:p>
          <a:p>
            <a:pPr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Quantum impurity problem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-291496" y="2146935"/>
            <a:ext cx="7948885" cy="7427336"/>
            <a:chOff x="9172" y="0"/>
            <a:chExt cx="7948884" cy="7427334"/>
          </a:xfrm>
        </p:grpSpPr>
        <p:grpSp>
          <p:nvGrpSpPr>
            <p:cNvPr id="178" name="Group"/>
            <p:cNvGrpSpPr/>
            <p:nvPr/>
          </p:nvGrpSpPr>
          <p:grpSpPr>
            <a:xfrm>
              <a:off x="3702889" y="0"/>
              <a:ext cx="4027322" cy="3591644"/>
              <a:chOff x="0" y="0"/>
              <a:chExt cx="4027320" cy="3591643"/>
            </a:xfrm>
          </p:grpSpPr>
          <p:grpSp>
            <p:nvGrpSpPr>
              <p:cNvPr id="159" name="Group"/>
              <p:cNvGrpSpPr/>
              <p:nvPr/>
            </p:nvGrpSpPr>
            <p:grpSpPr>
              <a:xfrm>
                <a:off x="1950764" y="1331182"/>
                <a:ext cx="802670" cy="788124"/>
                <a:chOff x="0" y="0"/>
                <a:chExt cx="802668" cy="788122"/>
              </a:xfrm>
            </p:grpSpPr>
            <p:sp>
              <p:nvSpPr>
                <p:cNvPr id="156" name="Line"/>
                <p:cNvSpPr/>
                <p:nvPr/>
              </p:nvSpPr>
              <p:spPr>
                <a:xfrm flipH="1" flipV="1">
                  <a:off x="274597" y="78812"/>
                  <a:ext cx="21124" cy="55168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7" name="Line"/>
                <p:cNvSpPr/>
                <p:nvPr/>
              </p:nvSpPr>
              <p:spPr>
                <a:xfrm flipH="1">
                  <a:off x="485825" y="118218"/>
                  <a:ext cx="21124" cy="55168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8" name="Oval"/>
                <p:cNvSpPr/>
                <p:nvPr/>
              </p:nvSpPr>
              <p:spPr>
                <a:xfrm>
                  <a:off x="0" y="-1"/>
                  <a:ext cx="802669" cy="788124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160" name="Shape"/>
              <p:cNvSpPr/>
              <p:nvPr/>
            </p:nvSpPr>
            <p:spPr>
              <a:xfrm>
                <a:off x="656910" y="0"/>
                <a:ext cx="3370411" cy="359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21600" y="10800"/>
                    </a:ln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26" y="10800"/>
                    </a:moveTo>
                    <a:cubicBezTo>
                      <a:pt x="6526" y="13160"/>
                      <a:pt x="8440" y="15074"/>
                      <a:pt x="10800" y="15074"/>
                    </a:cubicBezTo>
                    <a:cubicBezTo>
                      <a:pt x="13160" y="15074"/>
                      <a:pt x="15074" y="13160"/>
                      <a:pt x="15074" y="10800"/>
                    </a:cubicBezTo>
                    <a:cubicBezTo>
                      <a:pt x="15074" y="8440"/>
                      <a:pt x="13160" y="6526"/>
                      <a:pt x="10800" y="6526"/>
                    </a:cubicBezTo>
                    <a:cubicBezTo>
                      <a:pt x="8440" y="6526"/>
                      <a:pt x="6526" y="8440"/>
                      <a:pt x="6526" y="10800"/>
                    </a:cubicBezTo>
                    <a:close/>
                  </a:path>
                </a:pathLst>
              </a:custGeom>
              <a:solidFill>
                <a:srgbClr val="BBE0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173" name="Group"/>
              <p:cNvGrpSpPr/>
              <p:nvPr/>
            </p:nvGrpSpPr>
            <p:grpSpPr>
              <a:xfrm>
                <a:off x="0" y="909674"/>
                <a:ext cx="3560096" cy="2607471"/>
                <a:chOff x="0" y="0"/>
                <a:chExt cx="3560095" cy="2607470"/>
              </a:xfrm>
            </p:grpSpPr>
            <p:grpSp>
              <p:nvGrpSpPr>
                <p:cNvPr id="164" name="Group"/>
                <p:cNvGrpSpPr/>
                <p:nvPr/>
              </p:nvGrpSpPr>
              <p:grpSpPr>
                <a:xfrm>
                  <a:off x="-1" y="0"/>
                  <a:ext cx="1784014" cy="2607471"/>
                  <a:chOff x="0" y="0"/>
                  <a:chExt cx="1784012" cy="2607470"/>
                </a:xfrm>
              </p:grpSpPr>
              <p:sp>
                <p:nvSpPr>
                  <p:cNvPr id="161" name="Shape"/>
                  <p:cNvSpPr/>
                  <p:nvPr/>
                </p:nvSpPr>
                <p:spPr>
                  <a:xfrm>
                    <a:off x="-1" y="1733389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2" name="Shape"/>
                  <p:cNvSpPr/>
                  <p:nvPr/>
                </p:nvSpPr>
                <p:spPr>
                  <a:xfrm>
                    <a:off x="592027" y="-1"/>
                    <a:ext cx="1191986" cy="8740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3" name="Shape"/>
                  <p:cNvSpPr/>
                  <p:nvPr/>
                </p:nvSpPr>
                <p:spPr>
                  <a:xfrm>
                    <a:off x="296013" y="866694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68" name="Group"/>
                <p:cNvGrpSpPr/>
                <p:nvPr/>
              </p:nvGrpSpPr>
              <p:grpSpPr>
                <a:xfrm>
                  <a:off x="888041" y="0"/>
                  <a:ext cx="1784013" cy="2607471"/>
                  <a:chOff x="0" y="0"/>
                  <a:chExt cx="1784012" cy="2607470"/>
                </a:xfrm>
              </p:grpSpPr>
              <p:sp>
                <p:nvSpPr>
                  <p:cNvPr id="165" name="Shape"/>
                  <p:cNvSpPr/>
                  <p:nvPr/>
                </p:nvSpPr>
                <p:spPr>
                  <a:xfrm>
                    <a:off x="-1" y="1733389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6" name="Shape"/>
                  <p:cNvSpPr/>
                  <p:nvPr/>
                </p:nvSpPr>
                <p:spPr>
                  <a:xfrm>
                    <a:off x="592027" y="-1"/>
                    <a:ext cx="1191986" cy="8740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7" name="Shape"/>
                  <p:cNvSpPr/>
                  <p:nvPr/>
                </p:nvSpPr>
                <p:spPr>
                  <a:xfrm>
                    <a:off x="296013" y="866694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72" name="Group"/>
                <p:cNvGrpSpPr/>
                <p:nvPr/>
              </p:nvGrpSpPr>
              <p:grpSpPr>
                <a:xfrm>
                  <a:off x="1776083" y="0"/>
                  <a:ext cx="1784013" cy="2607471"/>
                  <a:chOff x="0" y="0"/>
                  <a:chExt cx="1784012" cy="2607470"/>
                </a:xfrm>
              </p:grpSpPr>
              <p:sp>
                <p:nvSpPr>
                  <p:cNvPr id="169" name="Shape"/>
                  <p:cNvSpPr/>
                  <p:nvPr/>
                </p:nvSpPr>
                <p:spPr>
                  <a:xfrm>
                    <a:off x="-1" y="1733389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70" name="Shape"/>
                  <p:cNvSpPr/>
                  <p:nvPr/>
                </p:nvSpPr>
                <p:spPr>
                  <a:xfrm>
                    <a:off x="592027" y="-1"/>
                    <a:ext cx="1191986" cy="8740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71" name="Shape"/>
                  <p:cNvSpPr/>
                  <p:nvPr/>
                </p:nvSpPr>
                <p:spPr>
                  <a:xfrm>
                    <a:off x="296013" y="866694"/>
                    <a:ext cx="1191986" cy="8740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175" cap="flat">
                    <a:solidFill>
                      <a:srgbClr val="C0C0C0"/>
                    </a:solidFill>
                    <a:prstDash val="dash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174" name="Line"/>
              <p:cNvSpPr/>
              <p:nvPr/>
            </p:nvSpPr>
            <p:spPr>
              <a:xfrm flipH="1" rot="20322902">
                <a:off x="2164231" y="729655"/>
                <a:ext cx="617282" cy="846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0948" fill="norm" stroke="1" extrusionOk="0">
                    <a:moveTo>
                      <a:pt x="0" y="38"/>
                    </a:moveTo>
                    <a:cubicBezTo>
                      <a:pt x="11321" y="-652"/>
                      <a:pt x="20978" y="8173"/>
                      <a:pt x="21570" y="19749"/>
                    </a:cubicBezTo>
                    <a:cubicBezTo>
                      <a:pt x="21591" y="20148"/>
                      <a:pt x="21600" y="20548"/>
                      <a:pt x="21598" y="2094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rot="18933702">
                <a:off x="1405052" y="1159121"/>
                <a:ext cx="485863" cy="782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411" y="1894"/>
                      <a:pt x="21514" y="1099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rot="18933702">
                <a:off x="2548634" y="1306734"/>
                <a:ext cx="779118" cy="448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62" fill="norm" stroke="1" extrusionOk="0">
                    <a:moveTo>
                      <a:pt x="0" y="26"/>
                    </a:moveTo>
                    <a:cubicBezTo>
                      <a:pt x="11232" y="-538"/>
                      <a:pt x="20886" y="8346"/>
                      <a:pt x="21563" y="19868"/>
                    </a:cubicBezTo>
                    <a:cubicBezTo>
                      <a:pt x="21587" y="20266"/>
                      <a:pt x="21599" y="20664"/>
                      <a:pt x="21600" y="2106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77" name="U"/>
              <p:cNvSpPr txBox="1"/>
              <p:nvPr/>
            </p:nvSpPr>
            <p:spPr>
              <a:xfrm>
                <a:off x="1757086" y="946923"/>
                <a:ext cx="434778" cy="628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/>
                <a:r>
                  <a:t>U</a:t>
                </a:r>
              </a:p>
            </p:txBody>
          </p:sp>
        </p:grpSp>
        <p:grpSp>
          <p:nvGrpSpPr>
            <p:cNvPr id="217" name="Group"/>
            <p:cNvGrpSpPr/>
            <p:nvPr/>
          </p:nvGrpSpPr>
          <p:grpSpPr>
            <a:xfrm>
              <a:off x="699134" y="3907916"/>
              <a:ext cx="4377873" cy="3519405"/>
              <a:chOff x="0" y="0"/>
              <a:chExt cx="4377871" cy="3519404"/>
            </a:xfrm>
          </p:grpSpPr>
          <p:grpSp>
            <p:nvGrpSpPr>
              <p:cNvPr id="191" name="Group"/>
              <p:cNvGrpSpPr/>
              <p:nvPr/>
            </p:nvGrpSpPr>
            <p:grpSpPr>
              <a:xfrm>
                <a:off x="13560" y="534556"/>
                <a:ext cx="3684040" cy="2590370"/>
                <a:chOff x="0" y="0"/>
                <a:chExt cx="3684038" cy="2590369"/>
              </a:xfrm>
            </p:grpSpPr>
            <p:grpSp>
              <p:nvGrpSpPr>
                <p:cNvPr id="182" name="Group"/>
                <p:cNvGrpSpPr/>
                <p:nvPr/>
              </p:nvGrpSpPr>
              <p:grpSpPr>
                <a:xfrm>
                  <a:off x="-1" y="0"/>
                  <a:ext cx="1846123" cy="2590370"/>
                  <a:chOff x="0" y="0"/>
                  <a:chExt cx="1846121" cy="2590369"/>
                </a:xfrm>
              </p:grpSpPr>
              <p:sp>
                <p:nvSpPr>
                  <p:cNvPr id="179" name="Shape"/>
                  <p:cNvSpPr/>
                  <p:nvPr/>
                </p:nvSpPr>
                <p:spPr>
                  <a:xfrm>
                    <a:off x="-1" y="1722021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0" name="Shape"/>
                  <p:cNvSpPr/>
                  <p:nvPr/>
                </p:nvSpPr>
                <p:spPr>
                  <a:xfrm>
                    <a:off x="612638" y="0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1" name="Shape"/>
                  <p:cNvSpPr/>
                  <p:nvPr/>
                </p:nvSpPr>
                <p:spPr>
                  <a:xfrm>
                    <a:off x="306319" y="861010"/>
                    <a:ext cx="1233484" cy="8683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86" name="Group"/>
                <p:cNvGrpSpPr/>
                <p:nvPr/>
              </p:nvGrpSpPr>
              <p:grpSpPr>
                <a:xfrm>
                  <a:off x="918958" y="0"/>
                  <a:ext cx="1846123" cy="2590370"/>
                  <a:chOff x="0" y="0"/>
                  <a:chExt cx="1846121" cy="2590369"/>
                </a:xfrm>
              </p:grpSpPr>
              <p:sp>
                <p:nvSpPr>
                  <p:cNvPr id="183" name="Shape"/>
                  <p:cNvSpPr/>
                  <p:nvPr/>
                </p:nvSpPr>
                <p:spPr>
                  <a:xfrm>
                    <a:off x="-1" y="1722021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4" name="Shape"/>
                  <p:cNvSpPr/>
                  <p:nvPr/>
                </p:nvSpPr>
                <p:spPr>
                  <a:xfrm>
                    <a:off x="612638" y="0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5" name="Shape"/>
                  <p:cNvSpPr/>
                  <p:nvPr/>
                </p:nvSpPr>
                <p:spPr>
                  <a:xfrm>
                    <a:off x="306319" y="861010"/>
                    <a:ext cx="1233484" cy="8683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90" name="Group"/>
                <p:cNvGrpSpPr/>
                <p:nvPr/>
              </p:nvGrpSpPr>
              <p:grpSpPr>
                <a:xfrm>
                  <a:off x="1837916" y="0"/>
                  <a:ext cx="1846123" cy="2590370"/>
                  <a:chOff x="0" y="0"/>
                  <a:chExt cx="1846121" cy="2590369"/>
                </a:xfrm>
              </p:grpSpPr>
              <p:sp>
                <p:nvSpPr>
                  <p:cNvPr id="187" name="Shape"/>
                  <p:cNvSpPr/>
                  <p:nvPr/>
                </p:nvSpPr>
                <p:spPr>
                  <a:xfrm>
                    <a:off x="-1" y="1722021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8" name="Shape"/>
                  <p:cNvSpPr/>
                  <p:nvPr/>
                </p:nvSpPr>
                <p:spPr>
                  <a:xfrm>
                    <a:off x="612638" y="0"/>
                    <a:ext cx="1233484" cy="868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89" name="Shape"/>
                  <p:cNvSpPr/>
                  <p:nvPr/>
                </p:nvSpPr>
                <p:spPr>
                  <a:xfrm>
                    <a:off x="306319" y="861010"/>
                    <a:ext cx="1233484" cy="8683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192" name="Line"/>
              <p:cNvSpPr/>
              <p:nvPr/>
            </p:nvSpPr>
            <p:spPr>
              <a:xfrm flipH="1">
                <a:off x="-1" y="2844284"/>
                <a:ext cx="22603" cy="54792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H="1">
                <a:off x="3085099" y="2022403"/>
                <a:ext cx="22603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4" name="Line"/>
              <p:cNvSpPr/>
              <p:nvPr/>
            </p:nvSpPr>
            <p:spPr>
              <a:xfrm flipH="1">
                <a:off x="1860100" y="260596"/>
                <a:ext cx="22602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5" name="Line"/>
              <p:cNvSpPr/>
              <p:nvPr/>
            </p:nvSpPr>
            <p:spPr>
              <a:xfrm flipH="1" flipV="1">
                <a:off x="2144878" y="1962266"/>
                <a:ext cx="20343" cy="5501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H="1" flipV="1">
                <a:off x="3369878" y="1082476"/>
                <a:ext cx="20342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 flipH="1" flipV="1">
                <a:off x="1224999" y="1944447"/>
                <a:ext cx="22602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H="1" flipV="1">
                <a:off x="2648891" y="220504"/>
                <a:ext cx="20342" cy="5501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H="1">
                <a:off x="2865865" y="260596"/>
                <a:ext cx="22602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H="1" flipV="1">
                <a:off x="2669232" y="2784146"/>
                <a:ext cx="22603" cy="5501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H="1">
                <a:off x="2888466" y="2824238"/>
                <a:ext cx="20343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2" name="Line"/>
              <p:cNvSpPr/>
              <p:nvPr/>
            </p:nvSpPr>
            <p:spPr>
              <a:xfrm flipH="1" flipV="1">
                <a:off x="524353" y="1102521"/>
                <a:ext cx="22603" cy="54792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 flipH="1">
                <a:off x="743588" y="1142613"/>
                <a:ext cx="20342" cy="54569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 rot="18933702">
                <a:off x="1044373" y="173887"/>
                <a:ext cx="643932" cy="603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52" fill="norm" stroke="1" extrusionOk="0">
                    <a:moveTo>
                      <a:pt x="0" y="26"/>
                    </a:moveTo>
                    <a:cubicBezTo>
                      <a:pt x="11185" y="-548"/>
                      <a:pt x="20837" y="8331"/>
                      <a:pt x="21558" y="19858"/>
                    </a:cubicBezTo>
                    <a:cubicBezTo>
                      <a:pt x="21583" y="20256"/>
                      <a:pt x="21597" y="20654"/>
                      <a:pt x="21600" y="2105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 rot="18933702">
                <a:off x="2291965" y="1917884"/>
                <a:ext cx="641688" cy="603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52" fill="norm" stroke="1" extrusionOk="0">
                    <a:moveTo>
                      <a:pt x="0" y="27"/>
                    </a:moveTo>
                    <a:cubicBezTo>
                      <a:pt x="11185" y="-548"/>
                      <a:pt x="20837" y="8331"/>
                      <a:pt x="21558" y="19858"/>
                    </a:cubicBezTo>
                    <a:cubicBezTo>
                      <a:pt x="21583" y="20256"/>
                      <a:pt x="21597" y="20654"/>
                      <a:pt x="21600" y="2105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 rot="18933702">
                <a:off x="2014149" y="2825304"/>
                <a:ext cx="537331" cy="447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62" fill="norm" stroke="1" extrusionOk="0">
                    <a:moveTo>
                      <a:pt x="0" y="25"/>
                    </a:moveTo>
                    <a:cubicBezTo>
                      <a:pt x="11194" y="-538"/>
                      <a:pt x="20847" y="8346"/>
                      <a:pt x="21559" y="19868"/>
                    </a:cubicBezTo>
                    <a:cubicBezTo>
                      <a:pt x="21584" y="20266"/>
                      <a:pt x="21598" y="20664"/>
                      <a:pt x="21600" y="2106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 flipH="1" rot="2666298">
                <a:off x="126585" y="2777628"/>
                <a:ext cx="641688" cy="603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52" fill="norm" stroke="1" extrusionOk="0">
                    <a:moveTo>
                      <a:pt x="0" y="27"/>
                    </a:moveTo>
                    <a:cubicBezTo>
                      <a:pt x="11185" y="-548"/>
                      <a:pt x="20837" y="8331"/>
                      <a:pt x="21558" y="19858"/>
                    </a:cubicBezTo>
                    <a:cubicBezTo>
                      <a:pt x="21583" y="20256"/>
                      <a:pt x="21597" y="20654"/>
                      <a:pt x="21600" y="2105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flipH="1" rot="20322902">
                <a:off x="3213721" y="611093"/>
                <a:ext cx="637702" cy="592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0920" fill="norm" stroke="1" extrusionOk="0">
                    <a:moveTo>
                      <a:pt x="0" y="41"/>
                    </a:moveTo>
                    <a:cubicBezTo>
                      <a:pt x="11321" y="-680"/>
                      <a:pt x="20978" y="8130"/>
                      <a:pt x="21570" y="19719"/>
                    </a:cubicBezTo>
                    <a:cubicBezTo>
                      <a:pt x="21591" y="20119"/>
                      <a:pt x="21600" y="20519"/>
                      <a:pt x="21598" y="2092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 rot="14554823">
                <a:off x="226694" y="1458987"/>
                <a:ext cx="572522" cy="659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0921" fill="norm" stroke="1" extrusionOk="0">
                    <a:moveTo>
                      <a:pt x="0" y="42"/>
                    </a:moveTo>
                    <a:cubicBezTo>
                      <a:pt x="11347" y="-679"/>
                      <a:pt x="21005" y="8131"/>
                      <a:pt x="21572" y="19720"/>
                    </a:cubicBezTo>
                    <a:cubicBezTo>
                      <a:pt x="21592" y="20120"/>
                      <a:pt x="21600" y="20520"/>
                      <a:pt x="21597" y="20921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 rot="14171802">
                <a:off x="2283264" y="617761"/>
                <a:ext cx="572835" cy="657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0914" fill="norm" stroke="1" extrusionOk="0">
                    <a:moveTo>
                      <a:pt x="0" y="42"/>
                    </a:moveTo>
                    <a:cubicBezTo>
                      <a:pt x="11357" y="-686"/>
                      <a:pt x="21016" y="8121"/>
                      <a:pt x="21573" y="19713"/>
                    </a:cubicBezTo>
                    <a:cubicBezTo>
                      <a:pt x="21592" y="20113"/>
                      <a:pt x="21600" y="20513"/>
                      <a:pt x="21597" y="2091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11" name="Σ(ω)"/>
              <p:cNvSpPr txBox="1"/>
              <p:nvPr/>
            </p:nvSpPr>
            <p:spPr>
              <a:xfrm>
                <a:off x="3394739" y="17818"/>
                <a:ext cx="983133" cy="675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  <p:sp>
            <p:nvSpPr>
              <p:cNvPr id="212" name="Σ(ω)"/>
              <p:cNvSpPr txBox="1"/>
              <p:nvPr/>
            </p:nvSpPr>
            <p:spPr>
              <a:xfrm>
                <a:off x="1423892" y="35637"/>
                <a:ext cx="983132" cy="675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  <p:sp>
            <p:nvSpPr>
              <p:cNvPr id="213" name="Σ(ω)"/>
              <p:cNvSpPr txBox="1"/>
              <p:nvPr/>
            </p:nvSpPr>
            <p:spPr>
              <a:xfrm>
                <a:off x="1152674" y="855289"/>
                <a:ext cx="983133" cy="675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  <p:sp>
            <p:nvSpPr>
              <p:cNvPr id="214" name="Σ(ω)"/>
              <p:cNvSpPr txBox="1"/>
              <p:nvPr/>
            </p:nvSpPr>
            <p:spPr>
              <a:xfrm>
                <a:off x="2147138" y="873108"/>
                <a:ext cx="983133" cy="675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  <p:sp>
            <p:nvSpPr>
              <p:cNvPr id="215" name="Σ(ω)"/>
              <p:cNvSpPr txBox="1"/>
              <p:nvPr/>
            </p:nvSpPr>
            <p:spPr>
              <a:xfrm>
                <a:off x="3159684" y="873108"/>
                <a:ext cx="983133" cy="675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  <p:sp>
            <p:nvSpPr>
              <p:cNvPr id="216" name="Σ(ω)"/>
              <p:cNvSpPr txBox="1"/>
              <p:nvPr/>
            </p:nvSpPr>
            <p:spPr>
              <a:xfrm>
                <a:off x="2418356" y="0"/>
                <a:ext cx="983133" cy="675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S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(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  <a:latin typeface="Symbol"/>
                    <a:ea typeface="Symbol"/>
                    <a:cs typeface="Symbol"/>
                    <a:sym typeface="Symbol"/>
                  </a:rPr>
                  <a:t>w</a:t>
                </a:r>
                <a:r>
                  <a:rPr>
                    <a:solidFill>
                      <a:srgbClr val="FF0000"/>
                    </a:solidFill>
                    <a:uFill>
                      <a:solidFill>
                        <a:srgbClr val="FF0000"/>
                      </a:solidFill>
                    </a:uFill>
                  </a:rPr>
                  <a:t>)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9172" y="658139"/>
              <a:ext cx="3557341" cy="3956402"/>
              <a:chOff x="9173" y="-12557"/>
              <a:chExt cx="3557339" cy="3956401"/>
            </a:xfrm>
          </p:grpSpPr>
          <p:sp>
            <p:nvSpPr>
              <p:cNvPr id="218" name="Shape"/>
              <p:cNvSpPr/>
              <p:nvPr/>
            </p:nvSpPr>
            <p:spPr>
              <a:xfrm rot="2021578">
                <a:off x="793097" y="251297"/>
                <a:ext cx="1989491" cy="342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4" h="21600" fill="norm" stroke="1" extrusionOk="0">
                    <a:moveTo>
                      <a:pt x="21574" y="0"/>
                    </a:moveTo>
                    <a:cubicBezTo>
                      <a:pt x="9712" y="32"/>
                      <a:pt x="69" y="3508"/>
                      <a:pt x="35" y="7765"/>
                    </a:cubicBezTo>
                    <a:lnTo>
                      <a:pt x="0" y="12169"/>
                    </a:lnTo>
                    <a:cubicBezTo>
                      <a:pt x="-26" y="15436"/>
                      <a:pt x="5688" y="18332"/>
                      <a:pt x="14261" y="19398"/>
                    </a:cubicBezTo>
                    <a:lnTo>
                      <a:pt x="14243" y="21600"/>
                    </a:lnTo>
                    <a:lnTo>
                      <a:pt x="21433" y="17617"/>
                    </a:lnTo>
                    <a:lnTo>
                      <a:pt x="14313" y="12792"/>
                    </a:lnTo>
                    <a:lnTo>
                      <a:pt x="14296" y="14993"/>
                    </a:lnTo>
                    <a:cubicBezTo>
                      <a:pt x="7829" y="14189"/>
                      <a:pt x="2856" y="12321"/>
                      <a:pt x="913" y="9965"/>
                    </a:cubicBezTo>
                    <a:lnTo>
                      <a:pt x="913" y="9965"/>
                    </a:lnTo>
                    <a:cubicBezTo>
                      <a:pt x="3653" y="6691"/>
                      <a:pt x="12041" y="4430"/>
                      <a:pt x="21539" y="4404"/>
                    </a:cubicBezTo>
                    <a:close/>
                  </a:path>
                </a:pathLst>
              </a:custGeom>
              <a:solidFill>
                <a:srgbClr val="0080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19" name="Shape"/>
              <p:cNvSpPr/>
              <p:nvPr/>
            </p:nvSpPr>
            <p:spPr>
              <a:xfrm rot="2021578">
                <a:off x="1308348" y="407316"/>
                <a:ext cx="1986251" cy="1581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600" fill="norm" stroke="1" extrusionOk="0">
                    <a:moveTo>
                      <a:pt x="21594" y="0"/>
                    </a:moveTo>
                    <a:cubicBezTo>
                      <a:pt x="9702" y="69"/>
                      <a:pt x="34" y="7605"/>
                      <a:pt x="0" y="16832"/>
                    </a:cubicBezTo>
                    <a:cubicBezTo>
                      <a:pt x="-6" y="18448"/>
                      <a:pt x="290" y="20054"/>
                      <a:pt x="880" y="21600"/>
                    </a:cubicBezTo>
                    <a:lnTo>
                      <a:pt x="880" y="21600"/>
                    </a:lnTo>
                    <a:cubicBezTo>
                      <a:pt x="3627" y="14504"/>
                      <a:pt x="12036" y="9602"/>
                      <a:pt x="21559" y="9547"/>
                    </a:cubicBezTo>
                    <a:close/>
                  </a:path>
                </a:pathLst>
              </a:custGeom>
              <a:solidFill>
                <a:srgbClr val="00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 rot="2021578">
                <a:off x="1126491" y="1007907"/>
                <a:ext cx="80947" cy="349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7" h="21600" fill="norm" stroke="1" extrusionOk="0">
                    <a:moveTo>
                      <a:pt x="2" y="0"/>
                    </a:moveTo>
                    <a:cubicBezTo>
                      <a:pt x="-143" y="7323"/>
                      <a:pt x="7084" y="14598"/>
                      <a:pt x="21457" y="2160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4400717" y="3470933"/>
              <a:ext cx="3557341" cy="3956402"/>
              <a:chOff x="0" y="-11345"/>
              <a:chExt cx="3557339" cy="3956401"/>
            </a:xfrm>
          </p:grpSpPr>
          <p:sp>
            <p:nvSpPr>
              <p:cNvPr id="222" name="Shape"/>
              <p:cNvSpPr/>
              <p:nvPr/>
            </p:nvSpPr>
            <p:spPr>
              <a:xfrm rot="12821578">
                <a:off x="783924" y="252509"/>
                <a:ext cx="1989491" cy="3428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4" h="21600" fill="norm" stroke="1" extrusionOk="0">
                    <a:moveTo>
                      <a:pt x="21574" y="0"/>
                    </a:moveTo>
                    <a:cubicBezTo>
                      <a:pt x="9712" y="32"/>
                      <a:pt x="69" y="3508"/>
                      <a:pt x="35" y="7765"/>
                    </a:cubicBezTo>
                    <a:lnTo>
                      <a:pt x="0" y="12169"/>
                    </a:lnTo>
                    <a:cubicBezTo>
                      <a:pt x="-26" y="15436"/>
                      <a:pt x="5688" y="18332"/>
                      <a:pt x="14261" y="19398"/>
                    </a:cubicBezTo>
                    <a:lnTo>
                      <a:pt x="14243" y="21600"/>
                    </a:lnTo>
                    <a:lnTo>
                      <a:pt x="21433" y="17617"/>
                    </a:lnTo>
                    <a:lnTo>
                      <a:pt x="14313" y="12792"/>
                    </a:lnTo>
                    <a:lnTo>
                      <a:pt x="14296" y="14993"/>
                    </a:lnTo>
                    <a:cubicBezTo>
                      <a:pt x="7829" y="14189"/>
                      <a:pt x="2856" y="12321"/>
                      <a:pt x="913" y="9965"/>
                    </a:cubicBezTo>
                    <a:lnTo>
                      <a:pt x="913" y="9965"/>
                    </a:lnTo>
                    <a:cubicBezTo>
                      <a:pt x="3653" y="6691"/>
                      <a:pt x="12041" y="4430"/>
                      <a:pt x="21539" y="4404"/>
                    </a:cubicBezTo>
                    <a:close/>
                  </a:path>
                </a:pathLst>
              </a:custGeom>
              <a:solidFill>
                <a:srgbClr val="0080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23" name="Shape"/>
              <p:cNvSpPr/>
              <p:nvPr/>
            </p:nvSpPr>
            <p:spPr>
              <a:xfrm rot="12821578">
                <a:off x="271914" y="1943410"/>
                <a:ext cx="1986250" cy="1581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600" fill="norm" stroke="1" extrusionOk="0">
                    <a:moveTo>
                      <a:pt x="21594" y="0"/>
                    </a:moveTo>
                    <a:cubicBezTo>
                      <a:pt x="9702" y="69"/>
                      <a:pt x="34" y="7605"/>
                      <a:pt x="0" y="16832"/>
                    </a:cubicBezTo>
                    <a:cubicBezTo>
                      <a:pt x="-6" y="18448"/>
                      <a:pt x="290" y="20054"/>
                      <a:pt x="880" y="21600"/>
                    </a:cubicBezTo>
                    <a:lnTo>
                      <a:pt x="880" y="21600"/>
                    </a:lnTo>
                    <a:cubicBezTo>
                      <a:pt x="3627" y="14504"/>
                      <a:pt x="12036" y="9602"/>
                      <a:pt x="21559" y="9547"/>
                    </a:cubicBezTo>
                    <a:close/>
                  </a:path>
                </a:pathLst>
              </a:custGeom>
              <a:solidFill>
                <a:srgbClr val="00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 rot="12821578">
                <a:off x="2359075" y="2575422"/>
                <a:ext cx="80946" cy="349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7" h="21600" fill="norm" stroke="1" extrusionOk="0">
                    <a:moveTo>
                      <a:pt x="2" y="0"/>
                    </a:moveTo>
                    <a:cubicBezTo>
                      <a:pt x="-143" y="7323"/>
                      <a:pt x="7084" y="14598"/>
                      <a:pt x="21457" y="2160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MFT                          Weiss molecular field"/>
          <p:cNvSpPr txBox="1"/>
          <p:nvPr/>
        </p:nvSpPr>
        <p:spPr>
          <a:xfrm>
            <a:off x="1311768" y="-109729"/>
            <a:ext cx="11142135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DMFT                          Weiss molecular field</a:t>
            </a:r>
          </a:p>
        </p:txBody>
      </p:sp>
      <p:sp>
        <p:nvSpPr>
          <p:cNvPr id="497" name="Rectangle"/>
          <p:cNvSpPr/>
          <p:nvPr/>
        </p:nvSpPr>
        <p:spPr>
          <a:xfrm>
            <a:off x="5418666" y="2203591"/>
            <a:ext cx="162561" cy="3431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498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315" y="675075"/>
            <a:ext cx="5084517" cy="839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5511" y="615244"/>
            <a:ext cx="4443307" cy="97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4008" y="2130213"/>
            <a:ext cx="4334935" cy="53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latex-image-1.png" descr="latex-image-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45973" y="2113279"/>
            <a:ext cx="1901050" cy="523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6924" y="3270391"/>
            <a:ext cx="1896534" cy="485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latex-image-2.png" descr="latex-image-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01475" y="7579360"/>
            <a:ext cx="3138312" cy="559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01137" y="7562426"/>
            <a:ext cx="4840677" cy="593797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Line"/>
          <p:cNvSpPr/>
          <p:nvPr/>
        </p:nvSpPr>
        <p:spPr>
          <a:xfrm>
            <a:off x="1517226" y="1859279"/>
            <a:ext cx="946460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6" name="Line"/>
          <p:cNvSpPr/>
          <p:nvPr/>
        </p:nvSpPr>
        <p:spPr>
          <a:xfrm>
            <a:off x="1517226" y="3023164"/>
            <a:ext cx="946460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7" name="Line"/>
          <p:cNvSpPr/>
          <p:nvPr/>
        </p:nvSpPr>
        <p:spPr>
          <a:xfrm>
            <a:off x="1517226" y="7319715"/>
            <a:ext cx="9464606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50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64355" y="8418971"/>
            <a:ext cx="5960534" cy="4154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1" name="Group"/>
          <p:cNvGrpSpPr/>
          <p:nvPr/>
        </p:nvGrpSpPr>
        <p:grpSpPr>
          <a:xfrm>
            <a:off x="855913" y="3396420"/>
            <a:ext cx="5863879" cy="660525"/>
            <a:chOff x="0" y="0"/>
            <a:chExt cx="5863878" cy="660523"/>
          </a:xfrm>
        </p:grpSpPr>
        <p:pic>
          <p:nvPicPr>
            <p:cNvPr id="509" name="H=_sum_k,_alpha=.pdf" descr="H=_sum_k,_alpha=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3036" t="0" r="42118" b="0"/>
            <a:stretch>
              <a:fillRect/>
            </a:stretch>
          </p:blipFill>
          <p:spPr>
            <a:xfrm>
              <a:off x="716542" y="12823"/>
              <a:ext cx="5147337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0" name="latex-image-1.png" descr="latex-image-1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55499" b="0"/>
            <a:stretch>
              <a:fillRect/>
            </a:stretch>
          </p:blipFill>
          <p:spPr>
            <a:xfrm>
              <a:off x="0" y="0"/>
              <a:ext cx="582701" cy="33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2" name="Schrieffer-Wolff transformation"/>
          <p:cNvSpPr txBox="1"/>
          <p:nvPr/>
        </p:nvSpPr>
        <p:spPr>
          <a:xfrm>
            <a:off x="1762192" y="5065847"/>
            <a:ext cx="352692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solidFill>
                  <a:srgbClr val="FF26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impurity model</a:t>
            </a:r>
          </a:p>
        </p:txBody>
      </p:sp>
      <p:pic>
        <p:nvPicPr>
          <p:cNvPr id="513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rcRect l="59486" t="0" r="0" b="0"/>
          <a:stretch>
            <a:fillRect/>
          </a:stretch>
        </p:blipFill>
        <p:spPr>
          <a:xfrm>
            <a:off x="1673439" y="4260003"/>
            <a:ext cx="3704540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chrieffer-Wolff transformation"/>
          <p:cNvSpPr txBox="1"/>
          <p:nvPr/>
        </p:nvSpPr>
        <p:spPr>
          <a:xfrm>
            <a:off x="4664526" y="291835"/>
            <a:ext cx="3480949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moments in metals</a:t>
            </a:r>
          </a:p>
        </p:txBody>
      </p:sp>
      <p:sp>
        <p:nvSpPr>
          <p:cNvPr id="516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the fate of a local moment (=interacting atom) submerged into a Fermi sea?</a:t>
            </a:r>
          </a:p>
        </p:txBody>
      </p:sp>
      <p:sp>
        <p:nvSpPr>
          <p:cNvPr id="517" name="Schrieffer-Wolff transformation"/>
          <p:cNvSpPr txBox="1"/>
          <p:nvPr/>
        </p:nvSpPr>
        <p:spPr>
          <a:xfrm>
            <a:off x="714826" y="1658259"/>
            <a:ext cx="352692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impurity model</a:t>
            </a:r>
          </a:p>
        </p:txBody>
      </p:sp>
      <p:sp>
        <p:nvSpPr>
          <p:cNvPr id="518" name="Schrieffer-Wolff transformation"/>
          <p:cNvSpPr txBox="1"/>
          <p:nvPr/>
        </p:nvSpPr>
        <p:spPr>
          <a:xfrm>
            <a:off x="633706" y="3365236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states:</a:t>
            </a:r>
          </a:p>
        </p:txBody>
      </p:sp>
      <p:pic>
        <p:nvPicPr>
          <p:cNvPr id="519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088" y="3957240"/>
            <a:ext cx="24003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9" name="Group"/>
          <p:cNvGrpSpPr/>
          <p:nvPr/>
        </p:nvGrpSpPr>
        <p:grpSpPr>
          <a:xfrm>
            <a:off x="421828" y="5463877"/>
            <a:ext cx="3886201" cy="3624179"/>
            <a:chOff x="0" y="0"/>
            <a:chExt cx="3886200" cy="3624178"/>
          </a:xfrm>
        </p:grpSpPr>
        <p:sp>
          <p:nvSpPr>
            <p:cNvPr id="520" name="Line"/>
            <p:cNvSpPr/>
            <p:nvPr/>
          </p:nvSpPr>
          <p:spPr>
            <a:xfrm flipV="1">
              <a:off x="530671" y="410589"/>
              <a:ext cx="1" cy="29341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365571" y="1877641"/>
              <a:ext cx="348094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522550" y="1438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535250" y="18837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24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5500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8479" t="0" r="0" b="49235"/>
            <a:stretch>
              <a:fillRect/>
            </a:stretch>
          </p:blipFill>
          <p:spPr>
            <a:xfrm>
              <a:off x="3625998" y="1981200"/>
              <a:ext cx="260202" cy="296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6" name="Schrieffer-Wolff transformation"/>
            <p:cNvSpPr txBox="1"/>
            <p:nvPr/>
          </p:nvSpPr>
          <p:spPr>
            <a:xfrm>
              <a:off x="2691552" y="9717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n=1</a:t>
              </a:r>
            </a:p>
          </p:txBody>
        </p:sp>
        <p:sp>
          <p:nvSpPr>
            <p:cNvPr id="527" name="Schrieffer-Wolff transformation"/>
            <p:cNvSpPr txBox="1"/>
            <p:nvPr/>
          </p:nvSpPr>
          <p:spPr>
            <a:xfrm>
              <a:off x="1053804" y="28132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n=2</a:t>
              </a:r>
            </a:p>
          </p:txBody>
        </p:sp>
        <p:sp>
          <p:nvSpPr>
            <p:cNvPr id="528" name="Schrieffer-Wolff transformation"/>
            <p:cNvSpPr txBox="1"/>
            <p:nvPr/>
          </p:nvSpPr>
          <p:spPr>
            <a:xfrm>
              <a:off x="1383452" y="132805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n=0</a:t>
              </a:r>
            </a:p>
          </p:txBody>
        </p:sp>
      </p:grpSp>
      <p:sp>
        <p:nvSpPr>
          <p:cNvPr id="530" name="Rounded Rectangle"/>
          <p:cNvSpPr/>
          <p:nvPr/>
        </p:nvSpPr>
        <p:spPr>
          <a:xfrm>
            <a:off x="232518" y="5231999"/>
            <a:ext cx="4264821" cy="4220006"/>
          </a:xfrm>
          <a:prstGeom prst="roundRect">
            <a:avLst>
              <a:gd name="adj" fmla="val 4514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31" name="H=_sum_k,_alpha=.pdf" descr="H=_sum_k,_alpha=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747" y="2418020"/>
            <a:ext cx="9144001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chrieffer-Wolff transformation"/>
          <p:cNvSpPr txBox="1"/>
          <p:nvPr/>
        </p:nvSpPr>
        <p:spPr>
          <a:xfrm>
            <a:off x="4664526" y="291835"/>
            <a:ext cx="2455846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Mean-field theory</a:t>
            </a:r>
          </a:p>
        </p:txBody>
      </p:sp>
      <p:sp>
        <p:nvSpPr>
          <p:cNvPr id="534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the fate of a local moment (=interacting atom) submerged into a Fermi sea?</a:t>
            </a:r>
          </a:p>
        </p:txBody>
      </p:sp>
      <p:sp>
        <p:nvSpPr>
          <p:cNvPr id="535" name="Schrieffer-Wolff transformation"/>
          <p:cNvSpPr txBox="1"/>
          <p:nvPr/>
        </p:nvSpPr>
        <p:spPr>
          <a:xfrm>
            <a:off x="633706" y="3365236"/>
            <a:ext cx="2711999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states:</a:t>
            </a:r>
          </a:p>
        </p:txBody>
      </p:sp>
      <p:pic>
        <p:nvPicPr>
          <p:cNvPr id="536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088" y="3957240"/>
            <a:ext cx="24003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6" name="Group"/>
          <p:cNvGrpSpPr/>
          <p:nvPr/>
        </p:nvGrpSpPr>
        <p:grpSpPr>
          <a:xfrm>
            <a:off x="421828" y="5463877"/>
            <a:ext cx="3886201" cy="3624179"/>
            <a:chOff x="0" y="0"/>
            <a:chExt cx="3886200" cy="3624178"/>
          </a:xfrm>
        </p:grpSpPr>
        <p:sp>
          <p:nvSpPr>
            <p:cNvPr id="537" name="Line"/>
            <p:cNvSpPr/>
            <p:nvPr/>
          </p:nvSpPr>
          <p:spPr>
            <a:xfrm flipV="1">
              <a:off x="530671" y="410589"/>
              <a:ext cx="1" cy="29341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65571" y="1877641"/>
              <a:ext cx="348094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 flipV="1">
              <a:off x="522550" y="1438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535250" y="18837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41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5500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8479" t="0" r="0" b="49235"/>
            <a:stretch>
              <a:fillRect/>
            </a:stretch>
          </p:blipFill>
          <p:spPr>
            <a:xfrm>
              <a:off x="3625998" y="1981200"/>
              <a:ext cx="260202" cy="296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3" name="Schrieffer-Wolff transformation"/>
            <p:cNvSpPr txBox="1"/>
            <p:nvPr/>
          </p:nvSpPr>
          <p:spPr>
            <a:xfrm>
              <a:off x="2691552" y="9717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n=1</a:t>
              </a:r>
            </a:p>
          </p:txBody>
        </p:sp>
        <p:sp>
          <p:nvSpPr>
            <p:cNvPr id="544" name="Schrieffer-Wolff transformation"/>
            <p:cNvSpPr txBox="1"/>
            <p:nvPr/>
          </p:nvSpPr>
          <p:spPr>
            <a:xfrm>
              <a:off x="1053804" y="28132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n=2</a:t>
              </a:r>
            </a:p>
          </p:txBody>
        </p:sp>
        <p:sp>
          <p:nvSpPr>
            <p:cNvPr id="545" name="Schrieffer-Wolff transformation"/>
            <p:cNvSpPr txBox="1"/>
            <p:nvPr/>
          </p:nvSpPr>
          <p:spPr>
            <a:xfrm>
              <a:off x="1383452" y="132805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n=0</a:t>
              </a:r>
            </a:p>
          </p:txBody>
        </p:sp>
      </p:grpSp>
      <p:sp>
        <p:nvSpPr>
          <p:cNvPr id="547" name="Rounded Rectangle"/>
          <p:cNvSpPr/>
          <p:nvPr/>
        </p:nvSpPr>
        <p:spPr>
          <a:xfrm>
            <a:off x="232518" y="5231999"/>
            <a:ext cx="4264821" cy="4220006"/>
          </a:xfrm>
          <a:prstGeom prst="roundRect">
            <a:avLst>
              <a:gd name="adj" fmla="val 4514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" name="Rounded Rectangle"/>
          <p:cNvSpPr/>
          <p:nvPr/>
        </p:nvSpPr>
        <p:spPr>
          <a:xfrm>
            <a:off x="4956918" y="3213311"/>
            <a:ext cx="7687372" cy="6229384"/>
          </a:xfrm>
          <a:prstGeom prst="roundRect">
            <a:avLst>
              <a:gd name="adj" fmla="val 3058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49" name="E_alpha_=_epsilo.pdf" descr="E_alpha_=_epsilo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71073" y="4298007"/>
            <a:ext cx="1612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chrieffer-Wolff transformation"/>
          <p:cNvSpPr txBox="1"/>
          <p:nvPr/>
        </p:nvSpPr>
        <p:spPr>
          <a:xfrm>
            <a:off x="5219462" y="4772385"/>
            <a:ext cx="3604452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Anderson's solution (special case)</a:t>
            </a:r>
          </a:p>
        </p:txBody>
      </p:sp>
      <p:grpSp>
        <p:nvGrpSpPr>
          <p:cNvPr id="556" name="Group"/>
          <p:cNvGrpSpPr/>
          <p:nvPr/>
        </p:nvGrpSpPr>
        <p:grpSpPr>
          <a:xfrm>
            <a:off x="5194313" y="5440309"/>
            <a:ext cx="1396271" cy="3174513"/>
            <a:chOff x="0" y="0"/>
            <a:chExt cx="1396269" cy="3174512"/>
          </a:xfrm>
        </p:grpSpPr>
        <p:sp>
          <p:nvSpPr>
            <p:cNvPr id="551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-1" y="1587256"/>
              <a:ext cx="128195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470327" y="2056613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470327" y="1117898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57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52361" t="36501" r="25703" b="25479"/>
          <a:stretch>
            <a:fillRect/>
          </a:stretch>
        </p:blipFill>
        <p:spPr>
          <a:xfrm>
            <a:off x="6456805" y="7341475"/>
            <a:ext cx="526519" cy="42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66397" t="67551" r="0" b="0"/>
          <a:stretch>
            <a:fillRect/>
          </a:stretch>
        </p:blipFill>
        <p:spPr>
          <a:xfrm>
            <a:off x="6656563" y="6317369"/>
            <a:ext cx="806563" cy="36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Delta.pdf" descr="Delta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9017" y="5524913"/>
            <a:ext cx="1651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Delta(_omega)=_p.pdf" descr="Delta(_omega)=_p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77852" y="5448602"/>
            <a:ext cx="22606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langle_n_alpha_r.pdf" descr="langle_n_alpha_r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21412" y="6115073"/>
            <a:ext cx="28956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Schrieffer-Wolff transformation"/>
          <p:cNvSpPr txBox="1"/>
          <p:nvPr/>
        </p:nvSpPr>
        <p:spPr>
          <a:xfrm>
            <a:off x="714826" y="1658259"/>
            <a:ext cx="352692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impurity model</a:t>
            </a:r>
          </a:p>
        </p:txBody>
      </p:sp>
      <p:pic>
        <p:nvPicPr>
          <p:cNvPr id="563" name="H=_sum_k,_alpha=.pdf" descr="H=_sum_k,_alpha=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4747" y="2418021"/>
            <a:ext cx="91440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6" name="Group"/>
          <p:cNvGrpSpPr/>
          <p:nvPr/>
        </p:nvGrpSpPr>
        <p:grpSpPr>
          <a:xfrm>
            <a:off x="5567858" y="3545135"/>
            <a:ext cx="6226628" cy="495391"/>
            <a:chOff x="0" y="0"/>
            <a:chExt cx="6226626" cy="495390"/>
          </a:xfrm>
        </p:grpSpPr>
        <p:pic>
          <p:nvPicPr>
            <p:cNvPr id="564" name="H_text_MF_=_sum_.pdf" descr="H_text_MF_=_sum_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45594" b="0"/>
            <a:stretch>
              <a:fillRect/>
            </a:stretch>
          </p:blipFill>
          <p:spPr>
            <a:xfrm>
              <a:off x="0" y="12700"/>
              <a:ext cx="3399478" cy="48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5" name="H=_sum_k,_alpha=.pdf" descr="H=_sum_k,_alpha=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9719" t="0" r="0" b="0"/>
            <a:stretch>
              <a:fillRect/>
            </a:stretch>
          </p:blipFill>
          <p:spPr>
            <a:xfrm>
              <a:off x="3409541" y="0"/>
              <a:ext cx="2817086" cy="495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chrieffer-Wolff transformation"/>
          <p:cNvSpPr txBox="1"/>
          <p:nvPr/>
        </p:nvSpPr>
        <p:spPr>
          <a:xfrm>
            <a:off x="4664526" y="291835"/>
            <a:ext cx="2455846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Mean-field theory</a:t>
            </a:r>
          </a:p>
        </p:txBody>
      </p:sp>
      <p:sp>
        <p:nvSpPr>
          <p:cNvPr id="569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the fate of a local moment (=interacting atom) submerged into a Fermi sea?</a:t>
            </a:r>
          </a:p>
        </p:txBody>
      </p:sp>
      <p:sp>
        <p:nvSpPr>
          <p:cNvPr id="570" name="Schrieffer-Wolff transformation"/>
          <p:cNvSpPr txBox="1"/>
          <p:nvPr/>
        </p:nvSpPr>
        <p:spPr>
          <a:xfrm>
            <a:off x="633706" y="3365236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states:</a:t>
            </a:r>
          </a:p>
        </p:txBody>
      </p:sp>
      <p:pic>
        <p:nvPicPr>
          <p:cNvPr id="571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088" y="3957240"/>
            <a:ext cx="24003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0" name="Group"/>
          <p:cNvGrpSpPr/>
          <p:nvPr/>
        </p:nvGrpSpPr>
        <p:grpSpPr>
          <a:xfrm>
            <a:off x="421828" y="5463877"/>
            <a:ext cx="3886201" cy="3624179"/>
            <a:chOff x="0" y="0"/>
            <a:chExt cx="3886200" cy="3624178"/>
          </a:xfrm>
        </p:grpSpPr>
        <p:sp>
          <p:nvSpPr>
            <p:cNvPr id="572" name="Line"/>
            <p:cNvSpPr/>
            <p:nvPr/>
          </p:nvSpPr>
          <p:spPr>
            <a:xfrm flipV="1">
              <a:off x="530671" y="410589"/>
              <a:ext cx="1" cy="29341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365571" y="1877641"/>
              <a:ext cx="348094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 flipV="1">
              <a:off x="522550" y="1438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535250" y="18837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76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5500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epsilon_d+_frac_.pdf" descr="epsilon_d+_frac_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8479" t="0" r="0" b="49235"/>
            <a:stretch>
              <a:fillRect/>
            </a:stretch>
          </p:blipFill>
          <p:spPr>
            <a:xfrm>
              <a:off x="3625998" y="1981200"/>
              <a:ext cx="260202" cy="296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chrieffer-Wolff transformation"/>
            <p:cNvSpPr txBox="1"/>
            <p:nvPr/>
          </p:nvSpPr>
          <p:spPr>
            <a:xfrm>
              <a:off x="1053804" y="28132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n=2</a:t>
              </a:r>
            </a:p>
          </p:txBody>
        </p:sp>
        <p:sp>
          <p:nvSpPr>
            <p:cNvPr id="579" name="Schrieffer-Wolff transformation"/>
            <p:cNvSpPr txBox="1"/>
            <p:nvPr/>
          </p:nvSpPr>
          <p:spPr>
            <a:xfrm>
              <a:off x="1383452" y="132805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n=0</a:t>
              </a:r>
            </a:p>
          </p:txBody>
        </p:sp>
      </p:grpSp>
      <p:sp>
        <p:nvSpPr>
          <p:cNvPr id="581" name="Rounded Rectangle"/>
          <p:cNvSpPr/>
          <p:nvPr/>
        </p:nvSpPr>
        <p:spPr>
          <a:xfrm>
            <a:off x="232518" y="5231999"/>
            <a:ext cx="4264821" cy="4220006"/>
          </a:xfrm>
          <a:prstGeom prst="roundRect">
            <a:avLst>
              <a:gd name="adj" fmla="val 4514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" name="Rounded Rectangle"/>
          <p:cNvSpPr/>
          <p:nvPr/>
        </p:nvSpPr>
        <p:spPr>
          <a:xfrm>
            <a:off x="4956918" y="3213311"/>
            <a:ext cx="7687372" cy="6229384"/>
          </a:xfrm>
          <a:prstGeom prst="roundRect">
            <a:avLst>
              <a:gd name="adj" fmla="val 3058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83" name="E_alpha_=_epsilo.pdf" descr="E_alpha_=_epsilo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71073" y="4298007"/>
            <a:ext cx="1612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Schrieffer-Wolff transformation"/>
          <p:cNvSpPr txBox="1"/>
          <p:nvPr/>
        </p:nvSpPr>
        <p:spPr>
          <a:xfrm>
            <a:off x="5219462" y="4772385"/>
            <a:ext cx="3604452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Anderson's solution (special case)</a:t>
            </a:r>
          </a:p>
        </p:txBody>
      </p:sp>
      <p:grpSp>
        <p:nvGrpSpPr>
          <p:cNvPr id="595" name="Group"/>
          <p:cNvGrpSpPr/>
          <p:nvPr/>
        </p:nvGrpSpPr>
        <p:grpSpPr>
          <a:xfrm>
            <a:off x="5194313" y="5440309"/>
            <a:ext cx="3744140" cy="3174513"/>
            <a:chOff x="0" y="0"/>
            <a:chExt cx="3744138" cy="3174512"/>
          </a:xfrm>
        </p:grpSpPr>
        <p:grpSp>
          <p:nvGrpSpPr>
            <p:cNvPr id="590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585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6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7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9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591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2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3" name="Delta.pdf" descr="Delta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4" name="Delta(_omega)=_p.pdf" descr="Delta(_omega)=_p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83538" y="829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6" name="langle_n_alpha_r.pdf" descr="langle_n_alpha_r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21412" y="6115073"/>
            <a:ext cx="28956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Line"/>
          <p:cNvSpPr/>
          <p:nvPr/>
        </p:nvSpPr>
        <p:spPr>
          <a:xfrm>
            <a:off x="2119602" y="5802074"/>
            <a:ext cx="1809902" cy="298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600" fill="norm" stroke="1" extrusionOk="0">
                <a:moveTo>
                  <a:pt x="21501" y="0"/>
                </a:moveTo>
                <a:cubicBezTo>
                  <a:pt x="14883" y="2176"/>
                  <a:pt x="8765" y="4833"/>
                  <a:pt x="3276" y="7922"/>
                </a:cubicBezTo>
                <a:cubicBezTo>
                  <a:pt x="1679" y="8821"/>
                  <a:pt x="87" y="9845"/>
                  <a:pt x="3" y="11170"/>
                </a:cubicBezTo>
                <a:cubicBezTo>
                  <a:pt x="-99" y="12787"/>
                  <a:pt x="1985" y="14017"/>
                  <a:pt x="4096" y="15036"/>
                </a:cubicBezTo>
                <a:cubicBezTo>
                  <a:pt x="9438" y="17615"/>
                  <a:pt x="15245" y="19817"/>
                  <a:pt x="21404" y="21600"/>
                </a:cubicBezTo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" name="Schrieffer-Wolff transformation"/>
          <p:cNvSpPr txBox="1"/>
          <p:nvPr/>
        </p:nvSpPr>
        <p:spPr>
          <a:xfrm>
            <a:off x="1791243" y="6926275"/>
            <a:ext cx="825501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U=𝜋𝛥</a:t>
            </a:r>
          </a:p>
        </p:txBody>
      </p:sp>
      <p:sp>
        <p:nvSpPr>
          <p:cNvPr id="599" name="Schrieffer-Wolff transformation"/>
          <p:cNvSpPr txBox="1"/>
          <p:nvPr/>
        </p:nvSpPr>
        <p:spPr>
          <a:xfrm>
            <a:off x="714826" y="1658259"/>
            <a:ext cx="352692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impurity model</a:t>
            </a:r>
          </a:p>
        </p:txBody>
      </p:sp>
      <p:pic>
        <p:nvPicPr>
          <p:cNvPr id="600" name="H=_sum_k,_alpha=.pdf" descr="H=_sum_k,_alpha=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4747" y="2418021"/>
            <a:ext cx="91440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5567858" y="3545135"/>
            <a:ext cx="6226628" cy="495391"/>
            <a:chOff x="0" y="0"/>
            <a:chExt cx="6226626" cy="495390"/>
          </a:xfrm>
        </p:grpSpPr>
        <p:pic>
          <p:nvPicPr>
            <p:cNvPr id="601" name="H_text_MF_=_sum_.pdf" descr="H_text_MF_=_sum_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45594" b="0"/>
            <a:stretch>
              <a:fillRect/>
            </a:stretch>
          </p:blipFill>
          <p:spPr>
            <a:xfrm>
              <a:off x="0" y="12700"/>
              <a:ext cx="3399478" cy="48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2" name="H=_sum_k,_alpha=.pdf" descr="H=_sum_k,_alpha=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9719" t="0" r="0" b="0"/>
            <a:stretch>
              <a:fillRect/>
            </a:stretch>
          </p:blipFill>
          <p:spPr>
            <a:xfrm>
              <a:off x="3409541" y="0"/>
              <a:ext cx="2817086" cy="495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"/>
          <p:cNvGrpSpPr/>
          <p:nvPr/>
        </p:nvGrpSpPr>
        <p:grpSpPr>
          <a:xfrm>
            <a:off x="5567858" y="3545135"/>
            <a:ext cx="6226628" cy="495391"/>
            <a:chOff x="0" y="0"/>
            <a:chExt cx="6226626" cy="495390"/>
          </a:xfrm>
        </p:grpSpPr>
        <p:pic>
          <p:nvPicPr>
            <p:cNvPr id="605" name="H_text_MF_=_sum_.pdf" descr="H_text_MF_=_sum_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5594" b="0"/>
            <a:stretch>
              <a:fillRect/>
            </a:stretch>
          </p:blipFill>
          <p:spPr>
            <a:xfrm>
              <a:off x="0" y="12700"/>
              <a:ext cx="3399478" cy="48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6" name="H=_sum_k,_alpha=.pdf" descr="H=_sum_k,_alpha=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9719" t="0" r="0" b="0"/>
            <a:stretch>
              <a:fillRect/>
            </a:stretch>
          </p:blipFill>
          <p:spPr>
            <a:xfrm>
              <a:off x="3409541" y="0"/>
              <a:ext cx="2817086" cy="495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08" name="Schrieffer-Wolff transformation"/>
          <p:cNvSpPr txBox="1"/>
          <p:nvPr/>
        </p:nvSpPr>
        <p:spPr>
          <a:xfrm>
            <a:off x="4664526" y="291835"/>
            <a:ext cx="2455846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Mean-field theory</a:t>
            </a:r>
          </a:p>
        </p:txBody>
      </p:sp>
      <p:sp>
        <p:nvSpPr>
          <p:cNvPr id="609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the fate of a local moment (=interacting atom) submerged into a Fermi sea?</a:t>
            </a:r>
          </a:p>
        </p:txBody>
      </p:sp>
      <p:sp>
        <p:nvSpPr>
          <p:cNvPr id="610" name="Schrieffer-Wolff transformation"/>
          <p:cNvSpPr txBox="1"/>
          <p:nvPr/>
        </p:nvSpPr>
        <p:spPr>
          <a:xfrm>
            <a:off x="714826" y="1658259"/>
            <a:ext cx="2347114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model</a:t>
            </a:r>
          </a:p>
        </p:txBody>
      </p:sp>
      <p:pic>
        <p:nvPicPr>
          <p:cNvPr id="611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088" y="3957240"/>
            <a:ext cx="24003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0" name="Group"/>
          <p:cNvGrpSpPr/>
          <p:nvPr/>
        </p:nvGrpSpPr>
        <p:grpSpPr>
          <a:xfrm>
            <a:off x="421828" y="5463877"/>
            <a:ext cx="3886201" cy="3624179"/>
            <a:chOff x="0" y="0"/>
            <a:chExt cx="3886200" cy="3624178"/>
          </a:xfrm>
        </p:grpSpPr>
        <p:sp>
          <p:nvSpPr>
            <p:cNvPr id="612" name="Line"/>
            <p:cNvSpPr/>
            <p:nvPr/>
          </p:nvSpPr>
          <p:spPr>
            <a:xfrm flipV="1">
              <a:off x="530671" y="410589"/>
              <a:ext cx="1" cy="29341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365571" y="1877641"/>
              <a:ext cx="348094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522550" y="1438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535250" y="18837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16" name="epsilon_d+_frac_.pdf" descr="epsilon_d+_frac_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25500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epsilon_d+_frac_.pdf" descr="epsilon_d+_frac_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8479" t="0" r="0" b="49235"/>
            <a:stretch>
              <a:fillRect/>
            </a:stretch>
          </p:blipFill>
          <p:spPr>
            <a:xfrm>
              <a:off x="3625998" y="1981200"/>
              <a:ext cx="260202" cy="296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8" name="Schrieffer-Wolff transformation"/>
            <p:cNvSpPr txBox="1"/>
            <p:nvPr/>
          </p:nvSpPr>
          <p:spPr>
            <a:xfrm>
              <a:off x="1053804" y="28132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n=2</a:t>
              </a:r>
            </a:p>
          </p:txBody>
        </p:sp>
        <p:sp>
          <p:nvSpPr>
            <p:cNvPr id="619" name="Schrieffer-Wolff transformation"/>
            <p:cNvSpPr txBox="1"/>
            <p:nvPr/>
          </p:nvSpPr>
          <p:spPr>
            <a:xfrm>
              <a:off x="1383452" y="132805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n=0</a:t>
              </a:r>
            </a:p>
          </p:txBody>
        </p:sp>
      </p:grpSp>
      <p:sp>
        <p:nvSpPr>
          <p:cNvPr id="621" name="Rounded Rectangle"/>
          <p:cNvSpPr/>
          <p:nvPr/>
        </p:nvSpPr>
        <p:spPr>
          <a:xfrm>
            <a:off x="232518" y="5231999"/>
            <a:ext cx="4264821" cy="4220006"/>
          </a:xfrm>
          <a:prstGeom prst="roundRect">
            <a:avLst>
              <a:gd name="adj" fmla="val 4514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" name="Rounded Rectangle"/>
          <p:cNvSpPr/>
          <p:nvPr/>
        </p:nvSpPr>
        <p:spPr>
          <a:xfrm>
            <a:off x="4956918" y="3213311"/>
            <a:ext cx="7687372" cy="6229384"/>
          </a:xfrm>
          <a:prstGeom prst="roundRect">
            <a:avLst>
              <a:gd name="adj" fmla="val 3058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23" name="E_alpha_=_epsilo.pdf" descr="E_alpha_=_epsilo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71073" y="4298007"/>
            <a:ext cx="1612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Schrieffer-Wolff transformation"/>
          <p:cNvSpPr txBox="1"/>
          <p:nvPr/>
        </p:nvSpPr>
        <p:spPr>
          <a:xfrm>
            <a:off x="5219462" y="4772385"/>
            <a:ext cx="3604452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Anderson's solution (special case)</a:t>
            </a:r>
          </a:p>
        </p:txBody>
      </p:sp>
      <p:grpSp>
        <p:nvGrpSpPr>
          <p:cNvPr id="633" name="Group"/>
          <p:cNvGrpSpPr/>
          <p:nvPr/>
        </p:nvGrpSpPr>
        <p:grpSpPr>
          <a:xfrm>
            <a:off x="5194313" y="5440309"/>
            <a:ext cx="2268813" cy="3174513"/>
            <a:chOff x="0" y="0"/>
            <a:chExt cx="2268811" cy="3174512"/>
          </a:xfrm>
        </p:grpSpPr>
        <p:grpSp>
          <p:nvGrpSpPr>
            <p:cNvPr id="630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625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26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27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28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29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631" name="|0_rangle_&amp;_quad.pdf" descr="|0_rangle_&amp;_quad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|0_rangle_&amp;_quad.pdf" descr="|0_rangle_&amp;_quad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4" name="Delta.pdf" descr="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59017" y="5524913"/>
            <a:ext cx="1651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Delta(_omega)=_p.pdf" descr="Delta(_omega)=_p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77852" y="5448602"/>
            <a:ext cx="22606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langle_n_alpha_r.pdf" descr="langle_n_alpha_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1412" y="6115073"/>
            <a:ext cx="28956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Line"/>
          <p:cNvSpPr/>
          <p:nvPr/>
        </p:nvSpPr>
        <p:spPr>
          <a:xfrm>
            <a:off x="2119602" y="5802074"/>
            <a:ext cx="1809902" cy="298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600" fill="norm" stroke="1" extrusionOk="0">
                <a:moveTo>
                  <a:pt x="21501" y="0"/>
                </a:moveTo>
                <a:cubicBezTo>
                  <a:pt x="14883" y="2176"/>
                  <a:pt x="8765" y="4833"/>
                  <a:pt x="3276" y="7922"/>
                </a:cubicBezTo>
                <a:cubicBezTo>
                  <a:pt x="1679" y="8821"/>
                  <a:pt x="87" y="9845"/>
                  <a:pt x="3" y="11170"/>
                </a:cubicBezTo>
                <a:cubicBezTo>
                  <a:pt x="-99" y="12787"/>
                  <a:pt x="1985" y="14017"/>
                  <a:pt x="4096" y="15036"/>
                </a:cubicBezTo>
                <a:cubicBezTo>
                  <a:pt x="9438" y="17615"/>
                  <a:pt x="15245" y="19817"/>
                  <a:pt x="21404" y="21600"/>
                </a:cubicBezTo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" name="Schrieffer-Wolff transformation"/>
          <p:cNvSpPr txBox="1"/>
          <p:nvPr/>
        </p:nvSpPr>
        <p:spPr>
          <a:xfrm>
            <a:off x="1791243" y="6926275"/>
            <a:ext cx="825501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U=𝜋𝛥</a:t>
            </a:r>
          </a:p>
        </p:txBody>
      </p:sp>
      <p:sp>
        <p:nvSpPr>
          <p:cNvPr id="639" name="Callout"/>
          <p:cNvSpPr/>
          <p:nvPr/>
        </p:nvSpPr>
        <p:spPr>
          <a:xfrm>
            <a:off x="744437" y="324005"/>
            <a:ext cx="6995716" cy="6975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" y="0"/>
                </a:moveTo>
                <a:cubicBezTo>
                  <a:pt x="84" y="0"/>
                  <a:pt x="0" y="84"/>
                  <a:pt x="0" y="188"/>
                </a:cubicBezTo>
                <a:lnTo>
                  <a:pt x="0" y="14139"/>
                </a:lnTo>
                <a:cubicBezTo>
                  <a:pt x="0" y="14243"/>
                  <a:pt x="84" y="14329"/>
                  <a:pt x="187" y="14329"/>
                </a:cubicBezTo>
                <a:lnTo>
                  <a:pt x="2033" y="14329"/>
                </a:lnTo>
                <a:lnTo>
                  <a:pt x="2408" y="21600"/>
                </a:lnTo>
                <a:lnTo>
                  <a:pt x="2783" y="14329"/>
                </a:lnTo>
                <a:lnTo>
                  <a:pt x="21413" y="14329"/>
                </a:lnTo>
                <a:cubicBezTo>
                  <a:pt x="21516" y="14329"/>
                  <a:pt x="21600" y="14243"/>
                  <a:pt x="21600" y="14139"/>
                </a:cubicBezTo>
                <a:lnTo>
                  <a:pt x="21600" y="188"/>
                </a:lnTo>
                <a:cubicBezTo>
                  <a:pt x="21600" y="84"/>
                  <a:pt x="21516" y="0"/>
                  <a:pt x="21413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43" name="Group"/>
          <p:cNvGrpSpPr/>
          <p:nvPr/>
        </p:nvGrpSpPr>
        <p:grpSpPr>
          <a:xfrm>
            <a:off x="1811603" y="1075477"/>
            <a:ext cx="1281956" cy="3174513"/>
            <a:chOff x="444500" y="0"/>
            <a:chExt cx="1281955" cy="3174512"/>
          </a:xfrm>
        </p:grpSpPr>
        <p:sp>
          <p:nvSpPr>
            <p:cNvPr id="640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444500" y="1599956"/>
              <a:ext cx="128195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44" name="Line"/>
          <p:cNvSpPr/>
          <p:nvPr/>
        </p:nvSpPr>
        <p:spPr>
          <a:xfrm>
            <a:off x="1861992" y="2255889"/>
            <a:ext cx="946147" cy="739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66" y="0"/>
                </a:moveTo>
                <a:cubicBezTo>
                  <a:pt x="529" y="2891"/>
                  <a:pt x="1944" y="5336"/>
                  <a:pt x="3905" y="6823"/>
                </a:cubicBezTo>
                <a:cubicBezTo>
                  <a:pt x="7811" y="9784"/>
                  <a:pt x="13277" y="8149"/>
                  <a:pt x="18038" y="8870"/>
                </a:cubicBezTo>
                <a:cubicBezTo>
                  <a:pt x="19449" y="9084"/>
                  <a:pt x="20811" y="9679"/>
                  <a:pt x="21157" y="11495"/>
                </a:cubicBezTo>
                <a:cubicBezTo>
                  <a:pt x="21600" y="13823"/>
                  <a:pt x="20202" y="14676"/>
                  <a:pt x="18463" y="15204"/>
                </a:cubicBezTo>
                <a:cubicBezTo>
                  <a:pt x="13863" y="16601"/>
                  <a:pt x="7998" y="15558"/>
                  <a:pt x="3765" y="17372"/>
                </a:cubicBezTo>
                <a:cubicBezTo>
                  <a:pt x="2101" y="18085"/>
                  <a:pt x="690" y="1950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45" name="omega.pdf" descr="omeg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01492" y="1099808"/>
            <a:ext cx="1778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A_d(_omega).pdf" descr="A_d(_omega)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00111" y="2342132"/>
            <a:ext cx="7112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Schrieffer-Wolff transformation"/>
          <p:cNvSpPr txBox="1"/>
          <p:nvPr/>
        </p:nvSpPr>
        <p:spPr>
          <a:xfrm>
            <a:off x="2311162" y="666198"/>
            <a:ext cx="2747314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spectral function: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roup"/>
          <p:cNvGrpSpPr/>
          <p:nvPr/>
        </p:nvGrpSpPr>
        <p:grpSpPr>
          <a:xfrm>
            <a:off x="5567858" y="3545135"/>
            <a:ext cx="6226628" cy="495391"/>
            <a:chOff x="0" y="0"/>
            <a:chExt cx="6226626" cy="495390"/>
          </a:xfrm>
        </p:grpSpPr>
        <p:pic>
          <p:nvPicPr>
            <p:cNvPr id="649" name="H_text_MF_=_sum_.pdf" descr="H_text_MF_=_sum_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5594" b="0"/>
            <a:stretch>
              <a:fillRect/>
            </a:stretch>
          </p:blipFill>
          <p:spPr>
            <a:xfrm>
              <a:off x="0" y="12700"/>
              <a:ext cx="3399478" cy="48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H=_sum_k,_alpha=.pdf" descr="H=_sum_k,_alpha=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9719" t="0" r="0" b="0"/>
            <a:stretch>
              <a:fillRect/>
            </a:stretch>
          </p:blipFill>
          <p:spPr>
            <a:xfrm>
              <a:off x="3409541" y="0"/>
              <a:ext cx="2817086" cy="495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2" name="Schrieffer-Wolff transformation"/>
          <p:cNvSpPr txBox="1"/>
          <p:nvPr/>
        </p:nvSpPr>
        <p:spPr>
          <a:xfrm>
            <a:off x="4664526" y="291835"/>
            <a:ext cx="2455846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Mean-field theory</a:t>
            </a:r>
          </a:p>
        </p:txBody>
      </p:sp>
      <p:sp>
        <p:nvSpPr>
          <p:cNvPr id="653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the fate of a local moment (=interacting atom) submerged into a Fermi sea?</a:t>
            </a:r>
          </a:p>
        </p:txBody>
      </p:sp>
      <p:sp>
        <p:nvSpPr>
          <p:cNvPr id="654" name="Schrieffer-Wolff transformation"/>
          <p:cNvSpPr txBox="1"/>
          <p:nvPr/>
        </p:nvSpPr>
        <p:spPr>
          <a:xfrm>
            <a:off x="714826" y="1658259"/>
            <a:ext cx="2347114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model</a:t>
            </a:r>
          </a:p>
        </p:txBody>
      </p:sp>
      <p:pic>
        <p:nvPicPr>
          <p:cNvPr id="655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088" y="3957240"/>
            <a:ext cx="24003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4" name="Group"/>
          <p:cNvGrpSpPr/>
          <p:nvPr/>
        </p:nvGrpSpPr>
        <p:grpSpPr>
          <a:xfrm>
            <a:off x="421828" y="5463877"/>
            <a:ext cx="3886201" cy="3624179"/>
            <a:chOff x="0" y="0"/>
            <a:chExt cx="3886200" cy="3624178"/>
          </a:xfrm>
        </p:grpSpPr>
        <p:sp>
          <p:nvSpPr>
            <p:cNvPr id="656" name="Line"/>
            <p:cNvSpPr/>
            <p:nvPr/>
          </p:nvSpPr>
          <p:spPr>
            <a:xfrm flipV="1">
              <a:off x="530671" y="410589"/>
              <a:ext cx="1" cy="29341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65571" y="1877641"/>
              <a:ext cx="348094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 flipV="1">
              <a:off x="522550" y="1438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535250" y="1883704"/>
              <a:ext cx="3014591" cy="17404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60" name="epsilon_d+_frac_.pdf" descr="epsilon_d+_frac_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25500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1" name="epsilon_d+_frac_.pdf" descr="epsilon_d+_frac_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8479" t="0" r="0" b="49235"/>
            <a:stretch>
              <a:fillRect/>
            </a:stretch>
          </p:blipFill>
          <p:spPr>
            <a:xfrm>
              <a:off x="3625998" y="1981200"/>
              <a:ext cx="260202" cy="2965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2" name="Schrieffer-Wolff transformation"/>
            <p:cNvSpPr txBox="1"/>
            <p:nvPr/>
          </p:nvSpPr>
          <p:spPr>
            <a:xfrm>
              <a:off x="1053804" y="2813203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n=2</a:t>
              </a:r>
            </a:p>
          </p:txBody>
        </p:sp>
        <p:sp>
          <p:nvSpPr>
            <p:cNvPr id="663" name="Schrieffer-Wolff transformation"/>
            <p:cNvSpPr txBox="1"/>
            <p:nvPr/>
          </p:nvSpPr>
          <p:spPr>
            <a:xfrm>
              <a:off x="1383452" y="132805"/>
              <a:ext cx="825501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n=0</a:t>
              </a:r>
            </a:p>
          </p:txBody>
        </p:sp>
      </p:grpSp>
      <p:sp>
        <p:nvSpPr>
          <p:cNvPr id="665" name="Rounded Rectangle"/>
          <p:cNvSpPr/>
          <p:nvPr/>
        </p:nvSpPr>
        <p:spPr>
          <a:xfrm>
            <a:off x="232518" y="5231999"/>
            <a:ext cx="4264821" cy="4220006"/>
          </a:xfrm>
          <a:prstGeom prst="roundRect">
            <a:avLst>
              <a:gd name="adj" fmla="val 4514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Rounded Rectangle"/>
          <p:cNvSpPr/>
          <p:nvPr/>
        </p:nvSpPr>
        <p:spPr>
          <a:xfrm>
            <a:off x="4956918" y="3213311"/>
            <a:ext cx="7687372" cy="6229384"/>
          </a:xfrm>
          <a:prstGeom prst="roundRect">
            <a:avLst>
              <a:gd name="adj" fmla="val 3058"/>
            </a:avLst>
          </a:prstGeom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67" name="E_alpha_=_epsilo.pdf" descr="E_alpha_=_epsilo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71073" y="4298007"/>
            <a:ext cx="1612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Schrieffer-Wolff transformation"/>
          <p:cNvSpPr txBox="1"/>
          <p:nvPr/>
        </p:nvSpPr>
        <p:spPr>
          <a:xfrm>
            <a:off x="5219462" y="4772385"/>
            <a:ext cx="3604452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Anderson's solution (special case)</a:t>
            </a:r>
          </a:p>
        </p:txBody>
      </p:sp>
      <p:grpSp>
        <p:nvGrpSpPr>
          <p:cNvPr id="674" name="Group"/>
          <p:cNvGrpSpPr/>
          <p:nvPr/>
        </p:nvGrpSpPr>
        <p:grpSpPr>
          <a:xfrm>
            <a:off x="5194313" y="5440309"/>
            <a:ext cx="1396271" cy="3174513"/>
            <a:chOff x="0" y="0"/>
            <a:chExt cx="1396269" cy="3174512"/>
          </a:xfrm>
        </p:grpSpPr>
        <p:sp>
          <p:nvSpPr>
            <p:cNvPr id="669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-1" y="1587256"/>
              <a:ext cx="128195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470327" y="2056613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470327" y="1117898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675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rcRect l="52361" t="36501" r="25703" b="25479"/>
          <a:stretch>
            <a:fillRect/>
          </a:stretch>
        </p:blipFill>
        <p:spPr>
          <a:xfrm>
            <a:off x="6456805" y="7341475"/>
            <a:ext cx="526519" cy="42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rcRect l="66397" t="67551" r="0" b="0"/>
          <a:stretch>
            <a:fillRect/>
          </a:stretch>
        </p:blipFill>
        <p:spPr>
          <a:xfrm>
            <a:off x="6656563" y="6317369"/>
            <a:ext cx="806563" cy="36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Delta.pdf" descr="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59017" y="5524913"/>
            <a:ext cx="1651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Delta(_omega)=_p.pdf" descr="Delta(_omega)=_p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77852" y="5448602"/>
            <a:ext cx="22606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langle_n_alpha_r.pdf" descr="langle_n_alpha_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1412" y="6115073"/>
            <a:ext cx="28956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Line"/>
          <p:cNvSpPr/>
          <p:nvPr/>
        </p:nvSpPr>
        <p:spPr>
          <a:xfrm>
            <a:off x="2119602" y="5802074"/>
            <a:ext cx="1809902" cy="298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600" fill="norm" stroke="1" extrusionOk="0">
                <a:moveTo>
                  <a:pt x="21501" y="0"/>
                </a:moveTo>
                <a:cubicBezTo>
                  <a:pt x="14883" y="2176"/>
                  <a:pt x="8765" y="4833"/>
                  <a:pt x="3276" y="7922"/>
                </a:cubicBezTo>
                <a:cubicBezTo>
                  <a:pt x="1679" y="8821"/>
                  <a:pt x="87" y="9845"/>
                  <a:pt x="3" y="11170"/>
                </a:cubicBezTo>
                <a:cubicBezTo>
                  <a:pt x="-99" y="12787"/>
                  <a:pt x="1985" y="14017"/>
                  <a:pt x="4096" y="15036"/>
                </a:cubicBezTo>
                <a:cubicBezTo>
                  <a:pt x="9438" y="17615"/>
                  <a:pt x="15245" y="19817"/>
                  <a:pt x="21404" y="21600"/>
                </a:cubicBezTo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1" name="Schrieffer-Wolff transformation"/>
          <p:cNvSpPr txBox="1"/>
          <p:nvPr/>
        </p:nvSpPr>
        <p:spPr>
          <a:xfrm>
            <a:off x="1791243" y="6926275"/>
            <a:ext cx="825501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U=𝜋𝛥</a:t>
            </a:r>
          </a:p>
        </p:txBody>
      </p:sp>
      <p:sp>
        <p:nvSpPr>
          <p:cNvPr id="682" name="Callout"/>
          <p:cNvSpPr/>
          <p:nvPr/>
        </p:nvSpPr>
        <p:spPr>
          <a:xfrm>
            <a:off x="744437" y="324005"/>
            <a:ext cx="6995716" cy="701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" y="0"/>
                </a:moveTo>
                <a:cubicBezTo>
                  <a:pt x="84" y="0"/>
                  <a:pt x="0" y="84"/>
                  <a:pt x="0" y="187"/>
                </a:cubicBezTo>
                <a:lnTo>
                  <a:pt x="0" y="14067"/>
                </a:lnTo>
                <a:cubicBezTo>
                  <a:pt x="0" y="14170"/>
                  <a:pt x="84" y="14255"/>
                  <a:pt x="187" y="14255"/>
                </a:cubicBezTo>
                <a:lnTo>
                  <a:pt x="6953" y="14255"/>
                </a:lnTo>
                <a:lnTo>
                  <a:pt x="7328" y="21600"/>
                </a:lnTo>
                <a:lnTo>
                  <a:pt x="7703" y="14255"/>
                </a:lnTo>
                <a:lnTo>
                  <a:pt x="21413" y="14255"/>
                </a:lnTo>
                <a:cubicBezTo>
                  <a:pt x="21516" y="14255"/>
                  <a:pt x="21600" y="14170"/>
                  <a:pt x="21600" y="14067"/>
                </a:cubicBezTo>
                <a:lnTo>
                  <a:pt x="21600" y="187"/>
                </a:lnTo>
                <a:cubicBezTo>
                  <a:pt x="21600" y="84"/>
                  <a:pt x="21516" y="0"/>
                  <a:pt x="21413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86" name="Group"/>
          <p:cNvGrpSpPr/>
          <p:nvPr/>
        </p:nvGrpSpPr>
        <p:grpSpPr>
          <a:xfrm>
            <a:off x="1811603" y="1075477"/>
            <a:ext cx="1281956" cy="3174513"/>
            <a:chOff x="444500" y="0"/>
            <a:chExt cx="1281955" cy="3174512"/>
          </a:xfrm>
        </p:grpSpPr>
        <p:sp>
          <p:nvSpPr>
            <p:cNvPr id="683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444500" y="1599956"/>
              <a:ext cx="128195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687" name="omega.pdf" descr="omeg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01492" y="1099808"/>
            <a:ext cx="1778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A_d(_omega).pdf" descr="A_d(_omega)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00111" y="2342132"/>
            <a:ext cx="7112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chrieffer-Wolff transformation"/>
          <p:cNvSpPr txBox="1"/>
          <p:nvPr/>
        </p:nvSpPr>
        <p:spPr>
          <a:xfrm>
            <a:off x="2311162" y="666198"/>
            <a:ext cx="2747314" cy="40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spectral function:</a:t>
            </a:r>
          </a:p>
        </p:txBody>
      </p:sp>
      <p:sp>
        <p:nvSpPr>
          <p:cNvPr id="690" name="Line"/>
          <p:cNvSpPr/>
          <p:nvPr/>
        </p:nvSpPr>
        <p:spPr>
          <a:xfrm>
            <a:off x="1844168" y="3025805"/>
            <a:ext cx="946147" cy="48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66" y="0"/>
                </a:moveTo>
                <a:cubicBezTo>
                  <a:pt x="529" y="2891"/>
                  <a:pt x="1944" y="5336"/>
                  <a:pt x="3905" y="6823"/>
                </a:cubicBezTo>
                <a:cubicBezTo>
                  <a:pt x="7811" y="9784"/>
                  <a:pt x="13277" y="8149"/>
                  <a:pt x="18038" y="8870"/>
                </a:cubicBezTo>
                <a:cubicBezTo>
                  <a:pt x="19449" y="9084"/>
                  <a:pt x="20811" y="9679"/>
                  <a:pt x="21157" y="11495"/>
                </a:cubicBezTo>
                <a:cubicBezTo>
                  <a:pt x="21600" y="13823"/>
                  <a:pt x="20202" y="14676"/>
                  <a:pt x="18463" y="15204"/>
                </a:cubicBezTo>
                <a:cubicBezTo>
                  <a:pt x="13863" y="16601"/>
                  <a:pt x="7998" y="15558"/>
                  <a:pt x="3765" y="17372"/>
                </a:cubicBezTo>
                <a:cubicBezTo>
                  <a:pt x="2101" y="18085"/>
                  <a:pt x="690" y="1950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1844168" y="1703247"/>
            <a:ext cx="946147" cy="48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66" y="0"/>
                </a:moveTo>
                <a:cubicBezTo>
                  <a:pt x="529" y="2891"/>
                  <a:pt x="1944" y="5336"/>
                  <a:pt x="3905" y="6823"/>
                </a:cubicBezTo>
                <a:cubicBezTo>
                  <a:pt x="7811" y="9784"/>
                  <a:pt x="13277" y="8149"/>
                  <a:pt x="18038" y="8870"/>
                </a:cubicBezTo>
                <a:cubicBezTo>
                  <a:pt x="19449" y="9084"/>
                  <a:pt x="20811" y="9679"/>
                  <a:pt x="21157" y="11495"/>
                </a:cubicBezTo>
                <a:cubicBezTo>
                  <a:pt x="21600" y="13823"/>
                  <a:pt x="20202" y="14676"/>
                  <a:pt x="18463" y="15204"/>
                </a:cubicBezTo>
                <a:cubicBezTo>
                  <a:pt x="13863" y="16601"/>
                  <a:pt x="7998" y="15558"/>
                  <a:pt x="3765" y="17372"/>
                </a:cubicBezTo>
                <a:cubicBezTo>
                  <a:pt x="2101" y="18085"/>
                  <a:pt x="690" y="1950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92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rcRect l="52361" t="36501" r="25703" b="25479"/>
          <a:stretch>
            <a:fillRect/>
          </a:stretch>
        </p:blipFill>
        <p:spPr>
          <a:xfrm>
            <a:off x="1195960" y="3087744"/>
            <a:ext cx="526518" cy="42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|0_rangle_&amp;_quad.pdf" descr="|0_rangle_&amp;_quad.pdf"/>
          <p:cNvPicPr>
            <a:picLocks noChangeAspect="1"/>
          </p:cNvPicPr>
          <p:nvPr/>
        </p:nvPicPr>
        <p:blipFill>
          <a:blip r:embed="rId4">
            <a:extLst/>
          </a:blip>
          <a:srcRect l="66397" t="67551" r="0" b="0"/>
          <a:stretch>
            <a:fillRect/>
          </a:stretch>
        </p:blipFill>
        <p:spPr>
          <a:xfrm>
            <a:off x="916163" y="1705026"/>
            <a:ext cx="806563" cy="366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chrieffer-Wolff transformation"/>
          <p:cNvSpPr txBox="1"/>
          <p:nvPr/>
        </p:nvSpPr>
        <p:spPr>
          <a:xfrm>
            <a:off x="4664526" y="291835"/>
            <a:ext cx="3650526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to Kondo model</a:t>
            </a:r>
          </a:p>
        </p:txBody>
      </p:sp>
      <p:sp>
        <p:nvSpPr>
          <p:cNvPr id="696" name="Schrieffer-Wolff transformation"/>
          <p:cNvSpPr txBox="1"/>
          <p:nvPr/>
        </p:nvSpPr>
        <p:spPr>
          <a:xfrm>
            <a:off x="740226" y="939535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 us look at the hard case of large U</a:t>
            </a:r>
          </a:p>
        </p:txBody>
      </p:sp>
      <p:grpSp>
        <p:nvGrpSpPr>
          <p:cNvPr id="705" name="Group"/>
          <p:cNvGrpSpPr/>
          <p:nvPr/>
        </p:nvGrpSpPr>
        <p:grpSpPr>
          <a:xfrm>
            <a:off x="1104913" y="1581334"/>
            <a:ext cx="2306913" cy="5498625"/>
            <a:chOff x="0" y="-1001474"/>
            <a:chExt cx="2306911" cy="5498624"/>
          </a:xfrm>
        </p:grpSpPr>
        <p:grpSp>
          <p:nvGrpSpPr>
            <p:cNvPr id="702" name="Group"/>
            <p:cNvGrpSpPr/>
            <p:nvPr/>
          </p:nvGrpSpPr>
          <p:grpSpPr>
            <a:xfrm>
              <a:off x="-1" y="-1001475"/>
              <a:ext cx="1396271" cy="5498625"/>
              <a:chOff x="0" y="-1001474"/>
              <a:chExt cx="1396269" cy="5498624"/>
            </a:xfrm>
          </p:grpSpPr>
          <p:sp>
            <p:nvSpPr>
              <p:cNvPr id="697" name="Rectangle"/>
              <p:cNvSpPr/>
              <p:nvPr/>
            </p:nvSpPr>
            <p:spPr>
              <a:xfrm>
                <a:off x="468718" y="793143"/>
                <a:ext cx="344519" cy="1596320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98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99" name="Line"/>
              <p:cNvSpPr/>
              <p:nvPr/>
            </p:nvSpPr>
            <p:spPr>
              <a:xfrm flipV="1">
                <a:off x="467307" y="-1001475"/>
                <a:ext cx="1" cy="54986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00" name="Line"/>
              <p:cNvSpPr/>
              <p:nvPr/>
            </p:nvSpPr>
            <p:spPr>
              <a:xfrm>
                <a:off x="470327" y="42283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01" name="Line"/>
              <p:cNvSpPr/>
              <p:nvPr/>
            </p:nvSpPr>
            <p:spPr>
              <a:xfrm>
                <a:off x="470327" y="-609302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703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389491" y="40474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4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500349" y="-85014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7454" y="3730490"/>
            <a:ext cx="5517622" cy="583320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chrieffer-Wolff transformation"/>
          <p:cNvSpPr txBox="1"/>
          <p:nvPr/>
        </p:nvSpPr>
        <p:spPr>
          <a:xfrm>
            <a:off x="4418306" y="1580724"/>
            <a:ext cx="831860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 us eliminate the                                   state of the impurity</a:t>
            </a:r>
          </a:p>
        </p:txBody>
      </p:sp>
      <p:pic>
        <p:nvPicPr>
          <p:cNvPr id="708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6188" y="1714236"/>
            <a:ext cx="240030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Line"/>
          <p:cNvSpPr/>
          <p:nvPr/>
        </p:nvSpPr>
        <p:spPr>
          <a:xfrm flipV="1">
            <a:off x="7378700" y="2571117"/>
            <a:ext cx="2397818" cy="235584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" name="Line"/>
          <p:cNvSpPr/>
          <p:nvPr/>
        </p:nvSpPr>
        <p:spPr>
          <a:xfrm flipV="1">
            <a:off x="7127430" y="1693056"/>
            <a:ext cx="2397818" cy="235583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1" name="Line"/>
          <p:cNvSpPr/>
          <p:nvPr/>
        </p:nvSpPr>
        <p:spPr>
          <a:xfrm>
            <a:off x="5097134" y="5263098"/>
            <a:ext cx="3650527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" name="Line"/>
          <p:cNvSpPr/>
          <p:nvPr/>
        </p:nvSpPr>
        <p:spPr>
          <a:xfrm>
            <a:off x="9275433" y="5259922"/>
            <a:ext cx="2405382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13" name="H_0.pdf" descr="H_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0165" y="5411072"/>
            <a:ext cx="3302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H_1.pdf" descr="H_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27236" y="5375354"/>
            <a:ext cx="3175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E_alpha_approx_E.pdf" descr="E_alpha_approx_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83019" y="6161926"/>
            <a:ext cx="11557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E_gamma_approx_-.pdf" descr="E_gamma_approx_-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74239" y="6177851"/>
            <a:ext cx="15240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sum_gamma_|_gamm.pdf" descr="sum_gamma_|_gamm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45666" y="5936551"/>
            <a:ext cx="31496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H_text_eff_=_sum.pdf" descr="H_text_eff_=_sum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19807" y="6906530"/>
            <a:ext cx="92075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chrieffer-Wolff transformation"/>
          <p:cNvSpPr txBox="1"/>
          <p:nvPr/>
        </p:nvSpPr>
        <p:spPr>
          <a:xfrm>
            <a:off x="752926" y="8019433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Kondo model</a:t>
            </a:r>
          </a:p>
        </p:txBody>
      </p:sp>
      <p:pic>
        <p:nvPicPr>
          <p:cNvPr id="720" name="H=_sum_k,_alpha=.pdf" descr="H=_sum_k,_alpha=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99335" y="8635718"/>
            <a:ext cx="5676901" cy="774701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https://tube1.it.tuwien.ac.at/my-account/video-playlists/89ea4708-f4f7-490e-8458-02e0267bb648"/>
          <p:cNvSpPr txBox="1"/>
          <p:nvPr/>
        </p:nvSpPr>
        <p:spPr>
          <a:xfrm>
            <a:off x="3178672" y="9419155"/>
            <a:ext cx="959317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https://tube1.it.tuwien.ac.at/my-account/video-playlists/89ea4708-f4f7-490e-8458-02e0267bb648</a:t>
            </a:r>
          </a:p>
        </p:txBody>
      </p:sp>
      <p:pic>
        <p:nvPicPr>
          <p:cNvPr id="722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43020" y="4637248"/>
            <a:ext cx="7161074" cy="50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chrieffer-Wolff transformation"/>
          <p:cNvSpPr txBox="1"/>
          <p:nvPr/>
        </p:nvSpPr>
        <p:spPr>
          <a:xfrm>
            <a:off x="4664526" y="291835"/>
            <a:ext cx="192760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Kondo model</a:t>
            </a:r>
          </a:p>
        </p:txBody>
      </p:sp>
      <p:pic>
        <p:nvPicPr>
          <p:cNvPr id="725" name="H=_sum_k,_alpha=.pdf" descr="H=_sum_k,_alpha=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51" y="1352450"/>
            <a:ext cx="5676901" cy="774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5" name="Group"/>
          <p:cNvGrpSpPr/>
          <p:nvPr/>
        </p:nvGrpSpPr>
        <p:grpSpPr>
          <a:xfrm>
            <a:off x="2365680" y="4111526"/>
            <a:ext cx="4114821" cy="1102088"/>
            <a:chOff x="0" y="66767"/>
            <a:chExt cx="4114819" cy="1102086"/>
          </a:xfrm>
        </p:grpSpPr>
        <p:sp>
          <p:nvSpPr>
            <p:cNvPr id="726" name="Line"/>
            <p:cNvSpPr/>
            <p:nvPr/>
          </p:nvSpPr>
          <p:spPr>
            <a:xfrm>
              <a:off x="303232" y="785267"/>
              <a:ext cx="1171159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177255" y="504676"/>
              <a:ext cx="1650787" cy="28059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8" name="Arrow"/>
            <p:cNvSpPr/>
            <p:nvPr/>
          </p:nvSpPr>
          <p:spPr>
            <a:xfrm rot="16200000">
              <a:off x="1287751" y="402255"/>
              <a:ext cx="1072952" cy="460247"/>
            </a:xfrm>
            <a:prstGeom prst="rightArrow">
              <a:avLst>
                <a:gd name="adj1" fmla="val 22471"/>
                <a:gd name="adj2" fmla="val 123537"/>
              </a:avLst>
            </a:prstGeom>
            <a:solidFill>
              <a:srgbClr val="009193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31" name="Group"/>
            <p:cNvGrpSpPr/>
            <p:nvPr/>
          </p:nvGrpSpPr>
          <p:grpSpPr>
            <a:xfrm>
              <a:off x="0" y="473167"/>
              <a:ext cx="176485" cy="460247"/>
              <a:chOff x="0" y="0"/>
              <a:chExt cx="176484" cy="460245"/>
            </a:xfrm>
          </p:grpSpPr>
          <p:sp>
            <p:nvSpPr>
              <p:cNvPr id="729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30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734" name="Group"/>
            <p:cNvGrpSpPr/>
            <p:nvPr/>
          </p:nvGrpSpPr>
          <p:grpSpPr>
            <a:xfrm>
              <a:off x="3938334" y="66767"/>
              <a:ext cx="176486" cy="460247"/>
              <a:chOff x="0" y="0"/>
              <a:chExt cx="176484" cy="460245"/>
            </a:xfrm>
          </p:grpSpPr>
          <p:sp>
            <p:nvSpPr>
              <p:cNvPr id="732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33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736" name="Schrieffer-Wolff transformation"/>
          <p:cNvSpPr txBox="1"/>
          <p:nvPr/>
        </p:nvSpPr>
        <p:spPr>
          <a:xfrm>
            <a:off x="278106" y="2460489"/>
            <a:ext cx="1148959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states:</a:t>
            </a:r>
          </a:p>
        </p:txBody>
      </p:sp>
      <p:pic>
        <p:nvPicPr>
          <p:cNvPr id="737" name="|_uparrow||n_1_u.pdf" descr="|_uparrow||n_1_u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5397" y="2614412"/>
            <a:ext cx="37719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|_downarrow||n_1.pdf" descr="|_downarrow||n_1.pdf"/>
          <p:cNvPicPr>
            <a:picLocks noChangeAspect="1"/>
          </p:cNvPicPr>
          <p:nvPr/>
        </p:nvPicPr>
        <p:blipFill>
          <a:blip r:embed="rId4">
            <a:extLst/>
          </a:blip>
          <a:srcRect l="0" t="0" r="19837" b="0"/>
          <a:stretch>
            <a:fillRect/>
          </a:stretch>
        </p:blipFill>
        <p:spPr>
          <a:xfrm>
            <a:off x="1435397" y="3362969"/>
            <a:ext cx="3023643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vdots.pdf" descr="vdots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28813" y="3007866"/>
            <a:ext cx="381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Schrieffer-Wolff transformation"/>
          <p:cNvSpPr txBox="1"/>
          <p:nvPr/>
        </p:nvSpPr>
        <p:spPr>
          <a:xfrm>
            <a:off x="189206" y="4098790"/>
            <a:ext cx="1598271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processes:</a:t>
            </a:r>
          </a:p>
        </p:txBody>
      </p:sp>
      <p:grpSp>
        <p:nvGrpSpPr>
          <p:cNvPr id="750" name="Group"/>
          <p:cNvGrpSpPr/>
          <p:nvPr/>
        </p:nvGrpSpPr>
        <p:grpSpPr>
          <a:xfrm>
            <a:off x="2365680" y="5659040"/>
            <a:ext cx="4114821" cy="1102087"/>
            <a:chOff x="0" y="66767"/>
            <a:chExt cx="4114819" cy="1102086"/>
          </a:xfrm>
        </p:grpSpPr>
        <p:sp>
          <p:nvSpPr>
            <p:cNvPr id="741" name="Line"/>
            <p:cNvSpPr/>
            <p:nvPr/>
          </p:nvSpPr>
          <p:spPr>
            <a:xfrm>
              <a:off x="303232" y="785267"/>
              <a:ext cx="1171159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 flipV="1">
              <a:off x="2177255" y="504676"/>
              <a:ext cx="1650787" cy="28059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3" name="Arrow"/>
            <p:cNvSpPr/>
            <p:nvPr/>
          </p:nvSpPr>
          <p:spPr>
            <a:xfrm flipH="1" rot="16200000">
              <a:off x="1287751" y="402255"/>
              <a:ext cx="1072952" cy="460247"/>
            </a:xfrm>
            <a:prstGeom prst="rightArrow">
              <a:avLst>
                <a:gd name="adj1" fmla="val 22471"/>
                <a:gd name="adj2" fmla="val 123537"/>
              </a:avLst>
            </a:prstGeom>
            <a:solidFill>
              <a:srgbClr val="009193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46" name="Group"/>
            <p:cNvGrpSpPr/>
            <p:nvPr/>
          </p:nvGrpSpPr>
          <p:grpSpPr>
            <a:xfrm>
              <a:off x="0" y="473167"/>
              <a:ext cx="176485" cy="460247"/>
              <a:chOff x="0" y="0"/>
              <a:chExt cx="176484" cy="460245"/>
            </a:xfrm>
          </p:grpSpPr>
          <p:sp>
            <p:nvSpPr>
              <p:cNvPr id="744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45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749" name="Group"/>
            <p:cNvGrpSpPr/>
            <p:nvPr/>
          </p:nvGrpSpPr>
          <p:grpSpPr>
            <a:xfrm>
              <a:off x="3938334" y="66767"/>
              <a:ext cx="176486" cy="460247"/>
              <a:chOff x="0" y="0"/>
              <a:chExt cx="176484" cy="460245"/>
            </a:xfrm>
          </p:grpSpPr>
          <p:sp>
            <p:nvSpPr>
              <p:cNvPr id="747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48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761" name="Group"/>
          <p:cNvGrpSpPr/>
          <p:nvPr/>
        </p:nvGrpSpPr>
        <p:grpSpPr>
          <a:xfrm>
            <a:off x="2454580" y="7114319"/>
            <a:ext cx="4114821" cy="1225353"/>
            <a:chOff x="0" y="57802"/>
            <a:chExt cx="4114819" cy="1225351"/>
          </a:xfrm>
        </p:grpSpPr>
        <p:sp>
          <p:nvSpPr>
            <p:cNvPr id="751" name="Line"/>
            <p:cNvSpPr/>
            <p:nvPr/>
          </p:nvSpPr>
          <p:spPr>
            <a:xfrm>
              <a:off x="303232" y="785267"/>
              <a:ext cx="1171159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 flipV="1">
              <a:off x="2177255" y="504676"/>
              <a:ext cx="1650787" cy="28059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3" name="Arrow"/>
            <p:cNvSpPr/>
            <p:nvPr/>
          </p:nvSpPr>
          <p:spPr>
            <a:xfrm flipH="1" rot="5400000">
              <a:off x="1376651" y="516555"/>
              <a:ext cx="1072952" cy="460247"/>
            </a:xfrm>
            <a:prstGeom prst="rightArrow">
              <a:avLst>
                <a:gd name="adj1" fmla="val 22471"/>
                <a:gd name="adj2" fmla="val 123537"/>
              </a:avLst>
            </a:prstGeom>
            <a:solidFill>
              <a:srgbClr val="009193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0" y="473167"/>
              <a:ext cx="176485" cy="460247"/>
              <a:chOff x="0" y="0"/>
              <a:chExt cx="176484" cy="460245"/>
            </a:xfrm>
          </p:grpSpPr>
          <p:sp>
            <p:nvSpPr>
              <p:cNvPr id="754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759" name="Group"/>
            <p:cNvGrpSpPr/>
            <p:nvPr/>
          </p:nvGrpSpPr>
          <p:grpSpPr>
            <a:xfrm flipH="1" rot="10800000">
              <a:off x="3938334" y="66767"/>
              <a:ext cx="176486" cy="460247"/>
              <a:chOff x="0" y="0"/>
              <a:chExt cx="176484" cy="460245"/>
            </a:xfrm>
          </p:grpSpPr>
          <p:sp>
            <p:nvSpPr>
              <p:cNvPr id="757" name="Circle"/>
              <p:cNvSpPr/>
              <p:nvPr/>
            </p:nvSpPr>
            <p:spPr>
              <a:xfrm>
                <a:off x="0" y="206878"/>
                <a:ext cx="176485" cy="17307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8" name="Line"/>
              <p:cNvSpPr/>
              <p:nvPr/>
            </p:nvSpPr>
            <p:spPr>
              <a:xfrm flipV="1">
                <a:off x="81892" y="0"/>
                <a:ext cx="1" cy="4602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60" name="Arrow"/>
            <p:cNvSpPr/>
            <p:nvPr/>
          </p:nvSpPr>
          <p:spPr>
            <a:xfrm rot="5400000">
              <a:off x="1033750" y="364155"/>
              <a:ext cx="1072953" cy="460247"/>
            </a:xfrm>
            <a:prstGeom prst="rightArrow">
              <a:avLst>
                <a:gd name="adj1" fmla="val 22471"/>
                <a:gd name="adj2" fmla="val 123537"/>
              </a:avLst>
            </a:prstGeom>
            <a:solidFill>
              <a:srgbClr val="009193">
                <a:alpha val="50740"/>
              </a:srgbClr>
            </a:solidFill>
            <a:ln w="12700" cap="flat">
              <a:solidFill>
                <a:srgbClr val="000000">
                  <a:alpha val="5074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62" name="Schrieffer-Wolff transformation"/>
          <p:cNvSpPr txBox="1"/>
          <p:nvPr/>
        </p:nvSpPr>
        <p:spPr>
          <a:xfrm>
            <a:off x="7834606" y="4343546"/>
            <a:ext cx="82679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J/2</a:t>
            </a:r>
          </a:p>
        </p:txBody>
      </p:sp>
      <p:sp>
        <p:nvSpPr>
          <p:cNvPr id="763" name="Schrieffer-Wolff transformation"/>
          <p:cNvSpPr txBox="1"/>
          <p:nvPr/>
        </p:nvSpPr>
        <p:spPr>
          <a:xfrm>
            <a:off x="7809206" y="5753246"/>
            <a:ext cx="82679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-J/2</a:t>
            </a:r>
          </a:p>
        </p:txBody>
      </p:sp>
      <p:sp>
        <p:nvSpPr>
          <p:cNvPr id="764" name="Schrieffer-Wolff transformation"/>
          <p:cNvSpPr txBox="1"/>
          <p:nvPr/>
        </p:nvSpPr>
        <p:spPr>
          <a:xfrm>
            <a:off x="7936206" y="7277247"/>
            <a:ext cx="826795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65" name="Line"/>
          <p:cNvSpPr/>
          <p:nvPr/>
        </p:nvSpPr>
        <p:spPr>
          <a:xfrm>
            <a:off x="8362956" y="1810696"/>
            <a:ext cx="1171159" cy="1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6" name="Line"/>
          <p:cNvSpPr/>
          <p:nvPr/>
        </p:nvSpPr>
        <p:spPr>
          <a:xfrm flipV="1">
            <a:off x="10236980" y="1530105"/>
            <a:ext cx="1650787" cy="280591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7" name="Line"/>
          <p:cNvSpPr/>
          <p:nvPr/>
        </p:nvSpPr>
        <p:spPr>
          <a:xfrm flipV="1">
            <a:off x="10242768" y="1273687"/>
            <a:ext cx="1085761" cy="439019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8" name="Line"/>
          <p:cNvSpPr/>
          <p:nvPr/>
        </p:nvSpPr>
        <p:spPr>
          <a:xfrm>
            <a:off x="10251235" y="1907930"/>
            <a:ext cx="775008" cy="402622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9" name="Line"/>
          <p:cNvSpPr/>
          <p:nvPr/>
        </p:nvSpPr>
        <p:spPr>
          <a:xfrm>
            <a:off x="10245446" y="1852619"/>
            <a:ext cx="1391032" cy="265510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0" name="Arrow"/>
          <p:cNvSpPr/>
          <p:nvPr/>
        </p:nvSpPr>
        <p:spPr>
          <a:xfrm rot="16200000">
            <a:off x="9351808" y="1427683"/>
            <a:ext cx="1072952" cy="460247"/>
          </a:xfrm>
          <a:prstGeom prst="rightArrow">
            <a:avLst>
              <a:gd name="adj1" fmla="val 22471"/>
              <a:gd name="adj2" fmla="val 123537"/>
            </a:avLst>
          </a:prstGeom>
          <a:solidFill>
            <a:srgbClr val="009193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73" name="Group"/>
          <p:cNvGrpSpPr/>
          <p:nvPr/>
        </p:nvGrpSpPr>
        <p:grpSpPr>
          <a:xfrm>
            <a:off x="8047553" y="1509677"/>
            <a:ext cx="176486" cy="460247"/>
            <a:chOff x="0" y="0"/>
            <a:chExt cx="176484" cy="460245"/>
          </a:xfrm>
        </p:grpSpPr>
        <p:sp>
          <p:nvSpPr>
            <p:cNvPr id="771" name="Circle"/>
            <p:cNvSpPr/>
            <p:nvPr/>
          </p:nvSpPr>
          <p:spPr>
            <a:xfrm>
              <a:off x="0" y="206878"/>
              <a:ext cx="176485" cy="17307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81892" y="0"/>
              <a:ext cx="1" cy="460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H(D)=_sum_k,_alp.pdf" descr="H(D)=_sum_k,_al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9439" y="1457771"/>
            <a:ext cx="5092701" cy="596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8" name="Group"/>
          <p:cNvGrpSpPr/>
          <p:nvPr/>
        </p:nvGrpSpPr>
        <p:grpSpPr>
          <a:xfrm>
            <a:off x="5090715" y="2432868"/>
            <a:ext cx="5803901" cy="692753"/>
            <a:chOff x="0" y="0"/>
            <a:chExt cx="5803900" cy="692751"/>
          </a:xfrm>
        </p:grpSpPr>
        <p:pic>
          <p:nvPicPr>
            <p:cNvPr id="776" name="H(D')=_sum_k,_al.pdf" descr="H(D')=_sum_k,_a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03900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7" name="Oval"/>
            <p:cNvSpPr/>
            <p:nvPr/>
          </p:nvSpPr>
          <p:spPr>
            <a:xfrm flipH="1" rot="57491">
              <a:off x="3621616" y="339843"/>
              <a:ext cx="320484" cy="350254"/>
            </a:xfrm>
            <a:prstGeom prst="ellips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pic>
        <p:nvPicPr>
          <p:cNvPr id="779" name="Delta_H=_frac_1_.pdf" descr="Delta_H=_frac_1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6726" y="3804939"/>
            <a:ext cx="6299201" cy="546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2" name="Group"/>
          <p:cNvGrpSpPr/>
          <p:nvPr/>
        </p:nvGrpSpPr>
        <p:grpSpPr>
          <a:xfrm>
            <a:off x="304936" y="593267"/>
            <a:ext cx="3368899" cy="4371955"/>
            <a:chOff x="0" y="0"/>
            <a:chExt cx="3368897" cy="4371954"/>
          </a:xfrm>
        </p:grpSpPr>
        <p:grpSp>
          <p:nvGrpSpPr>
            <p:cNvPr id="789" name="Group"/>
            <p:cNvGrpSpPr/>
            <p:nvPr/>
          </p:nvGrpSpPr>
          <p:grpSpPr>
            <a:xfrm>
              <a:off x="-1" y="0"/>
              <a:ext cx="3368899" cy="4371955"/>
              <a:chOff x="0" y="0"/>
              <a:chExt cx="3368897" cy="4371954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-1" y="0"/>
                <a:ext cx="3368899" cy="4371955"/>
                <a:chOff x="0" y="0"/>
                <a:chExt cx="3368897" cy="4371954"/>
              </a:xfrm>
            </p:grpSpPr>
            <p:sp>
              <p:nvSpPr>
                <p:cNvPr id="780" name="Rectangle"/>
                <p:cNvSpPr/>
                <p:nvPr/>
              </p:nvSpPr>
              <p:spPr>
                <a:xfrm>
                  <a:off x="1231763" y="390787"/>
                  <a:ext cx="905372" cy="3590380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81" name="Line"/>
                <p:cNvSpPr/>
                <p:nvPr/>
              </p:nvSpPr>
              <p:spPr>
                <a:xfrm>
                  <a:off x="0" y="2185977"/>
                  <a:ext cx="336889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82" name="Line"/>
                <p:cNvSpPr/>
                <p:nvPr/>
              </p:nvSpPr>
              <p:spPr>
                <a:xfrm flipV="1">
                  <a:off x="1228054" y="0"/>
                  <a:ext cx="1" cy="43719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83" name="Rectangle"/>
                <p:cNvSpPr/>
                <p:nvPr/>
              </p:nvSpPr>
              <p:spPr>
                <a:xfrm>
                  <a:off x="1231763" y="390787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84" name="Rectangle"/>
                <p:cNvSpPr/>
                <p:nvPr/>
              </p:nvSpPr>
              <p:spPr>
                <a:xfrm>
                  <a:off x="1231763" y="3514392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786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87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88" name="Circle"/>
              <p:cNvSpPr/>
              <p:nvPr/>
            </p:nvSpPr>
            <p:spPr>
              <a:xfrm>
                <a:off x="154952" y="19295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90" name="Line"/>
            <p:cNvSpPr/>
            <p:nvPr/>
          </p:nvSpPr>
          <p:spPr>
            <a:xfrm flipH="1" flipV="1">
              <a:off x="1647787" y="670085"/>
              <a:ext cx="1273077" cy="15433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 flipH="1">
              <a:off x="352387" y="666612"/>
              <a:ext cx="1235374" cy="12353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93" name="Poor man's scaling (renormalization)"/>
          <p:cNvSpPr txBox="1"/>
          <p:nvPr/>
        </p:nvSpPr>
        <p:spPr>
          <a:xfrm>
            <a:off x="3769239" y="268934"/>
            <a:ext cx="50091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Poor man's scaling (renormalization)</a:t>
            </a:r>
          </a:p>
        </p:txBody>
      </p:sp>
      <p:pic>
        <p:nvPicPr>
          <p:cNvPr id="794" name="Delta_H&amp;_approx_.pdf" descr="Delta_H&amp;_approx_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039" y="6544923"/>
            <a:ext cx="5118101" cy="2019301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https://tube1.it.tuwien.ac.at/my-account/video-playlists/89ea4708-f4f7-490e-8458-02e0267bb648"/>
          <p:cNvSpPr txBox="1"/>
          <p:nvPr/>
        </p:nvSpPr>
        <p:spPr>
          <a:xfrm>
            <a:off x="3178672" y="9419155"/>
            <a:ext cx="959317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https://tube1.it.tuwien.ac.at/my-account/video-playlists/89ea4708-f4f7-490e-8458-02e0267bb648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Delta_H&amp;_approx_.pdf" descr="Delta_H&amp;_approx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2597" y="6460876"/>
            <a:ext cx="4978401" cy="196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0" name="Group"/>
          <p:cNvGrpSpPr/>
          <p:nvPr/>
        </p:nvGrpSpPr>
        <p:grpSpPr>
          <a:xfrm>
            <a:off x="304936" y="593267"/>
            <a:ext cx="3368899" cy="4371955"/>
            <a:chOff x="0" y="0"/>
            <a:chExt cx="3368897" cy="4371954"/>
          </a:xfrm>
        </p:grpSpPr>
        <p:grpSp>
          <p:nvGrpSpPr>
            <p:cNvPr id="807" name="Group"/>
            <p:cNvGrpSpPr/>
            <p:nvPr/>
          </p:nvGrpSpPr>
          <p:grpSpPr>
            <a:xfrm>
              <a:off x="-1" y="0"/>
              <a:ext cx="3368899" cy="4371955"/>
              <a:chOff x="0" y="0"/>
              <a:chExt cx="3368897" cy="4371954"/>
            </a:xfrm>
          </p:grpSpPr>
          <p:grpSp>
            <p:nvGrpSpPr>
              <p:cNvPr id="803" name="Group"/>
              <p:cNvGrpSpPr/>
              <p:nvPr/>
            </p:nvGrpSpPr>
            <p:grpSpPr>
              <a:xfrm>
                <a:off x="-1" y="0"/>
                <a:ext cx="3368899" cy="4371955"/>
                <a:chOff x="0" y="0"/>
                <a:chExt cx="3368897" cy="4371954"/>
              </a:xfrm>
            </p:grpSpPr>
            <p:sp>
              <p:nvSpPr>
                <p:cNvPr id="798" name="Rectangle"/>
                <p:cNvSpPr/>
                <p:nvPr/>
              </p:nvSpPr>
              <p:spPr>
                <a:xfrm>
                  <a:off x="1231763" y="390787"/>
                  <a:ext cx="905372" cy="3590380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>
                  <a:off x="0" y="2185977"/>
                  <a:ext cx="336889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00" name="Line"/>
                <p:cNvSpPr/>
                <p:nvPr/>
              </p:nvSpPr>
              <p:spPr>
                <a:xfrm flipV="1">
                  <a:off x="1228054" y="0"/>
                  <a:ext cx="1" cy="43719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01" name="Rectangle"/>
                <p:cNvSpPr/>
                <p:nvPr/>
              </p:nvSpPr>
              <p:spPr>
                <a:xfrm>
                  <a:off x="1231763" y="390787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02" name="Rectangle"/>
                <p:cNvSpPr/>
                <p:nvPr/>
              </p:nvSpPr>
              <p:spPr>
                <a:xfrm>
                  <a:off x="1231763" y="3514392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804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05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06" name="Circle"/>
              <p:cNvSpPr/>
              <p:nvPr/>
            </p:nvSpPr>
            <p:spPr>
              <a:xfrm>
                <a:off x="154952" y="19295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808" name="Line"/>
            <p:cNvSpPr/>
            <p:nvPr/>
          </p:nvSpPr>
          <p:spPr>
            <a:xfrm flipH="1" flipV="1">
              <a:off x="1647787" y="670085"/>
              <a:ext cx="1273077" cy="154334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 flipH="1">
              <a:off x="352387" y="666612"/>
              <a:ext cx="1235374" cy="12353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7739248" y="720267"/>
            <a:ext cx="3368899" cy="4371955"/>
            <a:chOff x="0" y="0"/>
            <a:chExt cx="3368897" cy="4371954"/>
          </a:xfrm>
        </p:grpSpPr>
        <p:grpSp>
          <p:nvGrpSpPr>
            <p:cNvPr id="820" name="Group"/>
            <p:cNvGrpSpPr/>
            <p:nvPr/>
          </p:nvGrpSpPr>
          <p:grpSpPr>
            <a:xfrm>
              <a:off x="-1" y="0"/>
              <a:ext cx="3368899" cy="4371955"/>
              <a:chOff x="0" y="0"/>
              <a:chExt cx="3368897" cy="4371954"/>
            </a:xfrm>
          </p:grpSpPr>
          <p:grpSp>
            <p:nvGrpSpPr>
              <p:cNvPr id="816" name="Group"/>
              <p:cNvGrpSpPr/>
              <p:nvPr/>
            </p:nvGrpSpPr>
            <p:grpSpPr>
              <a:xfrm>
                <a:off x="-1" y="0"/>
                <a:ext cx="3368899" cy="4371955"/>
                <a:chOff x="0" y="0"/>
                <a:chExt cx="3368897" cy="4371954"/>
              </a:xfrm>
            </p:grpSpPr>
            <p:sp>
              <p:nvSpPr>
                <p:cNvPr id="811" name="Rectangle"/>
                <p:cNvSpPr/>
                <p:nvPr/>
              </p:nvSpPr>
              <p:spPr>
                <a:xfrm>
                  <a:off x="1231763" y="390787"/>
                  <a:ext cx="905372" cy="3590380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12" name="Line"/>
                <p:cNvSpPr/>
                <p:nvPr/>
              </p:nvSpPr>
              <p:spPr>
                <a:xfrm>
                  <a:off x="0" y="2185977"/>
                  <a:ext cx="336889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V="1">
                  <a:off x="1228054" y="0"/>
                  <a:ext cx="1" cy="43719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14" name="Rectangle"/>
                <p:cNvSpPr/>
                <p:nvPr/>
              </p:nvSpPr>
              <p:spPr>
                <a:xfrm>
                  <a:off x="1231763" y="390787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815" name="Rectangle"/>
                <p:cNvSpPr/>
                <p:nvPr/>
              </p:nvSpPr>
              <p:spPr>
                <a:xfrm>
                  <a:off x="1231763" y="3514392"/>
                  <a:ext cx="905372" cy="46677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817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18" name="Circle"/>
              <p:cNvSpPr/>
              <p:nvPr/>
            </p:nvSpPr>
            <p:spPr>
              <a:xfrm>
                <a:off x="2898152" y="22343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19" name="Circle"/>
              <p:cNvSpPr/>
              <p:nvPr/>
            </p:nvSpPr>
            <p:spPr>
              <a:xfrm>
                <a:off x="154952" y="1929557"/>
                <a:ext cx="214586" cy="21044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821" name="Line"/>
            <p:cNvSpPr/>
            <p:nvPr/>
          </p:nvSpPr>
          <p:spPr>
            <a:xfrm flipH="1">
              <a:off x="1635087" y="2453294"/>
              <a:ext cx="1227337" cy="14238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 flipH="1" flipV="1">
              <a:off x="301587" y="2139812"/>
              <a:ext cx="1297931" cy="16789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824" name="Delta_H&amp;_approx_.pdf" descr="Delta_H&amp;_approx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39" y="6544923"/>
            <a:ext cx="5118101" cy="2019301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Poor man's scaling (renormalization)"/>
          <p:cNvSpPr txBox="1"/>
          <p:nvPr/>
        </p:nvSpPr>
        <p:spPr>
          <a:xfrm>
            <a:off x="3769239" y="268934"/>
            <a:ext cx="50091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Poor man's scaling (renormalization)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229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35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236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237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238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239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41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Callout"/>
          <p:cNvSpPr/>
          <p:nvPr/>
        </p:nvSpPr>
        <p:spPr>
          <a:xfrm>
            <a:off x="7375073" y="1297051"/>
            <a:ext cx="4338638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4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3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J(D-|dD|)&amp;=J(D)+.pdf" descr="J(D-|dD|)&amp;=J(D)+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76235"/>
          <a:stretch>
            <a:fillRect/>
          </a:stretch>
        </p:blipFill>
        <p:spPr>
          <a:xfrm>
            <a:off x="608301" y="988365"/>
            <a:ext cx="4013201" cy="666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J(D')=_frac_J_1-.pdf" descr="J(D')=_frac_J_1-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162" y="2119105"/>
            <a:ext cx="2705101" cy="69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3" name="Group"/>
          <p:cNvGrpSpPr/>
          <p:nvPr/>
        </p:nvGrpSpPr>
        <p:grpSpPr>
          <a:xfrm>
            <a:off x="200116" y="3200927"/>
            <a:ext cx="12334443" cy="2021836"/>
            <a:chOff x="0" y="0"/>
            <a:chExt cx="12334442" cy="2021834"/>
          </a:xfrm>
        </p:grpSpPr>
        <p:sp>
          <p:nvSpPr>
            <p:cNvPr id="829" name="Schrieffer-Wolff transformation"/>
            <p:cNvSpPr txBox="1"/>
            <p:nvPr/>
          </p:nvSpPr>
          <p:spPr>
            <a:xfrm>
              <a:off x="0" y="723985"/>
              <a:ext cx="8010492" cy="460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perturbative procedure breaks down at the energy scale:</a:t>
              </a:r>
            </a:p>
          </p:txBody>
        </p:sp>
        <p:pic>
          <p:nvPicPr>
            <p:cNvPr id="830" name="T_K_approx_D_exp.pdf" descr="T_K_approx_D_ex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15737" y="623029"/>
              <a:ext cx="2603501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1" name="T_K=_D_exp_left_.pdf" descr="T_K=_D_exp_left_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21142" y="1615434"/>
              <a:ext cx="48133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2" name="Schrieffer-Wolff transformation"/>
            <p:cNvSpPr txBox="1"/>
            <p:nvPr/>
          </p:nvSpPr>
          <p:spPr>
            <a:xfrm>
              <a:off x="7964348" y="0"/>
              <a:ext cx="3101517" cy="460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t">
              <a:spAutoFit/>
            </a:bodyPr>
            <a:lstStyle>
              <a:lvl1pPr algn="l" defTabSz="1300480">
                <a:defRPr b="0" sz="2200">
                  <a:solidFill>
                    <a:srgbClr val="FF2600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Kondo temperature</a:t>
              </a:r>
            </a:p>
          </p:txBody>
        </p:sp>
      </p:grpSp>
      <p:sp>
        <p:nvSpPr>
          <p:cNvPr id="834" name="Schrieffer-Wolff transformation"/>
          <p:cNvSpPr txBox="1"/>
          <p:nvPr/>
        </p:nvSpPr>
        <p:spPr>
          <a:xfrm>
            <a:off x="309217" y="5479723"/>
            <a:ext cx="11441794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Accurate numerical calculations can be performed at any temperature</a:t>
            </a:r>
          </a:p>
        </p:txBody>
      </p:sp>
      <p:sp>
        <p:nvSpPr>
          <p:cNvPr id="835" name="Schrieffer-Wolff transformation"/>
          <p:cNvSpPr txBox="1"/>
          <p:nvPr/>
        </p:nvSpPr>
        <p:spPr>
          <a:xfrm>
            <a:off x="309217" y="7864786"/>
            <a:ext cx="11441794" cy="152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250031" indent="-250031" algn="l" defTabSz="1300480">
              <a:buSzPct val="145000"/>
              <a:buChar char="•"/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Numerical renormalization group (K. G. Wilson - Nobel prize)</a:t>
            </a:r>
          </a:p>
          <a:p>
            <a:pPr marL="250031" indent="-250031" algn="l" defTabSz="1300480">
              <a:buSzPct val="145000"/>
              <a:buChar char="•"/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The basic idea is similar to poor man's scaling -&gt; create a sequence of Hamiltonians that describe progressively lower energy scale</a:t>
            </a:r>
          </a:p>
          <a:p>
            <a:pPr marL="250031" indent="-250031" algn="l" defTabSz="1300480">
              <a:buSzPct val="145000"/>
              <a:buChar char="•"/>
              <a:defRPr b="0"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renormalization is one of the key concepts in physics, which allows to describe phenomena where perturbative methods fail (e.g. critical points - phase transitions)</a:t>
            </a:r>
          </a:p>
        </p:txBody>
      </p:sp>
      <p:sp>
        <p:nvSpPr>
          <p:cNvPr id="836" name="Poor man's scaling (renormalization)"/>
          <p:cNvSpPr txBox="1"/>
          <p:nvPr/>
        </p:nvSpPr>
        <p:spPr>
          <a:xfrm>
            <a:off x="3769239" y="268934"/>
            <a:ext cx="50091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Poor man's scaling (renormalization)</a:t>
            </a:r>
          </a:p>
        </p:txBody>
      </p:sp>
      <p:sp>
        <p:nvSpPr>
          <p:cNvPr id="837" name="Callout"/>
          <p:cNvSpPr/>
          <p:nvPr/>
        </p:nvSpPr>
        <p:spPr>
          <a:xfrm>
            <a:off x="4230490" y="989613"/>
            <a:ext cx="5004594" cy="2083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30" y="0"/>
                </a:moveTo>
                <a:cubicBezTo>
                  <a:pt x="6085" y="0"/>
                  <a:pt x="5968" y="281"/>
                  <a:pt x="5968" y="630"/>
                </a:cubicBezTo>
                <a:lnTo>
                  <a:pt x="5968" y="9337"/>
                </a:lnTo>
                <a:lnTo>
                  <a:pt x="0" y="10600"/>
                </a:lnTo>
                <a:lnTo>
                  <a:pt x="5968" y="11860"/>
                </a:lnTo>
                <a:lnTo>
                  <a:pt x="5968" y="20970"/>
                </a:lnTo>
                <a:cubicBezTo>
                  <a:pt x="5968" y="21319"/>
                  <a:pt x="6085" y="21600"/>
                  <a:pt x="6230" y="21600"/>
                </a:cubicBezTo>
                <a:lnTo>
                  <a:pt x="21338" y="21600"/>
                </a:lnTo>
                <a:cubicBezTo>
                  <a:pt x="21483" y="21600"/>
                  <a:pt x="21600" y="21319"/>
                  <a:pt x="21600" y="20970"/>
                </a:cubicBezTo>
                <a:lnTo>
                  <a:pt x="21600" y="630"/>
                </a:lnTo>
                <a:cubicBezTo>
                  <a:pt x="21600" y="281"/>
                  <a:pt x="21483" y="0"/>
                  <a:pt x="21338" y="0"/>
                </a:cubicBezTo>
                <a:lnTo>
                  <a:pt x="6230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38" name="J(D-|dD|)&amp;=J(D)+.pdf" descr="J(D-|dD|)&amp;=J(D)+.pdf"/>
          <p:cNvPicPr>
            <a:picLocks noChangeAspect="1"/>
          </p:cNvPicPr>
          <p:nvPr/>
        </p:nvPicPr>
        <p:blipFill>
          <a:blip r:embed="rId6">
            <a:extLst/>
          </a:blip>
          <a:srcRect l="0" t="24013" r="0" b="0"/>
          <a:stretch>
            <a:fillRect/>
          </a:stretch>
        </p:blipFill>
        <p:spPr>
          <a:xfrm>
            <a:off x="6147793" y="1288874"/>
            <a:ext cx="2552701" cy="1360687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analytic (IPT, NCA) - diagrammatic expansions…"/>
          <p:cNvSpPr txBox="1"/>
          <p:nvPr/>
        </p:nvSpPr>
        <p:spPr>
          <a:xfrm>
            <a:off x="412707" y="6045649"/>
            <a:ext cx="7486651" cy="15716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spcBef>
                <a:spcPts val="1400"/>
              </a:spcBef>
              <a:buSzPct val="100000"/>
              <a:buChar char="•"/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 </a:t>
            </a:r>
            <a:r>
              <a:t>analytic (IPT, NCA) - diagrammatic expansions</a:t>
            </a:r>
          </a:p>
          <a:p>
            <a:pPr algn="l" defTabSz="914400">
              <a:spcBef>
                <a:spcPts val="1400"/>
              </a:spcBef>
              <a:buSzPct val="100000"/>
              <a:buChar char="•"/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 diagonalization (ED, NRG, DMRG) - Hamiltonian based</a:t>
            </a:r>
          </a:p>
          <a:p>
            <a:pPr algn="l" defTabSz="914400">
              <a:spcBef>
                <a:spcPts val="1400"/>
              </a:spcBef>
              <a:buSzPct val="100000"/>
              <a:buChar char="•"/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 QMC (Hirsch-Fye, CT-QMC) - action based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914" y="3884352"/>
            <a:ext cx="6333422" cy="3671270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Callout"/>
          <p:cNvSpPr/>
          <p:nvPr/>
        </p:nvSpPr>
        <p:spPr>
          <a:xfrm>
            <a:off x="6532317" y="2997949"/>
            <a:ext cx="2599532" cy="1242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50" y="0"/>
                </a:moveTo>
                <a:lnTo>
                  <a:pt x="12238" y="11052"/>
                </a:lnTo>
                <a:lnTo>
                  <a:pt x="505" y="11052"/>
                </a:lnTo>
                <a:cubicBezTo>
                  <a:pt x="225" y="11052"/>
                  <a:pt x="0" y="11523"/>
                  <a:pt x="0" y="12107"/>
                </a:cubicBezTo>
                <a:lnTo>
                  <a:pt x="0" y="20544"/>
                </a:lnTo>
                <a:cubicBezTo>
                  <a:pt x="0" y="21128"/>
                  <a:pt x="225" y="21600"/>
                  <a:pt x="505" y="21600"/>
                </a:cubicBezTo>
                <a:lnTo>
                  <a:pt x="21095" y="21600"/>
                </a:lnTo>
                <a:cubicBezTo>
                  <a:pt x="21375" y="21600"/>
                  <a:pt x="21600" y="21128"/>
                  <a:pt x="21600" y="20544"/>
                </a:cubicBezTo>
                <a:lnTo>
                  <a:pt x="21600" y="12107"/>
                </a:lnTo>
                <a:cubicBezTo>
                  <a:pt x="21600" y="11523"/>
                  <a:pt x="21375" y="11052"/>
                  <a:pt x="21095" y="11052"/>
                </a:cubicBezTo>
                <a:lnTo>
                  <a:pt x="14259" y="11052"/>
                </a:lnTo>
                <a:lnTo>
                  <a:pt x="1325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3" name="Universality"/>
          <p:cNvSpPr txBox="1"/>
          <p:nvPr/>
        </p:nvSpPr>
        <p:spPr>
          <a:xfrm>
            <a:off x="5424630" y="268934"/>
            <a:ext cx="16983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Universality</a:t>
            </a:r>
          </a:p>
        </p:txBody>
      </p:sp>
      <p:sp>
        <p:nvSpPr>
          <p:cNvPr id="844" name="Schrieffer-Wolff transformation"/>
          <p:cNvSpPr txBox="1"/>
          <p:nvPr/>
        </p:nvSpPr>
        <p:spPr>
          <a:xfrm>
            <a:off x="451047" y="815863"/>
            <a:ext cx="9495924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observables = 'system with impurity' - 'system without impurity'</a:t>
            </a:r>
          </a:p>
        </p:txBody>
      </p:sp>
      <p:pic>
        <p:nvPicPr>
          <p:cNvPr id="845" name="T_K=_D_exp_left_.pdf" descr="T_K=_D_exp_left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815" y="3284789"/>
            <a:ext cx="48133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Schrieffer-Wolff transformation"/>
          <p:cNvSpPr txBox="1"/>
          <p:nvPr/>
        </p:nvSpPr>
        <p:spPr>
          <a:xfrm>
            <a:off x="451047" y="1521097"/>
            <a:ext cx="9495924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Magnetic susceptibility:</a:t>
            </a:r>
          </a:p>
        </p:txBody>
      </p:sp>
      <p:pic>
        <p:nvPicPr>
          <p:cNvPr id="847" name="Phi(4T_chi(T)-1).pdf" descr="Phi(4T_chi(T)-1)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622" y="2801705"/>
            <a:ext cx="20955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T_chi(T)=F_left(.pdf" descr="T_chi(T)=F_left(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808" y="2127958"/>
            <a:ext cx="22606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T_chi(T)=F_left(.pdf" descr="T_chi(T)=F_left(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75302" y="2502821"/>
            <a:ext cx="37084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}"/>
          <p:cNvSpPr txBox="1"/>
          <p:nvPr/>
        </p:nvSpPr>
        <p:spPr>
          <a:xfrm>
            <a:off x="5962903" y="1757272"/>
            <a:ext cx="621793" cy="187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2000"/>
            </a:lvl1pPr>
          </a:lstStyle>
          <a:p>
            <a:pPr/>
            <a:r>
              <a:t>}</a:t>
            </a:r>
          </a:p>
        </p:txBody>
      </p:sp>
      <p:sp>
        <p:nvSpPr>
          <p:cNvPr id="851" name="Schrieffer-Wolff transformation"/>
          <p:cNvSpPr txBox="1"/>
          <p:nvPr/>
        </p:nvSpPr>
        <p:spPr>
          <a:xfrm>
            <a:off x="6626145" y="3710099"/>
            <a:ext cx="3101517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solidFill>
                  <a:srgbClr val="FF26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Universal function</a:t>
            </a:r>
          </a:p>
        </p:txBody>
      </p:sp>
      <p:pic>
        <p:nvPicPr>
          <p:cNvPr id="852" name="rho,J,D_rightarr.pdf" descr="rho,J,D_rightarr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68352" y="4536669"/>
            <a:ext cx="11430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rho,D,U,V_righta.pdf" descr="rho,D,U,V_righta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157826" y="4946308"/>
            <a:ext cx="1435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epsilon_k,U,V_k_.pdf" descr="epsilon_k,U,V_k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3880" y="5327479"/>
            <a:ext cx="1295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Universality:"/>
          <p:cNvSpPr txBox="1"/>
          <p:nvPr/>
        </p:nvSpPr>
        <p:spPr>
          <a:xfrm>
            <a:off x="8321410" y="4416219"/>
            <a:ext cx="16356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Universality: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5728041" y="5699868"/>
            <a:ext cx="7122142" cy="1092201"/>
            <a:chOff x="0" y="0"/>
            <a:chExt cx="7122141" cy="1092200"/>
          </a:xfrm>
        </p:grpSpPr>
        <p:sp>
          <p:nvSpPr>
            <p:cNvPr id="856" name="Many different systems have the same behavior…"/>
            <p:cNvSpPr txBox="1"/>
            <p:nvPr/>
          </p:nvSpPr>
          <p:spPr>
            <a:xfrm>
              <a:off x="0" y="-1"/>
              <a:ext cx="7122141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05593" indent="-305593" algn="l">
                <a:buSzPct val="145000"/>
                <a:buChar char="•"/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Many different systems have the same behavior </a:t>
              </a:r>
            </a:p>
            <a:p>
              <a:pPr marL="305593" indent="-305593" algn="l">
                <a:buSzPct val="145000"/>
                <a:buChar char="•"/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Several (infinite number of ) microscopic parameters </a:t>
              </a:r>
            </a:p>
            <a:p>
              <a:pPr algn="l"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combine in a single number</a:t>
              </a:r>
            </a:p>
          </p:txBody>
        </p:sp>
        <p:pic>
          <p:nvPicPr>
            <p:cNvPr id="857" name="epsilon_k,U,V_k_.pdf" descr="epsilon_k,U,V_k_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78697" t="0" r="0" b="0"/>
            <a:stretch>
              <a:fillRect/>
            </a:stretch>
          </p:blipFill>
          <p:spPr>
            <a:xfrm>
              <a:off x="3599127" y="767457"/>
              <a:ext cx="370503" cy="255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9" name="Krishnamurthy,Wilkins and Wilson, PRB 1980"/>
          <p:cNvSpPr txBox="1"/>
          <p:nvPr/>
        </p:nvSpPr>
        <p:spPr>
          <a:xfrm>
            <a:off x="651877" y="750683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872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867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862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63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64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65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66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868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9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1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82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87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4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5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876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8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87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0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881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884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85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H=_sum_k,_alpha=.pdf" descr="H=_sum_k,_alpha=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894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889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90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91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92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93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895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09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1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2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0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5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06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7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0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10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911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12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rho_J=_frac_4_De.pdf" descr="rho_J=_frac_4_D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99865" y="4326182"/>
            <a:ext cx="8255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914" name="Kondo regime"/>
          <p:cNvSpPr txBox="1"/>
          <p:nvPr/>
        </p:nvSpPr>
        <p:spPr>
          <a:xfrm>
            <a:off x="7651402" y="43071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Kondo regime</a:t>
            </a:r>
          </a:p>
        </p:txBody>
      </p:sp>
      <p:pic>
        <p:nvPicPr>
          <p:cNvPr id="915" name="Delta,D,T_ll_U.pdf" descr="Delta,D,T_ll_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38754" y="4820971"/>
            <a:ext cx="15621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Oval"/>
          <p:cNvSpPr/>
          <p:nvPr/>
        </p:nvSpPr>
        <p:spPr>
          <a:xfrm rot="2562078">
            <a:off x="4328351" y="5441343"/>
            <a:ext cx="1993031" cy="2522837"/>
          </a:xfrm>
          <a:prstGeom prst="ellipse">
            <a:avLst/>
          </a:prstGeom>
          <a:solidFill>
            <a:srgbClr val="FF7E79">
              <a:alpha val="585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17" name="H=_sum_k,_alpha=.pdf" descr="H=_sum_k,_alpha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925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920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21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22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23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24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926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7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40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2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3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3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6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3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8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3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1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942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43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Non-interacting regime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Non-interacting regime</a:t>
            </a:r>
          </a:p>
        </p:txBody>
      </p:sp>
      <p:sp>
        <p:nvSpPr>
          <p:cNvPr id="945" name="Shape"/>
          <p:cNvSpPr/>
          <p:nvPr/>
        </p:nvSpPr>
        <p:spPr>
          <a:xfrm>
            <a:off x="1399088" y="4549277"/>
            <a:ext cx="1988371" cy="362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4" y="6560"/>
                </a:moveTo>
                <a:lnTo>
                  <a:pt x="0" y="21600"/>
                </a:lnTo>
                <a:lnTo>
                  <a:pt x="21411" y="15193"/>
                </a:lnTo>
                <a:lnTo>
                  <a:pt x="21600" y="0"/>
                </a:lnTo>
                <a:lnTo>
                  <a:pt x="444" y="6560"/>
                </a:lnTo>
                <a:close/>
              </a:path>
            </a:pathLst>
          </a:custGeom>
          <a:solidFill>
            <a:srgbClr val="FF7E79">
              <a:alpha val="45692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46" name="U=0.pdf" descr="U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5097" y="4775200"/>
            <a:ext cx="7112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7" name="H=_sum_k,_alpha=.pdf" descr="H=_sum_k,_alpha=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960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955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950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51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52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53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954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956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7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70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96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2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3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6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6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6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8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6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1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972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73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Free impurity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Free impurity</a:t>
            </a:r>
          </a:p>
        </p:txBody>
      </p:sp>
      <p:sp>
        <p:nvSpPr>
          <p:cNvPr id="975" name="Shape"/>
          <p:cNvSpPr/>
          <p:nvPr/>
        </p:nvSpPr>
        <p:spPr>
          <a:xfrm>
            <a:off x="3341080" y="4466983"/>
            <a:ext cx="2673191" cy="263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5" y="593"/>
                </a:moveTo>
                <a:lnTo>
                  <a:pt x="0" y="21600"/>
                </a:lnTo>
                <a:lnTo>
                  <a:pt x="21270" y="21182"/>
                </a:lnTo>
                <a:lnTo>
                  <a:pt x="21600" y="0"/>
                </a:lnTo>
                <a:lnTo>
                  <a:pt x="305" y="593"/>
                </a:lnTo>
                <a:close/>
              </a:path>
            </a:pathLst>
          </a:custGeom>
          <a:solidFill>
            <a:srgbClr val="FF7E79">
              <a:alpha val="45692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76" name="Delta=0.pdf" descr="Delta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62305" y="4757854"/>
            <a:ext cx="736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7" name="H=_sum_k,_alpha=.pdf" descr="H=_sum_k,_alpha=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984" name="Group"/>
          <p:cNvGrpSpPr/>
          <p:nvPr/>
        </p:nvGrpSpPr>
        <p:grpSpPr>
          <a:xfrm>
            <a:off x="8183671" y="5287567"/>
            <a:ext cx="1396271" cy="3174514"/>
            <a:chOff x="0" y="0"/>
            <a:chExt cx="1396269" cy="3174512"/>
          </a:xfrm>
        </p:grpSpPr>
        <p:sp>
          <p:nvSpPr>
            <p:cNvPr id="980" name="Line"/>
            <p:cNvSpPr/>
            <p:nvPr/>
          </p:nvSpPr>
          <p:spPr>
            <a:xfrm>
              <a:off x="-1" y="1587256"/>
              <a:ext cx="128195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470327" y="2056613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470327" y="1117898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985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52361" t="36501" r="25703" b="25479"/>
          <a:stretch>
            <a:fillRect/>
          </a:stretch>
        </p:blipFill>
        <p:spPr>
          <a:xfrm>
            <a:off x="9478893" y="7272626"/>
            <a:ext cx="526519" cy="42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6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66397" t="67551" r="0" b="0"/>
          <a:stretch>
            <a:fillRect/>
          </a:stretch>
        </p:blipFill>
        <p:spPr>
          <a:xfrm>
            <a:off x="9678651" y="6153718"/>
            <a:ext cx="806563" cy="36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7" name="Delta.pdf" descr="Delt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7486" y="713573"/>
            <a:ext cx="1651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8" name="Delta(_omega)=_p.pdf" descr="Delta(_omega)=_p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49063" y="669993"/>
            <a:ext cx="22606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8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98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0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9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4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9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6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99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9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000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01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2" name="Free impurity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Free impurity</a:t>
            </a:r>
          </a:p>
        </p:txBody>
      </p:sp>
      <p:sp>
        <p:nvSpPr>
          <p:cNvPr id="1003" name="Shape"/>
          <p:cNvSpPr/>
          <p:nvPr/>
        </p:nvSpPr>
        <p:spPr>
          <a:xfrm>
            <a:off x="3310310" y="4484456"/>
            <a:ext cx="2674427" cy="2598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87" y="10342"/>
                </a:moveTo>
                <a:lnTo>
                  <a:pt x="0" y="21600"/>
                </a:lnTo>
                <a:lnTo>
                  <a:pt x="21465" y="21244"/>
                </a:lnTo>
                <a:lnTo>
                  <a:pt x="21600" y="0"/>
                </a:lnTo>
                <a:lnTo>
                  <a:pt x="11487" y="10342"/>
                </a:lnTo>
                <a:close/>
              </a:path>
            </a:pathLst>
          </a:custGeom>
          <a:gradFill>
            <a:gsLst>
              <a:gs pos="0">
                <a:srgbClr val="FFFFFF">
                  <a:alpha val="79229"/>
                </a:srgbClr>
              </a:gs>
              <a:gs pos="100000">
                <a:srgbClr val="FF7E79">
                  <a:alpha val="79229"/>
                </a:srgbClr>
              </a:gs>
            </a:gsLst>
            <a:lin ang="376477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04" name="Delta=0.pdf" descr="Delta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92397" y="5063336"/>
            <a:ext cx="736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5" name="T_ll_U.pdf" descr="T_ll_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28532" y="5056986"/>
            <a:ext cx="8509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Local moment regime"/>
          <p:cNvSpPr txBox="1"/>
          <p:nvPr/>
        </p:nvSpPr>
        <p:spPr>
          <a:xfrm>
            <a:off x="8041661" y="4660899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Local moment regime</a:t>
            </a:r>
          </a:p>
        </p:txBody>
      </p:sp>
      <p:pic>
        <p:nvPicPr>
          <p:cNvPr id="1007" name="H=_sum_k,_alpha=.pdf" descr="H=_sum_k,_alpha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8183671" y="5287567"/>
            <a:ext cx="1396271" cy="3174514"/>
            <a:chOff x="0" y="0"/>
            <a:chExt cx="1396269" cy="3174512"/>
          </a:xfrm>
        </p:grpSpPr>
        <p:sp>
          <p:nvSpPr>
            <p:cNvPr id="1010" name="Line"/>
            <p:cNvSpPr/>
            <p:nvPr/>
          </p:nvSpPr>
          <p:spPr>
            <a:xfrm>
              <a:off x="-1" y="1587256"/>
              <a:ext cx="128195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470327" y="2056613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470327" y="1117898"/>
              <a:ext cx="9259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015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52361" t="36501" r="25703" b="25479"/>
          <a:stretch>
            <a:fillRect/>
          </a:stretch>
        </p:blipFill>
        <p:spPr>
          <a:xfrm>
            <a:off x="9478893" y="7272626"/>
            <a:ext cx="526519" cy="42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6" name="|0_rangle_&amp;_quad.pdf" descr="|0_rangle_&amp;_quad.pdf"/>
          <p:cNvPicPr>
            <a:picLocks noChangeAspect="1"/>
          </p:cNvPicPr>
          <p:nvPr/>
        </p:nvPicPr>
        <p:blipFill>
          <a:blip r:embed="rId2">
            <a:extLst/>
          </a:blip>
          <a:srcRect l="66397" t="67551" r="0" b="0"/>
          <a:stretch>
            <a:fillRect/>
          </a:stretch>
        </p:blipFill>
        <p:spPr>
          <a:xfrm>
            <a:off x="9678651" y="6153718"/>
            <a:ext cx="806563" cy="36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7" name="Delta.pdf" descr="Delt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7486" y="713573"/>
            <a:ext cx="1651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8" name="Delta(_omega)=_p.pdf" descr="Delta(_omega)=_p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49063" y="669993"/>
            <a:ext cx="22606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8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01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0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1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2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4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2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6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2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9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030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31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Free impurity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Free impurity</a:t>
            </a:r>
          </a:p>
        </p:txBody>
      </p:sp>
      <p:sp>
        <p:nvSpPr>
          <p:cNvPr id="1033" name="Shape"/>
          <p:cNvSpPr/>
          <p:nvPr/>
        </p:nvSpPr>
        <p:spPr>
          <a:xfrm rot="10800000">
            <a:off x="3310310" y="4484456"/>
            <a:ext cx="2674427" cy="2598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87" y="10342"/>
                </a:moveTo>
                <a:lnTo>
                  <a:pt x="0" y="21600"/>
                </a:lnTo>
                <a:lnTo>
                  <a:pt x="21465" y="21244"/>
                </a:lnTo>
                <a:lnTo>
                  <a:pt x="21600" y="0"/>
                </a:lnTo>
                <a:lnTo>
                  <a:pt x="11487" y="10342"/>
                </a:lnTo>
                <a:close/>
              </a:path>
            </a:pathLst>
          </a:custGeom>
          <a:gradFill>
            <a:gsLst>
              <a:gs pos="0">
                <a:srgbClr val="FFFFFF">
                  <a:alpha val="79229"/>
                </a:srgbClr>
              </a:gs>
              <a:gs pos="100000">
                <a:srgbClr val="FF7E79">
                  <a:alpha val="79229"/>
                </a:srgbClr>
              </a:gs>
            </a:gsLst>
            <a:lin ang="376477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34" name="Delta=0.pdf" descr="Delta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92397" y="5063336"/>
            <a:ext cx="7366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5" name="Free orbital regime"/>
          <p:cNvSpPr txBox="1"/>
          <p:nvPr/>
        </p:nvSpPr>
        <p:spPr>
          <a:xfrm>
            <a:off x="7889261" y="4660899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Free orbital regime</a:t>
            </a:r>
          </a:p>
        </p:txBody>
      </p:sp>
      <p:pic>
        <p:nvPicPr>
          <p:cNvPr id="1036" name="T_gg_U.pdf" descr="T_gg_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133662" y="5067598"/>
            <a:ext cx="8509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H=_sum_k,_alpha=.pdf" descr="H=_sum_k,_alpha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045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040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41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42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43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44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046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7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9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60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05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2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3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5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6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5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8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5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1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062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63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4" name="Non-interacting regime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Non-interacting regime</a:t>
            </a:r>
          </a:p>
        </p:txBody>
      </p:sp>
      <p:pic>
        <p:nvPicPr>
          <p:cNvPr id="1065" name="U=0.pdf" descr="U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5097" y="4775200"/>
            <a:ext cx="711201" cy="20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6" name="Schrieffer-Wolff transformation"/>
          <p:cNvSpPr txBox="1"/>
          <p:nvPr/>
        </p:nvSpPr>
        <p:spPr>
          <a:xfrm>
            <a:off x="633706" y="3365236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states:</a:t>
            </a:r>
          </a:p>
        </p:txBody>
      </p:sp>
      <p:pic>
        <p:nvPicPr>
          <p:cNvPr id="1067" name="omega.pdf" descr="omega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98464" y="5496566"/>
            <a:ext cx="1778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8" name="A_d(_omega).pdf" descr="A_d(_omega)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8180" y="7011641"/>
            <a:ext cx="711201" cy="29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2" name="Group"/>
          <p:cNvGrpSpPr/>
          <p:nvPr/>
        </p:nvGrpSpPr>
        <p:grpSpPr>
          <a:xfrm>
            <a:off x="8794046" y="5570425"/>
            <a:ext cx="1281956" cy="3174513"/>
            <a:chOff x="444500" y="0"/>
            <a:chExt cx="1281955" cy="3174512"/>
          </a:xfrm>
        </p:grpSpPr>
        <p:sp>
          <p:nvSpPr>
            <p:cNvPr id="1069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444500" y="1599956"/>
              <a:ext cx="128195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73" name="Line"/>
          <p:cNvSpPr/>
          <p:nvPr/>
        </p:nvSpPr>
        <p:spPr>
          <a:xfrm>
            <a:off x="8844436" y="6750836"/>
            <a:ext cx="946147" cy="739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66" y="0"/>
                </a:moveTo>
                <a:cubicBezTo>
                  <a:pt x="529" y="2891"/>
                  <a:pt x="1944" y="5336"/>
                  <a:pt x="3905" y="6823"/>
                </a:cubicBezTo>
                <a:cubicBezTo>
                  <a:pt x="7811" y="9784"/>
                  <a:pt x="13277" y="8149"/>
                  <a:pt x="18038" y="8870"/>
                </a:cubicBezTo>
                <a:cubicBezTo>
                  <a:pt x="19449" y="9084"/>
                  <a:pt x="20811" y="9679"/>
                  <a:pt x="21157" y="11495"/>
                </a:cubicBezTo>
                <a:cubicBezTo>
                  <a:pt x="21600" y="13823"/>
                  <a:pt x="20202" y="14676"/>
                  <a:pt x="18463" y="15204"/>
                </a:cubicBezTo>
                <a:cubicBezTo>
                  <a:pt x="13863" y="16601"/>
                  <a:pt x="7998" y="15558"/>
                  <a:pt x="3765" y="17372"/>
                </a:cubicBezTo>
                <a:cubicBezTo>
                  <a:pt x="2101" y="18085"/>
                  <a:pt x="690" y="1950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4" name="Shape"/>
          <p:cNvSpPr/>
          <p:nvPr/>
        </p:nvSpPr>
        <p:spPr>
          <a:xfrm flipH="1" rot="10800000">
            <a:off x="1449248" y="4549125"/>
            <a:ext cx="1938893" cy="255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87" y="9192"/>
                </a:moveTo>
                <a:lnTo>
                  <a:pt x="0" y="12584"/>
                </a:lnTo>
                <a:lnTo>
                  <a:pt x="21414" y="21600"/>
                </a:lnTo>
                <a:lnTo>
                  <a:pt x="21600" y="0"/>
                </a:lnTo>
                <a:lnTo>
                  <a:pt x="5587" y="9192"/>
                </a:lnTo>
                <a:close/>
              </a:path>
            </a:pathLst>
          </a:custGeom>
          <a:gradFill>
            <a:gsLst>
              <a:gs pos="0">
                <a:srgbClr val="FFFFFF">
                  <a:alpha val="79229"/>
                </a:srgbClr>
              </a:gs>
              <a:gs pos="100000">
                <a:srgbClr val="FF7E79">
                  <a:alpha val="79229"/>
                </a:srgbClr>
              </a:gs>
            </a:gsLst>
            <a:lin ang="376477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5" name="Line"/>
          <p:cNvSpPr/>
          <p:nvPr/>
        </p:nvSpPr>
        <p:spPr>
          <a:xfrm>
            <a:off x="8829067" y="5644084"/>
            <a:ext cx="541308" cy="152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600" fill="norm" stroke="1" extrusionOk="0">
                <a:moveTo>
                  <a:pt x="32" y="0"/>
                </a:moveTo>
                <a:cubicBezTo>
                  <a:pt x="-80" y="1604"/>
                  <a:pt x="107" y="3206"/>
                  <a:pt x="589" y="4795"/>
                </a:cubicBezTo>
                <a:cubicBezTo>
                  <a:pt x="1032" y="6258"/>
                  <a:pt x="1726" y="7715"/>
                  <a:pt x="2838" y="9139"/>
                </a:cubicBezTo>
                <a:cubicBezTo>
                  <a:pt x="3660" y="10193"/>
                  <a:pt x="4703" y="11219"/>
                  <a:pt x="5870" y="12228"/>
                </a:cubicBezTo>
                <a:cubicBezTo>
                  <a:pt x="9772" y="15601"/>
                  <a:pt x="15039" y="18759"/>
                  <a:pt x="2152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6" name="Line"/>
          <p:cNvSpPr/>
          <p:nvPr/>
        </p:nvSpPr>
        <p:spPr>
          <a:xfrm rot="10800000">
            <a:off x="9370649" y="7156663"/>
            <a:ext cx="541308" cy="15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600" fill="norm" stroke="1" extrusionOk="0">
                <a:moveTo>
                  <a:pt x="32" y="0"/>
                </a:moveTo>
                <a:cubicBezTo>
                  <a:pt x="-80" y="1604"/>
                  <a:pt x="107" y="3206"/>
                  <a:pt x="589" y="4795"/>
                </a:cubicBezTo>
                <a:cubicBezTo>
                  <a:pt x="1032" y="6258"/>
                  <a:pt x="1726" y="7715"/>
                  <a:pt x="2838" y="9139"/>
                </a:cubicBezTo>
                <a:cubicBezTo>
                  <a:pt x="3660" y="10193"/>
                  <a:pt x="4703" y="11219"/>
                  <a:pt x="5870" y="12228"/>
                </a:cubicBezTo>
                <a:cubicBezTo>
                  <a:pt x="9772" y="15601"/>
                  <a:pt x="15039" y="18759"/>
                  <a:pt x="2152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77" name="T_gg_Delta.pdf" descr="T_gg_Delt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24694" y="5105485"/>
            <a:ext cx="863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8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091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086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081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82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83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84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85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087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8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0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1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09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3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4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9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6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7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09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9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0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2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04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5" name="Non-interacting regime"/>
          <p:cNvSpPr txBox="1"/>
          <p:nvPr/>
        </p:nvSpPr>
        <p:spPr>
          <a:xfrm>
            <a:off x="7520482" y="43325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Non-interacting regime</a:t>
            </a:r>
          </a:p>
        </p:txBody>
      </p:sp>
      <p:pic>
        <p:nvPicPr>
          <p:cNvPr id="1106" name="U=0.pdf" descr="U=0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5097" y="4775200"/>
            <a:ext cx="711201" cy="20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7" name="Schrieffer-Wolff transformation"/>
          <p:cNvSpPr txBox="1"/>
          <p:nvPr/>
        </p:nvSpPr>
        <p:spPr>
          <a:xfrm>
            <a:off x="633706" y="3365236"/>
            <a:ext cx="11737388" cy="46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b="0" sz="2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Impurity states:</a:t>
            </a:r>
          </a:p>
        </p:txBody>
      </p:sp>
      <p:pic>
        <p:nvPicPr>
          <p:cNvPr id="1108" name="omega.pdf" descr="omega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98464" y="5496566"/>
            <a:ext cx="1778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9" name="A_d(_omega).pdf" descr="A_d(_omega)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8180" y="7011641"/>
            <a:ext cx="711201" cy="29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3" name="Group"/>
          <p:cNvGrpSpPr/>
          <p:nvPr/>
        </p:nvGrpSpPr>
        <p:grpSpPr>
          <a:xfrm>
            <a:off x="8794046" y="5570425"/>
            <a:ext cx="1281956" cy="3174513"/>
            <a:chOff x="444500" y="0"/>
            <a:chExt cx="1281955" cy="3174512"/>
          </a:xfrm>
        </p:grpSpPr>
        <p:sp>
          <p:nvSpPr>
            <p:cNvPr id="1110" name="Rectangle"/>
            <p:cNvSpPr/>
            <p:nvPr/>
          </p:nvSpPr>
          <p:spPr>
            <a:xfrm>
              <a:off x="468718" y="283754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444500" y="1599956"/>
              <a:ext cx="128195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 flipV="1">
              <a:off x="467307" y="0"/>
              <a:ext cx="1" cy="31745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14" name="Line"/>
          <p:cNvSpPr/>
          <p:nvPr/>
        </p:nvSpPr>
        <p:spPr>
          <a:xfrm>
            <a:off x="8844436" y="6750836"/>
            <a:ext cx="946147" cy="739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66" y="0"/>
                </a:moveTo>
                <a:cubicBezTo>
                  <a:pt x="529" y="2891"/>
                  <a:pt x="1944" y="5336"/>
                  <a:pt x="3905" y="6823"/>
                </a:cubicBezTo>
                <a:cubicBezTo>
                  <a:pt x="7811" y="9784"/>
                  <a:pt x="13277" y="8149"/>
                  <a:pt x="18038" y="8870"/>
                </a:cubicBezTo>
                <a:cubicBezTo>
                  <a:pt x="19449" y="9084"/>
                  <a:pt x="20811" y="9679"/>
                  <a:pt x="21157" y="11495"/>
                </a:cubicBezTo>
                <a:cubicBezTo>
                  <a:pt x="21600" y="13823"/>
                  <a:pt x="20202" y="14676"/>
                  <a:pt x="18463" y="15204"/>
                </a:cubicBezTo>
                <a:cubicBezTo>
                  <a:pt x="13863" y="16601"/>
                  <a:pt x="7998" y="15558"/>
                  <a:pt x="3765" y="17372"/>
                </a:cubicBezTo>
                <a:cubicBezTo>
                  <a:pt x="2101" y="18085"/>
                  <a:pt x="690" y="1950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5" name="Shape"/>
          <p:cNvSpPr/>
          <p:nvPr/>
        </p:nvSpPr>
        <p:spPr>
          <a:xfrm flipH="1">
            <a:off x="1407398" y="5631069"/>
            <a:ext cx="1938892" cy="255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87" y="9192"/>
                </a:moveTo>
                <a:lnTo>
                  <a:pt x="0" y="12584"/>
                </a:lnTo>
                <a:lnTo>
                  <a:pt x="21414" y="21600"/>
                </a:lnTo>
                <a:lnTo>
                  <a:pt x="21600" y="0"/>
                </a:lnTo>
                <a:lnTo>
                  <a:pt x="5587" y="9192"/>
                </a:lnTo>
                <a:close/>
              </a:path>
            </a:pathLst>
          </a:custGeom>
          <a:gradFill>
            <a:gsLst>
              <a:gs pos="0">
                <a:srgbClr val="FFFFFF">
                  <a:alpha val="79229"/>
                </a:srgbClr>
              </a:gs>
              <a:gs pos="100000">
                <a:srgbClr val="FF7E79">
                  <a:alpha val="79229"/>
                </a:srgbClr>
              </a:gs>
            </a:gsLst>
            <a:lin ang="376477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6" name="Line"/>
          <p:cNvSpPr/>
          <p:nvPr/>
        </p:nvSpPr>
        <p:spPr>
          <a:xfrm>
            <a:off x="8829017" y="5644084"/>
            <a:ext cx="540519" cy="152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" y="1625"/>
                  <a:pt x="63" y="3247"/>
                  <a:pt x="152" y="4868"/>
                </a:cubicBezTo>
                <a:cubicBezTo>
                  <a:pt x="246" y="6602"/>
                  <a:pt x="384" y="8336"/>
                  <a:pt x="377" y="10071"/>
                </a:cubicBezTo>
                <a:cubicBezTo>
                  <a:pt x="367" y="12660"/>
                  <a:pt x="46" y="15261"/>
                  <a:pt x="1168" y="17822"/>
                </a:cubicBezTo>
                <a:cubicBezTo>
                  <a:pt x="1602" y="18815"/>
                  <a:pt x="2319" y="19832"/>
                  <a:pt x="4434" y="20492"/>
                </a:cubicBezTo>
                <a:cubicBezTo>
                  <a:pt x="6627" y="21177"/>
                  <a:pt x="9566" y="21300"/>
                  <a:pt x="12312" y="21390"/>
                </a:cubicBezTo>
                <a:cubicBezTo>
                  <a:pt x="15347" y="21489"/>
                  <a:pt x="18431" y="21560"/>
                  <a:pt x="2160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7" name="Line"/>
          <p:cNvSpPr/>
          <p:nvPr/>
        </p:nvSpPr>
        <p:spPr>
          <a:xfrm rot="10800000">
            <a:off x="9370540" y="7167573"/>
            <a:ext cx="540519" cy="152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" y="1625"/>
                  <a:pt x="63" y="3247"/>
                  <a:pt x="152" y="4868"/>
                </a:cubicBezTo>
                <a:cubicBezTo>
                  <a:pt x="246" y="6602"/>
                  <a:pt x="384" y="8336"/>
                  <a:pt x="377" y="10071"/>
                </a:cubicBezTo>
                <a:cubicBezTo>
                  <a:pt x="367" y="12660"/>
                  <a:pt x="46" y="15261"/>
                  <a:pt x="1168" y="17822"/>
                </a:cubicBezTo>
                <a:cubicBezTo>
                  <a:pt x="1602" y="18815"/>
                  <a:pt x="2319" y="19832"/>
                  <a:pt x="4434" y="20492"/>
                </a:cubicBezTo>
                <a:cubicBezTo>
                  <a:pt x="6627" y="21177"/>
                  <a:pt x="9566" y="21300"/>
                  <a:pt x="12312" y="21390"/>
                </a:cubicBezTo>
                <a:cubicBezTo>
                  <a:pt x="15347" y="21489"/>
                  <a:pt x="18431" y="21560"/>
                  <a:pt x="2160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18" name="T_ll_Delta.pdf" descr="T_ll_Delt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43488" y="5058435"/>
            <a:ext cx="863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9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247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53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254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255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256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257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59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Callout"/>
          <p:cNvSpPr/>
          <p:nvPr/>
        </p:nvSpPr>
        <p:spPr>
          <a:xfrm>
            <a:off x="1698002" y="3134319"/>
            <a:ext cx="3621882" cy="286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17" y="0"/>
                </a:moveTo>
                <a:lnTo>
                  <a:pt x="16890" y="4937"/>
                </a:lnTo>
                <a:lnTo>
                  <a:pt x="362" y="4937"/>
                </a:lnTo>
                <a:cubicBezTo>
                  <a:pt x="162" y="4937"/>
                  <a:pt x="0" y="5142"/>
                  <a:pt x="0" y="5395"/>
                </a:cubicBezTo>
                <a:lnTo>
                  <a:pt x="0" y="21142"/>
                </a:lnTo>
                <a:cubicBezTo>
                  <a:pt x="0" y="21396"/>
                  <a:pt x="162" y="21600"/>
                  <a:pt x="362" y="21600"/>
                </a:cubicBezTo>
                <a:lnTo>
                  <a:pt x="21238" y="21600"/>
                </a:lnTo>
                <a:cubicBezTo>
                  <a:pt x="21438" y="21600"/>
                  <a:pt x="21600" y="21396"/>
                  <a:pt x="21600" y="21142"/>
                </a:cubicBezTo>
                <a:lnTo>
                  <a:pt x="21600" y="5395"/>
                </a:lnTo>
                <a:cubicBezTo>
                  <a:pt x="21600" y="5142"/>
                  <a:pt x="21438" y="4937"/>
                  <a:pt x="21238" y="4937"/>
                </a:cubicBezTo>
                <a:lnTo>
                  <a:pt x="18341" y="4937"/>
                </a:lnTo>
                <a:lnTo>
                  <a:pt x="1761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4" name="Group"/>
          <p:cNvGrpSpPr/>
          <p:nvPr/>
        </p:nvGrpSpPr>
        <p:grpSpPr>
          <a:xfrm>
            <a:off x="1916455" y="4091008"/>
            <a:ext cx="3184851" cy="1571584"/>
            <a:chOff x="0" y="-9460"/>
            <a:chExt cx="3184850" cy="1571583"/>
          </a:xfrm>
        </p:grpSpPr>
        <p:grpSp>
          <p:nvGrpSpPr>
            <p:cNvPr id="265" name="Group"/>
            <p:cNvGrpSpPr/>
            <p:nvPr/>
          </p:nvGrpSpPr>
          <p:grpSpPr>
            <a:xfrm>
              <a:off x="1506599" y="-9461"/>
              <a:ext cx="1678252" cy="1414797"/>
              <a:chOff x="0" y="-9460"/>
              <a:chExt cx="1678251" cy="1414796"/>
            </a:xfrm>
          </p:grpSpPr>
          <p:sp>
            <p:nvSpPr>
              <p:cNvPr id="262" name="Shape"/>
              <p:cNvSpPr/>
              <p:nvPr/>
            </p:nvSpPr>
            <p:spPr>
              <a:xfrm flipH="1" rot="21212999">
                <a:off x="634589" y="886894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3" name="Shape"/>
              <p:cNvSpPr/>
              <p:nvPr/>
            </p:nvSpPr>
            <p:spPr>
              <a:xfrm flipH="1" rot="21212999">
                <a:off x="22750" y="46418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4" name="Shape"/>
              <p:cNvSpPr/>
              <p:nvPr/>
            </p:nvSpPr>
            <p:spPr>
              <a:xfrm flipH="1" rot="21212999">
                <a:off x="328669" y="466656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69" name="Group"/>
            <p:cNvGrpSpPr/>
            <p:nvPr/>
          </p:nvGrpSpPr>
          <p:grpSpPr>
            <a:xfrm>
              <a:off x="753299" y="68933"/>
              <a:ext cx="1678253" cy="1414797"/>
              <a:chOff x="0" y="-9460"/>
              <a:chExt cx="1678251" cy="1414796"/>
            </a:xfrm>
          </p:grpSpPr>
          <p:sp>
            <p:nvSpPr>
              <p:cNvPr id="266" name="Shape"/>
              <p:cNvSpPr/>
              <p:nvPr/>
            </p:nvSpPr>
            <p:spPr>
              <a:xfrm flipH="1" rot="21212999">
                <a:off x="634589" y="886894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7" name="Shape"/>
              <p:cNvSpPr/>
              <p:nvPr/>
            </p:nvSpPr>
            <p:spPr>
              <a:xfrm flipH="1" rot="21212999">
                <a:off x="22750" y="46418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8" name="Shape"/>
              <p:cNvSpPr/>
              <p:nvPr/>
            </p:nvSpPr>
            <p:spPr>
              <a:xfrm flipH="1" rot="21212999">
                <a:off x="328669" y="466656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-1" y="147326"/>
              <a:ext cx="1678253" cy="1414797"/>
              <a:chOff x="0" y="-9460"/>
              <a:chExt cx="1678251" cy="1414796"/>
            </a:xfrm>
          </p:grpSpPr>
          <p:sp>
            <p:nvSpPr>
              <p:cNvPr id="270" name="Shape"/>
              <p:cNvSpPr/>
              <p:nvPr/>
            </p:nvSpPr>
            <p:spPr>
              <a:xfrm flipH="1" rot="21212999">
                <a:off x="634589" y="886894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1" name="Shape"/>
              <p:cNvSpPr/>
              <p:nvPr/>
            </p:nvSpPr>
            <p:spPr>
              <a:xfrm flipH="1" rot="21212999">
                <a:off x="22750" y="46418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2" name="Shape"/>
              <p:cNvSpPr/>
              <p:nvPr/>
            </p:nvSpPr>
            <p:spPr>
              <a:xfrm flipH="1" rot="21212999">
                <a:off x="328669" y="466656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sp>
        <p:nvSpPr>
          <p:cNvPr id="275" name="Circle"/>
          <p:cNvSpPr/>
          <p:nvPr/>
        </p:nvSpPr>
        <p:spPr>
          <a:xfrm>
            <a:off x="2993314" y="4563878"/>
            <a:ext cx="63501" cy="63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Callout"/>
          <p:cNvSpPr/>
          <p:nvPr/>
        </p:nvSpPr>
        <p:spPr>
          <a:xfrm>
            <a:off x="7375073" y="1297051"/>
            <a:ext cx="4338638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7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3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132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127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122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23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24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25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26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128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9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1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2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13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4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5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36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8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3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0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41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3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144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45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6" name="rho_J=_frac_4_De.pdf" descr="rho_J=_frac_4_D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99865" y="4326182"/>
            <a:ext cx="8255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7" name="Kondo regime"/>
          <p:cNvSpPr txBox="1"/>
          <p:nvPr/>
        </p:nvSpPr>
        <p:spPr>
          <a:xfrm>
            <a:off x="7651402" y="43071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Kondo regime</a:t>
            </a:r>
          </a:p>
        </p:txBody>
      </p:sp>
      <p:pic>
        <p:nvPicPr>
          <p:cNvPr id="1148" name="Delta,D,T_ll_U.pdf" descr="Delta,D,T_ll_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38754" y="4820971"/>
            <a:ext cx="15621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9" name="Shape"/>
          <p:cNvSpPr/>
          <p:nvPr/>
        </p:nvSpPr>
        <p:spPr>
          <a:xfrm>
            <a:off x="4492029" y="5772640"/>
            <a:ext cx="1508988" cy="209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600" fill="norm" stroke="1" extrusionOk="0">
                <a:moveTo>
                  <a:pt x="771" y="9314"/>
                </a:moveTo>
                <a:cubicBezTo>
                  <a:pt x="-360" y="11279"/>
                  <a:pt x="41" y="13430"/>
                  <a:pt x="204" y="15486"/>
                </a:cubicBezTo>
                <a:cubicBezTo>
                  <a:pt x="363" y="17504"/>
                  <a:pt x="305" y="19547"/>
                  <a:pt x="14" y="21600"/>
                </a:cubicBezTo>
                <a:lnTo>
                  <a:pt x="20909" y="13202"/>
                </a:lnTo>
                <a:lnTo>
                  <a:pt x="21240" y="0"/>
                </a:lnTo>
                <a:cubicBezTo>
                  <a:pt x="17401" y="1377"/>
                  <a:pt x="13599" y="2702"/>
                  <a:pt x="9822" y="3985"/>
                </a:cubicBezTo>
                <a:cubicBezTo>
                  <a:pt x="6223" y="5207"/>
                  <a:pt x="2356" y="6560"/>
                  <a:pt x="771" y="9314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62373"/>
                </a:srgbClr>
              </a:gs>
              <a:gs pos="100000">
                <a:srgbClr val="FF7E79">
                  <a:alpha val="62373"/>
                </a:srgbClr>
              </a:gs>
            </a:gsLst>
            <a:lin ang="376477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0" name="Universal regime"/>
          <p:cNvSpPr txBox="1"/>
          <p:nvPr/>
        </p:nvSpPr>
        <p:spPr>
          <a:xfrm>
            <a:off x="7651402" y="5448768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Universal regime</a:t>
            </a:r>
          </a:p>
        </p:txBody>
      </p:sp>
      <p:pic>
        <p:nvPicPr>
          <p:cNvPr id="1151" name="T_ll_D.pdf" descr="T_ll_D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80926" y="5888751"/>
            <a:ext cx="863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2" name="H=_sum_k,_alpha=.pdf" descr="H=_sum_k,_alpha=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165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160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155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6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7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8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9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161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2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4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75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16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7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68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6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1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7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3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17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6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177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78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9" name="rho_J=_frac_4_De.pdf" descr="rho_J=_frac_4_D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99865" y="4326182"/>
            <a:ext cx="8255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0" name="Kondo regime"/>
          <p:cNvSpPr txBox="1"/>
          <p:nvPr/>
        </p:nvSpPr>
        <p:spPr>
          <a:xfrm>
            <a:off x="7651402" y="43071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Kondo regime</a:t>
            </a:r>
          </a:p>
        </p:txBody>
      </p:sp>
      <p:pic>
        <p:nvPicPr>
          <p:cNvPr id="1181" name="Delta,D,T_ll_U.pdf" descr="Delta,D,T_ll_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38754" y="4820971"/>
            <a:ext cx="15621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Shape"/>
          <p:cNvSpPr/>
          <p:nvPr/>
        </p:nvSpPr>
        <p:spPr>
          <a:xfrm flipH="1" rot="10800000">
            <a:off x="4594513" y="4908217"/>
            <a:ext cx="1396925" cy="1825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231" fill="norm" stroke="1" extrusionOk="0">
                <a:moveTo>
                  <a:pt x="6517" y="1337"/>
                </a:moveTo>
                <a:cubicBezTo>
                  <a:pt x="5101" y="503"/>
                  <a:pt x="3487" y="-369"/>
                  <a:pt x="1960" y="163"/>
                </a:cubicBezTo>
                <a:cubicBezTo>
                  <a:pt x="744" y="586"/>
                  <a:pt x="371" y="1650"/>
                  <a:pt x="185" y="2692"/>
                </a:cubicBezTo>
                <a:cubicBezTo>
                  <a:pt x="-120" y="4401"/>
                  <a:pt x="-134" y="6169"/>
                  <a:pt x="809" y="7742"/>
                </a:cubicBezTo>
                <a:cubicBezTo>
                  <a:pt x="1859" y="9494"/>
                  <a:pt x="3902" y="10707"/>
                  <a:pt x="5876" y="11876"/>
                </a:cubicBezTo>
                <a:cubicBezTo>
                  <a:pt x="11052" y="14940"/>
                  <a:pt x="16211" y="18057"/>
                  <a:pt x="21354" y="21231"/>
                </a:cubicBezTo>
                <a:lnTo>
                  <a:pt x="21466" y="9833"/>
                </a:lnTo>
                <a:cubicBezTo>
                  <a:pt x="19563" y="8187"/>
                  <a:pt x="17396" y="6727"/>
                  <a:pt x="15015" y="5488"/>
                </a:cubicBezTo>
                <a:cubicBezTo>
                  <a:pt x="12234" y="4041"/>
                  <a:pt x="9182" y="2905"/>
                  <a:pt x="6517" y="1337"/>
                </a:cubicBezTo>
                <a:close/>
              </a:path>
            </a:pathLst>
          </a:custGeom>
          <a:gradFill>
            <a:gsLst>
              <a:gs pos="2315">
                <a:srgbClr val="FFFFFF">
                  <a:alpha val="88208"/>
                </a:srgbClr>
              </a:gs>
              <a:gs pos="43742">
                <a:srgbClr val="FF7E79">
                  <a:alpha val="88208"/>
                </a:srgbClr>
              </a:gs>
              <a:gs pos="100000">
                <a:srgbClr val="FFFFFF">
                  <a:alpha val="88208"/>
                </a:srgbClr>
              </a:gs>
            </a:gsLst>
            <a:path>
              <a:fillToRect l="87636" t="-4286" r="12363" b="10428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3" name="non-universal regime"/>
          <p:cNvSpPr txBox="1"/>
          <p:nvPr/>
        </p:nvSpPr>
        <p:spPr>
          <a:xfrm>
            <a:off x="7651402" y="5448768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non-universal regime</a:t>
            </a:r>
          </a:p>
        </p:txBody>
      </p:sp>
      <p:pic>
        <p:nvPicPr>
          <p:cNvPr id="1184" name="T_sim_D.pdf" descr="T_sim_D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77152" y="5935289"/>
            <a:ext cx="8001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5" name="Kondo effect - resistivity minimum"/>
          <p:cNvSpPr txBox="1"/>
          <p:nvPr/>
        </p:nvSpPr>
        <p:spPr>
          <a:xfrm>
            <a:off x="7651402" y="6700952"/>
            <a:ext cx="4848089" cy="431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Kondo effect</a:t>
            </a:r>
            <a:r>
              <a:t> - resistivity minimum</a:t>
            </a:r>
          </a:p>
        </p:txBody>
      </p:sp>
      <p:pic>
        <p:nvPicPr>
          <p:cNvPr id="1186" name="frac_1_tau_propt.pdf" descr="frac_1_tau_propt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38360" y="7322317"/>
            <a:ext cx="30607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200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195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190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1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2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3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4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196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7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9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10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20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2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3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0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6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0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8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0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1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212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3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4" name="rho_J=_frac_4_De.pdf" descr="rho_J=_frac_4_D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99865" y="4326182"/>
            <a:ext cx="8255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5" name="Andeson regime"/>
          <p:cNvSpPr txBox="1"/>
          <p:nvPr/>
        </p:nvSpPr>
        <p:spPr>
          <a:xfrm>
            <a:off x="7638702" y="43071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Andeson regime</a:t>
            </a:r>
          </a:p>
        </p:txBody>
      </p:sp>
      <p:sp>
        <p:nvSpPr>
          <p:cNvPr id="1216" name="universal regime"/>
          <p:cNvSpPr txBox="1"/>
          <p:nvPr/>
        </p:nvSpPr>
        <p:spPr>
          <a:xfrm>
            <a:off x="7638702" y="5290351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universal regime</a:t>
            </a:r>
          </a:p>
        </p:txBody>
      </p:sp>
      <p:pic>
        <p:nvPicPr>
          <p:cNvPr id="1217" name="Delta_ll_U_ll_D.pdf" descr="Delta_ll_U_ll_D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10568" y="4762500"/>
            <a:ext cx="1536701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8" name="Line"/>
          <p:cNvSpPr/>
          <p:nvPr/>
        </p:nvSpPr>
        <p:spPr>
          <a:xfrm flipV="1">
            <a:off x="3867104" y="4792862"/>
            <a:ext cx="1" cy="2488055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9" name="T_lesssim_U∕10.pdf" descr="T_lesssim_U∕10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88368" y="5757319"/>
            <a:ext cx="11811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0" name="Circle"/>
          <p:cNvSpPr/>
          <p:nvPr/>
        </p:nvSpPr>
        <p:spPr>
          <a:xfrm>
            <a:off x="3816304" y="6205723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1" name="Circle"/>
          <p:cNvSpPr/>
          <p:nvPr/>
        </p:nvSpPr>
        <p:spPr>
          <a:xfrm>
            <a:off x="3803604" y="7120038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26" name="Group"/>
          <p:cNvGrpSpPr/>
          <p:nvPr/>
        </p:nvGrpSpPr>
        <p:grpSpPr>
          <a:xfrm>
            <a:off x="7296149" y="6653448"/>
            <a:ext cx="5302702" cy="2801575"/>
            <a:chOff x="2013887" y="1802644"/>
            <a:chExt cx="5302700" cy="2801574"/>
          </a:xfrm>
        </p:grpSpPr>
        <p:pic>
          <p:nvPicPr>
            <p:cNvPr id="122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1816"/>
            <a:stretch>
              <a:fillRect/>
            </a:stretch>
          </p:blipFill>
          <p:spPr>
            <a:xfrm>
              <a:off x="2013887" y="1802644"/>
              <a:ext cx="5302702" cy="2801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3" name="Rectangle"/>
            <p:cNvSpPr/>
            <p:nvPr/>
          </p:nvSpPr>
          <p:spPr>
            <a:xfrm>
              <a:off x="4769557" y="2989085"/>
              <a:ext cx="1536701" cy="11358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4" name="Rectangle"/>
            <p:cNvSpPr/>
            <p:nvPr/>
          </p:nvSpPr>
          <p:spPr>
            <a:xfrm>
              <a:off x="5365690" y="3181545"/>
              <a:ext cx="1536701" cy="7509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5" name="Rectangle"/>
            <p:cNvSpPr/>
            <p:nvPr/>
          </p:nvSpPr>
          <p:spPr>
            <a:xfrm rot="486226">
              <a:off x="5562003" y="3066563"/>
              <a:ext cx="1536701" cy="2286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27" name="Line"/>
          <p:cNvSpPr/>
          <p:nvPr/>
        </p:nvSpPr>
        <p:spPr>
          <a:xfrm>
            <a:off x="8597456" y="8468528"/>
            <a:ext cx="1" cy="49340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8" name="Line"/>
          <p:cNvSpPr/>
          <p:nvPr/>
        </p:nvSpPr>
        <p:spPr>
          <a:xfrm>
            <a:off x="11321052" y="8468528"/>
            <a:ext cx="1" cy="49340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9" name="SC"/>
          <p:cNvSpPr txBox="1"/>
          <p:nvPr/>
        </p:nvSpPr>
        <p:spPr>
          <a:xfrm>
            <a:off x="8060274" y="8124003"/>
            <a:ext cx="5451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SC</a:t>
            </a:r>
          </a:p>
        </p:txBody>
      </p:sp>
      <p:sp>
        <p:nvSpPr>
          <p:cNvPr id="1230" name="LM"/>
          <p:cNvSpPr txBox="1"/>
          <p:nvPr/>
        </p:nvSpPr>
        <p:spPr>
          <a:xfrm>
            <a:off x="9406346" y="8124003"/>
            <a:ext cx="5451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LM</a:t>
            </a:r>
          </a:p>
        </p:txBody>
      </p:sp>
      <p:sp>
        <p:nvSpPr>
          <p:cNvPr id="1231" name="FO"/>
          <p:cNvSpPr txBox="1"/>
          <p:nvPr/>
        </p:nvSpPr>
        <p:spPr>
          <a:xfrm>
            <a:off x="11617169" y="8124003"/>
            <a:ext cx="5451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FO</a:t>
            </a:r>
          </a:p>
        </p:txBody>
      </p:sp>
      <p:pic>
        <p:nvPicPr>
          <p:cNvPr id="1232" name="H=_sum_k,_alpha=.pdf" descr="H=_sum_k,_alpha=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Anderson/Kondo model 'phase diagram'"/>
          <p:cNvSpPr txBox="1"/>
          <p:nvPr/>
        </p:nvSpPr>
        <p:spPr>
          <a:xfrm>
            <a:off x="585530" y="225293"/>
            <a:ext cx="5463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Anderson/Kondo model 'phase diagram'</a:t>
            </a:r>
          </a:p>
        </p:txBody>
      </p:sp>
      <p:grpSp>
        <p:nvGrpSpPr>
          <p:cNvPr id="1245" name="Group"/>
          <p:cNvGrpSpPr/>
          <p:nvPr/>
        </p:nvGrpSpPr>
        <p:grpSpPr>
          <a:xfrm>
            <a:off x="8412783" y="628969"/>
            <a:ext cx="3896881" cy="3174513"/>
            <a:chOff x="0" y="0"/>
            <a:chExt cx="3896879" cy="3174512"/>
          </a:xfrm>
        </p:grpSpPr>
        <p:grpSp>
          <p:nvGrpSpPr>
            <p:cNvPr id="1240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6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241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262491" y="1901166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2" name="|0_rangle_&amp;_quad.pdf" descr="|0_rangle_&amp;_quad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397" t="67551" r="0" b="0"/>
            <a:stretch>
              <a:fillRect/>
            </a:stretch>
          </p:blipFill>
          <p:spPr>
            <a:xfrm>
              <a:off x="1462249" y="877060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4" name="Delta(_omega)=_p.pdf" descr="Delta(_omega)=_p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36279" y="41023"/>
              <a:ext cx="2260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5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24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7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8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49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1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5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3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54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6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257" name="Line"/>
          <p:cNvSpPr/>
          <p:nvPr/>
        </p:nvSpPr>
        <p:spPr>
          <a:xfrm flipV="1">
            <a:off x="8730187" y="953719"/>
            <a:ext cx="1" cy="1245739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58" name="D'=D_exp_left(-_.pdf" descr="D'=D_exp_left(-_.pdf"/>
          <p:cNvPicPr>
            <a:picLocks noChangeAspect="1"/>
          </p:cNvPicPr>
          <p:nvPr/>
        </p:nvPicPr>
        <p:blipFill>
          <a:blip r:embed="rId6">
            <a:extLst/>
          </a:blip>
          <a:srcRect l="26836" t="0" r="62137" b="0"/>
          <a:stretch>
            <a:fillRect/>
          </a:stretch>
        </p:blipFill>
        <p:spPr>
          <a:xfrm>
            <a:off x="8457161" y="1328938"/>
            <a:ext cx="204437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9" name="rho_J=_frac_4_De.pdf" descr="rho_J=_frac_4_D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99865" y="4326182"/>
            <a:ext cx="8255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0" name="Andeson regime"/>
          <p:cNvSpPr txBox="1"/>
          <p:nvPr/>
        </p:nvSpPr>
        <p:spPr>
          <a:xfrm>
            <a:off x="7638702" y="430713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Andeson regime</a:t>
            </a:r>
          </a:p>
        </p:txBody>
      </p:sp>
      <p:sp>
        <p:nvSpPr>
          <p:cNvPr id="1261" name="universal regime"/>
          <p:cNvSpPr txBox="1"/>
          <p:nvPr/>
        </p:nvSpPr>
        <p:spPr>
          <a:xfrm>
            <a:off x="7638702" y="5290351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universal regime</a:t>
            </a:r>
          </a:p>
        </p:txBody>
      </p:sp>
      <p:sp>
        <p:nvSpPr>
          <p:cNvPr id="1262" name="Line"/>
          <p:cNvSpPr/>
          <p:nvPr/>
        </p:nvSpPr>
        <p:spPr>
          <a:xfrm flipV="1">
            <a:off x="3627082" y="5185625"/>
            <a:ext cx="1" cy="2488054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3" name="Circle"/>
          <p:cNvSpPr/>
          <p:nvPr/>
        </p:nvSpPr>
        <p:spPr>
          <a:xfrm>
            <a:off x="3576282" y="6378852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4" name="Circle"/>
          <p:cNvSpPr/>
          <p:nvPr/>
        </p:nvSpPr>
        <p:spPr>
          <a:xfrm>
            <a:off x="3576282" y="6563624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65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0" r="0" b="1816"/>
          <a:stretch>
            <a:fillRect/>
          </a:stretch>
        </p:blipFill>
        <p:spPr>
          <a:xfrm>
            <a:off x="7296150" y="6653448"/>
            <a:ext cx="5302701" cy="2801575"/>
          </a:xfrm>
          <a:prstGeom prst="rect">
            <a:avLst/>
          </a:prstGeom>
          <a:ln w="12700">
            <a:miter lim="400000"/>
          </a:ln>
        </p:spPr>
      </p:pic>
      <p:sp>
        <p:nvSpPr>
          <p:cNvPr id="1266" name="Line"/>
          <p:cNvSpPr/>
          <p:nvPr/>
        </p:nvSpPr>
        <p:spPr>
          <a:xfrm>
            <a:off x="10932210" y="8392157"/>
            <a:ext cx="1" cy="49340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7" name="SC"/>
          <p:cNvSpPr txBox="1"/>
          <p:nvPr/>
        </p:nvSpPr>
        <p:spPr>
          <a:xfrm>
            <a:off x="10275018" y="8222194"/>
            <a:ext cx="5451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SC</a:t>
            </a:r>
          </a:p>
        </p:txBody>
      </p:sp>
      <p:sp>
        <p:nvSpPr>
          <p:cNvPr id="1268" name="FO"/>
          <p:cNvSpPr txBox="1"/>
          <p:nvPr/>
        </p:nvSpPr>
        <p:spPr>
          <a:xfrm>
            <a:off x="11617169" y="8124003"/>
            <a:ext cx="5451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FO</a:t>
            </a:r>
          </a:p>
        </p:txBody>
      </p:sp>
      <p:pic>
        <p:nvPicPr>
          <p:cNvPr id="1269" name="Delta_sim_U_ll_D.pdf" descr="Delta_sim_U_ll_D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02486" y="4812106"/>
            <a:ext cx="14859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0" name="Local moment regime is gone!"/>
          <p:cNvSpPr txBox="1"/>
          <p:nvPr/>
        </p:nvSpPr>
        <p:spPr>
          <a:xfrm>
            <a:off x="8162386" y="6213752"/>
            <a:ext cx="40804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Local moment regime is gone!</a:t>
            </a:r>
          </a:p>
        </p:txBody>
      </p:sp>
      <p:pic>
        <p:nvPicPr>
          <p:cNvPr id="1271" name="H=_sum_k,_alpha=.pdf" descr="H=_sum_k,_alpha=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Anderson model impurity spectral function"/>
          <p:cNvSpPr txBox="1"/>
          <p:nvPr/>
        </p:nvSpPr>
        <p:spPr>
          <a:xfrm>
            <a:off x="467107" y="225293"/>
            <a:ext cx="582713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model impurity spectral function</a:t>
            </a:r>
          </a:p>
        </p:txBody>
      </p:sp>
      <p:grpSp>
        <p:nvGrpSpPr>
          <p:cNvPr id="1283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2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5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6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7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8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9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80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1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8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84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sp>
        <p:nvSpPr>
          <p:cNvPr id="1285" name="Line"/>
          <p:cNvSpPr/>
          <p:nvPr/>
        </p:nvSpPr>
        <p:spPr>
          <a:xfrm flipV="1">
            <a:off x="3878014" y="6522339"/>
            <a:ext cx="1" cy="978212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6" name="Circle"/>
          <p:cNvSpPr/>
          <p:nvPr/>
        </p:nvSpPr>
        <p:spPr>
          <a:xfrm>
            <a:off x="3827214" y="6869107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8283" y="3220430"/>
            <a:ext cx="4318001" cy="582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8" name="Rectangle"/>
          <p:cNvSpPr/>
          <p:nvPr/>
        </p:nvSpPr>
        <p:spPr>
          <a:xfrm>
            <a:off x="8737727" y="7296363"/>
            <a:ext cx="6858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9" name="Rectangle"/>
          <p:cNvSpPr/>
          <p:nvPr/>
        </p:nvSpPr>
        <p:spPr>
          <a:xfrm>
            <a:off x="8737727" y="5511331"/>
            <a:ext cx="6858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0" name="Rectangle"/>
          <p:cNvSpPr/>
          <p:nvPr/>
        </p:nvSpPr>
        <p:spPr>
          <a:xfrm>
            <a:off x="8737727" y="3499958"/>
            <a:ext cx="6858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1" name="Rectangle"/>
          <p:cNvSpPr/>
          <p:nvPr/>
        </p:nvSpPr>
        <p:spPr>
          <a:xfrm>
            <a:off x="10341166" y="5014880"/>
            <a:ext cx="685801" cy="2205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2" name="Rectangle"/>
          <p:cNvSpPr/>
          <p:nvPr/>
        </p:nvSpPr>
        <p:spPr>
          <a:xfrm>
            <a:off x="10315766" y="6920221"/>
            <a:ext cx="685801" cy="2205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3" name="Rectangle"/>
          <p:cNvSpPr/>
          <p:nvPr/>
        </p:nvSpPr>
        <p:spPr>
          <a:xfrm>
            <a:off x="10341166" y="8825562"/>
            <a:ext cx="685801" cy="2205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94" name="T=0.1.pdf" descr="T=0.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8527" y="7313866"/>
            <a:ext cx="5842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5" name="T=0.0166.pdf" descr="T=0.0166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72589" y="3601558"/>
            <a:ext cx="8636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6" name="T=0.05.pdf" descr="T=0.05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37727" y="5448960"/>
            <a:ext cx="685801" cy="139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6" name="Group"/>
          <p:cNvGrpSpPr/>
          <p:nvPr/>
        </p:nvGrpSpPr>
        <p:grpSpPr>
          <a:xfrm rot="16200000">
            <a:off x="9137422" y="488372"/>
            <a:ext cx="2279723" cy="3174514"/>
            <a:chOff x="0" y="0"/>
            <a:chExt cx="2279721" cy="3174512"/>
          </a:xfrm>
        </p:grpSpPr>
        <p:grpSp>
          <p:nvGrpSpPr>
            <p:cNvPr id="1302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297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98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99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00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01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303" name="|0_rangle_&amp;_quad.pdf" descr="|0_rangle_&amp;_quad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306131" y="930170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4" name="|0_rangle_&amp;_quad.pdf" descr="|0_rangle_&amp;_quad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66397" t="67551" r="0" b="0"/>
            <a:stretch>
              <a:fillRect/>
            </a:stretch>
          </p:blipFill>
          <p:spPr>
            <a:xfrm>
              <a:off x="1473159" y="1790887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07" name="H=_sum_k,_alpha=.pdf" descr="H=_sum_k,_alpha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Anderson model impurity spectral function"/>
          <p:cNvSpPr txBox="1"/>
          <p:nvPr/>
        </p:nvSpPr>
        <p:spPr>
          <a:xfrm>
            <a:off x="467107" y="225293"/>
            <a:ext cx="582713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model impurity spectral function</a:t>
            </a:r>
          </a:p>
        </p:txBody>
      </p:sp>
      <p:sp>
        <p:nvSpPr>
          <p:cNvPr id="1310" name="Krishnamurthy,Wilkins and Wilson, PRB 1980"/>
          <p:cNvSpPr txBox="1"/>
          <p:nvPr/>
        </p:nvSpPr>
        <p:spPr>
          <a:xfrm>
            <a:off x="411855" y="91106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Krishnamurthy,Wilkins and Wilson, PRB 1980</a:t>
            </a:r>
          </a:p>
        </p:txBody>
      </p:sp>
      <p:pic>
        <p:nvPicPr>
          <p:cNvPr id="1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0434" y="4803540"/>
            <a:ext cx="5084576" cy="3579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1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3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3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15" name="Delta.pdf" descr="Delta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6" name="Delta.pdf" descr="Delta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7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18" name="Delta.pdf" descr="Delta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9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20" name="Delta.pdf" descr="Delta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22" name="Line"/>
          <p:cNvSpPr/>
          <p:nvPr/>
        </p:nvSpPr>
        <p:spPr>
          <a:xfrm flipV="1">
            <a:off x="3867104" y="6625989"/>
            <a:ext cx="1" cy="654928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3" name="Circle"/>
          <p:cNvSpPr/>
          <p:nvPr/>
        </p:nvSpPr>
        <p:spPr>
          <a:xfrm>
            <a:off x="3803604" y="7120038"/>
            <a:ext cx="101601" cy="1016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4" name="Peters et al., PRB 2006"/>
          <p:cNvSpPr txBox="1"/>
          <p:nvPr/>
        </p:nvSpPr>
        <p:spPr>
          <a:xfrm>
            <a:off x="8278014" y="8428718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Peters et al., PRB 2006</a:t>
            </a:r>
          </a:p>
        </p:txBody>
      </p:sp>
      <p:pic>
        <p:nvPicPr>
          <p:cNvPr id="1325" name="frac_Delta_D_=0..pdf" descr="frac_Delta_D_=0.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9425" y="4300058"/>
            <a:ext cx="6350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5" name="Group"/>
          <p:cNvGrpSpPr/>
          <p:nvPr/>
        </p:nvGrpSpPr>
        <p:grpSpPr>
          <a:xfrm rot="16200000">
            <a:off x="9137422" y="488372"/>
            <a:ext cx="2279723" cy="3174514"/>
            <a:chOff x="0" y="0"/>
            <a:chExt cx="2279721" cy="3174512"/>
          </a:xfrm>
        </p:grpSpPr>
        <p:grpSp>
          <p:nvGrpSpPr>
            <p:cNvPr id="1331" name="Group"/>
            <p:cNvGrpSpPr/>
            <p:nvPr/>
          </p:nvGrpSpPr>
          <p:grpSpPr>
            <a:xfrm>
              <a:off x="-1" y="0"/>
              <a:ext cx="1396271" cy="3174513"/>
              <a:chOff x="0" y="0"/>
              <a:chExt cx="1396269" cy="3174512"/>
            </a:xfrm>
          </p:grpSpPr>
          <p:sp>
            <p:nvSpPr>
              <p:cNvPr id="1326" name="Rectangle"/>
              <p:cNvSpPr/>
              <p:nvPr/>
            </p:nvSpPr>
            <p:spPr>
              <a:xfrm>
                <a:off x="468718" y="283754"/>
                <a:ext cx="344519" cy="2840275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27" name="Line"/>
              <p:cNvSpPr/>
              <p:nvPr/>
            </p:nvSpPr>
            <p:spPr>
              <a:xfrm>
                <a:off x="-1" y="1587256"/>
                <a:ext cx="128195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28" name="Line"/>
              <p:cNvSpPr/>
              <p:nvPr/>
            </p:nvSpPr>
            <p:spPr>
              <a:xfrm flipV="1">
                <a:off x="467307" y="0"/>
                <a:ext cx="1" cy="31745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29" name="Line"/>
              <p:cNvSpPr/>
              <p:nvPr/>
            </p:nvSpPr>
            <p:spPr>
              <a:xfrm>
                <a:off x="470327" y="2056613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30" name="Line"/>
              <p:cNvSpPr/>
              <p:nvPr/>
            </p:nvSpPr>
            <p:spPr>
              <a:xfrm>
                <a:off x="470327" y="1117898"/>
                <a:ext cx="9259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332" name="|0_rangle_&amp;_quad.pdf" descr="|0_rangle_&amp;_quad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52361" t="36501" r="25703" b="25479"/>
            <a:stretch>
              <a:fillRect/>
            </a:stretch>
          </p:blipFill>
          <p:spPr>
            <a:xfrm>
              <a:off x="1306131" y="930170"/>
              <a:ext cx="526519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3" name="|0_rangle_&amp;_quad.pdf" descr="|0_rangle_&amp;_quad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66397" t="67551" r="0" b="0"/>
            <a:stretch>
              <a:fillRect/>
            </a:stretch>
          </p:blipFill>
          <p:spPr>
            <a:xfrm>
              <a:off x="1473159" y="1790887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4" name="Delta.pdf" descr="Delta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4703" y="84604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6" name="H=_sum_k,_alpha=.pdf" descr="H=_sum_k,_alpha=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Anderson model impurity spectral function"/>
          <p:cNvSpPr txBox="1"/>
          <p:nvPr/>
        </p:nvSpPr>
        <p:spPr>
          <a:xfrm>
            <a:off x="467107" y="225293"/>
            <a:ext cx="582713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Anderson model impurity spectral function</a:t>
            </a:r>
          </a:p>
        </p:txBody>
      </p:sp>
      <p:grpSp>
        <p:nvGrpSpPr>
          <p:cNvPr id="1348" name="Group"/>
          <p:cNvGrpSpPr/>
          <p:nvPr/>
        </p:nvGrpSpPr>
        <p:grpSpPr>
          <a:xfrm>
            <a:off x="-459068" y="3278569"/>
            <a:ext cx="8007258" cy="5955908"/>
            <a:chOff x="0" y="0"/>
            <a:chExt cx="8007256" cy="5955907"/>
          </a:xfrm>
        </p:grpSpPr>
        <p:pic>
          <p:nvPicPr>
            <p:cNvPr id="133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07257" cy="5955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0" name="Rectangle"/>
            <p:cNvSpPr/>
            <p:nvPr/>
          </p:nvSpPr>
          <p:spPr>
            <a:xfrm>
              <a:off x="5028979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1" name="Rectangle"/>
            <p:cNvSpPr/>
            <p:nvPr/>
          </p:nvSpPr>
          <p:spPr>
            <a:xfrm>
              <a:off x="944693" y="5364257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42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28979" y="55097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3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7393" y="5420857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4" name="Rectangle"/>
            <p:cNvSpPr/>
            <p:nvPr/>
          </p:nvSpPr>
          <p:spPr>
            <a:xfrm>
              <a:off x="1413826" y="2469169"/>
              <a:ext cx="198747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45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8225" y="2647399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6" name="Rectangle"/>
            <p:cNvSpPr/>
            <p:nvPr/>
          </p:nvSpPr>
          <p:spPr>
            <a:xfrm>
              <a:off x="6945229" y="4291150"/>
              <a:ext cx="198748" cy="347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4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32529" y="4411250"/>
              <a:ext cx="198748" cy="183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9" name="Line"/>
          <p:cNvSpPr/>
          <p:nvPr/>
        </p:nvSpPr>
        <p:spPr>
          <a:xfrm>
            <a:off x="2987169" y="7429548"/>
            <a:ext cx="208717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58" name="Group"/>
          <p:cNvGrpSpPr/>
          <p:nvPr/>
        </p:nvGrpSpPr>
        <p:grpSpPr>
          <a:xfrm>
            <a:off x="8711847" y="913947"/>
            <a:ext cx="3174513" cy="2352425"/>
            <a:chOff x="0" y="22372"/>
            <a:chExt cx="3174512" cy="2352423"/>
          </a:xfrm>
        </p:grpSpPr>
        <p:sp>
          <p:nvSpPr>
            <p:cNvPr id="1350" name="Rectangle"/>
            <p:cNvSpPr/>
            <p:nvPr/>
          </p:nvSpPr>
          <p:spPr>
            <a:xfrm rot="16200000">
              <a:off x="1531632" y="313681"/>
              <a:ext cx="344519" cy="2840275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 flipV="1">
              <a:off x="1587256" y="1092840"/>
              <a:ext cx="1" cy="128195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 flipH="1" flipV="1">
              <a:off x="0" y="1907488"/>
              <a:ext cx="317451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 flipV="1">
              <a:off x="2972027" y="978526"/>
              <a:ext cx="1" cy="92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 flipV="1">
              <a:off x="1434514" y="978526"/>
              <a:ext cx="1" cy="92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55" name="|0_rangle_&amp;_quad.pdf" descr="|0_rangle_&amp;_quad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2361" t="36501" r="25703" b="25479"/>
            <a:stretch>
              <a:fillRect/>
            </a:stretch>
          </p:blipFill>
          <p:spPr>
            <a:xfrm rot="16200000">
              <a:off x="1171209" y="528752"/>
              <a:ext cx="526518" cy="429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6" name="|0_rangle_&amp;_quad.pdf" descr="|0_rangle_&amp;_quad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6397" t="67551" r="0" b="0"/>
            <a:stretch>
              <a:fillRect/>
            </a:stretch>
          </p:blipFill>
          <p:spPr>
            <a:xfrm rot="16200000">
              <a:off x="2479146" y="242268"/>
              <a:ext cx="806563" cy="366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7" name="Delta.pdf" descr="Delt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6200000">
              <a:off x="56434" y="1600461"/>
              <a:ext cx="1651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5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98412" y="4378687"/>
            <a:ext cx="5295901" cy="335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0" name="U=D.pdf" descr="U=D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45739" y="4751973"/>
            <a:ext cx="5207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1" name="U=1000D.pdf" descr="U=1000D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67939" y="6186673"/>
            <a:ext cx="876301" cy="13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2" name="Peters et al., PRB 2006"/>
          <p:cNvSpPr txBox="1"/>
          <p:nvPr/>
        </p:nvSpPr>
        <p:spPr>
          <a:xfrm>
            <a:off x="8332564" y="7621372"/>
            <a:ext cx="43358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Peters et al., PRB 2006</a:t>
            </a:r>
          </a:p>
        </p:txBody>
      </p:sp>
      <p:pic>
        <p:nvPicPr>
          <p:cNvPr id="1363" name="frac_Delta_D_=0..pdf" descr="frac_Delta_D_=0.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72155" y="4027306"/>
            <a:ext cx="635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4" name="H=_sum_k,_alpha=.pdf" descr="H=_sum_k,_alpha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32" y="968914"/>
            <a:ext cx="7509912" cy="53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Hubbard model @ n=1: DMFT results"/>
          <p:cNvSpPr txBox="1"/>
          <p:nvPr/>
        </p:nvSpPr>
        <p:spPr>
          <a:xfrm>
            <a:off x="203866" y="320604"/>
            <a:ext cx="5570573" cy="53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>
                <a:effectLst/>
              </a:defRPr>
            </a:pPr>
            <a:r>
              <a:rPr b="1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 @ n=1: DMFT results</a:t>
            </a:r>
          </a:p>
        </p:txBody>
      </p:sp>
      <p:sp>
        <p:nvSpPr>
          <p:cNvPr id="1367" name="Bulla, PRB 2001"/>
          <p:cNvSpPr txBox="1"/>
          <p:nvPr/>
        </p:nvSpPr>
        <p:spPr>
          <a:xfrm>
            <a:off x="10221035" y="9137029"/>
            <a:ext cx="5066455" cy="38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1700"/>
              </a:spcBef>
              <a:defRPr b="0" i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Bulla, PRB 2001</a:t>
            </a:r>
          </a:p>
        </p:txBody>
      </p:sp>
      <p:grpSp>
        <p:nvGrpSpPr>
          <p:cNvPr id="1386" name="Group"/>
          <p:cNvGrpSpPr/>
          <p:nvPr/>
        </p:nvGrpSpPr>
        <p:grpSpPr>
          <a:xfrm>
            <a:off x="-86004" y="3774233"/>
            <a:ext cx="13312405" cy="6045525"/>
            <a:chOff x="-939800" y="0"/>
            <a:chExt cx="13312403" cy="6045524"/>
          </a:xfrm>
        </p:grpSpPr>
        <p:grpSp>
          <p:nvGrpSpPr>
            <p:cNvPr id="1379" name="Group"/>
            <p:cNvGrpSpPr/>
            <p:nvPr/>
          </p:nvGrpSpPr>
          <p:grpSpPr>
            <a:xfrm>
              <a:off x="2206174" y="188848"/>
              <a:ext cx="6737209" cy="5856677"/>
              <a:chOff x="0" y="0"/>
              <a:chExt cx="6737208" cy="5856675"/>
            </a:xfrm>
          </p:grpSpPr>
          <p:pic>
            <p:nvPicPr>
              <p:cNvPr id="1368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737209" cy="58566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378" name="Group"/>
              <p:cNvGrpSpPr/>
              <p:nvPr/>
            </p:nvGrpSpPr>
            <p:grpSpPr>
              <a:xfrm>
                <a:off x="1663323" y="568460"/>
                <a:ext cx="4540424" cy="4298788"/>
                <a:chOff x="0" y="0"/>
                <a:chExt cx="4540423" cy="4298787"/>
              </a:xfrm>
            </p:grpSpPr>
            <p:sp>
              <p:nvSpPr>
                <p:cNvPr id="1369" name="Rectangle"/>
                <p:cNvSpPr/>
                <p:nvPr/>
              </p:nvSpPr>
              <p:spPr>
                <a:xfrm>
                  <a:off x="2556423" y="445549"/>
                  <a:ext cx="1852134" cy="151487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70" name="Rectangle"/>
                <p:cNvSpPr/>
                <p:nvPr/>
              </p:nvSpPr>
              <p:spPr>
                <a:xfrm>
                  <a:off x="1924060" y="2292277"/>
                  <a:ext cx="2484497" cy="14257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71" name="Rectangle"/>
                <p:cNvSpPr/>
                <p:nvPr/>
              </p:nvSpPr>
              <p:spPr>
                <a:xfrm>
                  <a:off x="3341631" y="3475288"/>
                  <a:ext cx="1198793" cy="79891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72" name="Rectangle"/>
                <p:cNvSpPr/>
                <p:nvPr/>
              </p:nvSpPr>
              <p:spPr>
                <a:xfrm>
                  <a:off x="1989994" y="3718036"/>
                  <a:ext cx="86913" cy="15671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73" name="Rectangle"/>
                <p:cNvSpPr/>
                <p:nvPr/>
              </p:nvSpPr>
              <p:spPr>
                <a:xfrm>
                  <a:off x="1945039" y="4095985"/>
                  <a:ext cx="173826" cy="20280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74" name="Line"/>
                <p:cNvSpPr/>
                <p:nvPr/>
              </p:nvSpPr>
              <p:spPr>
                <a:xfrm flipH="1">
                  <a:off x="1267721" y="21509"/>
                  <a:ext cx="65935" cy="274090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ysDot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75" name="Line"/>
                <p:cNvSpPr/>
                <p:nvPr/>
              </p:nvSpPr>
              <p:spPr>
                <a:xfrm>
                  <a:off x="266731" y="0"/>
                  <a:ext cx="959034" cy="2826938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ysDot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76" name="M"/>
                <p:cNvSpPr txBox="1"/>
                <p:nvPr/>
              </p:nvSpPr>
              <p:spPr>
                <a:xfrm>
                  <a:off x="-1" y="2654862"/>
                  <a:ext cx="608234" cy="7467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sz="4400">
                      <a:solidFill>
                        <a:srgbClr val="0000FF"/>
                      </a:solidFill>
                      <a:uFill>
                        <a:solidFill>
                          <a:srgbClr val="0000FF"/>
                        </a:solidFill>
                      </a:u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 b="0" sz="34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  <a:r>
                    <a:rPr b="1" sz="4400">
                      <a:solidFill>
                        <a:srgbClr val="0000FF"/>
                      </a:solidFill>
                      <a:uFill>
                        <a:solidFill>
                          <a:srgbClr val="0000FF"/>
                        </a:solidFill>
                      </a:uFill>
                      <a:latin typeface="Arial"/>
                      <a:ea typeface="Arial"/>
                      <a:cs typeface="Arial"/>
                      <a:sym typeface="Arial"/>
                    </a:rPr>
                    <a:t>M</a:t>
                  </a:r>
                </a:p>
              </p:txBody>
            </p:sp>
            <p:sp>
              <p:nvSpPr>
                <p:cNvPr id="1377" name="I"/>
                <p:cNvSpPr txBox="1"/>
                <p:nvPr/>
              </p:nvSpPr>
              <p:spPr>
                <a:xfrm>
                  <a:off x="2637341" y="875735"/>
                  <a:ext cx="298002" cy="7467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sz="4400">
                      <a:solidFill>
                        <a:srgbClr val="0000FF"/>
                      </a:solidFill>
                      <a:uFill>
                        <a:solidFill>
                          <a:srgbClr val="0000FF"/>
                        </a:solidFill>
                      </a:u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 b="0" sz="34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  <a:r>
                    <a:rPr b="1" sz="4400">
                      <a:solidFill>
                        <a:srgbClr val="0000FF"/>
                      </a:solidFill>
                      <a:uFill>
                        <a:solidFill>
                          <a:srgbClr val="0000FF"/>
                        </a:solidFill>
                      </a:u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</a:p>
              </p:txBody>
            </p:sp>
          </p:grpSp>
        </p:grpSp>
        <p:sp>
          <p:nvSpPr>
            <p:cNvPr id="1380" name="Quote Bubble"/>
            <p:cNvSpPr/>
            <p:nvPr/>
          </p:nvSpPr>
          <p:spPr>
            <a:xfrm>
              <a:off x="-939800" y="0"/>
              <a:ext cx="5557733" cy="4091804"/>
            </a:xfrm>
            <a:prstGeom prst="wedgeEllipseCallout">
              <a:avLst>
                <a:gd name="adj1" fmla="val 53531"/>
                <a:gd name="adj2" fmla="val 68998"/>
              </a:avLst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i="1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138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2408" t="8148" r="8950" b="64538"/>
            <a:stretch>
              <a:fillRect/>
            </a:stretch>
          </p:blipFill>
          <p:spPr>
            <a:xfrm>
              <a:off x="-76932" y="826500"/>
              <a:ext cx="3756625" cy="24509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2" name="Circle"/>
            <p:cNvSpPr/>
            <p:nvPr/>
          </p:nvSpPr>
          <p:spPr>
            <a:xfrm>
              <a:off x="4834227" y="4894057"/>
              <a:ext cx="144499" cy="14449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383" name="Quote Bubble"/>
            <p:cNvSpPr/>
            <p:nvPr/>
          </p:nvSpPr>
          <p:spPr>
            <a:xfrm flipH="1">
              <a:off x="6814871" y="0"/>
              <a:ext cx="5557733" cy="4091804"/>
            </a:xfrm>
            <a:prstGeom prst="wedgeEllipseCallout">
              <a:avLst>
                <a:gd name="adj1" fmla="val 37176"/>
                <a:gd name="adj2" fmla="val 67406"/>
              </a:avLst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i="1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384" name="Circle"/>
            <p:cNvSpPr/>
            <p:nvPr/>
          </p:nvSpPr>
          <p:spPr>
            <a:xfrm>
              <a:off x="7405082" y="4894057"/>
              <a:ext cx="144499" cy="14449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138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2408" t="62333" r="8642" b="11674"/>
            <a:stretch>
              <a:fillRect/>
            </a:stretch>
          </p:blipFill>
          <p:spPr>
            <a:xfrm>
              <a:off x="7610102" y="826500"/>
              <a:ext cx="3967265" cy="2451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0" name="Group"/>
          <p:cNvGrpSpPr/>
          <p:nvPr/>
        </p:nvGrpSpPr>
        <p:grpSpPr>
          <a:xfrm>
            <a:off x="355945" y="876914"/>
            <a:ext cx="4476748" cy="2659256"/>
            <a:chOff x="0" y="-21857"/>
            <a:chExt cx="4476747" cy="2659254"/>
          </a:xfrm>
        </p:grpSpPr>
        <p:sp>
          <p:nvSpPr>
            <p:cNvPr id="1387" name="Line"/>
            <p:cNvSpPr/>
            <p:nvPr/>
          </p:nvSpPr>
          <p:spPr>
            <a:xfrm flipH="1" rot="2723791">
              <a:off x="2452853" y="60110"/>
              <a:ext cx="460784" cy="55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75" y="1750"/>
                    <a:pt x="21200" y="10976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 rot="18275859">
              <a:off x="2515415" y="1953357"/>
              <a:ext cx="566760" cy="57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10"/>
                  </a:moveTo>
                  <a:cubicBezTo>
                    <a:pt x="10923" y="-327"/>
                    <a:pt x="20564" y="8663"/>
                    <a:pt x="21532" y="20090"/>
                  </a:cubicBezTo>
                  <a:cubicBezTo>
                    <a:pt x="21566" y="20484"/>
                    <a:pt x="21588" y="20879"/>
                    <a:pt x="21600" y="212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401" name="Group"/>
            <p:cNvGrpSpPr/>
            <p:nvPr/>
          </p:nvGrpSpPr>
          <p:grpSpPr>
            <a:xfrm>
              <a:off x="46095" y="347233"/>
              <a:ext cx="4430653" cy="2223437"/>
              <a:chOff x="0" y="-10112"/>
              <a:chExt cx="4430651" cy="2223436"/>
            </a:xfrm>
          </p:grpSpPr>
          <p:grpSp>
            <p:nvGrpSpPr>
              <p:cNvPr id="1392" name="Group"/>
              <p:cNvGrpSpPr/>
              <p:nvPr/>
            </p:nvGrpSpPr>
            <p:grpSpPr>
              <a:xfrm>
                <a:off x="2095927" y="-10113"/>
                <a:ext cx="2334725" cy="2000958"/>
                <a:chOff x="0" y="-10112"/>
                <a:chExt cx="2334724" cy="2000956"/>
              </a:xfrm>
            </p:grpSpPr>
            <p:sp>
              <p:nvSpPr>
                <p:cNvPr id="1389" name="Shape"/>
                <p:cNvSpPr/>
                <p:nvPr/>
              </p:nvSpPr>
              <p:spPr>
                <a:xfrm flipH="1" rot="21212999">
                  <a:off x="883357" y="1260160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0" name="Shape"/>
                <p:cNvSpPr/>
                <p:nvPr/>
              </p:nvSpPr>
              <p:spPr>
                <a:xfrm flipH="1" rot="21212999">
                  <a:off x="32188" y="67533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1" name="Shape"/>
                <p:cNvSpPr/>
                <p:nvPr/>
              </p:nvSpPr>
              <p:spPr>
                <a:xfrm flipH="1" rot="21212999">
                  <a:off x="457773" y="663847"/>
                  <a:ext cx="1419179" cy="6530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396" name="Group"/>
              <p:cNvGrpSpPr/>
              <p:nvPr/>
            </p:nvGrpSpPr>
            <p:grpSpPr>
              <a:xfrm>
                <a:off x="1047963" y="101127"/>
                <a:ext cx="2334725" cy="2000957"/>
                <a:chOff x="0" y="-10112"/>
                <a:chExt cx="2334724" cy="2000956"/>
              </a:xfrm>
            </p:grpSpPr>
            <p:sp>
              <p:nvSpPr>
                <p:cNvPr id="1393" name="Shape"/>
                <p:cNvSpPr/>
                <p:nvPr/>
              </p:nvSpPr>
              <p:spPr>
                <a:xfrm flipH="1" rot="21212999">
                  <a:off x="883357" y="1260160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4" name="Shape"/>
                <p:cNvSpPr/>
                <p:nvPr/>
              </p:nvSpPr>
              <p:spPr>
                <a:xfrm flipH="1" rot="21212999">
                  <a:off x="32188" y="67533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5" name="Shape"/>
                <p:cNvSpPr/>
                <p:nvPr/>
              </p:nvSpPr>
              <p:spPr>
                <a:xfrm flipH="1" rot="21212999">
                  <a:off x="457773" y="663847"/>
                  <a:ext cx="1419179" cy="6530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400" name="Group"/>
              <p:cNvGrpSpPr/>
              <p:nvPr/>
            </p:nvGrpSpPr>
            <p:grpSpPr>
              <a:xfrm>
                <a:off x="0" y="212367"/>
                <a:ext cx="2334725" cy="2000957"/>
                <a:chOff x="0" y="-10112"/>
                <a:chExt cx="2334724" cy="2000956"/>
              </a:xfrm>
            </p:grpSpPr>
            <p:sp>
              <p:nvSpPr>
                <p:cNvPr id="1397" name="Shape"/>
                <p:cNvSpPr/>
                <p:nvPr/>
              </p:nvSpPr>
              <p:spPr>
                <a:xfrm flipH="1" rot="21212999">
                  <a:off x="883357" y="1260160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8" name="Shape"/>
                <p:cNvSpPr/>
                <p:nvPr/>
              </p:nvSpPr>
              <p:spPr>
                <a:xfrm flipH="1" rot="21212999">
                  <a:off x="32188" y="67533"/>
                  <a:ext cx="1419179" cy="653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9" name="Shape"/>
                <p:cNvSpPr/>
                <p:nvPr/>
              </p:nvSpPr>
              <p:spPr>
                <a:xfrm flipH="1" rot="21212999">
                  <a:off x="457773" y="663847"/>
                  <a:ext cx="1419179" cy="6530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53" y="239"/>
                      </a:moveTo>
                      <a:lnTo>
                        <a:pt x="0" y="21600"/>
                      </a:lnTo>
                      <a:lnTo>
                        <a:pt x="16147" y="21361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1405" name="Group"/>
            <p:cNvGrpSpPr/>
            <p:nvPr/>
          </p:nvGrpSpPr>
          <p:grpSpPr>
            <a:xfrm>
              <a:off x="1790117" y="193692"/>
              <a:ext cx="766057" cy="708775"/>
              <a:chOff x="384" y="-391"/>
              <a:chExt cx="766055" cy="708774"/>
            </a:xfrm>
          </p:grpSpPr>
          <p:sp>
            <p:nvSpPr>
              <p:cNvPr id="1402" name="Line"/>
              <p:cNvSpPr/>
              <p:nvPr/>
            </p:nvSpPr>
            <p:spPr>
              <a:xfrm flipV="1">
                <a:off x="478959" y="77408"/>
                <a:ext cx="28534" cy="48699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03" name="Line"/>
              <p:cNvSpPr/>
              <p:nvPr/>
            </p:nvSpPr>
            <p:spPr>
              <a:xfrm>
                <a:off x="288486" y="108786"/>
                <a:ext cx="11174" cy="48761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04" name="Shape"/>
              <p:cNvSpPr/>
              <p:nvPr/>
            </p:nvSpPr>
            <p:spPr>
              <a:xfrm flipH="1" rot="57491">
                <a:off x="6153" y="5868"/>
                <a:ext cx="754519" cy="69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3" h="19672" fill="norm" stroke="1" extrusionOk="0">
                    <a:moveTo>
                      <a:pt x="16785" y="2888"/>
                    </a:moveTo>
                    <a:cubicBezTo>
                      <a:pt x="20631" y="6734"/>
                      <a:pt x="20637" y="12962"/>
                      <a:pt x="16799" y="16799"/>
                    </a:cubicBezTo>
                    <a:cubicBezTo>
                      <a:pt x="12962" y="20636"/>
                      <a:pt x="6734" y="20629"/>
                      <a:pt x="2889" y="16784"/>
                    </a:cubicBezTo>
                    <a:cubicBezTo>
                      <a:pt x="-957" y="12938"/>
                      <a:pt x="-963" y="6710"/>
                      <a:pt x="2875" y="2873"/>
                    </a:cubicBezTo>
                    <a:cubicBezTo>
                      <a:pt x="6712" y="-964"/>
                      <a:pt x="12940" y="-957"/>
                      <a:pt x="16785" y="2888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1409" name="Group"/>
            <p:cNvGrpSpPr/>
            <p:nvPr/>
          </p:nvGrpSpPr>
          <p:grpSpPr>
            <a:xfrm>
              <a:off x="1546660" y="1434347"/>
              <a:ext cx="767915" cy="708806"/>
              <a:chOff x="384" y="-392"/>
              <a:chExt cx="767914" cy="708805"/>
            </a:xfrm>
          </p:grpSpPr>
          <p:sp>
            <p:nvSpPr>
              <p:cNvPr id="1406" name="Line"/>
              <p:cNvSpPr/>
              <p:nvPr/>
            </p:nvSpPr>
            <p:spPr>
              <a:xfrm flipV="1">
                <a:off x="480132" y="77428"/>
                <a:ext cx="28584" cy="48698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07" name="Line"/>
              <p:cNvSpPr/>
              <p:nvPr/>
            </p:nvSpPr>
            <p:spPr>
              <a:xfrm>
                <a:off x="289171" y="108797"/>
                <a:ext cx="11223" cy="48761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08" name="Shape"/>
              <p:cNvSpPr/>
              <p:nvPr/>
            </p:nvSpPr>
            <p:spPr>
              <a:xfrm flipH="1" rot="57491">
                <a:off x="6153" y="5883"/>
                <a:ext cx="756378" cy="69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3" h="19672" fill="norm" stroke="1" extrusionOk="0">
                    <a:moveTo>
                      <a:pt x="16786" y="2888"/>
                    </a:moveTo>
                    <a:cubicBezTo>
                      <a:pt x="20631" y="6734"/>
                      <a:pt x="20637" y="12962"/>
                      <a:pt x="16799" y="16799"/>
                    </a:cubicBezTo>
                    <a:cubicBezTo>
                      <a:pt x="12962" y="20636"/>
                      <a:pt x="6734" y="20629"/>
                      <a:pt x="2888" y="16784"/>
                    </a:cubicBezTo>
                    <a:cubicBezTo>
                      <a:pt x="-957" y="12938"/>
                      <a:pt x="-963" y="6710"/>
                      <a:pt x="2875" y="2873"/>
                    </a:cubicBezTo>
                    <a:cubicBezTo>
                      <a:pt x="6712" y="-964"/>
                      <a:pt x="12940" y="-957"/>
                      <a:pt x="16786" y="2888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1410" name="Line"/>
            <p:cNvSpPr/>
            <p:nvPr/>
          </p:nvSpPr>
          <p:spPr>
            <a:xfrm flipV="1">
              <a:off x="4058854" y="1332621"/>
              <a:ext cx="27254" cy="486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 flipV="1">
              <a:off x="0" y="447938"/>
              <a:ext cx="29112" cy="48645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3599212" y="752986"/>
              <a:ext cx="11738" cy="48884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3411493" y="2066945"/>
              <a:ext cx="11770" cy="487100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 flipV="1">
              <a:off x="892040" y="1634500"/>
              <a:ext cx="27285" cy="488232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500790" y="1009363"/>
              <a:ext cx="28928" cy="462936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 rot="389321">
              <a:off x="3621184" y="951827"/>
              <a:ext cx="579259" cy="52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0897" fill="norm" stroke="1" extrusionOk="0">
                  <a:moveTo>
                    <a:pt x="0" y="44"/>
                  </a:moveTo>
                  <a:cubicBezTo>
                    <a:pt x="11344" y="-703"/>
                    <a:pt x="21002" y="8095"/>
                    <a:pt x="21572" y="19695"/>
                  </a:cubicBezTo>
                  <a:cubicBezTo>
                    <a:pt x="21592" y="20095"/>
                    <a:pt x="21600" y="20496"/>
                    <a:pt x="21597" y="20897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 flipH="1" rot="2723791">
              <a:off x="265477" y="187792"/>
              <a:ext cx="526348" cy="706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5" y="1719"/>
                    <a:pt x="21150" y="10944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 rot="18275859">
              <a:off x="1073258" y="1436847"/>
              <a:ext cx="566760" cy="57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10"/>
                  </a:moveTo>
                  <a:cubicBezTo>
                    <a:pt x="10923" y="-327"/>
                    <a:pt x="20564" y="8663"/>
                    <a:pt x="21532" y="20090"/>
                  </a:cubicBezTo>
                  <a:cubicBezTo>
                    <a:pt x="21566" y="20484"/>
                    <a:pt x="21588" y="20879"/>
                    <a:pt x="21600" y="212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 rot="389321">
              <a:off x="1049089" y="574914"/>
              <a:ext cx="579259" cy="52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0897" fill="norm" stroke="1" extrusionOk="0">
                  <a:moveTo>
                    <a:pt x="0" y="44"/>
                  </a:moveTo>
                  <a:cubicBezTo>
                    <a:pt x="11344" y="-703"/>
                    <a:pt x="21002" y="8095"/>
                    <a:pt x="21572" y="19695"/>
                  </a:cubicBezTo>
                  <a:cubicBezTo>
                    <a:pt x="21592" y="20095"/>
                    <a:pt x="21600" y="20496"/>
                    <a:pt x="21597" y="20897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1421" name="Mott transition"/>
          <p:cNvSpPr txBox="1"/>
          <p:nvPr/>
        </p:nvSpPr>
        <p:spPr>
          <a:xfrm>
            <a:off x="5395482" y="3636224"/>
            <a:ext cx="20542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Mott transition</a:t>
            </a:r>
          </a:p>
        </p:txBody>
      </p:sp>
      <p:grpSp>
        <p:nvGrpSpPr>
          <p:cNvPr id="1424" name="Group"/>
          <p:cNvGrpSpPr/>
          <p:nvPr/>
        </p:nvGrpSpPr>
        <p:grpSpPr>
          <a:xfrm>
            <a:off x="5757378" y="203995"/>
            <a:ext cx="5066454" cy="3463096"/>
            <a:chOff x="0" y="0"/>
            <a:chExt cx="5066453" cy="3463094"/>
          </a:xfrm>
        </p:grpSpPr>
        <p:pic>
          <p:nvPicPr>
            <p:cNvPr id="1422" name="Screenshot 2020-12-07 at 15.19.02.png" descr="Screenshot 2020-12-07 at 15.19.0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67209" y="0"/>
              <a:ext cx="4599245" cy="3310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3" name="Rectangle"/>
            <p:cNvSpPr/>
            <p:nvPr/>
          </p:nvSpPr>
          <p:spPr>
            <a:xfrm>
              <a:off x="0" y="3163888"/>
              <a:ext cx="842353" cy="2992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25" name="Georges et al., RMP 1996"/>
          <p:cNvSpPr txBox="1"/>
          <p:nvPr/>
        </p:nvSpPr>
        <p:spPr>
          <a:xfrm>
            <a:off x="9754206" y="3361240"/>
            <a:ext cx="5066454" cy="38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Georges et al., RMP</a:t>
            </a:r>
            <a:r>
              <a:rPr b="1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1996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280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85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86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287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288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289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290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92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Callout"/>
          <p:cNvSpPr/>
          <p:nvPr/>
        </p:nvSpPr>
        <p:spPr>
          <a:xfrm>
            <a:off x="2599702" y="3134319"/>
            <a:ext cx="3621882" cy="286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17" y="0"/>
                </a:moveTo>
                <a:lnTo>
                  <a:pt x="16890" y="4937"/>
                </a:lnTo>
                <a:lnTo>
                  <a:pt x="362" y="4937"/>
                </a:lnTo>
                <a:cubicBezTo>
                  <a:pt x="162" y="4937"/>
                  <a:pt x="0" y="5142"/>
                  <a:pt x="0" y="5395"/>
                </a:cubicBezTo>
                <a:lnTo>
                  <a:pt x="0" y="21142"/>
                </a:lnTo>
                <a:cubicBezTo>
                  <a:pt x="0" y="21396"/>
                  <a:pt x="162" y="21600"/>
                  <a:pt x="362" y="21600"/>
                </a:cubicBezTo>
                <a:lnTo>
                  <a:pt x="21238" y="21600"/>
                </a:lnTo>
                <a:cubicBezTo>
                  <a:pt x="21438" y="21600"/>
                  <a:pt x="21600" y="21396"/>
                  <a:pt x="21600" y="21142"/>
                </a:cubicBezTo>
                <a:lnTo>
                  <a:pt x="21600" y="5395"/>
                </a:lnTo>
                <a:cubicBezTo>
                  <a:pt x="21600" y="5142"/>
                  <a:pt x="21438" y="4937"/>
                  <a:pt x="21238" y="4937"/>
                </a:cubicBezTo>
                <a:lnTo>
                  <a:pt x="18341" y="4937"/>
                </a:lnTo>
                <a:lnTo>
                  <a:pt x="1761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3560638" y="4526534"/>
            <a:ext cx="63501" cy="63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allout"/>
          <p:cNvSpPr/>
          <p:nvPr/>
        </p:nvSpPr>
        <p:spPr>
          <a:xfrm>
            <a:off x="7375073" y="1297051"/>
            <a:ext cx="4338638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7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3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300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06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307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308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309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310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312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Callout"/>
          <p:cNvSpPr/>
          <p:nvPr/>
        </p:nvSpPr>
        <p:spPr>
          <a:xfrm>
            <a:off x="4665495" y="3229795"/>
            <a:ext cx="3621882" cy="286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17" y="0"/>
                </a:moveTo>
                <a:lnTo>
                  <a:pt x="16890" y="4937"/>
                </a:lnTo>
                <a:lnTo>
                  <a:pt x="362" y="4937"/>
                </a:lnTo>
                <a:cubicBezTo>
                  <a:pt x="162" y="4937"/>
                  <a:pt x="0" y="5142"/>
                  <a:pt x="0" y="5395"/>
                </a:cubicBezTo>
                <a:lnTo>
                  <a:pt x="0" y="21142"/>
                </a:lnTo>
                <a:cubicBezTo>
                  <a:pt x="0" y="21396"/>
                  <a:pt x="162" y="21600"/>
                  <a:pt x="362" y="21600"/>
                </a:cubicBezTo>
                <a:lnTo>
                  <a:pt x="21238" y="21600"/>
                </a:lnTo>
                <a:cubicBezTo>
                  <a:pt x="21438" y="21600"/>
                  <a:pt x="21600" y="21396"/>
                  <a:pt x="21600" y="21142"/>
                </a:cubicBezTo>
                <a:lnTo>
                  <a:pt x="21600" y="5395"/>
                </a:lnTo>
                <a:cubicBezTo>
                  <a:pt x="21600" y="5142"/>
                  <a:pt x="21438" y="4937"/>
                  <a:pt x="21238" y="4937"/>
                </a:cubicBezTo>
                <a:lnTo>
                  <a:pt x="18341" y="4937"/>
                </a:lnTo>
                <a:lnTo>
                  <a:pt x="1761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24" name="Group"/>
          <p:cNvGrpSpPr/>
          <p:nvPr/>
        </p:nvGrpSpPr>
        <p:grpSpPr>
          <a:xfrm>
            <a:off x="4868157" y="4091008"/>
            <a:ext cx="3200704" cy="1571584"/>
            <a:chOff x="-15853" y="-9460"/>
            <a:chExt cx="3200703" cy="1571583"/>
          </a:xfrm>
        </p:grpSpPr>
        <p:grpSp>
          <p:nvGrpSpPr>
            <p:cNvPr id="318" name="Group"/>
            <p:cNvGrpSpPr/>
            <p:nvPr/>
          </p:nvGrpSpPr>
          <p:grpSpPr>
            <a:xfrm>
              <a:off x="1506599" y="-9461"/>
              <a:ext cx="1678252" cy="1414797"/>
              <a:chOff x="0" y="-9460"/>
              <a:chExt cx="1678251" cy="1414796"/>
            </a:xfrm>
          </p:grpSpPr>
          <p:sp>
            <p:nvSpPr>
              <p:cNvPr id="315" name="Shape"/>
              <p:cNvSpPr/>
              <p:nvPr/>
            </p:nvSpPr>
            <p:spPr>
              <a:xfrm flipH="1" rot="21212999">
                <a:off x="634589" y="886894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16" name="Shape"/>
              <p:cNvSpPr/>
              <p:nvPr/>
            </p:nvSpPr>
            <p:spPr>
              <a:xfrm flipH="1" rot="21212999">
                <a:off x="22750" y="46418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17" name="Shape"/>
              <p:cNvSpPr/>
              <p:nvPr/>
            </p:nvSpPr>
            <p:spPr>
              <a:xfrm flipH="1" rot="21212999">
                <a:off x="328669" y="466656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-15854" y="54050"/>
              <a:ext cx="2447406" cy="1429680"/>
              <a:chOff x="-769152" y="-24343"/>
              <a:chExt cx="2447404" cy="1429678"/>
            </a:xfrm>
          </p:grpSpPr>
          <p:sp>
            <p:nvSpPr>
              <p:cNvPr id="319" name="Shape"/>
              <p:cNvSpPr/>
              <p:nvPr/>
            </p:nvSpPr>
            <p:spPr>
              <a:xfrm flipH="1" rot="21212999">
                <a:off x="634589" y="886894"/>
                <a:ext cx="1020913" cy="46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69" y="316"/>
                    </a:moveTo>
                    <a:lnTo>
                      <a:pt x="0" y="21600"/>
                    </a:lnTo>
                    <a:lnTo>
                      <a:pt x="16131" y="212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20" name="Line"/>
              <p:cNvSpPr/>
              <p:nvPr/>
            </p:nvSpPr>
            <p:spPr>
              <a:xfrm flipV="1">
                <a:off x="-765871" y="-24344"/>
                <a:ext cx="2004120" cy="18871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1" name="Line"/>
              <p:cNvSpPr/>
              <p:nvPr/>
            </p:nvSpPr>
            <p:spPr>
              <a:xfrm>
                <a:off x="-769153" y="157846"/>
                <a:ext cx="881151" cy="120181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23" name="Group"/>
            <p:cNvSpPr/>
            <p:nvPr/>
          </p:nvSpPr>
          <p:spPr>
            <a:xfrm flipH="1" rot="21212999">
              <a:off x="634589" y="1043681"/>
              <a:ext cx="1020913" cy="46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69" y="316"/>
                  </a:moveTo>
                  <a:lnTo>
                    <a:pt x="0" y="21600"/>
                  </a:lnTo>
                  <a:lnTo>
                    <a:pt x="16131" y="2128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325" name="Callout"/>
          <p:cNvSpPr/>
          <p:nvPr/>
        </p:nvSpPr>
        <p:spPr>
          <a:xfrm>
            <a:off x="7375073" y="1297051"/>
            <a:ext cx="4338638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6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3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329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35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336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337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338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339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341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allout"/>
          <p:cNvSpPr/>
          <p:nvPr/>
        </p:nvSpPr>
        <p:spPr>
          <a:xfrm>
            <a:off x="3574488" y="3229795"/>
            <a:ext cx="3621882" cy="286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17" y="0"/>
                </a:moveTo>
                <a:lnTo>
                  <a:pt x="16890" y="4937"/>
                </a:lnTo>
                <a:lnTo>
                  <a:pt x="362" y="4937"/>
                </a:lnTo>
                <a:cubicBezTo>
                  <a:pt x="162" y="4937"/>
                  <a:pt x="0" y="5142"/>
                  <a:pt x="0" y="5395"/>
                </a:cubicBezTo>
                <a:lnTo>
                  <a:pt x="0" y="21142"/>
                </a:lnTo>
                <a:cubicBezTo>
                  <a:pt x="0" y="21396"/>
                  <a:pt x="162" y="21600"/>
                  <a:pt x="362" y="21600"/>
                </a:cubicBezTo>
                <a:lnTo>
                  <a:pt x="21238" y="21600"/>
                </a:lnTo>
                <a:cubicBezTo>
                  <a:pt x="21438" y="21600"/>
                  <a:pt x="21600" y="21396"/>
                  <a:pt x="21600" y="21142"/>
                </a:cubicBezTo>
                <a:lnTo>
                  <a:pt x="21600" y="5395"/>
                </a:lnTo>
                <a:cubicBezTo>
                  <a:pt x="21600" y="5142"/>
                  <a:pt x="21438" y="4937"/>
                  <a:pt x="21238" y="4937"/>
                </a:cubicBezTo>
                <a:lnTo>
                  <a:pt x="18341" y="4937"/>
                </a:lnTo>
                <a:lnTo>
                  <a:pt x="1761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46" name="Group"/>
          <p:cNvGrpSpPr/>
          <p:nvPr/>
        </p:nvGrpSpPr>
        <p:grpSpPr>
          <a:xfrm>
            <a:off x="4181121" y="4257540"/>
            <a:ext cx="1462793" cy="852691"/>
            <a:chOff x="-416748" y="92386"/>
            <a:chExt cx="1462792" cy="852689"/>
          </a:xfrm>
        </p:grpSpPr>
        <p:sp>
          <p:nvSpPr>
            <p:cNvPr id="344" name="Line"/>
            <p:cNvSpPr/>
            <p:nvPr/>
          </p:nvSpPr>
          <p:spPr>
            <a:xfrm flipV="1">
              <a:off x="-416749" y="439846"/>
              <a:ext cx="1462793" cy="13514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-5449" y="92386"/>
              <a:ext cx="615900" cy="8526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7" name="Callout"/>
          <p:cNvSpPr/>
          <p:nvPr/>
        </p:nvSpPr>
        <p:spPr>
          <a:xfrm>
            <a:off x="7375073" y="1297051"/>
            <a:ext cx="4338638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8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3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arge dimension limit - classical Heisenberg model"/>
          <p:cNvSpPr txBox="1"/>
          <p:nvPr/>
        </p:nvSpPr>
        <p:spPr>
          <a:xfrm>
            <a:off x="1277902" y="284479"/>
            <a:ext cx="10624924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Large dimension limit - classical Heisenberg model</a:t>
            </a:r>
          </a:p>
        </p:txBody>
      </p:sp>
      <p:pic>
        <p:nvPicPr>
          <p:cNvPr id="351" name="latex-image-1.png" descr="latex-imag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2302" y="1399822"/>
            <a:ext cx="2691272" cy="87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84" y="2698044"/>
            <a:ext cx="3533423" cy="453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latex-image-1.png" descr="latex-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426" y="5368995"/>
            <a:ext cx="3558259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latex-image-2.png" descr="latex-imag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2400" y="2607733"/>
            <a:ext cx="3023165" cy="900854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Rectangle"/>
          <p:cNvSpPr/>
          <p:nvPr/>
        </p:nvSpPr>
        <p:spPr>
          <a:xfrm>
            <a:off x="4389120" y="1137919"/>
            <a:ext cx="3431823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56" name="Rectangle"/>
          <p:cNvSpPr/>
          <p:nvPr/>
        </p:nvSpPr>
        <p:spPr>
          <a:xfrm>
            <a:off x="4334933" y="5039359"/>
            <a:ext cx="4334934" cy="1210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57" name="Cavity construction:"/>
          <p:cNvSpPr txBox="1"/>
          <p:nvPr/>
        </p:nvSpPr>
        <p:spPr>
          <a:xfrm>
            <a:off x="-1" y="2528710"/>
            <a:ext cx="3910473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Cavity construction:</a:t>
            </a:r>
          </a:p>
        </p:txBody>
      </p:sp>
      <p:sp>
        <p:nvSpPr>
          <p:cNvPr id="358" name="Expansion in ‘hybridization’:"/>
          <p:cNvSpPr txBox="1"/>
          <p:nvPr/>
        </p:nvSpPr>
        <p:spPr>
          <a:xfrm>
            <a:off x="-1" y="3359573"/>
            <a:ext cx="5825068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Expansion in ‘hybridization’:</a:t>
            </a:r>
          </a:p>
        </p:txBody>
      </p:sp>
      <p:sp>
        <p:nvSpPr>
          <p:cNvPr id="359" name="Cumulant expansion:"/>
          <p:cNvSpPr txBox="1"/>
          <p:nvPr/>
        </p:nvSpPr>
        <p:spPr>
          <a:xfrm>
            <a:off x="-1" y="5093546"/>
            <a:ext cx="428977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Cumulant expansion:</a:t>
            </a:r>
          </a:p>
        </p:txBody>
      </p:sp>
      <p:sp>
        <p:nvSpPr>
          <p:cNvPr id="360" name="Scaling:"/>
          <p:cNvSpPr txBox="1"/>
          <p:nvPr/>
        </p:nvSpPr>
        <p:spPr>
          <a:xfrm>
            <a:off x="252870" y="7748693"/>
            <a:ext cx="2032001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2000"/>
              </a:spcBef>
              <a:defRPr b="0" i="1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/>
            </a:pPr>
            <a:r>
              <a:rPr i="1"/>
              <a:t>Scaling:</a:t>
            </a:r>
          </a:p>
        </p:txBody>
      </p:sp>
      <p:pic>
        <p:nvPicPr>
          <p:cNvPr id="361" name="latex-image-1.png" descr="latex-image-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4133" y="8064782"/>
            <a:ext cx="15623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"/>
          <p:cNvSpPr/>
          <p:nvPr/>
        </p:nvSpPr>
        <p:spPr>
          <a:xfrm>
            <a:off x="5021297" y="7875128"/>
            <a:ext cx="2528712" cy="1553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363" name="latex-image-1.png" descr="latex-image-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4053" y="3930791"/>
            <a:ext cx="10844108" cy="946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latex-image-1.png" descr="latex-image-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6328" y="6599484"/>
            <a:ext cx="11379201" cy="96858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Callout"/>
          <p:cNvSpPr/>
          <p:nvPr/>
        </p:nvSpPr>
        <p:spPr>
          <a:xfrm>
            <a:off x="7375072" y="1297051"/>
            <a:ext cx="4338639" cy="972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2" y="0"/>
                </a:moveTo>
                <a:cubicBezTo>
                  <a:pt x="3265" y="0"/>
                  <a:pt x="3130" y="602"/>
                  <a:pt x="3130" y="1348"/>
                </a:cubicBezTo>
                <a:lnTo>
                  <a:pt x="3130" y="5120"/>
                </a:lnTo>
                <a:lnTo>
                  <a:pt x="0" y="7826"/>
                </a:lnTo>
                <a:lnTo>
                  <a:pt x="3130" y="10522"/>
                </a:lnTo>
                <a:lnTo>
                  <a:pt x="3130" y="20243"/>
                </a:lnTo>
                <a:cubicBezTo>
                  <a:pt x="3130" y="20989"/>
                  <a:pt x="3265" y="21600"/>
                  <a:pt x="3432" y="21600"/>
                </a:cubicBezTo>
                <a:lnTo>
                  <a:pt x="21298" y="21600"/>
                </a:lnTo>
                <a:cubicBezTo>
                  <a:pt x="21465" y="21600"/>
                  <a:pt x="21600" y="20989"/>
                  <a:pt x="21600" y="20243"/>
                </a:cubicBezTo>
                <a:lnTo>
                  <a:pt x="21600" y="1348"/>
                </a:lnTo>
                <a:cubicBezTo>
                  <a:pt x="21600" y="602"/>
                  <a:pt x="21465" y="0"/>
                  <a:pt x="21298" y="0"/>
                </a:cubicBezTo>
                <a:lnTo>
                  <a:pt x="3432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6" name="S=_beta_left(_su.pdf" descr="S=_beta_left(_su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25674" y="1330254"/>
            <a:ext cx="30099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Hubbard model in d=∞"/>
          <p:cNvSpPr txBox="1"/>
          <p:nvPr/>
        </p:nvSpPr>
        <p:spPr>
          <a:xfrm>
            <a:off x="4095608" y="410915"/>
            <a:ext cx="495908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 in d=∞</a:t>
            </a:r>
          </a:p>
        </p:txBody>
      </p:sp>
      <p:grpSp>
        <p:nvGrpSpPr>
          <p:cNvPr id="373" name="Group"/>
          <p:cNvGrpSpPr/>
          <p:nvPr/>
        </p:nvGrpSpPr>
        <p:grpSpPr>
          <a:xfrm>
            <a:off x="3838222" y="3781777"/>
            <a:ext cx="6520463" cy="2530970"/>
            <a:chOff x="0" y="0"/>
            <a:chExt cx="6520462" cy="2530969"/>
          </a:xfrm>
        </p:grpSpPr>
        <p:pic>
          <p:nvPicPr>
            <p:cNvPr id="369" name="latex-image-1.png" descr="latex-image-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20463" cy="1221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latex-image-1.png" descr="latex-image-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38968" y="1880729"/>
              <a:ext cx="3237655" cy="650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Oval"/>
            <p:cNvSpPr/>
            <p:nvPr/>
          </p:nvSpPr>
          <p:spPr>
            <a:xfrm>
              <a:off x="2230684" y="173848"/>
              <a:ext cx="1842348" cy="939237"/>
            </a:xfrm>
            <a:prstGeom prst="ellips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314417" y="1113084"/>
              <a:ext cx="559930" cy="72249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pic>
        <p:nvPicPr>
          <p:cNvPr id="374" name="latex-image-2.png" descr="latex-image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9217" y="7342293"/>
            <a:ext cx="2022970" cy="1499166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ow to construct non-trivial d=∞ limit?…"/>
          <p:cNvSpPr txBox="1"/>
          <p:nvPr/>
        </p:nvSpPr>
        <p:spPr>
          <a:xfrm>
            <a:off x="3174435" y="1187590"/>
            <a:ext cx="7146005" cy="232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How to construct non-trivial d=∞ limit?</a:t>
            </a:r>
            <a:endParaRPr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Symbol"/>
                <a:ea typeface="Symbol"/>
                <a:cs typeface="Symbol"/>
                <a:sym typeface="Symbol"/>
              </a:rPr>
              <a:t>                      á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E</a:t>
            </a:r>
            <a:r>
              <a:rPr baseline="-1941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kin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Symbol"/>
                <a:ea typeface="Symbol"/>
                <a:cs typeface="Symbol"/>
                <a:sym typeface="Symbol"/>
              </a:rPr>
              <a:t>ñ 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≈ 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Symbol"/>
                <a:ea typeface="Symbol"/>
                <a:cs typeface="Symbol"/>
                <a:sym typeface="Symbol"/>
              </a:rPr>
              <a:t>á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E</a:t>
            </a:r>
            <a:r>
              <a:rPr baseline="-1941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int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Symbol"/>
                <a:ea typeface="Symbol"/>
                <a:cs typeface="Symbol"/>
                <a:sym typeface="Symbol"/>
              </a:rPr>
              <a:t>ñ</a:t>
            </a:r>
            <a:endParaRPr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How to scale hopping?</a:t>
            </a:r>
          </a:p>
        </p:txBody>
      </p:sp>
      <p:sp>
        <p:nvSpPr>
          <p:cNvPr id="376" name="Rectangle"/>
          <p:cNvSpPr/>
          <p:nvPr/>
        </p:nvSpPr>
        <p:spPr>
          <a:xfrm>
            <a:off x="5382542" y="6935893"/>
            <a:ext cx="3720819" cy="2366152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77" name="Metzner and Vollhardt,…"/>
          <p:cNvSpPr txBox="1"/>
          <p:nvPr/>
        </p:nvSpPr>
        <p:spPr>
          <a:xfrm>
            <a:off x="343182" y="7581617"/>
            <a:ext cx="5066454" cy="1507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3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Metzner and Vollhardt, </a:t>
            </a:r>
            <a:endParaRPr i="1" sz="2200">
              <a:latin typeface="Arial"/>
              <a:ea typeface="Arial"/>
              <a:cs typeface="Arial"/>
              <a:sym typeface="Arial"/>
            </a:endParaRPr>
          </a:p>
          <a:p>
            <a:pPr algn="l" defTabSz="1300480">
              <a:lnSpc>
                <a:spcPct val="30000"/>
              </a:lnSpc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PRL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62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324 (1998</a:t>
            </a:r>
            <a:r>
              <a:rPr sz="2800"/>
              <a:t>)</a:t>
            </a:r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Dynamical mean-field theory (DMFT)"/>
          <p:cNvSpPr txBox="1"/>
          <p:nvPr/>
        </p:nvSpPr>
        <p:spPr>
          <a:xfrm>
            <a:off x="1693333" y="230293"/>
            <a:ext cx="861346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Dynamical mean-field theory (DMFT)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270933" y="1487875"/>
            <a:ext cx="3936994" cy="4056901"/>
            <a:chOff x="0" y="0"/>
            <a:chExt cx="3936993" cy="4056899"/>
          </a:xfrm>
        </p:grpSpPr>
        <p:grpSp>
          <p:nvGrpSpPr>
            <p:cNvPr id="418" name="Group"/>
            <p:cNvGrpSpPr/>
            <p:nvPr/>
          </p:nvGrpSpPr>
          <p:grpSpPr>
            <a:xfrm>
              <a:off x="-1" y="538427"/>
              <a:ext cx="3936995" cy="3518473"/>
              <a:chOff x="0" y="0"/>
              <a:chExt cx="3936993" cy="3518472"/>
            </a:xfrm>
          </p:grpSpPr>
          <p:grpSp>
            <p:nvGrpSpPr>
              <p:cNvPr id="392" name="Group"/>
              <p:cNvGrpSpPr/>
              <p:nvPr/>
            </p:nvGrpSpPr>
            <p:grpSpPr>
              <a:xfrm>
                <a:off x="13660" y="498189"/>
                <a:ext cx="3680123" cy="2626263"/>
                <a:chOff x="0" y="0"/>
                <a:chExt cx="3680121" cy="2626262"/>
              </a:xfrm>
            </p:grpSpPr>
            <p:grpSp>
              <p:nvGrpSpPr>
                <p:cNvPr id="383" name="Group"/>
                <p:cNvGrpSpPr/>
                <p:nvPr/>
              </p:nvGrpSpPr>
              <p:grpSpPr>
                <a:xfrm>
                  <a:off x="-1" y="0"/>
                  <a:ext cx="1844161" cy="2626263"/>
                  <a:chOff x="0" y="0"/>
                  <a:chExt cx="1844159" cy="2626262"/>
                </a:xfrm>
              </p:grpSpPr>
              <p:sp>
                <p:nvSpPr>
                  <p:cNvPr id="380" name="Shape"/>
                  <p:cNvSpPr/>
                  <p:nvPr/>
                </p:nvSpPr>
                <p:spPr>
                  <a:xfrm>
                    <a:off x="-1" y="1745881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1" name="Shape"/>
                  <p:cNvSpPr/>
                  <p:nvPr/>
                </p:nvSpPr>
                <p:spPr>
                  <a:xfrm>
                    <a:off x="611987" y="0"/>
                    <a:ext cx="1232173" cy="8803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2" name="Shape"/>
                  <p:cNvSpPr/>
                  <p:nvPr/>
                </p:nvSpPr>
                <p:spPr>
                  <a:xfrm>
                    <a:off x="305993" y="872940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87" name="Group"/>
                <p:cNvGrpSpPr/>
                <p:nvPr/>
              </p:nvGrpSpPr>
              <p:grpSpPr>
                <a:xfrm>
                  <a:off x="917981" y="0"/>
                  <a:ext cx="1844160" cy="2626263"/>
                  <a:chOff x="0" y="0"/>
                  <a:chExt cx="1844159" cy="2626262"/>
                </a:xfrm>
              </p:grpSpPr>
              <p:sp>
                <p:nvSpPr>
                  <p:cNvPr id="384" name="Shape"/>
                  <p:cNvSpPr/>
                  <p:nvPr/>
                </p:nvSpPr>
                <p:spPr>
                  <a:xfrm>
                    <a:off x="-1" y="1745881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5" name="Shape"/>
                  <p:cNvSpPr/>
                  <p:nvPr/>
                </p:nvSpPr>
                <p:spPr>
                  <a:xfrm>
                    <a:off x="611987" y="0"/>
                    <a:ext cx="1232173" cy="8803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6" name="Shape"/>
                  <p:cNvSpPr/>
                  <p:nvPr/>
                </p:nvSpPr>
                <p:spPr>
                  <a:xfrm>
                    <a:off x="305993" y="872940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91" name="Group"/>
                <p:cNvGrpSpPr/>
                <p:nvPr/>
              </p:nvGrpSpPr>
              <p:grpSpPr>
                <a:xfrm>
                  <a:off x="1835962" y="0"/>
                  <a:ext cx="1844160" cy="2626263"/>
                  <a:chOff x="0" y="0"/>
                  <a:chExt cx="1844159" cy="2626262"/>
                </a:xfrm>
              </p:grpSpPr>
              <p:sp>
                <p:nvSpPr>
                  <p:cNvPr id="388" name="Shape"/>
                  <p:cNvSpPr/>
                  <p:nvPr/>
                </p:nvSpPr>
                <p:spPr>
                  <a:xfrm>
                    <a:off x="-1" y="1745881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9" name="Shape"/>
                  <p:cNvSpPr/>
                  <p:nvPr/>
                </p:nvSpPr>
                <p:spPr>
                  <a:xfrm>
                    <a:off x="611987" y="0"/>
                    <a:ext cx="1232173" cy="8803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90" name="Shape"/>
                  <p:cNvSpPr/>
                  <p:nvPr/>
                </p:nvSpPr>
                <p:spPr>
                  <a:xfrm>
                    <a:off x="305993" y="872940"/>
                    <a:ext cx="1232173" cy="88038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393" name="Line"/>
              <p:cNvSpPr/>
              <p:nvPr/>
            </p:nvSpPr>
            <p:spPr>
              <a:xfrm flipH="1">
                <a:off x="-1" y="2839257"/>
                <a:ext cx="21858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 flipH="1">
                <a:off x="3081794" y="2005996"/>
                <a:ext cx="21858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 flipH="1">
                <a:off x="1857819" y="220435"/>
                <a:ext cx="21858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 flipH="1" flipV="1">
                <a:off x="2141956" y="1946477"/>
                <a:ext cx="21858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H="1" flipV="1">
                <a:off x="3365931" y="1053697"/>
                <a:ext cx="21858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H="1" flipV="1">
                <a:off x="1223975" y="1926638"/>
                <a:ext cx="21857" cy="55550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402" name="Group"/>
              <p:cNvGrpSpPr/>
              <p:nvPr/>
            </p:nvGrpSpPr>
            <p:grpSpPr>
              <a:xfrm>
                <a:off x="2360523" y="101398"/>
                <a:ext cx="830556" cy="793584"/>
                <a:chOff x="0" y="0"/>
                <a:chExt cx="830554" cy="793582"/>
              </a:xfrm>
            </p:grpSpPr>
            <p:sp>
              <p:nvSpPr>
                <p:cNvPr id="399" name="Line"/>
                <p:cNvSpPr/>
                <p:nvPr/>
              </p:nvSpPr>
              <p:spPr>
                <a:xfrm flipH="1" flipV="1">
                  <a:off x="284137" y="79358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0" name="Line"/>
                <p:cNvSpPr/>
                <p:nvPr/>
              </p:nvSpPr>
              <p:spPr>
                <a:xfrm flipH="1">
                  <a:off x="502704" y="119037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1" name="Oval"/>
                <p:cNvSpPr/>
                <p:nvPr/>
              </p:nvSpPr>
              <p:spPr>
                <a:xfrm>
                  <a:off x="0" y="0"/>
                  <a:ext cx="830555" cy="793583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06" name="Group"/>
              <p:cNvGrpSpPr/>
              <p:nvPr/>
            </p:nvGrpSpPr>
            <p:grpSpPr>
              <a:xfrm>
                <a:off x="2382380" y="2700381"/>
                <a:ext cx="830555" cy="793583"/>
                <a:chOff x="0" y="0"/>
                <a:chExt cx="830554" cy="793582"/>
              </a:xfrm>
            </p:grpSpPr>
            <p:sp>
              <p:nvSpPr>
                <p:cNvPr id="403" name="Line"/>
                <p:cNvSpPr/>
                <p:nvPr/>
              </p:nvSpPr>
              <p:spPr>
                <a:xfrm flipH="1" flipV="1">
                  <a:off x="284137" y="79358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4" name="Line"/>
                <p:cNvSpPr/>
                <p:nvPr/>
              </p:nvSpPr>
              <p:spPr>
                <a:xfrm flipH="1">
                  <a:off x="502704" y="119037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5" name="Oval"/>
                <p:cNvSpPr/>
                <p:nvPr/>
              </p:nvSpPr>
              <p:spPr>
                <a:xfrm>
                  <a:off x="0" y="0"/>
                  <a:ext cx="830555" cy="793583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10" name="Group"/>
              <p:cNvGrpSpPr/>
              <p:nvPr/>
            </p:nvGrpSpPr>
            <p:grpSpPr>
              <a:xfrm>
                <a:off x="240423" y="994178"/>
                <a:ext cx="830556" cy="793584"/>
                <a:chOff x="0" y="0"/>
                <a:chExt cx="830554" cy="793582"/>
              </a:xfrm>
            </p:grpSpPr>
            <p:sp>
              <p:nvSpPr>
                <p:cNvPr id="407" name="Line"/>
                <p:cNvSpPr/>
                <p:nvPr/>
              </p:nvSpPr>
              <p:spPr>
                <a:xfrm flipH="1" flipV="1">
                  <a:off x="284137" y="79358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8" name="Line"/>
                <p:cNvSpPr/>
                <p:nvPr/>
              </p:nvSpPr>
              <p:spPr>
                <a:xfrm flipH="1">
                  <a:off x="502704" y="119037"/>
                  <a:ext cx="21857" cy="555509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409" name="Oval"/>
                <p:cNvSpPr/>
                <p:nvPr/>
              </p:nvSpPr>
              <p:spPr>
                <a:xfrm>
                  <a:off x="0" y="0"/>
                  <a:ext cx="830555" cy="793583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411" name="Line"/>
              <p:cNvSpPr/>
              <p:nvPr/>
            </p:nvSpPr>
            <p:spPr>
              <a:xfrm rot="18933702">
                <a:off x="1043650" y="138583"/>
                <a:ext cx="642043" cy="602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rot="18933702">
                <a:off x="2289482" y="1904304"/>
                <a:ext cx="642042" cy="602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rot="18933702">
                <a:off x="2010810" y="2824367"/>
                <a:ext cx="538224" cy="446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H="1" rot="2666298">
                <a:off x="125681" y="2777245"/>
                <a:ext cx="642043" cy="602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H="1" rot="20322902">
                <a:off x="3207467" y="575050"/>
                <a:ext cx="642043" cy="60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rot="14554823">
                <a:off x="220863" y="1437208"/>
                <a:ext cx="582790" cy="663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rot="14171802">
                <a:off x="2275394" y="584108"/>
                <a:ext cx="582789" cy="663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419" name="U"/>
            <p:cNvSpPr txBox="1"/>
            <p:nvPr/>
          </p:nvSpPr>
          <p:spPr>
            <a:xfrm>
              <a:off x="2508056" y="0"/>
              <a:ext cx="454581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420" name="t"/>
            <p:cNvSpPr txBox="1"/>
            <p:nvPr/>
          </p:nvSpPr>
          <p:spPr>
            <a:xfrm>
              <a:off x="1196654" y="178556"/>
              <a:ext cx="262717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t</a:t>
              </a: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8468924" y="1228231"/>
            <a:ext cx="4210756" cy="3793068"/>
            <a:chOff x="0" y="0"/>
            <a:chExt cx="4210755" cy="3793066"/>
          </a:xfrm>
        </p:grpSpPr>
        <p:grpSp>
          <p:nvGrpSpPr>
            <p:cNvPr id="425" name="Group"/>
            <p:cNvGrpSpPr/>
            <p:nvPr/>
          </p:nvGrpSpPr>
          <p:grpSpPr>
            <a:xfrm>
              <a:off x="2039617" y="1405836"/>
              <a:ext cx="839229" cy="832322"/>
              <a:chOff x="0" y="0"/>
              <a:chExt cx="839228" cy="832321"/>
            </a:xfrm>
          </p:grpSpPr>
          <p:sp>
            <p:nvSpPr>
              <p:cNvPr id="422" name="Line"/>
              <p:cNvSpPr/>
              <p:nvPr/>
            </p:nvSpPr>
            <p:spPr>
              <a:xfrm flipH="1" flipV="1">
                <a:off x="287104" y="83232"/>
                <a:ext cx="22086" cy="58262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 flipH="1">
                <a:off x="507954" y="124848"/>
                <a:ext cx="22085" cy="58262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0" y="-1"/>
                <a:ext cx="839229" cy="832323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426" name="Shape"/>
            <p:cNvSpPr/>
            <p:nvPr/>
          </p:nvSpPr>
          <p:spPr>
            <a:xfrm>
              <a:off x="686831" y="0"/>
              <a:ext cx="3523925" cy="3793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21600" y="10800"/>
                  </a:ln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26" y="10800"/>
                  </a:moveTo>
                  <a:cubicBezTo>
                    <a:pt x="6526" y="13160"/>
                    <a:pt x="8440" y="15074"/>
                    <a:pt x="10800" y="15074"/>
                  </a:cubicBezTo>
                  <a:cubicBezTo>
                    <a:pt x="13160" y="15074"/>
                    <a:pt x="15074" y="13160"/>
                    <a:pt x="15074" y="10800"/>
                  </a:cubicBezTo>
                  <a:cubicBezTo>
                    <a:pt x="15074" y="8440"/>
                    <a:pt x="13160" y="6526"/>
                    <a:pt x="10800" y="6526"/>
                  </a:cubicBezTo>
                  <a:cubicBezTo>
                    <a:pt x="8440" y="6526"/>
                    <a:pt x="6526" y="8440"/>
                    <a:pt x="6526" y="10800"/>
                  </a:cubicBezTo>
                  <a:close/>
                </a:path>
              </a:pathLst>
            </a:custGeom>
            <a:solidFill>
              <a:srgbClr val="BBE0E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439" name="Group"/>
            <p:cNvGrpSpPr/>
            <p:nvPr/>
          </p:nvGrpSpPr>
          <p:grpSpPr>
            <a:xfrm>
              <a:off x="0" y="960689"/>
              <a:ext cx="3722250" cy="2753701"/>
              <a:chOff x="0" y="0"/>
              <a:chExt cx="3722249" cy="2753699"/>
            </a:xfrm>
          </p:grpSpPr>
          <p:grpSp>
            <p:nvGrpSpPr>
              <p:cNvPr id="430" name="Group"/>
              <p:cNvGrpSpPr/>
              <p:nvPr/>
            </p:nvGrpSpPr>
            <p:grpSpPr>
              <a:xfrm>
                <a:off x="-1" y="0"/>
                <a:ext cx="1865271" cy="2753700"/>
                <a:chOff x="0" y="0"/>
                <a:chExt cx="1865269" cy="2753699"/>
              </a:xfrm>
            </p:grpSpPr>
            <p:sp>
              <p:nvSpPr>
                <p:cNvPr id="427" name="Shape"/>
                <p:cNvSpPr/>
                <p:nvPr/>
              </p:nvSpPr>
              <p:spPr>
                <a:xfrm>
                  <a:off x="-1" y="1830599"/>
                  <a:ext cx="1246278" cy="923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28" name="Shape"/>
                <p:cNvSpPr/>
                <p:nvPr/>
              </p:nvSpPr>
              <p:spPr>
                <a:xfrm>
                  <a:off x="618993" y="-1"/>
                  <a:ext cx="1246277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29" name="Shape"/>
                <p:cNvSpPr/>
                <p:nvPr/>
              </p:nvSpPr>
              <p:spPr>
                <a:xfrm>
                  <a:off x="309496" y="915299"/>
                  <a:ext cx="1246278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34" name="Group"/>
              <p:cNvGrpSpPr/>
              <p:nvPr/>
            </p:nvGrpSpPr>
            <p:grpSpPr>
              <a:xfrm>
                <a:off x="928489" y="0"/>
                <a:ext cx="1865271" cy="2753700"/>
                <a:chOff x="0" y="0"/>
                <a:chExt cx="1865269" cy="2753699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1830599"/>
                  <a:ext cx="1246278" cy="923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>
                  <a:off x="618993" y="-1"/>
                  <a:ext cx="1246277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33" name="Shape"/>
                <p:cNvSpPr/>
                <p:nvPr/>
              </p:nvSpPr>
              <p:spPr>
                <a:xfrm>
                  <a:off x="309496" y="915299"/>
                  <a:ext cx="1246278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38" name="Group"/>
              <p:cNvGrpSpPr/>
              <p:nvPr/>
            </p:nvGrpSpPr>
            <p:grpSpPr>
              <a:xfrm>
                <a:off x="1856979" y="0"/>
                <a:ext cx="1865271" cy="2753700"/>
                <a:chOff x="0" y="0"/>
                <a:chExt cx="1865269" cy="2753699"/>
              </a:xfrm>
            </p:grpSpPr>
            <p:sp>
              <p:nvSpPr>
                <p:cNvPr id="435" name="Shape"/>
                <p:cNvSpPr/>
                <p:nvPr/>
              </p:nvSpPr>
              <p:spPr>
                <a:xfrm>
                  <a:off x="-1" y="1830599"/>
                  <a:ext cx="1246278" cy="923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36" name="Shape"/>
                <p:cNvSpPr/>
                <p:nvPr/>
              </p:nvSpPr>
              <p:spPr>
                <a:xfrm>
                  <a:off x="618993" y="-1"/>
                  <a:ext cx="1246277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>
                  <a:off x="309496" y="915299"/>
                  <a:ext cx="1246278" cy="9231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C0C0C0"/>
                  </a:solidFill>
                  <a:prstDash val="dash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440" name="Line"/>
            <p:cNvSpPr/>
            <p:nvPr/>
          </p:nvSpPr>
          <p:spPr>
            <a:xfrm flipH="1" rot="20322902">
              <a:off x="2260901" y="770182"/>
              <a:ext cx="649256" cy="89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 rot="18933702">
              <a:off x="1469855" y="1227426"/>
              <a:ext cx="506380" cy="81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96" y="1861"/>
                    <a:pt x="21600" y="10964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 rot="18933702">
              <a:off x="2663813" y="1383050"/>
              <a:ext cx="816267" cy="46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43" name="U"/>
            <p:cNvSpPr txBox="1"/>
            <p:nvPr/>
          </p:nvSpPr>
          <p:spPr>
            <a:xfrm>
              <a:off x="1837117" y="1000027"/>
              <a:ext cx="454581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U</a:t>
              </a:r>
            </a:p>
          </p:txBody>
        </p:sp>
      </p:grpSp>
      <p:sp>
        <p:nvSpPr>
          <p:cNvPr id="445" name="t"/>
          <p:cNvSpPr txBox="1"/>
          <p:nvPr/>
        </p:nvSpPr>
        <p:spPr>
          <a:xfrm>
            <a:off x="6001173" y="5766364"/>
            <a:ext cx="262717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5328355" y="5504462"/>
            <a:ext cx="4373284" cy="3561058"/>
            <a:chOff x="0" y="0"/>
            <a:chExt cx="4373283" cy="3561057"/>
          </a:xfrm>
        </p:grpSpPr>
        <p:grpSp>
          <p:nvGrpSpPr>
            <p:cNvPr id="458" name="Group"/>
            <p:cNvGrpSpPr/>
            <p:nvPr/>
          </p:nvGrpSpPr>
          <p:grpSpPr>
            <a:xfrm>
              <a:off x="13546" y="541866"/>
              <a:ext cx="3680179" cy="2625797"/>
              <a:chOff x="0" y="0"/>
              <a:chExt cx="3680178" cy="2625795"/>
            </a:xfrm>
          </p:grpSpPr>
          <p:grpSp>
            <p:nvGrpSpPr>
              <p:cNvPr id="449" name="Group"/>
              <p:cNvGrpSpPr/>
              <p:nvPr/>
            </p:nvGrpSpPr>
            <p:grpSpPr>
              <a:xfrm>
                <a:off x="-1" y="0"/>
                <a:ext cx="1844189" cy="2625796"/>
                <a:chOff x="0" y="0"/>
                <a:chExt cx="1844187" cy="2625795"/>
              </a:xfrm>
            </p:grpSpPr>
            <p:sp>
              <p:nvSpPr>
                <p:cNvPr id="446" name="Shape"/>
                <p:cNvSpPr/>
                <p:nvPr/>
              </p:nvSpPr>
              <p:spPr>
                <a:xfrm>
                  <a:off x="-1" y="1745571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47" name="Shape"/>
                <p:cNvSpPr/>
                <p:nvPr/>
              </p:nvSpPr>
              <p:spPr>
                <a:xfrm>
                  <a:off x="611996" y="0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48" name="Shape"/>
                <p:cNvSpPr/>
                <p:nvPr/>
              </p:nvSpPr>
              <p:spPr>
                <a:xfrm>
                  <a:off x="305998" y="872785"/>
                  <a:ext cx="1232191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53" name="Group"/>
              <p:cNvGrpSpPr/>
              <p:nvPr/>
            </p:nvGrpSpPr>
            <p:grpSpPr>
              <a:xfrm>
                <a:off x="917995" y="0"/>
                <a:ext cx="1844188" cy="2625796"/>
                <a:chOff x="0" y="0"/>
                <a:chExt cx="1844187" cy="2625795"/>
              </a:xfrm>
            </p:grpSpPr>
            <p:sp>
              <p:nvSpPr>
                <p:cNvPr id="450" name="Shape"/>
                <p:cNvSpPr/>
                <p:nvPr/>
              </p:nvSpPr>
              <p:spPr>
                <a:xfrm>
                  <a:off x="-1" y="1745571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51" name="Shape"/>
                <p:cNvSpPr/>
                <p:nvPr/>
              </p:nvSpPr>
              <p:spPr>
                <a:xfrm>
                  <a:off x="611996" y="0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52" name="Shape"/>
                <p:cNvSpPr/>
                <p:nvPr/>
              </p:nvSpPr>
              <p:spPr>
                <a:xfrm>
                  <a:off x="305998" y="872785"/>
                  <a:ext cx="1232191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457" name="Group"/>
              <p:cNvGrpSpPr/>
              <p:nvPr/>
            </p:nvGrpSpPr>
            <p:grpSpPr>
              <a:xfrm>
                <a:off x="1835990" y="0"/>
                <a:ext cx="1844188" cy="2625796"/>
                <a:chOff x="0" y="0"/>
                <a:chExt cx="1844187" cy="2625795"/>
              </a:xfrm>
            </p:grpSpPr>
            <p:sp>
              <p:nvSpPr>
                <p:cNvPr id="454" name="Shape"/>
                <p:cNvSpPr/>
                <p:nvPr/>
              </p:nvSpPr>
              <p:spPr>
                <a:xfrm>
                  <a:off x="-1" y="1745571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55" name="Shape"/>
                <p:cNvSpPr/>
                <p:nvPr/>
              </p:nvSpPr>
              <p:spPr>
                <a:xfrm>
                  <a:off x="611996" y="0"/>
                  <a:ext cx="1232192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456" name="Shape"/>
                <p:cNvSpPr/>
                <p:nvPr/>
              </p:nvSpPr>
              <p:spPr>
                <a:xfrm>
                  <a:off x="305998" y="872785"/>
                  <a:ext cx="1232191" cy="880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459" name="Line"/>
            <p:cNvSpPr/>
            <p:nvPr/>
          </p:nvSpPr>
          <p:spPr>
            <a:xfrm flipH="1">
              <a:off x="-1" y="2883182"/>
              <a:ext cx="22579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 flipH="1">
              <a:off x="3081866" y="2050062"/>
              <a:ext cx="22579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 flipH="1">
              <a:off x="1858151" y="264160"/>
              <a:ext cx="22578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 flipH="1" flipV="1">
              <a:off x="2142631" y="1989102"/>
              <a:ext cx="20321" cy="557672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 flipH="1" flipV="1">
              <a:off x="3366346" y="1097280"/>
              <a:ext cx="20321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 flipH="1" flipV="1">
              <a:off x="1223715" y="1971039"/>
              <a:ext cx="22579" cy="555415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 flipH="1" flipV="1">
              <a:off x="2646115" y="223519"/>
              <a:ext cx="20321" cy="557673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 flipH="1">
              <a:off x="2862862" y="264160"/>
              <a:ext cx="22579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 flipH="1" flipV="1">
              <a:off x="2666435" y="2822222"/>
              <a:ext cx="22579" cy="557672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 flipH="1">
              <a:off x="2885440" y="2862862"/>
              <a:ext cx="20321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 flipH="1" flipV="1">
              <a:off x="523804" y="1117600"/>
              <a:ext cx="22579" cy="55541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 flipH="1">
              <a:off x="742808" y="1158240"/>
              <a:ext cx="20321" cy="553156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 rot="18933702">
              <a:off x="1043086" y="180607"/>
              <a:ext cx="643469" cy="60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 rot="18933702">
              <a:off x="2289379" y="1948447"/>
              <a:ext cx="641211" cy="60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 rot="18933702">
              <a:off x="2011674" y="2867367"/>
              <a:ext cx="537353" cy="44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 flipH="1" rot="2666298">
              <a:off x="126441" y="2819949"/>
              <a:ext cx="641211" cy="60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 flipH="1" rot="20322902">
              <a:off x="3208298" y="618614"/>
              <a:ext cx="641212" cy="60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 rot="14554823">
              <a:off x="221253" y="1481097"/>
              <a:ext cx="582509" cy="66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 rot="14171802">
              <a:off x="2275831" y="627658"/>
              <a:ext cx="582509" cy="66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8" name="Σ(ω)"/>
            <p:cNvSpPr txBox="1"/>
            <p:nvPr/>
          </p:nvSpPr>
          <p:spPr>
            <a:xfrm>
              <a:off x="3391182" y="18062"/>
              <a:ext cx="982102" cy="68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  <p:sp>
          <p:nvSpPr>
            <p:cNvPr id="479" name="Σ(ω)"/>
            <p:cNvSpPr txBox="1"/>
            <p:nvPr/>
          </p:nvSpPr>
          <p:spPr>
            <a:xfrm>
              <a:off x="1422400" y="36124"/>
              <a:ext cx="982102" cy="68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  <p:sp>
          <p:nvSpPr>
            <p:cNvPr id="480" name="Σ(ω)"/>
            <p:cNvSpPr txBox="1"/>
            <p:nvPr/>
          </p:nvSpPr>
          <p:spPr>
            <a:xfrm>
              <a:off x="1151466" y="866986"/>
              <a:ext cx="982103" cy="68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  <p:sp>
          <p:nvSpPr>
            <p:cNvPr id="481" name="Σ(ω)"/>
            <p:cNvSpPr txBox="1"/>
            <p:nvPr/>
          </p:nvSpPr>
          <p:spPr>
            <a:xfrm>
              <a:off x="2144888" y="885048"/>
              <a:ext cx="982103" cy="68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  <p:sp>
          <p:nvSpPr>
            <p:cNvPr id="482" name="Σ(ω)"/>
            <p:cNvSpPr txBox="1"/>
            <p:nvPr/>
          </p:nvSpPr>
          <p:spPr>
            <a:xfrm>
              <a:off x="3156373" y="885048"/>
              <a:ext cx="982102" cy="68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  <p:sp>
          <p:nvSpPr>
            <p:cNvPr id="483" name="Σ(ω)"/>
            <p:cNvSpPr txBox="1"/>
            <p:nvPr/>
          </p:nvSpPr>
          <p:spPr>
            <a:xfrm>
              <a:off x="2415822" y="0"/>
              <a:ext cx="982102" cy="684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(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w</a:t>
              </a:r>
              <a:r>
                <a: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)</a:t>
              </a:r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4597376" y="1936542"/>
            <a:ext cx="3728960" cy="4153036"/>
            <a:chOff x="0" y="0"/>
            <a:chExt cx="3728958" cy="4153035"/>
          </a:xfrm>
        </p:grpSpPr>
        <p:sp>
          <p:nvSpPr>
            <p:cNvPr id="485" name="Shape"/>
            <p:cNvSpPr/>
            <p:nvPr/>
          </p:nvSpPr>
          <p:spPr>
            <a:xfrm rot="2021578">
              <a:off x="825901" y="273230"/>
              <a:ext cx="2077157" cy="360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rgbClr val="008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86" name="Shape"/>
            <p:cNvSpPr/>
            <p:nvPr/>
          </p:nvSpPr>
          <p:spPr>
            <a:xfrm rot="2021578">
              <a:off x="1366910" y="437050"/>
              <a:ext cx="2077157" cy="165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rgbClr val="0066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 rot="2021578">
              <a:off x="1176828" y="1064803"/>
              <a:ext cx="86585" cy="36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9198536" y="4905800"/>
            <a:ext cx="3728960" cy="4153037"/>
            <a:chOff x="0" y="0"/>
            <a:chExt cx="3728958" cy="4153036"/>
          </a:xfrm>
        </p:grpSpPr>
        <p:sp>
          <p:nvSpPr>
            <p:cNvPr id="489" name="Shape"/>
            <p:cNvSpPr/>
            <p:nvPr/>
          </p:nvSpPr>
          <p:spPr>
            <a:xfrm rot="12821578">
              <a:off x="825901" y="273230"/>
              <a:ext cx="2077157" cy="360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rgbClr val="008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90" name="Shape"/>
            <p:cNvSpPr/>
            <p:nvPr/>
          </p:nvSpPr>
          <p:spPr>
            <a:xfrm rot="12821578">
              <a:off x="284892" y="2059899"/>
              <a:ext cx="2077157" cy="165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rgbClr val="0066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 rot="12821578">
              <a:off x="2465546" y="2720221"/>
              <a:ext cx="86585" cy="36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493" name="A. Georges et al. RMP 68, 13 (1996)"/>
          <p:cNvSpPr txBox="1"/>
          <p:nvPr/>
        </p:nvSpPr>
        <p:spPr>
          <a:xfrm>
            <a:off x="270933" y="5883768"/>
            <a:ext cx="5120641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A. Georges et al. RMP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68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13 (1996</a:t>
            </a:r>
            <a:r>
              <a:rPr sz="2800"/>
              <a:t>)</a:t>
            </a:r>
          </a:p>
        </p:txBody>
      </p:sp>
      <p:sp>
        <p:nvSpPr>
          <p:cNvPr id="494" name="Physics Today (March 2004) Kotliar, Vollhardt"/>
          <p:cNvSpPr txBox="1"/>
          <p:nvPr/>
        </p:nvSpPr>
        <p:spPr>
          <a:xfrm>
            <a:off x="270932" y="8891128"/>
            <a:ext cx="5970611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 i="1" sz="2400"/>
              <a:t>Physics Today</a:t>
            </a:r>
            <a:r>
              <a:rPr sz="2400"/>
              <a:t> (March 2004) Kotliar, Vollhardt</a:t>
            </a:r>
            <a:r>
              <a:rPr sz="2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