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media1.mov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9320107" y="8886613"/>
            <a:ext cx="2709334" cy="422149"/>
          </a:xfrm>
          <a:prstGeom prst="rect">
            <a:avLst/>
          </a:prstGeom>
        </p:spPr>
        <p:txBody>
          <a:bodyPr wrap="square" lIns="65023" tIns="65023" rIns="65023" bIns="65023"/>
          <a:lstStyle>
            <a:lvl1pPr algn="r" defTabSz="1300480">
              <a:defRPr sz="18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975359" y="2623537"/>
            <a:ext cx="11054082" cy="2903503"/>
          </a:xfrm>
          <a:prstGeom prst="rect">
            <a:avLst/>
          </a:prstGeom>
        </p:spPr>
        <p:txBody>
          <a:bodyPr lIns="65023" tIns="65023" rIns="65023" bIns="65023">
            <a:noAutofit/>
          </a:bodyPr>
          <a:lstStyle>
            <a:lvl1pPr defTabSz="1300480">
              <a:defRPr sz="62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half" idx="1"/>
          </p:nvPr>
        </p:nvSpPr>
        <p:spPr>
          <a:xfrm>
            <a:off x="1950719" y="5527040"/>
            <a:ext cx="9103361" cy="4226561"/>
          </a:xfrm>
          <a:prstGeom prst="rect">
            <a:avLst/>
          </a:prstGeom>
        </p:spPr>
        <p:txBody>
          <a:bodyPr lIns="65023" tIns="65023" rIns="65023" bIns="65023" anchor="t">
            <a:noAutofit/>
          </a:bodyPr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  <a:lvl2pPr marL="0" indent="45720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2pPr>
            <a:lvl3pPr marL="0" indent="91440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3pPr>
            <a:lvl4pPr marL="0" indent="137160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4pPr>
            <a:lvl5pPr marL="0" indent="182880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975358" y="2623536"/>
            <a:ext cx="11054083" cy="2903505"/>
          </a:xfrm>
          <a:prstGeom prst="rect">
            <a:avLst/>
          </a:prstGeom>
        </p:spPr>
        <p:txBody>
          <a:bodyPr lIns="65022" tIns="65022" rIns="65022" bIns="65022"/>
          <a:lstStyle>
            <a:lvl1pPr defTabSz="1300480">
              <a:defRPr sz="62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half" idx="1"/>
          </p:nvPr>
        </p:nvSpPr>
        <p:spPr>
          <a:xfrm>
            <a:off x="1950718" y="5527040"/>
            <a:ext cx="9103364" cy="4226562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  <a:lvl2pPr marL="0" indent="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2pPr>
            <a:lvl3pPr marL="0" indent="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3pPr>
            <a:lvl4pPr marL="0" indent="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4pPr>
            <a:lvl5pPr marL="0" indent="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11658094" y="8886613"/>
            <a:ext cx="371347" cy="422147"/>
          </a:xfrm>
          <a:prstGeom prst="rect">
            <a:avLst/>
          </a:prstGeom>
        </p:spPr>
        <p:txBody>
          <a:bodyPr lIns="65022" tIns="65022" rIns="65022" bIns="65022"/>
          <a:lstStyle>
            <a:lvl1pPr algn="r" defTabSz="1300480">
              <a:defRPr sz="18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975358" y="2796863"/>
            <a:ext cx="11054083" cy="2680159"/>
          </a:xfrm>
          <a:prstGeom prst="rect">
            <a:avLst/>
          </a:prstGeom>
        </p:spPr>
        <p:txBody>
          <a:bodyPr lIns="45263" tIns="45263" rIns="45263" bIns="45263"/>
          <a:lstStyle>
            <a:lvl1pPr defTabSz="478648">
              <a:defRPr sz="88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sz="half" idx="1"/>
          </p:nvPr>
        </p:nvSpPr>
        <p:spPr>
          <a:xfrm>
            <a:off x="1950717" y="5477021"/>
            <a:ext cx="9103365" cy="3901443"/>
          </a:xfrm>
          <a:prstGeom prst="rect">
            <a:avLst/>
          </a:prstGeom>
        </p:spPr>
        <p:txBody>
          <a:bodyPr lIns="0" tIns="0" rIns="0" bIns="0" anchor="t"/>
          <a:lstStyle>
            <a:lvl1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2018616" y="8539213"/>
            <a:ext cx="335945" cy="361345"/>
          </a:xfrm>
          <a:prstGeom prst="rect">
            <a:avLst/>
          </a:prstGeom>
        </p:spPr>
        <p:txBody>
          <a:bodyPr lIns="60022" tIns="60022" rIns="60022" bIns="60022" anchor="ctr"/>
          <a:lstStyle>
            <a:lvl1pPr algn="r" defTabSz="650240">
              <a:defRPr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"/>
          <p:cNvSpPr txBox="1"/>
          <p:nvPr>
            <p:ph type="sldNum" sz="quarter" idx="2"/>
          </p:nvPr>
        </p:nvSpPr>
        <p:spPr>
          <a:xfrm>
            <a:off x="9320107" y="8886613"/>
            <a:ext cx="2709334" cy="422149"/>
          </a:xfrm>
          <a:prstGeom prst="rect">
            <a:avLst/>
          </a:prstGeom>
        </p:spPr>
        <p:txBody>
          <a:bodyPr wrap="square" lIns="65023" tIns="65023" rIns="65023" bIns="65023"/>
          <a:lstStyle>
            <a:lvl1pPr algn="r" defTabSz="1300480">
              <a:defRPr sz="18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xfrm>
            <a:off x="975359" y="541866"/>
            <a:ext cx="11054082" cy="2275841"/>
          </a:xfrm>
          <a:prstGeom prst="rect">
            <a:avLst/>
          </a:prstGeom>
        </p:spPr>
        <p:txBody>
          <a:bodyPr lIns="65023" tIns="65023" rIns="65023" bIns="65023">
            <a:noAutofit/>
          </a:bodyPr>
          <a:lstStyle>
            <a:lvl1pPr defTabSz="1300480">
              <a:defRPr sz="62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975359" y="2817706"/>
            <a:ext cx="11054082" cy="6935895"/>
          </a:xfrm>
          <a:prstGeom prst="rect">
            <a:avLst/>
          </a:prstGeom>
        </p:spPr>
        <p:txBody>
          <a:bodyPr lIns="65023" tIns="65023" rIns="65023" bIns="65023" anchor="t">
            <a:noAutofit/>
          </a:bodyPr>
          <a:lstStyle>
            <a:lvl1pPr marL="471487" indent="-471487" defTabSz="1300480">
              <a:spcBef>
                <a:spcPts val="1000"/>
              </a:spcBef>
              <a:buSzPct val="100000"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  <a:lvl2pPr marL="906235" indent="-449035" defTabSz="1300480">
              <a:spcBef>
                <a:spcPts val="1000"/>
              </a:spcBef>
              <a:buSzPct val="100000"/>
              <a:buChar char="–"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2pPr>
            <a:lvl3pPr indent="-419100" defTabSz="1300480">
              <a:spcBef>
                <a:spcPts val="1000"/>
              </a:spcBef>
              <a:buSzPct val="100000"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3pPr>
            <a:lvl4pPr marL="1874520" indent="-502920" defTabSz="1300480">
              <a:spcBef>
                <a:spcPts val="1000"/>
              </a:spcBef>
              <a:buSzPct val="100000"/>
              <a:buChar char="–"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4pPr>
            <a:lvl5pPr marL="2387600" indent="-558800" defTabSz="1300480">
              <a:spcBef>
                <a:spcPts val="1000"/>
              </a:spcBef>
              <a:buSzPct val="100000"/>
              <a:buChar char="»"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/>
          <p:nvPr>
            <p:ph type="title"/>
          </p:nvPr>
        </p:nvSpPr>
        <p:spPr>
          <a:xfrm>
            <a:off x="975359" y="2796865"/>
            <a:ext cx="11054082" cy="2680157"/>
          </a:xfrm>
          <a:prstGeom prst="rect">
            <a:avLst/>
          </a:prstGeom>
        </p:spPr>
        <p:txBody>
          <a:bodyPr lIns="45263" tIns="45263" rIns="45263" bIns="45263">
            <a:noAutofit/>
          </a:bodyPr>
          <a:lstStyle>
            <a:lvl1pPr defTabSz="478648">
              <a:defRPr sz="88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sz="half" idx="1"/>
          </p:nvPr>
        </p:nvSpPr>
        <p:spPr>
          <a:xfrm>
            <a:off x="1950719" y="5477021"/>
            <a:ext cx="9103362" cy="390144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33655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67310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1011237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1347787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9320107" y="8478585"/>
            <a:ext cx="3034454" cy="482601"/>
          </a:xfrm>
          <a:prstGeom prst="rect">
            <a:avLst/>
          </a:prstGeom>
        </p:spPr>
        <p:txBody>
          <a:bodyPr wrap="square" lIns="60022" tIns="60022" rIns="60022" bIns="60022" anchor="ctr"/>
          <a:lstStyle>
            <a:lvl1pPr algn="r" defTabSz="650240">
              <a:defRPr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Relationship Id="rId3" Type="http://schemas.openxmlformats.org/officeDocument/2006/relationships/image" Target="../media/image3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Relationship Id="rId3" Type="http://schemas.openxmlformats.org/officeDocument/2006/relationships/image" Target="../media/image3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4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video" Target="../media/media1.mov"/><Relationship Id="rId7" Type="http://schemas.microsoft.com/office/2007/relationships/media" Target="../media/media1.mov"/><Relationship Id="rId8" Type="http://schemas.openxmlformats.org/officeDocument/2006/relationships/image" Target="../media/image4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21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21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21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chrodinger equation"/>
          <p:cNvSpPr txBox="1"/>
          <p:nvPr>
            <p:ph type="title"/>
          </p:nvPr>
        </p:nvSpPr>
        <p:spPr>
          <a:xfrm>
            <a:off x="451099" y="526491"/>
            <a:ext cx="11704324" cy="800300"/>
          </a:xfrm>
          <a:prstGeom prst="rect">
            <a:avLst/>
          </a:prstGeom>
        </p:spPr>
        <p:txBody>
          <a:bodyPr/>
          <a:lstStyle>
            <a:lvl1pPr>
              <a:defRPr b="1"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Formation of local moments</a:t>
            </a:r>
          </a:p>
        </p:txBody>
      </p:sp>
      <p:sp>
        <p:nvSpPr>
          <p:cNvPr id="165" name="H is constant in time"/>
          <p:cNvSpPr txBox="1"/>
          <p:nvPr/>
        </p:nvSpPr>
        <p:spPr>
          <a:xfrm>
            <a:off x="438850" y="3627492"/>
            <a:ext cx="1647459" cy="42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Sector (3,3)</a:t>
            </a:r>
          </a:p>
        </p:txBody>
      </p:sp>
      <p:sp>
        <p:nvSpPr>
          <p:cNvPr id="166" name="Spectrum of eigenenergies:"/>
          <p:cNvSpPr txBox="1"/>
          <p:nvPr/>
        </p:nvSpPr>
        <p:spPr>
          <a:xfrm>
            <a:off x="404985" y="3290907"/>
            <a:ext cx="648221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Spectrum</a:t>
            </a:r>
            <a:r>
              <a:rPr b="0"/>
              <a:t> of eigenenergies (6-site Hubbard model):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261142" y="4293198"/>
            <a:ext cx="10907738" cy="4219132"/>
            <a:chOff x="0" y="0"/>
            <a:chExt cx="10907736" cy="4219130"/>
          </a:xfrm>
        </p:grpSpPr>
        <p:pic>
          <p:nvPicPr>
            <p:cNvPr id="167" name="Screenshot 2020-11-05 at 12.01.03.png" descr="Screenshot 2020-11-05 at 12.01.03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19632" y="297204"/>
              <a:ext cx="5726179" cy="35462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t=1"/>
            <p:cNvSpPr txBox="1"/>
            <p:nvPr/>
          </p:nvSpPr>
          <p:spPr>
            <a:xfrm>
              <a:off x="2556842" y="812799"/>
              <a:ext cx="546498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t=1</a:t>
              </a:r>
            </a:p>
          </p:txBody>
        </p:sp>
        <p:sp>
          <p:nvSpPr>
            <p:cNvPr id="169" name="U"/>
            <p:cNvSpPr txBox="1"/>
            <p:nvPr/>
          </p:nvSpPr>
          <p:spPr>
            <a:xfrm>
              <a:off x="3039442" y="3771900"/>
              <a:ext cx="334418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</a:t>
              </a:r>
            </a:p>
          </p:txBody>
        </p:sp>
        <p:sp>
          <p:nvSpPr>
            <p:cNvPr id="170" name="Ei"/>
            <p:cNvSpPr txBox="1"/>
            <p:nvPr/>
          </p:nvSpPr>
          <p:spPr>
            <a:xfrm rot="16200000">
              <a:off x="42241" y="1607477"/>
              <a:ext cx="362745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E</a:t>
              </a:r>
              <a:r>
                <a:rPr baseline="-5998"/>
                <a:t>i</a:t>
              </a:r>
            </a:p>
          </p:txBody>
        </p:sp>
        <p:pic>
          <p:nvPicPr>
            <p:cNvPr id="171" name="Screenshot 2020-11-05 at 12.03.31.png" descr="Screenshot 2020-11-05 at 12.03.31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5643" t="0" r="0" b="0"/>
            <a:stretch>
              <a:fillRect/>
            </a:stretch>
          </p:blipFill>
          <p:spPr>
            <a:xfrm>
              <a:off x="6111082" y="219813"/>
              <a:ext cx="4796655" cy="28993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2" name="U=10"/>
            <p:cNvSpPr txBox="1"/>
            <p:nvPr/>
          </p:nvSpPr>
          <p:spPr>
            <a:xfrm>
              <a:off x="7893175" y="-1"/>
              <a:ext cx="851447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U=10</a:t>
              </a:r>
            </a:p>
          </p:txBody>
        </p:sp>
        <p:sp>
          <p:nvSpPr>
            <p:cNvPr id="173" name="t"/>
            <p:cNvSpPr txBox="1"/>
            <p:nvPr/>
          </p:nvSpPr>
          <p:spPr>
            <a:xfrm>
              <a:off x="8045649" y="3098800"/>
              <a:ext cx="198984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174" name="1"/>
            <p:cNvSpPr txBox="1"/>
            <p:nvPr/>
          </p:nvSpPr>
          <p:spPr>
            <a:xfrm>
              <a:off x="6039049" y="3134823"/>
              <a:ext cx="213185" cy="298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1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5" name="0"/>
            <p:cNvSpPr txBox="1"/>
            <p:nvPr/>
          </p:nvSpPr>
          <p:spPr>
            <a:xfrm>
              <a:off x="10420549" y="3134823"/>
              <a:ext cx="213185" cy="298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1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177" name="Oval"/>
          <p:cNvSpPr/>
          <p:nvPr/>
        </p:nvSpPr>
        <p:spPr>
          <a:xfrm>
            <a:off x="4089400" y="6922055"/>
            <a:ext cx="7188280" cy="649611"/>
          </a:xfrm>
          <a:prstGeom prst="ellipse">
            <a:avLst/>
          </a:prstGeom>
          <a:ln w="25400">
            <a:solidFill>
              <a:srgbClr val="FF2600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(strong-coupling expansion)"/>
          <p:cNvSpPr txBox="1"/>
          <p:nvPr/>
        </p:nvSpPr>
        <p:spPr>
          <a:xfrm>
            <a:off x="8579244" y="7816623"/>
            <a:ext cx="2985319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(strong-coupling expansion)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6763" y="1442656"/>
            <a:ext cx="4761624" cy="8268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2" name="Group"/>
          <p:cNvGrpSpPr/>
          <p:nvPr/>
        </p:nvGrpSpPr>
        <p:grpSpPr>
          <a:xfrm>
            <a:off x="7772251" y="1308100"/>
            <a:ext cx="3700564" cy="1248206"/>
            <a:chOff x="0" y="0"/>
            <a:chExt cx="3700563" cy="1248205"/>
          </a:xfrm>
        </p:grpSpPr>
        <p:pic>
          <p:nvPicPr>
            <p:cNvPr id="180" name="tilde_H_=J_sum_l.pdf" descr="tilde_H_=J_sum_l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05122" y="198651"/>
              <a:ext cx="2590802" cy="850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1" name="Rounded Rectangle"/>
            <p:cNvSpPr/>
            <p:nvPr/>
          </p:nvSpPr>
          <p:spPr>
            <a:xfrm>
              <a:off x="-1" y="0"/>
              <a:ext cx="3700565" cy="1248206"/>
            </a:xfrm>
            <a:prstGeom prst="roundRect">
              <a:avLst>
                <a:gd name="adj" fmla="val 15262"/>
              </a:avLst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183" name="J=_frac_4t^2_U.pdf" descr="J=_frac_4t^2_U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23994" y="2801531"/>
            <a:ext cx="1206502" cy="800102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https://tube1.it.tuwien.ac.at/my-account/video-playlists/1faaf358-0774-48c2-aa27-8be8dd3440f3"/>
          <p:cNvSpPr txBox="1"/>
          <p:nvPr/>
        </p:nvSpPr>
        <p:spPr>
          <a:xfrm>
            <a:off x="131111" y="8548036"/>
            <a:ext cx="7874026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400"/>
            </a:lvl1pPr>
          </a:lstStyle>
          <a:p>
            <a:pPr/>
            <a:r>
              <a:t>https://tube1.it.tuwien.ac.at/my-account/video-playlists/1faaf358-0774-48c2-aa27-8be8dd3440f3</a:t>
            </a:r>
          </a:p>
        </p:txBody>
      </p:sp>
      <p:sp>
        <p:nvSpPr>
          <p:cNvPr id="185" name="for more info:"/>
          <p:cNvSpPr txBox="1"/>
          <p:nvPr/>
        </p:nvSpPr>
        <p:spPr>
          <a:xfrm>
            <a:off x="129199" y="8273257"/>
            <a:ext cx="1174700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400"/>
            </a:lvl1pPr>
          </a:lstStyle>
          <a:p>
            <a:pPr/>
            <a:r>
              <a:t>for more info:</a:t>
            </a:r>
          </a:p>
        </p:txBody>
      </p:sp>
      <p:sp>
        <p:nvSpPr>
          <p:cNvPr id="186" name="Schrodinger equation"/>
          <p:cNvSpPr txBox="1"/>
          <p:nvPr/>
        </p:nvSpPr>
        <p:spPr>
          <a:xfrm>
            <a:off x="451099" y="22376"/>
            <a:ext cx="11704324" cy="80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 anchor="ctr">
            <a:normAutofit fontScale="100000" lnSpcReduction="0"/>
          </a:bodyPr>
          <a:lstStyle>
            <a:lvl1pPr defTabSz="478648">
              <a:defRPr sz="22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BCS-BEC crossover</a:t>
            </a:r>
          </a:p>
        </p:txBody>
      </p:sp>
      <p:sp>
        <p:nvSpPr>
          <p:cNvPr id="187" name="Beekman, Rademaker and van Wezel,  SciPost Phys. Lect. Notes 11 (2019)"/>
          <p:cNvSpPr txBox="1"/>
          <p:nvPr/>
        </p:nvSpPr>
        <p:spPr>
          <a:xfrm>
            <a:off x="304971" y="9083069"/>
            <a:ext cx="6065209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400"/>
            </a:pPr>
            <a:r>
              <a:t>Beekman</a:t>
            </a:r>
            <a:r>
              <a:rPr sz="1275"/>
              <a:t>, </a:t>
            </a:r>
            <a:r>
              <a:t>Rademaker</a:t>
            </a:r>
            <a:r>
              <a:rPr sz="1275"/>
              <a:t> </a:t>
            </a:r>
            <a:r>
              <a:t>and van Wezel,  SciPost Phys. Lect. Notes 11 (2019)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H=-_mu_sum_i,_si.pdf" descr="H=-_mu_sum_i,_si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055" y="786008"/>
            <a:ext cx="5178072" cy="54115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54" name="Group"/>
          <p:cNvGrpSpPr/>
          <p:nvPr/>
        </p:nvGrpSpPr>
        <p:grpSpPr>
          <a:xfrm>
            <a:off x="7720325" y="2311459"/>
            <a:ext cx="3126793" cy="1880745"/>
            <a:chOff x="0" y="0"/>
            <a:chExt cx="3126791" cy="1880744"/>
          </a:xfrm>
        </p:grpSpPr>
        <p:grpSp>
          <p:nvGrpSpPr>
            <p:cNvPr id="652" name="Group"/>
            <p:cNvGrpSpPr/>
            <p:nvPr/>
          </p:nvGrpSpPr>
          <p:grpSpPr>
            <a:xfrm>
              <a:off x="-1" y="0"/>
              <a:ext cx="3104817" cy="1880745"/>
              <a:chOff x="0" y="0"/>
              <a:chExt cx="3104815" cy="1880744"/>
            </a:xfrm>
          </p:grpSpPr>
          <p:grpSp>
            <p:nvGrpSpPr>
              <p:cNvPr id="636" name="Group"/>
              <p:cNvGrpSpPr/>
              <p:nvPr/>
            </p:nvGrpSpPr>
            <p:grpSpPr>
              <a:xfrm>
                <a:off x="31968" y="118458"/>
                <a:ext cx="3072848" cy="1627400"/>
                <a:chOff x="0" y="-1"/>
                <a:chExt cx="3072847" cy="1627399"/>
              </a:xfrm>
            </p:grpSpPr>
            <p:grpSp>
              <p:nvGrpSpPr>
                <p:cNvPr id="627" name="Group"/>
                <p:cNvGrpSpPr/>
                <p:nvPr/>
              </p:nvGrpSpPr>
              <p:grpSpPr>
                <a:xfrm>
                  <a:off x="1453614" y="-2"/>
                  <a:ext cx="1619233" cy="1463066"/>
                  <a:chOff x="0" y="0"/>
                  <a:chExt cx="1619232" cy="1463065"/>
                </a:xfrm>
              </p:grpSpPr>
              <p:sp>
                <p:nvSpPr>
                  <p:cNvPr id="624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625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626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631" name="Group"/>
                <p:cNvGrpSpPr/>
                <p:nvPr/>
              </p:nvGrpSpPr>
              <p:grpSpPr>
                <a:xfrm>
                  <a:off x="726806" y="82165"/>
                  <a:ext cx="1619234" cy="1463066"/>
                  <a:chOff x="0" y="0"/>
                  <a:chExt cx="1619232" cy="1463065"/>
                </a:xfrm>
              </p:grpSpPr>
              <p:sp>
                <p:nvSpPr>
                  <p:cNvPr id="628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629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630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635" name="Group"/>
                <p:cNvGrpSpPr/>
                <p:nvPr/>
              </p:nvGrpSpPr>
              <p:grpSpPr>
                <a:xfrm>
                  <a:off x="-1" y="164332"/>
                  <a:ext cx="1619234" cy="1463066"/>
                  <a:chOff x="0" y="0"/>
                  <a:chExt cx="1619232" cy="1463065"/>
                </a:xfrm>
              </p:grpSpPr>
              <p:sp>
                <p:nvSpPr>
                  <p:cNvPr id="632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633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634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sp>
            <p:nvSpPr>
              <p:cNvPr id="637" name="Line"/>
              <p:cNvSpPr/>
              <p:nvPr/>
            </p:nvSpPr>
            <p:spPr>
              <a:xfrm flipV="1">
                <a:off x="1646585" y="1410344"/>
                <a:ext cx="18903" cy="35934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38" name="Line"/>
              <p:cNvSpPr/>
              <p:nvPr/>
            </p:nvSpPr>
            <p:spPr>
              <a:xfrm flipV="1">
                <a:off x="-1" y="185375"/>
                <a:ext cx="20191" cy="35932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39" name="Line"/>
              <p:cNvSpPr/>
              <p:nvPr/>
            </p:nvSpPr>
            <p:spPr>
              <a:xfrm>
                <a:off x="1353204" y="1062135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40" name="Line"/>
              <p:cNvSpPr/>
              <p:nvPr/>
            </p:nvSpPr>
            <p:spPr>
              <a:xfrm>
                <a:off x="918212" y="1520950"/>
                <a:ext cx="8164" cy="359795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41" name="Line"/>
              <p:cNvSpPr/>
              <p:nvPr/>
            </p:nvSpPr>
            <p:spPr>
              <a:xfrm flipV="1">
                <a:off x="618666" y="1061826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42" name="Line"/>
              <p:cNvSpPr/>
              <p:nvPr/>
            </p:nvSpPr>
            <p:spPr>
              <a:xfrm>
                <a:off x="334012" y="695449"/>
                <a:ext cx="8164" cy="359795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43" name="Line"/>
              <p:cNvSpPr/>
              <p:nvPr/>
            </p:nvSpPr>
            <p:spPr>
              <a:xfrm>
                <a:off x="1785004" y="503334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44" name="Line"/>
              <p:cNvSpPr/>
              <p:nvPr/>
            </p:nvSpPr>
            <p:spPr>
              <a:xfrm>
                <a:off x="2381088" y="1410010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45" name="Line"/>
              <p:cNvSpPr/>
              <p:nvPr/>
            </p:nvSpPr>
            <p:spPr>
              <a:xfrm>
                <a:off x="2825588" y="889309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46" name="Line"/>
              <p:cNvSpPr/>
              <p:nvPr/>
            </p:nvSpPr>
            <p:spPr>
              <a:xfrm>
                <a:off x="2215988" y="309"/>
                <a:ext cx="8142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47" name="Line"/>
              <p:cNvSpPr/>
              <p:nvPr/>
            </p:nvSpPr>
            <p:spPr>
              <a:xfrm>
                <a:off x="755486" y="172356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48" name="Line"/>
              <p:cNvSpPr/>
              <p:nvPr/>
            </p:nvSpPr>
            <p:spPr>
              <a:xfrm flipV="1">
                <a:off x="1051583" y="553825"/>
                <a:ext cx="18924" cy="36063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49" name="Line"/>
              <p:cNvSpPr/>
              <p:nvPr/>
            </p:nvSpPr>
            <p:spPr>
              <a:xfrm flipV="1">
                <a:off x="2071883" y="889001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50" name="Line"/>
              <p:cNvSpPr/>
              <p:nvPr/>
            </p:nvSpPr>
            <p:spPr>
              <a:xfrm flipV="1">
                <a:off x="2503684" y="376025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51" name="Line"/>
              <p:cNvSpPr/>
              <p:nvPr/>
            </p:nvSpPr>
            <p:spPr>
              <a:xfrm flipV="1">
                <a:off x="1477808" y="0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653" name="Line"/>
            <p:cNvSpPr/>
            <p:nvPr/>
          </p:nvSpPr>
          <p:spPr>
            <a:xfrm flipV="1">
              <a:off x="3107866" y="1277725"/>
              <a:ext cx="18925" cy="360631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655" name="M_i=(-1)^iM.pdf" descr="M_i=(-1)^iM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1785" y="859734"/>
            <a:ext cx="1384302" cy="2667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1" name="Group"/>
          <p:cNvGrpSpPr/>
          <p:nvPr/>
        </p:nvGrpSpPr>
        <p:grpSpPr>
          <a:xfrm>
            <a:off x="844553" y="2244753"/>
            <a:ext cx="3777256" cy="2135595"/>
            <a:chOff x="0" y="0"/>
            <a:chExt cx="3777254" cy="2135593"/>
          </a:xfrm>
        </p:grpSpPr>
        <p:pic>
          <p:nvPicPr>
            <p:cNvPr id="656" name="Screenshot 2020-11-30 at 14.57.45.png" descr="Screenshot 2020-11-30 at 14.57.4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34668" y="211421"/>
              <a:ext cx="3242586" cy="19241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7" name="k.pdf" descr="k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591117" y="1524359"/>
              <a:ext cx="90593" cy="1308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8" name="epsilon(k)_text_.pdf" descr="epsilon(k)_text_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281517" y="-1"/>
              <a:ext cx="533482" cy="1912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9" name="gap"/>
            <p:cNvSpPr txBox="1"/>
            <p:nvPr/>
          </p:nvSpPr>
          <p:spPr>
            <a:xfrm>
              <a:off x="-1" y="982258"/>
              <a:ext cx="484321" cy="342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500">
                  <a:solidFill>
                    <a:srgbClr val="00905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gap</a:t>
              </a:r>
            </a:p>
          </p:txBody>
        </p:sp>
        <p:sp>
          <p:nvSpPr>
            <p:cNvPr id="660" name="Line"/>
            <p:cNvSpPr/>
            <p:nvPr/>
          </p:nvSpPr>
          <p:spPr>
            <a:xfrm flipH="1">
              <a:off x="614589" y="1020673"/>
              <a:ext cx="2" cy="26540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662" name="2_Delta.pdf" descr="2_Delta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90966" y="3190168"/>
            <a:ext cx="202605" cy="123326"/>
          </a:xfrm>
          <a:prstGeom prst="rect">
            <a:avLst/>
          </a:prstGeom>
          <a:ln w="12700">
            <a:miter lim="400000"/>
          </a:ln>
        </p:spPr>
      </p:pic>
      <p:sp>
        <p:nvSpPr>
          <p:cNvPr id="663" name="(strong-coupling expansion)"/>
          <p:cNvSpPr txBox="1"/>
          <p:nvPr/>
        </p:nvSpPr>
        <p:spPr>
          <a:xfrm>
            <a:off x="360676" y="1594502"/>
            <a:ext cx="2237582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weak-coupling limit:</a:t>
            </a:r>
          </a:p>
        </p:txBody>
      </p:sp>
      <p:sp>
        <p:nvSpPr>
          <p:cNvPr id="664" name="(strong-coupling expansion)"/>
          <p:cNvSpPr txBox="1"/>
          <p:nvPr/>
        </p:nvSpPr>
        <p:spPr>
          <a:xfrm>
            <a:off x="6255145" y="1594502"/>
            <a:ext cx="2336677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strong-coupling limit:</a:t>
            </a:r>
          </a:p>
        </p:txBody>
      </p:sp>
      <p:sp>
        <p:nvSpPr>
          <p:cNvPr id="665" name="(strong-coupling expansion)"/>
          <p:cNvSpPr txBox="1"/>
          <p:nvPr/>
        </p:nvSpPr>
        <p:spPr>
          <a:xfrm>
            <a:off x="72919" y="5326236"/>
            <a:ext cx="6544917" cy="967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Normal phase: excitation - almost independent quasiparticles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=&gt; broad peaks, dispersion apparent only close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to the transition</a:t>
            </a:r>
          </a:p>
        </p:txBody>
      </p:sp>
      <p:sp>
        <p:nvSpPr>
          <p:cNvPr id="666" name="(strong-coupling expansion)"/>
          <p:cNvSpPr txBox="1"/>
          <p:nvPr/>
        </p:nvSpPr>
        <p:spPr>
          <a:xfrm>
            <a:off x="20366" y="6816162"/>
            <a:ext cx="5859191" cy="967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Ordered phase: only 1P states close to FL affected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=&gt; large spatial extent of the 'condensed</a:t>
            </a:r>
          </a:p>
          <a:p>
            <a:pPr lvl="1"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particles'</a:t>
            </a:r>
          </a:p>
        </p:txBody>
      </p:sp>
      <p:sp>
        <p:nvSpPr>
          <p:cNvPr id="667" name="(strong-coupling expansion)"/>
          <p:cNvSpPr txBox="1"/>
          <p:nvPr/>
        </p:nvSpPr>
        <p:spPr>
          <a:xfrm>
            <a:off x="50630" y="8306088"/>
            <a:ext cx="6194922" cy="967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Superconductivity: Cooper pairs absent in normal phase     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CPs have large spatial extent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(many CPs overlap)                  </a:t>
            </a:r>
          </a:p>
        </p:txBody>
      </p:sp>
      <p:sp>
        <p:nvSpPr>
          <p:cNvPr id="668" name="(strong-coupling expansion)"/>
          <p:cNvSpPr txBox="1"/>
          <p:nvPr/>
        </p:nvSpPr>
        <p:spPr>
          <a:xfrm>
            <a:off x="6905389" y="5288826"/>
            <a:ext cx="5970429" cy="1259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excitation - strongly bound pairs of QP 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=&gt; exist well above T</a:t>
            </a:r>
            <a:r>
              <a:rPr baseline="-5999"/>
              <a:t>c</a:t>
            </a:r>
            <a:r>
              <a:t>, the formation T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and transition T are very different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Curie susceptibility 1/T</a:t>
            </a:r>
          </a:p>
        </p:txBody>
      </p:sp>
      <p:sp>
        <p:nvSpPr>
          <p:cNvPr id="669" name="(strong-coupling expansion)"/>
          <p:cNvSpPr txBox="1"/>
          <p:nvPr/>
        </p:nvSpPr>
        <p:spPr>
          <a:xfrm>
            <a:off x="6809530" y="6774351"/>
            <a:ext cx="5970430" cy="675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excitations condense = become coherent 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(local moments point in fixed direction)                       </a:t>
            </a:r>
          </a:p>
        </p:txBody>
      </p:sp>
      <p:sp>
        <p:nvSpPr>
          <p:cNvPr id="670" name="(strong-coupling expansion)"/>
          <p:cNvSpPr txBox="1"/>
          <p:nvPr/>
        </p:nvSpPr>
        <p:spPr>
          <a:xfrm>
            <a:off x="6809530" y="8327246"/>
            <a:ext cx="5970430" cy="675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Mott antiferromagnetism, exciton condensation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</a:t>
            </a:r>
          </a:p>
        </p:txBody>
      </p:sp>
      <p:sp>
        <p:nvSpPr>
          <p:cNvPr id="671" name="Schrodinger equation"/>
          <p:cNvSpPr txBox="1"/>
          <p:nvPr/>
        </p:nvSpPr>
        <p:spPr>
          <a:xfrm>
            <a:off x="451099" y="22376"/>
            <a:ext cx="11704324" cy="80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 anchor="ctr">
            <a:normAutofit fontScale="100000" lnSpcReduction="0"/>
          </a:bodyPr>
          <a:lstStyle>
            <a:lvl1pPr defTabSz="478648">
              <a:defRPr sz="22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BCS-BEC crossover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(strong-coupling expansion)"/>
          <p:cNvSpPr txBox="1"/>
          <p:nvPr/>
        </p:nvSpPr>
        <p:spPr>
          <a:xfrm>
            <a:off x="242646" y="1632087"/>
            <a:ext cx="9230259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Symmetry group </a:t>
            </a:r>
            <a:r>
              <a:rPr i="1"/>
              <a:t>G</a:t>
            </a:r>
            <a:r>
              <a:t> of the Hamiltonian:</a:t>
            </a:r>
          </a:p>
        </p:txBody>
      </p:sp>
      <p:sp>
        <p:nvSpPr>
          <p:cNvPr id="674" name="(strong-coupling expansion)"/>
          <p:cNvSpPr txBox="1"/>
          <p:nvPr/>
        </p:nvSpPr>
        <p:spPr>
          <a:xfrm>
            <a:off x="876290" y="2162408"/>
            <a:ext cx="1688802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SO(3)~SU(2)</a:t>
            </a:r>
          </a:p>
        </p:txBody>
      </p:sp>
      <p:pic>
        <p:nvPicPr>
          <p:cNvPr id="675" name="Screenshot 2021-01-12 at 13.52.27.png" descr="Screenshot 2021-01-12 at 13.52.27.png"/>
          <p:cNvPicPr>
            <a:picLocks noChangeAspect="1"/>
          </p:cNvPicPr>
          <p:nvPr/>
        </p:nvPicPr>
        <p:blipFill>
          <a:blip r:embed="rId2">
            <a:extLst/>
          </a:blip>
          <a:srcRect l="1564" t="2701" r="4868" b="675"/>
          <a:stretch>
            <a:fillRect/>
          </a:stretch>
        </p:blipFill>
        <p:spPr>
          <a:xfrm>
            <a:off x="714985" y="2602304"/>
            <a:ext cx="1798334" cy="18172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80" name="Group"/>
          <p:cNvGrpSpPr/>
          <p:nvPr/>
        </p:nvGrpSpPr>
        <p:grpSpPr>
          <a:xfrm>
            <a:off x="4513415" y="2692728"/>
            <a:ext cx="1410392" cy="1432772"/>
            <a:chOff x="0" y="0"/>
            <a:chExt cx="1410390" cy="1432770"/>
          </a:xfrm>
        </p:grpSpPr>
        <p:sp>
          <p:nvSpPr>
            <p:cNvPr id="676" name="Line"/>
            <p:cNvSpPr/>
            <p:nvPr/>
          </p:nvSpPr>
          <p:spPr>
            <a:xfrm flipV="1">
              <a:off x="730595" y="12700"/>
              <a:ext cx="1" cy="76150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7" name="Oval"/>
            <p:cNvSpPr/>
            <p:nvPr/>
          </p:nvSpPr>
          <p:spPr>
            <a:xfrm>
              <a:off x="0" y="0"/>
              <a:ext cx="1410391" cy="1432771"/>
            </a:xfrm>
            <a:prstGeom prst="ellipse">
              <a:avLst/>
            </a:prstGeom>
            <a:noFill/>
            <a:ln w="25400" cap="flat">
              <a:solidFill>
                <a:srgbClr val="005493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 flipV="1">
              <a:off x="740155" y="136237"/>
              <a:ext cx="357503" cy="672365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 flipH="1" flipV="1">
              <a:off x="7902" y="666074"/>
              <a:ext cx="750332" cy="129943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81" name="Line"/>
          <p:cNvSpPr/>
          <p:nvPr/>
        </p:nvSpPr>
        <p:spPr>
          <a:xfrm flipV="1">
            <a:off x="5400244" y="5697156"/>
            <a:ext cx="428213" cy="613170"/>
          </a:xfrm>
          <a:prstGeom prst="line">
            <a:avLst/>
          </a:prstGeom>
          <a:ln w="28575">
            <a:solidFill>
              <a:srgbClr val="0000FF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2" name="(strong-coupling expansion)"/>
          <p:cNvSpPr txBox="1"/>
          <p:nvPr/>
        </p:nvSpPr>
        <p:spPr>
          <a:xfrm>
            <a:off x="4464731" y="2162408"/>
            <a:ext cx="1688802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SO(2)=U(1)</a:t>
            </a:r>
          </a:p>
        </p:txBody>
      </p:sp>
      <p:sp>
        <p:nvSpPr>
          <p:cNvPr id="683" name="(strong-coupling expansion)"/>
          <p:cNvSpPr txBox="1"/>
          <p:nvPr/>
        </p:nvSpPr>
        <p:spPr>
          <a:xfrm>
            <a:off x="154659" y="4587956"/>
            <a:ext cx="9230259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Order parameter and residual symmetry (symmetry of the ground state) </a:t>
            </a:r>
            <a:r>
              <a:rPr i="1"/>
              <a:t>H</a:t>
            </a:r>
            <a:r>
              <a:t>:</a:t>
            </a:r>
          </a:p>
        </p:txBody>
      </p:sp>
      <p:grpSp>
        <p:nvGrpSpPr>
          <p:cNvPr id="686" name="Group"/>
          <p:cNvGrpSpPr/>
          <p:nvPr/>
        </p:nvGrpSpPr>
        <p:grpSpPr>
          <a:xfrm>
            <a:off x="1015541" y="5537221"/>
            <a:ext cx="1197129" cy="941220"/>
            <a:chOff x="0" y="0"/>
            <a:chExt cx="1197128" cy="941218"/>
          </a:xfrm>
        </p:grpSpPr>
        <p:sp>
          <p:nvSpPr>
            <p:cNvPr id="684" name="Line"/>
            <p:cNvSpPr/>
            <p:nvPr/>
          </p:nvSpPr>
          <p:spPr>
            <a:xfrm flipV="1">
              <a:off x="598564" y="0"/>
              <a:ext cx="1" cy="747893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5" name="Oval"/>
            <p:cNvSpPr/>
            <p:nvPr/>
          </p:nvSpPr>
          <p:spPr>
            <a:xfrm>
              <a:off x="0" y="534819"/>
              <a:ext cx="1197129" cy="406401"/>
            </a:xfrm>
            <a:prstGeom prst="ellipse">
              <a:avLst/>
            </a:prstGeom>
            <a:noFill/>
            <a:ln w="25400" cap="flat">
              <a:solidFill>
                <a:srgbClr val="005493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87" name="(strong-coupling expansion)"/>
          <p:cNvSpPr txBox="1"/>
          <p:nvPr/>
        </p:nvSpPr>
        <p:spPr>
          <a:xfrm>
            <a:off x="281659" y="6722351"/>
            <a:ext cx="828019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Set of all possible order parameters </a:t>
            </a:r>
            <a:r>
              <a:rPr i="1"/>
              <a:t>G/H </a:t>
            </a:r>
            <a:r>
              <a:t>(coset of G not necessarily a group):</a:t>
            </a:r>
          </a:p>
        </p:txBody>
      </p:sp>
      <p:sp>
        <p:nvSpPr>
          <p:cNvPr id="688" name="(strong-coupling expansion)"/>
          <p:cNvSpPr txBox="1"/>
          <p:nvPr/>
        </p:nvSpPr>
        <p:spPr>
          <a:xfrm>
            <a:off x="1491400" y="7311072"/>
            <a:ext cx="590034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689" name="(strong-coupling expansion)"/>
          <p:cNvSpPr txBox="1"/>
          <p:nvPr/>
        </p:nvSpPr>
        <p:spPr>
          <a:xfrm>
            <a:off x="5643634" y="5063027"/>
            <a:ext cx="590034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{I}</a:t>
            </a:r>
          </a:p>
        </p:txBody>
      </p:sp>
      <p:sp>
        <p:nvSpPr>
          <p:cNvPr id="690" name="(strong-coupling expansion)"/>
          <p:cNvSpPr txBox="1"/>
          <p:nvPr/>
        </p:nvSpPr>
        <p:spPr>
          <a:xfrm>
            <a:off x="694002" y="1101767"/>
            <a:ext cx="1410392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3D magnet</a:t>
            </a:r>
          </a:p>
        </p:txBody>
      </p:sp>
      <p:sp>
        <p:nvSpPr>
          <p:cNvPr id="691" name="(strong-coupling expansion)"/>
          <p:cNvSpPr txBox="1"/>
          <p:nvPr/>
        </p:nvSpPr>
        <p:spPr>
          <a:xfrm>
            <a:off x="4424515" y="1050967"/>
            <a:ext cx="1885847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planar magnet</a:t>
            </a:r>
          </a:p>
        </p:txBody>
      </p:sp>
      <p:sp>
        <p:nvSpPr>
          <p:cNvPr id="692" name="Spontaneous symmetry breaking (mean-field theory)"/>
          <p:cNvSpPr txBox="1"/>
          <p:nvPr/>
        </p:nvSpPr>
        <p:spPr>
          <a:xfrm>
            <a:off x="4011872" y="268934"/>
            <a:ext cx="452385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Spontaneous </a:t>
            </a:r>
            <a:r>
              <a:rPr>
                <a:solidFill>
                  <a:srgbClr val="0433FF"/>
                </a:solidFill>
              </a:rPr>
              <a:t>symmetry</a:t>
            </a:r>
            <a:r>
              <a:t> breaking</a:t>
            </a:r>
          </a:p>
        </p:txBody>
      </p:sp>
      <p:sp>
        <p:nvSpPr>
          <p:cNvPr id="693" name="(strong-coupling expansion)"/>
          <p:cNvSpPr txBox="1"/>
          <p:nvPr/>
        </p:nvSpPr>
        <p:spPr>
          <a:xfrm>
            <a:off x="1367822" y="5062589"/>
            <a:ext cx="96419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U(1)</a:t>
            </a:r>
          </a:p>
        </p:txBody>
      </p:sp>
      <p:sp>
        <p:nvSpPr>
          <p:cNvPr id="694" name="(strong-coupling expansion)"/>
          <p:cNvSpPr txBox="1"/>
          <p:nvPr/>
        </p:nvSpPr>
        <p:spPr>
          <a:xfrm>
            <a:off x="5065814" y="7264754"/>
            <a:ext cx="1519584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U(1)=S</a:t>
            </a:r>
            <a:r>
              <a:rPr baseline="-5999"/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roup"/>
          <p:cNvGrpSpPr/>
          <p:nvPr/>
        </p:nvGrpSpPr>
        <p:grpSpPr>
          <a:xfrm>
            <a:off x="387913" y="1577070"/>
            <a:ext cx="3126793" cy="1880745"/>
            <a:chOff x="0" y="0"/>
            <a:chExt cx="3126791" cy="1880744"/>
          </a:xfrm>
        </p:grpSpPr>
        <p:grpSp>
          <p:nvGrpSpPr>
            <p:cNvPr id="724" name="Group"/>
            <p:cNvGrpSpPr/>
            <p:nvPr/>
          </p:nvGrpSpPr>
          <p:grpSpPr>
            <a:xfrm>
              <a:off x="-1" y="0"/>
              <a:ext cx="3104817" cy="1880745"/>
              <a:chOff x="0" y="0"/>
              <a:chExt cx="3104815" cy="1880744"/>
            </a:xfrm>
          </p:grpSpPr>
          <p:grpSp>
            <p:nvGrpSpPr>
              <p:cNvPr id="708" name="Group"/>
              <p:cNvGrpSpPr/>
              <p:nvPr/>
            </p:nvGrpSpPr>
            <p:grpSpPr>
              <a:xfrm>
                <a:off x="31968" y="118458"/>
                <a:ext cx="3072848" cy="1627400"/>
                <a:chOff x="0" y="-1"/>
                <a:chExt cx="3072847" cy="1627399"/>
              </a:xfrm>
            </p:grpSpPr>
            <p:grpSp>
              <p:nvGrpSpPr>
                <p:cNvPr id="699" name="Group"/>
                <p:cNvGrpSpPr/>
                <p:nvPr/>
              </p:nvGrpSpPr>
              <p:grpSpPr>
                <a:xfrm>
                  <a:off x="1453614" y="-2"/>
                  <a:ext cx="1619233" cy="1463066"/>
                  <a:chOff x="0" y="0"/>
                  <a:chExt cx="1619232" cy="1463065"/>
                </a:xfrm>
              </p:grpSpPr>
              <p:sp>
                <p:nvSpPr>
                  <p:cNvPr id="696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697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698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703" name="Group"/>
                <p:cNvGrpSpPr/>
                <p:nvPr/>
              </p:nvGrpSpPr>
              <p:grpSpPr>
                <a:xfrm>
                  <a:off x="726806" y="82165"/>
                  <a:ext cx="1619234" cy="1463066"/>
                  <a:chOff x="0" y="0"/>
                  <a:chExt cx="1619232" cy="1463065"/>
                </a:xfrm>
              </p:grpSpPr>
              <p:sp>
                <p:nvSpPr>
                  <p:cNvPr id="700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701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702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707" name="Group"/>
                <p:cNvGrpSpPr/>
                <p:nvPr/>
              </p:nvGrpSpPr>
              <p:grpSpPr>
                <a:xfrm>
                  <a:off x="-1" y="164332"/>
                  <a:ext cx="1619234" cy="1463066"/>
                  <a:chOff x="0" y="0"/>
                  <a:chExt cx="1619232" cy="1463065"/>
                </a:xfrm>
              </p:grpSpPr>
              <p:sp>
                <p:nvSpPr>
                  <p:cNvPr id="704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705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706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sp>
            <p:nvSpPr>
              <p:cNvPr id="709" name="Line"/>
              <p:cNvSpPr/>
              <p:nvPr/>
            </p:nvSpPr>
            <p:spPr>
              <a:xfrm flipV="1">
                <a:off x="1646585" y="1410344"/>
                <a:ext cx="18903" cy="35934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10" name="Line"/>
              <p:cNvSpPr/>
              <p:nvPr/>
            </p:nvSpPr>
            <p:spPr>
              <a:xfrm flipV="1">
                <a:off x="-1" y="185375"/>
                <a:ext cx="20191" cy="35932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11" name="Line"/>
              <p:cNvSpPr/>
              <p:nvPr/>
            </p:nvSpPr>
            <p:spPr>
              <a:xfrm flipV="1">
                <a:off x="1353204" y="1062135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12" name="Line"/>
              <p:cNvSpPr/>
              <p:nvPr/>
            </p:nvSpPr>
            <p:spPr>
              <a:xfrm flipV="1">
                <a:off x="918212" y="1520950"/>
                <a:ext cx="8164" cy="359795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13" name="Line"/>
              <p:cNvSpPr/>
              <p:nvPr/>
            </p:nvSpPr>
            <p:spPr>
              <a:xfrm flipV="1">
                <a:off x="618666" y="1061826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14" name="Line"/>
              <p:cNvSpPr/>
              <p:nvPr/>
            </p:nvSpPr>
            <p:spPr>
              <a:xfrm flipV="1">
                <a:off x="334012" y="695449"/>
                <a:ext cx="8164" cy="359795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15" name="Line"/>
              <p:cNvSpPr/>
              <p:nvPr/>
            </p:nvSpPr>
            <p:spPr>
              <a:xfrm flipV="1">
                <a:off x="1785004" y="503334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16" name="Line"/>
              <p:cNvSpPr/>
              <p:nvPr/>
            </p:nvSpPr>
            <p:spPr>
              <a:xfrm flipV="1">
                <a:off x="2381088" y="1410010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17" name="Line"/>
              <p:cNvSpPr/>
              <p:nvPr/>
            </p:nvSpPr>
            <p:spPr>
              <a:xfrm flipV="1">
                <a:off x="2825588" y="889309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18" name="Line"/>
              <p:cNvSpPr/>
              <p:nvPr/>
            </p:nvSpPr>
            <p:spPr>
              <a:xfrm flipV="1">
                <a:off x="2215988" y="309"/>
                <a:ext cx="8142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19" name="Line"/>
              <p:cNvSpPr/>
              <p:nvPr/>
            </p:nvSpPr>
            <p:spPr>
              <a:xfrm flipV="1">
                <a:off x="755486" y="172356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20" name="Line"/>
              <p:cNvSpPr/>
              <p:nvPr/>
            </p:nvSpPr>
            <p:spPr>
              <a:xfrm flipV="1">
                <a:off x="1051583" y="553825"/>
                <a:ext cx="18924" cy="36063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21" name="Line"/>
              <p:cNvSpPr/>
              <p:nvPr/>
            </p:nvSpPr>
            <p:spPr>
              <a:xfrm flipV="1">
                <a:off x="2071883" y="889001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22" name="Line"/>
              <p:cNvSpPr/>
              <p:nvPr/>
            </p:nvSpPr>
            <p:spPr>
              <a:xfrm flipV="1">
                <a:off x="2503684" y="376025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23" name="Line"/>
              <p:cNvSpPr/>
              <p:nvPr/>
            </p:nvSpPr>
            <p:spPr>
              <a:xfrm flipV="1">
                <a:off x="1477808" y="0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725" name="Line"/>
            <p:cNvSpPr/>
            <p:nvPr/>
          </p:nvSpPr>
          <p:spPr>
            <a:xfrm flipV="1">
              <a:off x="3107866" y="1277725"/>
              <a:ext cx="18925" cy="360631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27" name="(strong-coupling expansion)"/>
          <p:cNvSpPr txBox="1"/>
          <p:nvPr/>
        </p:nvSpPr>
        <p:spPr>
          <a:xfrm>
            <a:off x="1645103" y="980501"/>
            <a:ext cx="1688802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S=1</a:t>
            </a:r>
          </a:p>
        </p:txBody>
      </p:sp>
      <p:pic>
        <p:nvPicPr>
          <p:cNvPr id="728" name="H=-J_sum_ij_math.pdf" descr="H=-J_sum_ij_math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5478" y="1907868"/>
            <a:ext cx="2247901" cy="64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9" name="Screenshot 2021-01-12 at 13.52.27.png" descr="Screenshot 2021-01-12 at 13.52.27.png"/>
          <p:cNvPicPr>
            <a:picLocks noChangeAspect="1"/>
          </p:cNvPicPr>
          <p:nvPr/>
        </p:nvPicPr>
        <p:blipFill>
          <a:blip r:embed="rId3">
            <a:extLst/>
          </a:blip>
          <a:srcRect l="1564" t="2701" r="4868" b="675"/>
          <a:stretch>
            <a:fillRect/>
          </a:stretch>
        </p:blipFill>
        <p:spPr>
          <a:xfrm>
            <a:off x="4341029" y="1608797"/>
            <a:ext cx="1798334" cy="1817245"/>
          </a:xfrm>
          <a:prstGeom prst="rect">
            <a:avLst/>
          </a:prstGeom>
          <a:ln w="12700">
            <a:miter lim="400000"/>
          </a:ln>
        </p:spPr>
      </p:pic>
      <p:sp>
        <p:nvSpPr>
          <p:cNvPr id="730" name="Circle"/>
          <p:cNvSpPr/>
          <p:nvPr/>
        </p:nvSpPr>
        <p:spPr>
          <a:xfrm>
            <a:off x="5176649" y="1671439"/>
            <a:ext cx="127001" cy="1270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1" name="Spontaneous symmetry breaking (mean-field theory)"/>
          <p:cNvSpPr txBox="1"/>
          <p:nvPr/>
        </p:nvSpPr>
        <p:spPr>
          <a:xfrm>
            <a:off x="4011872" y="268934"/>
            <a:ext cx="452385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Spontaneous </a:t>
            </a:r>
            <a:r>
              <a:rPr>
                <a:solidFill>
                  <a:srgbClr val="0433FF"/>
                </a:solidFill>
              </a:rPr>
              <a:t>symmetry</a:t>
            </a:r>
            <a:r>
              <a:t> breaking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roup"/>
          <p:cNvGrpSpPr/>
          <p:nvPr/>
        </p:nvGrpSpPr>
        <p:grpSpPr>
          <a:xfrm>
            <a:off x="387913" y="1577070"/>
            <a:ext cx="3126793" cy="1880745"/>
            <a:chOff x="0" y="0"/>
            <a:chExt cx="3126791" cy="1880744"/>
          </a:xfrm>
        </p:grpSpPr>
        <p:grpSp>
          <p:nvGrpSpPr>
            <p:cNvPr id="761" name="Group"/>
            <p:cNvGrpSpPr/>
            <p:nvPr/>
          </p:nvGrpSpPr>
          <p:grpSpPr>
            <a:xfrm>
              <a:off x="-1" y="0"/>
              <a:ext cx="3104817" cy="1880745"/>
              <a:chOff x="0" y="0"/>
              <a:chExt cx="3104815" cy="1880744"/>
            </a:xfrm>
          </p:grpSpPr>
          <p:grpSp>
            <p:nvGrpSpPr>
              <p:cNvPr id="745" name="Group"/>
              <p:cNvGrpSpPr/>
              <p:nvPr/>
            </p:nvGrpSpPr>
            <p:grpSpPr>
              <a:xfrm>
                <a:off x="31968" y="118458"/>
                <a:ext cx="3072848" cy="1627400"/>
                <a:chOff x="0" y="-1"/>
                <a:chExt cx="3072847" cy="1627399"/>
              </a:xfrm>
            </p:grpSpPr>
            <p:grpSp>
              <p:nvGrpSpPr>
                <p:cNvPr id="736" name="Group"/>
                <p:cNvGrpSpPr/>
                <p:nvPr/>
              </p:nvGrpSpPr>
              <p:grpSpPr>
                <a:xfrm>
                  <a:off x="1453614" y="-2"/>
                  <a:ext cx="1619233" cy="1463066"/>
                  <a:chOff x="0" y="0"/>
                  <a:chExt cx="1619232" cy="1463065"/>
                </a:xfrm>
              </p:grpSpPr>
              <p:sp>
                <p:nvSpPr>
                  <p:cNvPr id="733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734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735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740" name="Group"/>
                <p:cNvGrpSpPr/>
                <p:nvPr/>
              </p:nvGrpSpPr>
              <p:grpSpPr>
                <a:xfrm>
                  <a:off x="726806" y="82165"/>
                  <a:ext cx="1619234" cy="1463066"/>
                  <a:chOff x="0" y="0"/>
                  <a:chExt cx="1619232" cy="1463065"/>
                </a:xfrm>
              </p:grpSpPr>
              <p:sp>
                <p:nvSpPr>
                  <p:cNvPr id="737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738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739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744" name="Group"/>
                <p:cNvGrpSpPr/>
                <p:nvPr/>
              </p:nvGrpSpPr>
              <p:grpSpPr>
                <a:xfrm>
                  <a:off x="-1" y="164332"/>
                  <a:ext cx="1619234" cy="1463066"/>
                  <a:chOff x="0" y="0"/>
                  <a:chExt cx="1619232" cy="1463065"/>
                </a:xfrm>
              </p:grpSpPr>
              <p:sp>
                <p:nvSpPr>
                  <p:cNvPr id="741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742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743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sp>
            <p:nvSpPr>
              <p:cNvPr id="746" name="Line"/>
              <p:cNvSpPr/>
              <p:nvPr/>
            </p:nvSpPr>
            <p:spPr>
              <a:xfrm flipV="1">
                <a:off x="1646585" y="1410344"/>
                <a:ext cx="18903" cy="35934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47" name="Line"/>
              <p:cNvSpPr/>
              <p:nvPr/>
            </p:nvSpPr>
            <p:spPr>
              <a:xfrm flipV="1">
                <a:off x="-1" y="185375"/>
                <a:ext cx="20191" cy="35932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48" name="Line"/>
              <p:cNvSpPr/>
              <p:nvPr/>
            </p:nvSpPr>
            <p:spPr>
              <a:xfrm flipV="1">
                <a:off x="1353204" y="1062135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49" name="Line"/>
              <p:cNvSpPr/>
              <p:nvPr/>
            </p:nvSpPr>
            <p:spPr>
              <a:xfrm flipV="1">
                <a:off x="918212" y="1520950"/>
                <a:ext cx="8164" cy="359795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50" name="Line"/>
              <p:cNvSpPr/>
              <p:nvPr/>
            </p:nvSpPr>
            <p:spPr>
              <a:xfrm flipV="1">
                <a:off x="618666" y="1061826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51" name="Line"/>
              <p:cNvSpPr/>
              <p:nvPr/>
            </p:nvSpPr>
            <p:spPr>
              <a:xfrm flipV="1">
                <a:off x="334012" y="695449"/>
                <a:ext cx="8164" cy="359795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52" name="Line"/>
              <p:cNvSpPr/>
              <p:nvPr/>
            </p:nvSpPr>
            <p:spPr>
              <a:xfrm flipV="1">
                <a:off x="1785004" y="503334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53" name="Line"/>
              <p:cNvSpPr/>
              <p:nvPr/>
            </p:nvSpPr>
            <p:spPr>
              <a:xfrm flipV="1">
                <a:off x="2381088" y="1410010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54" name="Line"/>
              <p:cNvSpPr/>
              <p:nvPr/>
            </p:nvSpPr>
            <p:spPr>
              <a:xfrm flipV="1">
                <a:off x="2825588" y="889309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55" name="Line"/>
              <p:cNvSpPr/>
              <p:nvPr/>
            </p:nvSpPr>
            <p:spPr>
              <a:xfrm flipV="1">
                <a:off x="2215988" y="309"/>
                <a:ext cx="8142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56" name="Line"/>
              <p:cNvSpPr/>
              <p:nvPr/>
            </p:nvSpPr>
            <p:spPr>
              <a:xfrm flipV="1">
                <a:off x="755486" y="172356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57" name="Line"/>
              <p:cNvSpPr/>
              <p:nvPr/>
            </p:nvSpPr>
            <p:spPr>
              <a:xfrm flipV="1">
                <a:off x="1051583" y="553825"/>
                <a:ext cx="18924" cy="36063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58" name="Line"/>
              <p:cNvSpPr/>
              <p:nvPr/>
            </p:nvSpPr>
            <p:spPr>
              <a:xfrm flipV="1">
                <a:off x="2071883" y="889001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59" name="Line"/>
              <p:cNvSpPr/>
              <p:nvPr/>
            </p:nvSpPr>
            <p:spPr>
              <a:xfrm flipV="1">
                <a:off x="2503684" y="376025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60" name="Line"/>
              <p:cNvSpPr/>
              <p:nvPr/>
            </p:nvSpPr>
            <p:spPr>
              <a:xfrm flipV="1">
                <a:off x="1477808" y="0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762" name="Line"/>
            <p:cNvSpPr/>
            <p:nvPr/>
          </p:nvSpPr>
          <p:spPr>
            <a:xfrm flipV="1">
              <a:off x="3107866" y="1277725"/>
              <a:ext cx="18925" cy="360631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64" name="(strong-coupling expansion)"/>
          <p:cNvSpPr txBox="1"/>
          <p:nvPr/>
        </p:nvSpPr>
        <p:spPr>
          <a:xfrm>
            <a:off x="1645103" y="980501"/>
            <a:ext cx="1688802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S=1</a:t>
            </a:r>
          </a:p>
        </p:txBody>
      </p:sp>
      <p:pic>
        <p:nvPicPr>
          <p:cNvPr id="765" name="H=-J_sum_ij_math.pdf" descr="H=-J_sum_ij_math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5478" y="1907868"/>
            <a:ext cx="2247901" cy="647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78" name="Group"/>
          <p:cNvGrpSpPr/>
          <p:nvPr/>
        </p:nvGrpSpPr>
        <p:grpSpPr>
          <a:xfrm>
            <a:off x="814169" y="4078698"/>
            <a:ext cx="3072848" cy="1627401"/>
            <a:chOff x="0" y="-1"/>
            <a:chExt cx="3072847" cy="1627399"/>
          </a:xfrm>
        </p:grpSpPr>
        <p:grpSp>
          <p:nvGrpSpPr>
            <p:cNvPr id="769" name="Group"/>
            <p:cNvGrpSpPr/>
            <p:nvPr/>
          </p:nvGrpSpPr>
          <p:grpSpPr>
            <a:xfrm>
              <a:off x="1453614" y="-2"/>
              <a:ext cx="1619233" cy="1463066"/>
              <a:chOff x="0" y="0"/>
              <a:chExt cx="1619232" cy="1463065"/>
            </a:xfrm>
          </p:grpSpPr>
          <p:sp>
            <p:nvSpPr>
              <p:cNvPr id="766" name="Shape"/>
              <p:cNvSpPr/>
              <p:nvPr/>
            </p:nvSpPr>
            <p:spPr>
              <a:xfrm flipH="1" rot="21212999">
                <a:off x="613886" y="934573"/>
                <a:ext cx="981783" cy="4748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67" name="Shape"/>
              <p:cNvSpPr/>
              <p:nvPr/>
            </p:nvSpPr>
            <p:spPr>
              <a:xfrm flipH="1" rot="21212999">
                <a:off x="23564" y="53641"/>
                <a:ext cx="981783" cy="4748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68" name="Shape"/>
              <p:cNvSpPr/>
              <p:nvPr/>
            </p:nvSpPr>
            <p:spPr>
              <a:xfrm flipH="1" rot="21212999">
                <a:off x="318724" y="494107"/>
                <a:ext cx="981783" cy="4748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grpSp>
          <p:nvGrpSpPr>
            <p:cNvPr id="773" name="Group"/>
            <p:cNvGrpSpPr/>
            <p:nvPr/>
          </p:nvGrpSpPr>
          <p:grpSpPr>
            <a:xfrm>
              <a:off x="726806" y="82165"/>
              <a:ext cx="1619234" cy="1463066"/>
              <a:chOff x="0" y="0"/>
              <a:chExt cx="1619232" cy="1463065"/>
            </a:xfrm>
          </p:grpSpPr>
          <p:sp>
            <p:nvSpPr>
              <p:cNvPr id="770" name="Shape"/>
              <p:cNvSpPr/>
              <p:nvPr/>
            </p:nvSpPr>
            <p:spPr>
              <a:xfrm flipH="1" rot="21212999">
                <a:off x="613886" y="934573"/>
                <a:ext cx="981783" cy="4748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71" name="Shape"/>
              <p:cNvSpPr/>
              <p:nvPr/>
            </p:nvSpPr>
            <p:spPr>
              <a:xfrm flipH="1" rot="21212999">
                <a:off x="23564" y="53641"/>
                <a:ext cx="981783" cy="4748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72" name="Shape"/>
              <p:cNvSpPr/>
              <p:nvPr/>
            </p:nvSpPr>
            <p:spPr>
              <a:xfrm flipH="1" rot="21212999">
                <a:off x="318724" y="494107"/>
                <a:ext cx="981783" cy="4748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grpSp>
          <p:nvGrpSpPr>
            <p:cNvPr id="777" name="Group"/>
            <p:cNvGrpSpPr/>
            <p:nvPr/>
          </p:nvGrpSpPr>
          <p:grpSpPr>
            <a:xfrm>
              <a:off x="-1" y="164332"/>
              <a:ext cx="1619234" cy="1463066"/>
              <a:chOff x="0" y="0"/>
              <a:chExt cx="1619232" cy="1463065"/>
            </a:xfrm>
          </p:grpSpPr>
          <p:sp>
            <p:nvSpPr>
              <p:cNvPr id="774" name="Shape"/>
              <p:cNvSpPr/>
              <p:nvPr/>
            </p:nvSpPr>
            <p:spPr>
              <a:xfrm flipH="1" rot="21212999">
                <a:off x="613886" y="934573"/>
                <a:ext cx="981783" cy="4748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75" name="Shape"/>
              <p:cNvSpPr/>
              <p:nvPr/>
            </p:nvSpPr>
            <p:spPr>
              <a:xfrm flipH="1" rot="21212999">
                <a:off x="23564" y="53641"/>
                <a:ext cx="981783" cy="4748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76" name="Shape"/>
              <p:cNvSpPr/>
              <p:nvPr/>
            </p:nvSpPr>
            <p:spPr>
              <a:xfrm flipH="1" rot="21212999">
                <a:off x="318724" y="494107"/>
                <a:ext cx="981783" cy="4748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</p:grpSp>
      <p:grpSp>
        <p:nvGrpSpPr>
          <p:cNvPr id="795" name="Group"/>
          <p:cNvGrpSpPr/>
          <p:nvPr/>
        </p:nvGrpSpPr>
        <p:grpSpPr>
          <a:xfrm>
            <a:off x="691082" y="4008646"/>
            <a:ext cx="3395222" cy="1736874"/>
            <a:chOff x="0" y="0"/>
            <a:chExt cx="3395221" cy="1736872"/>
          </a:xfrm>
        </p:grpSpPr>
        <p:sp>
          <p:nvSpPr>
            <p:cNvPr id="779" name="Line"/>
            <p:cNvSpPr/>
            <p:nvPr/>
          </p:nvSpPr>
          <p:spPr>
            <a:xfrm flipV="1">
              <a:off x="1645961" y="1409566"/>
              <a:ext cx="287454" cy="216461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 flipV="1">
              <a:off x="0" y="184572"/>
              <a:ext cx="287493" cy="21649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1" name="Line"/>
            <p:cNvSpPr/>
            <p:nvPr/>
          </p:nvSpPr>
          <p:spPr>
            <a:xfrm flipV="1">
              <a:off x="1346665" y="1061825"/>
              <a:ext cx="288521" cy="217265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2" name="Line"/>
            <p:cNvSpPr/>
            <p:nvPr/>
          </p:nvSpPr>
          <p:spPr>
            <a:xfrm flipV="1">
              <a:off x="912199" y="1520384"/>
              <a:ext cx="287492" cy="216489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3" name="Line"/>
            <p:cNvSpPr/>
            <p:nvPr/>
          </p:nvSpPr>
          <p:spPr>
            <a:xfrm flipV="1">
              <a:off x="617538" y="1061305"/>
              <a:ext cx="288483" cy="217235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4" name="Line"/>
            <p:cNvSpPr/>
            <p:nvPr/>
          </p:nvSpPr>
          <p:spPr>
            <a:xfrm flipV="1">
              <a:off x="327999" y="694883"/>
              <a:ext cx="287492" cy="216489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5" name="Line"/>
            <p:cNvSpPr/>
            <p:nvPr/>
          </p:nvSpPr>
          <p:spPr>
            <a:xfrm flipV="1">
              <a:off x="1778466" y="503025"/>
              <a:ext cx="288521" cy="217264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6" name="Line"/>
            <p:cNvSpPr/>
            <p:nvPr/>
          </p:nvSpPr>
          <p:spPr>
            <a:xfrm flipV="1">
              <a:off x="2374549" y="1409701"/>
              <a:ext cx="288521" cy="217264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7" name="Line"/>
            <p:cNvSpPr/>
            <p:nvPr/>
          </p:nvSpPr>
          <p:spPr>
            <a:xfrm flipV="1">
              <a:off x="2819049" y="889000"/>
              <a:ext cx="288521" cy="217265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8" name="Line"/>
            <p:cNvSpPr/>
            <p:nvPr/>
          </p:nvSpPr>
          <p:spPr>
            <a:xfrm flipV="1">
              <a:off x="2209449" y="0"/>
              <a:ext cx="288521" cy="217264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9" name="Line"/>
            <p:cNvSpPr/>
            <p:nvPr/>
          </p:nvSpPr>
          <p:spPr>
            <a:xfrm flipV="1">
              <a:off x="748948" y="146647"/>
              <a:ext cx="288521" cy="217264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 flipV="1">
              <a:off x="1050455" y="553304"/>
              <a:ext cx="288483" cy="217236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1" name="Line"/>
            <p:cNvSpPr/>
            <p:nvPr/>
          </p:nvSpPr>
          <p:spPr>
            <a:xfrm flipV="1">
              <a:off x="2070756" y="888480"/>
              <a:ext cx="288482" cy="217235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2" name="Line"/>
            <p:cNvSpPr/>
            <p:nvPr/>
          </p:nvSpPr>
          <p:spPr>
            <a:xfrm flipV="1">
              <a:off x="2502556" y="375504"/>
              <a:ext cx="288483" cy="217235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3" name="Line"/>
            <p:cNvSpPr/>
            <p:nvPr/>
          </p:nvSpPr>
          <p:spPr>
            <a:xfrm flipV="1">
              <a:off x="1476680" y="24879"/>
              <a:ext cx="288483" cy="217235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4" name="Line"/>
            <p:cNvSpPr/>
            <p:nvPr/>
          </p:nvSpPr>
          <p:spPr>
            <a:xfrm flipV="1">
              <a:off x="3106740" y="1277204"/>
              <a:ext cx="288482" cy="217235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796" name="Screenshot 2021-01-12 at 13.52.27.png" descr="Screenshot 2021-01-12 at 13.52.27.png"/>
          <p:cNvPicPr>
            <a:picLocks noChangeAspect="1"/>
          </p:cNvPicPr>
          <p:nvPr/>
        </p:nvPicPr>
        <p:blipFill>
          <a:blip r:embed="rId3">
            <a:extLst/>
          </a:blip>
          <a:srcRect l="1564" t="2701" r="4868" b="675"/>
          <a:stretch>
            <a:fillRect/>
          </a:stretch>
        </p:blipFill>
        <p:spPr>
          <a:xfrm>
            <a:off x="4341029" y="1608797"/>
            <a:ext cx="1798334" cy="1817245"/>
          </a:xfrm>
          <a:prstGeom prst="rect">
            <a:avLst/>
          </a:prstGeom>
          <a:ln w="12700">
            <a:miter lim="400000"/>
          </a:ln>
        </p:spPr>
      </p:pic>
      <p:sp>
        <p:nvSpPr>
          <p:cNvPr id="797" name="Circle"/>
          <p:cNvSpPr/>
          <p:nvPr/>
        </p:nvSpPr>
        <p:spPr>
          <a:xfrm>
            <a:off x="5176649" y="1671439"/>
            <a:ext cx="127001" cy="1270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798" name="Screenshot 2021-01-12 at 13.52.27.png" descr="Screenshot 2021-01-12 at 13.52.27.png"/>
          <p:cNvPicPr>
            <a:picLocks noChangeAspect="1"/>
          </p:cNvPicPr>
          <p:nvPr/>
        </p:nvPicPr>
        <p:blipFill>
          <a:blip r:embed="rId3">
            <a:extLst/>
          </a:blip>
          <a:srcRect l="1564" t="2701" r="4868" b="675"/>
          <a:stretch>
            <a:fillRect/>
          </a:stretch>
        </p:blipFill>
        <p:spPr>
          <a:xfrm>
            <a:off x="4341029" y="3881589"/>
            <a:ext cx="1798334" cy="1817245"/>
          </a:xfrm>
          <a:prstGeom prst="rect">
            <a:avLst/>
          </a:prstGeom>
          <a:ln w="12700">
            <a:miter lim="400000"/>
          </a:ln>
        </p:spPr>
      </p:pic>
      <p:sp>
        <p:nvSpPr>
          <p:cNvPr id="799" name="Circle"/>
          <p:cNvSpPr/>
          <p:nvPr/>
        </p:nvSpPr>
        <p:spPr>
          <a:xfrm>
            <a:off x="5888088" y="4334150"/>
            <a:ext cx="127001" cy="1270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00" name="(strong-coupling expansion)"/>
          <p:cNvSpPr txBox="1"/>
          <p:nvPr/>
        </p:nvSpPr>
        <p:spPr>
          <a:xfrm>
            <a:off x="453004" y="6154381"/>
            <a:ext cx="11462427" cy="675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same order (a different ground state obtained by an operation from </a:t>
            </a:r>
            <a:r>
              <a:rPr i="1"/>
              <a:t>G/H - </a:t>
            </a:r>
            <a:r>
              <a:t>orthogonal and degenerate with the above state).</a:t>
            </a:r>
          </a:p>
        </p:txBody>
      </p:sp>
      <p:sp>
        <p:nvSpPr>
          <p:cNvPr id="801" name="(strong-coupling expansion)"/>
          <p:cNvSpPr txBox="1"/>
          <p:nvPr/>
        </p:nvSpPr>
        <p:spPr>
          <a:xfrm>
            <a:off x="542587" y="7284892"/>
            <a:ext cx="11462426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>
                <a:solidFill>
                  <a:srgbClr val="0433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Can we get a different ordered state (assuming uniform order)?</a:t>
            </a:r>
          </a:p>
        </p:txBody>
      </p:sp>
      <p:sp>
        <p:nvSpPr>
          <p:cNvPr id="802" name="Spontaneous symmetry breaking (mean-field theory)"/>
          <p:cNvSpPr txBox="1"/>
          <p:nvPr/>
        </p:nvSpPr>
        <p:spPr>
          <a:xfrm>
            <a:off x="4011872" y="268934"/>
            <a:ext cx="452385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Spontaneous </a:t>
            </a:r>
            <a:r>
              <a:rPr>
                <a:solidFill>
                  <a:srgbClr val="0433FF"/>
                </a:solidFill>
              </a:rPr>
              <a:t>symmetry</a:t>
            </a:r>
            <a:r>
              <a:t> breaking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roup"/>
          <p:cNvGrpSpPr/>
          <p:nvPr/>
        </p:nvGrpSpPr>
        <p:grpSpPr>
          <a:xfrm>
            <a:off x="387913" y="1577070"/>
            <a:ext cx="3126793" cy="1880745"/>
            <a:chOff x="0" y="0"/>
            <a:chExt cx="3126791" cy="1880744"/>
          </a:xfrm>
        </p:grpSpPr>
        <p:grpSp>
          <p:nvGrpSpPr>
            <p:cNvPr id="832" name="Group"/>
            <p:cNvGrpSpPr/>
            <p:nvPr/>
          </p:nvGrpSpPr>
          <p:grpSpPr>
            <a:xfrm>
              <a:off x="-1" y="0"/>
              <a:ext cx="3104817" cy="1880745"/>
              <a:chOff x="0" y="0"/>
              <a:chExt cx="3104815" cy="1880744"/>
            </a:xfrm>
          </p:grpSpPr>
          <p:grpSp>
            <p:nvGrpSpPr>
              <p:cNvPr id="816" name="Group"/>
              <p:cNvGrpSpPr/>
              <p:nvPr/>
            </p:nvGrpSpPr>
            <p:grpSpPr>
              <a:xfrm>
                <a:off x="31968" y="118458"/>
                <a:ext cx="3072848" cy="1627400"/>
                <a:chOff x="0" y="-1"/>
                <a:chExt cx="3072847" cy="1627399"/>
              </a:xfrm>
            </p:grpSpPr>
            <p:grpSp>
              <p:nvGrpSpPr>
                <p:cNvPr id="807" name="Group"/>
                <p:cNvGrpSpPr/>
                <p:nvPr/>
              </p:nvGrpSpPr>
              <p:grpSpPr>
                <a:xfrm>
                  <a:off x="1453614" y="-2"/>
                  <a:ext cx="1619233" cy="1463066"/>
                  <a:chOff x="0" y="0"/>
                  <a:chExt cx="1619232" cy="1463065"/>
                </a:xfrm>
              </p:grpSpPr>
              <p:sp>
                <p:nvSpPr>
                  <p:cNvPr id="804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805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806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811" name="Group"/>
                <p:cNvGrpSpPr/>
                <p:nvPr/>
              </p:nvGrpSpPr>
              <p:grpSpPr>
                <a:xfrm>
                  <a:off x="726806" y="82165"/>
                  <a:ext cx="1619234" cy="1463066"/>
                  <a:chOff x="0" y="0"/>
                  <a:chExt cx="1619232" cy="1463065"/>
                </a:xfrm>
              </p:grpSpPr>
              <p:sp>
                <p:nvSpPr>
                  <p:cNvPr id="808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809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810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815" name="Group"/>
                <p:cNvGrpSpPr/>
                <p:nvPr/>
              </p:nvGrpSpPr>
              <p:grpSpPr>
                <a:xfrm>
                  <a:off x="-1" y="164332"/>
                  <a:ext cx="1619234" cy="1463066"/>
                  <a:chOff x="0" y="0"/>
                  <a:chExt cx="1619232" cy="1463065"/>
                </a:xfrm>
              </p:grpSpPr>
              <p:sp>
                <p:nvSpPr>
                  <p:cNvPr id="812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813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814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sp>
            <p:nvSpPr>
              <p:cNvPr id="817" name="Line"/>
              <p:cNvSpPr/>
              <p:nvPr/>
            </p:nvSpPr>
            <p:spPr>
              <a:xfrm flipV="1">
                <a:off x="1646585" y="1410344"/>
                <a:ext cx="18903" cy="35934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18" name="Line"/>
              <p:cNvSpPr/>
              <p:nvPr/>
            </p:nvSpPr>
            <p:spPr>
              <a:xfrm flipV="1">
                <a:off x="-1" y="185375"/>
                <a:ext cx="20191" cy="35932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19" name="Line"/>
              <p:cNvSpPr/>
              <p:nvPr/>
            </p:nvSpPr>
            <p:spPr>
              <a:xfrm flipV="1">
                <a:off x="1353204" y="1062135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20" name="Line"/>
              <p:cNvSpPr/>
              <p:nvPr/>
            </p:nvSpPr>
            <p:spPr>
              <a:xfrm flipV="1">
                <a:off x="918212" y="1520950"/>
                <a:ext cx="8164" cy="359795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21" name="Line"/>
              <p:cNvSpPr/>
              <p:nvPr/>
            </p:nvSpPr>
            <p:spPr>
              <a:xfrm flipV="1">
                <a:off x="618666" y="1061826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22" name="Line"/>
              <p:cNvSpPr/>
              <p:nvPr/>
            </p:nvSpPr>
            <p:spPr>
              <a:xfrm flipV="1">
                <a:off x="334012" y="695449"/>
                <a:ext cx="8164" cy="359795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23" name="Line"/>
              <p:cNvSpPr/>
              <p:nvPr/>
            </p:nvSpPr>
            <p:spPr>
              <a:xfrm flipV="1">
                <a:off x="1785004" y="503334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24" name="Line"/>
              <p:cNvSpPr/>
              <p:nvPr/>
            </p:nvSpPr>
            <p:spPr>
              <a:xfrm flipV="1">
                <a:off x="2381088" y="1410010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25" name="Line"/>
              <p:cNvSpPr/>
              <p:nvPr/>
            </p:nvSpPr>
            <p:spPr>
              <a:xfrm flipV="1">
                <a:off x="2825588" y="889309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26" name="Line"/>
              <p:cNvSpPr/>
              <p:nvPr/>
            </p:nvSpPr>
            <p:spPr>
              <a:xfrm flipV="1">
                <a:off x="2215988" y="309"/>
                <a:ext cx="8142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27" name="Line"/>
              <p:cNvSpPr/>
              <p:nvPr/>
            </p:nvSpPr>
            <p:spPr>
              <a:xfrm flipV="1">
                <a:off x="755486" y="172356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28" name="Line"/>
              <p:cNvSpPr/>
              <p:nvPr/>
            </p:nvSpPr>
            <p:spPr>
              <a:xfrm flipV="1">
                <a:off x="1051583" y="553825"/>
                <a:ext cx="18924" cy="36063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29" name="Line"/>
              <p:cNvSpPr/>
              <p:nvPr/>
            </p:nvSpPr>
            <p:spPr>
              <a:xfrm flipV="1">
                <a:off x="2071883" y="889001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30" name="Line"/>
              <p:cNvSpPr/>
              <p:nvPr/>
            </p:nvSpPr>
            <p:spPr>
              <a:xfrm flipV="1">
                <a:off x="2503684" y="376025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831" name="Line"/>
              <p:cNvSpPr/>
              <p:nvPr/>
            </p:nvSpPr>
            <p:spPr>
              <a:xfrm flipV="1">
                <a:off x="1477808" y="0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833" name="Line"/>
            <p:cNvSpPr/>
            <p:nvPr/>
          </p:nvSpPr>
          <p:spPr>
            <a:xfrm flipV="1">
              <a:off x="3107866" y="1277725"/>
              <a:ext cx="18925" cy="360631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835" name="(strong-coupling expansion)"/>
          <p:cNvSpPr txBox="1"/>
          <p:nvPr/>
        </p:nvSpPr>
        <p:spPr>
          <a:xfrm>
            <a:off x="1645103" y="980501"/>
            <a:ext cx="1688802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S=1</a:t>
            </a:r>
          </a:p>
        </p:txBody>
      </p:sp>
      <p:pic>
        <p:nvPicPr>
          <p:cNvPr id="836" name="H=-J_sum_ij_math.pdf" descr="H=-J_sum_ij_math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5478" y="1907868"/>
            <a:ext cx="2247901" cy="64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7" name="H=-J_sum_ij_left.pdf" descr="H=-J_sum_ij_left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5613" y="6975799"/>
            <a:ext cx="5778501" cy="647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67" name="Group"/>
          <p:cNvGrpSpPr/>
          <p:nvPr/>
        </p:nvGrpSpPr>
        <p:grpSpPr>
          <a:xfrm>
            <a:off x="753765" y="6354667"/>
            <a:ext cx="3471479" cy="1706367"/>
            <a:chOff x="0" y="0"/>
            <a:chExt cx="3471478" cy="1706365"/>
          </a:xfrm>
        </p:grpSpPr>
        <p:grpSp>
          <p:nvGrpSpPr>
            <p:cNvPr id="850" name="Group"/>
            <p:cNvGrpSpPr/>
            <p:nvPr/>
          </p:nvGrpSpPr>
          <p:grpSpPr>
            <a:xfrm>
              <a:off x="198700" y="46606"/>
              <a:ext cx="3072848" cy="1627401"/>
              <a:chOff x="0" y="-1"/>
              <a:chExt cx="3072847" cy="1627399"/>
            </a:xfrm>
          </p:grpSpPr>
          <p:grpSp>
            <p:nvGrpSpPr>
              <p:cNvPr id="841" name="Group"/>
              <p:cNvGrpSpPr/>
              <p:nvPr/>
            </p:nvGrpSpPr>
            <p:grpSpPr>
              <a:xfrm>
                <a:off x="1453614" y="-2"/>
                <a:ext cx="1619233" cy="1463066"/>
                <a:chOff x="0" y="0"/>
                <a:chExt cx="1619232" cy="1463065"/>
              </a:xfrm>
            </p:grpSpPr>
            <p:sp>
              <p:nvSpPr>
                <p:cNvPr id="838" name="Shape"/>
                <p:cNvSpPr/>
                <p:nvPr/>
              </p:nvSpPr>
              <p:spPr>
                <a:xfrm flipH="1" rot="21212999">
                  <a:off x="613886" y="934573"/>
                  <a:ext cx="981783" cy="4748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49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914400">
                    <a:defRPr b="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839" name="Shape"/>
                <p:cNvSpPr/>
                <p:nvPr/>
              </p:nvSpPr>
              <p:spPr>
                <a:xfrm flipH="1" rot="21212999">
                  <a:off x="23564" y="53641"/>
                  <a:ext cx="981783" cy="4748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49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914400">
                    <a:defRPr b="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840" name="Shape"/>
                <p:cNvSpPr/>
                <p:nvPr/>
              </p:nvSpPr>
              <p:spPr>
                <a:xfrm flipH="1" rot="21212999">
                  <a:off x="318724" y="494107"/>
                  <a:ext cx="981783" cy="4748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49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914400">
                    <a:defRPr b="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845" name="Group"/>
              <p:cNvGrpSpPr/>
              <p:nvPr/>
            </p:nvGrpSpPr>
            <p:grpSpPr>
              <a:xfrm>
                <a:off x="726806" y="82165"/>
                <a:ext cx="1619234" cy="1463066"/>
                <a:chOff x="0" y="0"/>
                <a:chExt cx="1619232" cy="1463065"/>
              </a:xfrm>
            </p:grpSpPr>
            <p:sp>
              <p:nvSpPr>
                <p:cNvPr id="842" name="Shape"/>
                <p:cNvSpPr/>
                <p:nvPr/>
              </p:nvSpPr>
              <p:spPr>
                <a:xfrm flipH="1" rot="21212999">
                  <a:off x="613886" y="934573"/>
                  <a:ext cx="981783" cy="4748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49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914400">
                    <a:defRPr b="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843" name="Shape"/>
                <p:cNvSpPr/>
                <p:nvPr/>
              </p:nvSpPr>
              <p:spPr>
                <a:xfrm flipH="1" rot="21212999">
                  <a:off x="23564" y="53641"/>
                  <a:ext cx="981783" cy="4748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49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914400">
                    <a:defRPr b="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844" name="Shape"/>
                <p:cNvSpPr/>
                <p:nvPr/>
              </p:nvSpPr>
              <p:spPr>
                <a:xfrm flipH="1" rot="21212999">
                  <a:off x="318724" y="494107"/>
                  <a:ext cx="981783" cy="4748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49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914400">
                    <a:defRPr b="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849" name="Group"/>
              <p:cNvGrpSpPr/>
              <p:nvPr/>
            </p:nvGrpSpPr>
            <p:grpSpPr>
              <a:xfrm>
                <a:off x="-1" y="164332"/>
                <a:ext cx="1619234" cy="1463066"/>
                <a:chOff x="0" y="0"/>
                <a:chExt cx="1619232" cy="1463065"/>
              </a:xfrm>
            </p:grpSpPr>
            <p:sp>
              <p:nvSpPr>
                <p:cNvPr id="846" name="Shape"/>
                <p:cNvSpPr/>
                <p:nvPr/>
              </p:nvSpPr>
              <p:spPr>
                <a:xfrm flipH="1" rot="21212999">
                  <a:off x="613886" y="934573"/>
                  <a:ext cx="981783" cy="4748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49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914400">
                    <a:defRPr b="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847" name="Shape"/>
                <p:cNvSpPr/>
                <p:nvPr/>
              </p:nvSpPr>
              <p:spPr>
                <a:xfrm flipH="1" rot="21212999">
                  <a:off x="23564" y="53641"/>
                  <a:ext cx="981783" cy="4748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49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914400">
                    <a:defRPr b="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848" name="Shape"/>
                <p:cNvSpPr/>
                <p:nvPr/>
              </p:nvSpPr>
              <p:spPr>
                <a:xfrm flipH="1" rot="21212999">
                  <a:off x="318724" y="494107"/>
                  <a:ext cx="981783" cy="4748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49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914400">
                    <a:defRPr b="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</p:grpSp>
        <p:sp>
          <p:nvSpPr>
            <p:cNvPr id="851" name="Oval"/>
            <p:cNvSpPr/>
            <p:nvPr/>
          </p:nvSpPr>
          <p:spPr>
            <a:xfrm>
              <a:off x="2131986" y="0"/>
              <a:ext cx="467077" cy="143967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2" name="Oval"/>
            <p:cNvSpPr/>
            <p:nvPr/>
          </p:nvSpPr>
          <p:spPr>
            <a:xfrm>
              <a:off x="1421324" y="82325"/>
              <a:ext cx="467077" cy="143968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3" name="Oval"/>
            <p:cNvSpPr/>
            <p:nvPr/>
          </p:nvSpPr>
          <p:spPr>
            <a:xfrm>
              <a:off x="710662" y="155627"/>
              <a:ext cx="467077" cy="143967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4" name="Oval"/>
            <p:cNvSpPr/>
            <p:nvPr/>
          </p:nvSpPr>
          <p:spPr>
            <a:xfrm>
              <a:off x="0" y="231827"/>
              <a:ext cx="467077" cy="143967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5" name="Oval"/>
            <p:cNvSpPr/>
            <p:nvPr/>
          </p:nvSpPr>
          <p:spPr>
            <a:xfrm>
              <a:off x="273842" y="690491"/>
              <a:ext cx="467077" cy="143968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6" name="Oval"/>
            <p:cNvSpPr/>
            <p:nvPr/>
          </p:nvSpPr>
          <p:spPr>
            <a:xfrm>
              <a:off x="988791" y="614291"/>
              <a:ext cx="467077" cy="143968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7" name="Oval"/>
            <p:cNvSpPr/>
            <p:nvPr/>
          </p:nvSpPr>
          <p:spPr>
            <a:xfrm>
              <a:off x="1724853" y="524495"/>
              <a:ext cx="467077" cy="143967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8" name="Oval"/>
            <p:cNvSpPr/>
            <p:nvPr/>
          </p:nvSpPr>
          <p:spPr>
            <a:xfrm>
              <a:off x="2411834" y="450745"/>
              <a:ext cx="467077" cy="143967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9" name="Oval"/>
            <p:cNvSpPr/>
            <p:nvPr/>
          </p:nvSpPr>
          <p:spPr>
            <a:xfrm>
              <a:off x="2739704" y="888790"/>
              <a:ext cx="467077" cy="143968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0" name="Oval"/>
            <p:cNvSpPr/>
            <p:nvPr/>
          </p:nvSpPr>
          <p:spPr>
            <a:xfrm>
              <a:off x="2029490" y="966664"/>
              <a:ext cx="467077" cy="143967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1" name="Oval"/>
            <p:cNvSpPr/>
            <p:nvPr/>
          </p:nvSpPr>
          <p:spPr>
            <a:xfrm>
              <a:off x="1280727" y="1052934"/>
              <a:ext cx="467078" cy="143968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2" name="Oval"/>
            <p:cNvSpPr/>
            <p:nvPr/>
          </p:nvSpPr>
          <p:spPr>
            <a:xfrm>
              <a:off x="557365" y="1123755"/>
              <a:ext cx="467077" cy="143968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3" name="Oval"/>
            <p:cNvSpPr/>
            <p:nvPr/>
          </p:nvSpPr>
          <p:spPr>
            <a:xfrm>
              <a:off x="3004401" y="1326836"/>
              <a:ext cx="467078" cy="143967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4" name="Oval"/>
            <p:cNvSpPr/>
            <p:nvPr/>
          </p:nvSpPr>
          <p:spPr>
            <a:xfrm>
              <a:off x="2304885" y="1413106"/>
              <a:ext cx="467077" cy="143968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5" name="Oval"/>
            <p:cNvSpPr/>
            <p:nvPr/>
          </p:nvSpPr>
          <p:spPr>
            <a:xfrm>
              <a:off x="905853" y="1562399"/>
              <a:ext cx="467077" cy="143967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6" name="Oval"/>
            <p:cNvSpPr/>
            <p:nvPr/>
          </p:nvSpPr>
          <p:spPr>
            <a:xfrm>
              <a:off x="1605369" y="1476128"/>
              <a:ext cx="467077" cy="143967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868" name="(strong-coupling expansion)"/>
          <p:cNvSpPr txBox="1"/>
          <p:nvPr/>
        </p:nvSpPr>
        <p:spPr>
          <a:xfrm>
            <a:off x="5154569" y="4661024"/>
            <a:ext cx="1146242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>
                <a:solidFill>
                  <a:srgbClr val="0433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Yes!</a:t>
            </a:r>
          </a:p>
        </p:txBody>
      </p:sp>
      <p:pic>
        <p:nvPicPr>
          <p:cNvPr id="869" name="prod_i_|1_rangle.pdf" descr="prod_i_|1_rangl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82183" y="3607973"/>
            <a:ext cx="7874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0" name="prod_i_|0_rangle.pdf" descr="prod_i_|0_rangl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96291" y="8251488"/>
            <a:ext cx="787401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871" name="(strong-coupling expansion)"/>
          <p:cNvSpPr txBox="1"/>
          <p:nvPr/>
        </p:nvSpPr>
        <p:spPr>
          <a:xfrm>
            <a:off x="349731" y="9197594"/>
            <a:ext cx="11462426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There is no </a:t>
            </a:r>
            <a:r>
              <a:rPr i="1"/>
              <a:t>SU(2) </a:t>
            </a:r>
            <a:r>
              <a:t>rotation that takes |1&gt; to |0&gt;</a:t>
            </a:r>
          </a:p>
        </p:txBody>
      </p:sp>
      <p:sp>
        <p:nvSpPr>
          <p:cNvPr id="872" name="Spontaneous symmetry breaking (mean-field theory)"/>
          <p:cNvSpPr txBox="1"/>
          <p:nvPr/>
        </p:nvSpPr>
        <p:spPr>
          <a:xfrm>
            <a:off x="4011872" y="268934"/>
            <a:ext cx="452385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Spontaneous </a:t>
            </a:r>
            <a:r>
              <a:rPr>
                <a:solidFill>
                  <a:srgbClr val="0433FF"/>
                </a:solidFill>
              </a:rPr>
              <a:t>symmetry</a:t>
            </a:r>
            <a:r>
              <a:t> breaking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Examples: correlations in everyday life…"/>
          <p:cNvSpPr txBox="1"/>
          <p:nvPr/>
        </p:nvSpPr>
        <p:spPr>
          <a:xfrm>
            <a:off x="717973" y="1422399"/>
            <a:ext cx="10862901" cy="2263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Examples: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correlations in everyday life</a:t>
            </a:r>
            <a:endParaRPr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endParaRPr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any D - Coulomb blockade: “in a crowded gym you are stuck</a:t>
            </a: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              at one station” </a:t>
            </a:r>
          </a:p>
        </p:txBody>
      </p:sp>
      <p:pic>
        <p:nvPicPr>
          <p:cNvPr id="875" name="overcrowdingweights2.jpg" descr="overcrowdingweights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8524" y="4154311"/>
            <a:ext cx="5691859" cy="4967112"/>
          </a:xfrm>
          <a:prstGeom prst="rect">
            <a:avLst/>
          </a:prstGeom>
          <a:ln w="12700">
            <a:miter lim="400000"/>
          </a:ln>
        </p:spPr>
      </p:pic>
      <p:sp>
        <p:nvSpPr>
          <p:cNvPr id="876" name="Dimensionality"/>
          <p:cNvSpPr txBox="1"/>
          <p:nvPr/>
        </p:nvSpPr>
        <p:spPr>
          <a:xfrm>
            <a:off x="3788550" y="392853"/>
            <a:ext cx="4338872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         Dimensionality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Dimensionality"/>
          <p:cNvSpPr txBox="1"/>
          <p:nvPr/>
        </p:nvSpPr>
        <p:spPr>
          <a:xfrm>
            <a:off x="3788550" y="392853"/>
            <a:ext cx="4338872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         Dimensionality</a:t>
            </a:r>
          </a:p>
        </p:txBody>
      </p:sp>
      <p:sp>
        <p:nvSpPr>
          <p:cNvPr id="879" name="Examples: correlations in everyday life…"/>
          <p:cNvSpPr txBox="1"/>
          <p:nvPr/>
        </p:nvSpPr>
        <p:spPr>
          <a:xfrm>
            <a:off x="717973" y="1422399"/>
            <a:ext cx="7146427" cy="173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Examples: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correlations in everyday life</a:t>
            </a:r>
            <a:endParaRPr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endParaRPr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1D - complete loss of individual identity</a:t>
            </a:r>
          </a:p>
        </p:txBody>
      </p:sp>
      <p:pic>
        <p:nvPicPr>
          <p:cNvPr id="880" name="traffic-jam.jpg" descr="traffic-ja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6070" y="3603413"/>
            <a:ext cx="7082651" cy="5310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Dimensionality"/>
          <p:cNvSpPr txBox="1"/>
          <p:nvPr/>
        </p:nvSpPr>
        <p:spPr>
          <a:xfrm>
            <a:off x="3788550" y="392853"/>
            <a:ext cx="4338872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         Dimensionality</a:t>
            </a:r>
          </a:p>
        </p:txBody>
      </p:sp>
      <p:sp>
        <p:nvSpPr>
          <p:cNvPr id="883" name="Examples: correlations in everyday life…"/>
          <p:cNvSpPr txBox="1"/>
          <p:nvPr/>
        </p:nvSpPr>
        <p:spPr>
          <a:xfrm>
            <a:off x="717973" y="1422399"/>
            <a:ext cx="8907572" cy="173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Examples: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correlations in everyday life</a:t>
            </a:r>
            <a:endParaRPr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endParaRPr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2D - fading through a crowd “you become heavy” </a:t>
            </a:r>
          </a:p>
        </p:txBody>
      </p:sp>
      <p:pic>
        <p:nvPicPr>
          <p:cNvPr id="884" name="6a00d83420a57c53ef00#19980B.jpg" descr="6a00d83420a57c53ef00#19980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2551" y="3650826"/>
            <a:ext cx="7601939" cy="50529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Definition:…"/>
          <p:cNvSpPr txBox="1"/>
          <p:nvPr/>
        </p:nvSpPr>
        <p:spPr>
          <a:xfrm>
            <a:off x="434005" y="983266"/>
            <a:ext cx="11431304" cy="6270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000">
                <a:latin typeface="Helvetica"/>
                <a:ea typeface="Helvetica"/>
                <a:cs typeface="Helvetica"/>
                <a:sym typeface="Helvetica"/>
              </a:rPr>
              <a:t>Definition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Calculation: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789" indent="-300789" algn="l" defTabSz="478648">
              <a:buSzPct val="100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histogram (brute force summation over discrete k-mesh)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‘trick’: use 		                                 and perform the calculation for small finite 𝛤 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789" indent="-300789" algn="l" defTabSz="478648">
              <a:buSzPct val="100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analytic calculation - band edges (van Hove singularities)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The states with		         and                           live in a k-sphere of radius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   This gives rise to characteristic behavior close to the band edge: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7" name="Density of states"/>
          <p:cNvSpPr txBox="1"/>
          <p:nvPr>
            <p:ph type="title"/>
          </p:nvPr>
        </p:nvSpPr>
        <p:spPr>
          <a:xfrm>
            <a:off x="650239" y="138484"/>
            <a:ext cx="11704322" cy="80029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Density of states</a:t>
            </a:r>
          </a:p>
        </p:txBody>
      </p:sp>
      <p:pic>
        <p:nvPicPr>
          <p:cNvPr id="8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8501" y="1084086"/>
            <a:ext cx="7836579" cy="1434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8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1192" y="3868879"/>
            <a:ext cx="3240663" cy="48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9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53783" y="5183151"/>
            <a:ext cx="1458845" cy="281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37152" y="5197674"/>
            <a:ext cx="1378938" cy="25192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50225" y="5146874"/>
            <a:ext cx="462078" cy="252043"/>
          </a:xfrm>
          <a:prstGeom prst="rect">
            <a:avLst/>
          </a:prstGeom>
          <a:ln w="12700">
            <a:miter lim="400000"/>
          </a:ln>
        </p:spPr>
      </p:pic>
      <p:pic>
        <p:nvPicPr>
          <p:cNvPr id="89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98486" y="6560325"/>
            <a:ext cx="5035192" cy="17006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98" name="Group"/>
          <p:cNvGrpSpPr/>
          <p:nvPr/>
        </p:nvGrpSpPr>
        <p:grpSpPr>
          <a:xfrm>
            <a:off x="10183947" y="3755251"/>
            <a:ext cx="2067128" cy="4265925"/>
            <a:chOff x="0" y="0"/>
            <a:chExt cx="2067127" cy="4265924"/>
          </a:xfrm>
        </p:grpSpPr>
        <p:sp>
          <p:nvSpPr>
            <p:cNvPr id="894" name="Oval"/>
            <p:cNvSpPr/>
            <p:nvPr/>
          </p:nvSpPr>
          <p:spPr>
            <a:xfrm>
              <a:off x="233320" y="187166"/>
              <a:ext cx="1569106" cy="352368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5" name="Rectangle"/>
            <p:cNvSpPr/>
            <p:nvPr/>
          </p:nvSpPr>
          <p:spPr>
            <a:xfrm>
              <a:off x="-1" y="0"/>
              <a:ext cx="2035747" cy="28230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 flipV="1">
              <a:off x="1033563" y="2102025"/>
              <a:ext cx="1" cy="21639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 flipH="1">
              <a:off x="31382" y="3723808"/>
              <a:ext cx="203574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Definition:…"/>
          <p:cNvSpPr txBox="1"/>
          <p:nvPr/>
        </p:nvSpPr>
        <p:spPr>
          <a:xfrm>
            <a:off x="434005" y="983266"/>
            <a:ext cx="11431304" cy="6270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000">
                <a:latin typeface="Helvetica"/>
                <a:ea typeface="Helvetica"/>
                <a:cs typeface="Helvetica"/>
                <a:sym typeface="Helvetica"/>
              </a:rPr>
              <a:t>Definition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Calculation: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789" indent="-300789" algn="l" defTabSz="478648">
              <a:buSzPct val="100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histogram (brute force summation over discrete k-mesh)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‘trick’: use 		                                 and perform the calculation for small finite 𝛤 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789" indent="-300789" algn="l" defTabSz="478648">
              <a:buSzPct val="100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analytic calculation - band edges (van Hove singularities)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The states with		         and                           live in a k-sphere of radius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   This gives rise to characteristic behavior close to the band edge: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1" name="Density of states"/>
          <p:cNvSpPr txBox="1"/>
          <p:nvPr>
            <p:ph type="title"/>
          </p:nvPr>
        </p:nvSpPr>
        <p:spPr>
          <a:xfrm>
            <a:off x="650239" y="138484"/>
            <a:ext cx="11704322" cy="80029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Density of states</a:t>
            </a:r>
          </a:p>
        </p:txBody>
      </p:sp>
      <p:pic>
        <p:nvPicPr>
          <p:cNvPr id="9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8501" y="1084086"/>
            <a:ext cx="7836579" cy="1434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903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2001192" y="3868879"/>
            <a:ext cx="3240663" cy="48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4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0" r="6487" b="0"/>
          <a:stretch>
            <a:fillRect/>
          </a:stretch>
        </p:blipFill>
        <p:spPr>
          <a:xfrm>
            <a:off x="2353783" y="5183151"/>
            <a:ext cx="1364204" cy="281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37152" y="5197674"/>
            <a:ext cx="1378938" cy="25192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6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0" t="0" r="61343" b="0"/>
          <a:stretch>
            <a:fillRect/>
          </a:stretch>
        </p:blipFill>
        <p:spPr>
          <a:xfrm>
            <a:off x="8850225" y="5146874"/>
            <a:ext cx="178622" cy="252043"/>
          </a:xfrm>
          <a:prstGeom prst="rect">
            <a:avLst/>
          </a:prstGeom>
          <a:ln w="12700">
            <a:miter lim="400000"/>
          </a:ln>
        </p:spPr>
      </p:pic>
      <p:pic>
        <p:nvPicPr>
          <p:cNvPr id="907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0" t="0" r="17558" b="0"/>
          <a:stretch>
            <a:fillRect/>
          </a:stretch>
        </p:blipFill>
        <p:spPr>
          <a:xfrm>
            <a:off x="998486" y="6560325"/>
            <a:ext cx="4151076" cy="1700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908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16218" t="52821" r="74521" b="20152"/>
          <a:stretch>
            <a:fillRect/>
          </a:stretch>
        </p:blipFill>
        <p:spPr>
          <a:xfrm>
            <a:off x="5000380" y="7366993"/>
            <a:ext cx="466282" cy="459617"/>
          </a:xfrm>
          <a:prstGeom prst="rect">
            <a:avLst/>
          </a:prstGeom>
          <a:ln w="12700">
            <a:miter lim="400000"/>
          </a:ln>
        </p:spPr>
      </p:pic>
      <p:sp>
        <p:nvSpPr>
          <p:cNvPr id="909" name="Rectangle"/>
          <p:cNvSpPr/>
          <p:nvPr/>
        </p:nvSpPr>
        <p:spPr>
          <a:xfrm>
            <a:off x="2272707" y="6961784"/>
            <a:ext cx="236538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910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27878" t="20410" r="67420" b="52562"/>
          <a:stretch>
            <a:fillRect/>
          </a:stretch>
        </p:blipFill>
        <p:spPr>
          <a:xfrm>
            <a:off x="2176794" y="7361285"/>
            <a:ext cx="236699" cy="459618"/>
          </a:xfrm>
          <a:prstGeom prst="rect">
            <a:avLst/>
          </a:prstGeom>
          <a:ln w="12700">
            <a:miter lim="400000"/>
          </a:ln>
        </p:spPr>
      </p:pic>
      <p:pic>
        <p:nvPicPr>
          <p:cNvPr id="911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27878" t="20410" r="67420" b="52562"/>
          <a:stretch>
            <a:fillRect/>
          </a:stretch>
        </p:blipFill>
        <p:spPr>
          <a:xfrm>
            <a:off x="5370824" y="7787843"/>
            <a:ext cx="236699" cy="459617"/>
          </a:xfrm>
          <a:prstGeom prst="rect">
            <a:avLst/>
          </a:prstGeom>
          <a:ln w="12700">
            <a:miter lim="400000"/>
          </a:ln>
        </p:spPr>
      </p:pic>
      <p:sp>
        <p:nvSpPr>
          <p:cNvPr id="912" name="Rectangle"/>
          <p:cNvSpPr/>
          <p:nvPr/>
        </p:nvSpPr>
        <p:spPr>
          <a:xfrm>
            <a:off x="8666455" y="6775629"/>
            <a:ext cx="236539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913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84780" t="0" r="0" b="75109"/>
          <a:stretch>
            <a:fillRect/>
          </a:stretch>
        </p:blipFill>
        <p:spPr>
          <a:xfrm>
            <a:off x="4850361" y="6543537"/>
            <a:ext cx="766308" cy="42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914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16218" t="52821" r="74521" b="20152"/>
          <a:stretch>
            <a:fillRect/>
          </a:stretch>
        </p:blipFill>
        <p:spPr>
          <a:xfrm>
            <a:off x="5000380" y="7897163"/>
            <a:ext cx="466282" cy="459618"/>
          </a:xfrm>
          <a:prstGeom prst="rect">
            <a:avLst/>
          </a:prstGeom>
          <a:ln w="12700">
            <a:miter lim="400000"/>
          </a:ln>
        </p:spPr>
      </p:pic>
      <p:pic>
        <p:nvPicPr>
          <p:cNvPr id="915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94510" t="50707" r="0" b="22265"/>
          <a:stretch>
            <a:fillRect/>
          </a:stretch>
        </p:blipFill>
        <p:spPr>
          <a:xfrm>
            <a:off x="5013811" y="6923648"/>
            <a:ext cx="276390" cy="45961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20" name="Group"/>
          <p:cNvGrpSpPr/>
          <p:nvPr/>
        </p:nvGrpSpPr>
        <p:grpSpPr>
          <a:xfrm>
            <a:off x="10215328" y="5857277"/>
            <a:ext cx="2035746" cy="2163899"/>
            <a:chOff x="31382" y="2102025"/>
            <a:chExt cx="2035745" cy="2163898"/>
          </a:xfrm>
        </p:grpSpPr>
        <p:sp>
          <p:nvSpPr>
            <p:cNvPr id="916" name="Line"/>
            <p:cNvSpPr/>
            <p:nvPr/>
          </p:nvSpPr>
          <p:spPr>
            <a:xfrm flipV="1">
              <a:off x="1033563" y="2102025"/>
              <a:ext cx="1" cy="21639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7" name="Line"/>
            <p:cNvSpPr/>
            <p:nvPr/>
          </p:nvSpPr>
          <p:spPr>
            <a:xfrm flipH="1">
              <a:off x="31382" y="3723808"/>
              <a:ext cx="203574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8" name="Line"/>
            <p:cNvSpPr/>
            <p:nvPr/>
          </p:nvSpPr>
          <p:spPr>
            <a:xfrm flipV="1">
              <a:off x="1035486" y="3263767"/>
              <a:ext cx="450291" cy="4502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9" name="Line"/>
            <p:cNvSpPr/>
            <p:nvPr/>
          </p:nvSpPr>
          <p:spPr>
            <a:xfrm flipH="1" flipV="1">
              <a:off x="578286" y="3263767"/>
              <a:ext cx="450291" cy="4502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chrodinger equation"/>
          <p:cNvSpPr txBox="1"/>
          <p:nvPr>
            <p:ph type="title"/>
          </p:nvPr>
        </p:nvSpPr>
        <p:spPr>
          <a:xfrm>
            <a:off x="851941" y="262570"/>
            <a:ext cx="11704323" cy="800300"/>
          </a:xfrm>
          <a:prstGeom prst="rect">
            <a:avLst/>
          </a:prstGeom>
        </p:spPr>
        <p:txBody>
          <a:bodyPr/>
          <a:lstStyle>
            <a:lvl1pPr>
              <a:defRPr b="1"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Formation of local moments</a:t>
            </a:r>
          </a:p>
        </p:txBody>
      </p:sp>
      <p:sp>
        <p:nvSpPr>
          <p:cNvPr id="190" name="H is constant in time"/>
          <p:cNvSpPr txBox="1"/>
          <p:nvPr/>
        </p:nvSpPr>
        <p:spPr>
          <a:xfrm>
            <a:off x="438850" y="3627492"/>
            <a:ext cx="1647459" cy="42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Sector (3,3)</a:t>
            </a:r>
          </a:p>
        </p:txBody>
      </p:sp>
      <p:sp>
        <p:nvSpPr>
          <p:cNvPr id="191" name="Spectrum of eigenenergies:"/>
          <p:cNvSpPr txBox="1"/>
          <p:nvPr/>
        </p:nvSpPr>
        <p:spPr>
          <a:xfrm>
            <a:off x="404985" y="3290907"/>
            <a:ext cx="648221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Spectrum</a:t>
            </a:r>
            <a:r>
              <a:rPr b="0"/>
              <a:t> of eigenenergies (6-site Hubbard model):</a:t>
            </a:r>
          </a:p>
        </p:txBody>
      </p:sp>
      <p:grpSp>
        <p:nvGrpSpPr>
          <p:cNvPr id="201" name="Group"/>
          <p:cNvGrpSpPr/>
          <p:nvPr/>
        </p:nvGrpSpPr>
        <p:grpSpPr>
          <a:xfrm>
            <a:off x="261142" y="4305898"/>
            <a:ext cx="10907738" cy="4219132"/>
            <a:chOff x="0" y="0"/>
            <a:chExt cx="10907736" cy="4219130"/>
          </a:xfrm>
        </p:grpSpPr>
        <p:pic>
          <p:nvPicPr>
            <p:cNvPr id="192" name="Screenshot 2020-11-05 at 12.01.03.png" descr="Screenshot 2020-11-05 at 12.01.03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19632" y="297204"/>
              <a:ext cx="5726179" cy="35462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t=1"/>
            <p:cNvSpPr txBox="1"/>
            <p:nvPr/>
          </p:nvSpPr>
          <p:spPr>
            <a:xfrm>
              <a:off x="2556842" y="812799"/>
              <a:ext cx="546498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t=1</a:t>
              </a:r>
            </a:p>
          </p:txBody>
        </p:sp>
        <p:sp>
          <p:nvSpPr>
            <p:cNvPr id="194" name="U"/>
            <p:cNvSpPr txBox="1"/>
            <p:nvPr/>
          </p:nvSpPr>
          <p:spPr>
            <a:xfrm>
              <a:off x="3039442" y="3771900"/>
              <a:ext cx="334418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</a:t>
              </a:r>
            </a:p>
          </p:txBody>
        </p:sp>
        <p:sp>
          <p:nvSpPr>
            <p:cNvPr id="195" name="Ei"/>
            <p:cNvSpPr txBox="1"/>
            <p:nvPr/>
          </p:nvSpPr>
          <p:spPr>
            <a:xfrm rot="16200000">
              <a:off x="42241" y="1607477"/>
              <a:ext cx="362745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E</a:t>
              </a:r>
              <a:r>
                <a:rPr baseline="-5998"/>
                <a:t>i</a:t>
              </a:r>
            </a:p>
          </p:txBody>
        </p:sp>
        <p:pic>
          <p:nvPicPr>
            <p:cNvPr id="196" name="Screenshot 2020-11-05 at 12.03.31.png" descr="Screenshot 2020-11-05 at 12.03.31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5643" t="0" r="0" b="0"/>
            <a:stretch>
              <a:fillRect/>
            </a:stretch>
          </p:blipFill>
          <p:spPr>
            <a:xfrm>
              <a:off x="6111082" y="219813"/>
              <a:ext cx="4796655" cy="28993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U=10"/>
            <p:cNvSpPr txBox="1"/>
            <p:nvPr/>
          </p:nvSpPr>
          <p:spPr>
            <a:xfrm>
              <a:off x="7893175" y="-1"/>
              <a:ext cx="851447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U=10</a:t>
              </a:r>
            </a:p>
          </p:txBody>
        </p:sp>
        <p:sp>
          <p:nvSpPr>
            <p:cNvPr id="198" name="t"/>
            <p:cNvSpPr txBox="1"/>
            <p:nvPr/>
          </p:nvSpPr>
          <p:spPr>
            <a:xfrm>
              <a:off x="8045649" y="3098800"/>
              <a:ext cx="198984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199" name="1"/>
            <p:cNvSpPr txBox="1"/>
            <p:nvPr/>
          </p:nvSpPr>
          <p:spPr>
            <a:xfrm>
              <a:off x="6039049" y="3134823"/>
              <a:ext cx="213185" cy="298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1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0" name="0"/>
            <p:cNvSpPr txBox="1"/>
            <p:nvPr/>
          </p:nvSpPr>
          <p:spPr>
            <a:xfrm>
              <a:off x="10420549" y="3134823"/>
              <a:ext cx="213185" cy="298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1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202" name="Oval"/>
          <p:cNvSpPr/>
          <p:nvPr/>
        </p:nvSpPr>
        <p:spPr>
          <a:xfrm>
            <a:off x="876300" y="7711194"/>
            <a:ext cx="224918" cy="217216"/>
          </a:xfrm>
          <a:prstGeom prst="ellipse">
            <a:avLst/>
          </a:prstGeom>
          <a:ln w="25400">
            <a:solidFill>
              <a:srgbClr val="FF2600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(strong-coupling expansion)"/>
          <p:cNvSpPr txBox="1"/>
          <p:nvPr/>
        </p:nvSpPr>
        <p:spPr>
          <a:xfrm>
            <a:off x="7466186" y="8757559"/>
            <a:ext cx="2985319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(strong-coupling expansion)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6763" y="1442656"/>
            <a:ext cx="4761624" cy="8268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7" name="Group"/>
          <p:cNvGrpSpPr/>
          <p:nvPr/>
        </p:nvGrpSpPr>
        <p:grpSpPr>
          <a:xfrm>
            <a:off x="7772251" y="1308100"/>
            <a:ext cx="3700564" cy="1248206"/>
            <a:chOff x="0" y="0"/>
            <a:chExt cx="3700563" cy="1248205"/>
          </a:xfrm>
        </p:grpSpPr>
        <p:pic>
          <p:nvPicPr>
            <p:cNvPr id="205" name="tilde_H_=J_sum_l.pdf" descr="tilde_H_=J_sum_l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05122" y="198651"/>
              <a:ext cx="2590802" cy="850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Rounded Rectangle"/>
            <p:cNvSpPr/>
            <p:nvPr/>
          </p:nvSpPr>
          <p:spPr>
            <a:xfrm>
              <a:off x="-1" y="0"/>
              <a:ext cx="3700565" cy="1248206"/>
            </a:xfrm>
            <a:prstGeom prst="roundRect">
              <a:avLst>
                <a:gd name="adj" fmla="val 15262"/>
              </a:avLst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208" name="J=_frac_4t^2_U.pdf" descr="J=_frac_4t^2_U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23994" y="2801531"/>
            <a:ext cx="1206502" cy="800102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Callout"/>
          <p:cNvSpPr/>
          <p:nvPr/>
        </p:nvSpPr>
        <p:spPr>
          <a:xfrm>
            <a:off x="744437" y="324005"/>
            <a:ext cx="6995716" cy="6211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7" y="0"/>
                </a:moveTo>
                <a:cubicBezTo>
                  <a:pt x="84" y="0"/>
                  <a:pt x="0" y="94"/>
                  <a:pt x="0" y="211"/>
                </a:cubicBezTo>
                <a:lnTo>
                  <a:pt x="0" y="15878"/>
                </a:lnTo>
                <a:cubicBezTo>
                  <a:pt x="0" y="15995"/>
                  <a:pt x="84" y="16091"/>
                  <a:pt x="187" y="16091"/>
                </a:cubicBezTo>
                <a:lnTo>
                  <a:pt x="464" y="16091"/>
                </a:lnTo>
                <a:lnTo>
                  <a:pt x="841" y="21600"/>
                </a:lnTo>
                <a:lnTo>
                  <a:pt x="1217" y="16091"/>
                </a:lnTo>
                <a:lnTo>
                  <a:pt x="21413" y="16091"/>
                </a:lnTo>
                <a:cubicBezTo>
                  <a:pt x="21516" y="16091"/>
                  <a:pt x="21600" y="15995"/>
                  <a:pt x="21600" y="15878"/>
                </a:cubicBezTo>
                <a:lnTo>
                  <a:pt x="21600" y="211"/>
                </a:lnTo>
                <a:cubicBezTo>
                  <a:pt x="21600" y="94"/>
                  <a:pt x="21516" y="0"/>
                  <a:pt x="21413" y="0"/>
                </a:cubicBezTo>
                <a:lnTo>
                  <a:pt x="187" y="0"/>
                </a:lnTo>
                <a:close/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H is constant in time"/>
          <p:cNvSpPr txBox="1"/>
          <p:nvPr/>
        </p:nvSpPr>
        <p:spPr>
          <a:xfrm>
            <a:off x="1150050" y="642390"/>
            <a:ext cx="2873754" cy="42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Pauli susceptibility:</a:t>
            </a:r>
          </a:p>
        </p:txBody>
      </p:sp>
      <p:grpSp>
        <p:nvGrpSpPr>
          <p:cNvPr id="217" name="Group"/>
          <p:cNvGrpSpPr/>
          <p:nvPr/>
        </p:nvGrpSpPr>
        <p:grpSpPr>
          <a:xfrm>
            <a:off x="1549995" y="1600221"/>
            <a:ext cx="1775327" cy="1782041"/>
            <a:chOff x="0" y="0"/>
            <a:chExt cx="1775325" cy="1782040"/>
          </a:xfrm>
        </p:grpSpPr>
        <p:sp>
          <p:nvSpPr>
            <p:cNvPr id="211" name="Line"/>
            <p:cNvSpPr/>
            <p:nvPr/>
          </p:nvSpPr>
          <p:spPr>
            <a:xfrm>
              <a:off x="253302" y="274294"/>
              <a:ext cx="1177269" cy="972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03" fill="norm" stroke="1" extrusionOk="0">
                  <a:moveTo>
                    <a:pt x="0" y="0"/>
                  </a:moveTo>
                  <a:cubicBezTo>
                    <a:pt x="103" y="10552"/>
                    <a:pt x="4231" y="19298"/>
                    <a:pt x="9623" y="20388"/>
                  </a:cubicBezTo>
                  <a:cubicBezTo>
                    <a:pt x="15619" y="21600"/>
                    <a:pt x="20983" y="13113"/>
                    <a:pt x="21600" y="1439"/>
                  </a:cubicBezTo>
                </a:path>
              </a:pathLst>
            </a:custGeom>
            <a:noFill/>
            <a:ln w="254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>
              <a:off x="137125" y="891020"/>
              <a:ext cx="16382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253302" y="198094"/>
              <a:ext cx="1177269" cy="972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03" fill="norm" stroke="1" extrusionOk="0">
                  <a:moveTo>
                    <a:pt x="0" y="0"/>
                  </a:moveTo>
                  <a:cubicBezTo>
                    <a:pt x="103" y="10552"/>
                    <a:pt x="4231" y="19298"/>
                    <a:pt x="9623" y="20388"/>
                  </a:cubicBezTo>
                  <a:cubicBezTo>
                    <a:pt x="15619" y="21600"/>
                    <a:pt x="20983" y="13113"/>
                    <a:pt x="21600" y="1439"/>
                  </a:cubicBezTo>
                </a:path>
              </a:pathLst>
            </a:cu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214" name="uparrow.pdf" descr="uparrow.pdf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0" b="0"/>
            <a:stretch>
              <a:fillRect/>
            </a:stretch>
          </p:blipFill>
          <p:spPr>
            <a:xfrm>
              <a:off x="0" y="44450"/>
              <a:ext cx="88900" cy="16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5" name="downarrow.pdf" descr="downarrow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557834" y="92239"/>
              <a:ext cx="88901" cy="165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6" name="Line"/>
            <p:cNvSpPr/>
            <p:nvPr/>
          </p:nvSpPr>
          <p:spPr>
            <a:xfrm flipV="1">
              <a:off x="823367" y="0"/>
              <a:ext cx="1" cy="17820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18" name="Line"/>
          <p:cNvSpPr/>
          <p:nvPr/>
        </p:nvSpPr>
        <p:spPr>
          <a:xfrm>
            <a:off x="4798248" y="2376941"/>
            <a:ext cx="163820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Line"/>
          <p:cNvSpPr/>
          <p:nvPr/>
        </p:nvSpPr>
        <p:spPr>
          <a:xfrm flipV="1">
            <a:off x="4989190" y="774261"/>
            <a:ext cx="1" cy="178204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Line"/>
          <p:cNvSpPr/>
          <p:nvPr/>
        </p:nvSpPr>
        <p:spPr>
          <a:xfrm>
            <a:off x="5033416" y="1712217"/>
            <a:ext cx="1452203" cy="94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6423" y="3357"/>
                </a:lnTo>
                <a:lnTo>
                  <a:pt x="12859" y="11427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T"/>
          <p:cNvSpPr txBox="1"/>
          <p:nvPr/>
        </p:nvSpPr>
        <p:spPr>
          <a:xfrm>
            <a:off x="5592252" y="2456333"/>
            <a:ext cx="24551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T</a:t>
            </a:r>
          </a:p>
        </p:txBody>
      </p:sp>
      <p:sp>
        <p:nvSpPr>
          <p:cNvPr id="222" name="𝜒"/>
          <p:cNvSpPr txBox="1"/>
          <p:nvPr/>
        </p:nvSpPr>
        <p:spPr>
          <a:xfrm>
            <a:off x="4586552" y="1308100"/>
            <a:ext cx="250318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pontaneous breaking of continuous symmetry"/>
          <p:cNvSpPr txBox="1"/>
          <p:nvPr/>
        </p:nvSpPr>
        <p:spPr>
          <a:xfrm>
            <a:off x="2418558" y="160321"/>
            <a:ext cx="694326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Spontaneous breaking of continuous symmetry</a:t>
            </a:r>
          </a:p>
        </p:txBody>
      </p:sp>
      <p:pic>
        <p:nvPicPr>
          <p:cNvPr id="923" name="Screenshot 2020-12-15 at 14.50.44.png" descr="Screenshot 2020-12-15 at 14.50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7743" y="640076"/>
            <a:ext cx="2287126" cy="1771401"/>
          </a:xfrm>
          <a:prstGeom prst="rect">
            <a:avLst/>
          </a:prstGeom>
          <a:ln w="12700">
            <a:miter lim="400000"/>
          </a:ln>
        </p:spPr>
      </p:pic>
      <p:sp>
        <p:nvSpPr>
          <p:cNvPr id="924" name="Continuous symmetries: space isotropy (orbital or spin rotations),…"/>
          <p:cNvSpPr txBox="1"/>
          <p:nvPr/>
        </p:nvSpPr>
        <p:spPr>
          <a:xfrm>
            <a:off x="4903221" y="592513"/>
            <a:ext cx="8346468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Continuous symmetries: space isotropy (orbital or spin rotations), </a:t>
            </a:r>
          </a:p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space isotropy (translation), gauge symmetries (charge conservation) </a:t>
            </a:r>
          </a:p>
        </p:txBody>
      </p:sp>
      <p:grpSp>
        <p:nvGrpSpPr>
          <p:cNvPr id="929" name="Group"/>
          <p:cNvGrpSpPr/>
          <p:nvPr/>
        </p:nvGrpSpPr>
        <p:grpSpPr>
          <a:xfrm>
            <a:off x="651201" y="7487270"/>
            <a:ext cx="10865272" cy="1994889"/>
            <a:chOff x="0" y="0"/>
            <a:chExt cx="10865271" cy="1994888"/>
          </a:xfrm>
        </p:grpSpPr>
        <p:sp>
          <p:nvSpPr>
            <p:cNvPr id="925" name="liquid, gas -&gt; solid…"/>
            <p:cNvSpPr txBox="1"/>
            <p:nvPr/>
          </p:nvSpPr>
          <p:spPr>
            <a:xfrm>
              <a:off x="56453" y="502689"/>
              <a:ext cx="7520953" cy="1492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1800"/>
              </a:pPr>
              <a:r>
                <a:t>liquid, gas -&gt; solid</a:t>
              </a:r>
            </a:p>
            <a:p>
              <a:pPr algn="l">
                <a:defRPr b="0" sz="1800"/>
              </a:pPr>
              <a:r>
                <a:t>paramagnet -&gt; ferromagnet</a:t>
              </a:r>
            </a:p>
            <a:p>
              <a:pPr algn="l">
                <a:defRPr b="0" sz="1800"/>
              </a:pPr>
              <a:r>
                <a:t>paramagnet-&gt; antiferromagnet</a:t>
              </a:r>
            </a:p>
            <a:p>
              <a:pPr algn="l">
                <a:defRPr b="0" sz="1800"/>
              </a:pPr>
              <a:r>
                <a:t>metal -&gt; superconductor</a:t>
              </a:r>
            </a:p>
            <a:p>
              <a:pPr algn="l">
                <a:defRPr b="0" sz="1800"/>
              </a:pPr>
              <a:r>
                <a:t>normal gas -&gt; Bose-Einstein condensate</a:t>
              </a:r>
            </a:p>
          </p:txBody>
        </p:sp>
        <p:sp>
          <p:nvSpPr>
            <p:cNvPr id="926" name="acoustic phonons…"/>
            <p:cNvSpPr txBox="1"/>
            <p:nvPr/>
          </p:nvSpPr>
          <p:spPr>
            <a:xfrm>
              <a:off x="5707435" y="502689"/>
              <a:ext cx="5157837" cy="1492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1800"/>
              </a:pPr>
              <a:r>
                <a:t>acoustic phonons</a:t>
              </a:r>
            </a:p>
            <a:p>
              <a:pPr algn="l">
                <a:defRPr b="0" sz="1800"/>
              </a:pPr>
              <a:r>
                <a:t>(quadratic) magnons</a:t>
              </a:r>
            </a:p>
            <a:p>
              <a:pPr algn="l">
                <a:defRPr b="0" sz="1800"/>
              </a:pPr>
              <a:r>
                <a:t>(linear) magnons</a:t>
              </a:r>
            </a:p>
            <a:p>
              <a:pPr algn="l">
                <a:defRPr b="0" sz="1800"/>
              </a:pPr>
              <a:r>
                <a:t>massive (due to long-range Coulomb interaction)</a:t>
              </a:r>
            </a:p>
            <a:p>
              <a:pPr algn="l">
                <a:defRPr b="0" sz="1800"/>
              </a:pPr>
              <a:r>
                <a:t>'sound' waves</a:t>
              </a:r>
            </a:p>
          </p:txBody>
        </p:sp>
        <p:sp>
          <p:nvSpPr>
            <p:cNvPr id="927" name="Transition:"/>
            <p:cNvSpPr txBox="1"/>
            <p:nvPr/>
          </p:nvSpPr>
          <p:spPr>
            <a:xfrm>
              <a:off x="0" y="-1"/>
              <a:ext cx="1409744" cy="3870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/>
              </a:lvl1pPr>
            </a:lstStyle>
            <a:p>
              <a:pPr/>
              <a:r>
                <a:t>Transition:</a:t>
              </a:r>
            </a:p>
          </p:txBody>
        </p:sp>
        <p:sp>
          <p:nvSpPr>
            <p:cNvPr id="928" name="Goldstone mode"/>
            <p:cNvSpPr txBox="1"/>
            <p:nvPr/>
          </p:nvSpPr>
          <p:spPr>
            <a:xfrm>
              <a:off x="5640790" y="-1"/>
              <a:ext cx="3248936" cy="3870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/>
              </a:lvl1pPr>
            </a:lstStyle>
            <a:p>
              <a:pPr/>
              <a:r>
                <a:t>Goldstone mode</a:t>
              </a:r>
            </a:p>
          </p:txBody>
        </p:sp>
      </p:grpSp>
      <p:pic>
        <p:nvPicPr>
          <p:cNvPr id="930" name="Screenshot 2020-12-15 at 15.43.54.png" descr="Screenshot 2020-12-15 at 15.43.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98442" y="2775192"/>
            <a:ext cx="5681978" cy="4729807"/>
          </a:xfrm>
          <a:prstGeom prst="rect">
            <a:avLst/>
          </a:prstGeom>
          <a:ln w="12700">
            <a:miter lim="400000"/>
          </a:ln>
        </p:spPr>
      </p:pic>
      <p:sp>
        <p:nvSpPr>
          <p:cNvPr id="931" name="Goldstone mode (in systems with short-range interaction):"/>
          <p:cNvSpPr txBox="1"/>
          <p:nvPr/>
        </p:nvSpPr>
        <p:spPr>
          <a:xfrm>
            <a:off x="140281" y="2492982"/>
            <a:ext cx="849509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Goldstone mode (in systems with short-range interaction):</a:t>
            </a:r>
          </a:p>
        </p:txBody>
      </p:sp>
      <p:sp>
        <p:nvSpPr>
          <p:cNvPr id="932" name="2 linear modes in 2-orbital Hubbard model (exciton condensate phase)"/>
          <p:cNvSpPr txBox="1"/>
          <p:nvPr/>
        </p:nvSpPr>
        <p:spPr>
          <a:xfrm>
            <a:off x="201432" y="6080854"/>
            <a:ext cx="663667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2 linear modes in 2-orbital Hubbard model (exciton condensate phase)</a:t>
            </a:r>
          </a:p>
        </p:txBody>
      </p:sp>
      <p:sp>
        <p:nvSpPr>
          <p:cNvPr id="933" name="Long-wave length rotations of the order parameter…"/>
          <p:cNvSpPr txBox="1"/>
          <p:nvPr/>
        </p:nvSpPr>
        <p:spPr>
          <a:xfrm>
            <a:off x="144979" y="3006287"/>
            <a:ext cx="691265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Long-wave length rotations of the order parameter</a:t>
            </a:r>
          </a:p>
          <a:p>
            <a: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cost vanishingly low energy.</a:t>
            </a:r>
          </a:p>
        </p:txBody>
      </p:sp>
      <p:pic>
        <p:nvPicPr>
          <p:cNvPr id="934" name="Screenshot 2020-12-15 at 15.53.00.png" descr="Screenshot 2020-12-15 at 15.53.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6297" y="3936510"/>
            <a:ext cx="5920869" cy="6193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38" name="Group"/>
          <p:cNvGrpSpPr/>
          <p:nvPr/>
        </p:nvGrpSpPr>
        <p:grpSpPr>
          <a:xfrm>
            <a:off x="255030" y="578745"/>
            <a:ext cx="1599839" cy="1698752"/>
            <a:chOff x="0" y="0"/>
            <a:chExt cx="1599837" cy="1698751"/>
          </a:xfrm>
        </p:grpSpPr>
        <p:sp>
          <p:nvSpPr>
            <p:cNvPr id="935" name="Line"/>
            <p:cNvSpPr/>
            <p:nvPr/>
          </p:nvSpPr>
          <p:spPr>
            <a:xfrm flipH="1" flipV="1">
              <a:off x="-1" y="1221042"/>
              <a:ext cx="1599839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>
              <a:off x="97356" y="575287"/>
              <a:ext cx="1411310" cy="999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4" fill="norm" stroke="1" extrusionOk="0">
                  <a:moveTo>
                    <a:pt x="21600" y="0"/>
                  </a:moveTo>
                  <a:cubicBezTo>
                    <a:pt x="21445" y="5668"/>
                    <a:pt x="20727" y="11148"/>
                    <a:pt x="19495" y="16222"/>
                  </a:cubicBezTo>
                  <a:cubicBezTo>
                    <a:pt x="19017" y="18187"/>
                    <a:pt x="18375" y="20197"/>
                    <a:pt x="17233" y="20617"/>
                  </a:cubicBezTo>
                  <a:cubicBezTo>
                    <a:pt x="14561" y="21600"/>
                    <a:pt x="13563" y="13190"/>
                    <a:pt x="10920" y="13854"/>
                  </a:cubicBezTo>
                  <a:cubicBezTo>
                    <a:pt x="8715" y="14407"/>
                    <a:pt x="8152" y="21302"/>
                    <a:pt x="5775" y="20853"/>
                  </a:cubicBezTo>
                  <a:cubicBezTo>
                    <a:pt x="4801" y="20669"/>
                    <a:pt x="4129" y="19105"/>
                    <a:pt x="3586" y="17516"/>
                  </a:cubicBezTo>
                  <a:cubicBezTo>
                    <a:pt x="1813" y="12320"/>
                    <a:pt x="594" y="6498"/>
                    <a:pt x="0" y="389"/>
                  </a:cubicBezTo>
                </a:path>
              </a:pathLst>
            </a:custGeom>
            <a:noFill/>
            <a:ln w="127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 flipV="1">
              <a:off x="829728" y="0"/>
              <a:ext cx="1" cy="16987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939" name="tilde_F.pdf" descr="tilde_F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1994" y="462844"/>
            <a:ext cx="1524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0" name="M.pdf" descr="M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48651" y="2094845"/>
            <a:ext cx="228601" cy="152401"/>
          </a:xfrm>
          <a:prstGeom prst="rect">
            <a:avLst/>
          </a:prstGeom>
          <a:ln w="12700">
            <a:miter lim="400000"/>
          </a:ln>
        </p:spPr>
      </p:pic>
      <p:sp>
        <p:nvSpPr>
          <p:cNvPr id="941" name="Arrow"/>
          <p:cNvSpPr/>
          <p:nvPr/>
        </p:nvSpPr>
        <p:spPr>
          <a:xfrm>
            <a:off x="1644768" y="749064"/>
            <a:ext cx="1083192" cy="342901"/>
          </a:xfrm>
          <a:prstGeom prst="rightArrow">
            <a:avLst>
              <a:gd name="adj1" fmla="val 32000"/>
              <a:gd name="adj2" fmla="val 15170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pontaneous breaking of continuous symmetry"/>
          <p:cNvSpPr txBox="1"/>
          <p:nvPr/>
        </p:nvSpPr>
        <p:spPr>
          <a:xfrm>
            <a:off x="2418558" y="160321"/>
            <a:ext cx="694326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Spontaneous breaking of continuous symmetry</a:t>
            </a:r>
          </a:p>
        </p:txBody>
      </p:sp>
      <p:pic>
        <p:nvPicPr>
          <p:cNvPr id="944" name="Screenshot 2020-12-15 at 14.50.44.png" descr="Screenshot 2020-12-15 at 14.50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7743" y="640076"/>
            <a:ext cx="2287126" cy="1771401"/>
          </a:xfrm>
          <a:prstGeom prst="rect">
            <a:avLst/>
          </a:prstGeom>
          <a:ln w="12700">
            <a:miter lim="400000"/>
          </a:ln>
        </p:spPr>
      </p:pic>
      <p:sp>
        <p:nvSpPr>
          <p:cNvPr id="945" name="Continuous symmetries: space isotropy (orbital or spin rotations),…"/>
          <p:cNvSpPr txBox="1"/>
          <p:nvPr/>
        </p:nvSpPr>
        <p:spPr>
          <a:xfrm>
            <a:off x="4903221" y="592513"/>
            <a:ext cx="8346468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Continuous symmetries: space isotropy (orbital or spin rotations), </a:t>
            </a:r>
          </a:p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space isotropy (translation), gauge symmetries (charge conservation) </a:t>
            </a:r>
          </a:p>
        </p:txBody>
      </p:sp>
      <p:grpSp>
        <p:nvGrpSpPr>
          <p:cNvPr id="950" name="Group"/>
          <p:cNvGrpSpPr/>
          <p:nvPr/>
        </p:nvGrpSpPr>
        <p:grpSpPr>
          <a:xfrm>
            <a:off x="651201" y="7487270"/>
            <a:ext cx="10865272" cy="1994889"/>
            <a:chOff x="0" y="0"/>
            <a:chExt cx="10865271" cy="1994888"/>
          </a:xfrm>
        </p:grpSpPr>
        <p:sp>
          <p:nvSpPr>
            <p:cNvPr id="946" name="liquid, gas -&gt; solid…"/>
            <p:cNvSpPr txBox="1"/>
            <p:nvPr/>
          </p:nvSpPr>
          <p:spPr>
            <a:xfrm>
              <a:off x="56453" y="502689"/>
              <a:ext cx="7520953" cy="1492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1800"/>
              </a:pPr>
              <a:r>
                <a:t>liquid, gas -&gt; solid</a:t>
              </a:r>
            </a:p>
            <a:p>
              <a:pPr algn="l">
                <a:defRPr b="0" sz="1800"/>
              </a:pPr>
              <a:r>
                <a:t>paramagnet -&gt; ferromagnet</a:t>
              </a:r>
            </a:p>
            <a:p>
              <a:pPr algn="l">
                <a:defRPr b="0" sz="1800"/>
              </a:pPr>
              <a:r>
                <a:t>paramagnet-&gt; antiferromagnet</a:t>
              </a:r>
            </a:p>
            <a:p>
              <a:pPr algn="l">
                <a:defRPr b="0" sz="1800"/>
              </a:pPr>
              <a:r>
                <a:t>metal -&gt; superconductor</a:t>
              </a:r>
            </a:p>
            <a:p>
              <a:pPr algn="l">
                <a:defRPr b="0" sz="1800"/>
              </a:pPr>
              <a:r>
                <a:t>normal gas -&gt; Bose-Einstein condensate</a:t>
              </a:r>
            </a:p>
          </p:txBody>
        </p:sp>
        <p:sp>
          <p:nvSpPr>
            <p:cNvPr id="947" name="acoustic phonons…"/>
            <p:cNvSpPr txBox="1"/>
            <p:nvPr/>
          </p:nvSpPr>
          <p:spPr>
            <a:xfrm>
              <a:off x="5707435" y="502689"/>
              <a:ext cx="5157837" cy="1492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1800"/>
              </a:pPr>
              <a:r>
                <a:t>acoustic phonons</a:t>
              </a:r>
            </a:p>
            <a:p>
              <a:pPr algn="l">
                <a:defRPr b="0" sz="1800"/>
              </a:pPr>
              <a:r>
                <a:t>(quadratic) magnons</a:t>
              </a:r>
            </a:p>
            <a:p>
              <a:pPr algn="l">
                <a:defRPr b="0" sz="1800"/>
              </a:pPr>
              <a:r>
                <a:t>(linear) magnons</a:t>
              </a:r>
            </a:p>
            <a:p>
              <a:pPr algn="l">
                <a:defRPr b="0" sz="1800"/>
              </a:pPr>
              <a:r>
                <a:t>massive (due to long-range Coulomb interaction)</a:t>
              </a:r>
            </a:p>
            <a:p>
              <a:pPr algn="l">
                <a:defRPr b="0" sz="1800"/>
              </a:pPr>
              <a:r>
                <a:t>'sound' waves</a:t>
              </a:r>
            </a:p>
          </p:txBody>
        </p:sp>
        <p:sp>
          <p:nvSpPr>
            <p:cNvPr id="948" name="Transition:"/>
            <p:cNvSpPr txBox="1"/>
            <p:nvPr/>
          </p:nvSpPr>
          <p:spPr>
            <a:xfrm>
              <a:off x="0" y="-1"/>
              <a:ext cx="1409744" cy="3870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/>
              </a:lvl1pPr>
            </a:lstStyle>
            <a:p>
              <a:pPr/>
              <a:r>
                <a:t>Transition:</a:t>
              </a:r>
            </a:p>
          </p:txBody>
        </p:sp>
        <p:sp>
          <p:nvSpPr>
            <p:cNvPr id="949" name="Goldstone mode"/>
            <p:cNvSpPr txBox="1"/>
            <p:nvPr/>
          </p:nvSpPr>
          <p:spPr>
            <a:xfrm>
              <a:off x="5640790" y="-1"/>
              <a:ext cx="3248936" cy="3870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/>
              </a:lvl1pPr>
            </a:lstStyle>
            <a:p>
              <a:pPr/>
              <a:r>
                <a:t>Goldstone mode</a:t>
              </a:r>
            </a:p>
          </p:txBody>
        </p:sp>
      </p:grpSp>
      <p:sp>
        <p:nvSpPr>
          <p:cNvPr id="951" name="Goldstone mode (in systems with short-range interaction):"/>
          <p:cNvSpPr txBox="1"/>
          <p:nvPr/>
        </p:nvSpPr>
        <p:spPr>
          <a:xfrm>
            <a:off x="140281" y="2492982"/>
            <a:ext cx="849509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Goldstone mode (in systems with short-range interaction):</a:t>
            </a:r>
          </a:p>
        </p:txBody>
      </p:sp>
      <p:sp>
        <p:nvSpPr>
          <p:cNvPr id="952" name="2 linear modes in 2-orbital Hubbard model (exciton condensate phase)"/>
          <p:cNvSpPr txBox="1"/>
          <p:nvPr/>
        </p:nvSpPr>
        <p:spPr>
          <a:xfrm>
            <a:off x="201432" y="6080854"/>
            <a:ext cx="663667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2 linear modes in 2-orbital Hubbard model (exciton condensate phase)</a:t>
            </a:r>
          </a:p>
        </p:txBody>
      </p:sp>
      <p:sp>
        <p:nvSpPr>
          <p:cNvPr id="953" name="Long-wave length rotations of the order parameter…"/>
          <p:cNvSpPr txBox="1"/>
          <p:nvPr/>
        </p:nvSpPr>
        <p:spPr>
          <a:xfrm>
            <a:off x="144979" y="3006287"/>
            <a:ext cx="691265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Long-wave length rotations of the order parameter</a:t>
            </a:r>
          </a:p>
          <a:p>
            <a: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cost vanishingly low energy.</a:t>
            </a:r>
          </a:p>
        </p:txBody>
      </p:sp>
      <p:pic>
        <p:nvPicPr>
          <p:cNvPr id="954" name="Screenshot 2020-12-15 at 15.53.00.png" descr="Screenshot 2020-12-15 at 15.53.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6297" y="3936510"/>
            <a:ext cx="5920869" cy="6193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8" name="Group"/>
          <p:cNvGrpSpPr/>
          <p:nvPr/>
        </p:nvGrpSpPr>
        <p:grpSpPr>
          <a:xfrm>
            <a:off x="255030" y="578745"/>
            <a:ext cx="1599839" cy="1698752"/>
            <a:chOff x="0" y="0"/>
            <a:chExt cx="1599837" cy="1698751"/>
          </a:xfrm>
        </p:grpSpPr>
        <p:sp>
          <p:nvSpPr>
            <p:cNvPr id="955" name="Line"/>
            <p:cNvSpPr/>
            <p:nvPr/>
          </p:nvSpPr>
          <p:spPr>
            <a:xfrm flipH="1" flipV="1">
              <a:off x="-1" y="1221042"/>
              <a:ext cx="1599839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56" name="Line"/>
            <p:cNvSpPr/>
            <p:nvPr/>
          </p:nvSpPr>
          <p:spPr>
            <a:xfrm>
              <a:off x="97356" y="575287"/>
              <a:ext cx="1411310" cy="999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4" fill="norm" stroke="1" extrusionOk="0">
                  <a:moveTo>
                    <a:pt x="21600" y="0"/>
                  </a:moveTo>
                  <a:cubicBezTo>
                    <a:pt x="21445" y="5668"/>
                    <a:pt x="20727" y="11148"/>
                    <a:pt x="19495" y="16222"/>
                  </a:cubicBezTo>
                  <a:cubicBezTo>
                    <a:pt x="19017" y="18187"/>
                    <a:pt x="18375" y="20197"/>
                    <a:pt x="17233" y="20617"/>
                  </a:cubicBezTo>
                  <a:cubicBezTo>
                    <a:pt x="14561" y="21600"/>
                    <a:pt x="13563" y="13190"/>
                    <a:pt x="10920" y="13854"/>
                  </a:cubicBezTo>
                  <a:cubicBezTo>
                    <a:pt x="8715" y="14407"/>
                    <a:pt x="8152" y="21302"/>
                    <a:pt x="5775" y="20853"/>
                  </a:cubicBezTo>
                  <a:cubicBezTo>
                    <a:pt x="4801" y="20669"/>
                    <a:pt x="4129" y="19105"/>
                    <a:pt x="3586" y="17516"/>
                  </a:cubicBezTo>
                  <a:cubicBezTo>
                    <a:pt x="1813" y="12320"/>
                    <a:pt x="594" y="6498"/>
                    <a:pt x="0" y="389"/>
                  </a:cubicBezTo>
                </a:path>
              </a:pathLst>
            </a:custGeom>
            <a:noFill/>
            <a:ln w="127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57" name="Line"/>
            <p:cNvSpPr/>
            <p:nvPr/>
          </p:nvSpPr>
          <p:spPr>
            <a:xfrm flipV="1">
              <a:off x="829728" y="0"/>
              <a:ext cx="1" cy="16987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959" name="tilde_F.pdf" descr="tilde_F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1994" y="462844"/>
            <a:ext cx="1524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60" name="M.pdf" descr="M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48651" y="2094845"/>
            <a:ext cx="228601" cy="152401"/>
          </a:xfrm>
          <a:prstGeom prst="rect">
            <a:avLst/>
          </a:prstGeom>
          <a:ln w="12700">
            <a:miter lim="400000"/>
          </a:ln>
        </p:spPr>
      </p:pic>
      <p:sp>
        <p:nvSpPr>
          <p:cNvPr id="961" name="Arrow"/>
          <p:cNvSpPr/>
          <p:nvPr/>
        </p:nvSpPr>
        <p:spPr>
          <a:xfrm>
            <a:off x="1644768" y="749064"/>
            <a:ext cx="1083192" cy="342901"/>
          </a:xfrm>
          <a:prstGeom prst="rightArrow">
            <a:avLst>
              <a:gd name="adj1" fmla="val 32000"/>
              <a:gd name="adj2" fmla="val 15170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962" name="movie006.mov" descr="movie006.mov"/>
          <p:cNvPicPr>
            <a:picLocks noChangeAspect="0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8">
            <a:extLst/>
          </a:blip>
          <a:stretch>
            <a:fillRect/>
          </a:stretch>
        </p:blipFill>
        <p:spPr>
          <a:xfrm>
            <a:off x="7091137" y="3006287"/>
            <a:ext cx="5611719" cy="43050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000" fill="hold"/>
                                        <p:tgtEl>
                                          <p:spTgt spid="9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962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Group"/>
          <p:cNvGrpSpPr/>
          <p:nvPr/>
        </p:nvGrpSpPr>
        <p:grpSpPr>
          <a:xfrm>
            <a:off x="275927" y="632289"/>
            <a:ext cx="2067129" cy="4265925"/>
            <a:chOff x="0" y="0"/>
            <a:chExt cx="2067127" cy="4265924"/>
          </a:xfrm>
        </p:grpSpPr>
        <p:sp>
          <p:nvSpPr>
            <p:cNvPr id="964" name="Oval"/>
            <p:cNvSpPr/>
            <p:nvPr/>
          </p:nvSpPr>
          <p:spPr>
            <a:xfrm>
              <a:off x="233320" y="187166"/>
              <a:ext cx="1569106" cy="352368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65" name="Rectangle"/>
            <p:cNvSpPr/>
            <p:nvPr/>
          </p:nvSpPr>
          <p:spPr>
            <a:xfrm>
              <a:off x="-1" y="0"/>
              <a:ext cx="2035747" cy="28230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66" name="Line"/>
            <p:cNvSpPr/>
            <p:nvPr/>
          </p:nvSpPr>
          <p:spPr>
            <a:xfrm flipV="1">
              <a:off x="1033563" y="2102025"/>
              <a:ext cx="1" cy="21639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67" name="Line"/>
            <p:cNvSpPr/>
            <p:nvPr/>
          </p:nvSpPr>
          <p:spPr>
            <a:xfrm flipH="1">
              <a:off x="31382" y="3723808"/>
              <a:ext cx="203574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969" name="Absence of order in low dimensions"/>
          <p:cNvSpPr txBox="1"/>
          <p:nvPr>
            <p:ph type="title"/>
          </p:nvPr>
        </p:nvSpPr>
        <p:spPr>
          <a:xfrm>
            <a:off x="650239" y="138484"/>
            <a:ext cx="11704322" cy="80029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Absence of order in low dimensions</a:t>
            </a:r>
          </a:p>
        </p:txBody>
      </p:sp>
      <p:sp>
        <p:nvSpPr>
          <p:cNvPr id="970" name="Rectangle"/>
          <p:cNvSpPr/>
          <p:nvPr/>
        </p:nvSpPr>
        <p:spPr>
          <a:xfrm>
            <a:off x="8666455" y="6775629"/>
            <a:ext cx="236539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985" name="Group"/>
          <p:cNvGrpSpPr/>
          <p:nvPr/>
        </p:nvGrpSpPr>
        <p:grpSpPr>
          <a:xfrm>
            <a:off x="2511259" y="2165721"/>
            <a:ext cx="1430867" cy="334864"/>
            <a:chOff x="0" y="0"/>
            <a:chExt cx="1430866" cy="334863"/>
          </a:xfrm>
        </p:grpSpPr>
        <p:sp>
          <p:nvSpPr>
            <p:cNvPr id="971" name="Line"/>
            <p:cNvSpPr/>
            <p:nvPr/>
          </p:nvSpPr>
          <p:spPr>
            <a:xfrm flipH="1">
              <a:off x="-1" y="0"/>
              <a:ext cx="2" cy="334864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2" name="Line"/>
            <p:cNvSpPr/>
            <p:nvPr/>
          </p:nvSpPr>
          <p:spPr>
            <a:xfrm flipV="1">
              <a:off x="1270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3" name="Line"/>
            <p:cNvSpPr/>
            <p:nvPr/>
          </p:nvSpPr>
          <p:spPr>
            <a:xfrm flipV="1">
              <a:off x="2540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4" name="Line"/>
            <p:cNvSpPr/>
            <p:nvPr/>
          </p:nvSpPr>
          <p:spPr>
            <a:xfrm flipV="1">
              <a:off x="2540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5" name="Line"/>
            <p:cNvSpPr/>
            <p:nvPr/>
          </p:nvSpPr>
          <p:spPr>
            <a:xfrm flipV="1">
              <a:off x="389466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6" name="Line"/>
            <p:cNvSpPr/>
            <p:nvPr/>
          </p:nvSpPr>
          <p:spPr>
            <a:xfrm flipV="1">
              <a:off x="524933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7" name="Line"/>
            <p:cNvSpPr/>
            <p:nvPr/>
          </p:nvSpPr>
          <p:spPr>
            <a:xfrm flipV="1">
              <a:off x="6604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8" name="Line"/>
            <p:cNvSpPr/>
            <p:nvPr/>
          </p:nvSpPr>
          <p:spPr>
            <a:xfrm flipV="1">
              <a:off x="7874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9" name="Line"/>
            <p:cNvSpPr/>
            <p:nvPr/>
          </p:nvSpPr>
          <p:spPr>
            <a:xfrm flipV="1">
              <a:off x="9144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0" name="Line"/>
            <p:cNvSpPr/>
            <p:nvPr/>
          </p:nvSpPr>
          <p:spPr>
            <a:xfrm flipV="1">
              <a:off x="9144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1" name="Line"/>
            <p:cNvSpPr/>
            <p:nvPr/>
          </p:nvSpPr>
          <p:spPr>
            <a:xfrm flipV="1">
              <a:off x="1049866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2" name="Line"/>
            <p:cNvSpPr/>
            <p:nvPr/>
          </p:nvSpPr>
          <p:spPr>
            <a:xfrm flipV="1">
              <a:off x="1185333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 flipV="1">
              <a:off x="1303866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4" name="Line"/>
            <p:cNvSpPr/>
            <p:nvPr/>
          </p:nvSpPr>
          <p:spPr>
            <a:xfrm flipV="1">
              <a:off x="1430866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020" name="Group"/>
          <p:cNvGrpSpPr/>
          <p:nvPr/>
        </p:nvGrpSpPr>
        <p:grpSpPr>
          <a:xfrm>
            <a:off x="2677266" y="5370423"/>
            <a:ext cx="5506517" cy="334864"/>
            <a:chOff x="0" y="0"/>
            <a:chExt cx="5506515" cy="334863"/>
          </a:xfrm>
        </p:grpSpPr>
        <p:sp>
          <p:nvSpPr>
            <p:cNvPr id="986" name="Line"/>
            <p:cNvSpPr/>
            <p:nvPr/>
          </p:nvSpPr>
          <p:spPr>
            <a:xfrm flipV="1">
              <a:off x="-1" y="-1"/>
              <a:ext cx="2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7" name="Line"/>
            <p:cNvSpPr/>
            <p:nvPr/>
          </p:nvSpPr>
          <p:spPr>
            <a:xfrm flipH="1">
              <a:off x="126999" y="0"/>
              <a:ext cx="2" cy="334864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8" name="Line"/>
            <p:cNvSpPr/>
            <p:nvPr/>
          </p:nvSpPr>
          <p:spPr>
            <a:xfrm flipV="1">
              <a:off x="253999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9" name="Line"/>
            <p:cNvSpPr/>
            <p:nvPr/>
          </p:nvSpPr>
          <p:spPr>
            <a:xfrm flipV="1">
              <a:off x="253999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0" name="Line"/>
            <p:cNvSpPr/>
            <p:nvPr/>
          </p:nvSpPr>
          <p:spPr>
            <a:xfrm flipH="1">
              <a:off x="389466" y="0"/>
              <a:ext cx="1" cy="334864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1" name="Line"/>
            <p:cNvSpPr/>
            <p:nvPr/>
          </p:nvSpPr>
          <p:spPr>
            <a:xfrm flipV="1">
              <a:off x="524933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2" name="Line"/>
            <p:cNvSpPr/>
            <p:nvPr/>
          </p:nvSpPr>
          <p:spPr>
            <a:xfrm flipH="1">
              <a:off x="660399" y="0"/>
              <a:ext cx="1" cy="334864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3" name="Line"/>
            <p:cNvSpPr/>
            <p:nvPr/>
          </p:nvSpPr>
          <p:spPr>
            <a:xfrm flipV="1">
              <a:off x="787400" y="-1"/>
              <a:ext cx="0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4" name="Line"/>
            <p:cNvSpPr/>
            <p:nvPr/>
          </p:nvSpPr>
          <p:spPr>
            <a:xfrm>
              <a:off x="914400" y="0"/>
              <a:ext cx="0" cy="334864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5" name="Line"/>
            <p:cNvSpPr/>
            <p:nvPr/>
          </p:nvSpPr>
          <p:spPr>
            <a:xfrm flipV="1">
              <a:off x="1049866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6" name="Line"/>
            <p:cNvSpPr/>
            <p:nvPr/>
          </p:nvSpPr>
          <p:spPr>
            <a:xfrm>
              <a:off x="1185333" y="0"/>
              <a:ext cx="1" cy="334864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7" name="Line"/>
            <p:cNvSpPr/>
            <p:nvPr/>
          </p:nvSpPr>
          <p:spPr>
            <a:xfrm flipV="1">
              <a:off x="1303866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8" name="Line"/>
            <p:cNvSpPr/>
            <p:nvPr/>
          </p:nvSpPr>
          <p:spPr>
            <a:xfrm>
              <a:off x="1430866" y="0"/>
              <a:ext cx="1" cy="334864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9" name="Line"/>
            <p:cNvSpPr/>
            <p:nvPr/>
          </p:nvSpPr>
          <p:spPr>
            <a:xfrm flipV="1">
              <a:off x="1557866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0" name="Line"/>
            <p:cNvSpPr/>
            <p:nvPr/>
          </p:nvSpPr>
          <p:spPr>
            <a:xfrm flipV="1">
              <a:off x="1557866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1" name="Line"/>
            <p:cNvSpPr/>
            <p:nvPr/>
          </p:nvSpPr>
          <p:spPr>
            <a:xfrm>
              <a:off x="1693333" y="0"/>
              <a:ext cx="1" cy="334864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2" name="Line"/>
            <p:cNvSpPr/>
            <p:nvPr/>
          </p:nvSpPr>
          <p:spPr>
            <a:xfrm flipV="1">
              <a:off x="3813182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3" name="Line"/>
            <p:cNvSpPr/>
            <p:nvPr/>
          </p:nvSpPr>
          <p:spPr>
            <a:xfrm>
              <a:off x="3940182" y="0"/>
              <a:ext cx="1" cy="334864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4" name="Line"/>
            <p:cNvSpPr/>
            <p:nvPr/>
          </p:nvSpPr>
          <p:spPr>
            <a:xfrm flipV="1">
              <a:off x="4067181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5" name="Line"/>
            <p:cNvSpPr/>
            <p:nvPr/>
          </p:nvSpPr>
          <p:spPr>
            <a:xfrm flipV="1">
              <a:off x="4067181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6" name="Line"/>
            <p:cNvSpPr/>
            <p:nvPr/>
          </p:nvSpPr>
          <p:spPr>
            <a:xfrm>
              <a:off x="4202648" y="0"/>
              <a:ext cx="1" cy="334864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7" name="Line"/>
            <p:cNvSpPr/>
            <p:nvPr/>
          </p:nvSpPr>
          <p:spPr>
            <a:xfrm flipV="1">
              <a:off x="4338115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8" name="Line"/>
            <p:cNvSpPr/>
            <p:nvPr/>
          </p:nvSpPr>
          <p:spPr>
            <a:xfrm>
              <a:off x="4473581" y="0"/>
              <a:ext cx="1" cy="334864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9" name="Line"/>
            <p:cNvSpPr/>
            <p:nvPr/>
          </p:nvSpPr>
          <p:spPr>
            <a:xfrm>
              <a:off x="4600582" y="0"/>
              <a:ext cx="1" cy="334864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0" name="Line"/>
            <p:cNvSpPr/>
            <p:nvPr/>
          </p:nvSpPr>
          <p:spPr>
            <a:xfrm flipV="1">
              <a:off x="4727581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1" name="Line"/>
            <p:cNvSpPr/>
            <p:nvPr/>
          </p:nvSpPr>
          <p:spPr>
            <a:xfrm flipV="1">
              <a:off x="4863048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2" name="Line"/>
            <p:cNvSpPr/>
            <p:nvPr/>
          </p:nvSpPr>
          <p:spPr>
            <a:xfrm>
              <a:off x="4998515" y="0"/>
              <a:ext cx="1" cy="334864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3" name="Line"/>
            <p:cNvSpPr/>
            <p:nvPr/>
          </p:nvSpPr>
          <p:spPr>
            <a:xfrm flipV="1">
              <a:off x="5117048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4" name="Line"/>
            <p:cNvSpPr/>
            <p:nvPr/>
          </p:nvSpPr>
          <p:spPr>
            <a:xfrm>
              <a:off x="5244048" y="0"/>
              <a:ext cx="1" cy="334864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5" name="Line"/>
            <p:cNvSpPr/>
            <p:nvPr/>
          </p:nvSpPr>
          <p:spPr>
            <a:xfrm flipV="1">
              <a:off x="5371048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6" name="Line"/>
            <p:cNvSpPr/>
            <p:nvPr/>
          </p:nvSpPr>
          <p:spPr>
            <a:xfrm flipV="1">
              <a:off x="5371048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7" name="Line"/>
            <p:cNvSpPr/>
            <p:nvPr/>
          </p:nvSpPr>
          <p:spPr>
            <a:xfrm>
              <a:off x="5506515" y="0"/>
              <a:ext cx="1" cy="334864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>
              <a:off x="2373737" y="98274"/>
              <a:ext cx="99665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9" name="Line"/>
            <p:cNvSpPr/>
            <p:nvPr/>
          </p:nvSpPr>
          <p:spPr>
            <a:xfrm flipH="1" flipV="1">
              <a:off x="2373737" y="236589"/>
              <a:ext cx="99665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021" name="(strong-coupling expansion)"/>
          <p:cNvSpPr txBox="1"/>
          <p:nvPr/>
        </p:nvSpPr>
        <p:spPr>
          <a:xfrm>
            <a:off x="507084" y="1349642"/>
            <a:ext cx="1604815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Ferromagnet</a:t>
            </a:r>
            <a:r>
              <a:t>:</a:t>
            </a:r>
          </a:p>
        </p:txBody>
      </p:sp>
      <p:sp>
        <p:nvSpPr>
          <p:cNvPr id="1022" name="(strong-coupling expansion)"/>
          <p:cNvSpPr txBox="1"/>
          <p:nvPr/>
        </p:nvSpPr>
        <p:spPr>
          <a:xfrm>
            <a:off x="4463650" y="1349642"/>
            <a:ext cx="1898626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exact groundstate</a:t>
            </a:r>
          </a:p>
        </p:txBody>
      </p:sp>
      <p:sp>
        <p:nvSpPr>
          <p:cNvPr id="1023" name="(strong-coupling expansion)"/>
          <p:cNvSpPr txBox="1"/>
          <p:nvPr/>
        </p:nvSpPr>
        <p:spPr>
          <a:xfrm>
            <a:off x="552344" y="5346400"/>
            <a:ext cx="1877542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Antiferromagnet:</a:t>
            </a:r>
          </a:p>
        </p:txBody>
      </p:sp>
      <p:sp>
        <p:nvSpPr>
          <p:cNvPr id="1024" name="(strong-coupling expansion)"/>
          <p:cNvSpPr txBox="1"/>
          <p:nvPr/>
        </p:nvSpPr>
        <p:spPr>
          <a:xfrm>
            <a:off x="4653472" y="5832948"/>
            <a:ext cx="2923928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quantum fluctuations (T=0)</a:t>
            </a:r>
          </a:p>
        </p:txBody>
      </p:sp>
      <p:grpSp>
        <p:nvGrpSpPr>
          <p:cNvPr id="1038" name="Group"/>
          <p:cNvGrpSpPr/>
          <p:nvPr/>
        </p:nvGrpSpPr>
        <p:grpSpPr>
          <a:xfrm>
            <a:off x="7184387" y="2165721"/>
            <a:ext cx="1430868" cy="334864"/>
            <a:chOff x="0" y="0"/>
            <a:chExt cx="1430866" cy="334863"/>
          </a:xfrm>
        </p:grpSpPr>
        <p:sp>
          <p:nvSpPr>
            <p:cNvPr id="1025" name="Line"/>
            <p:cNvSpPr/>
            <p:nvPr/>
          </p:nvSpPr>
          <p:spPr>
            <a:xfrm flipV="1">
              <a:off x="-1" y="-1"/>
              <a:ext cx="2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6" name="Line"/>
            <p:cNvSpPr/>
            <p:nvPr/>
          </p:nvSpPr>
          <p:spPr>
            <a:xfrm flipV="1">
              <a:off x="1270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7" name="Line"/>
            <p:cNvSpPr/>
            <p:nvPr/>
          </p:nvSpPr>
          <p:spPr>
            <a:xfrm flipH="1">
              <a:off x="254000" y="0"/>
              <a:ext cx="1" cy="334864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8" name="Line"/>
            <p:cNvSpPr/>
            <p:nvPr/>
          </p:nvSpPr>
          <p:spPr>
            <a:xfrm flipV="1">
              <a:off x="389466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9" name="Line"/>
            <p:cNvSpPr/>
            <p:nvPr/>
          </p:nvSpPr>
          <p:spPr>
            <a:xfrm flipV="1">
              <a:off x="524933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30" name="Line"/>
            <p:cNvSpPr/>
            <p:nvPr/>
          </p:nvSpPr>
          <p:spPr>
            <a:xfrm flipV="1">
              <a:off x="6604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31" name="Line"/>
            <p:cNvSpPr/>
            <p:nvPr/>
          </p:nvSpPr>
          <p:spPr>
            <a:xfrm flipV="1">
              <a:off x="7874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32" name="Line"/>
            <p:cNvSpPr/>
            <p:nvPr/>
          </p:nvSpPr>
          <p:spPr>
            <a:xfrm flipV="1">
              <a:off x="9144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33" name="Line"/>
            <p:cNvSpPr/>
            <p:nvPr/>
          </p:nvSpPr>
          <p:spPr>
            <a:xfrm flipV="1">
              <a:off x="9144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34" name="Line"/>
            <p:cNvSpPr/>
            <p:nvPr/>
          </p:nvSpPr>
          <p:spPr>
            <a:xfrm flipV="1">
              <a:off x="1049866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35" name="Line"/>
            <p:cNvSpPr/>
            <p:nvPr/>
          </p:nvSpPr>
          <p:spPr>
            <a:xfrm flipV="1">
              <a:off x="1185333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36" name="Line"/>
            <p:cNvSpPr/>
            <p:nvPr/>
          </p:nvSpPr>
          <p:spPr>
            <a:xfrm flipV="1">
              <a:off x="1303866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37" name="Line"/>
            <p:cNvSpPr/>
            <p:nvPr/>
          </p:nvSpPr>
          <p:spPr>
            <a:xfrm flipV="1">
              <a:off x="1430866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053" name="Group"/>
          <p:cNvGrpSpPr/>
          <p:nvPr/>
        </p:nvGrpSpPr>
        <p:grpSpPr>
          <a:xfrm>
            <a:off x="4960974" y="2165721"/>
            <a:ext cx="1430867" cy="334864"/>
            <a:chOff x="0" y="0"/>
            <a:chExt cx="1430866" cy="334863"/>
          </a:xfrm>
        </p:grpSpPr>
        <p:sp>
          <p:nvSpPr>
            <p:cNvPr id="1039" name="Line"/>
            <p:cNvSpPr/>
            <p:nvPr/>
          </p:nvSpPr>
          <p:spPr>
            <a:xfrm flipV="1">
              <a:off x="-1" y="-1"/>
              <a:ext cx="2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40" name="Line"/>
            <p:cNvSpPr/>
            <p:nvPr/>
          </p:nvSpPr>
          <p:spPr>
            <a:xfrm flipH="1">
              <a:off x="126999" y="0"/>
              <a:ext cx="2" cy="334864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41" name="Line"/>
            <p:cNvSpPr/>
            <p:nvPr/>
          </p:nvSpPr>
          <p:spPr>
            <a:xfrm flipV="1">
              <a:off x="2540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42" name="Line"/>
            <p:cNvSpPr/>
            <p:nvPr/>
          </p:nvSpPr>
          <p:spPr>
            <a:xfrm flipV="1">
              <a:off x="2540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43" name="Line"/>
            <p:cNvSpPr/>
            <p:nvPr/>
          </p:nvSpPr>
          <p:spPr>
            <a:xfrm flipV="1">
              <a:off x="389466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44" name="Line"/>
            <p:cNvSpPr/>
            <p:nvPr/>
          </p:nvSpPr>
          <p:spPr>
            <a:xfrm flipV="1">
              <a:off x="524933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45" name="Line"/>
            <p:cNvSpPr/>
            <p:nvPr/>
          </p:nvSpPr>
          <p:spPr>
            <a:xfrm flipV="1">
              <a:off x="6604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46" name="Line"/>
            <p:cNvSpPr/>
            <p:nvPr/>
          </p:nvSpPr>
          <p:spPr>
            <a:xfrm flipV="1">
              <a:off x="7874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47" name="Line"/>
            <p:cNvSpPr/>
            <p:nvPr/>
          </p:nvSpPr>
          <p:spPr>
            <a:xfrm flipV="1">
              <a:off x="9144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48" name="Line"/>
            <p:cNvSpPr/>
            <p:nvPr/>
          </p:nvSpPr>
          <p:spPr>
            <a:xfrm flipV="1">
              <a:off x="9144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49" name="Line"/>
            <p:cNvSpPr/>
            <p:nvPr/>
          </p:nvSpPr>
          <p:spPr>
            <a:xfrm flipV="1">
              <a:off x="1049866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50" name="Line"/>
            <p:cNvSpPr/>
            <p:nvPr/>
          </p:nvSpPr>
          <p:spPr>
            <a:xfrm flipV="1">
              <a:off x="1185333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51" name="Line"/>
            <p:cNvSpPr/>
            <p:nvPr/>
          </p:nvSpPr>
          <p:spPr>
            <a:xfrm flipV="1">
              <a:off x="1303866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52" name="Line"/>
            <p:cNvSpPr/>
            <p:nvPr/>
          </p:nvSpPr>
          <p:spPr>
            <a:xfrm flipV="1">
              <a:off x="1430866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068" name="Group"/>
          <p:cNvGrpSpPr/>
          <p:nvPr/>
        </p:nvGrpSpPr>
        <p:grpSpPr>
          <a:xfrm>
            <a:off x="2638259" y="1386365"/>
            <a:ext cx="1430867" cy="334864"/>
            <a:chOff x="0" y="0"/>
            <a:chExt cx="1430866" cy="334863"/>
          </a:xfrm>
        </p:grpSpPr>
        <p:sp>
          <p:nvSpPr>
            <p:cNvPr id="1054" name="Line"/>
            <p:cNvSpPr/>
            <p:nvPr/>
          </p:nvSpPr>
          <p:spPr>
            <a:xfrm flipV="1">
              <a:off x="-1" y="-1"/>
              <a:ext cx="2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55" name="Line"/>
            <p:cNvSpPr/>
            <p:nvPr/>
          </p:nvSpPr>
          <p:spPr>
            <a:xfrm flipV="1">
              <a:off x="1270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56" name="Line"/>
            <p:cNvSpPr/>
            <p:nvPr/>
          </p:nvSpPr>
          <p:spPr>
            <a:xfrm flipV="1">
              <a:off x="2540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57" name="Line"/>
            <p:cNvSpPr/>
            <p:nvPr/>
          </p:nvSpPr>
          <p:spPr>
            <a:xfrm flipV="1">
              <a:off x="2540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58" name="Line"/>
            <p:cNvSpPr/>
            <p:nvPr/>
          </p:nvSpPr>
          <p:spPr>
            <a:xfrm flipV="1">
              <a:off x="389466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59" name="Line"/>
            <p:cNvSpPr/>
            <p:nvPr/>
          </p:nvSpPr>
          <p:spPr>
            <a:xfrm flipV="1">
              <a:off x="524933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60" name="Line"/>
            <p:cNvSpPr/>
            <p:nvPr/>
          </p:nvSpPr>
          <p:spPr>
            <a:xfrm flipV="1">
              <a:off x="6604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61" name="Line"/>
            <p:cNvSpPr/>
            <p:nvPr/>
          </p:nvSpPr>
          <p:spPr>
            <a:xfrm flipV="1">
              <a:off x="7874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62" name="Line"/>
            <p:cNvSpPr/>
            <p:nvPr/>
          </p:nvSpPr>
          <p:spPr>
            <a:xfrm flipV="1">
              <a:off x="9144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63" name="Line"/>
            <p:cNvSpPr/>
            <p:nvPr/>
          </p:nvSpPr>
          <p:spPr>
            <a:xfrm flipV="1">
              <a:off x="9144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64" name="Line"/>
            <p:cNvSpPr/>
            <p:nvPr/>
          </p:nvSpPr>
          <p:spPr>
            <a:xfrm flipV="1">
              <a:off x="1049866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65" name="Line"/>
            <p:cNvSpPr/>
            <p:nvPr/>
          </p:nvSpPr>
          <p:spPr>
            <a:xfrm flipV="1">
              <a:off x="1185333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66" name="Line"/>
            <p:cNvSpPr/>
            <p:nvPr/>
          </p:nvSpPr>
          <p:spPr>
            <a:xfrm flipV="1">
              <a:off x="1303866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67" name="Line"/>
            <p:cNvSpPr/>
            <p:nvPr/>
          </p:nvSpPr>
          <p:spPr>
            <a:xfrm flipV="1">
              <a:off x="1430866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1069" name="+e^ik.pdf" descr="+e^ik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1049" y="2231552"/>
            <a:ext cx="3810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0" name="+e^i2k.pdf" descr="+e^i2k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0883" y="2243362"/>
            <a:ext cx="469901" cy="203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71" name="(strong-coupling expansion)"/>
          <p:cNvSpPr txBox="1"/>
          <p:nvPr/>
        </p:nvSpPr>
        <p:spPr>
          <a:xfrm>
            <a:off x="10099498" y="2141697"/>
            <a:ext cx="932607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magnon</a:t>
            </a:r>
          </a:p>
        </p:txBody>
      </p:sp>
      <p:pic>
        <p:nvPicPr>
          <p:cNvPr id="1072" name="|k_rangle=.pdf" descr="|k_rangle=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44658" y="2204658"/>
            <a:ext cx="584201" cy="292101"/>
          </a:xfrm>
          <a:prstGeom prst="rect">
            <a:avLst/>
          </a:prstGeom>
          <a:ln w="12700">
            <a:miter lim="400000"/>
          </a:ln>
        </p:spPr>
      </p:pic>
      <p:sp>
        <p:nvSpPr>
          <p:cNvPr id="1073" name="(strong-coupling expansion)"/>
          <p:cNvSpPr txBox="1"/>
          <p:nvPr/>
        </p:nvSpPr>
        <p:spPr>
          <a:xfrm>
            <a:off x="277053" y="2153507"/>
            <a:ext cx="1285206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excitations:</a:t>
            </a:r>
          </a:p>
        </p:txBody>
      </p:sp>
      <p:sp>
        <p:nvSpPr>
          <p:cNvPr id="1074" name="Oval"/>
          <p:cNvSpPr/>
          <p:nvPr/>
        </p:nvSpPr>
        <p:spPr>
          <a:xfrm>
            <a:off x="868121" y="4182918"/>
            <a:ext cx="882741" cy="279401"/>
          </a:xfrm>
          <a:prstGeom prst="ellipse">
            <a:avLst/>
          </a:prstGeom>
          <a:ln w="12700">
            <a:solidFill>
              <a:srgbClr val="FF2600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75" name="(strong-coupling expansion)"/>
          <p:cNvSpPr txBox="1"/>
          <p:nvPr/>
        </p:nvSpPr>
        <p:spPr>
          <a:xfrm>
            <a:off x="2595405" y="2902309"/>
            <a:ext cx="8712473" cy="967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Thermal population of magnons reduced the ordered moment M.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'many' magnons are populated M can completely vanish. How many magnons are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populated depends on the density of states (dispersion + dimension).</a:t>
            </a:r>
          </a:p>
        </p:txBody>
      </p:sp>
      <p:sp>
        <p:nvSpPr>
          <p:cNvPr id="1076" name="(strong-coupling expansion)"/>
          <p:cNvSpPr txBox="1"/>
          <p:nvPr/>
        </p:nvSpPr>
        <p:spPr>
          <a:xfrm>
            <a:off x="2667086" y="6457717"/>
            <a:ext cx="9962754" cy="967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Neel state is only approximate ground state. Can the quantum fluctuations destroy it?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answer is yes in 1D. In D=2 or 3 quantum corrections are finite and only reduce the ordered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moment.</a:t>
            </a:r>
          </a:p>
        </p:txBody>
      </p:sp>
      <p:grpSp>
        <p:nvGrpSpPr>
          <p:cNvPr id="1081" name="Group"/>
          <p:cNvGrpSpPr/>
          <p:nvPr/>
        </p:nvGrpSpPr>
        <p:grpSpPr>
          <a:xfrm>
            <a:off x="473242" y="7101936"/>
            <a:ext cx="2035747" cy="2163899"/>
            <a:chOff x="31382" y="2102025"/>
            <a:chExt cx="2035745" cy="2163898"/>
          </a:xfrm>
        </p:grpSpPr>
        <p:sp>
          <p:nvSpPr>
            <p:cNvPr id="1077" name="Line"/>
            <p:cNvSpPr/>
            <p:nvPr/>
          </p:nvSpPr>
          <p:spPr>
            <a:xfrm flipV="1">
              <a:off x="1033563" y="2102025"/>
              <a:ext cx="1" cy="21639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78" name="Line"/>
            <p:cNvSpPr/>
            <p:nvPr/>
          </p:nvSpPr>
          <p:spPr>
            <a:xfrm flipH="1">
              <a:off x="31382" y="3723808"/>
              <a:ext cx="203574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79" name="Line"/>
            <p:cNvSpPr/>
            <p:nvPr/>
          </p:nvSpPr>
          <p:spPr>
            <a:xfrm flipV="1">
              <a:off x="1035486" y="3263767"/>
              <a:ext cx="450291" cy="4502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80" name="Line"/>
            <p:cNvSpPr/>
            <p:nvPr/>
          </p:nvSpPr>
          <p:spPr>
            <a:xfrm flipH="1" flipV="1">
              <a:off x="578286" y="3263767"/>
              <a:ext cx="450291" cy="4502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082" name="Oval"/>
          <p:cNvSpPr/>
          <p:nvPr/>
        </p:nvSpPr>
        <p:spPr>
          <a:xfrm>
            <a:off x="1049745" y="8545642"/>
            <a:ext cx="882741" cy="279401"/>
          </a:xfrm>
          <a:prstGeom prst="ellipse">
            <a:avLst/>
          </a:prstGeom>
          <a:ln w="12700">
            <a:solidFill>
              <a:srgbClr val="FF2600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83" name="(strong-coupling expansion)"/>
          <p:cNvSpPr txBox="1"/>
          <p:nvPr/>
        </p:nvSpPr>
        <p:spPr>
          <a:xfrm>
            <a:off x="2667086" y="8128211"/>
            <a:ext cx="5515397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AFM magnons destroy the Neel order in 2D for T&gt;0.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Absence of order in low dimensions"/>
          <p:cNvSpPr txBox="1"/>
          <p:nvPr>
            <p:ph type="title"/>
          </p:nvPr>
        </p:nvSpPr>
        <p:spPr>
          <a:xfrm>
            <a:off x="650239" y="138484"/>
            <a:ext cx="11704322" cy="80029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Absence of order in low dimensions</a:t>
            </a:r>
          </a:p>
        </p:txBody>
      </p:sp>
      <p:pic>
        <p:nvPicPr>
          <p:cNvPr id="1086" name="Screenshot 2021-01-11 at 16.31.55.png" descr="Screenshot 2021-01-11 at 16.31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2864" y="3990938"/>
            <a:ext cx="9309101" cy="246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7" name="Screenshot 2021-01-11 at 16.33.32.png" descr="Screenshot 2021-01-11 at 16.33.3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774" y="1194683"/>
            <a:ext cx="7708901" cy="1498601"/>
          </a:xfrm>
          <a:prstGeom prst="rect">
            <a:avLst/>
          </a:prstGeom>
          <a:ln w="12700">
            <a:miter lim="400000"/>
          </a:ln>
        </p:spPr>
      </p:pic>
      <p:sp>
        <p:nvSpPr>
          <p:cNvPr id="1088" name="(strong-coupling expansion)"/>
          <p:cNvSpPr txBox="1"/>
          <p:nvPr/>
        </p:nvSpPr>
        <p:spPr>
          <a:xfrm>
            <a:off x="416563" y="1091929"/>
            <a:ext cx="4071021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Antiferromagnet - quantum correction:</a:t>
            </a:r>
          </a:p>
        </p:txBody>
      </p:sp>
      <p:sp>
        <p:nvSpPr>
          <p:cNvPr id="1089" name="(strong-coupling expansion)"/>
          <p:cNvSpPr txBox="1"/>
          <p:nvPr/>
        </p:nvSpPr>
        <p:spPr>
          <a:xfrm>
            <a:off x="339892" y="3549836"/>
            <a:ext cx="5173093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Antiferro-, ferro- and ferrimagnet at T=0 and T&gt;0</a:t>
            </a:r>
          </a:p>
        </p:txBody>
      </p:sp>
      <p:sp>
        <p:nvSpPr>
          <p:cNvPr id="1090" name="Beekman, Rademaker and van Wezel,  SciPost Phys. Lect. Notes 11 (2019)"/>
          <p:cNvSpPr txBox="1"/>
          <p:nvPr/>
        </p:nvSpPr>
        <p:spPr>
          <a:xfrm>
            <a:off x="5537491" y="6742205"/>
            <a:ext cx="6065208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400"/>
            </a:pPr>
            <a:r>
              <a:t>Beekman</a:t>
            </a:r>
            <a:r>
              <a:rPr sz="1275"/>
              <a:t>, </a:t>
            </a:r>
            <a:r>
              <a:t>Rademaker</a:t>
            </a:r>
            <a:r>
              <a:rPr sz="1275"/>
              <a:t> </a:t>
            </a:r>
            <a:r>
              <a:t>and van Wezel,  SciPost Phys. Lect. Notes 11 (2019)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Topological excitations"/>
          <p:cNvSpPr txBox="1"/>
          <p:nvPr>
            <p:ph type="title"/>
          </p:nvPr>
        </p:nvSpPr>
        <p:spPr>
          <a:xfrm>
            <a:off x="879736" y="219283"/>
            <a:ext cx="11704321" cy="80029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Topological excitations</a:t>
            </a:r>
          </a:p>
        </p:txBody>
      </p:sp>
      <p:grpSp>
        <p:nvGrpSpPr>
          <p:cNvPr id="1095" name="Group"/>
          <p:cNvGrpSpPr/>
          <p:nvPr/>
        </p:nvGrpSpPr>
        <p:grpSpPr>
          <a:xfrm flipH="1" rot="10800000">
            <a:off x="388681" y="3291363"/>
            <a:ext cx="2519194" cy="2414356"/>
            <a:chOff x="0" y="0"/>
            <a:chExt cx="2519192" cy="2414355"/>
          </a:xfrm>
        </p:grpSpPr>
        <p:pic>
          <p:nvPicPr>
            <p:cNvPr id="1093" name="Screenshot 2021-01-11 at 16.40.01.png" descr="Screenshot 2021-01-11 at 16.40.0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48613" b="0"/>
            <a:stretch>
              <a:fillRect/>
            </a:stretch>
          </p:blipFill>
          <p:spPr>
            <a:xfrm rot="10800000">
              <a:off x="0" y="0"/>
              <a:ext cx="2519193" cy="24143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4" name="Oval"/>
            <p:cNvSpPr/>
            <p:nvPr/>
          </p:nvSpPr>
          <p:spPr>
            <a:xfrm>
              <a:off x="250781" y="267995"/>
              <a:ext cx="1992061" cy="1961414"/>
            </a:xfrm>
            <a:prstGeom prst="ellipse">
              <a:avLst/>
            </a:prstGeom>
            <a:noFill/>
            <a:ln w="127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098" name="Group"/>
          <p:cNvGrpSpPr/>
          <p:nvPr/>
        </p:nvGrpSpPr>
        <p:grpSpPr>
          <a:xfrm>
            <a:off x="8017191" y="3291363"/>
            <a:ext cx="2381203" cy="2414356"/>
            <a:chOff x="0" y="0"/>
            <a:chExt cx="2381201" cy="2414355"/>
          </a:xfrm>
        </p:grpSpPr>
        <p:pic>
          <p:nvPicPr>
            <p:cNvPr id="1096" name="Screenshot 2021-01-11 at 16.40.01.png" descr="Screenshot 2021-01-11 at 16.40.0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1428" t="0" r="0" b="0"/>
            <a:stretch>
              <a:fillRect/>
            </a:stretch>
          </p:blipFill>
          <p:spPr>
            <a:xfrm>
              <a:off x="0" y="0"/>
              <a:ext cx="2381202" cy="24143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7" name="Oval"/>
            <p:cNvSpPr/>
            <p:nvPr/>
          </p:nvSpPr>
          <p:spPr>
            <a:xfrm>
              <a:off x="194594" y="226388"/>
              <a:ext cx="1992061" cy="1961414"/>
            </a:xfrm>
            <a:prstGeom prst="ellipse">
              <a:avLst/>
            </a:prstGeom>
            <a:noFill/>
            <a:ln w="127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101" name="Group"/>
          <p:cNvGrpSpPr/>
          <p:nvPr/>
        </p:nvGrpSpPr>
        <p:grpSpPr>
          <a:xfrm>
            <a:off x="3221818" y="3365028"/>
            <a:ext cx="2519194" cy="2414357"/>
            <a:chOff x="0" y="0"/>
            <a:chExt cx="2519192" cy="2414355"/>
          </a:xfrm>
        </p:grpSpPr>
        <p:pic>
          <p:nvPicPr>
            <p:cNvPr id="1099" name="Screenshot 2021-01-11 at 16.40.01.png" descr="Screenshot 2021-01-11 at 16.40.0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48613" b="0"/>
            <a:stretch>
              <a:fillRect/>
            </a:stretch>
          </p:blipFill>
          <p:spPr>
            <a:xfrm rot="10800000">
              <a:off x="0" y="0"/>
              <a:ext cx="2519193" cy="24143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0" name="Oval"/>
            <p:cNvSpPr/>
            <p:nvPr/>
          </p:nvSpPr>
          <p:spPr>
            <a:xfrm>
              <a:off x="250781" y="267995"/>
              <a:ext cx="1992061" cy="1961414"/>
            </a:xfrm>
            <a:prstGeom prst="ellipse">
              <a:avLst/>
            </a:prstGeom>
            <a:noFill/>
            <a:ln w="127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102" name="(strong-coupling expansion)"/>
          <p:cNvSpPr txBox="1"/>
          <p:nvPr/>
        </p:nvSpPr>
        <p:spPr>
          <a:xfrm>
            <a:off x="554261" y="2836102"/>
            <a:ext cx="1167508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vortex: +1</a:t>
            </a:r>
          </a:p>
        </p:txBody>
      </p:sp>
      <p:sp>
        <p:nvSpPr>
          <p:cNvPr id="1103" name="(strong-coupling expansion)"/>
          <p:cNvSpPr txBox="1"/>
          <p:nvPr/>
        </p:nvSpPr>
        <p:spPr>
          <a:xfrm>
            <a:off x="6836665" y="2836102"/>
            <a:ext cx="1489721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antivortex: -1</a:t>
            </a:r>
          </a:p>
        </p:txBody>
      </p:sp>
      <p:grpSp>
        <p:nvGrpSpPr>
          <p:cNvPr id="1106" name="Group"/>
          <p:cNvGrpSpPr/>
          <p:nvPr/>
        </p:nvGrpSpPr>
        <p:grpSpPr>
          <a:xfrm>
            <a:off x="555382" y="6786271"/>
            <a:ext cx="3887954" cy="2172165"/>
            <a:chOff x="0" y="0"/>
            <a:chExt cx="3887952" cy="2172163"/>
          </a:xfrm>
        </p:grpSpPr>
        <p:pic>
          <p:nvPicPr>
            <p:cNvPr id="1104" name="Screenshot 2021-01-11 at 16.40.53.png" descr="Screenshot 2021-01-11 at 16.40.53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8939"/>
              <a:ext cx="3887953" cy="21532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5" name="Oval"/>
            <p:cNvSpPr/>
            <p:nvPr/>
          </p:nvSpPr>
          <p:spPr>
            <a:xfrm>
              <a:off x="62026" y="0"/>
              <a:ext cx="3763900" cy="2140524"/>
            </a:xfrm>
            <a:prstGeom prst="ellipse">
              <a:avLst/>
            </a:prstGeom>
            <a:noFill/>
            <a:ln w="127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107" name="(strong-coupling expansion)"/>
          <p:cNvSpPr txBox="1"/>
          <p:nvPr/>
        </p:nvSpPr>
        <p:spPr>
          <a:xfrm>
            <a:off x="600139" y="6186250"/>
            <a:ext cx="2406502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vortex-antivortex pair:</a:t>
            </a:r>
          </a:p>
        </p:txBody>
      </p:sp>
      <p:sp>
        <p:nvSpPr>
          <p:cNvPr id="1108" name="Oval"/>
          <p:cNvSpPr/>
          <p:nvPr/>
        </p:nvSpPr>
        <p:spPr>
          <a:xfrm>
            <a:off x="6302096" y="902655"/>
            <a:ext cx="1410392" cy="1432772"/>
          </a:xfrm>
          <a:prstGeom prst="ellipse">
            <a:avLst/>
          </a:prstGeom>
          <a:ln w="25400">
            <a:solidFill>
              <a:srgbClr val="005493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09" name="Shape"/>
          <p:cNvSpPr/>
          <p:nvPr/>
        </p:nvSpPr>
        <p:spPr>
          <a:xfrm>
            <a:off x="1564565" y="1268781"/>
            <a:ext cx="2228459" cy="700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38"/>
                </a:moveTo>
                <a:lnTo>
                  <a:pt x="14260" y="21600"/>
                </a:lnTo>
                <a:lnTo>
                  <a:pt x="21600" y="807"/>
                </a:lnTo>
                <a:lnTo>
                  <a:pt x="7363" y="0"/>
                </a:lnTo>
                <a:lnTo>
                  <a:pt x="0" y="21238"/>
                </a:lnTo>
                <a:close/>
              </a:path>
            </a:pathLst>
          </a:custGeom>
          <a:solidFill>
            <a:srgbClr val="0091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0" name="Line"/>
          <p:cNvSpPr/>
          <p:nvPr/>
        </p:nvSpPr>
        <p:spPr>
          <a:xfrm flipV="1">
            <a:off x="3928072" y="1243659"/>
            <a:ext cx="2227380" cy="1942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1" name="Line"/>
          <p:cNvSpPr/>
          <p:nvPr/>
        </p:nvSpPr>
        <p:spPr>
          <a:xfrm>
            <a:off x="3926968" y="1685492"/>
            <a:ext cx="22284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2" name="Line"/>
          <p:cNvSpPr/>
          <p:nvPr/>
        </p:nvSpPr>
        <p:spPr>
          <a:xfrm>
            <a:off x="3846645" y="1952588"/>
            <a:ext cx="2227352" cy="19466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3" name="(strong-coupling expansion)"/>
          <p:cNvSpPr txBox="1"/>
          <p:nvPr/>
        </p:nvSpPr>
        <p:spPr>
          <a:xfrm>
            <a:off x="1746686" y="828785"/>
            <a:ext cx="2046338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base space (lattice)</a:t>
            </a:r>
          </a:p>
        </p:txBody>
      </p:sp>
      <p:sp>
        <p:nvSpPr>
          <p:cNvPr id="1114" name="(strong-coupling expansion)"/>
          <p:cNvSpPr txBox="1"/>
          <p:nvPr/>
        </p:nvSpPr>
        <p:spPr>
          <a:xfrm>
            <a:off x="7725846" y="828785"/>
            <a:ext cx="2356521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order parameter space</a:t>
            </a:r>
          </a:p>
        </p:txBody>
      </p:sp>
      <p:sp>
        <p:nvSpPr>
          <p:cNvPr id="1115" name="(strong-coupling expansion)"/>
          <p:cNvSpPr txBox="1"/>
          <p:nvPr/>
        </p:nvSpPr>
        <p:spPr>
          <a:xfrm>
            <a:off x="4956433" y="912725"/>
            <a:ext cx="384548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+1</a:t>
            </a:r>
          </a:p>
        </p:txBody>
      </p:sp>
      <p:sp>
        <p:nvSpPr>
          <p:cNvPr id="1116" name="(strong-coupling expansion)"/>
          <p:cNvSpPr txBox="1"/>
          <p:nvPr/>
        </p:nvSpPr>
        <p:spPr>
          <a:xfrm>
            <a:off x="5078857" y="1325986"/>
            <a:ext cx="241301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17" name="(strong-coupling expansion)"/>
          <p:cNvSpPr txBox="1"/>
          <p:nvPr/>
        </p:nvSpPr>
        <p:spPr>
          <a:xfrm>
            <a:off x="5036565" y="1739247"/>
            <a:ext cx="325885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1118" name="Arrow"/>
          <p:cNvSpPr/>
          <p:nvPr/>
        </p:nvSpPr>
        <p:spPr>
          <a:xfrm rot="5400000">
            <a:off x="3956667" y="1560199"/>
            <a:ext cx="1270001" cy="325885"/>
          </a:xfrm>
          <a:prstGeom prst="rightArrow">
            <a:avLst>
              <a:gd name="adj1" fmla="val 19240"/>
              <a:gd name="adj2" fmla="val 13639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9" name="(strong-coupling expansion)"/>
          <p:cNvSpPr txBox="1"/>
          <p:nvPr/>
        </p:nvSpPr>
        <p:spPr>
          <a:xfrm>
            <a:off x="3991233" y="2390854"/>
            <a:ext cx="120087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Homotopy</a:t>
            </a:r>
          </a:p>
        </p:txBody>
      </p:sp>
      <p:sp>
        <p:nvSpPr>
          <p:cNvPr id="1120" name="Kosterlitz–Thouless transition"/>
          <p:cNvSpPr txBox="1"/>
          <p:nvPr/>
        </p:nvSpPr>
        <p:spPr>
          <a:xfrm>
            <a:off x="5563207" y="6487313"/>
            <a:ext cx="379675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600"/>
              </a:lnSpc>
              <a:spcBef>
                <a:spcPts val="1600"/>
              </a:spcBef>
              <a:defRPr b="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Kosterlitz–Thouless transition</a:t>
            </a:r>
          </a:p>
        </p:txBody>
      </p:sp>
      <p:sp>
        <p:nvSpPr>
          <p:cNvPr id="1121" name="(strong-coupling expansion)"/>
          <p:cNvSpPr txBox="1"/>
          <p:nvPr/>
        </p:nvSpPr>
        <p:spPr>
          <a:xfrm>
            <a:off x="5012461" y="7027780"/>
            <a:ext cx="7783290" cy="1259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77812" indent="-277812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2D xy-model</a:t>
            </a:r>
          </a:p>
          <a:p>
            <a:pPr marL="277812" indent="-277812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 local order parameter</a:t>
            </a:r>
          </a:p>
          <a:p>
            <a:pPr marL="277812" indent="-277812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normal phase (exp correlations), ordered phase (power law correlations)</a:t>
            </a:r>
          </a:p>
          <a:p>
            <a:pPr marL="277812" indent="-277812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unbinding of vortex-anti-vortex pairs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Lack of order in 1D, T&gt;0"/>
          <p:cNvSpPr txBox="1"/>
          <p:nvPr>
            <p:ph type="title"/>
          </p:nvPr>
        </p:nvSpPr>
        <p:spPr>
          <a:xfrm>
            <a:off x="810887" y="-28018"/>
            <a:ext cx="11704321" cy="80029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Lack of order in 1D, T&gt;0</a:t>
            </a:r>
          </a:p>
        </p:txBody>
      </p:sp>
      <p:sp>
        <p:nvSpPr>
          <p:cNvPr id="1124" name="(strong-coupling expansion)"/>
          <p:cNvSpPr txBox="1"/>
          <p:nvPr/>
        </p:nvSpPr>
        <p:spPr>
          <a:xfrm>
            <a:off x="519815" y="2121081"/>
            <a:ext cx="2585096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T=0, exact ground state:</a:t>
            </a:r>
          </a:p>
        </p:txBody>
      </p:sp>
      <p:sp>
        <p:nvSpPr>
          <p:cNvPr id="1125" name="(strong-coupling expansion)"/>
          <p:cNvSpPr txBox="1"/>
          <p:nvPr/>
        </p:nvSpPr>
        <p:spPr>
          <a:xfrm>
            <a:off x="4727570" y="1108670"/>
            <a:ext cx="1320677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Ising model</a:t>
            </a:r>
          </a:p>
        </p:txBody>
      </p:sp>
      <p:pic>
        <p:nvPicPr>
          <p:cNvPr id="1126" name="H=-J_sum_ij_S^z_.pdf" descr="H=-J_sum_ij_S^z_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586" y="1122829"/>
            <a:ext cx="3543301" cy="647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27" name="(strong-coupling expansion)"/>
          <p:cNvSpPr txBox="1"/>
          <p:nvPr/>
        </p:nvSpPr>
        <p:spPr>
          <a:xfrm>
            <a:off x="5989238" y="2121081"/>
            <a:ext cx="389385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or </a:t>
            </a:r>
          </a:p>
        </p:txBody>
      </p:sp>
      <p:sp>
        <p:nvSpPr>
          <p:cNvPr id="1128" name="(strong-coupling expansion)"/>
          <p:cNvSpPr txBox="1"/>
          <p:nvPr/>
        </p:nvSpPr>
        <p:spPr>
          <a:xfrm>
            <a:off x="496865" y="2936570"/>
            <a:ext cx="1348707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excitations: </a:t>
            </a:r>
          </a:p>
        </p:txBody>
      </p:sp>
      <p:grpSp>
        <p:nvGrpSpPr>
          <p:cNvPr id="1143" name="Group"/>
          <p:cNvGrpSpPr/>
          <p:nvPr/>
        </p:nvGrpSpPr>
        <p:grpSpPr>
          <a:xfrm>
            <a:off x="6838821" y="2960594"/>
            <a:ext cx="1430868" cy="334864"/>
            <a:chOff x="0" y="0"/>
            <a:chExt cx="1430866" cy="334863"/>
          </a:xfrm>
        </p:grpSpPr>
        <p:sp>
          <p:nvSpPr>
            <p:cNvPr id="1129" name="Line"/>
            <p:cNvSpPr/>
            <p:nvPr/>
          </p:nvSpPr>
          <p:spPr>
            <a:xfrm flipV="1">
              <a:off x="-1" y="-1"/>
              <a:ext cx="2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30" name="Line"/>
            <p:cNvSpPr/>
            <p:nvPr/>
          </p:nvSpPr>
          <p:spPr>
            <a:xfrm flipV="1">
              <a:off x="1270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31" name="Line"/>
            <p:cNvSpPr/>
            <p:nvPr/>
          </p:nvSpPr>
          <p:spPr>
            <a:xfrm flipV="1">
              <a:off x="2540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32" name="Line"/>
            <p:cNvSpPr/>
            <p:nvPr/>
          </p:nvSpPr>
          <p:spPr>
            <a:xfrm flipV="1">
              <a:off x="2540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33" name="Line"/>
            <p:cNvSpPr/>
            <p:nvPr/>
          </p:nvSpPr>
          <p:spPr>
            <a:xfrm flipV="1">
              <a:off x="389466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34" name="Line"/>
            <p:cNvSpPr/>
            <p:nvPr/>
          </p:nvSpPr>
          <p:spPr>
            <a:xfrm flipV="1">
              <a:off x="524933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35" name="Line"/>
            <p:cNvSpPr/>
            <p:nvPr/>
          </p:nvSpPr>
          <p:spPr>
            <a:xfrm flipV="1">
              <a:off x="6604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36" name="Line"/>
            <p:cNvSpPr/>
            <p:nvPr/>
          </p:nvSpPr>
          <p:spPr>
            <a:xfrm flipV="1">
              <a:off x="7874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37" name="Line"/>
            <p:cNvSpPr/>
            <p:nvPr/>
          </p:nvSpPr>
          <p:spPr>
            <a:xfrm flipV="1">
              <a:off x="9144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38" name="Line"/>
            <p:cNvSpPr/>
            <p:nvPr/>
          </p:nvSpPr>
          <p:spPr>
            <a:xfrm flipV="1">
              <a:off x="914400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39" name="Line"/>
            <p:cNvSpPr/>
            <p:nvPr/>
          </p:nvSpPr>
          <p:spPr>
            <a:xfrm>
              <a:off x="1049866" y="0"/>
              <a:ext cx="1" cy="334864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40" name="Line"/>
            <p:cNvSpPr/>
            <p:nvPr/>
          </p:nvSpPr>
          <p:spPr>
            <a:xfrm flipV="1">
              <a:off x="1185333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41" name="Line"/>
            <p:cNvSpPr/>
            <p:nvPr/>
          </p:nvSpPr>
          <p:spPr>
            <a:xfrm flipV="1">
              <a:off x="1303866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42" name="Line"/>
            <p:cNvSpPr/>
            <p:nvPr/>
          </p:nvSpPr>
          <p:spPr>
            <a:xfrm flipV="1">
              <a:off x="1430866" y="-1"/>
              <a:ext cx="1" cy="33486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144" name="(strong-coupling expansion)"/>
          <p:cNvSpPr txBox="1"/>
          <p:nvPr/>
        </p:nvSpPr>
        <p:spPr>
          <a:xfrm>
            <a:off x="1897571" y="2936570"/>
            <a:ext cx="1710234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(gapped)  </a:t>
            </a:r>
            <a:r>
              <a:rPr i="1"/>
              <a:t>E=2J</a:t>
            </a:r>
          </a:p>
        </p:txBody>
      </p:sp>
      <p:sp>
        <p:nvSpPr>
          <p:cNvPr id="1145" name="(strong-coupling expansion)"/>
          <p:cNvSpPr txBox="1"/>
          <p:nvPr/>
        </p:nvSpPr>
        <p:spPr>
          <a:xfrm>
            <a:off x="496865" y="4165153"/>
            <a:ext cx="1348707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excitations: </a:t>
            </a:r>
          </a:p>
        </p:txBody>
      </p:sp>
      <p:grpSp>
        <p:nvGrpSpPr>
          <p:cNvPr id="1266" name="Group"/>
          <p:cNvGrpSpPr/>
          <p:nvPr/>
        </p:nvGrpSpPr>
        <p:grpSpPr>
          <a:xfrm>
            <a:off x="4107813" y="2181083"/>
            <a:ext cx="6661056" cy="3168368"/>
            <a:chOff x="-550791" y="-2833504"/>
            <a:chExt cx="6661055" cy="3168367"/>
          </a:xfrm>
        </p:grpSpPr>
        <p:grpSp>
          <p:nvGrpSpPr>
            <p:cNvPr id="1160" name="Group"/>
            <p:cNvGrpSpPr/>
            <p:nvPr/>
          </p:nvGrpSpPr>
          <p:grpSpPr>
            <a:xfrm>
              <a:off x="1559798" y="-1"/>
              <a:ext cx="1430868" cy="334865"/>
              <a:chOff x="0" y="0"/>
              <a:chExt cx="1430866" cy="334863"/>
            </a:xfrm>
          </p:grpSpPr>
          <p:sp>
            <p:nvSpPr>
              <p:cNvPr id="1146" name="Line"/>
              <p:cNvSpPr/>
              <p:nvPr/>
            </p:nvSpPr>
            <p:spPr>
              <a:xfrm flipV="1">
                <a:off x="-1" y="-1"/>
                <a:ext cx="2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47" name="Line"/>
              <p:cNvSpPr/>
              <p:nvPr/>
            </p:nvSpPr>
            <p:spPr>
              <a:xfrm flipV="1">
                <a:off x="1270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48" name="Line"/>
              <p:cNvSpPr/>
              <p:nvPr/>
            </p:nvSpPr>
            <p:spPr>
              <a:xfrm flipV="1">
                <a:off x="2540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49" name="Line"/>
              <p:cNvSpPr/>
              <p:nvPr/>
            </p:nvSpPr>
            <p:spPr>
              <a:xfrm flipV="1">
                <a:off x="2540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50" name="Line"/>
              <p:cNvSpPr/>
              <p:nvPr/>
            </p:nvSpPr>
            <p:spPr>
              <a:xfrm flipV="1">
                <a:off x="389466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51" name="Line"/>
              <p:cNvSpPr/>
              <p:nvPr/>
            </p:nvSpPr>
            <p:spPr>
              <a:xfrm flipV="1">
                <a:off x="524933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52" name="Line"/>
              <p:cNvSpPr/>
              <p:nvPr/>
            </p:nvSpPr>
            <p:spPr>
              <a:xfrm flipV="1">
                <a:off x="6604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53" name="Line"/>
              <p:cNvSpPr/>
              <p:nvPr/>
            </p:nvSpPr>
            <p:spPr>
              <a:xfrm flipV="1">
                <a:off x="7874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54" name="Line"/>
              <p:cNvSpPr/>
              <p:nvPr/>
            </p:nvSpPr>
            <p:spPr>
              <a:xfrm flipV="1">
                <a:off x="9144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55" name="Line"/>
              <p:cNvSpPr/>
              <p:nvPr/>
            </p:nvSpPr>
            <p:spPr>
              <a:xfrm flipV="1">
                <a:off x="9144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56" name="Line"/>
              <p:cNvSpPr/>
              <p:nvPr/>
            </p:nvSpPr>
            <p:spPr>
              <a:xfrm flipV="1">
                <a:off x="1049866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57" name="Line"/>
              <p:cNvSpPr/>
              <p:nvPr/>
            </p:nvSpPr>
            <p:spPr>
              <a:xfrm flipV="1">
                <a:off x="1185333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58" name="Line"/>
              <p:cNvSpPr/>
              <p:nvPr/>
            </p:nvSpPr>
            <p:spPr>
              <a:xfrm flipV="1">
                <a:off x="1303866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59" name="Line"/>
              <p:cNvSpPr/>
              <p:nvPr/>
            </p:nvSpPr>
            <p:spPr>
              <a:xfrm flipV="1">
                <a:off x="1430866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1175" name="Group"/>
            <p:cNvGrpSpPr/>
            <p:nvPr/>
          </p:nvGrpSpPr>
          <p:grpSpPr>
            <a:xfrm>
              <a:off x="3119598" y="-1"/>
              <a:ext cx="1430867" cy="334865"/>
              <a:chOff x="0" y="0"/>
              <a:chExt cx="1430866" cy="334863"/>
            </a:xfrm>
          </p:grpSpPr>
          <p:sp>
            <p:nvSpPr>
              <p:cNvPr id="1161" name="Line"/>
              <p:cNvSpPr/>
              <p:nvPr/>
            </p:nvSpPr>
            <p:spPr>
              <a:xfrm flipH="1">
                <a:off x="-1" y="0"/>
                <a:ext cx="2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62" name="Line"/>
              <p:cNvSpPr/>
              <p:nvPr/>
            </p:nvSpPr>
            <p:spPr>
              <a:xfrm flipH="1">
                <a:off x="126999" y="0"/>
                <a:ext cx="2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63" name="Line"/>
              <p:cNvSpPr/>
              <p:nvPr/>
            </p:nvSpPr>
            <p:spPr>
              <a:xfrm flipH="1">
                <a:off x="254000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64" name="Line"/>
              <p:cNvSpPr/>
              <p:nvPr/>
            </p:nvSpPr>
            <p:spPr>
              <a:xfrm flipH="1">
                <a:off x="254000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65" name="Line"/>
              <p:cNvSpPr/>
              <p:nvPr/>
            </p:nvSpPr>
            <p:spPr>
              <a:xfrm flipH="1">
                <a:off x="389466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66" name="Line"/>
              <p:cNvSpPr/>
              <p:nvPr/>
            </p:nvSpPr>
            <p:spPr>
              <a:xfrm flipH="1">
                <a:off x="524933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67" name="Line"/>
              <p:cNvSpPr/>
              <p:nvPr/>
            </p:nvSpPr>
            <p:spPr>
              <a:xfrm flipH="1">
                <a:off x="660399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68" name="Line"/>
              <p:cNvSpPr/>
              <p:nvPr/>
            </p:nvSpPr>
            <p:spPr>
              <a:xfrm flipH="1">
                <a:off x="787399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69" name="Line"/>
              <p:cNvSpPr/>
              <p:nvPr/>
            </p:nvSpPr>
            <p:spPr>
              <a:xfrm>
                <a:off x="914400" y="0"/>
                <a:ext cx="0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70" name="Line"/>
              <p:cNvSpPr/>
              <p:nvPr/>
            </p:nvSpPr>
            <p:spPr>
              <a:xfrm>
                <a:off x="914400" y="0"/>
                <a:ext cx="0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71" name="Line"/>
              <p:cNvSpPr/>
              <p:nvPr/>
            </p:nvSpPr>
            <p:spPr>
              <a:xfrm>
                <a:off x="1049866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72" name="Line"/>
              <p:cNvSpPr/>
              <p:nvPr/>
            </p:nvSpPr>
            <p:spPr>
              <a:xfrm>
                <a:off x="1185333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73" name="Line"/>
              <p:cNvSpPr/>
              <p:nvPr/>
            </p:nvSpPr>
            <p:spPr>
              <a:xfrm>
                <a:off x="1303866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74" name="Line"/>
              <p:cNvSpPr/>
              <p:nvPr/>
            </p:nvSpPr>
            <p:spPr>
              <a:xfrm>
                <a:off x="1430866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1190" name="Group"/>
            <p:cNvGrpSpPr/>
            <p:nvPr/>
          </p:nvGrpSpPr>
          <p:grpSpPr>
            <a:xfrm>
              <a:off x="4679396" y="-1"/>
              <a:ext cx="1430868" cy="334865"/>
              <a:chOff x="0" y="0"/>
              <a:chExt cx="1430866" cy="334863"/>
            </a:xfrm>
          </p:grpSpPr>
          <p:sp>
            <p:nvSpPr>
              <p:cNvPr id="1176" name="Line"/>
              <p:cNvSpPr/>
              <p:nvPr/>
            </p:nvSpPr>
            <p:spPr>
              <a:xfrm flipV="1">
                <a:off x="-1" y="-1"/>
                <a:ext cx="2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77" name="Line"/>
              <p:cNvSpPr/>
              <p:nvPr/>
            </p:nvSpPr>
            <p:spPr>
              <a:xfrm flipV="1">
                <a:off x="1270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78" name="Line"/>
              <p:cNvSpPr/>
              <p:nvPr/>
            </p:nvSpPr>
            <p:spPr>
              <a:xfrm flipV="1">
                <a:off x="2540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79" name="Line"/>
              <p:cNvSpPr/>
              <p:nvPr/>
            </p:nvSpPr>
            <p:spPr>
              <a:xfrm flipV="1">
                <a:off x="2540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80" name="Line"/>
              <p:cNvSpPr/>
              <p:nvPr/>
            </p:nvSpPr>
            <p:spPr>
              <a:xfrm flipV="1">
                <a:off x="389466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81" name="Line"/>
              <p:cNvSpPr/>
              <p:nvPr/>
            </p:nvSpPr>
            <p:spPr>
              <a:xfrm flipV="1">
                <a:off x="524933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82" name="Line"/>
              <p:cNvSpPr/>
              <p:nvPr/>
            </p:nvSpPr>
            <p:spPr>
              <a:xfrm flipH="1">
                <a:off x="660400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83" name="Line"/>
              <p:cNvSpPr/>
              <p:nvPr/>
            </p:nvSpPr>
            <p:spPr>
              <a:xfrm flipV="1">
                <a:off x="7874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84" name="Line"/>
              <p:cNvSpPr/>
              <p:nvPr/>
            </p:nvSpPr>
            <p:spPr>
              <a:xfrm flipV="1">
                <a:off x="9144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85" name="Line"/>
              <p:cNvSpPr/>
              <p:nvPr/>
            </p:nvSpPr>
            <p:spPr>
              <a:xfrm flipV="1">
                <a:off x="9144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86" name="Line"/>
              <p:cNvSpPr/>
              <p:nvPr/>
            </p:nvSpPr>
            <p:spPr>
              <a:xfrm flipV="1">
                <a:off x="1049866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87" name="Line"/>
              <p:cNvSpPr/>
              <p:nvPr/>
            </p:nvSpPr>
            <p:spPr>
              <a:xfrm flipV="1">
                <a:off x="1185333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88" name="Line"/>
              <p:cNvSpPr/>
              <p:nvPr/>
            </p:nvSpPr>
            <p:spPr>
              <a:xfrm flipV="1">
                <a:off x="1303866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89" name="Line"/>
              <p:cNvSpPr/>
              <p:nvPr/>
            </p:nvSpPr>
            <p:spPr>
              <a:xfrm flipV="1">
                <a:off x="1430866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1205" name="Group"/>
            <p:cNvGrpSpPr/>
            <p:nvPr/>
          </p:nvGrpSpPr>
          <p:grpSpPr>
            <a:xfrm>
              <a:off x="0" y="-1"/>
              <a:ext cx="1430867" cy="334865"/>
              <a:chOff x="0" y="0"/>
              <a:chExt cx="1430866" cy="334863"/>
            </a:xfrm>
          </p:grpSpPr>
          <p:sp>
            <p:nvSpPr>
              <p:cNvPr id="1191" name="Line"/>
              <p:cNvSpPr/>
              <p:nvPr/>
            </p:nvSpPr>
            <p:spPr>
              <a:xfrm flipV="1">
                <a:off x="-1" y="-1"/>
                <a:ext cx="2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92" name="Line"/>
              <p:cNvSpPr/>
              <p:nvPr/>
            </p:nvSpPr>
            <p:spPr>
              <a:xfrm flipV="1">
                <a:off x="1270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93" name="Line"/>
              <p:cNvSpPr/>
              <p:nvPr/>
            </p:nvSpPr>
            <p:spPr>
              <a:xfrm flipV="1">
                <a:off x="2540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94" name="Line"/>
              <p:cNvSpPr/>
              <p:nvPr/>
            </p:nvSpPr>
            <p:spPr>
              <a:xfrm flipV="1">
                <a:off x="2540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95" name="Line"/>
              <p:cNvSpPr/>
              <p:nvPr/>
            </p:nvSpPr>
            <p:spPr>
              <a:xfrm flipV="1">
                <a:off x="389466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96" name="Line"/>
              <p:cNvSpPr/>
              <p:nvPr/>
            </p:nvSpPr>
            <p:spPr>
              <a:xfrm flipV="1">
                <a:off x="524933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97" name="Line"/>
              <p:cNvSpPr/>
              <p:nvPr/>
            </p:nvSpPr>
            <p:spPr>
              <a:xfrm flipV="1">
                <a:off x="6604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98" name="Line"/>
              <p:cNvSpPr/>
              <p:nvPr/>
            </p:nvSpPr>
            <p:spPr>
              <a:xfrm flipH="1">
                <a:off x="787400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199" name="Line"/>
              <p:cNvSpPr/>
              <p:nvPr/>
            </p:nvSpPr>
            <p:spPr>
              <a:xfrm>
                <a:off x="914400" y="0"/>
                <a:ext cx="0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00" name="Line"/>
              <p:cNvSpPr/>
              <p:nvPr/>
            </p:nvSpPr>
            <p:spPr>
              <a:xfrm>
                <a:off x="914400" y="0"/>
                <a:ext cx="0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01" name="Line"/>
              <p:cNvSpPr/>
              <p:nvPr/>
            </p:nvSpPr>
            <p:spPr>
              <a:xfrm>
                <a:off x="1049866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02" name="Line"/>
              <p:cNvSpPr/>
              <p:nvPr/>
            </p:nvSpPr>
            <p:spPr>
              <a:xfrm>
                <a:off x="1185333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03" name="Line"/>
              <p:cNvSpPr/>
              <p:nvPr/>
            </p:nvSpPr>
            <p:spPr>
              <a:xfrm>
                <a:off x="1303866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04" name="Line"/>
              <p:cNvSpPr/>
              <p:nvPr/>
            </p:nvSpPr>
            <p:spPr>
              <a:xfrm>
                <a:off x="1430866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1220" name="Group"/>
            <p:cNvGrpSpPr/>
            <p:nvPr/>
          </p:nvGrpSpPr>
          <p:grpSpPr>
            <a:xfrm>
              <a:off x="0" y="-836886"/>
              <a:ext cx="1430867" cy="334865"/>
              <a:chOff x="0" y="0"/>
              <a:chExt cx="1430866" cy="334863"/>
            </a:xfrm>
          </p:grpSpPr>
          <p:sp>
            <p:nvSpPr>
              <p:cNvPr id="1206" name="Line"/>
              <p:cNvSpPr/>
              <p:nvPr/>
            </p:nvSpPr>
            <p:spPr>
              <a:xfrm flipV="1">
                <a:off x="-1" y="-1"/>
                <a:ext cx="2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07" name="Line"/>
              <p:cNvSpPr/>
              <p:nvPr/>
            </p:nvSpPr>
            <p:spPr>
              <a:xfrm flipV="1">
                <a:off x="1270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08" name="Line"/>
              <p:cNvSpPr/>
              <p:nvPr/>
            </p:nvSpPr>
            <p:spPr>
              <a:xfrm flipV="1">
                <a:off x="2540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09" name="Line"/>
              <p:cNvSpPr/>
              <p:nvPr/>
            </p:nvSpPr>
            <p:spPr>
              <a:xfrm flipV="1">
                <a:off x="2540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10" name="Line"/>
              <p:cNvSpPr/>
              <p:nvPr/>
            </p:nvSpPr>
            <p:spPr>
              <a:xfrm flipV="1">
                <a:off x="389466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11" name="Line"/>
              <p:cNvSpPr/>
              <p:nvPr/>
            </p:nvSpPr>
            <p:spPr>
              <a:xfrm flipV="1">
                <a:off x="524933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12" name="Line"/>
              <p:cNvSpPr/>
              <p:nvPr/>
            </p:nvSpPr>
            <p:spPr>
              <a:xfrm flipV="1">
                <a:off x="6604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13" name="Line"/>
              <p:cNvSpPr/>
              <p:nvPr/>
            </p:nvSpPr>
            <p:spPr>
              <a:xfrm flipH="1">
                <a:off x="787400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14" name="Line"/>
              <p:cNvSpPr/>
              <p:nvPr/>
            </p:nvSpPr>
            <p:spPr>
              <a:xfrm>
                <a:off x="914400" y="0"/>
                <a:ext cx="0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15" name="Line"/>
              <p:cNvSpPr/>
              <p:nvPr/>
            </p:nvSpPr>
            <p:spPr>
              <a:xfrm>
                <a:off x="914400" y="0"/>
                <a:ext cx="0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16" name="Line"/>
              <p:cNvSpPr/>
              <p:nvPr/>
            </p:nvSpPr>
            <p:spPr>
              <a:xfrm>
                <a:off x="1049866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17" name="Line"/>
              <p:cNvSpPr/>
              <p:nvPr/>
            </p:nvSpPr>
            <p:spPr>
              <a:xfrm>
                <a:off x="1185333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18" name="Line"/>
              <p:cNvSpPr/>
              <p:nvPr/>
            </p:nvSpPr>
            <p:spPr>
              <a:xfrm>
                <a:off x="1303866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19" name="Line"/>
              <p:cNvSpPr/>
              <p:nvPr/>
            </p:nvSpPr>
            <p:spPr>
              <a:xfrm>
                <a:off x="1430866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1235" name="Group"/>
            <p:cNvGrpSpPr/>
            <p:nvPr/>
          </p:nvGrpSpPr>
          <p:grpSpPr>
            <a:xfrm>
              <a:off x="-1" y="-2041742"/>
              <a:ext cx="1430868" cy="334864"/>
              <a:chOff x="0" y="0"/>
              <a:chExt cx="1430866" cy="334863"/>
            </a:xfrm>
          </p:grpSpPr>
          <p:sp>
            <p:nvSpPr>
              <p:cNvPr id="1221" name="Line"/>
              <p:cNvSpPr/>
              <p:nvPr/>
            </p:nvSpPr>
            <p:spPr>
              <a:xfrm flipV="1">
                <a:off x="-1" y="-1"/>
                <a:ext cx="2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22" name="Line"/>
              <p:cNvSpPr/>
              <p:nvPr/>
            </p:nvSpPr>
            <p:spPr>
              <a:xfrm flipV="1">
                <a:off x="1270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23" name="Line"/>
              <p:cNvSpPr/>
              <p:nvPr/>
            </p:nvSpPr>
            <p:spPr>
              <a:xfrm flipV="1">
                <a:off x="2540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24" name="Line"/>
              <p:cNvSpPr/>
              <p:nvPr/>
            </p:nvSpPr>
            <p:spPr>
              <a:xfrm flipV="1">
                <a:off x="2540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25" name="Line"/>
              <p:cNvSpPr/>
              <p:nvPr/>
            </p:nvSpPr>
            <p:spPr>
              <a:xfrm flipV="1">
                <a:off x="389466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26" name="Line"/>
              <p:cNvSpPr/>
              <p:nvPr/>
            </p:nvSpPr>
            <p:spPr>
              <a:xfrm flipV="1">
                <a:off x="524933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27" name="Line"/>
              <p:cNvSpPr/>
              <p:nvPr/>
            </p:nvSpPr>
            <p:spPr>
              <a:xfrm flipH="1">
                <a:off x="660400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28" name="Line"/>
              <p:cNvSpPr/>
              <p:nvPr/>
            </p:nvSpPr>
            <p:spPr>
              <a:xfrm flipV="1">
                <a:off x="7874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29" name="Line"/>
              <p:cNvSpPr/>
              <p:nvPr/>
            </p:nvSpPr>
            <p:spPr>
              <a:xfrm flipV="1">
                <a:off x="9144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30" name="Line"/>
              <p:cNvSpPr/>
              <p:nvPr/>
            </p:nvSpPr>
            <p:spPr>
              <a:xfrm flipV="1">
                <a:off x="9144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31" name="Line"/>
              <p:cNvSpPr/>
              <p:nvPr/>
            </p:nvSpPr>
            <p:spPr>
              <a:xfrm flipV="1">
                <a:off x="1049866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32" name="Line"/>
              <p:cNvSpPr/>
              <p:nvPr/>
            </p:nvSpPr>
            <p:spPr>
              <a:xfrm flipV="1">
                <a:off x="1185333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33" name="Line"/>
              <p:cNvSpPr/>
              <p:nvPr/>
            </p:nvSpPr>
            <p:spPr>
              <a:xfrm flipV="1">
                <a:off x="1303866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34" name="Line"/>
              <p:cNvSpPr/>
              <p:nvPr/>
            </p:nvSpPr>
            <p:spPr>
              <a:xfrm flipV="1">
                <a:off x="1430866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1250" name="Group"/>
            <p:cNvGrpSpPr/>
            <p:nvPr/>
          </p:nvGrpSpPr>
          <p:grpSpPr>
            <a:xfrm>
              <a:off x="-550792" y="-2833505"/>
              <a:ext cx="1430868" cy="334864"/>
              <a:chOff x="0" y="0"/>
              <a:chExt cx="1430866" cy="334863"/>
            </a:xfrm>
          </p:grpSpPr>
          <p:sp>
            <p:nvSpPr>
              <p:cNvPr id="1236" name="Line"/>
              <p:cNvSpPr/>
              <p:nvPr/>
            </p:nvSpPr>
            <p:spPr>
              <a:xfrm flipV="1">
                <a:off x="-1" y="-1"/>
                <a:ext cx="2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37" name="Line"/>
              <p:cNvSpPr/>
              <p:nvPr/>
            </p:nvSpPr>
            <p:spPr>
              <a:xfrm flipV="1">
                <a:off x="1270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38" name="Line"/>
              <p:cNvSpPr/>
              <p:nvPr/>
            </p:nvSpPr>
            <p:spPr>
              <a:xfrm flipV="1">
                <a:off x="2540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39" name="Line"/>
              <p:cNvSpPr/>
              <p:nvPr/>
            </p:nvSpPr>
            <p:spPr>
              <a:xfrm flipV="1">
                <a:off x="2540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40" name="Line"/>
              <p:cNvSpPr/>
              <p:nvPr/>
            </p:nvSpPr>
            <p:spPr>
              <a:xfrm flipV="1">
                <a:off x="389466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41" name="Line"/>
              <p:cNvSpPr/>
              <p:nvPr/>
            </p:nvSpPr>
            <p:spPr>
              <a:xfrm flipV="1">
                <a:off x="524933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42" name="Line"/>
              <p:cNvSpPr/>
              <p:nvPr/>
            </p:nvSpPr>
            <p:spPr>
              <a:xfrm flipV="1">
                <a:off x="6604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43" name="Line"/>
              <p:cNvSpPr/>
              <p:nvPr/>
            </p:nvSpPr>
            <p:spPr>
              <a:xfrm flipV="1">
                <a:off x="7874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44" name="Line"/>
              <p:cNvSpPr/>
              <p:nvPr/>
            </p:nvSpPr>
            <p:spPr>
              <a:xfrm flipV="1">
                <a:off x="9144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45" name="Line"/>
              <p:cNvSpPr/>
              <p:nvPr/>
            </p:nvSpPr>
            <p:spPr>
              <a:xfrm flipV="1">
                <a:off x="914400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46" name="Line"/>
              <p:cNvSpPr/>
              <p:nvPr/>
            </p:nvSpPr>
            <p:spPr>
              <a:xfrm flipV="1">
                <a:off x="1049866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47" name="Line"/>
              <p:cNvSpPr/>
              <p:nvPr/>
            </p:nvSpPr>
            <p:spPr>
              <a:xfrm flipV="1">
                <a:off x="1185333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48" name="Line"/>
              <p:cNvSpPr/>
              <p:nvPr/>
            </p:nvSpPr>
            <p:spPr>
              <a:xfrm flipV="1">
                <a:off x="1303866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49" name="Line"/>
              <p:cNvSpPr/>
              <p:nvPr/>
            </p:nvSpPr>
            <p:spPr>
              <a:xfrm flipV="1">
                <a:off x="1430866" y="-1"/>
                <a:ext cx="1" cy="334865"/>
              </a:xfrm>
              <a:prstGeom prst="line">
                <a:avLst/>
              </a:prstGeom>
              <a:noFill/>
              <a:ln w="25400" cap="flat">
                <a:solidFill>
                  <a:srgbClr val="00905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1265" name="Group"/>
            <p:cNvGrpSpPr/>
            <p:nvPr/>
          </p:nvGrpSpPr>
          <p:grpSpPr>
            <a:xfrm>
              <a:off x="2133540" y="-2833505"/>
              <a:ext cx="1430867" cy="334864"/>
              <a:chOff x="0" y="0"/>
              <a:chExt cx="1430866" cy="334863"/>
            </a:xfrm>
          </p:grpSpPr>
          <p:sp>
            <p:nvSpPr>
              <p:cNvPr id="1251" name="Line"/>
              <p:cNvSpPr/>
              <p:nvPr/>
            </p:nvSpPr>
            <p:spPr>
              <a:xfrm flipH="1">
                <a:off x="-1" y="0"/>
                <a:ext cx="2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52" name="Line"/>
              <p:cNvSpPr/>
              <p:nvPr/>
            </p:nvSpPr>
            <p:spPr>
              <a:xfrm flipH="1">
                <a:off x="126999" y="0"/>
                <a:ext cx="2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53" name="Line"/>
              <p:cNvSpPr/>
              <p:nvPr/>
            </p:nvSpPr>
            <p:spPr>
              <a:xfrm flipH="1">
                <a:off x="254000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54" name="Line"/>
              <p:cNvSpPr/>
              <p:nvPr/>
            </p:nvSpPr>
            <p:spPr>
              <a:xfrm flipH="1">
                <a:off x="254000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55" name="Line"/>
              <p:cNvSpPr/>
              <p:nvPr/>
            </p:nvSpPr>
            <p:spPr>
              <a:xfrm flipH="1">
                <a:off x="389466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56" name="Line"/>
              <p:cNvSpPr/>
              <p:nvPr/>
            </p:nvSpPr>
            <p:spPr>
              <a:xfrm flipH="1">
                <a:off x="524933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57" name="Line"/>
              <p:cNvSpPr/>
              <p:nvPr/>
            </p:nvSpPr>
            <p:spPr>
              <a:xfrm flipH="1">
                <a:off x="660399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58" name="Line"/>
              <p:cNvSpPr/>
              <p:nvPr/>
            </p:nvSpPr>
            <p:spPr>
              <a:xfrm flipH="1">
                <a:off x="787399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59" name="Line"/>
              <p:cNvSpPr/>
              <p:nvPr/>
            </p:nvSpPr>
            <p:spPr>
              <a:xfrm>
                <a:off x="914400" y="0"/>
                <a:ext cx="0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60" name="Line"/>
              <p:cNvSpPr/>
              <p:nvPr/>
            </p:nvSpPr>
            <p:spPr>
              <a:xfrm>
                <a:off x="914400" y="0"/>
                <a:ext cx="0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61" name="Line"/>
              <p:cNvSpPr/>
              <p:nvPr/>
            </p:nvSpPr>
            <p:spPr>
              <a:xfrm>
                <a:off x="1049866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62" name="Line"/>
              <p:cNvSpPr/>
              <p:nvPr/>
            </p:nvSpPr>
            <p:spPr>
              <a:xfrm>
                <a:off x="1185333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63" name="Line"/>
              <p:cNvSpPr/>
              <p:nvPr/>
            </p:nvSpPr>
            <p:spPr>
              <a:xfrm>
                <a:off x="1303866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64" name="Line"/>
              <p:cNvSpPr/>
              <p:nvPr/>
            </p:nvSpPr>
            <p:spPr>
              <a:xfrm>
                <a:off x="1430866" y="0"/>
                <a:ext cx="1" cy="334864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sp>
        <p:nvSpPr>
          <p:cNvPr id="1267" name="(strong-coupling expansion)"/>
          <p:cNvSpPr txBox="1"/>
          <p:nvPr/>
        </p:nvSpPr>
        <p:spPr>
          <a:xfrm>
            <a:off x="1875398" y="4165153"/>
            <a:ext cx="1583235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(gapped)  </a:t>
            </a:r>
            <a:r>
              <a:rPr i="1"/>
              <a:t>E=J</a:t>
            </a:r>
          </a:p>
        </p:txBody>
      </p:sp>
      <p:sp>
        <p:nvSpPr>
          <p:cNvPr id="1268" name="(strong-coupling expansion)"/>
          <p:cNvSpPr txBox="1"/>
          <p:nvPr/>
        </p:nvSpPr>
        <p:spPr>
          <a:xfrm>
            <a:off x="519815" y="4990564"/>
            <a:ext cx="380499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T&gt;0, typical state (&lt;S&gt;=0 no order):</a:t>
            </a:r>
          </a:p>
        </p:txBody>
      </p:sp>
      <p:sp>
        <p:nvSpPr>
          <p:cNvPr id="1269" name="Line"/>
          <p:cNvSpPr/>
          <p:nvPr/>
        </p:nvSpPr>
        <p:spPr>
          <a:xfrm flipV="1">
            <a:off x="5387908" y="4080389"/>
            <a:ext cx="1" cy="5524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0" name="Line"/>
          <p:cNvSpPr/>
          <p:nvPr/>
        </p:nvSpPr>
        <p:spPr>
          <a:xfrm flipV="1">
            <a:off x="5387908" y="4905799"/>
            <a:ext cx="1" cy="5524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1" name="Line"/>
          <p:cNvSpPr/>
          <p:nvPr/>
        </p:nvSpPr>
        <p:spPr>
          <a:xfrm flipV="1">
            <a:off x="6158530" y="4905799"/>
            <a:ext cx="1" cy="5524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2" name="Line"/>
          <p:cNvSpPr/>
          <p:nvPr/>
        </p:nvSpPr>
        <p:spPr>
          <a:xfrm flipV="1">
            <a:off x="7708408" y="4905799"/>
            <a:ext cx="1" cy="5524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3" name="Line"/>
          <p:cNvSpPr/>
          <p:nvPr/>
        </p:nvSpPr>
        <p:spPr>
          <a:xfrm flipV="1">
            <a:off x="9270986" y="4905799"/>
            <a:ext cx="1" cy="5524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4" name="(strong-coupling expansion)"/>
          <p:cNvSpPr txBox="1"/>
          <p:nvPr/>
        </p:nvSpPr>
        <p:spPr>
          <a:xfrm>
            <a:off x="4138134" y="6153404"/>
            <a:ext cx="2764310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What makes 1D different?</a:t>
            </a:r>
          </a:p>
        </p:txBody>
      </p:sp>
      <p:sp>
        <p:nvSpPr>
          <p:cNvPr id="1275" name="(strong-coupling expansion)"/>
          <p:cNvSpPr txBox="1"/>
          <p:nvPr/>
        </p:nvSpPr>
        <p:spPr>
          <a:xfrm>
            <a:off x="519815" y="6626802"/>
            <a:ext cx="10000947" cy="2135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surface does not depend on the volume.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=&gt; growing a domain with 'opposite' order costs finite energy independent of the domain size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=&gt;@T&gt;0 there is always a finite probability do find the domain wall(s)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=&gt; correlation length depends on the concentration of domain walls, finite concentration of domain walls implies a finite correlation length</a:t>
            </a:r>
          </a:p>
        </p:txBody>
      </p:sp>
      <p:sp>
        <p:nvSpPr>
          <p:cNvPr id="1276" name="Line"/>
          <p:cNvSpPr/>
          <p:nvPr/>
        </p:nvSpPr>
        <p:spPr>
          <a:xfrm>
            <a:off x="4593694" y="5901943"/>
            <a:ext cx="654443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7" name="Line"/>
          <p:cNvSpPr/>
          <p:nvPr/>
        </p:nvSpPr>
        <p:spPr>
          <a:xfrm flipH="1" flipV="1">
            <a:off x="5387908" y="5753672"/>
            <a:ext cx="1" cy="29654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8" name="Line"/>
          <p:cNvSpPr/>
          <p:nvPr/>
        </p:nvSpPr>
        <p:spPr>
          <a:xfrm flipV="1">
            <a:off x="6158530" y="5753672"/>
            <a:ext cx="1" cy="29654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9" name="Line"/>
          <p:cNvSpPr/>
          <p:nvPr/>
        </p:nvSpPr>
        <p:spPr>
          <a:xfrm flipV="1">
            <a:off x="7708408" y="5753672"/>
            <a:ext cx="1" cy="29654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0" name="Line"/>
          <p:cNvSpPr/>
          <p:nvPr/>
        </p:nvSpPr>
        <p:spPr>
          <a:xfrm flipV="1">
            <a:off x="9258286" y="5753672"/>
            <a:ext cx="1" cy="29654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1" name="Line"/>
          <p:cNvSpPr/>
          <p:nvPr/>
        </p:nvSpPr>
        <p:spPr>
          <a:xfrm flipV="1">
            <a:off x="9951228" y="4910575"/>
            <a:ext cx="1" cy="5524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2" name="Line"/>
          <p:cNvSpPr/>
          <p:nvPr/>
        </p:nvSpPr>
        <p:spPr>
          <a:xfrm flipV="1">
            <a:off x="10054307" y="4910575"/>
            <a:ext cx="1" cy="5524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3" name="Line"/>
          <p:cNvSpPr/>
          <p:nvPr/>
        </p:nvSpPr>
        <p:spPr>
          <a:xfrm flipV="1">
            <a:off x="9951228" y="5748595"/>
            <a:ext cx="1" cy="29654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4" name="Line"/>
          <p:cNvSpPr/>
          <p:nvPr/>
        </p:nvSpPr>
        <p:spPr>
          <a:xfrm flipV="1">
            <a:off x="10054307" y="5753672"/>
            <a:ext cx="1" cy="29654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chrodinger equation"/>
          <p:cNvSpPr txBox="1"/>
          <p:nvPr>
            <p:ph type="title"/>
          </p:nvPr>
        </p:nvSpPr>
        <p:spPr>
          <a:xfrm>
            <a:off x="851941" y="262570"/>
            <a:ext cx="11704323" cy="800300"/>
          </a:xfrm>
          <a:prstGeom prst="rect">
            <a:avLst/>
          </a:prstGeom>
        </p:spPr>
        <p:txBody>
          <a:bodyPr/>
          <a:lstStyle>
            <a:lvl1pPr>
              <a:defRPr b="1"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Formation of local moments</a:t>
            </a:r>
          </a:p>
        </p:txBody>
      </p:sp>
      <p:sp>
        <p:nvSpPr>
          <p:cNvPr id="225" name="H is constant in time"/>
          <p:cNvSpPr txBox="1"/>
          <p:nvPr/>
        </p:nvSpPr>
        <p:spPr>
          <a:xfrm>
            <a:off x="438850" y="3627492"/>
            <a:ext cx="1647459" cy="42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Sector (3,3)</a:t>
            </a:r>
          </a:p>
        </p:txBody>
      </p:sp>
      <p:sp>
        <p:nvSpPr>
          <p:cNvPr id="226" name="Spectrum of eigenenergies:"/>
          <p:cNvSpPr txBox="1"/>
          <p:nvPr/>
        </p:nvSpPr>
        <p:spPr>
          <a:xfrm>
            <a:off x="404985" y="3290907"/>
            <a:ext cx="648221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Spectrum</a:t>
            </a:r>
            <a:r>
              <a:rPr b="0"/>
              <a:t> of eigenenergies (6-site Hubbard model):</a:t>
            </a:r>
          </a:p>
        </p:txBody>
      </p:sp>
      <p:grpSp>
        <p:nvGrpSpPr>
          <p:cNvPr id="236" name="Group"/>
          <p:cNvGrpSpPr/>
          <p:nvPr/>
        </p:nvGrpSpPr>
        <p:grpSpPr>
          <a:xfrm>
            <a:off x="261142" y="4293198"/>
            <a:ext cx="10907738" cy="4219132"/>
            <a:chOff x="0" y="0"/>
            <a:chExt cx="10907736" cy="4219130"/>
          </a:xfrm>
        </p:grpSpPr>
        <p:pic>
          <p:nvPicPr>
            <p:cNvPr id="227" name="Screenshot 2020-11-05 at 12.01.03.png" descr="Screenshot 2020-11-05 at 12.01.03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19632" y="297204"/>
              <a:ext cx="5726179" cy="35462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t=1"/>
            <p:cNvSpPr txBox="1"/>
            <p:nvPr/>
          </p:nvSpPr>
          <p:spPr>
            <a:xfrm>
              <a:off x="2556842" y="812799"/>
              <a:ext cx="546498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t=1</a:t>
              </a:r>
            </a:p>
          </p:txBody>
        </p:sp>
        <p:sp>
          <p:nvSpPr>
            <p:cNvPr id="229" name="U"/>
            <p:cNvSpPr txBox="1"/>
            <p:nvPr/>
          </p:nvSpPr>
          <p:spPr>
            <a:xfrm>
              <a:off x="3039442" y="3771900"/>
              <a:ext cx="334418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</a:t>
              </a:r>
            </a:p>
          </p:txBody>
        </p:sp>
        <p:sp>
          <p:nvSpPr>
            <p:cNvPr id="230" name="Ei"/>
            <p:cNvSpPr txBox="1"/>
            <p:nvPr/>
          </p:nvSpPr>
          <p:spPr>
            <a:xfrm rot="16200000">
              <a:off x="42241" y="1607477"/>
              <a:ext cx="362745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E</a:t>
              </a:r>
              <a:r>
                <a:rPr baseline="-5998"/>
                <a:t>i</a:t>
              </a:r>
            </a:p>
          </p:txBody>
        </p:sp>
        <p:pic>
          <p:nvPicPr>
            <p:cNvPr id="231" name="Screenshot 2020-11-05 at 12.03.31.png" descr="Screenshot 2020-11-05 at 12.03.31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5643" t="0" r="0" b="0"/>
            <a:stretch>
              <a:fillRect/>
            </a:stretch>
          </p:blipFill>
          <p:spPr>
            <a:xfrm>
              <a:off x="6111082" y="219813"/>
              <a:ext cx="4796655" cy="28993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U=10"/>
            <p:cNvSpPr txBox="1"/>
            <p:nvPr/>
          </p:nvSpPr>
          <p:spPr>
            <a:xfrm>
              <a:off x="7893175" y="-1"/>
              <a:ext cx="851447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U=10</a:t>
              </a:r>
            </a:p>
          </p:txBody>
        </p:sp>
        <p:sp>
          <p:nvSpPr>
            <p:cNvPr id="233" name="t"/>
            <p:cNvSpPr txBox="1"/>
            <p:nvPr/>
          </p:nvSpPr>
          <p:spPr>
            <a:xfrm>
              <a:off x="8045649" y="3098800"/>
              <a:ext cx="198984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234" name="1"/>
            <p:cNvSpPr txBox="1"/>
            <p:nvPr/>
          </p:nvSpPr>
          <p:spPr>
            <a:xfrm>
              <a:off x="6039049" y="3134823"/>
              <a:ext cx="213185" cy="298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1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5" name="0"/>
            <p:cNvSpPr txBox="1"/>
            <p:nvPr/>
          </p:nvSpPr>
          <p:spPr>
            <a:xfrm>
              <a:off x="10420549" y="3134823"/>
              <a:ext cx="213185" cy="298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i="1" sz="1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237" name="Oval"/>
          <p:cNvSpPr/>
          <p:nvPr/>
        </p:nvSpPr>
        <p:spPr>
          <a:xfrm>
            <a:off x="4089400" y="6922055"/>
            <a:ext cx="7188280" cy="649611"/>
          </a:xfrm>
          <a:prstGeom prst="ellipse">
            <a:avLst/>
          </a:prstGeom>
          <a:ln w="25400">
            <a:solidFill>
              <a:srgbClr val="FF2600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(strong-coupling expansion)"/>
          <p:cNvSpPr txBox="1"/>
          <p:nvPr/>
        </p:nvSpPr>
        <p:spPr>
          <a:xfrm>
            <a:off x="7466186" y="8757559"/>
            <a:ext cx="2985319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(strong-coupling expansion)</a:t>
            </a:r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6763" y="1442656"/>
            <a:ext cx="4761624" cy="8268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Group"/>
          <p:cNvGrpSpPr/>
          <p:nvPr/>
        </p:nvGrpSpPr>
        <p:grpSpPr>
          <a:xfrm>
            <a:off x="7772251" y="1308100"/>
            <a:ext cx="3700564" cy="1248206"/>
            <a:chOff x="0" y="0"/>
            <a:chExt cx="3700563" cy="1248205"/>
          </a:xfrm>
        </p:grpSpPr>
        <p:pic>
          <p:nvPicPr>
            <p:cNvPr id="240" name="tilde_H_=J_sum_l.pdf" descr="tilde_H_=J_sum_l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05122" y="198651"/>
              <a:ext cx="2590802" cy="850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Rounded Rectangle"/>
            <p:cNvSpPr/>
            <p:nvPr/>
          </p:nvSpPr>
          <p:spPr>
            <a:xfrm>
              <a:off x="-1" y="0"/>
              <a:ext cx="3700565" cy="1248206"/>
            </a:xfrm>
            <a:prstGeom prst="roundRect">
              <a:avLst>
                <a:gd name="adj" fmla="val 15262"/>
              </a:avLst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243" name="J=_frac_4t^2_U.pdf" descr="J=_frac_4t^2_U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23994" y="2801531"/>
            <a:ext cx="1206502" cy="800102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Callout"/>
          <p:cNvSpPr/>
          <p:nvPr/>
        </p:nvSpPr>
        <p:spPr>
          <a:xfrm>
            <a:off x="744437" y="324005"/>
            <a:ext cx="6995716" cy="6942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7" y="0"/>
                </a:moveTo>
                <a:cubicBezTo>
                  <a:pt x="84" y="0"/>
                  <a:pt x="0" y="84"/>
                  <a:pt x="0" y="189"/>
                </a:cubicBezTo>
                <a:lnTo>
                  <a:pt x="0" y="14208"/>
                </a:lnTo>
                <a:cubicBezTo>
                  <a:pt x="0" y="14313"/>
                  <a:pt x="84" y="14398"/>
                  <a:pt x="187" y="14398"/>
                </a:cubicBezTo>
                <a:lnTo>
                  <a:pt x="16232" y="14398"/>
                </a:lnTo>
                <a:lnTo>
                  <a:pt x="16607" y="21600"/>
                </a:lnTo>
                <a:lnTo>
                  <a:pt x="16981" y="14398"/>
                </a:lnTo>
                <a:lnTo>
                  <a:pt x="21413" y="14398"/>
                </a:lnTo>
                <a:cubicBezTo>
                  <a:pt x="21516" y="14398"/>
                  <a:pt x="21600" y="14313"/>
                  <a:pt x="21600" y="14208"/>
                </a:cubicBezTo>
                <a:lnTo>
                  <a:pt x="21600" y="189"/>
                </a:lnTo>
                <a:cubicBezTo>
                  <a:pt x="21600" y="84"/>
                  <a:pt x="21516" y="0"/>
                  <a:pt x="21413" y="0"/>
                </a:cubicBezTo>
                <a:lnTo>
                  <a:pt x="187" y="0"/>
                </a:lnTo>
                <a:close/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H is constant in time"/>
          <p:cNvSpPr txBox="1"/>
          <p:nvPr/>
        </p:nvSpPr>
        <p:spPr>
          <a:xfrm>
            <a:off x="1150050" y="642390"/>
            <a:ext cx="3988824" cy="42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Curie-Weiss susceptibility:</a:t>
            </a:r>
          </a:p>
        </p:txBody>
      </p:sp>
      <p:sp>
        <p:nvSpPr>
          <p:cNvPr id="246" name="Line"/>
          <p:cNvSpPr/>
          <p:nvPr/>
        </p:nvSpPr>
        <p:spPr>
          <a:xfrm>
            <a:off x="4798248" y="2376941"/>
            <a:ext cx="163820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" name="Line"/>
          <p:cNvSpPr/>
          <p:nvPr/>
        </p:nvSpPr>
        <p:spPr>
          <a:xfrm flipV="1">
            <a:off x="4989190" y="774261"/>
            <a:ext cx="1" cy="178204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" name="Line"/>
          <p:cNvSpPr/>
          <p:nvPr/>
        </p:nvSpPr>
        <p:spPr>
          <a:xfrm>
            <a:off x="5317994" y="1400274"/>
            <a:ext cx="1405473" cy="833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49" y="4281"/>
                  <a:pt x="2659" y="8108"/>
                  <a:pt x="4709" y="11193"/>
                </a:cubicBezTo>
                <a:cubicBezTo>
                  <a:pt x="7107" y="14802"/>
                  <a:pt x="10000" y="17251"/>
                  <a:pt x="13028" y="18933"/>
                </a:cubicBezTo>
                <a:cubicBezTo>
                  <a:pt x="15787" y="20466"/>
                  <a:pt x="18670" y="21369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" name="T"/>
          <p:cNvSpPr txBox="1"/>
          <p:nvPr/>
        </p:nvSpPr>
        <p:spPr>
          <a:xfrm>
            <a:off x="5592252" y="2456333"/>
            <a:ext cx="24551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T</a:t>
            </a:r>
          </a:p>
        </p:txBody>
      </p:sp>
      <p:sp>
        <p:nvSpPr>
          <p:cNvPr id="250" name="𝜒"/>
          <p:cNvSpPr txBox="1"/>
          <p:nvPr/>
        </p:nvSpPr>
        <p:spPr>
          <a:xfrm>
            <a:off x="4586552" y="1308100"/>
            <a:ext cx="250318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𝜒</a:t>
            </a:r>
          </a:p>
        </p:txBody>
      </p:sp>
      <p:sp>
        <p:nvSpPr>
          <p:cNvPr id="251" name="~1/(T-C)"/>
          <p:cNvSpPr txBox="1"/>
          <p:nvPr/>
        </p:nvSpPr>
        <p:spPr>
          <a:xfrm>
            <a:off x="6037999" y="1744902"/>
            <a:ext cx="928802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~1/(T-C)</a:t>
            </a:r>
          </a:p>
        </p:txBody>
      </p:sp>
      <p:sp>
        <p:nvSpPr>
          <p:cNvPr id="252" name="Line"/>
          <p:cNvSpPr/>
          <p:nvPr/>
        </p:nvSpPr>
        <p:spPr>
          <a:xfrm flipV="1">
            <a:off x="5319296" y="774261"/>
            <a:ext cx="1" cy="1782041"/>
          </a:xfrm>
          <a:prstGeom prst="line">
            <a:avLst/>
          </a:prstGeom>
          <a:ln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67" name="Group"/>
          <p:cNvGrpSpPr/>
          <p:nvPr/>
        </p:nvGrpSpPr>
        <p:grpSpPr>
          <a:xfrm>
            <a:off x="1526144" y="1668597"/>
            <a:ext cx="1770117" cy="1942569"/>
            <a:chOff x="0" y="0"/>
            <a:chExt cx="1770115" cy="1942568"/>
          </a:xfrm>
        </p:grpSpPr>
        <p:grpSp>
          <p:nvGrpSpPr>
            <p:cNvPr id="260" name="Group"/>
            <p:cNvGrpSpPr/>
            <p:nvPr/>
          </p:nvGrpSpPr>
          <p:grpSpPr>
            <a:xfrm>
              <a:off x="-1" y="31260"/>
              <a:ext cx="1770117" cy="1899864"/>
              <a:chOff x="0" y="0"/>
              <a:chExt cx="1770115" cy="1899862"/>
            </a:xfrm>
          </p:grpSpPr>
          <p:sp>
            <p:nvSpPr>
              <p:cNvPr id="253" name="Oval"/>
              <p:cNvSpPr/>
              <p:nvPr/>
            </p:nvSpPr>
            <p:spPr>
              <a:xfrm>
                <a:off x="817047" y="-1"/>
                <a:ext cx="136020" cy="14149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54" name="Circle"/>
              <p:cNvSpPr/>
              <p:nvPr/>
            </p:nvSpPr>
            <p:spPr>
              <a:xfrm>
                <a:off x="-1" y="82543"/>
                <a:ext cx="1770117" cy="1770117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55" name="Oval"/>
              <p:cNvSpPr/>
              <p:nvPr/>
            </p:nvSpPr>
            <p:spPr>
              <a:xfrm>
                <a:off x="1626214" y="502007"/>
                <a:ext cx="136019" cy="14149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56" name="Oval"/>
              <p:cNvSpPr/>
              <p:nvPr/>
            </p:nvSpPr>
            <p:spPr>
              <a:xfrm>
                <a:off x="71941" y="1373420"/>
                <a:ext cx="136020" cy="14148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57" name="Oval"/>
              <p:cNvSpPr/>
              <p:nvPr/>
            </p:nvSpPr>
            <p:spPr>
              <a:xfrm>
                <a:off x="899653" y="1758374"/>
                <a:ext cx="136020" cy="14148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58" name="Oval"/>
              <p:cNvSpPr/>
              <p:nvPr/>
            </p:nvSpPr>
            <p:spPr>
              <a:xfrm>
                <a:off x="1599248" y="1319487"/>
                <a:ext cx="136018" cy="14148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59" name="Oval"/>
              <p:cNvSpPr/>
              <p:nvPr/>
            </p:nvSpPr>
            <p:spPr>
              <a:xfrm>
                <a:off x="35986" y="502007"/>
                <a:ext cx="136019" cy="14149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261" name="Line"/>
            <p:cNvSpPr/>
            <p:nvPr/>
          </p:nvSpPr>
          <p:spPr>
            <a:xfrm flipV="1">
              <a:off x="1692931" y="395509"/>
              <a:ext cx="2" cy="29761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883935" y="0"/>
              <a:ext cx="1" cy="297610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1665964" y="1329584"/>
              <a:ext cx="2" cy="29761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 flipH="1">
              <a:off x="92916" y="494386"/>
              <a:ext cx="2" cy="297611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 flipV="1">
              <a:off x="137860" y="1276417"/>
              <a:ext cx="2" cy="297610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 flipV="1">
              <a:off x="964834" y="1644960"/>
              <a:ext cx="2" cy="297610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chrodinger equation"/>
          <p:cNvSpPr txBox="1"/>
          <p:nvPr>
            <p:ph type="title"/>
          </p:nvPr>
        </p:nvSpPr>
        <p:spPr>
          <a:xfrm>
            <a:off x="851941" y="262570"/>
            <a:ext cx="11704323" cy="800300"/>
          </a:xfrm>
          <a:prstGeom prst="rect">
            <a:avLst/>
          </a:prstGeom>
        </p:spPr>
        <p:txBody>
          <a:bodyPr/>
          <a:lstStyle>
            <a:lvl1pPr>
              <a:defRPr b="1"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Formation of local moments</a:t>
            </a:r>
          </a:p>
        </p:txBody>
      </p:sp>
      <p:pic>
        <p:nvPicPr>
          <p:cNvPr id="2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6763" y="1442656"/>
            <a:ext cx="4761624" cy="8268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3" name="Group"/>
          <p:cNvGrpSpPr/>
          <p:nvPr/>
        </p:nvGrpSpPr>
        <p:grpSpPr>
          <a:xfrm>
            <a:off x="7772251" y="1308100"/>
            <a:ext cx="3700564" cy="1248206"/>
            <a:chOff x="0" y="0"/>
            <a:chExt cx="3700563" cy="1248205"/>
          </a:xfrm>
        </p:grpSpPr>
        <p:pic>
          <p:nvPicPr>
            <p:cNvPr id="271" name="tilde_H_=J_sum_l.pdf" descr="tilde_H_=J_sum_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5122" y="198651"/>
              <a:ext cx="2590802" cy="850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2" name="Rounded Rectangle"/>
            <p:cNvSpPr/>
            <p:nvPr/>
          </p:nvSpPr>
          <p:spPr>
            <a:xfrm>
              <a:off x="-1" y="0"/>
              <a:ext cx="3700565" cy="1248206"/>
            </a:xfrm>
            <a:prstGeom prst="roundRect">
              <a:avLst>
                <a:gd name="adj" fmla="val 15262"/>
              </a:avLst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939153" y="5340294"/>
            <a:ext cx="10064689" cy="1390565"/>
            <a:chOff x="0" y="0"/>
            <a:chExt cx="10064687" cy="1390563"/>
          </a:xfrm>
        </p:grpSpPr>
        <p:sp>
          <p:nvSpPr>
            <p:cNvPr id="274" name="Line"/>
            <p:cNvSpPr/>
            <p:nvPr/>
          </p:nvSpPr>
          <p:spPr>
            <a:xfrm flipH="1">
              <a:off x="454516" y="568905"/>
              <a:ext cx="1" cy="821659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 flipH="1">
              <a:off x="454516" y="568905"/>
              <a:ext cx="1" cy="821659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>
              <a:off x="9610172" y="568905"/>
              <a:ext cx="2" cy="821659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01" name="Group"/>
            <p:cNvGrpSpPr/>
            <p:nvPr/>
          </p:nvGrpSpPr>
          <p:grpSpPr>
            <a:xfrm>
              <a:off x="-1" y="0"/>
              <a:ext cx="10064690" cy="1390564"/>
              <a:chOff x="0" y="0"/>
              <a:chExt cx="10064688" cy="1390563"/>
            </a:xfrm>
          </p:grpSpPr>
          <p:sp>
            <p:nvSpPr>
              <p:cNvPr id="277" name="Line"/>
              <p:cNvSpPr/>
              <p:nvPr/>
            </p:nvSpPr>
            <p:spPr>
              <a:xfrm flipV="1">
                <a:off x="1702797" y="490696"/>
                <a:ext cx="2" cy="821659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8" name="Line"/>
              <p:cNvSpPr/>
              <p:nvPr/>
            </p:nvSpPr>
            <p:spPr>
              <a:xfrm>
                <a:off x="0" y="942705"/>
                <a:ext cx="909033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9" name="Line"/>
              <p:cNvSpPr/>
              <p:nvPr/>
            </p:nvSpPr>
            <p:spPr>
              <a:xfrm>
                <a:off x="1248280" y="924414"/>
                <a:ext cx="90903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0" name="Line"/>
              <p:cNvSpPr/>
              <p:nvPr/>
            </p:nvSpPr>
            <p:spPr>
              <a:xfrm flipV="1">
                <a:off x="1702797" y="490696"/>
                <a:ext cx="2" cy="821659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1" name="Line"/>
              <p:cNvSpPr/>
              <p:nvPr/>
            </p:nvSpPr>
            <p:spPr>
              <a:xfrm>
                <a:off x="0" y="942705"/>
                <a:ext cx="909033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2" name="Connection Line"/>
              <p:cNvSpPr/>
              <p:nvPr/>
            </p:nvSpPr>
            <p:spPr>
              <a:xfrm>
                <a:off x="297157" y="74"/>
                <a:ext cx="1553452" cy="3451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18" fill="norm" stroke="1" extrusionOk="0">
                    <a:moveTo>
                      <a:pt x="0" y="16218"/>
                    </a:moveTo>
                    <a:cubicBezTo>
                      <a:pt x="7712" y="-4695"/>
                      <a:pt x="14912" y="-5382"/>
                      <a:pt x="21600" y="14156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custDash>
                  <a:ds d="200000" sp="200000"/>
                </a:custDash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3" name="Line"/>
              <p:cNvSpPr/>
              <p:nvPr/>
            </p:nvSpPr>
            <p:spPr>
              <a:xfrm>
                <a:off x="1248280" y="924414"/>
                <a:ext cx="90903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4" name="Line"/>
              <p:cNvSpPr/>
              <p:nvPr/>
            </p:nvSpPr>
            <p:spPr>
              <a:xfrm>
                <a:off x="4259623" y="568905"/>
                <a:ext cx="2" cy="821659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5" name="Line"/>
              <p:cNvSpPr/>
              <p:nvPr/>
            </p:nvSpPr>
            <p:spPr>
              <a:xfrm>
                <a:off x="3805108" y="942705"/>
                <a:ext cx="909034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6" name="Line"/>
              <p:cNvSpPr/>
              <p:nvPr/>
            </p:nvSpPr>
            <p:spPr>
              <a:xfrm>
                <a:off x="5053388" y="924414"/>
                <a:ext cx="90903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7" name="Line"/>
              <p:cNvSpPr/>
              <p:nvPr/>
            </p:nvSpPr>
            <p:spPr>
              <a:xfrm flipV="1">
                <a:off x="4408203" y="530973"/>
                <a:ext cx="2" cy="821659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8" name="Line"/>
              <p:cNvSpPr/>
              <p:nvPr/>
            </p:nvSpPr>
            <p:spPr>
              <a:xfrm>
                <a:off x="4259623" y="568905"/>
                <a:ext cx="2" cy="821659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9" name="Line"/>
              <p:cNvSpPr/>
              <p:nvPr/>
            </p:nvSpPr>
            <p:spPr>
              <a:xfrm>
                <a:off x="3805108" y="942705"/>
                <a:ext cx="909034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0" name="Connection Line"/>
              <p:cNvSpPr/>
              <p:nvPr/>
            </p:nvSpPr>
            <p:spPr>
              <a:xfrm>
                <a:off x="4264473" y="0"/>
                <a:ext cx="1553453" cy="3451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18" fill="norm" stroke="1" extrusionOk="0">
                    <a:moveTo>
                      <a:pt x="21600" y="16218"/>
                    </a:moveTo>
                    <a:cubicBezTo>
                      <a:pt x="13888" y="-4695"/>
                      <a:pt x="6688" y="-5382"/>
                      <a:pt x="0" y="14156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custDash>
                  <a:ds d="200000" sp="200000"/>
                </a:custDash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1" name="Line"/>
              <p:cNvSpPr/>
              <p:nvPr/>
            </p:nvSpPr>
            <p:spPr>
              <a:xfrm>
                <a:off x="5053388" y="924414"/>
                <a:ext cx="90903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2" name="Line"/>
              <p:cNvSpPr/>
              <p:nvPr/>
            </p:nvSpPr>
            <p:spPr>
              <a:xfrm>
                <a:off x="7907373" y="942705"/>
                <a:ext cx="909034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3" name="Line"/>
              <p:cNvSpPr/>
              <p:nvPr/>
            </p:nvSpPr>
            <p:spPr>
              <a:xfrm>
                <a:off x="9155655" y="924414"/>
                <a:ext cx="90903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4" name="Line"/>
              <p:cNvSpPr/>
              <p:nvPr/>
            </p:nvSpPr>
            <p:spPr>
              <a:xfrm flipV="1">
                <a:off x="8361890" y="474520"/>
                <a:ext cx="2" cy="821659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5" name="Line"/>
              <p:cNvSpPr/>
              <p:nvPr/>
            </p:nvSpPr>
            <p:spPr>
              <a:xfrm>
                <a:off x="7907373" y="942705"/>
                <a:ext cx="909034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6" name="Line"/>
              <p:cNvSpPr/>
              <p:nvPr/>
            </p:nvSpPr>
            <p:spPr>
              <a:xfrm>
                <a:off x="9155655" y="924414"/>
                <a:ext cx="90903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7" name="Arrow"/>
              <p:cNvSpPr/>
              <p:nvPr/>
            </p:nvSpPr>
            <p:spPr>
              <a:xfrm>
                <a:off x="2437451" y="656784"/>
                <a:ext cx="1087520" cy="535721"/>
              </a:xfrm>
              <a:prstGeom prst="rightArrow">
                <a:avLst>
                  <a:gd name="adj1" fmla="val 46997"/>
                  <a:gd name="adj2" fmla="val 82095"/>
                </a:avLst>
              </a:prstGeom>
              <a:solidFill>
                <a:srgbClr val="FFFFFF"/>
              </a:solidFill>
              <a:ln w="25400" cap="flat">
                <a:solidFill>
                  <a:srgbClr val="FF26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98" name="Arrow"/>
              <p:cNvSpPr/>
              <p:nvPr/>
            </p:nvSpPr>
            <p:spPr>
              <a:xfrm>
                <a:off x="6462544" y="674846"/>
                <a:ext cx="1087519" cy="535721"/>
              </a:xfrm>
              <a:prstGeom prst="rightArrow">
                <a:avLst>
                  <a:gd name="adj1" fmla="val 46997"/>
                  <a:gd name="adj2" fmla="val 82095"/>
                </a:avLst>
              </a:prstGeom>
              <a:solidFill>
                <a:srgbClr val="FFFFFF"/>
              </a:solidFill>
              <a:ln w="25400" cap="flat">
                <a:solidFill>
                  <a:srgbClr val="FF26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pic>
            <p:nvPicPr>
              <p:cNvPr id="299" name="Image" descr="Image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79395" b="0"/>
              <a:stretch>
                <a:fillRect/>
              </a:stretch>
            </p:blipFill>
            <p:spPr>
              <a:xfrm>
                <a:off x="2768379" y="44476"/>
                <a:ext cx="584296" cy="88505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0" name="Image" descr="Image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79395" b="0"/>
              <a:stretch>
                <a:fillRect/>
              </a:stretch>
            </p:blipFill>
            <p:spPr>
              <a:xfrm>
                <a:off x="6717986" y="68041"/>
                <a:ext cx="584296" cy="88505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30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13984" t="0" r="80682" b="37377"/>
          <a:stretch>
            <a:fillRect/>
          </a:stretch>
        </p:blipFill>
        <p:spPr>
          <a:xfrm>
            <a:off x="1940170" y="4833711"/>
            <a:ext cx="253918" cy="517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13984" t="0" r="80682" b="37377"/>
          <a:stretch>
            <a:fillRect/>
          </a:stretch>
        </p:blipFill>
        <p:spPr>
          <a:xfrm>
            <a:off x="5844497" y="4833711"/>
            <a:ext cx="253917" cy="517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J=_frac_4t^2_U.pdf" descr="J=_frac_4t^2_U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50994" y="2928531"/>
            <a:ext cx="1206502" cy="800102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Rounded Rectangle"/>
          <p:cNvSpPr/>
          <p:nvPr/>
        </p:nvSpPr>
        <p:spPr>
          <a:xfrm>
            <a:off x="4652118" y="4541245"/>
            <a:ext cx="2350247" cy="2727210"/>
          </a:xfrm>
          <a:prstGeom prst="roundRect">
            <a:avLst>
              <a:gd name="adj" fmla="val 8106"/>
            </a:avLst>
          </a:prstGeom>
          <a:ln w="25400">
            <a:solidFill>
              <a:srgbClr val="FF2600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Spectrum of eigenenergies:"/>
          <p:cNvSpPr txBox="1"/>
          <p:nvPr/>
        </p:nvSpPr>
        <p:spPr>
          <a:xfrm>
            <a:off x="4678064" y="3989407"/>
            <a:ext cx="229835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 is large (U&gt;&gt;t)</a:t>
            </a:r>
          </a:p>
        </p:txBody>
      </p:sp>
      <p:pic>
        <p:nvPicPr>
          <p:cNvPr id="30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55981" y="8398933"/>
            <a:ext cx="8595395" cy="908700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Arrow"/>
          <p:cNvSpPr/>
          <p:nvPr/>
        </p:nvSpPr>
        <p:spPr>
          <a:xfrm>
            <a:off x="6110318" y="1460500"/>
            <a:ext cx="1270001" cy="517922"/>
          </a:xfrm>
          <a:prstGeom prst="rightArrow">
            <a:avLst>
              <a:gd name="adj1" fmla="val 26943"/>
              <a:gd name="adj2" fmla="val 113726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H=-_mu_sum_i,_si.pdf" descr="H=-_mu_sum_i,_si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055" y="786008"/>
            <a:ext cx="5178072" cy="54115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2" name="Group"/>
          <p:cNvGrpSpPr/>
          <p:nvPr/>
        </p:nvGrpSpPr>
        <p:grpSpPr>
          <a:xfrm>
            <a:off x="7720325" y="2311459"/>
            <a:ext cx="3126793" cy="1880745"/>
            <a:chOff x="0" y="0"/>
            <a:chExt cx="3126791" cy="1880744"/>
          </a:xfrm>
        </p:grpSpPr>
        <p:grpSp>
          <p:nvGrpSpPr>
            <p:cNvPr id="340" name="Group"/>
            <p:cNvGrpSpPr/>
            <p:nvPr/>
          </p:nvGrpSpPr>
          <p:grpSpPr>
            <a:xfrm>
              <a:off x="-1" y="0"/>
              <a:ext cx="3104817" cy="1880745"/>
              <a:chOff x="0" y="0"/>
              <a:chExt cx="3104815" cy="1880744"/>
            </a:xfrm>
          </p:grpSpPr>
          <p:grpSp>
            <p:nvGrpSpPr>
              <p:cNvPr id="324" name="Group"/>
              <p:cNvGrpSpPr/>
              <p:nvPr/>
            </p:nvGrpSpPr>
            <p:grpSpPr>
              <a:xfrm>
                <a:off x="31968" y="118458"/>
                <a:ext cx="3072848" cy="1627400"/>
                <a:chOff x="0" y="-1"/>
                <a:chExt cx="3072847" cy="1627399"/>
              </a:xfrm>
            </p:grpSpPr>
            <p:grpSp>
              <p:nvGrpSpPr>
                <p:cNvPr id="315" name="Group"/>
                <p:cNvGrpSpPr/>
                <p:nvPr/>
              </p:nvGrpSpPr>
              <p:grpSpPr>
                <a:xfrm>
                  <a:off x="1453614" y="-2"/>
                  <a:ext cx="1619233" cy="1463066"/>
                  <a:chOff x="0" y="0"/>
                  <a:chExt cx="1619232" cy="1463065"/>
                </a:xfrm>
              </p:grpSpPr>
              <p:sp>
                <p:nvSpPr>
                  <p:cNvPr id="312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13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14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319" name="Group"/>
                <p:cNvGrpSpPr/>
                <p:nvPr/>
              </p:nvGrpSpPr>
              <p:grpSpPr>
                <a:xfrm>
                  <a:off x="726806" y="82165"/>
                  <a:ext cx="1619234" cy="1463066"/>
                  <a:chOff x="0" y="0"/>
                  <a:chExt cx="1619232" cy="1463065"/>
                </a:xfrm>
              </p:grpSpPr>
              <p:sp>
                <p:nvSpPr>
                  <p:cNvPr id="316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17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18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323" name="Group"/>
                <p:cNvGrpSpPr/>
                <p:nvPr/>
              </p:nvGrpSpPr>
              <p:grpSpPr>
                <a:xfrm>
                  <a:off x="-1" y="164332"/>
                  <a:ext cx="1619234" cy="1463066"/>
                  <a:chOff x="0" y="0"/>
                  <a:chExt cx="1619232" cy="1463065"/>
                </a:xfrm>
              </p:grpSpPr>
              <p:sp>
                <p:nvSpPr>
                  <p:cNvPr id="320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21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22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sp>
            <p:nvSpPr>
              <p:cNvPr id="325" name="Line"/>
              <p:cNvSpPr/>
              <p:nvPr/>
            </p:nvSpPr>
            <p:spPr>
              <a:xfrm flipV="1">
                <a:off x="1646585" y="1410344"/>
                <a:ext cx="18903" cy="35934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26" name="Line"/>
              <p:cNvSpPr/>
              <p:nvPr/>
            </p:nvSpPr>
            <p:spPr>
              <a:xfrm flipV="1">
                <a:off x="-1" y="185375"/>
                <a:ext cx="20191" cy="35932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27" name="Line"/>
              <p:cNvSpPr/>
              <p:nvPr/>
            </p:nvSpPr>
            <p:spPr>
              <a:xfrm>
                <a:off x="1353204" y="1062135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28" name="Line"/>
              <p:cNvSpPr/>
              <p:nvPr/>
            </p:nvSpPr>
            <p:spPr>
              <a:xfrm>
                <a:off x="918212" y="1520950"/>
                <a:ext cx="8164" cy="359795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29" name="Line"/>
              <p:cNvSpPr/>
              <p:nvPr/>
            </p:nvSpPr>
            <p:spPr>
              <a:xfrm flipV="1">
                <a:off x="618666" y="1061826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30" name="Line"/>
              <p:cNvSpPr/>
              <p:nvPr/>
            </p:nvSpPr>
            <p:spPr>
              <a:xfrm>
                <a:off x="334012" y="695449"/>
                <a:ext cx="8164" cy="359795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31" name="Line"/>
              <p:cNvSpPr/>
              <p:nvPr/>
            </p:nvSpPr>
            <p:spPr>
              <a:xfrm>
                <a:off x="1785004" y="503334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32" name="Line"/>
              <p:cNvSpPr/>
              <p:nvPr/>
            </p:nvSpPr>
            <p:spPr>
              <a:xfrm>
                <a:off x="2381088" y="1410010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33" name="Line"/>
              <p:cNvSpPr/>
              <p:nvPr/>
            </p:nvSpPr>
            <p:spPr>
              <a:xfrm>
                <a:off x="2825588" y="889309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34" name="Line"/>
              <p:cNvSpPr/>
              <p:nvPr/>
            </p:nvSpPr>
            <p:spPr>
              <a:xfrm>
                <a:off x="2215988" y="309"/>
                <a:ext cx="8142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35" name="Line"/>
              <p:cNvSpPr/>
              <p:nvPr/>
            </p:nvSpPr>
            <p:spPr>
              <a:xfrm>
                <a:off x="755486" y="172356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36" name="Line"/>
              <p:cNvSpPr/>
              <p:nvPr/>
            </p:nvSpPr>
            <p:spPr>
              <a:xfrm flipV="1">
                <a:off x="1051583" y="553825"/>
                <a:ext cx="18924" cy="36063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37" name="Line"/>
              <p:cNvSpPr/>
              <p:nvPr/>
            </p:nvSpPr>
            <p:spPr>
              <a:xfrm flipV="1">
                <a:off x="2071883" y="889001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38" name="Line"/>
              <p:cNvSpPr/>
              <p:nvPr/>
            </p:nvSpPr>
            <p:spPr>
              <a:xfrm flipV="1">
                <a:off x="2503684" y="376025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39" name="Line"/>
              <p:cNvSpPr/>
              <p:nvPr/>
            </p:nvSpPr>
            <p:spPr>
              <a:xfrm flipV="1">
                <a:off x="1477808" y="0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41" name="Line"/>
            <p:cNvSpPr/>
            <p:nvPr/>
          </p:nvSpPr>
          <p:spPr>
            <a:xfrm flipV="1">
              <a:off x="3107866" y="1277725"/>
              <a:ext cx="18925" cy="360631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343" name="M_i=(-1)^iM.pdf" descr="M_i=(-1)^iM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1785" y="859734"/>
            <a:ext cx="1384302" cy="2667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2" name="Group"/>
          <p:cNvGrpSpPr/>
          <p:nvPr/>
        </p:nvGrpSpPr>
        <p:grpSpPr>
          <a:xfrm>
            <a:off x="722835" y="8037757"/>
            <a:ext cx="4663197" cy="1340424"/>
            <a:chOff x="0" y="0"/>
            <a:chExt cx="4663195" cy="1340423"/>
          </a:xfrm>
        </p:grpSpPr>
        <p:grpSp>
          <p:nvGrpSpPr>
            <p:cNvPr id="346" name="Group"/>
            <p:cNvGrpSpPr/>
            <p:nvPr/>
          </p:nvGrpSpPr>
          <p:grpSpPr>
            <a:xfrm>
              <a:off x="1802352" y="0"/>
              <a:ext cx="2186343" cy="492809"/>
              <a:chOff x="0" y="0"/>
              <a:chExt cx="2186342" cy="492808"/>
            </a:xfrm>
          </p:grpSpPr>
          <p:pic>
            <p:nvPicPr>
              <p:cNvPr id="344" name="H_text_MF_=H_0-U.pdf" descr="H_text_MF_=H_0-U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91167" y="54844"/>
                <a:ext cx="2004010" cy="3831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45" name="Rounded Rectangle"/>
              <p:cNvSpPr/>
              <p:nvPr/>
            </p:nvSpPr>
            <p:spPr>
              <a:xfrm>
                <a:off x="0" y="-1"/>
                <a:ext cx="2186343" cy="492810"/>
              </a:xfrm>
              <a:prstGeom prst="roundRect">
                <a:avLst>
                  <a:gd name="adj" fmla="val 29901"/>
                </a:avLst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349" name="Group"/>
            <p:cNvGrpSpPr/>
            <p:nvPr/>
          </p:nvGrpSpPr>
          <p:grpSpPr>
            <a:xfrm>
              <a:off x="1399566" y="847614"/>
              <a:ext cx="1361202" cy="492810"/>
              <a:chOff x="0" y="0"/>
              <a:chExt cx="1361201" cy="492808"/>
            </a:xfrm>
          </p:grpSpPr>
          <p:pic>
            <p:nvPicPr>
              <p:cNvPr id="347" name="frac_partial_par.pdf" descr="frac_partial_par.pdf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61460" t="0" r="0" b="0"/>
              <a:stretch>
                <a:fillRect/>
              </a:stretch>
            </p:blipFill>
            <p:spPr>
              <a:xfrm>
                <a:off x="73906" y="45019"/>
                <a:ext cx="1128215" cy="40276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48" name="Rounded Rectangle"/>
              <p:cNvSpPr/>
              <p:nvPr/>
            </p:nvSpPr>
            <p:spPr>
              <a:xfrm>
                <a:off x="0" y="-1"/>
                <a:ext cx="1361202" cy="492810"/>
              </a:xfrm>
              <a:prstGeom prst="roundRect">
                <a:avLst>
                  <a:gd name="adj" fmla="val 29901"/>
                </a:avLst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50" name="Connection Line"/>
            <p:cNvSpPr/>
            <p:nvPr/>
          </p:nvSpPr>
          <p:spPr>
            <a:xfrm>
              <a:off x="2801073" y="163969"/>
              <a:ext cx="1862123" cy="925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904" h="21600" fill="norm" stroke="1" extrusionOk="0">
                  <a:moveTo>
                    <a:pt x="0" y="21600"/>
                  </a:moveTo>
                  <a:cubicBezTo>
                    <a:pt x="17940" y="15484"/>
                    <a:pt x="21600" y="8284"/>
                    <a:pt x="10981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</a:p>
          </p:txBody>
        </p:sp>
        <p:sp>
          <p:nvSpPr>
            <p:cNvPr id="351" name="Connection Line"/>
            <p:cNvSpPr/>
            <p:nvPr/>
          </p:nvSpPr>
          <p:spPr>
            <a:xfrm>
              <a:off x="-1" y="212205"/>
              <a:ext cx="1770536" cy="875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69" h="21600" fill="norm" stroke="1" extrusionOk="0">
                  <a:moveTo>
                    <a:pt x="16269" y="0"/>
                  </a:moveTo>
                  <a:cubicBezTo>
                    <a:pt x="-4005" y="11970"/>
                    <a:pt x="-5331" y="19170"/>
                    <a:pt x="12292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58" name="Group"/>
          <p:cNvGrpSpPr/>
          <p:nvPr/>
        </p:nvGrpSpPr>
        <p:grpSpPr>
          <a:xfrm>
            <a:off x="844553" y="2244753"/>
            <a:ext cx="3777256" cy="2135595"/>
            <a:chOff x="0" y="0"/>
            <a:chExt cx="3777254" cy="2135593"/>
          </a:xfrm>
        </p:grpSpPr>
        <p:pic>
          <p:nvPicPr>
            <p:cNvPr id="353" name="Screenshot 2020-11-30 at 14.57.45.png" descr="Screenshot 2020-11-30 at 14.57.45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34668" y="211421"/>
              <a:ext cx="3242586" cy="19241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4" name="k.pdf" descr="k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591117" y="1524359"/>
              <a:ext cx="90593" cy="1308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5" name="epsilon(k)_text_.pdf" descr="epsilon(k)_text_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281517" y="-1"/>
              <a:ext cx="533482" cy="1912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6" name="gap"/>
            <p:cNvSpPr txBox="1"/>
            <p:nvPr/>
          </p:nvSpPr>
          <p:spPr>
            <a:xfrm>
              <a:off x="-1" y="982258"/>
              <a:ext cx="484321" cy="342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500">
                  <a:solidFill>
                    <a:srgbClr val="00905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gap</a:t>
              </a:r>
            </a:p>
          </p:txBody>
        </p:sp>
        <p:sp>
          <p:nvSpPr>
            <p:cNvPr id="357" name="Line"/>
            <p:cNvSpPr/>
            <p:nvPr/>
          </p:nvSpPr>
          <p:spPr>
            <a:xfrm flipH="1">
              <a:off x="614589" y="1020673"/>
              <a:ext cx="2" cy="26540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359" name="2_Delta.pdf" descr="2_Delta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90966" y="3190168"/>
            <a:ext cx="202605" cy="1233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6" name="Group"/>
          <p:cNvGrpSpPr/>
          <p:nvPr/>
        </p:nvGrpSpPr>
        <p:grpSpPr>
          <a:xfrm>
            <a:off x="683060" y="4817033"/>
            <a:ext cx="3836631" cy="2693961"/>
            <a:chOff x="0" y="0"/>
            <a:chExt cx="3836629" cy="2693960"/>
          </a:xfrm>
        </p:grpSpPr>
        <p:pic>
          <p:nvPicPr>
            <p:cNvPr id="360" name="Screenshot 2020-12-01 at 11.02.27.png" descr="Screenshot 2020-12-01 at 11.02.27.png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0" t="0" r="0" b="8279"/>
            <a:stretch>
              <a:fillRect/>
            </a:stretch>
          </p:blipFill>
          <p:spPr>
            <a:xfrm>
              <a:off x="277078" y="218343"/>
              <a:ext cx="3559552" cy="20982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1" name="Delta=UM.pdf" descr="Delta=UM.pdf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45903" t="0" r="26784" b="0"/>
            <a:stretch>
              <a:fillRect/>
            </a:stretch>
          </p:blipFill>
          <p:spPr>
            <a:xfrm>
              <a:off x="2137167" y="2542195"/>
              <a:ext cx="198954" cy="1517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2" name="langle_m_z_rangl.pdf" descr="langle_m_z_rangl.pdf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736601" cy="241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3" name="1"/>
            <p:cNvSpPr txBox="1"/>
            <p:nvPr/>
          </p:nvSpPr>
          <p:spPr>
            <a:xfrm>
              <a:off x="1411527" y="2298129"/>
              <a:ext cx="199036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2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4" name="2"/>
            <p:cNvSpPr txBox="1"/>
            <p:nvPr/>
          </p:nvSpPr>
          <p:spPr>
            <a:xfrm>
              <a:off x="2498423" y="2298129"/>
              <a:ext cx="19903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2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65" name="3"/>
            <p:cNvSpPr txBox="1"/>
            <p:nvPr/>
          </p:nvSpPr>
          <p:spPr>
            <a:xfrm>
              <a:off x="3585319" y="2298129"/>
              <a:ext cx="19903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200"/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67" name="(strong-coupling expansion)"/>
          <p:cNvSpPr txBox="1"/>
          <p:nvPr/>
        </p:nvSpPr>
        <p:spPr>
          <a:xfrm>
            <a:off x="360676" y="1594502"/>
            <a:ext cx="2237582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weak-coupling limit:</a:t>
            </a:r>
          </a:p>
        </p:txBody>
      </p:sp>
      <p:sp>
        <p:nvSpPr>
          <p:cNvPr id="368" name="(strong-coupling expansion)"/>
          <p:cNvSpPr txBox="1"/>
          <p:nvPr/>
        </p:nvSpPr>
        <p:spPr>
          <a:xfrm>
            <a:off x="6255145" y="1594502"/>
            <a:ext cx="2336677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strong-coupling limit:</a:t>
            </a:r>
          </a:p>
        </p:txBody>
      </p:sp>
      <p:grpSp>
        <p:nvGrpSpPr>
          <p:cNvPr id="375" name="Group"/>
          <p:cNvGrpSpPr/>
          <p:nvPr/>
        </p:nvGrpSpPr>
        <p:grpSpPr>
          <a:xfrm>
            <a:off x="7616012" y="4728352"/>
            <a:ext cx="3836631" cy="2693961"/>
            <a:chOff x="0" y="0"/>
            <a:chExt cx="3836629" cy="2693960"/>
          </a:xfrm>
        </p:grpSpPr>
        <p:pic>
          <p:nvPicPr>
            <p:cNvPr id="369" name="Screenshot 2020-12-01 at 11.02.27.png" descr="Screenshot 2020-12-01 at 11.02.27.png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0" t="0" r="0" b="8279"/>
            <a:stretch>
              <a:fillRect/>
            </a:stretch>
          </p:blipFill>
          <p:spPr>
            <a:xfrm>
              <a:off x="277078" y="218343"/>
              <a:ext cx="3559552" cy="20982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0" name="Delta=UM.pdf" descr="Delta=UM.pdf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45903" t="0" r="26784" b="0"/>
            <a:stretch>
              <a:fillRect/>
            </a:stretch>
          </p:blipFill>
          <p:spPr>
            <a:xfrm>
              <a:off x="2137167" y="2542195"/>
              <a:ext cx="198954" cy="1517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1" name="langle_m_z_rangl.pdf" descr="langle_m_z_rangl.pdf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736601" cy="241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2" name="1"/>
            <p:cNvSpPr txBox="1"/>
            <p:nvPr/>
          </p:nvSpPr>
          <p:spPr>
            <a:xfrm>
              <a:off x="1411527" y="2298129"/>
              <a:ext cx="199036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2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73" name="2"/>
            <p:cNvSpPr txBox="1"/>
            <p:nvPr/>
          </p:nvSpPr>
          <p:spPr>
            <a:xfrm>
              <a:off x="2498423" y="2298129"/>
              <a:ext cx="19903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2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74" name="3"/>
            <p:cNvSpPr txBox="1"/>
            <p:nvPr/>
          </p:nvSpPr>
          <p:spPr>
            <a:xfrm>
              <a:off x="3585319" y="2298129"/>
              <a:ext cx="19903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200"/>
              </a:lvl1pPr>
            </a:lstStyle>
            <a:p>
              <a:pPr/>
              <a:r>
                <a:t>3</a:t>
              </a:r>
            </a:p>
          </p:txBody>
        </p:sp>
      </p:grpSp>
      <p:pic>
        <p:nvPicPr>
          <p:cNvPr id="376" name="tilde_H_=J_sum_l.pdf" descr="tilde_H_=J_sum_l.pd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9140684" y="8271662"/>
            <a:ext cx="1511810" cy="496527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Oval"/>
          <p:cNvSpPr/>
          <p:nvPr/>
        </p:nvSpPr>
        <p:spPr>
          <a:xfrm>
            <a:off x="768124" y="6792302"/>
            <a:ext cx="882740" cy="515753"/>
          </a:xfrm>
          <a:prstGeom prst="ellipse">
            <a:avLst/>
          </a:prstGeom>
          <a:ln w="25400">
            <a:solidFill>
              <a:srgbClr val="FF2600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8" name="Oval"/>
          <p:cNvSpPr/>
          <p:nvPr/>
        </p:nvSpPr>
        <p:spPr>
          <a:xfrm>
            <a:off x="10552865" y="4846362"/>
            <a:ext cx="1734187" cy="515753"/>
          </a:xfrm>
          <a:prstGeom prst="ellipse">
            <a:avLst/>
          </a:prstGeom>
          <a:ln w="25400">
            <a:solidFill>
              <a:srgbClr val="FF2600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9" name="Schrodinger equation"/>
          <p:cNvSpPr txBox="1"/>
          <p:nvPr/>
        </p:nvSpPr>
        <p:spPr>
          <a:xfrm>
            <a:off x="650238" y="24112"/>
            <a:ext cx="11704324" cy="80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 anchor="ctr">
            <a:normAutofit fontScale="100000" lnSpcReduction="0"/>
          </a:bodyPr>
          <a:lstStyle>
            <a:lvl1pPr defTabSz="478648">
              <a:defRPr sz="22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BCS-BEC crossover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H=-_mu_sum_i,_si.pdf" descr="H=-_mu_sum_i,_si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055" y="786008"/>
            <a:ext cx="5178072" cy="54115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2" name="Group"/>
          <p:cNvGrpSpPr/>
          <p:nvPr/>
        </p:nvGrpSpPr>
        <p:grpSpPr>
          <a:xfrm>
            <a:off x="7720325" y="2311459"/>
            <a:ext cx="3126793" cy="1880745"/>
            <a:chOff x="0" y="0"/>
            <a:chExt cx="3126791" cy="1880744"/>
          </a:xfrm>
        </p:grpSpPr>
        <p:grpSp>
          <p:nvGrpSpPr>
            <p:cNvPr id="410" name="Group"/>
            <p:cNvGrpSpPr/>
            <p:nvPr/>
          </p:nvGrpSpPr>
          <p:grpSpPr>
            <a:xfrm>
              <a:off x="-1" y="0"/>
              <a:ext cx="3104817" cy="1880745"/>
              <a:chOff x="0" y="0"/>
              <a:chExt cx="3104815" cy="1880744"/>
            </a:xfrm>
          </p:grpSpPr>
          <p:grpSp>
            <p:nvGrpSpPr>
              <p:cNvPr id="394" name="Group"/>
              <p:cNvGrpSpPr/>
              <p:nvPr/>
            </p:nvGrpSpPr>
            <p:grpSpPr>
              <a:xfrm>
                <a:off x="31968" y="118458"/>
                <a:ext cx="3072848" cy="1627400"/>
                <a:chOff x="0" y="-1"/>
                <a:chExt cx="3072847" cy="1627399"/>
              </a:xfrm>
            </p:grpSpPr>
            <p:grpSp>
              <p:nvGrpSpPr>
                <p:cNvPr id="385" name="Group"/>
                <p:cNvGrpSpPr/>
                <p:nvPr/>
              </p:nvGrpSpPr>
              <p:grpSpPr>
                <a:xfrm>
                  <a:off x="1453614" y="-2"/>
                  <a:ext cx="1619233" cy="1463066"/>
                  <a:chOff x="0" y="0"/>
                  <a:chExt cx="1619232" cy="1463065"/>
                </a:xfrm>
              </p:grpSpPr>
              <p:sp>
                <p:nvSpPr>
                  <p:cNvPr id="382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83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84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389" name="Group"/>
                <p:cNvGrpSpPr/>
                <p:nvPr/>
              </p:nvGrpSpPr>
              <p:grpSpPr>
                <a:xfrm>
                  <a:off x="726806" y="82165"/>
                  <a:ext cx="1619234" cy="1463066"/>
                  <a:chOff x="0" y="0"/>
                  <a:chExt cx="1619232" cy="1463065"/>
                </a:xfrm>
              </p:grpSpPr>
              <p:sp>
                <p:nvSpPr>
                  <p:cNvPr id="386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87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88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393" name="Group"/>
                <p:cNvGrpSpPr/>
                <p:nvPr/>
              </p:nvGrpSpPr>
              <p:grpSpPr>
                <a:xfrm>
                  <a:off x="-1" y="164332"/>
                  <a:ext cx="1619234" cy="1463066"/>
                  <a:chOff x="0" y="0"/>
                  <a:chExt cx="1619232" cy="1463065"/>
                </a:xfrm>
              </p:grpSpPr>
              <p:sp>
                <p:nvSpPr>
                  <p:cNvPr id="390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91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92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sp>
            <p:nvSpPr>
              <p:cNvPr id="395" name="Line"/>
              <p:cNvSpPr/>
              <p:nvPr/>
            </p:nvSpPr>
            <p:spPr>
              <a:xfrm flipV="1">
                <a:off x="1646585" y="1410344"/>
                <a:ext cx="18903" cy="35934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96" name="Line"/>
              <p:cNvSpPr/>
              <p:nvPr/>
            </p:nvSpPr>
            <p:spPr>
              <a:xfrm flipV="1">
                <a:off x="-1" y="185375"/>
                <a:ext cx="20191" cy="35932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97" name="Line"/>
              <p:cNvSpPr/>
              <p:nvPr/>
            </p:nvSpPr>
            <p:spPr>
              <a:xfrm>
                <a:off x="1353204" y="1062135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98" name="Line"/>
              <p:cNvSpPr/>
              <p:nvPr/>
            </p:nvSpPr>
            <p:spPr>
              <a:xfrm>
                <a:off x="918212" y="1520950"/>
                <a:ext cx="8164" cy="359795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99" name="Line"/>
              <p:cNvSpPr/>
              <p:nvPr/>
            </p:nvSpPr>
            <p:spPr>
              <a:xfrm flipV="1">
                <a:off x="618666" y="1061826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00" name="Line"/>
              <p:cNvSpPr/>
              <p:nvPr/>
            </p:nvSpPr>
            <p:spPr>
              <a:xfrm>
                <a:off x="334012" y="695449"/>
                <a:ext cx="8164" cy="359795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01" name="Line"/>
              <p:cNvSpPr/>
              <p:nvPr/>
            </p:nvSpPr>
            <p:spPr>
              <a:xfrm>
                <a:off x="1785004" y="503334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02" name="Line"/>
              <p:cNvSpPr/>
              <p:nvPr/>
            </p:nvSpPr>
            <p:spPr>
              <a:xfrm>
                <a:off x="2381088" y="1410010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03" name="Line"/>
              <p:cNvSpPr/>
              <p:nvPr/>
            </p:nvSpPr>
            <p:spPr>
              <a:xfrm>
                <a:off x="2825588" y="889309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04" name="Line"/>
              <p:cNvSpPr/>
              <p:nvPr/>
            </p:nvSpPr>
            <p:spPr>
              <a:xfrm>
                <a:off x="2215988" y="309"/>
                <a:ext cx="8142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05" name="Line"/>
              <p:cNvSpPr/>
              <p:nvPr/>
            </p:nvSpPr>
            <p:spPr>
              <a:xfrm>
                <a:off x="755486" y="172356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06" name="Line"/>
              <p:cNvSpPr/>
              <p:nvPr/>
            </p:nvSpPr>
            <p:spPr>
              <a:xfrm flipV="1">
                <a:off x="1051583" y="553825"/>
                <a:ext cx="18924" cy="36063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07" name="Line"/>
              <p:cNvSpPr/>
              <p:nvPr/>
            </p:nvSpPr>
            <p:spPr>
              <a:xfrm flipV="1">
                <a:off x="2071883" y="889001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08" name="Line"/>
              <p:cNvSpPr/>
              <p:nvPr/>
            </p:nvSpPr>
            <p:spPr>
              <a:xfrm flipV="1">
                <a:off x="2503684" y="376025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09" name="Line"/>
              <p:cNvSpPr/>
              <p:nvPr/>
            </p:nvSpPr>
            <p:spPr>
              <a:xfrm flipV="1">
                <a:off x="1477808" y="0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411" name="Line"/>
            <p:cNvSpPr/>
            <p:nvPr/>
          </p:nvSpPr>
          <p:spPr>
            <a:xfrm flipV="1">
              <a:off x="3107866" y="1277725"/>
              <a:ext cx="18925" cy="360631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413" name="M_i=(-1)^iM.pdf" descr="M_i=(-1)^iM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1785" y="859734"/>
            <a:ext cx="1384302" cy="2667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9" name="Group"/>
          <p:cNvGrpSpPr/>
          <p:nvPr/>
        </p:nvGrpSpPr>
        <p:grpSpPr>
          <a:xfrm>
            <a:off x="844553" y="2244753"/>
            <a:ext cx="3777256" cy="2135595"/>
            <a:chOff x="0" y="0"/>
            <a:chExt cx="3777254" cy="2135593"/>
          </a:xfrm>
        </p:grpSpPr>
        <p:pic>
          <p:nvPicPr>
            <p:cNvPr id="414" name="Screenshot 2020-11-30 at 14.57.45.png" descr="Screenshot 2020-11-30 at 14.57.4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34668" y="211421"/>
              <a:ext cx="3242586" cy="19241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5" name="k.pdf" descr="k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591117" y="1524359"/>
              <a:ext cx="90593" cy="1308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6" name="epsilon(k)_text_.pdf" descr="epsilon(k)_text_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281517" y="-1"/>
              <a:ext cx="533482" cy="1912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7" name="gap"/>
            <p:cNvSpPr txBox="1"/>
            <p:nvPr/>
          </p:nvSpPr>
          <p:spPr>
            <a:xfrm>
              <a:off x="-1" y="982258"/>
              <a:ext cx="484321" cy="342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500">
                  <a:solidFill>
                    <a:srgbClr val="00905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gap</a:t>
              </a:r>
            </a:p>
          </p:txBody>
        </p:sp>
        <p:sp>
          <p:nvSpPr>
            <p:cNvPr id="418" name="Line"/>
            <p:cNvSpPr/>
            <p:nvPr/>
          </p:nvSpPr>
          <p:spPr>
            <a:xfrm flipH="1">
              <a:off x="614589" y="1020673"/>
              <a:ext cx="2" cy="26540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420" name="2_Delta.pdf" descr="2_Delta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90966" y="3190168"/>
            <a:ext cx="202605" cy="123326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(strong-coupling expansion)"/>
          <p:cNvSpPr txBox="1"/>
          <p:nvPr/>
        </p:nvSpPr>
        <p:spPr>
          <a:xfrm>
            <a:off x="360676" y="1594502"/>
            <a:ext cx="2237582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weak-coupling limit:</a:t>
            </a:r>
          </a:p>
        </p:txBody>
      </p:sp>
      <p:sp>
        <p:nvSpPr>
          <p:cNvPr id="422" name="(strong-coupling expansion)"/>
          <p:cNvSpPr txBox="1"/>
          <p:nvPr/>
        </p:nvSpPr>
        <p:spPr>
          <a:xfrm>
            <a:off x="6255145" y="1594502"/>
            <a:ext cx="2336677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strong-coupling limit:</a:t>
            </a:r>
          </a:p>
        </p:txBody>
      </p:sp>
      <p:grpSp>
        <p:nvGrpSpPr>
          <p:cNvPr id="429" name="Group"/>
          <p:cNvGrpSpPr/>
          <p:nvPr/>
        </p:nvGrpSpPr>
        <p:grpSpPr>
          <a:xfrm>
            <a:off x="3639950" y="4231752"/>
            <a:ext cx="4368487" cy="3267573"/>
            <a:chOff x="0" y="0"/>
            <a:chExt cx="4368486" cy="3267572"/>
          </a:xfrm>
        </p:grpSpPr>
        <p:pic>
          <p:nvPicPr>
            <p:cNvPr id="423" name="Screenshot 2021-01-11 at 10.58.49.png" descr="Screenshot 2021-01-11 at 10.58.49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415936"/>
              <a:ext cx="4277455" cy="28516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4" name="Oval"/>
            <p:cNvSpPr/>
            <p:nvPr/>
          </p:nvSpPr>
          <p:spPr>
            <a:xfrm rot="391340">
              <a:off x="495202" y="139281"/>
              <a:ext cx="882741" cy="2960986"/>
            </a:xfrm>
            <a:prstGeom prst="ellipse">
              <a:avLst/>
            </a:prstGeom>
            <a:noFill/>
            <a:ln w="127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5" name="Rectangle"/>
            <p:cNvSpPr/>
            <p:nvPr/>
          </p:nvSpPr>
          <p:spPr>
            <a:xfrm>
              <a:off x="2874494" y="572108"/>
              <a:ext cx="1196703" cy="9221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6" name="Rectangle"/>
            <p:cNvSpPr/>
            <p:nvPr/>
          </p:nvSpPr>
          <p:spPr>
            <a:xfrm>
              <a:off x="3245810" y="747037"/>
              <a:ext cx="721025" cy="922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7" name="Rectangle"/>
            <p:cNvSpPr/>
            <p:nvPr/>
          </p:nvSpPr>
          <p:spPr>
            <a:xfrm>
              <a:off x="2540754" y="677346"/>
              <a:ext cx="721025" cy="5411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8" name="Oval"/>
            <p:cNvSpPr/>
            <p:nvPr/>
          </p:nvSpPr>
          <p:spPr>
            <a:xfrm rot="18290720">
              <a:off x="2459897" y="-272363"/>
              <a:ext cx="882740" cy="2960987"/>
            </a:xfrm>
            <a:prstGeom prst="ellipse">
              <a:avLst/>
            </a:prstGeom>
            <a:noFill/>
            <a:ln w="127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430" name="T_N_sim_N_q(0)U_.pdf" descr="T_N_sim_N_q(0)U_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560883" y="7811545"/>
            <a:ext cx="19050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T_N_sim_frac_t^2.pdf" descr="T_N_sim_frac_t^2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765847" y="7786145"/>
            <a:ext cx="825501" cy="520701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Schrodinger equation"/>
          <p:cNvSpPr txBox="1"/>
          <p:nvPr/>
        </p:nvSpPr>
        <p:spPr>
          <a:xfrm>
            <a:off x="451099" y="22376"/>
            <a:ext cx="11704324" cy="80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 anchor="ctr">
            <a:normAutofit fontScale="100000" lnSpcReduction="0"/>
          </a:bodyPr>
          <a:lstStyle>
            <a:lvl1pPr defTabSz="478648">
              <a:defRPr sz="22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BCS-BEC crossover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H=-_mu_sum_i,_si.pdf" descr="H=-_mu_sum_i,_si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055" y="786008"/>
            <a:ext cx="5178072" cy="54115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5" name="Group"/>
          <p:cNvGrpSpPr/>
          <p:nvPr/>
        </p:nvGrpSpPr>
        <p:grpSpPr>
          <a:xfrm>
            <a:off x="7720325" y="2311459"/>
            <a:ext cx="3126793" cy="1880745"/>
            <a:chOff x="0" y="0"/>
            <a:chExt cx="3126791" cy="1880744"/>
          </a:xfrm>
        </p:grpSpPr>
        <p:grpSp>
          <p:nvGrpSpPr>
            <p:cNvPr id="463" name="Group"/>
            <p:cNvGrpSpPr/>
            <p:nvPr/>
          </p:nvGrpSpPr>
          <p:grpSpPr>
            <a:xfrm>
              <a:off x="-1" y="0"/>
              <a:ext cx="3104817" cy="1880745"/>
              <a:chOff x="0" y="0"/>
              <a:chExt cx="3104815" cy="1880744"/>
            </a:xfrm>
          </p:grpSpPr>
          <p:grpSp>
            <p:nvGrpSpPr>
              <p:cNvPr id="447" name="Group"/>
              <p:cNvGrpSpPr/>
              <p:nvPr/>
            </p:nvGrpSpPr>
            <p:grpSpPr>
              <a:xfrm>
                <a:off x="31968" y="118458"/>
                <a:ext cx="3072848" cy="1627400"/>
                <a:chOff x="0" y="-1"/>
                <a:chExt cx="3072847" cy="1627399"/>
              </a:xfrm>
            </p:grpSpPr>
            <p:grpSp>
              <p:nvGrpSpPr>
                <p:cNvPr id="438" name="Group"/>
                <p:cNvGrpSpPr/>
                <p:nvPr/>
              </p:nvGrpSpPr>
              <p:grpSpPr>
                <a:xfrm>
                  <a:off x="1453614" y="-2"/>
                  <a:ext cx="1619233" cy="1463066"/>
                  <a:chOff x="0" y="0"/>
                  <a:chExt cx="1619232" cy="1463065"/>
                </a:xfrm>
              </p:grpSpPr>
              <p:sp>
                <p:nvSpPr>
                  <p:cNvPr id="435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36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37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442" name="Group"/>
                <p:cNvGrpSpPr/>
                <p:nvPr/>
              </p:nvGrpSpPr>
              <p:grpSpPr>
                <a:xfrm>
                  <a:off x="726806" y="82165"/>
                  <a:ext cx="1619234" cy="1463066"/>
                  <a:chOff x="0" y="0"/>
                  <a:chExt cx="1619232" cy="1463065"/>
                </a:xfrm>
              </p:grpSpPr>
              <p:sp>
                <p:nvSpPr>
                  <p:cNvPr id="439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40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41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446" name="Group"/>
                <p:cNvGrpSpPr/>
                <p:nvPr/>
              </p:nvGrpSpPr>
              <p:grpSpPr>
                <a:xfrm>
                  <a:off x="-1" y="164332"/>
                  <a:ext cx="1619234" cy="1463066"/>
                  <a:chOff x="0" y="0"/>
                  <a:chExt cx="1619232" cy="1463065"/>
                </a:xfrm>
              </p:grpSpPr>
              <p:sp>
                <p:nvSpPr>
                  <p:cNvPr id="443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44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45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sp>
            <p:nvSpPr>
              <p:cNvPr id="448" name="Line"/>
              <p:cNvSpPr/>
              <p:nvPr/>
            </p:nvSpPr>
            <p:spPr>
              <a:xfrm flipV="1">
                <a:off x="1646585" y="1410344"/>
                <a:ext cx="18903" cy="35934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49" name="Line"/>
              <p:cNvSpPr/>
              <p:nvPr/>
            </p:nvSpPr>
            <p:spPr>
              <a:xfrm flipV="1">
                <a:off x="-1" y="185375"/>
                <a:ext cx="20191" cy="35932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0" name="Line"/>
              <p:cNvSpPr/>
              <p:nvPr/>
            </p:nvSpPr>
            <p:spPr>
              <a:xfrm>
                <a:off x="1353204" y="1062135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1" name="Line"/>
              <p:cNvSpPr/>
              <p:nvPr/>
            </p:nvSpPr>
            <p:spPr>
              <a:xfrm>
                <a:off x="918212" y="1520950"/>
                <a:ext cx="8164" cy="359795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2" name="Line"/>
              <p:cNvSpPr/>
              <p:nvPr/>
            </p:nvSpPr>
            <p:spPr>
              <a:xfrm flipV="1">
                <a:off x="618666" y="1061826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3" name="Line"/>
              <p:cNvSpPr/>
              <p:nvPr/>
            </p:nvSpPr>
            <p:spPr>
              <a:xfrm>
                <a:off x="334012" y="695449"/>
                <a:ext cx="8164" cy="359795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4" name="Line"/>
              <p:cNvSpPr/>
              <p:nvPr/>
            </p:nvSpPr>
            <p:spPr>
              <a:xfrm>
                <a:off x="1785004" y="503334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5" name="Line"/>
              <p:cNvSpPr/>
              <p:nvPr/>
            </p:nvSpPr>
            <p:spPr>
              <a:xfrm>
                <a:off x="2381088" y="1410010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6" name="Line"/>
              <p:cNvSpPr/>
              <p:nvPr/>
            </p:nvSpPr>
            <p:spPr>
              <a:xfrm>
                <a:off x="2825588" y="889309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7" name="Line"/>
              <p:cNvSpPr/>
              <p:nvPr/>
            </p:nvSpPr>
            <p:spPr>
              <a:xfrm>
                <a:off x="2215988" y="309"/>
                <a:ext cx="8142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8" name="Line"/>
              <p:cNvSpPr/>
              <p:nvPr/>
            </p:nvSpPr>
            <p:spPr>
              <a:xfrm>
                <a:off x="755486" y="172356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9" name="Line"/>
              <p:cNvSpPr/>
              <p:nvPr/>
            </p:nvSpPr>
            <p:spPr>
              <a:xfrm flipV="1">
                <a:off x="1051583" y="553825"/>
                <a:ext cx="18924" cy="36063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60" name="Line"/>
              <p:cNvSpPr/>
              <p:nvPr/>
            </p:nvSpPr>
            <p:spPr>
              <a:xfrm flipV="1">
                <a:off x="2071883" y="889001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61" name="Line"/>
              <p:cNvSpPr/>
              <p:nvPr/>
            </p:nvSpPr>
            <p:spPr>
              <a:xfrm flipV="1">
                <a:off x="2503684" y="376025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62" name="Line"/>
              <p:cNvSpPr/>
              <p:nvPr/>
            </p:nvSpPr>
            <p:spPr>
              <a:xfrm flipV="1">
                <a:off x="1477808" y="0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464" name="Line"/>
            <p:cNvSpPr/>
            <p:nvPr/>
          </p:nvSpPr>
          <p:spPr>
            <a:xfrm flipV="1">
              <a:off x="3107866" y="1277725"/>
              <a:ext cx="18925" cy="360631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466" name="M_i=(-1)^iM.pdf" descr="M_i=(-1)^iM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1785" y="859734"/>
            <a:ext cx="1384302" cy="2667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2" name="Group"/>
          <p:cNvGrpSpPr/>
          <p:nvPr/>
        </p:nvGrpSpPr>
        <p:grpSpPr>
          <a:xfrm>
            <a:off x="844553" y="2244753"/>
            <a:ext cx="3777256" cy="2135595"/>
            <a:chOff x="0" y="0"/>
            <a:chExt cx="3777254" cy="2135593"/>
          </a:xfrm>
        </p:grpSpPr>
        <p:pic>
          <p:nvPicPr>
            <p:cNvPr id="467" name="Screenshot 2020-11-30 at 14.57.45.png" descr="Screenshot 2020-11-30 at 14.57.4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34668" y="211421"/>
              <a:ext cx="3242586" cy="19241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8" name="k.pdf" descr="k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591117" y="1524359"/>
              <a:ext cx="90593" cy="1308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9" name="epsilon(k)_text_.pdf" descr="epsilon(k)_text_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281517" y="-1"/>
              <a:ext cx="533482" cy="1912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0" name="gap"/>
            <p:cNvSpPr txBox="1"/>
            <p:nvPr/>
          </p:nvSpPr>
          <p:spPr>
            <a:xfrm>
              <a:off x="-1" y="982258"/>
              <a:ext cx="484321" cy="342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500">
                  <a:solidFill>
                    <a:srgbClr val="00905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gap</a:t>
              </a:r>
            </a:p>
          </p:txBody>
        </p:sp>
        <p:sp>
          <p:nvSpPr>
            <p:cNvPr id="471" name="Line"/>
            <p:cNvSpPr/>
            <p:nvPr/>
          </p:nvSpPr>
          <p:spPr>
            <a:xfrm flipH="1">
              <a:off x="614589" y="1020673"/>
              <a:ext cx="2" cy="26540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473" name="2_Delta.pdf" descr="2_Delta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90966" y="3190168"/>
            <a:ext cx="202605" cy="123326"/>
          </a:xfrm>
          <a:prstGeom prst="rect">
            <a:avLst/>
          </a:prstGeom>
          <a:ln w="12700">
            <a:miter lim="400000"/>
          </a:ln>
        </p:spPr>
      </p:pic>
      <p:sp>
        <p:nvSpPr>
          <p:cNvPr id="474" name="(strong-coupling expansion)"/>
          <p:cNvSpPr txBox="1"/>
          <p:nvPr/>
        </p:nvSpPr>
        <p:spPr>
          <a:xfrm>
            <a:off x="360676" y="1594502"/>
            <a:ext cx="2237582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weak-coupling limit:</a:t>
            </a:r>
          </a:p>
        </p:txBody>
      </p:sp>
      <p:sp>
        <p:nvSpPr>
          <p:cNvPr id="475" name="(strong-coupling expansion)"/>
          <p:cNvSpPr txBox="1"/>
          <p:nvPr/>
        </p:nvSpPr>
        <p:spPr>
          <a:xfrm>
            <a:off x="6255145" y="1594502"/>
            <a:ext cx="2336677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strong-coupling limit:</a:t>
            </a:r>
          </a:p>
        </p:txBody>
      </p:sp>
      <p:grpSp>
        <p:nvGrpSpPr>
          <p:cNvPr id="482" name="Group"/>
          <p:cNvGrpSpPr/>
          <p:nvPr/>
        </p:nvGrpSpPr>
        <p:grpSpPr>
          <a:xfrm>
            <a:off x="3921804" y="3656601"/>
            <a:ext cx="4368487" cy="3267573"/>
            <a:chOff x="0" y="0"/>
            <a:chExt cx="4368486" cy="3267572"/>
          </a:xfrm>
        </p:grpSpPr>
        <p:pic>
          <p:nvPicPr>
            <p:cNvPr id="476" name="Screenshot 2021-01-11 at 10.58.49.png" descr="Screenshot 2021-01-11 at 10.58.49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415936"/>
              <a:ext cx="4277455" cy="28516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7" name="Oval"/>
            <p:cNvSpPr/>
            <p:nvPr/>
          </p:nvSpPr>
          <p:spPr>
            <a:xfrm rot="391340">
              <a:off x="495202" y="139281"/>
              <a:ext cx="882741" cy="2960986"/>
            </a:xfrm>
            <a:prstGeom prst="ellipse">
              <a:avLst/>
            </a:prstGeom>
            <a:noFill/>
            <a:ln w="127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8" name="Rectangle"/>
            <p:cNvSpPr/>
            <p:nvPr/>
          </p:nvSpPr>
          <p:spPr>
            <a:xfrm>
              <a:off x="2874494" y="572108"/>
              <a:ext cx="1196703" cy="9221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9" name="Rectangle"/>
            <p:cNvSpPr/>
            <p:nvPr/>
          </p:nvSpPr>
          <p:spPr>
            <a:xfrm>
              <a:off x="3245810" y="747037"/>
              <a:ext cx="721025" cy="922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0" name="Rectangle"/>
            <p:cNvSpPr/>
            <p:nvPr/>
          </p:nvSpPr>
          <p:spPr>
            <a:xfrm>
              <a:off x="2540754" y="677346"/>
              <a:ext cx="721025" cy="5411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1" name="Oval"/>
            <p:cNvSpPr/>
            <p:nvPr/>
          </p:nvSpPr>
          <p:spPr>
            <a:xfrm rot="18290720">
              <a:off x="2459897" y="-272363"/>
              <a:ext cx="882740" cy="2960987"/>
            </a:xfrm>
            <a:prstGeom prst="ellipse">
              <a:avLst/>
            </a:prstGeom>
            <a:noFill/>
            <a:ln w="127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83" name="(strong-coupling expansion)"/>
          <p:cNvSpPr txBox="1"/>
          <p:nvPr/>
        </p:nvSpPr>
        <p:spPr>
          <a:xfrm>
            <a:off x="631464" y="7185435"/>
            <a:ext cx="2632225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Bethe-Salpeter equation:</a:t>
            </a:r>
          </a:p>
        </p:txBody>
      </p:sp>
      <p:pic>
        <p:nvPicPr>
          <p:cNvPr id="484" name="chi=_chi_0+_chi_.pdf" descr="chi=_chi_0+_chi_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731756" y="7268940"/>
            <a:ext cx="14986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chi=(I-_chi_0_Ga.pdf" descr="chi=(I-_chi_0_Ga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005352" y="7243540"/>
            <a:ext cx="1879601" cy="266701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Schrodinger equation"/>
          <p:cNvSpPr txBox="1"/>
          <p:nvPr/>
        </p:nvSpPr>
        <p:spPr>
          <a:xfrm>
            <a:off x="451099" y="22376"/>
            <a:ext cx="11704324" cy="80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 anchor="ctr">
            <a:normAutofit fontScale="100000" lnSpcReduction="0"/>
          </a:bodyPr>
          <a:lstStyle>
            <a:lvl1pPr defTabSz="478648">
              <a:defRPr sz="22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BCS-BEC crossover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H=-_mu_sum_i,_si.pdf" descr="H=-_mu_sum_i,_si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055" y="786008"/>
            <a:ext cx="5178072" cy="54115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9" name="Group"/>
          <p:cNvGrpSpPr/>
          <p:nvPr/>
        </p:nvGrpSpPr>
        <p:grpSpPr>
          <a:xfrm>
            <a:off x="7720325" y="2311459"/>
            <a:ext cx="3126793" cy="1880745"/>
            <a:chOff x="0" y="0"/>
            <a:chExt cx="3126791" cy="1880744"/>
          </a:xfrm>
        </p:grpSpPr>
        <p:grpSp>
          <p:nvGrpSpPr>
            <p:cNvPr id="517" name="Group"/>
            <p:cNvGrpSpPr/>
            <p:nvPr/>
          </p:nvGrpSpPr>
          <p:grpSpPr>
            <a:xfrm>
              <a:off x="-1" y="0"/>
              <a:ext cx="3104817" cy="1880745"/>
              <a:chOff x="0" y="0"/>
              <a:chExt cx="3104815" cy="1880744"/>
            </a:xfrm>
          </p:grpSpPr>
          <p:grpSp>
            <p:nvGrpSpPr>
              <p:cNvPr id="501" name="Group"/>
              <p:cNvGrpSpPr/>
              <p:nvPr/>
            </p:nvGrpSpPr>
            <p:grpSpPr>
              <a:xfrm>
                <a:off x="31968" y="118458"/>
                <a:ext cx="3072848" cy="1627400"/>
                <a:chOff x="0" y="-1"/>
                <a:chExt cx="3072847" cy="1627399"/>
              </a:xfrm>
            </p:grpSpPr>
            <p:grpSp>
              <p:nvGrpSpPr>
                <p:cNvPr id="492" name="Group"/>
                <p:cNvGrpSpPr/>
                <p:nvPr/>
              </p:nvGrpSpPr>
              <p:grpSpPr>
                <a:xfrm>
                  <a:off x="1453614" y="-2"/>
                  <a:ext cx="1619233" cy="1463066"/>
                  <a:chOff x="0" y="0"/>
                  <a:chExt cx="1619232" cy="1463065"/>
                </a:xfrm>
              </p:grpSpPr>
              <p:sp>
                <p:nvSpPr>
                  <p:cNvPr id="489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90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91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496" name="Group"/>
                <p:cNvGrpSpPr/>
                <p:nvPr/>
              </p:nvGrpSpPr>
              <p:grpSpPr>
                <a:xfrm>
                  <a:off x="726806" y="82165"/>
                  <a:ext cx="1619234" cy="1463066"/>
                  <a:chOff x="0" y="0"/>
                  <a:chExt cx="1619232" cy="1463065"/>
                </a:xfrm>
              </p:grpSpPr>
              <p:sp>
                <p:nvSpPr>
                  <p:cNvPr id="493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94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95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500" name="Group"/>
                <p:cNvGrpSpPr/>
                <p:nvPr/>
              </p:nvGrpSpPr>
              <p:grpSpPr>
                <a:xfrm>
                  <a:off x="-1" y="164332"/>
                  <a:ext cx="1619234" cy="1463066"/>
                  <a:chOff x="0" y="0"/>
                  <a:chExt cx="1619232" cy="1463065"/>
                </a:xfrm>
              </p:grpSpPr>
              <p:sp>
                <p:nvSpPr>
                  <p:cNvPr id="497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98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99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sp>
            <p:nvSpPr>
              <p:cNvPr id="502" name="Line"/>
              <p:cNvSpPr/>
              <p:nvPr/>
            </p:nvSpPr>
            <p:spPr>
              <a:xfrm flipV="1">
                <a:off x="1646585" y="1410344"/>
                <a:ext cx="18903" cy="35934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03" name="Line"/>
              <p:cNvSpPr/>
              <p:nvPr/>
            </p:nvSpPr>
            <p:spPr>
              <a:xfrm flipV="1">
                <a:off x="-1" y="185375"/>
                <a:ext cx="20191" cy="35932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04" name="Line"/>
              <p:cNvSpPr/>
              <p:nvPr/>
            </p:nvSpPr>
            <p:spPr>
              <a:xfrm>
                <a:off x="1353204" y="1062135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05" name="Line"/>
              <p:cNvSpPr/>
              <p:nvPr/>
            </p:nvSpPr>
            <p:spPr>
              <a:xfrm>
                <a:off x="918212" y="1520950"/>
                <a:ext cx="8164" cy="359795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06" name="Line"/>
              <p:cNvSpPr/>
              <p:nvPr/>
            </p:nvSpPr>
            <p:spPr>
              <a:xfrm flipV="1">
                <a:off x="618666" y="1061826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07" name="Line"/>
              <p:cNvSpPr/>
              <p:nvPr/>
            </p:nvSpPr>
            <p:spPr>
              <a:xfrm>
                <a:off x="334012" y="695449"/>
                <a:ext cx="8164" cy="359795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08" name="Line"/>
              <p:cNvSpPr/>
              <p:nvPr/>
            </p:nvSpPr>
            <p:spPr>
              <a:xfrm>
                <a:off x="1785004" y="503334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09" name="Line"/>
              <p:cNvSpPr/>
              <p:nvPr/>
            </p:nvSpPr>
            <p:spPr>
              <a:xfrm>
                <a:off x="2381088" y="1410010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10" name="Line"/>
              <p:cNvSpPr/>
              <p:nvPr/>
            </p:nvSpPr>
            <p:spPr>
              <a:xfrm>
                <a:off x="2825588" y="889309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11" name="Line"/>
              <p:cNvSpPr/>
              <p:nvPr/>
            </p:nvSpPr>
            <p:spPr>
              <a:xfrm>
                <a:off x="2215988" y="309"/>
                <a:ext cx="8142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12" name="Line"/>
              <p:cNvSpPr/>
              <p:nvPr/>
            </p:nvSpPr>
            <p:spPr>
              <a:xfrm>
                <a:off x="755486" y="172356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13" name="Line"/>
              <p:cNvSpPr/>
              <p:nvPr/>
            </p:nvSpPr>
            <p:spPr>
              <a:xfrm flipV="1">
                <a:off x="1051583" y="553825"/>
                <a:ext cx="18924" cy="36063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14" name="Line"/>
              <p:cNvSpPr/>
              <p:nvPr/>
            </p:nvSpPr>
            <p:spPr>
              <a:xfrm flipV="1">
                <a:off x="2071883" y="889001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15" name="Line"/>
              <p:cNvSpPr/>
              <p:nvPr/>
            </p:nvSpPr>
            <p:spPr>
              <a:xfrm flipV="1">
                <a:off x="2503684" y="376025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16" name="Line"/>
              <p:cNvSpPr/>
              <p:nvPr/>
            </p:nvSpPr>
            <p:spPr>
              <a:xfrm flipV="1">
                <a:off x="1477808" y="0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518" name="Line"/>
            <p:cNvSpPr/>
            <p:nvPr/>
          </p:nvSpPr>
          <p:spPr>
            <a:xfrm flipV="1">
              <a:off x="3107866" y="1277725"/>
              <a:ext cx="18925" cy="360631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520" name="M_i=(-1)^iM.pdf" descr="M_i=(-1)^iM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1785" y="859734"/>
            <a:ext cx="1384302" cy="2667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6" name="Group"/>
          <p:cNvGrpSpPr/>
          <p:nvPr/>
        </p:nvGrpSpPr>
        <p:grpSpPr>
          <a:xfrm>
            <a:off x="844553" y="2244753"/>
            <a:ext cx="3777256" cy="2135595"/>
            <a:chOff x="0" y="0"/>
            <a:chExt cx="3777254" cy="2135593"/>
          </a:xfrm>
        </p:grpSpPr>
        <p:pic>
          <p:nvPicPr>
            <p:cNvPr id="521" name="Screenshot 2020-11-30 at 14.57.45.png" descr="Screenshot 2020-11-30 at 14.57.4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34668" y="211421"/>
              <a:ext cx="3242586" cy="19241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2" name="k.pdf" descr="k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591117" y="1524359"/>
              <a:ext cx="90593" cy="1308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3" name="epsilon(k)_text_.pdf" descr="epsilon(k)_text_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281517" y="-1"/>
              <a:ext cx="533482" cy="1912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4" name="gap"/>
            <p:cNvSpPr txBox="1"/>
            <p:nvPr/>
          </p:nvSpPr>
          <p:spPr>
            <a:xfrm>
              <a:off x="-1" y="982258"/>
              <a:ext cx="484321" cy="342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500">
                  <a:solidFill>
                    <a:srgbClr val="00905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gap</a:t>
              </a:r>
            </a:p>
          </p:txBody>
        </p:sp>
        <p:sp>
          <p:nvSpPr>
            <p:cNvPr id="525" name="Line"/>
            <p:cNvSpPr/>
            <p:nvPr/>
          </p:nvSpPr>
          <p:spPr>
            <a:xfrm flipH="1">
              <a:off x="614589" y="1020673"/>
              <a:ext cx="2" cy="26540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527" name="2_Delta.pdf" descr="2_Delta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90966" y="3190168"/>
            <a:ext cx="202605" cy="123326"/>
          </a:xfrm>
          <a:prstGeom prst="rect">
            <a:avLst/>
          </a:prstGeom>
          <a:ln w="12700">
            <a:miter lim="400000"/>
          </a:ln>
        </p:spPr>
      </p:pic>
      <p:sp>
        <p:nvSpPr>
          <p:cNvPr id="528" name="(strong-coupling expansion)"/>
          <p:cNvSpPr txBox="1"/>
          <p:nvPr/>
        </p:nvSpPr>
        <p:spPr>
          <a:xfrm>
            <a:off x="360676" y="1594502"/>
            <a:ext cx="2237582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weak-coupling limit:</a:t>
            </a:r>
          </a:p>
        </p:txBody>
      </p:sp>
      <p:sp>
        <p:nvSpPr>
          <p:cNvPr id="529" name="(strong-coupling expansion)"/>
          <p:cNvSpPr txBox="1"/>
          <p:nvPr/>
        </p:nvSpPr>
        <p:spPr>
          <a:xfrm>
            <a:off x="6255145" y="1594502"/>
            <a:ext cx="2336677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strong-coupling limit:</a:t>
            </a:r>
          </a:p>
        </p:txBody>
      </p:sp>
      <p:grpSp>
        <p:nvGrpSpPr>
          <p:cNvPr id="536" name="Group"/>
          <p:cNvGrpSpPr/>
          <p:nvPr/>
        </p:nvGrpSpPr>
        <p:grpSpPr>
          <a:xfrm>
            <a:off x="3921804" y="3656601"/>
            <a:ext cx="4368487" cy="3267573"/>
            <a:chOff x="0" y="0"/>
            <a:chExt cx="4368486" cy="3267572"/>
          </a:xfrm>
        </p:grpSpPr>
        <p:pic>
          <p:nvPicPr>
            <p:cNvPr id="530" name="Screenshot 2021-01-11 at 10.58.49.png" descr="Screenshot 2021-01-11 at 10.58.49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415936"/>
              <a:ext cx="4277455" cy="28516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1" name="Oval"/>
            <p:cNvSpPr/>
            <p:nvPr/>
          </p:nvSpPr>
          <p:spPr>
            <a:xfrm rot="391340">
              <a:off x="495202" y="139281"/>
              <a:ext cx="882741" cy="2960986"/>
            </a:xfrm>
            <a:prstGeom prst="ellipse">
              <a:avLst/>
            </a:prstGeom>
            <a:noFill/>
            <a:ln w="127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2" name="Rectangle"/>
            <p:cNvSpPr/>
            <p:nvPr/>
          </p:nvSpPr>
          <p:spPr>
            <a:xfrm>
              <a:off x="2874494" y="572108"/>
              <a:ext cx="1196703" cy="9221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3" name="Rectangle"/>
            <p:cNvSpPr/>
            <p:nvPr/>
          </p:nvSpPr>
          <p:spPr>
            <a:xfrm>
              <a:off x="3245810" y="747037"/>
              <a:ext cx="721025" cy="922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4" name="Rectangle"/>
            <p:cNvSpPr/>
            <p:nvPr/>
          </p:nvSpPr>
          <p:spPr>
            <a:xfrm>
              <a:off x="2540754" y="677346"/>
              <a:ext cx="721025" cy="5411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5" name="Oval"/>
            <p:cNvSpPr/>
            <p:nvPr/>
          </p:nvSpPr>
          <p:spPr>
            <a:xfrm rot="18290720">
              <a:off x="2459897" y="-272363"/>
              <a:ext cx="882740" cy="2960987"/>
            </a:xfrm>
            <a:prstGeom prst="ellipse">
              <a:avLst/>
            </a:prstGeom>
            <a:noFill/>
            <a:ln w="127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37" name="(strong-coupling expansion)"/>
          <p:cNvSpPr txBox="1"/>
          <p:nvPr/>
        </p:nvSpPr>
        <p:spPr>
          <a:xfrm>
            <a:off x="631464" y="7185435"/>
            <a:ext cx="2632225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Bethe-Salpeter equation:</a:t>
            </a:r>
          </a:p>
        </p:txBody>
      </p:sp>
      <p:pic>
        <p:nvPicPr>
          <p:cNvPr id="538" name="chi=_chi_0+_chi_.pdf" descr="chi=_chi_0+_chi_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731756" y="7268940"/>
            <a:ext cx="14986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9" name="chi=(I-_chi_0_Ga.pdf" descr="chi=(I-_chi_0_Ga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005352" y="7243540"/>
            <a:ext cx="1879601" cy="2667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Callout"/>
          <p:cNvSpPr/>
          <p:nvPr/>
        </p:nvSpPr>
        <p:spPr>
          <a:xfrm>
            <a:off x="820539" y="1368363"/>
            <a:ext cx="10906522" cy="5876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0" y="0"/>
                </a:moveTo>
                <a:cubicBezTo>
                  <a:pt x="54" y="0"/>
                  <a:pt x="0" y="100"/>
                  <a:pt x="0" y="223"/>
                </a:cubicBezTo>
                <a:lnTo>
                  <a:pt x="0" y="12947"/>
                </a:lnTo>
                <a:cubicBezTo>
                  <a:pt x="0" y="13070"/>
                  <a:pt x="54" y="13170"/>
                  <a:pt x="120" y="13170"/>
                </a:cubicBezTo>
                <a:lnTo>
                  <a:pt x="6591" y="13170"/>
                </a:lnTo>
                <a:lnTo>
                  <a:pt x="6832" y="21600"/>
                </a:lnTo>
                <a:lnTo>
                  <a:pt x="7072" y="13170"/>
                </a:lnTo>
                <a:lnTo>
                  <a:pt x="21479" y="13170"/>
                </a:lnTo>
                <a:cubicBezTo>
                  <a:pt x="21545" y="13170"/>
                  <a:pt x="21600" y="13070"/>
                  <a:pt x="21600" y="12947"/>
                </a:cubicBezTo>
                <a:lnTo>
                  <a:pt x="21600" y="223"/>
                </a:lnTo>
                <a:cubicBezTo>
                  <a:pt x="21600" y="100"/>
                  <a:pt x="21545" y="0"/>
                  <a:pt x="21479" y="0"/>
                </a:cubicBezTo>
                <a:lnTo>
                  <a:pt x="120" y="0"/>
                </a:lnTo>
                <a:close/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41" name="chi(Q;q_1,q_2)=_.pdf" descr="chi(Q;q_1,q_2)=_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40344" y="1727855"/>
            <a:ext cx="6388101" cy="26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2" name="chi(Q)=T_sum_q_1.pdf" descr="chi(Q)=T_sum_q_1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520333" y="2395250"/>
            <a:ext cx="2527301" cy="52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3" name="chi_0(Q;q_1,q_2).pdf" descr="chi_0(Q;q_1,q_2).pd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488989" y="3191900"/>
            <a:ext cx="3873501" cy="24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4" name="q=(_omega,_mathb.pdf" descr="q=(_omega,_mathb.pdf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579948" y="3826087"/>
            <a:ext cx="952501" cy="24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5" name="Q=(0,_mathbf_Q_).pdf" descr="Q=(0,_mathbf_Q_).pdf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560898" y="4396868"/>
            <a:ext cx="1041401" cy="241301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(strong-coupling expansion)"/>
          <p:cNvSpPr txBox="1"/>
          <p:nvPr/>
        </p:nvSpPr>
        <p:spPr>
          <a:xfrm>
            <a:off x="951616" y="2395446"/>
            <a:ext cx="2449414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physical susceptibility:</a:t>
            </a:r>
          </a:p>
        </p:txBody>
      </p:sp>
      <p:sp>
        <p:nvSpPr>
          <p:cNvPr id="547" name="(strong-coupling expansion)"/>
          <p:cNvSpPr txBox="1"/>
          <p:nvPr/>
        </p:nvSpPr>
        <p:spPr>
          <a:xfrm>
            <a:off x="1018199" y="3121095"/>
            <a:ext cx="897137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'bubble'</a:t>
            </a:r>
          </a:p>
        </p:txBody>
      </p:sp>
      <p:sp>
        <p:nvSpPr>
          <p:cNvPr id="548" name="(strong-coupling expansion)"/>
          <p:cNvSpPr txBox="1"/>
          <p:nvPr/>
        </p:nvSpPr>
        <p:spPr>
          <a:xfrm>
            <a:off x="878499" y="3755282"/>
            <a:ext cx="2611265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frequency &amp; momentum</a:t>
            </a:r>
          </a:p>
        </p:txBody>
      </p:sp>
      <p:sp>
        <p:nvSpPr>
          <p:cNvPr id="549" name="(strong-coupling expansion)"/>
          <p:cNvSpPr txBox="1"/>
          <p:nvPr/>
        </p:nvSpPr>
        <p:spPr>
          <a:xfrm>
            <a:off x="903899" y="4300663"/>
            <a:ext cx="1602582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static response</a:t>
            </a:r>
          </a:p>
        </p:txBody>
      </p:sp>
      <p:grpSp>
        <p:nvGrpSpPr>
          <p:cNvPr id="552" name="Group"/>
          <p:cNvGrpSpPr/>
          <p:nvPr/>
        </p:nvGrpSpPr>
        <p:grpSpPr>
          <a:xfrm>
            <a:off x="591657" y="7657075"/>
            <a:ext cx="8556155" cy="993568"/>
            <a:chOff x="0" y="0"/>
            <a:chExt cx="8556153" cy="993567"/>
          </a:xfrm>
        </p:grpSpPr>
        <p:pic>
          <p:nvPicPr>
            <p:cNvPr id="550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rcRect l="0" t="0" r="0" b="57239"/>
            <a:stretch>
              <a:fillRect/>
            </a:stretch>
          </p:blipFill>
          <p:spPr>
            <a:xfrm>
              <a:off x="0" y="0"/>
              <a:ext cx="5105400" cy="9883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1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rcRect l="28681" t="63549" r="0" b="0"/>
            <a:stretch>
              <a:fillRect/>
            </a:stretch>
          </p:blipFill>
          <p:spPr>
            <a:xfrm>
              <a:off x="4915073" y="151051"/>
              <a:ext cx="3641081" cy="8425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3" name="Line"/>
          <p:cNvSpPr/>
          <p:nvPr/>
        </p:nvSpPr>
        <p:spPr>
          <a:xfrm flipV="1">
            <a:off x="2054500" y="7984307"/>
            <a:ext cx="357106" cy="714153"/>
          </a:xfrm>
          <a:prstGeom prst="line">
            <a:avLst/>
          </a:prstGeom>
          <a:ln w="25400">
            <a:solidFill>
              <a:srgbClr val="00905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4" name="electron"/>
          <p:cNvSpPr txBox="1"/>
          <p:nvPr/>
        </p:nvSpPr>
        <p:spPr>
          <a:xfrm>
            <a:off x="1438979" y="8664676"/>
            <a:ext cx="10666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electron</a:t>
            </a:r>
          </a:p>
        </p:txBody>
      </p:sp>
      <p:sp>
        <p:nvSpPr>
          <p:cNvPr id="555" name="Line"/>
          <p:cNvSpPr/>
          <p:nvPr/>
        </p:nvSpPr>
        <p:spPr>
          <a:xfrm flipV="1">
            <a:off x="2587900" y="8507960"/>
            <a:ext cx="357106" cy="714153"/>
          </a:xfrm>
          <a:prstGeom prst="line">
            <a:avLst/>
          </a:prstGeom>
          <a:ln w="25400">
            <a:solidFill>
              <a:srgbClr val="00905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6" name="hole"/>
          <p:cNvSpPr txBox="1"/>
          <p:nvPr/>
        </p:nvSpPr>
        <p:spPr>
          <a:xfrm>
            <a:off x="2226379" y="9185376"/>
            <a:ext cx="70243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hole</a:t>
            </a:r>
          </a:p>
        </p:txBody>
      </p:sp>
      <p:sp>
        <p:nvSpPr>
          <p:cNvPr id="557" name="Line"/>
          <p:cNvSpPr/>
          <p:nvPr/>
        </p:nvSpPr>
        <p:spPr>
          <a:xfrm flipV="1">
            <a:off x="4086500" y="8368260"/>
            <a:ext cx="357106" cy="714153"/>
          </a:xfrm>
          <a:prstGeom prst="line">
            <a:avLst/>
          </a:prstGeom>
          <a:ln w="25400">
            <a:solidFill>
              <a:srgbClr val="00905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8" name="e-h interaction"/>
          <p:cNvSpPr txBox="1"/>
          <p:nvPr/>
        </p:nvSpPr>
        <p:spPr>
          <a:xfrm>
            <a:off x="3521580" y="9083776"/>
            <a:ext cx="179522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e-h interaction</a:t>
            </a:r>
          </a:p>
        </p:txBody>
      </p:sp>
      <p:sp>
        <p:nvSpPr>
          <p:cNvPr id="559" name="Schrodinger equation"/>
          <p:cNvSpPr txBox="1"/>
          <p:nvPr/>
        </p:nvSpPr>
        <p:spPr>
          <a:xfrm>
            <a:off x="451099" y="22376"/>
            <a:ext cx="11704324" cy="80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 anchor="ctr">
            <a:normAutofit fontScale="100000" lnSpcReduction="0"/>
          </a:bodyPr>
          <a:lstStyle>
            <a:lvl1pPr defTabSz="478648">
              <a:defRPr sz="22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BCS-BEC crossover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H=-_mu_sum_i,_si.pdf" descr="H=-_mu_sum_i,_si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055" y="786008"/>
            <a:ext cx="5178072" cy="54115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2" name="Group"/>
          <p:cNvGrpSpPr/>
          <p:nvPr/>
        </p:nvGrpSpPr>
        <p:grpSpPr>
          <a:xfrm>
            <a:off x="7720325" y="2311459"/>
            <a:ext cx="3126793" cy="1880745"/>
            <a:chOff x="0" y="0"/>
            <a:chExt cx="3126791" cy="1880744"/>
          </a:xfrm>
        </p:grpSpPr>
        <p:grpSp>
          <p:nvGrpSpPr>
            <p:cNvPr id="590" name="Group"/>
            <p:cNvGrpSpPr/>
            <p:nvPr/>
          </p:nvGrpSpPr>
          <p:grpSpPr>
            <a:xfrm>
              <a:off x="-1" y="0"/>
              <a:ext cx="3104817" cy="1880745"/>
              <a:chOff x="0" y="0"/>
              <a:chExt cx="3104815" cy="1880744"/>
            </a:xfrm>
          </p:grpSpPr>
          <p:grpSp>
            <p:nvGrpSpPr>
              <p:cNvPr id="574" name="Group"/>
              <p:cNvGrpSpPr/>
              <p:nvPr/>
            </p:nvGrpSpPr>
            <p:grpSpPr>
              <a:xfrm>
                <a:off x="31968" y="118458"/>
                <a:ext cx="3072848" cy="1627400"/>
                <a:chOff x="0" y="-1"/>
                <a:chExt cx="3072847" cy="1627399"/>
              </a:xfrm>
            </p:grpSpPr>
            <p:grpSp>
              <p:nvGrpSpPr>
                <p:cNvPr id="565" name="Group"/>
                <p:cNvGrpSpPr/>
                <p:nvPr/>
              </p:nvGrpSpPr>
              <p:grpSpPr>
                <a:xfrm>
                  <a:off x="1453614" y="-2"/>
                  <a:ext cx="1619233" cy="1463066"/>
                  <a:chOff x="0" y="0"/>
                  <a:chExt cx="1619232" cy="1463065"/>
                </a:xfrm>
              </p:grpSpPr>
              <p:sp>
                <p:nvSpPr>
                  <p:cNvPr id="562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63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64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569" name="Group"/>
                <p:cNvGrpSpPr/>
                <p:nvPr/>
              </p:nvGrpSpPr>
              <p:grpSpPr>
                <a:xfrm>
                  <a:off x="726806" y="82165"/>
                  <a:ext cx="1619234" cy="1463066"/>
                  <a:chOff x="0" y="0"/>
                  <a:chExt cx="1619232" cy="1463065"/>
                </a:xfrm>
              </p:grpSpPr>
              <p:sp>
                <p:nvSpPr>
                  <p:cNvPr id="566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67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68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573" name="Group"/>
                <p:cNvGrpSpPr/>
                <p:nvPr/>
              </p:nvGrpSpPr>
              <p:grpSpPr>
                <a:xfrm>
                  <a:off x="-1" y="164332"/>
                  <a:ext cx="1619234" cy="1463066"/>
                  <a:chOff x="0" y="0"/>
                  <a:chExt cx="1619232" cy="1463065"/>
                </a:xfrm>
              </p:grpSpPr>
              <p:sp>
                <p:nvSpPr>
                  <p:cNvPr id="570" name="Shape"/>
                  <p:cNvSpPr/>
                  <p:nvPr/>
                </p:nvSpPr>
                <p:spPr>
                  <a:xfrm flipH="1" rot="21212999">
                    <a:off x="613886" y="934573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71" name="Shape"/>
                  <p:cNvSpPr/>
                  <p:nvPr/>
                </p:nvSpPr>
                <p:spPr>
                  <a:xfrm flipH="1" rot="21212999">
                    <a:off x="23564" y="53641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72" name="Shape"/>
                  <p:cNvSpPr/>
                  <p:nvPr/>
                </p:nvSpPr>
                <p:spPr>
                  <a:xfrm flipH="1" rot="21212999">
                    <a:off x="318724" y="494107"/>
                    <a:ext cx="981783" cy="4748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sp>
            <p:nvSpPr>
              <p:cNvPr id="575" name="Line"/>
              <p:cNvSpPr/>
              <p:nvPr/>
            </p:nvSpPr>
            <p:spPr>
              <a:xfrm flipV="1">
                <a:off x="1646585" y="1410344"/>
                <a:ext cx="18903" cy="35934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76" name="Line"/>
              <p:cNvSpPr/>
              <p:nvPr/>
            </p:nvSpPr>
            <p:spPr>
              <a:xfrm flipV="1">
                <a:off x="-1" y="185375"/>
                <a:ext cx="20191" cy="35932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77" name="Line"/>
              <p:cNvSpPr/>
              <p:nvPr/>
            </p:nvSpPr>
            <p:spPr>
              <a:xfrm>
                <a:off x="1353204" y="1062135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78" name="Line"/>
              <p:cNvSpPr/>
              <p:nvPr/>
            </p:nvSpPr>
            <p:spPr>
              <a:xfrm>
                <a:off x="918212" y="1520950"/>
                <a:ext cx="8164" cy="359795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79" name="Line"/>
              <p:cNvSpPr/>
              <p:nvPr/>
            </p:nvSpPr>
            <p:spPr>
              <a:xfrm flipV="1">
                <a:off x="618666" y="1061826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80" name="Line"/>
              <p:cNvSpPr/>
              <p:nvPr/>
            </p:nvSpPr>
            <p:spPr>
              <a:xfrm>
                <a:off x="334012" y="695449"/>
                <a:ext cx="8164" cy="359795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81" name="Line"/>
              <p:cNvSpPr/>
              <p:nvPr/>
            </p:nvSpPr>
            <p:spPr>
              <a:xfrm>
                <a:off x="1785004" y="503334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82" name="Line"/>
              <p:cNvSpPr/>
              <p:nvPr/>
            </p:nvSpPr>
            <p:spPr>
              <a:xfrm>
                <a:off x="2381088" y="1410010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83" name="Line"/>
              <p:cNvSpPr/>
              <p:nvPr/>
            </p:nvSpPr>
            <p:spPr>
              <a:xfrm>
                <a:off x="2825588" y="889309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84" name="Line"/>
              <p:cNvSpPr/>
              <p:nvPr/>
            </p:nvSpPr>
            <p:spPr>
              <a:xfrm>
                <a:off x="2215988" y="309"/>
                <a:ext cx="8142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85" name="Line"/>
              <p:cNvSpPr/>
              <p:nvPr/>
            </p:nvSpPr>
            <p:spPr>
              <a:xfrm>
                <a:off x="755486" y="172356"/>
                <a:ext cx="8142" cy="36108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86" name="Line"/>
              <p:cNvSpPr/>
              <p:nvPr/>
            </p:nvSpPr>
            <p:spPr>
              <a:xfrm flipV="1">
                <a:off x="1051583" y="553825"/>
                <a:ext cx="18924" cy="36063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87" name="Line"/>
              <p:cNvSpPr/>
              <p:nvPr/>
            </p:nvSpPr>
            <p:spPr>
              <a:xfrm flipV="1">
                <a:off x="2071883" y="889001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88" name="Line"/>
              <p:cNvSpPr/>
              <p:nvPr/>
            </p:nvSpPr>
            <p:spPr>
              <a:xfrm flipV="1">
                <a:off x="2503684" y="376025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89" name="Line"/>
              <p:cNvSpPr/>
              <p:nvPr/>
            </p:nvSpPr>
            <p:spPr>
              <a:xfrm flipV="1">
                <a:off x="1477808" y="0"/>
                <a:ext cx="18925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591" name="Line"/>
            <p:cNvSpPr/>
            <p:nvPr/>
          </p:nvSpPr>
          <p:spPr>
            <a:xfrm flipV="1">
              <a:off x="3107866" y="1277725"/>
              <a:ext cx="18925" cy="360631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593" name="M_i=(-1)^iM.pdf" descr="M_i=(-1)^iM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1785" y="859734"/>
            <a:ext cx="1384302" cy="2667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9" name="Group"/>
          <p:cNvGrpSpPr/>
          <p:nvPr/>
        </p:nvGrpSpPr>
        <p:grpSpPr>
          <a:xfrm>
            <a:off x="844553" y="2244753"/>
            <a:ext cx="3777256" cy="2135595"/>
            <a:chOff x="0" y="0"/>
            <a:chExt cx="3777254" cy="2135593"/>
          </a:xfrm>
        </p:grpSpPr>
        <p:pic>
          <p:nvPicPr>
            <p:cNvPr id="594" name="Screenshot 2020-11-30 at 14.57.45.png" descr="Screenshot 2020-11-30 at 14.57.4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34668" y="211421"/>
              <a:ext cx="3242586" cy="19241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5" name="k.pdf" descr="k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591117" y="1524359"/>
              <a:ext cx="90593" cy="1308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6" name="epsilon(k)_text_.pdf" descr="epsilon(k)_text_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281517" y="-1"/>
              <a:ext cx="533482" cy="1912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7" name="gap"/>
            <p:cNvSpPr txBox="1"/>
            <p:nvPr/>
          </p:nvSpPr>
          <p:spPr>
            <a:xfrm>
              <a:off x="-1" y="982258"/>
              <a:ext cx="484321" cy="342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500">
                  <a:solidFill>
                    <a:srgbClr val="00905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gap</a:t>
              </a:r>
            </a:p>
          </p:txBody>
        </p:sp>
        <p:sp>
          <p:nvSpPr>
            <p:cNvPr id="598" name="Line"/>
            <p:cNvSpPr/>
            <p:nvPr/>
          </p:nvSpPr>
          <p:spPr>
            <a:xfrm flipH="1">
              <a:off x="614589" y="1020673"/>
              <a:ext cx="2" cy="265405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600" name="2_Delta.pdf" descr="2_Delta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90966" y="3190168"/>
            <a:ext cx="202605" cy="123326"/>
          </a:xfrm>
          <a:prstGeom prst="rect">
            <a:avLst/>
          </a:prstGeom>
          <a:ln w="12700">
            <a:miter lim="400000"/>
          </a:ln>
        </p:spPr>
      </p:pic>
      <p:sp>
        <p:nvSpPr>
          <p:cNvPr id="601" name="(strong-coupling expansion)"/>
          <p:cNvSpPr txBox="1"/>
          <p:nvPr/>
        </p:nvSpPr>
        <p:spPr>
          <a:xfrm>
            <a:off x="360676" y="1594502"/>
            <a:ext cx="2237582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weak-coupling limit:</a:t>
            </a:r>
          </a:p>
        </p:txBody>
      </p:sp>
      <p:sp>
        <p:nvSpPr>
          <p:cNvPr id="602" name="(strong-coupling expansion)"/>
          <p:cNvSpPr txBox="1"/>
          <p:nvPr/>
        </p:nvSpPr>
        <p:spPr>
          <a:xfrm>
            <a:off x="6255145" y="1594502"/>
            <a:ext cx="2336677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strong-coupling limit:</a:t>
            </a:r>
          </a:p>
        </p:txBody>
      </p:sp>
      <p:grpSp>
        <p:nvGrpSpPr>
          <p:cNvPr id="609" name="Group"/>
          <p:cNvGrpSpPr/>
          <p:nvPr/>
        </p:nvGrpSpPr>
        <p:grpSpPr>
          <a:xfrm>
            <a:off x="3921804" y="3656601"/>
            <a:ext cx="4368487" cy="3267573"/>
            <a:chOff x="0" y="0"/>
            <a:chExt cx="4368486" cy="3267572"/>
          </a:xfrm>
        </p:grpSpPr>
        <p:pic>
          <p:nvPicPr>
            <p:cNvPr id="603" name="Screenshot 2021-01-11 at 10.58.49.png" descr="Screenshot 2021-01-11 at 10.58.49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415936"/>
              <a:ext cx="4277455" cy="28516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4" name="Oval"/>
            <p:cNvSpPr/>
            <p:nvPr/>
          </p:nvSpPr>
          <p:spPr>
            <a:xfrm rot="391340">
              <a:off x="495202" y="139281"/>
              <a:ext cx="882741" cy="2960986"/>
            </a:xfrm>
            <a:prstGeom prst="ellipse">
              <a:avLst/>
            </a:prstGeom>
            <a:noFill/>
            <a:ln w="127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5" name="Rectangle"/>
            <p:cNvSpPr/>
            <p:nvPr/>
          </p:nvSpPr>
          <p:spPr>
            <a:xfrm>
              <a:off x="2874494" y="572108"/>
              <a:ext cx="1196703" cy="9221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6" name="Rectangle"/>
            <p:cNvSpPr/>
            <p:nvPr/>
          </p:nvSpPr>
          <p:spPr>
            <a:xfrm>
              <a:off x="3245810" y="747037"/>
              <a:ext cx="721025" cy="922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7" name="Rectangle"/>
            <p:cNvSpPr/>
            <p:nvPr/>
          </p:nvSpPr>
          <p:spPr>
            <a:xfrm>
              <a:off x="2540754" y="677346"/>
              <a:ext cx="721025" cy="5411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8" name="Oval"/>
            <p:cNvSpPr/>
            <p:nvPr/>
          </p:nvSpPr>
          <p:spPr>
            <a:xfrm rot="18290720">
              <a:off x="2459897" y="-272363"/>
              <a:ext cx="882740" cy="2960987"/>
            </a:xfrm>
            <a:prstGeom prst="ellipse">
              <a:avLst/>
            </a:prstGeom>
            <a:noFill/>
            <a:ln w="127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10" name="(strong-coupling expansion)"/>
          <p:cNvSpPr txBox="1"/>
          <p:nvPr/>
        </p:nvSpPr>
        <p:spPr>
          <a:xfrm>
            <a:off x="631464" y="7185435"/>
            <a:ext cx="2632225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Bethe-Salpeter equation:</a:t>
            </a:r>
          </a:p>
        </p:txBody>
      </p:sp>
      <p:pic>
        <p:nvPicPr>
          <p:cNvPr id="611" name="chi=_chi_0+_chi_.pdf" descr="chi=_chi_0+_chi_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731756" y="7268940"/>
            <a:ext cx="14986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2" name="chi=(I-_chi_0_Ga.pdf" descr="chi=(I-_chi_0_Ga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005352" y="7243540"/>
            <a:ext cx="1879601" cy="266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17" name="Group"/>
          <p:cNvGrpSpPr/>
          <p:nvPr/>
        </p:nvGrpSpPr>
        <p:grpSpPr>
          <a:xfrm>
            <a:off x="619481" y="7960869"/>
            <a:ext cx="4627068" cy="1577012"/>
            <a:chOff x="0" y="0"/>
            <a:chExt cx="4627066" cy="1577010"/>
          </a:xfrm>
        </p:grpSpPr>
        <p:pic>
          <p:nvPicPr>
            <p:cNvPr id="613" name="Gamma_approx_U.pdf" descr="Gamma_approx_U.pdf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49654" y="451912"/>
              <a:ext cx="622301" cy="177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4" name="chi_0(T_c)U=I.pdf" descr="chi_0(T_c)U=I.pdf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22329" y="806591"/>
              <a:ext cx="1244601" cy="241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5" name="(strong-coupling expansion)"/>
            <p:cNvSpPr txBox="1"/>
            <p:nvPr/>
          </p:nvSpPr>
          <p:spPr>
            <a:xfrm>
              <a:off x="0" y="0"/>
              <a:ext cx="3766295" cy="382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sz="20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RPA (random phase approximation)</a:t>
              </a:r>
            </a:p>
          </p:txBody>
        </p:sp>
        <p:sp>
          <p:nvSpPr>
            <p:cNvPr id="616" name="(strong-coupling expansion)"/>
            <p:cNvSpPr txBox="1"/>
            <p:nvPr/>
          </p:nvSpPr>
          <p:spPr>
            <a:xfrm>
              <a:off x="0" y="1255442"/>
              <a:ext cx="4627067" cy="3215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Transition is driven by the T-dependence of the 'bubble'</a:t>
              </a:r>
            </a:p>
          </p:txBody>
        </p:sp>
      </p:grpSp>
      <p:grpSp>
        <p:nvGrpSpPr>
          <p:cNvPr id="620" name="Group"/>
          <p:cNvGrpSpPr/>
          <p:nvPr/>
        </p:nvGrpSpPr>
        <p:grpSpPr>
          <a:xfrm>
            <a:off x="7288823" y="7960869"/>
            <a:ext cx="4508501" cy="1577012"/>
            <a:chOff x="0" y="0"/>
            <a:chExt cx="4508500" cy="1577010"/>
          </a:xfrm>
        </p:grpSpPr>
        <p:sp>
          <p:nvSpPr>
            <p:cNvPr id="618" name="(strong-coupling expansion)"/>
            <p:cNvSpPr txBox="1"/>
            <p:nvPr/>
          </p:nvSpPr>
          <p:spPr>
            <a:xfrm>
              <a:off x="0" y="0"/>
              <a:ext cx="1574304" cy="382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sz="20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Atomic vertex</a:t>
              </a:r>
            </a:p>
          </p:txBody>
        </p:sp>
        <p:sp>
          <p:nvSpPr>
            <p:cNvPr id="619" name="(strong-coupling expansion)"/>
            <p:cNvSpPr txBox="1"/>
            <p:nvPr/>
          </p:nvSpPr>
          <p:spPr>
            <a:xfrm>
              <a:off x="0" y="1255442"/>
              <a:ext cx="4508500" cy="3215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39324" indent="-239324" algn="l" defTabSz="478648">
                <a:tabLst>
                  <a:tab pos="952500" algn="l"/>
                  <a:tab pos="1905000" algn="l"/>
                  <a:tab pos="2870200" algn="l"/>
                  <a:tab pos="3822700" algn="l"/>
                  <a:tab pos="4775200" algn="l"/>
                  <a:tab pos="5740400" algn="l"/>
                  <a:tab pos="6692900" algn="l"/>
                  <a:tab pos="7658100" algn="l"/>
                  <a:tab pos="8610600" algn="l"/>
                  <a:tab pos="9563100" algn="l"/>
                  <a:tab pos="10528300" algn="l"/>
                </a:tabLst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Transition is driven by the T-dependence of the vertex</a:t>
              </a:r>
            </a:p>
          </p:txBody>
        </p:sp>
      </p:grpSp>
      <p:sp>
        <p:nvSpPr>
          <p:cNvPr id="621" name="Schrodinger equation"/>
          <p:cNvSpPr txBox="1"/>
          <p:nvPr/>
        </p:nvSpPr>
        <p:spPr>
          <a:xfrm>
            <a:off x="451099" y="22376"/>
            <a:ext cx="11704324" cy="80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 anchor="ctr">
            <a:normAutofit fontScale="100000" lnSpcReduction="0"/>
          </a:bodyPr>
          <a:lstStyle>
            <a:lvl1pPr defTabSz="478648">
              <a:defRPr sz="22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BCS-BEC crossover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