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75359" y="2796865"/>
            <a:ext cx="11054082" cy="2680157"/>
          </a:xfrm>
          <a:prstGeom prst="rect">
            <a:avLst/>
          </a:prstGeom>
        </p:spPr>
        <p:txBody>
          <a:bodyPr lIns="45263" tIns="45263" rIns="45263" bIns="45263">
            <a:noAutofit/>
          </a:bodyPr>
          <a:lstStyle>
            <a:lvl1pPr defTabSz="478648">
              <a:defRPr sz="8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950719" y="5477021"/>
            <a:ext cx="9103362" cy="390144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  <a:lvl2pPr marL="0" indent="33655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2pPr>
            <a:lvl3pPr marL="0" indent="673100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3pPr>
            <a:lvl4pPr marL="0" indent="101123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4pPr>
            <a:lvl5pPr marL="0" indent="1347787" defTabSz="478648">
              <a:spcBef>
                <a:spcPts val="2400"/>
              </a:spcBef>
              <a:buSzTx/>
              <a:buNone/>
              <a:defRPr sz="44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9320107" y="8478585"/>
            <a:ext cx="3034454" cy="482601"/>
          </a:xfrm>
          <a:prstGeom prst="rect">
            <a:avLst/>
          </a:prstGeom>
        </p:spPr>
        <p:txBody>
          <a:bodyPr wrap="square" lIns="60022" tIns="60022" rIns="60022" bIns="60022" anchor="ctr"/>
          <a:lstStyle>
            <a:lvl1pPr algn="r" defTabSz="650240">
              <a:defRPr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129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7061200" y="1388196"/>
            <a:ext cx="5202981" cy="3743462"/>
            <a:chOff x="0" y="0"/>
            <a:chExt cx="5202980" cy="3743460"/>
          </a:xfrm>
        </p:grpSpPr>
        <p:grpSp>
          <p:nvGrpSpPr>
            <p:cNvPr id="158" name="Group"/>
            <p:cNvGrpSpPr/>
            <p:nvPr/>
          </p:nvGrpSpPr>
          <p:grpSpPr>
            <a:xfrm>
              <a:off x="1396439" y="-1"/>
              <a:ext cx="3806542" cy="3743462"/>
              <a:chOff x="0" y="0"/>
              <a:chExt cx="3806541" cy="3743460"/>
            </a:xfrm>
          </p:grpSpPr>
          <p:grpSp>
            <p:nvGrpSpPr>
              <p:cNvPr id="139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130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1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2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3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4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5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6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7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38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149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140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1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2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3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4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5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6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7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8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150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1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2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3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4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5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6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59" name="Circle"/>
            <p:cNvSpPr/>
            <p:nvPr/>
          </p:nvSpPr>
          <p:spPr>
            <a:xfrm>
              <a:off x="3179965" y="17497"/>
              <a:ext cx="214090" cy="21409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69" name="Group"/>
            <p:cNvGrpSpPr/>
            <p:nvPr/>
          </p:nvGrpSpPr>
          <p:grpSpPr>
            <a:xfrm>
              <a:off x="0" y="289890"/>
              <a:ext cx="422127" cy="2923904"/>
              <a:chOff x="0" y="0"/>
              <a:chExt cx="422126" cy="2923903"/>
            </a:xfrm>
          </p:grpSpPr>
          <p:sp>
            <p:nvSpPr>
              <p:cNvPr id="160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64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162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63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165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168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166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167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Example: 1D chain with nn hopping"/>
          <p:cNvSpPr txBox="1"/>
          <p:nvPr>
            <p:ph type="title"/>
          </p:nvPr>
        </p:nvSpPr>
        <p:spPr>
          <a:xfrm>
            <a:off x="610641" y="7273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chain with nn hopping</a:t>
            </a:r>
          </a:p>
        </p:txBody>
      </p:sp>
      <p:grpSp>
        <p:nvGrpSpPr>
          <p:cNvPr id="608" name="Group"/>
          <p:cNvGrpSpPr/>
          <p:nvPr/>
        </p:nvGrpSpPr>
        <p:grpSpPr>
          <a:xfrm>
            <a:off x="8751625" y="2070208"/>
            <a:ext cx="2748671" cy="2684238"/>
            <a:chOff x="0" y="0"/>
            <a:chExt cx="2748670" cy="2684237"/>
          </a:xfrm>
        </p:grpSpPr>
        <p:sp>
          <p:nvSpPr>
            <p:cNvPr id="599" name="Oval"/>
            <p:cNvSpPr/>
            <p:nvPr/>
          </p:nvSpPr>
          <p:spPr>
            <a:xfrm>
              <a:off x="1267134" y="0"/>
              <a:ext cx="192172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0" name="Circle"/>
            <p:cNvSpPr/>
            <p:nvPr/>
          </p:nvSpPr>
          <p:spPr>
            <a:xfrm>
              <a:off x="112758" y="116622"/>
              <a:ext cx="2500924" cy="250092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1" name="Oval"/>
            <p:cNvSpPr/>
            <p:nvPr/>
          </p:nvSpPr>
          <p:spPr>
            <a:xfrm>
              <a:off x="2245273" y="467967"/>
              <a:ext cx="192172" cy="199902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2" name="Oval"/>
            <p:cNvSpPr/>
            <p:nvPr/>
          </p:nvSpPr>
          <p:spPr>
            <a:xfrm>
              <a:off x="0" y="1267134"/>
              <a:ext cx="192172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3" name="Oval"/>
            <p:cNvSpPr/>
            <p:nvPr/>
          </p:nvSpPr>
          <p:spPr>
            <a:xfrm>
              <a:off x="2556499" y="1267134"/>
              <a:ext cx="192172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4" name="Oval"/>
            <p:cNvSpPr/>
            <p:nvPr/>
          </p:nvSpPr>
          <p:spPr>
            <a:xfrm>
              <a:off x="400147" y="2156351"/>
              <a:ext cx="192173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5" name="Oval"/>
            <p:cNvSpPr/>
            <p:nvPr/>
          </p:nvSpPr>
          <p:spPr>
            <a:xfrm>
              <a:off x="1383843" y="2484337"/>
              <a:ext cx="192173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6" name="Oval"/>
            <p:cNvSpPr/>
            <p:nvPr/>
          </p:nvSpPr>
          <p:spPr>
            <a:xfrm>
              <a:off x="2261946" y="2034084"/>
              <a:ext cx="192172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07" name="Oval"/>
            <p:cNvSpPr/>
            <p:nvPr/>
          </p:nvSpPr>
          <p:spPr>
            <a:xfrm>
              <a:off x="366802" y="417949"/>
              <a:ext cx="192172" cy="1999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609" name="Text"/>
          <p:cNvSpPr txBox="1"/>
          <p:nvPr/>
        </p:nvSpPr>
        <p:spPr>
          <a:xfrm>
            <a:off x="6502400" y="4876800"/>
            <a:ext cx="177517" cy="144366"/>
          </a:xfrm>
          <a:prstGeom prst="rect">
            <a:avLst/>
          </a:prstGeom>
          <a:ln w="12700">
            <a:miter lim="400000"/>
          </a:ln>
        </p:spPr>
        <p:txBody>
          <a:bodyPr wrap="none" lIns="60022" tIns="60022" rIns="60022" bIns="60022">
            <a:spAutoFit/>
          </a:bodyPr>
          <a:lstStyle/>
          <a:p>
            <a:pPr algn="l" defTabSz="650240">
              <a:defRPr b="0" sz="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6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820" y="1909037"/>
            <a:ext cx="6802512" cy="983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659" y="3948679"/>
            <a:ext cx="4501662" cy="2600961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Hopping matrix (Hamiltonian):"/>
          <p:cNvSpPr txBox="1"/>
          <p:nvPr/>
        </p:nvSpPr>
        <p:spPr>
          <a:xfrm>
            <a:off x="235850" y="3166487"/>
            <a:ext cx="11704322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Hopping matrix (Hamiltonian):</a:t>
            </a:r>
          </a:p>
        </p:txBody>
      </p:sp>
      <p:sp>
        <p:nvSpPr>
          <p:cNvPr id="613" name="Dispersion:…"/>
          <p:cNvSpPr txBox="1"/>
          <p:nvPr/>
        </p:nvSpPr>
        <p:spPr>
          <a:xfrm>
            <a:off x="235850" y="6823393"/>
            <a:ext cx="11704322" cy="249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Dispersion: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Diagonalize h directly for N=3. What eigenstates do you get?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i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Generalize the problem for square and cubic lattices.</a:t>
            </a:r>
          </a:p>
        </p:txBody>
      </p:sp>
      <p:pic>
        <p:nvPicPr>
          <p:cNvPr id="6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165" y="7461087"/>
            <a:ext cx="5852162" cy="683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roup"/>
          <p:cNvGrpSpPr/>
          <p:nvPr/>
        </p:nvGrpSpPr>
        <p:grpSpPr>
          <a:xfrm>
            <a:off x="630008" y="1590517"/>
            <a:ext cx="6098256" cy="5049680"/>
            <a:chOff x="2073476" y="331632"/>
            <a:chExt cx="6098255" cy="5049679"/>
          </a:xfrm>
        </p:grpSpPr>
        <p:sp>
          <p:nvSpPr>
            <p:cNvPr id="616" name="Type to enter text"/>
            <p:cNvSpPr txBox="1"/>
            <p:nvPr/>
          </p:nvSpPr>
          <p:spPr>
            <a:xfrm>
              <a:off x="5024771" y="2706467"/>
              <a:ext cx="195496" cy="166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 sz="2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Type to enter text</a:t>
              </a:r>
            </a:p>
          </p:txBody>
        </p:sp>
        <p:pic>
          <p:nvPicPr>
            <p:cNvPr id="61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918" t="8290" r="19918" b="1824"/>
            <a:stretch>
              <a:fillRect/>
            </a:stretch>
          </p:blipFill>
          <p:spPr>
            <a:xfrm>
              <a:off x="2073477" y="331632"/>
              <a:ext cx="6098256" cy="5049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8" name="(0,0)"/>
            <p:cNvSpPr txBox="1"/>
            <p:nvPr/>
          </p:nvSpPr>
          <p:spPr>
            <a:xfrm>
              <a:off x="4270488" y="3373380"/>
              <a:ext cx="679789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(0,0)</a:t>
              </a:r>
            </a:p>
          </p:txBody>
        </p:sp>
        <p:sp>
          <p:nvSpPr>
            <p:cNvPr id="619" name="(1,0)"/>
            <p:cNvSpPr txBox="1"/>
            <p:nvPr/>
          </p:nvSpPr>
          <p:spPr>
            <a:xfrm>
              <a:off x="5960837" y="3373380"/>
              <a:ext cx="679790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(1,0)</a:t>
              </a:r>
            </a:p>
          </p:txBody>
        </p:sp>
        <p:sp>
          <p:nvSpPr>
            <p:cNvPr id="620" name="(0,1)"/>
            <p:cNvSpPr txBox="1"/>
            <p:nvPr/>
          </p:nvSpPr>
          <p:spPr>
            <a:xfrm>
              <a:off x="3315416" y="1953249"/>
              <a:ext cx="679790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(0,1)</a:t>
              </a:r>
            </a:p>
          </p:txBody>
        </p:sp>
        <p:sp>
          <p:nvSpPr>
            <p:cNvPr id="621" name="(1,1)"/>
            <p:cNvSpPr txBox="1"/>
            <p:nvPr/>
          </p:nvSpPr>
          <p:spPr>
            <a:xfrm>
              <a:off x="5049389" y="1953249"/>
              <a:ext cx="679790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(1,1)</a:t>
              </a:r>
            </a:p>
          </p:txBody>
        </p:sp>
      </p:grpSp>
      <p:sp>
        <p:nvSpPr>
          <p:cNvPr id="623" name="Example: Triangular lattice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Triangular lattice</a:t>
            </a:r>
          </a:p>
        </p:txBody>
      </p:sp>
      <p:pic>
        <p:nvPicPr>
          <p:cNvPr id="6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733" y="6880910"/>
            <a:ext cx="8203029" cy="80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9327" y="8600396"/>
            <a:ext cx="9286763" cy="383476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After FT:"/>
          <p:cNvSpPr txBox="1"/>
          <p:nvPr/>
        </p:nvSpPr>
        <p:spPr>
          <a:xfrm>
            <a:off x="280311" y="8011628"/>
            <a:ext cx="11704321" cy="506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After FT:</a:t>
            </a:r>
          </a:p>
        </p:txBody>
      </p:sp>
      <p:sp>
        <p:nvSpPr>
          <p:cNvPr id="627" name="Line"/>
          <p:cNvSpPr/>
          <p:nvPr/>
        </p:nvSpPr>
        <p:spPr>
          <a:xfrm>
            <a:off x="2273954" y="6325072"/>
            <a:ext cx="1627548" cy="1"/>
          </a:xfrm>
          <a:prstGeom prst="line">
            <a:avLst/>
          </a:prstGeom>
          <a:ln w="63500">
            <a:solidFill>
              <a:srgbClr val="008F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8" name="Line"/>
          <p:cNvSpPr/>
          <p:nvPr/>
        </p:nvSpPr>
        <p:spPr>
          <a:xfrm flipH="1" flipV="1">
            <a:off x="1353946" y="4868979"/>
            <a:ext cx="836645" cy="1439422"/>
          </a:xfrm>
          <a:prstGeom prst="line">
            <a:avLst/>
          </a:prstGeom>
          <a:ln w="63500">
            <a:solidFill>
              <a:srgbClr val="008F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29" name="a"/>
          <p:cNvSpPr txBox="1"/>
          <p:nvPr/>
        </p:nvSpPr>
        <p:spPr>
          <a:xfrm>
            <a:off x="3160120" y="5749344"/>
            <a:ext cx="401144" cy="6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>
            <a:lvl1pPr algn="l" defTabSz="650240">
              <a:defRPr sz="3800">
                <a:solidFill>
                  <a:srgbClr val="008F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30" name="b"/>
          <p:cNvSpPr txBox="1"/>
          <p:nvPr/>
        </p:nvSpPr>
        <p:spPr>
          <a:xfrm>
            <a:off x="1745088" y="4961628"/>
            <a:ext cx="427536" cy="650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>
            <a:lvl1pPr algn="l" defTabSz="650240">
              <a:defRPr sz="3800">
                <a:solidFill>
                  <a:srgbClr val="008F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Example: Honeycomb lattice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Honeycomb lattice</a:t>
            </a:r>
          </a:p>
        </p:txBody>
      </p:sp>
      <p:sp>
        <p:nvSpPr>
          <p:cNvPr id="633" name="After FT:"/>
          <p:cNvSpPr txBox="1"/>
          <p:nvPr/>
        </p:nvSpPr>
        <p:spPr>
          <a:xfrm>
            <a:off x="280311" y="7290232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After FT:</a:t>
            </a:r>
          </a:p>
        </p:txBody>
      </p:sp>
      <p:grpSp>
        <p:nvGrpSpPr>
          <p:cNvPr id="649" name="Group"/>
          <p:cNvGrpSpPr/>
          <p:nvPr/>
        </p:nvGrpSpPr>
        <p:grpSpPr>
          <a:xfrm>
            <a:off x="-575788" y="1650558"/>
            <a:ext cx="7583950" cy="3751248"/>
            <a:chOff x="0" y="0"/>
            <a:chExt cx="7583948" cy="3751246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27092"/>
            <a:stretch>
              <a:fillRect/>
            </a:stretch>
          </p:blipFill>
          <p:spPr>
            <a:xfrm>
              <a:off x="906596" y="0"/>
              <a:ext cx="6677353" cy="375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5" name="Type to enter text"/>
            <p:cNvSpPr txBox="1"/>
            <p:nvPr/>
          </p:nvSpPr>
          <p:spPr>
            <a:xfrm>
              <a:off x="0" y="1625650"/>
              <a:ext cx="195496" cy="166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 sz="2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Type to enter text</a:t>
              </a:r>
            </a:p>
          </p:txBody>
        </p:sp>
        <p:sp>
          <p:nvSpPr>
            <p:cNvPr id="636" name="(0,0)"/>
            <p:cNvSpPr txBox="1"/>
            <p:nvPr/>
          </p:nvSpPr>
          <p:spPr>
            <a:xfrm>
              <a:off x="3905434" y="1488284"/>
              <a:ext cx="679790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(0,0)</a:t>
              </a:r>
            </a:p>
          </p:txBody>
        </p:sp>
        <p:sp>
          <p:nvSpPr>
            <p:cNvPr id="637" name="(1,0)"/>
            <p:cNvSpPr txBox="1"/>
            <p:nvPr/>
          </p:nvSpPr>
          <p:spPr>
            <a:xfrm>
              <a:off x="4955579" y="2099621"/>
              <a:ext cx="679789" cy="4414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(1,0)</a:t>
              </a:r>
            </a:p>
          </p:txBody>
        </p:sp>
        <p:sp>
          <p:nvSpPr>
            <p:cNvPr id="638" name="(0,1)"/>
            <p:cNvSpPr txBox="1"/>
            <p:nvPr/>
          </p:nvSpPr>
          <p:spPr>
            <a:xfrm>
              <a:off x="4955579" y="864264"/>
              <a:ext cx="679789" cy="44146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(0,1)</a:t>
              </a:r>
            </a:p>
          </p:txBody>
        </p:sp>
        <p:sp>
          <p:nvSpPr>
            <p:cNvPr id="639" name="(-1,0)"/>
            <p:cNvSpPr txBox="1"/>
            <p:nvPr/>
          </p:nvSpPr>
          <p:spPr>
            <a:xfrm>
              <a:off x="2757810" y="864264"/>
              <a:ext cx="839484" cy="4414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(-1,0)</a:t>
              </a:r>
            </a:p>
          </p:txBody>
        </p:sp>
        <p:sp>
          <p:nvSpPr>
            <p:cNvPr id="640" name="a"/>
            <p:cNvSpPr txBox="1"/>
            <p:nvPr/>
          </p:nvSpPr>
          <p:spPr>
            <a:xfrm>
              <a:off x="3754182" y="2407675"/>
              <a:ext cx="401145" cy="650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022" tIns="60022" rIns="60022" bIns="60022" numCol="1" anchor="t">
              <a:spAutoFit/>
            </a:bodyPr>
            <a:lstStyle>
              <a:lvl1pPr algn="l" defTabSz="650240">
                <a:defRPr sz="38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41" name="b"/>
            <p:cNvSpPr txBox="1"/>
            <p:nvPr/>
          </p:nvSpPr>
          <p:spPr>
            <a:xfrm>
              <a:off x="3775219" y="722921"/>
              <a:ext cx="427536" cy="650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022" tIns="60022" rIns="60022" bIns="60022" numCol="1" anchor="t">
              <a:spAutoFit/>
            </a:bodyPr>
            <a:lstStyle>
              <a:lvl1pPr algn="l" defTabSz="650240">
                <a:defRPr sz="3800">
                  <a:solidFill>
                    <a:srgbClr val="008F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grpSp>
          <p:nvGrpSpPr>
            <p:cNvPr id="644" name="Group"/>
            <p:cNvGrpSpPr/>
            <p:nvPr/>
          </p:nvGrpSpPr>
          <p:grpSpPr>
            <a:xfrm rot="1770425">
              <a:off x="3320401" y="1209640"/>
              <a:ext cx="1254642" cy="1098685"/>
              <a:chOff x="0" y="0"/>
              <a:chExt cx="1254641" cy="1098683"/>
            </a:xfrm>
          </p:grpSpPr>
          <p:sp>
            <p:nvSpPr>
              <p:cNvPr id="642" name="Line"/>
              <p:cNvSpPr/>
              <p:nvPr/>
            </p:nvSpPr>
            <p:spPr>
              <a:xfrm flipV="1">
                <a:off x="-1" y="1098683"/>
                <a:ext cx="1254643" cy="1"/>
              </a:xfrm>
              <a:prstGeom prst="line">
                <a:avLst/>
              </a:prstGeom>
              <a:noFill/>
              <a:ln w="635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60022" tIns="60022" rIns="60022" bIns="60022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21935" y="-1"/>
                <a:ext cx="608569" cy="1098685"/>
              </a:xfrm>
              <a:prstGeom prst="line">
                <a:avLst/>
              </a:prstGeom>
              <a:noFill/>
              <a:ln w="63500" cap="flat">
                <a:solidFill>
                  <a:srgbClr val="008F00"/>
                </a:solidFill>
                <a:prstDash val="solid"/>
                <a:round/>
                <a:tailEnd type="arrow" w="med" len="med"/>
              </a:ln>
              <a:effectLst/>
            </p:spPr>
            <p:txBody>
              <a:bodyPr wrap="square" lIns="60022" tIns="60022" rIns="60022" bIns="60022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grpSp>
          <p:nvGrpSpPr>
            <p:cNvPr id="647" name="Group"/>
            <p:cNvGrpSpPr/>
            <p:nvPr/>
          </p:nvGrpSpPr>
          <p:grpSpPr>
            <a:xfrm rot="12570425">
              <a:off x="3842816" y="1528008"/>
              <a:ext cx="1254642" cy="1098684"/>
              <a:chOff x="0" y="0"/>
              <a:chExt cx="1254641" cy="1098683"/>
            </a:xfrm>
          </p:grpSpPr>
          <p:sp>
            <p:nvSpPr>
              <p:cNvPr id="645" name="Line"/>
              <p:cNvSpPr/>
              <p:nvPr/>
            </p:nvSpPr>
            <p:spPr>
              <a:xfrm flipV="1">
                <a:off x="-1" y="1098683"/>
                <a:ext cx="1254643" cy="1"/>
              </a:xfrm>
              <a:prstGeom prst="line">
                <a:avLst/>
              </a:prstGeom>
              <a:noFill/>
              <a:ln w="25400" cap="flat">
                <a:solidFill>
                  <a:srgbClr val="008F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 flipV="1">
                <a:off x="21935" y="-1"/>
                <a:ext cx="608569" cy="1098685"/>
              </a:xfrm>
              <a:prstGeom prst="line">
                <a:avLst/>
              </a:prstGeom>
              <a:noFill/>
              <a:ln w="25400" cap="flat">
                <a:solidFill>
                  <a:srgbClr val="008F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t">
                <a:noAutofit/>
              </a:bodyPr>
              <a:lstStyle/>
              <a:p>
                <a:pPr algn="l" defTabSz="650240">
                  <a:defRPr b="0" sz="1600">
                    <a:uFill>
                      <a:solidFill>
                        <a:srgbClr val="000000"/>
                      </a:solidFill>
                    </a:u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</p:grpSp>
        <p:sp>
          <p:nvSpPr>
            <p:cNvPr id="648" name="(0,-1)"/>
            <p:cNvSpPr txBox="1"/>
            <p:nvPr/>
          </p:nvSpPr>
          <p:spPr>
            <a:xfrm>
              <a:off x="2824502" y="2132967"/>
              <a:ext cx="839484" cy="4414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022" tIns="60022" rIns="60022" bIns="60022" numCol="1" anchor="t">
              <a:noAutofit/>
            </a:bodyPr>
            <a:lstStyle>
              <a:lvl1pPr algn="l" defTabSz="650240">
                <a:defRPr b="0">
                  <a:solidFill>
                    <a:srgbClr val="FF26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(0,-1)</a:t>
              </a:r>
            </a:p>
          </p:txBody>
        </p:sp>
      </p:grpSp>
      <p:pic>
        <p:nvPicPr>
          <p:cNvPr id="6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511" y="5688210"/>
            <a:ext cx="12037778" cy="800296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Line"/>
          <p:cNvSpPr/>
          <p:nvPr/>
        </p:nvSpPr>
        <p:spPr>
          <a:xfrm>
            <a:off x="2676662" y="7001100"/>
            <a:ext cx="823772" cy="1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2" name="Line"/>
          <p:cNvSpPr/>
          <p:nvPr/>
        </p:nvSpPr>
        <p:spPr>
          <a:xfrm flipH="1" flipV="1">
            <a:off x="6106017" y="6644397"/>
            <a:ext cx="411886" cy="713408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3" name="Line"/>
          <p:cNvSpPr/>
          <p:nvPr/>
        </p:nvSpPr>
        <p:spPr>
          <a:xfrm flipV="1">
            <a:off x="10221850" y="6645765"/>
            <a:ext cx="411887" cy="713408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4" name="Line"/>
          <p:cNvSpPr/>
          <p:nvPr/>
        </p:nvSpPr>
        <p:spPr>
          <a:xfrm>
            <a:off x="2279719" y="6505179"/>
            <a:ext cx="1620993" cy="1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5" name="Line"/>
          <p:cNvSpPr/>
          <p:nvPr/>
        </p:nvSpPr>
        <p:spPr>
          <a:xfrm>
            <a:off x="4502762" y="6505179"/>
            <a:ext cx="3621731" cy="1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6" name="Line"/>
          <p:cNvSpPr/>
          <p:nvPr/>
        </p:nvSpPr>
        <p:spPr>
          <a:xfrm>
            <a:off x="8726543" y="6505179"/>
            <a:ext cx="3621732" cy="1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6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0129" y="7861234"/>
            <a:ext cx="5435340" cy="800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Example: Honeycomb lattice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Honeycomb lattice</a:t>
            </a:r>
          </a:p>
        </p:txBody>
      </p:sp>
      <p:sp>
        <p:nvSpPr>
          <p:cNvPr id="660" name="After FT:"/>
          <p:cNvSpPr txBox="1"/>
          <p:nvPr/>
        </p:nvSpPr>
        <p:spPr>
          <a:xfrm>
            <a:off x="458155" y="3158151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After FT:</a:t>
            </a:r>
          </a:p>
        </p:txBody>
      </p:sp>
      <p:pic>
        <p:nvPicPr>
          <p:cNvPr id="6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124" y="1820116"/>
            <a:ext cx="12037778" cy="800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742" y="3704145"/>
            <a:ext cx="5435340" cy="800296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At each k-point k=(ka,kb) we have a 2x2 matrix to diagonalize:"/>
          <p:cNvSpPr txBox="1"/>
          <p:nvPr/>
        </p:nvSpPr>
        <p:spPr>
          <a:xfrm>
            <a:off x="458155" y="4780972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 each k-point </a:t>
            </a:r>
            <a:r>
              <a:rPr b="1"/>
              <a:t>k</a:t>
            </a:r>
            <a:r>
              <a:t>=(k</a:t>
            </a:r>
            <a:r>
              <a:rPr baseline="-5999"/>
              <a:t>a</a:t>
            </a:r>
            <a:r>
              <a:t>,k</a:t>
            </a:r>
            <a:r>
              <a:rPr baseline="-5999"/>
              <a:t>b</a:t>
            </a:r>
            <a:r>
              <a:t>) we have a 2x2 matrix to diagonalize:</a:t>
            </a:r>
          </a:p>
        </p:txBody>
      </p:sp>
      <p:pic>
        <p:nvPicPr>
          <p:cNvPr id="6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046" y="5415887"/>
            <a:ext cx="6952567" cy="816969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Finally we get the dispersion relation:"/>
          <p:cNvSpPr txBox="1"/>
          <p:nvPr/>
        </p:nvSpPr>
        <p:spPr>
          <a:xfrm>
            <a:off x="458155" y="6658707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Finally we get the dispersion relation:</a:t>
            </a:r>
          </a:p>
        </p:txBody>
      </p:sp>
      <p:pic>
        <p:nvPicPr>
          <p:cNvPr id="66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258" y="7344377"/>
            <a:ext cx="7286024" cy="416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Example: Honeycomb lattice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Honeycomb lattice</a:t>
            </a:r>
          </a:p>
        </p:txBody>
      </p:sp>
      <p:sp>
        <p:nvSpPr>
          <p:cNvPr id="669" name="After FT:"/>
          <p:cNvSpPr txBox="1"/>
          <p:nvPr/>
        </p:nvSpPr>
        <p:spPr>
          <a:xfrm>
            <a:off x="458155" y="3158151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After FT:</a:t>
            </a:r>
          </a:p>
        </p:txBody>
      </p:sp>
      <p:pic>
        <p:nvPicPr>
          <p:cNvPr id="6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124" y="1820116"/>
            <a:ext cx="12037778" cy="800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742" y="3704145"/>
            <a:ext cx="5435340" cy="800296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At each k-point k=(ka,kb) we have a 2x2 matrix to diagonalize:"/>
          <p:cNvSpPr txBox="1"/>
          <p:nvPr/>
        </p:nvSpPr>
        <p:spPr>
          <a:xfrm>
            <a:off x="458155" y="4780972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 each k-point </a:t>
            </a:r>
            <a:r>
              <a:rPr b="1"/>
              <a:t>k</a:t>
            </a:r>
            <a:r>
              <a:t>=(k</a:t>
            </a:r>
            <a:r>
              <a:rPr baseline="-5999"/>
              <a:t>a</a:t>
            </a:r>
            <a:r>
              <a:t>,k</a:t>
            </a:r>
            <a:r>
              <a:rPr baseline="-5999"/>
              <a:t>b</a:t>
            </a:r>
            <a:r>
              <a:t>) we have a 2x2 matrix to diagonalize:</a:t>
            </a:r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046" y="5415887"/>
            <a:ext cx="6952567" cy="816969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Finally we get the dispersion relation:"/>
          <p:cNvSpPr txBox="1"/>
          <p:nvPr/>
        </p:nvSpPr>
        <p:spPr>
          <a:xfrm>
            <a:off x="458155" y="6658707"/>
            <a:ext cx="11704321" cy="506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Finally we get the dispersion relation:</a:t>
            </a:r>
          </a:p>
        </p:txBody>
      </p:sp>
      <p:pic>
        <p:nvPicPr>
          <p:cNvPr id="67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0258" y="7344377"/>
            <a:ext cx="7286024" cy="416822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Callout"/>
          <p:cNvSpPr/>
          <p:nvPr/>
        </p:nvSpPr>
        <p:spPr>
          <a:xfrm>
            <a:off x="1631698" y="3210084"/>
            <a:ext cx="8845154" cy="5593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5" y="0"/>
                </a:moveTo>
                <a:cubicBezTo>
                  <a:pt x="1601" y="0"/>
                  <a:pt x="1444" y="248"/>
                  <a:pt x="1444" y="555"/>
                </a:cubicBezTo>
                <a:lnTo>
                  <a:pt x="1444" y="15206"/>
                </a:lnTo>
                <a:lnTo>
                  <a:pt x="0" y="16870"/>
                </a:lnTo>
                <a:lnTo>
                  <a:pt x="1444" y="18535"/>
                </a:lnTo>
                <a:lnTo>
                  <a:pt x="1444" y="21045"/>
                </a:lnTo>
                <a:cubicBezTo>
                  <a:pt x="1444" y="21352"/>
                  <a:pt x="1601" y="21600"/>
                  <a:pt x="1795" y="21600"/>
                </a:cubicBezTo>
                <a:lnTo>
                  <a:pt x="21249" y="21600"/>
                </a:lnTo>
                <a:cubicBezTo>
                  <a:pt x="21443" y="21600"/>
                  <a:pt x="21600" y="21352"/>
                  <a:pt x="21600" y="21045"/>
                </a:cubicBezTo>
                <a:lnTo>
                  <a:pt x="21600" y="555"/>
                </a:lnTo>
                <a:cubicBezTo>
                  <a:pt x="21600" y="248"/>
                  <a:pt x="21443" y="0"/>
                  <a:pt x="21249" y="0"/>
                </a:cubicBezTo>
                <a:lnTo>
                  <a:pt x="1795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CC99"/>
            </a:solidFill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67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42737" y="3505766"/>
            <a:ext cx="4935156" cy="5001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Observation:…"/>
          <p:cNvSpPr txBox="1"/>
          <p:nvPr/>
        </p:nvSpPr>
        <p:spPr>
          <a:xfrm>
            <a:off x="416820" y="1369238"/>
            <a:ext cx="11431304" cy="784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parameters </a:t>
            </a:r>
            <a:r>
              <a:rPr b="1"/>
              <a:t>k</a:t>
            </a:r>
            <a:r>
              <a:t>=(k</a:t>
            </a:r>
            <a:r>
              <a:rPr baseline="-5999"/>
              <a:t>a</a:t>
            </a:r>
            <a:r>
              <a:t>,k</a:t>
            </a:r>
            <a:r>
              <a:rPr baseline="-5999"/>
              <a:t>b</a:t>
            </a:r>
            <a:r>
              <a:t>,…) look like a vector, </a:t>
            </a:r>
            <a:r>
              <a:rPr b="1"/>
              <a:t>k</a:t>
            </a:r>
            <a:r>
              <a:t>.</a:t>
            </a:r>
            <a:r>
              <a:rPr b="1"/>
              <a:t>R </a:t>
            </a:r>
            <a:r>
              <a:t>looks like a scalar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product, but 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we did not specify any angles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relationship of k-space and R-space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is that of duality.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R-lattice defines a reciprocal G-lattice.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 k-vectors studied so far span a unit cell of the G-lattice.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Unit cell volume: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G-basis vectors: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Remarks: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</a:t>
            </a:r>
            <a:r>
              <a:rPr b="0" baseline="-5999"/>
              <a:t>a</a:t>
            </a:r>
            <a:r>
              <a:rPr b="0"/>
              <a:t> is perpendicular to all basis vector except </a:t>
            </a:r>
            <a:r>
              <a:t>a </a:t>
            </a:r>
            <a:r>
              <a:rPr b="0"/>
              <a:t>and scales as 1/|</a:t>
            </a:r>
            <a:r>
              <a:t>a</a:t>
            </a:r>
            <a:r>
              <a:rPr b="0"/>
              <a:t>|</a:t>
            </a:r>
            <a:endParaRPr b="0"/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For orthogonal basis </a:t>
            </a:r>
            <a:r>
              <a:t>G</a:t>
            </a:r>
            <a:r>
              <a:rPr b="0" baseline="-5999"/>
              <a:t>a</a:t>
            </a:r>
            <a:r>
              <a:rPr b="0"/>
              <a:t> is parallel to </a:t>
            </a:r>
            <a:r>
              <a:t>a </a:t>
            </a:r>
            <a:r>
              <a:rPr b="0"/>
              <a:t>and has the length 2π/|</a:t>
            </a:r>
            <a:r>
              <a:t>a</a:t>
            </a:r>
            <a:r>
              <a:rPr b="0"/>
              <a:t>|</a:t>
            </a:r>
            <a:endParaRPr b="0"/>
          </a:p>
        </p:txBody>
      </p:sp>
      <p:sp>
        <p:nvSpPr>
          <p:cNvPr id="680" name="Geometrical meaning of k-vector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Geometrical meaning of k-vector</a:t>
            </a:r>
          </a:p>
        </p:txBody>
      </p:sp>
      <p:grpSp>
        <p:nvGrpSpPr>
          <p:cNvPr id="693" name="Group"/>
          <p:cNvGrpSpPr/>
          <p:nvPr/>
        </p:nvGrpSpPr>
        <p:grpSpPr>
          <a:xfrm flipH="1" rot="21120000">
            <a:off x="10181704" y="2646774"/>
            <a:ext cx="2548570" cy="1349738"/>
            <a:chOff x="0" y="0"/>
            <a:chExt cx="2548569" cy="1349736"/>
          </a:xfrm>
        </p:grpSpPr>
        <p:grpSp>
          <p:nvGrpSpPr>
            <p:cNvPr id="684" name="Group"/>
            <p:cNvGrpSpPr/>
            <p:nvPr/>
          </p:nvGrpSpPr>
          <p:grpSpPr>
            <a:xfrm>
              <a:off x="1205605" y="0"/>
              <a:ext cx="1342965" cy="1213441"/>
              <a:chOff x="0" y="0"/>
              <a:chExt cx="1342964" cy="1213440"/>
            </a:xfrm>
          </p:grpSpPr>
          <p:sp>
            <p:nvSpPr>
              <p:cNvPr id="681" name="Shape"/>
              <p:cNvSpPr/>
              <p:nvPr/>
            </p:nvSpPr>
            <p:spPr>
              <a:xfrm flipH="1" rot="21212999">
                <a:off x="509147" y="775119"/>
                <a:ext cx="814274" cy="393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2" name="Shape"/>
              <p:cNvSpPr/>
              <p:nvPr/>
            </p:nvSpPr>
            <p:spPr>
              <a:xfrm flipH="1" rot="21212999">
                <a:off x="19543" y="44489"/>
                <a:ext cx="814275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3" name="Shape"/>
              <p:cNvSpPr/>
              <p:nvPr/>
            </p:nvSpPr>
            <p:spPr>
              <a:xfrm flipH="1" rot="21212999">
                <a:off x="264345" y="409804"/>
                <a:ext cx="814274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688" name="Group"/>
            <p:cNvGrpSpPr/>
            <p:nvPr/>
          </p:nvGrpSpPr>
          <p:grpSpPr>
            <a:xfrm>
              <a:off x="602802" y="68148"/>
              <a:ext cx="1342966" cy="1213441"/>
              <a:chOff x="0" y="0"/>
              <a:chExt cx="1342964" cy="1213440"/>
            </a:xfrm>
          </p:grpSpPr>
          <p:sp>
            <p:nvSpPr>
              <p:cNvPr id="685" name="Shape"/>
              <p:cNvSpPr/>
              <p:nvPr/>
            </p:nvSpPr>
            <p:spPr>
              <a:xfrm flipH="1" rot="21212999">
                <a:off x="509147" y="775119"/>
                <a:ext cx="814274" cy="393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6" name="Shape"/>
              <p:cNvSpPr/>
              <p:nvPr/>
            </p:nvSpPr>
            <p:spPr>
              <a:xfrm flipH="1" rot="21212999">
                <a:off x="19543" y="44489"/>
                <a:ext cx="814275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87" name="Shape"/>
              <p:cNvSpPr/>
              <p:nvPr/>
            </p:nvSpPr>
            <p:spPr>
              <a:xfrm flipH="1" rot="21212999">
                <a:off x="264345" y="409804"/>
                <a:ext cx="814274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  <p:grpSp>
          <p:nvGrpSpPr>
            <p:cNvPr id="692" name="Group"/>
            <p:cNvGrpSpPr/>
            <p:nvPr/>
          </p:nvGrpSpPr>
          <p:grpSpPr>
            <a:xfrm>
              <a:off x="-1" y="136296"/>
              <a:ext cx="1342966" cy="1213441"/>
              <a:chOff x="0" y="0"/>
              <a:chExt cx="1342964" cy="1213440"/>
            </a:xfrm>
          </p:grpSpPr>
          <p:sp>
            <p:nvSpPr>
              <p:cNvPr id="689" name="Shape"/>
              <p:cNvSpPr/>
              <p:nvPr/>
            </p:nvSpPr>
            <p:spPr>
              <a:xfrm flipH="1" rot="21212999">
                <a:off x="509147" y="775119"/>
                <a:ext cx="814274" cy="393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0" name="Shape"/>
              <p:cNvSpPr/>
              <p:nvPr/>
            </p:nvSpPr>
            <p:spPr>
              <a:xfrm flipH="1" rot="21212999">
                <a:off x="19543" y="44489"/>
                <a:ext cx="814275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  <p:sp>
            <p:nvSpPr>
              <p:cNvPr id="691" name="Shape"/>
              <p:cNvSpPr/>
              <p:nvPr/>
            </p:nvSpPr>
            <p:spPr>
              <a:xfrm flipH="1" rot="21212999">
                <a:off x="264345" y="409804"/>
                <a:ext cx="814274" cy="393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400" y="0"/>
                    </a:moveTo>
                    <a:lnTo>
                      <a:pt x="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0022" tIns="60022" rIns="60022" bIns="60022" numCol="1" anchor="ctr">
                <a:noAutofit/>
              </a:bodyPr>
              <a:lstStyle/>
              <a:p>
                <a:pPr algn="l" defTabSz="1300480">
                  <a:defRPr b="0" sz="3400">
                    <a:uFill>
                      <a:solidFill>
                        <a:srgbClr val="000000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</a:p>
            </p:txBody>
          </p:sp>
        </p:grpSp>
      </p:grpSp>
      <p:grpSp>
        <p:nvGrpSpPr>
          <p:cNvPr id="702" name="Group"/>
          <p:cNvGrpSpPr/>
          <p:nvPr/>
        </p:nvGrpSpPr>
        <p:grpSpPr>
          <a:xfrm>
            <a:off x="7513884" y="2523450"/>
            <a:ext cx="1590057" cy="1596387"/>
            <a:chOff x="0" y="0"/>
            <a:chExt cx="1590055" cy="1596386"/>
          </a:xfrm>
        </p:grpSpPr>
        <p:sp>
          <p:nvSpPr>
            <p:cNvPr id="694" name="Line"/>
            <p:cNvSpPr/>
            <p:nvPr/>
          </p:nvSpPr>
          <p:spPr>
            <a:xfrm flipV="1">
              <a:off x="-1" y="3208"/>
              <a:ext cx="2" cy="15876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 flipV="1">
              <a:off x="530820" y="3208"/>
              <a:ext cx="1" cy="15876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 flipV="1">
              <a:off x="1061641" y="3208"/>
              <a:ext cx="1" cy="15876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 flipV="1">
              <a:off x="1579251" y="3208"/>
              <a:ext cx="1" cy="15876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6007" y="0"/>
              <a:ext cx="157444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406" y="530916"/>
              <a:ext cx="15876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2406" y="1061833"/>
              <a:ext cx="15876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2406" y="1596386"/>
              <a:ext cx="158765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703" name="="/>
          <p:cNvSpPr txBox="1"/>
          <p:nvPr/>
        </p:nvSpPr>
        <p:spPr>
          <a:xfrm>
            <a:off x="9547968" y="2924240"/>
            <a:ext cx="490863" cy="829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>
            <a:lvl1pPr algn="l" defTabSz="650240">
              <a:defRPr b="0" sz="5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=</a:t>
            </a:r>
          </a:p>
        </p:txBody>
      </p:sp>
      <p:pic>
        <p:nvPicPr>
          <p:cNvPr id="7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790" y="5882727"/>
            <a:ext cx="1934048" cy="316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2123" y="6633003"/>
            <a:ext cx="1850684" cy="56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8988" y="6599658"/>
            <a:ext cx="1884029" cy="633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91912" y="6599658"/>
            <a:ext cx="1884030" cy="633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3622" y="8844931"/>
            <a:ext cx="2067431" cy="316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Observation:…"/>
          <p:cNvSpPr txBox="1"/>
          <p:nvPr/>
        </p:nvSpPr>
        <p:spPr>
          <a:xfrm>
            <a:off x="416820" y="1369238"/>
            <a:ext cx="11431304" cy="1801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Observation: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vectors </a:t>
            </a:r>
            <a:r>
              <a:rPr b="1"/>
              <a:t>k </a:t>
            </a:r>
            <a:r>
              <a:t>and </a:t>
            </a:r>
            <a:r>
              <a:rPr b="1"/>
              <a:t>k</a:t>
            </a:r>
            <a:r>
              <a:t>+</a:t>
            </a:r>
            <a:r>
              <a:rPr b="1"/>
              <a:t>G</a:t>
            </a:r>
            <a:r>
              <a:t> are equivalent (give the same Bloch state)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=&gt; we do not have to use the primitive cell in the k-space (as long as we span the same set of inequivalent k-vectors)</a:t>
            </a:r>
          </a:p>
        </p:txBody>
      </p:sp>
      <p:sp>
        <p:nvSpPr>
          <p:cNvPr id="711" name="1st Brillouin zone"/>
          <p:cNvSpPr txBox="1"/>
          <p:nvPr>
            <p:ph type="title"/>
          </p:nvPr>
        </p:nvSpPr>
        <p:spPr>
          <a:xfrm>
            <a:off x="650239" y="749582"/>
            <a:ext cx="11704322" cy="80029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1st Brillouin zone</a:t>
            </a:r>
          </a:p>
        </p:txBody>
      </p:sp>
      <p:sp>
        <p:nvSpPr>
          <p:cNvPr id="712" name="Woronoi cell of the G-lattice…"/>
          <p:cNvSpPr txBox="1"/>
          <p:nvPr/>
        </p:nvSpPr>
        <p:spPr>
          <a:xfrm>
            <a:off x="6352344" y="3322100"/>
            <a:ext cx="6416519" cy="3960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Woronoi cell of the G-lattice</a:t>
            </a: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one-to-one mapping to primitive cell</a:t>
            </a: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respects point symmetry of the lattice</a:t>
            </a:r>
          </a:p>
          <a:p>
            <a:pPr marL="300789" indent="-300789" algn="l" defTabSz="478648">
              <a:buSzPct val="100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standard notation for special points 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(solid state codes usually have automated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routines, e.g. xcrysden)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fcc Brillouin zone</a:t>
            </a:r>
          </a:p>
        </p:txBody>
      </p:sp>
      <p:grpSp>
        <p:nvGrpSpPr>
          <p:cNvPr id="721" name="Group"/>
          <p:cNvGrpSpPr/>
          <p:nvPr/>
        </p:nvGrpSpPr>
        <p:grpSpPr>
          <a:xfrm>
            <a:off x="333456" y="3854578"/>
            <a:ext cx="5457520" cy="4772076"/>
            <a:chOff x="0" y="0"/>
            <a:chExt cx="5457518" cy="4772074"/>
          </a:xfrm>
        </p:grpSpPr>
        <p:pic>
          <p:nvPicPr>
            <p:cNvPr id="71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457519" cy="47720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4" name="Line"/>
            <p:cNvSpPr/>
            <p:nvPr/>
          </p:nvSpPr>
          <p:spPr>
            <a:xfrm flipH="1">
              <a:off x="2721681" y="2008120"/>
              <a:ext cx="1250265" cy="1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 flipH="1">
              <a:off x="3033336" y="1689044"/>
              <a:ext cx="625133" cy="1082761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 flipH="1">
              <a:off x="2438686" y="1628331"/>
              <a:ext cx="1910664" cy="1100147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round/>
              <a:tailEnd type="arrow" w="med" len="med"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 flipH="1">
              <a:off x="2755537" y="2386037"/>
              <a:ext cx="1250264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 flipH="1" flipV="1">
              <a:off x="3327971" y="1296746"/>
              <a:ext cx="1250264" cy="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 flipH="1">
              <a:off x="2755456" y="1302285"/>
              <a:ext cx="625133" cy="108276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 flipH="1">
              <a:off x="3989245" y="1302285"/>
              <a:ext cx="625132" cy="1082761"/>
            </a:xfrm>
            <a:prstGeom prst="lin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60022" tIns="60022" rIns="60022" bIns="60022" numCol="1" anchor="t">
              <a:noAutofit/>
            </a:bodyPr>
            <a:lstStyle/>
            <a:p>
              <a:pPr algn="l" defTabSz="650240">
                <a:defRPr b="0" sz="16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pic>
        <p:nvPicPr>
          <p:cNvPr id="7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02828" y="6219756"/>
            <a:ext cx="3768086" cy="3103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T_R_mathbf_r_rig.pdf" descr="T_R_mathbf_r_rig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59" y="1895078"/>
            <a:ext cx="12192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T_Rf(_mathbf_r_).pdf" descr="T_Rf(_mathbf_r_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0076" y="2203499"/>
            <a:ext cx="1841501" cy="266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40" name="Group"/>
          <p:cNvGrpSpPr/>
          <p:nvPr/>
        </p:nvGrpSpPr>
        <p:grpSpPr>
          <a:xfrm>
            <a:off x="6472435" y="1091185"/>
            <a:ext cx="3343430" cy="3903859"/>
            <a:chOff x="0" y="0"/>
            <a:chExt cx="3343428" cy="3903858"/>
          </a:xfrm>
        </p:grpSpPr>
        <p:grpSp>
          <p:nvGrpSpPr>
            <p:cNvPr id="728" name="Group"/>
            <p:cNvGrpSpPr/>
            <p:nvPr/>
          </p:nvGrpSpPr>
          <p:grpSpPr>
            <a:xfrm>
              <a:off x="148332" y="597864"/>
              <a:ext cx="1270001" cy="3305995"/>
              <a:chOff x="0" y="0"/>
              <a:chExt cx="1270000" cy="3305993"/>
            </a:xfrm>
          </p:grpSpPr>
          <p:sp>
            <p:nvSpPr>
              <p:cNvPr id="726" name="Oval"/>
              <p:cNvSpPr/>
              <p:nvPr/>
            </p:nvSpPr>
            <p:spPr>
              <a:xfrm>
                <a:off x="249932" y="0"/>
                <a:ext cx="770136" cy="3225850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27" name="Rectangle"/>
              <p:cNvSpPr/>
              <p:nvPr/>
            </p:nvSpPr>
            <p:spPr>
              <a:xfrm>
                <a:off x="0" y="977924"/>
                <a:ext cx="1270000" cy="2328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731" name="Group"/>
            <p:cNvGrpSpPr/>
            <p:nvPr/>
          </p:nvGrpSpPr>
          <p:grpSpPr>
            <a:xfrm>
              <a:off x="1748532" y="597864"/>
              <a:ext cx="1270001" cy="3305995"/>
              <a:chOff x="0" y="0"/>
              <a:chExt cx="1270000" cy="3305993"/>
            </a:xfrm>
          </p:grpSpPr>
          <p:sp>
            <p:nvSpPr>
              <p:cNvPr id="729" name="Oval"/>
              <p:cNvSpPr/>
              <p:nvPr/>
            </p:nvSpPr>
            <p:spPr>
              <a:xfrm>
                <a:off x="249932" y="0"/>
                <a:ext cx="770136" cy="3225850"/>
              </a:xfrm>
              <a:prstGeom prst="ellips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730" name="Rectangle"/>
              <p:cNvSpPr/>
              <p:nvPr/>
            </p:nvSpPr>
            <p:spPr>
              <a:xfrm>
                <a:off x="0" y="977924"/>
                <a:ext cx="1270000" cy="2328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732" name="Line"/>
            <p:cNvSpPr/>
            <p:nvPr/>
          </p:nvSpPr>
          <p:spPr>
            <a:xfrm>
              <a:off x="0" y="1588514"/>
              <a:ext cx="33434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783331" y="0"/>
              <a:ext cx="1" cy="17536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791964" y="445514"/>
              <a:ext cx="1571931" cy="1"/>
            </a:xfrm>
            <a:prstGeom prst="line">
              <a:avLst/>
            </a:prstGeom>
            <a:noFill/>
            <a:ln w="254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35" name="f(x).pdf" descr="f(x)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54285" y="533521"/>
              <a:ext cx="4191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6" name="f(x-a).pdf" descr="f(x-a)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71600" y="517993"/>
              <a:ext cx="812800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7" name="Line"/>
            <p:cNvSpPr/>
            <p:nvPr/>
          </p:nvSpPr>
          <p:spPr>
            <a:xfrm flipV="1">
              <a:off x="2383532" y="1488354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738" name="0.pdf" descr="0.pd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38038" y="1851493"/>
              <a:ext cx="1143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9" name="a.pdf" descr="a.pdf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34220" y="1892967"/>
              <a:ext cx="114301" cy="11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173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7061200" y="1388196"/>
            <a:ext cx="5202981" cy="3743462"/>
            <a:chOff x="0" y="0"/>
            <a:chExt cx="5202980" cy="3743460"/>
          </a:xfrm>
        </p:grpSpPr>
        <p:grpSp>
          <p:nvGrpSpPr>
            <p:cNvPr id="202" name="Group"/>
            <p:cNvGrpSpPr/>
            <p:nvPr/>
          </p:nvGrpSpPr>
          <p:grpSpPr>
            <a:xfrm>
              <a:off x="1396439" y="-1"/>
              <a:ext cx="3806542" cy="3743462"/>
              <a:chOff x="0" y="0"/>
              <a:chExt cx="3806541" cy="3743460"/>
            </a:xfrm>
          </p:grpSpPr>
          <p:grpSp>
            <p:nvGrpSpPr>
              <p:cNvPr id="183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174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5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6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7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8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9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0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1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2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193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184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5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6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7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8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9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0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1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92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194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5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6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7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8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1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3" name="Circle"/>
            <p:cNvSpPr/>
            <p:nvPr/>
          </p:nvSpPr>
          <p:spPr>
            <a:xfrm>
              <a:off x="3192665" y="512797"/>
              <a:ext cx="214090" cy="21409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13" name="Group"/>
            <p:cNvGrpSpPr/>
            <p:nvPr/>
          </p:nvGrpSpPr>
          <p:grpSpPr>
            <a:xfrm>
              <a:off x="0" y="289890"/>
              <a:ext cx="422127" cy="2923904"/>
              <a:chOff x="0" y="0"/>
              <a:chExt cx="422126" cy="2923903"/>
            </a:xfrm>
          </p:grpSpPr>
          <p:sp>
            <p:nvSpPr>
              <p:cNvPr id="204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5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206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7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09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212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210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1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217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7061200" y="1388196"/>
            <a:ext cx="5202981" cy="3743462"/>
            <a:chOff x="0" y="0"/>
            <a:chExt cx="5202980" cy="3743460"/>
          </a:xfrm>
        </p:grpSpPr>
        <p:grpSp>
          <p:nvGrpSpPr>
            <p:cNvPr id="246" name="Group"/>
            <p:cNvGrpSpPr/>
            <p:nvPr/>
          </p:nvGrpSpPr>
          <p:grpSpPr>
            <a:xfrm>
              <a:off x="1396439" y="-1"/>
              <a:ext cx="3806542" cy="3743462"/>
              <a:chOff x="0" y="0"/>
              <a:chExt cx="3806541" cy="3743460"/>
            </a:xfrm>
          </p:grpSpPr>
          <p:grpSp>
            <p:nvGrpSpPr>
              <p:cNvPr id="227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218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19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0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1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2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3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4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5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6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37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228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9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0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1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2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3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4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5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6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238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9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0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1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2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3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4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5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47" name="Circle"/>
            <p:cNvSpPr/>
            <p:nvPr/>
          </p:nvSpPr>
          <p:spPr>
            <a:xfrm>
              <a:off x="4526165" y="677897"/>
              <a:ext cx="214090" cy="21409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57" name="Group"/>
            <p:cNvGrpSpPr/>
            <p:nvPr/>
          </p:nvGrpSpPr>
          <p:grpSpPr>
            <a:xfrm>
              <a:off x="0" y="289890"/>
              <a:ext cx="422127" cy="2923904"/>
              <a:chOff x="0" y="0"/>
              <a:chExt cx="422126" cy="2923903"/>
            </a:xfrm>
          </p:grpSpPr>
          <p:sp>
            <p:nvSpPr>
              <p:cNvPr id="248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9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252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250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51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53" name="Square"/>
              <p:cNvSpPr/>
              <p:nvPr/>
            </p:nvSpPr>
            <p:spPr>
              <a:xfrm>
                <a:off x="0" y="1029462"/>
                <a:ext cx="422127" cy="420479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256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254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55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261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7061200" y="1388196"/>
            <a:ext cx="5202981" cy="3743462"/>
            <a:chOff x="0" y="0"/>
            <a:chExt cx="5202980" cy="3743460"/>
          </a:xfrm>
        </p:grpSpPr>
        <p:grpSp>
          <p:nvGrpSpPr>
            <p:cNvPr id="290" name="Group"/>
            <p:cNvGrpSpPr/>
            <p:nvPr/>
          </p:nvGrpSpPr>
          <p:grpSpPr>
            <a:xfrm>
              <a:off x="1396439" y="-1"/>
              <a:ext cx="3806542" cy="3743462"/>
              <a:chOff x="0" y="0"/>
              <a:chExt cx="3806541" cy="3743460"/>
            </a:xfrm>
          </p:grpSpPr>
          <p:grpSp>
            <p:nvGrpSpPr>
              <p:cNvPr id="271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262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3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4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5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6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7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8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9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0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281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272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3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4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5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6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7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8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79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80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282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7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8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9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1" name="Circle"/>
            <p:cNvSpPr/>
            <p:nvPr/>
          </p:nvSpPr>
          <p:spPr>
            <a:xfrm>
              <a:off x="4170565" y="995397"/>
              <a:ext cx="214090" cy="21409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1" name="Group"/>
            <p:cNvGrpSpPr/>
            <p:nvPr/>
          </p:nvGrpSpPr>
          <p:grpSpPr>
            <a:xfrm>
              <a:off x="0" y="289890"/>
              <a:ext cx="422127" cy="2923904"/>
              <a:chOff x="0" y="0"/>
              <a:chExt cx="422126" cy="2923903"/>
            </a:xfrm>
          </p:grpSpPr>
          <p:sp>
            <p:nvSpPr>
              <p:cNvPr id="292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3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296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294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5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97" name="Square"/>
              <p:cNvSpPr/>
              <p:nvPr/>
            </p:nvSpPr>
            <p:spPr>
              <a:xfrm>
                <a:off x="0" y="1475305"/>
                <a:ext cx="422127" cy="420479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00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298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9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305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7061200" y="1388196"/>
            <a:ext cx="5202981" cy="3743462"/>
            <a:chOff x="0" y="0"/>
            <a:chExt cx="5202980" cy="3743460"/>
          </a:xfrm>
        </p:grpSpPr>
        <p:grpSp>
          <p:nvGrpSpPr>
            <p:cNvPr id="334" name="Group"/>
            <p:cNvGrpSpPr/>
            <p:nvPr/>
          </p:nvGrpSpPr>
          <p:grpSpPr>
            <a:xfrm>
              <a:off x="1396439" y="-1"/>
              <a:ext cx="3806542" cy="3743462"/>
              <a:chOff x="0" y="0"/>
              <a:chExt cx="3806541" cy="3743460"/>
            </a:xfrm>
          </p:grpSpPr>
          <p:grpSp>
            <p:nvGrpSpPr>
              <p:cNvPr id="315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306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7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8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09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0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1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2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3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4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325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316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7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8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9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20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21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22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23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24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326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7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8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9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0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1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2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3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5" name="Circle"/>
            <p:cNvSpPr/>
            <p:nvPr/>
          </p:nvSpPr>
          <p:spPr>
            <a:xfrm>
              <a:off x="4475365" y="1777385"/>
              <a:ext cx="214090" cy="21409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289890"/>
              <a:ext cx="422127" cy="2933919"/>
              <a:chOff x="0" y="0"/>
              <a:chExt cx="422126" cy="2933917"/>
            </a:xfrm>
          </p:grpSpPr>
          <p:sp>
            <p:nvSpPr>
              <p:cNvPr id="336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7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40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338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9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41" name="Square"/>
              <p:cNvSpPr/>
              <p:nvPr/>
            </p:nvSpPr>
            <p:spPr>
              <a:xfrm>
                <a:off x="0" y="2513438"/>
                <a:ext cx="422127" cy="420480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344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342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3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349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sp>
        <p:nvSpPr>
          <p:cNvPr id="350" name="Represent group elements (symmetry operations) by linear operators (matrices) in a given Hilbert space…"/>
          <p:cNvSpPr txBox="1"/>
          <p:nvPr/>
        </p:nvSpPr>
        <p:spPr>
          <a:xfrm>
            <a:off x="404016" y="7193452"/>
            <a:ext cx="11842931" cy="134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Represent group elements (symmetry operations) by linear operators (matrices) in a given Hilbert space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a random vector (seed)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Apply all symmetry operations on the seed to obtain N vectors (not necessarily linearly independent)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Form a linear combination with coefficients given by representation theory (tabulated)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8457639" y="1388196"/>
            <a:ext cx="3806542" cy="3743462"/>
            <a:chOff x="0" y="0"/>
            <a:chExt cx="3806541" cy="3743460"/>
          </a:xfrm>
        </p:grpSpPr>
        <p:sp>
          <p:nvSpPr>
            <p:cNvPr id="351" name="Line"/>
            <p:cNvSpPr/>
            <p:nvPr/>
          </p:nvSpPr>
          <p:spPr>
            <a:xfrm>
              <a:off x="1956360" y="783503"/>
              <a:ext cx="780406" cy="26903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1956360" y="897803"/>
              <a:ext cx="1132236" cy="91911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1956360" y="1012103"/>
              <a:ext cx="787011" cy="14768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882823" y="1066530"/>
              <a:ext cx="137270" cy="189157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 flipH="1">
              <a:off x="1226441" y="961299"/>
              <a:ext cx="617936" cy="16621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H="1">
              <a:off x="817838" y="866285"/>
              <a:ext cx="981271" cy="98127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 flipH="1">
              <a:off x="1140498" y="771903"/>
              <a:ext cx="587892" cy="30922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86" name="Group"/>
            <p:cNvGrpSpPr/>
            <p:nvPr/>
          </p:nvGrpSpPr>
          <p:grpSpPr>
            <a:xfrm>
              <a:off x="0" y="-1"/>
              <a:ext cx="3806542" cy="3743462"/>
              <a:chOff x="0" y="0"/>
              <a:chExt cx="3806541" cy="3743460"/>
            </a:xfrm>
          </p:grpSpPr>
          <p:grpSp>
            <p:nvGrpSpPr>
              <p:cNvPr id="367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358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59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0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1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2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3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4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5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6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377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368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9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0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1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2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3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4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5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6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378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9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0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1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2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3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4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85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87" name="Circle"/>
            <p:cNvSpPr/>
            <p:nvPr/>
          </p:nvSpPr>
          <p:spPr>
            <a:xfrm>
              <a:off x="3078926" y="17773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8" name="Circle"/>
            <p:cNvSpPr/>
            <p:nvPr/>
          </p:nvSpPr>
          <p:spPr>
            <a:xfrm>
              <a:off x="932626" y="26790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89" name="Circle"/>
            <p:cNvSpPr/>
            <p:nvPr/>
          </p:nvSpPr>
          <p:spPr>
            <a:xfrm>
              <a:off x="1923226" y="30092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0" name="Circle"/>
            <p:cNvSpPr/>
            <p:nvPr/>
          </p:nvSpPr>
          <p:spPr>
            <a:xfrm>
              <a:off x="2799526" y="25647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1" name="Circle"/>
            <p:cNvSpPr/>
            <p:nvPr/>
          </p:nvSpPr>
          <p:spPr>
            <a:xfrm>
              <a:off x="1796226" y="5327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2" name="Circle"/>
            <p:cNvSpPr/>
            <p:nvPr/>
          </p:nvSpPr>
          <p:spPr>
            <a:xfrm>
              <a:off x="2786826" y="9772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3" name="Circle"/>
            <p:cNvSpPr/>
            <p:nvPr/>
          </p:nvSpPr>
          <p:spPr>
            <a:xfrm>
              <a:off x="538926" y="17773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4" name="Circle"/>
            <p:cNvSpPr/>
            <p:nvPr/>
          </p:nvSpPr>
          <p:spPr>
            <a:xfrm>
              <a:off x="888111" y="9264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1599307" y="1652687"/>
            <a:ext cx="3775820" cy="2933918"/>
            <a:chOff x="0" y="0"/>
            <a:chExt cx="3775819" cy="2933917"/>
          </a:xfrm>
        </p:grpSpPr>
        <p:grpSp>
          <p:nvGrpSpPr>
            <p:cNvPr id="407" name="Group"/>
            <p:cNvGrpSpPr/>
            <p:nvPr/>
          </p:nvGrpSpPr>
          <p:grpSpPr>
            <a:xfrm>
              <a:off x="3353692" y="0"/>
              <a:ext cx="422128" cy="2933918"/>
              <a:chOff x="0" y="0"/>
              <a:chExt cx="422126" cy="2933917"/>
            </a:xfrm>
          </p:grpSpPr>
          <p:sp>
            <p:nvSpPr>
              <p:cNvPr id="396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97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00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398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99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01" name="Square"/>
              <p:cNvSpPr/>
              <p:nvPr/>
            </p:nvSpPr>
            <p:spPr>
              <a:xfrm>
                <a:off x="0" y="2513438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04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402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03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05" name="Square"/>
              <p:cNvSpPr/>
              <p:nvPr/>
            </p:nvSpPr>
            <p:spPr>
              <a:xfrm>
                <a:off x="0" y="1485319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6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417" name="Group"/>
            <p:cNvGrpSpPr/>
            <p:nvPr/>
          </p:nvGrpSpPr>
          <p:grpSpPr>
            <a:xfrm>
              <a:off x="1627053" y="0"/>
              <a:ext cx="422127" cy="2923904"/>
              <a:chOff x="0" y="0"/>
              <a:chExt cx="422126" cy="2923903"/>
            </a:xfrm>
          </p:grpSpPr>
          <p:sp>
            <p:nvSpPr>
              <p:cNvPr id="408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09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12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410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11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415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413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14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16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418" name="sum_g_in_G_P_g.pdf" descr="sum_g_in_G_P_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73230"/>
              <a:ext cx="1257300" cy="105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=.pdf" descr="=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91283" y="1286866"/>
              <a:ext cx="3048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sp>
        <p:nvSpPr>
          <p:cNvPr id="423" name="How to construct basis of an irreducible representation?"/>
          <p:cNvSpPr txBox="1"/>
          <p:nvPr/>
        </p:nvSpPr>
        <p:spPr>
          <a:xfrm>
            <a:off x="808037" y="6406633"/>
            <a:ext cx="11842930" cy="42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>
            <a:lvl1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construct basis of an irreducible representation?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8457639" y="1388196"/>
            <a:ext cx="3806542" cy="3743462"/>
            <a:chOff x="0" y="0"/>
            <a:chExt cx="3806541" cy="3743460"/>
          </a:xfrm>
        </p:grpSpPr>
        <p:sp>
          <p:nvSpPr>
            <p:cNvPr id="424" name="Line"/>
            <p:cNvSpPr/>
            <p:nvPr/>
          </p:nvSpPr>
          <p:spPr>
            <a:xfrm>
              <a:off x="1956360" y="783503"/>
              <a:ext cx="780406" cy="26903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956360" y="897803"/>
              <a:ext cx="1132236" cy="91911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956360" y="1012103"/>
              <a:ext cx="787011" cy="14768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882823" y="1066530"/>
              <a:ext cx="137270" cy="189157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 flipH="1">
              <a:off x="1226441" y="961299"/>
              <a:ext cx="617936" cy="16621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 flipH="1">
              <a:off x="817838" y="866285"/>
              <a:ext cx="981271" cy="98127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 flipH="1">
              <a:off x="1140498" y="771903"/>
              <a:ext cx="587892" cy="30922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59" name="Group"/>
            <p:cNvGrpSpPr/>
            <p:nvPr/>
          </p:nvGrpSpPr>
          <p:grpSpPr>
            <a:xfrm>
              <a:off x="0" y="-1"/>
              <a:ext cx="3806542" cy="3743462"/>
              <a:chOff x="0" y="0"/>
              <a:chExt cx="3806541" cy="3743460"/>
            </a:xfrm>
          </p:grpSpPr>
          <p:grpSp>
            <p:nvGrpSpPr>
              <p:cNvPr id="440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431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2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3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4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5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6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7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8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39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450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441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2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762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3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4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5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6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7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8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49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451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3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4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5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6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7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58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460" name="Circle"/>
            <p:cNvSpPr/>
            <p:nvPr/>
          </p:nvSpPr>
          <p:spPr>
            <a:xfrm>
              <a:off x="3561386" y="18027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1" name="Circle"/>
            <p:cNvSpPr/>
            <p:nvPr/>
          </p:nvSpPr>
          <p:spPr>
            <a:xfrm>
              <a:off x="577026" y="3041023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2" name="Circle"/>
            <p:cNvSpPr/>
            <p:nvPr/>
          </p:nvSpPr>
          <p:spPr>
            <a:xfrm>
              <a:off x="1960667" y="3496029"/>
              <a:ext cx="214091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3" name="Circle"/>
            <p:cNvSpPr/>
            <p:nvPr/>
          </p:nvSpPr>
          <p:spPr>
            <a:xfrm>
              <a:off x="3180672" y="2864320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4" name="Circle"/>
            <p:cNvSpPr/>
            <p:nvPr/>
          </p:nvSpPr>
          <p:spPr>
            <a:xfrm>
              <a:off x="1783526" y="33561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5" name="Circle"/>
            <p:cNvSpPr/>
            <p:nvPr/>
          </p:nvSpPr>
          <p:spPr>
            <a:xfrm>
              <a:off x="3180672" y="690231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6" name="Circle"/>
            <p:cNvSpPr/>
            <p:nvPr/>
          </p:nvSpPr>
          <p:spPr>
            <a:xfrm>
              <a:off x="27220" y="1802785"/>
              <a:ext cx="214091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67" name="Circle"/>
            <p:cNvSpPr/>
            <p:nvPr/>
          </p:nvSpPr>
          <p:spPr>
            <a:xfrm>
              <a:off x="488732" y="589509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493" name="Group"/>
          <p:cNvGrpSpPr/>
          <p:nvPr/>
        </p:nvGrpSpPr>
        <p:grpSpPr>
          <a:xfrm>
            <a:off x="1599307" y="1652687"/>
            <a:ext cx="3775820" cy="2933918"/>
            <a:chOff x="0" y="0"/>
            <a:chExt cx="3775819" cy="2933917"/>
          </a:xfrm>
        </p:grpSpPr>
        <p:grpSp>
          <p:nvGrpSpPr>
            <p:cNvPr id="480" name="Group"/>
            <p:cNvGrpSpPr/>
            <p:nvPr/>
          </p:nvGrpSpPr>
          <p:grpSpPr>
            <a:xfrm flipH="1" rot="10800000">
              <a:off x="3353692" y="0"/>
              <a:ext cx="422128" cy="2933918"/>
              <a:chOff x="0" y="0"/>
              <a:chExt cx="422126" cy="2933917"/>
            </a:xfrm>
          </p:grpSpPr>
          <p:sp>
            <p:nvSpPr>
              <p:cNvPr id="469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0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73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471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72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74" name="Square"/>
              <p:cNvSpPr/>
              <p:nvPr/>
            </p:nvSpPr>
            <p:spPr>
              <a:xfrm>
                <a:off x="0" y="2513438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77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475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76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78" name="Square"/>
              <p:cNvSpPr/>
              <p:nvPr/>
            </p:nvSpPr>
            <p:spPr>
              <a:xfrm>
                <a:off x="0" y="1485319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79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490" name="Group"/>
            <p:cNvGrpSpPr/>
            <p:nvPr/>
          </p:nvGrpSpPr>
          <p:grpSpPr>
            <a:xfrm>
              <a:off x="1627053" y="-1"/>
              <a:ext cx="422127" cy="2923905"/>
              <a:chOff x="0" y="0"/>
              <a:chExt cx="422126" cy="2923903"/>
            </a:xfrm>
          </p:grpSpPr>
          <p:sp>
            <p:nvSpPr>
              <p:cNvPr id="481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482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485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483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84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488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486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487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489" name="Square"/>
              <p:cNvSpPr/>
              <p:nvPr/>
            </p:nvSpPr>
            <p:spPr>
              <a:xfrm>
                <a:off x="0" y="-1"/>
                <a:ext cx="422127" cy="420480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491" name="sum_g_in_G_P_g.pdf" descr="sum_g_in_G_P_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73230"/>
              <a:ext cx="1257300" cy="105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2" name="=.pdf" descr="=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91283" y="1286866"/>
              <a:ext cx="3048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4" name="Represent group elements (symmetry operations) by linear operators (matrices) in a given Hilbert space…"/>
          <p:cNvSpPr txBox="1"/>
          <p:nvPr/>
        </p:nvSpPr>
        <p:spPr>
          <a:xfrm>
            <a:off x="404016" y="7193452"/>
            <a:ext cx="11842931" cy="134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Represent group elements (symmetry operations) by linear operators (matrices) in a given Hilbert space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 a random vector (seed)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Apply all symmetry operations on the seed to obtain N vectors (not necessarily linearly independent)</a:t>
            </a:r>
          </a:p>
          <a:p>
            <a:pPr marL="291703" indent="-291703" algn="l" defTabSz="478648">
              <a:buSzPct val="145000"/>
              <a:buChar char="•"/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21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Form a linear combination with coefficients given by representation theory (tabulated)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Example: 1D N-ladder"/>
          <p:cNvSpPr txBox="1"/>
          <p:nvPr>
            <p:ph type="title"/>
          </p:nvPr>
        </p:nvSpPr>
        <p:spPr>
          <a:xfrm>
            <a:off x="877341" y="2701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Example: 1D N-ladder</a:t>
            </a:r>
          </a:p>
        </p:txBody>
      </p:sp>
      <p:grpSp>
        <p:nvGrpSpPr>
          <p:cNvPr id="541" name="Group"/>
          <p:cNvGrpSpPr/>
          <p:nvPr/>
        </p:nvGrpSpPr>
        <p:grpSpPr>
          <a:xfrm>
            <a:off x="8457639" y="1388196"/>
            <a:ext cx="3806542" cy="3743462"/>
            <a:chOff x="0" y="0"/>
            <a:chExt cx="3806541" cy="3743460"/>
          </a:xfrm>
        </p:grpSpPr>
        <p:sp>
          <p:nvSpPr>
            <p:cNvPr id="497" name="Line"/>
            <p:cNvSpPr/>
            <p:nvPr/>
          </p:nvSpPr>
          <p:spPr>
            <a:xfrm>
              <a:off x="1956360" y="783503"/>
              <a:ext cx="780406" cy="26903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956360" y="897803"/>
              <a:ext cx="1132236" cy="91911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956360" y="1012103"/>
              <a:ext cx="787011" cy="14768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882823" y="1066530"/>
              <a:ext cx="137270" cy="189157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 flipH="1">
              <a:off x="1226441" y="961299"/>
              <a:ext cx="617936" cy="1662172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 flipH="1">
              <a:off x="817838" y="866285"/>
              <a:ext cx="981271" cy="98127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 flipH="1">
              <a:off x="1140498" y="771903"/>
              <a:ext cx="587892" cy="30922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532" name="Group"/>
            <p:cNvGrpSpPr/>
            <p:nvPr/>
          </p:nvGrpSpPr>
          <p:grpSpPr>
            <a:xfrm>
              <a:off x="0" y="-1"/>
              <a:ext cx="3806542" cy="3743462"/>
              <a:chOff x="0" y="0"/>
              <a:chExt cx="3806541" cy="3743460"/>
            </a:xfrm>
          </p:grpSpPr>
          <p:grpSp>
            <p:nvGrpSpPr>
              <p:cNvPr id="513" name="Group"/>
              <p:cNvGrpSpPr/>
              <p:nvPr/>
            </p:nvGrpSpPr>
            <p:grpSpPr>
              <a:xfrm>
                <a:off x="535285" y="529611"/>
                <a:ext cx="2748671" cy="2684238"/>
                <a:chOff x="0" y="0"/>
                <a:chExt cx="2748670" cy="2684237"/>
              </a:xfrm>
            </p:grpSpPr>
            <p:sp>
              <p:nvSpPr>
                <p:cNvPr id="504" name="Oval"/>
                <p:cNvSpPr/>
                <p:nvPr/>
              </p:nvSpPr>
              <p:spPr>
                <a:xfrm>
                  <a:off x="1267133" y="0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5" name="Circle"/>
                <p:cNvSpPr/>
                <p:nvPr/>
              </p:nvSpPr>
              <p:spPr>
                <a:xfrm>
                  <a:off x="112758" y="116622"/>
                  <a:ext cx="2500924" cy="2500925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6" name="Oval"/>
                <p:cNvSpPr/>
                <p:nvPr/>
              </p:nvSpPr>
              <p:spPr>
                <a:xfrm>
                  <a:off x="2245273" y="467967"/>
                  <a:ext cx="192172" cy="199902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7" name="Oval"/>
                <p:cNvSpPr/>
                <p:nvPr/>
              </p:nvSpPr>
              <p:spPr>
                <a:xfrm>
                  <a:off x="0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8" name="Oval"/>
                <p:cNvSpPr/>
                <p:nvPr/>
              </p:nvSpPr>
              <p:spPr>
                <a:xfrm>
                  <a:off x="2556499" y="126713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09" name="Oval"/>
                <p:cNvSpPr/>
                <p:nvPr/>
              </p:nvSpPr>
              <p:spPr>
                <a:xfrm>
                  <a:off x="400147" y="2156351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0" name="Oval"/>
                <p:cNvSpPr/>
                <p:nvPr/>
              </p:nvSpPr>
              <p:spPr>
                <a:xfrm>
                  <a:off x="1383843" y="2484337"/>
                  <a:ext cx="192173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1" name="Oval"/>
                <p:cNvSpPr/>
                <p:nvPr/>
              </p:nvSpPr>
              <p:spPr>
                <a:xfrm>
                  <a:off x="2261946" y="2034084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2" name="Oval"/>
                <p:cNvSpPr/>
                <p:nvPr/>
              </p:nvSpPr>
              <p:spPr>
                <a:xfrm>
                  <a:off x="366802" y="417949"/>
                  <a:ext cx="192172" cy="199901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grpSp>
            <p:nvGrpSpPr>
              <p:cNvPr id="523" name="Group"/>
              <p:cNvGrpSpPr/>
              <p:nvPr/>
            </p:nvGrpSpPr>
            <p:grpSpPr>
              <a:xfrm>
                <a:off x="0" y="0"/>
                <a:ext cx="3806542" cy="3743461"/>
                <a:chOff x="0" y="0"/>
                <a:chExt cx="3806541" cy="3743460"/>
              </a:xfrm>
            </p:grpSpPr>
            <p:sp>
              <p:nvSpPr>
                <p:cNvPr id="514" name="Oval"/>
                <p:cNvSpPr/>
                <p:nvPr/>
              </p:nvSpPr>
              <p:spPr>
                <a:xfrm>
                  <a:off x="1754811" y="0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5" name="Oval"/>
                <p:cNvSpPr/>
                <p:nvPr/>
              </p:nvSpPr>
              <p:spPr>
                <a:xfrm>
                  <a:off x="156155" y="162643"/>
                  <a:ext cx="3463445" cy="3487810"/>
                </a:xfrm>
                <a:prstGeom prst="ellips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6" name="Oval"/>
                <p:cNvSpPr/>
                <p:nvPr/>
              </p:nvSpPr>
              <p:spPr>
                <a:xfrm>
                  <a:off x="3109403" y="652632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7" name="Oval"/>
                <p:cNvSpPr/>
                <p:nvPr/>
              </p:nvSpPr>
              <p:spPr>
                <a:xfrm>
                  <a:off x="0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8" name="Oval"/>
                <p:cNvSpPr/>
                <p:nvPr/>
              </p:nvSpPr>
              <p:spPr>
                <a:xfrm>
                  <a:off x="3540409" y="176715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19" name="Oval"/>
                <p:cNvSpPr/>
                <p:nvPr/>
              </p:nvSpPr>
              <p:spPr>
                <a:xfrm>
                  <a:off x="554151" y="3007266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0" name="Oval"/>
                <p:cNvSpPr/>
                <p:nvPr/>
              </p:nvSpPr>
              <p:spPr>
                <a:xfrm>
                  <a:off x="1916438" y="3464678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1" name="Oval"/>
                <p:cNvSpPr/>
                <p:nvPr/>
              </p:nvSpPr>
              <p:spPr>
                <a:xfrm>
                  <a:off x="3132492" y="2836751"/>
                  <a:ext cx="266133" cy="278783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522" name="Oval"/>
                <p:cNvSpPr/>
                <p:nvPr/>
              </p:nvSpPr>
              <p:spPr>
                <a:xfrm>
                  <a:off x="507971" y="582875"/>
                  <a:ext cx="266133" cy="278784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0022" tIns="60022" rIns="60022" bIns="60022" numCol="1" anchor="t">
                  <a:noAutofit/>
                </a:bodyPr>
                <a:lstStyle/>
                <a:p>
                  <a:pPr algn="l" defTabSz="650240">
                    <a:defRPr b="0" sz="1600">
                      <a:uFill>
                        <a:solidFill>
                          <a:srgbClr val="000000"/>
                        </a:solidFill>
                      </a:u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</p:grpSp>
          <p:sp>
            <p:nvSpPr>
              <p:cNvPr id="524" name="Line"/>
              <p:cNvSpPr/>
              <p:nvPr/>
            </p:nvSpPr>
            <p:spPr>
              <a:xfrm flipV="1">
                <a:off x="2019860" y="3116188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5" name="Line"/>
              <p:cNvSpPr/>
              <p:nvPr/>
            </p:nvSpPr>
            <p:spPr>
              <a:xfrm flipV="1">
                <a:off x="1896920" y="43360"/>
                <a:ext cx="1" cy="50614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6" name="Line"/>
              <p:cNvSpPr/>
              <p:nvPr/>
            </p:nvSpPr>
            <p:spPr>
              <a:xfrm flipH="1">
                <a:off x="32136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7" name="Line"/>
              <p:cNvSpPr/>
              <p:nvPr/>
            </p:nvSpPr>
            <p:spPr>
              <a:xfrm flipH="1">
                <a:off x="267260" y="1896988"/>
                <a:ext cx="3540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8" name="Line"/>
              <p:cNvSpPr/>
              <p:nvPr/>
            </p:nvSpPr>
            <p:spPr>
              <a:xfrm flipH="1" flipV="1">
                <a:off x="2908860" y="26462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29" name="Line"/>
              <p:cNvSpPr/>
              <p:nvPr/>
            </p:nvSpPr>
            <p:spPr>
              <a:xfrm flipH="1" flipV="1">
                <a:off x="635560" y="677788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0" name="Line"/>
              <p:cNvSpPr/>
              <p:nvPr/>
            </p:nvSpPr>
            <p:spPr>
              <a:xfrm flipH="1">
                <a:off x="2908860" y="7522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31" name="Line"/>
              <p:cNvSpPr/>
              <p:nvPr/>
            </p:nvSpPr>
            <p:spPr>
              <a:xfrm flipH="1">
                <a:off x="737160" y="2758812"/>
                <a:ext cx="347913" cy="34791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533" name="Circle"/>
            <p:cNvSpPr/>
            <p:nvPr/>
          </p:nvSpPr>
          <p:spPr>
            <a:xfrm>
              <a:off x="3561386" y="1802785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4" name="Circle"/>
            <p:cNvSpPr/>
            <p:nvPr/>
          </p:nvSpPr>
          <p:spPr>
            <a:xfrm>
              <a:off x="577026" y="3041023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5" name="Circle"/>
            <p:cNvSpPr/>
            <p:nvPr/>
          </p:nvSpPr>
          <p:spPr>
            <a:xfrm>
              <a:off x="1960667" y="3496029"/>
              <a:ext cx="214091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6" name="Circle"/>
            <p:cNvSpPr/>
            <p:nvPr/>
          </p:nvSpPr>
          <p:spPr>
            <a:xfrm>
              <a:off x="3180672" y="2864320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7" name="Circle"/>
            <p:cNvSpPr/>
            <p:nvPr/>
          </p:nvSpPr>
          <p:spPr>
            <a:xfrm>
              <a:off x="1783526" y="33561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8" name="Circle"/>
            <p:cNvSpPr/>
            <p:nvPr/>
          </p:nvSpPr>
          <p:spPr>
            <a:xfrm>
              <a:off x="3180672" y="690231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9" name="Circle"/>
            <p:cNvSpPr/>
            <p:nvPr/>
          </p:nvSpPr>
          <p:spPr>
            <a:xfrm>
              <a:off x="27220" y="1802785"/>
              <a:ext cx="214091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40" name="Circle"/>
            <p:cNvSpPr/>
            <p:nvPr/>
          </p:nvSpPr>
          <p:spPr>
            <a:xfrm>
              <a:off x="488732" y="589509"/>
              <a:ext cx="214090" cy="214090"/>
            </a:xfrm>
            <a:prstGeom prst="ellipse">
              <a:avLst/>
            </a:prstGeom>
            <a:solidFill>
              <a:srgbClr val="00FD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1599307" y="1652687"/>
            <a:ext cx="3775820" cy="2933918"/>
            <a:chOff x="0" y="0"/>
            <a:chExt cx="3775819" cy="2933917"/>
          </a:xfrm>
        </p:grpSpPr>
        <p:grpSp>
          <p:nvGrpSpPr>
            <p:cNvPr id="553" name="Group"/>
            <p:cNvGrpSpPr/>
            <p:nvPr/>
          </p:nvGrpSpPr>
          <p:grpSpPr>
            <a:xfrm flipH="1" rot="10800000">
              <a:off x="3353692" y="0"/>
              <a:ext cx="422128" cy="2933918"/>
              <a:chOff x="0" y="0"/>
              <a:chExt cx="422126" cy="2933917"/>
            </a:xfrm>
          </p:grpSpPr>
          <p:sp>
            <p:nvSpPr>
              <p:cNvPr id="542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43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546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544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5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47" name="Square"/>
              <p:cNvSpPr/>
              <p:nvPr/>
            </p:nvSpPr>
            <p:spPr>
              <a:xfrm>
                <a:off x="0" y="2513438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550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548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49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51" name="Square"/>
              <p:cNvSpPr/>
              <p:nvPr/>
            </p:nvSpPr>
            <p:spPr>
              <a:xfrm>
                <a:off x="0" y="1485319"/>
                <a:ext cx="422127" cy="420480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2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solidFill>
                <a:srgbClr val="73FD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563" name="Group"/>
            <p:cNvGrpSpPr/>
            <p:nvPr/>
          </p:nvGrpSpPr>
          <p:grpSpPr>
            <a:xfrm>
              <a:off x="1627053" y="-1"/>
              <a:ext cx="422127" cy="2923905"/>
              <a:chOff x="0" y="0"/>
              <a:chExt cx="422126" cy="2923903"/>
            </a:xfrm>
          </p:grpSpPr>
          <p:sp>
            <p:nvSpPr>
              <p:cNvPr id="554" name="Square"/>
              <p:cNvSpPr/>
              <p:nvPr/>
            </p:nvSpPr>
            <p:spPr>
              <a:xfrm>
                <a:off x="0" y="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555" name="Square"/>
              <p:cNvSpPr/>
              <p:nvPr/>
            </p:nvSpPr>
            <p:spPr>
              <a:xfrm>
                <a:off x="0" y="457200"/>
                <a:ext cx="422127" cy="42047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grpSp>
            <p:nvGrpSpPr>
              <p:cNvPr id="558" name="Group"/>
              <p:cNvGrpSpPr/>
              <p:nvPr/>
            </p:nvGrpSpPr>
            <p:grpSpPr>
              <a:xfrm>
                <a:off x="0" y="2046224"/>
                <a:ext cx="422127" cy="877680"/>
                <a:chOff x="0" y="0"/>
                <a:chExt cx="422126" cy="877678"/>
              </a:xfrm>
            </p:grpSpPr>
            <p:sp>
              <p:nvSpPr>
                <p:cNvPr id="556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57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561" name="Group"/>
              <p:cNvGrpSpPr/>
              <p:nvPr/>
            </p:nvGrpSpPr>
            <p:grpSpPr>
              <a:xfrm>
                <a:off x="0" y="1028119"/>
                <a:ext cx="422127" cy="877680"/>
                <a:chOff x="0" y="0"/>
                <a:chExt cx="422126" cy="877678"/>
              </a:xfrm>
            </p:grpSpPr>
            <p:sp>
              <p:nvSpPr>
                <p:cNvPr id="559" name="Square"/>
                <p:cNvSpPr/>
                <p:nvPr/>
              </p:nvSpPr>
              <p:spPr>
                <a:xfrm>
                  <a:off x="0" y="45720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560" name="Square"/>
                <p:cNvSpPr/>
                <p:nvPr/>
              </p:nvSpPr>
              <p:spPr>
                <a:xfrm>
                  <a:off x="0" y="0"/>
                  <a:ext cx="422127" cy="420479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562" name="Square"/>
              <p:cNvSpPr/>
              <p:nvPr/>
            </p:nvSpPr>
            <p:spPr>
              <a:xfrm>
                <a:off x="0" y="-1"/>
                <a:ext cx="422127" cy="420480"/>
              </a:xfrm>
              <a:prstGeom prst="rect">
                <a:avLst/>
              </a:prstGeom>
              <a:solidFill>
                <a:srgbClr val="0096FF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pic>
          <p:nvPicPr>
            <p:cNvPr id="564" name="sum_g_in_G_P_g.pdf" descr="sum_g_in_G_P_g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973230"/>
              <a:ext cx="1257300" cy="105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5" name="=.pdf" descr="=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91283" y="1286866"/>
              <a:ext cx="304801" cy="12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67" name="|n_Gamma_i_rangl.pdf" descr="|n_Gamma_i_rang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19907" y="5720033"/>
            <a:ext cx="32258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Line"/>
          <p:cNvSpPr/>
          <p:nvPr/>
        </p:nvSpPr>
        <p:spPr>
          <a:xfrm flipV="1">
            <a:off x="1243234" y="6101411"/>
            <a:ext cx="1164014" cy="636502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69" name="Line"/>
          <p:cNvSpPr/>
          <p:nvPr/>
        </p:nvSpPr>
        <p:spPr>
          <a:xfrm flipV="1">
            <a:off x="1444143" y="6063876"/>
            <a:ext cx="1127547" cy="1738751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0" name="Line"/>
          <p:cNvSpPr/>
          <p:nvPr/>
        </p:nvSpPr>
        <p:spPr>
          <a:xfrm flipV="1">
            <a:off x="2371609" y="6063969"/>
            <a:ext cx="352042" cy="2504412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1" name="Line"/>
          <p:cNvSpPr/>
          <p:nvPr/>
        </p:nvSpPr>
        <p:spPr>
          <a:xfrm flipH="1" flipV="1">
            <a:off x="3661890" y="6378178"/>
            <a:ext cx="296708" cy="934536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2" name="Line"/>
          <p:cNvSpPr/>
          <p:nvPr/>
        </p:nvSpPr>
        <p:spPr>
          <a:xfrm flipH="1" flipV="1">
            <a:off x="4600130" y="6063969"/>
            <a:ext cx="1102341" cy="928586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3" name="Line"/>
          <p:cNvSpPr/>
          <p:nvPr/>
        </p:nvSpPr>
        <p:spPr>
          <a:xfrm flipH="1" flipV="1">
            <a:off x="5204136" y="6153527"/>
            <a:ext cx="3222867" cy="778045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4" name="Line"/>
          <p:cNvSpPr/>
          <p:nvPr/>
        </p:nvSpPr>
        <p:spPr>
          <a:xfrm flipH="1" flipV="1">
            <a:off x="4180312" y="6165983"/>
            <a:ext cx="816510" cy="2010033"/>
          </a:xfrm>
          <a:prstGeom prst="line">
            <a:avLst/>
          </a:prstGeom>
          <a:ln w="25400">
            <a:solidFill>
              <a:srgbClr val="00919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75" name="General index  (chain, principal quantum number)"/>
          <p:cNvSpPr txBox="1"/>
          <p:nvPr/>
        </p:nvSpPr>
        <p:spPr>
          <a:xfrm>
            <a:off x="204550" y="6857866"/>
            <a:ext cx="1857016" cy="63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General index  (chain, principal quantum number)</a:t>
            </a:r>
          </a:p>
        </p:txBody>
      </p:sp>
      <p:sp>
        <p:nvSpPr>
          <p:cNvPr id="576" name="Irreducible representation (k index, orbital quantum number l)"/>
          <p:cNvSpPr txBox="1"/>
          <p:nvPr/>
        </p:nvSpPr>
        <p:spPr>
          <a:xfrm>
            <a:off x="474448" y="7783625"/>
            <a:ext cx="1857016" cy="63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Irreducible representation (k index, orbital quantum number l)</a:t>
            </a:r>
          </a:p>
        </p:txBody>
      </p:sp>
      <p:sp>
        <p:nvSpPr>
          <p:cNvPr id="577" name="Column index - only for multi-dimensional…"/>
          <p:cNvSpPr txBox="1"/>
          <p:nvPr/>
        </p:nvSpPr>
        <p:spPr>
          <a:xfrm>
            <a:off x="1002724" y="8597059"/>
            <a:ext cx="3120630" cy="63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200"/>
            </a:pPr>
            <a:r>
              <a:t>Column index - only for multi-dimensional </a:t>
            </a:r>
          </a:p>
          <a:p>
            <a:pPr algn="l">
              <a:defRPr b="0" sz="1200"/>
            </a:pPr>
            <a:r>
              <a:t>representations (non-abelian groups)</a:t>
            </a:r>
          </a:p>
          <a:p>
            <a:pPr algn="l">
              <a:defRPr b="0" sz="1200"/>
            </a:pPr>
            <a:r>
              <a:t>(magnetic quantum number m)</a:t>
            </a:r>
          </a:p>
        </p:txBody>
      </p:sp>
      <p:sp>
        <p:nvSpPr>
          <p:cNvPr id="578" name="Symmetry group"/>
          <p:cNvSpPr txBox="1"/>
          <p:nvPr/>
        </p:nvSpPr>
        <p:spPr>
          <a:xfrm>
            <a:off x="3173403" y="7344829"/>
            <a:ext cx="126457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Symmetry group</a:t>
            </a:r>
          </a:p>
        </p:txBody>
      </p:sp>
      <p:sp>
        <p:nvSpPr>
          <p:cNvPr id="579" name="Operator representing group element g (rotation, translation)"/>
          <p:cNvSpPr txBox="1"/>
          <p:nvPr/>
        </p:nvSpPr>
        <p:spPr>
          <a:xfrm>
            <a:off x="5307449" y="7090592"/>
            <a:ext cx="2236066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Operator representing group element g (rotation, translation)</a:t>
            </a:r>
          </a:p>
        </p:txBody>
      </p:sp>
      <p:sp>
        <p:nvSpPr>
          <p:cNvPr id="580" name="Coefficients (do not depend on the studied system); tabulated"/>
          <p:cNvSpPr txBox="1"/>
          <p:nvPr/>
        </p:nvSpPr>
        <p:spPr>
          <a:xfrm>
            <a:off x="4411038" y="8263861"/>
            <a:ext cx="2236067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Coefficients (do not depend on the studied system); tabulated</a:t>
            </a:r>
          </a:p>
        </p:txBody>
      </p:sp>
      <p:sp>
        <p:nvSpPr>
          <p:cNvPr id="581" name="Random seed vector (orthogonal to the space we have already covered)"/>
          <p:cNvSpPr txBox="1"/>
          <p:nvPr/>
        </p:nvSpPr>
        <p:spPr>
          <a:xfrm>
            <a:off x="8412983" y="6946923"/>
            <a:ext cx="3120630" cy="45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 sz="1200"/>
            </a:lvl1pPr>
          </a:lstStyle>
          <a:p>
            <a:pPr/>
            <a:r>
              <a:t>Random seed vector (orthogonal to the space we have already covered)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Unitary transformation (very common trick for periodic systems):"/>
          <p:cNvSpPr txBox="1"/>
          <p:nvPr/>
        </p:nvSpPr>
        <p:spPr>
          <a:xfrm>
            <a:off x="146929" y="4242100"/>
            <a:ext cx="11704321" cy="3960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263" tIns="45263" rIns="45263" bIns="45263">
            <a:spAutoFit/>
          </a:bodyPr>
          <a:lstStyle/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Unitary transformation (very common trick for periodic systems):</a:t>
            </a: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9324" indent="-239324" algn="l" defTabSz="478648">
              <a:tabLst>
                <a:tab pos="952500" algn="l"/>
                <a:tab pos="1905000" algn="l"/>
                <a:tab pos="2870200" algn="l"/>
                <a:tab pos="3822700" algn="l"/>
                <a:tab pos="4775200" algn="l"/>
                <a:tab pos="5740400" algn="l"/>
                <a:tab pos="6692900" algn="l"/>
                <a:tab pos="7658100" algn="l"/>
                <a:tab pos="8610600" algn="l"/>
                <a:tab pos="9563100" algn="l"/>
                <a:tab pos="10528300" algn="l"/>
              </a:tabLst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Bloch theorem for lattice models"/>
          <p:cNvSpPr txBox="1"/>
          <p:nvPr>
            <p:ph type="title"/>
          </p:nvPr>
        </p:nvSpPr>
        <p:spPr>
          <a:xfrm>
            <a:off x="610641" y="727351"/>
            <a:ext cx="11704322" cy="80029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z="40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Bloch theorem for lattice models</a:t>
            </a:r>
          </a:p>
        </p:txBody>
      </p:sp>
      <p:sp>
        <p:nvSpPr>
          <p:cNvPr id="585" name="Line"/>
          <p:cNvSpPr/>
          <p:nvPr/>
        </p:nvSpPr>
        <p:spPr>
          <a:xfrm flipV="1">
            <a:off x="2416020" y="2389076"/>
            <a:ext cx="523626" cy="523626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86" name="periodicity"/>
          <p:cNvSpPr txBox="1"/>
          <p:nvPr/>
        </p:nvSpPr>
        <p:spPr>
          <a:xfrm>
            <a:off x="1511668" y="2910449"/>
            <a:ext cx="1783250" cy="535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>
            <a:lvl1pPr algn="l" defTabSz="65024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periodicity</a:t>
            </a:r>
          </a:p>
        </p:txBody>
      </p:sp>
      <p:pic>
        <p:nvPicPr>
          <p:cNvPr id="5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5889" y="1864577"/>
            <a:ext cx="3534639" cy="75027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973" y="6055228"/>
            <a:ext cx="9736928" cy="2084104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Line"/>
          <p:cNvSpPr/>
          <p:nvPr/>
        </p:nvSpPr>
        <p:spPr>
          <a:xfrm flipH="1" flipV="1">
            <a:off x="4273471" y="2389076"/>
            <a:ext cx="735948" cy="735948"/>
          </a:xfrm>
          <a:prstGeom prst="line">
            <a:avLst/>
          </a:prstGeom>
          <a:ln w="25400">
            <a:solidFill>
              <a:srgbClr val="FF2600"/>
            </a:solidFill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90" name="lattice site coincides with the unit cell…"/>
          <p:cNvSpPr txBox="1"/>
          <p:nvPr/>
        </p:nvSpPr>
        <p:spPr>
          <a:xfrm>
            <a:off x="3849903" y="3051820"/>
            <a:ext cx="6078801" cy="967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022" tIns="60022" rIns="60022" bIns="60022">
            <a:spAutoFit/>
          </a:bodyPr>
          <a:lstStyle/>
          <a:p>
            <a:pPr algn="l" defTabSz="65024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lattice site coincides with the unit cell </a:t>
            </a:r>
          </a:p>
          <a:p>
            <a:pPr algn="l" defTabSz="650240">
              <a:defRPr b="0" sz="3000">
                <a:solidFill>
                  <a:srgbClr val="FF26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(not the most general case)</a:t>
            </a:r>
          </a:p>
        </p:txBody>
      </p:sp>
      <p:pic>
        <p:nvPicPr>
          <p:cNvPr id="5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6820" y="4831207"/>
            <a:ext cx="3101146" cy="850315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Line"/>
          <p:cNvSpPr/>
          <p:nvPr/>
        </p:nvSpPr>
        <p:spPr>
          <a:xfrm>
            <a:off x="1835110" y="8328073"/>
            <a:ext cx="2420744" cy="1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93" name="Line"/>
          <p:cNvSpPr/>
          <p:nvPr/>
        </p:nvSpPr>
        <p:spPr>
          <a:xfrm>
            <a:off x="4790385" y="8328073"/>
            <a:ext cx="2094234" cy="1"/>
          </a:xfrm>
          <a:prstGeom prst="line">
            <a:avLst/>
          </a:prstGeom>
          <a:ln w="25400">
            <a:solidFill>
              <a:srgbClr val="FF2600"/>
            </a:solidFill>
            <a:headEnd type="triangle"/>
            <a:tailEnd type="arrow"/>
          </a:ln>
        </p:spPr>
        <p:txBody>
          <a:bodyPr lIns="60022" tIns="60022" rIns="60022" bIns="60022"/>
          <a:lstStyle/>
          <a:p>
            <a:pPr algn="l" defTabSz="650240">
              <a:defRPr b="0" sz="1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67725" y="8461456"/>
            <a:ext cx="533531" cy="300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35376" y="8444783"/>
            <a:ext cx="550204" cy="350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c_mathbf_k_=_fra.pdf" descr="c_mathbf_k_=_fra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307676" y="1814265"/>
            <a:ext cx="32766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