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9906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 b="def" i="def"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" name="Shape 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742950" y="1844675"/>
            <a:ext cx="8420100" cy="20415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half" idx="1"/>
          </p:nvPr>
        </p:nvSpPr>
        <p:spPr>
          <a:xfrm>
            <a:off x="1485900" y="3886200"/>
            <a:ext cx="6934200" cy="2971800"/>
          </a:xfrm>
          <a:prstGeom prst="rect">
            <a:avLst/>
          </a:prstGeom>
        </p:spPr>
        <p:txBody>
          <a:bodyPr/>
          <a:lstStyle>
            <a:lvl1pPr marL="0" indent="0"/>
            <a:lvl2pPr marL="0" indent="336550"/>
            <a:lvl3pPr marL="0" indent="673100"/>
            <a:lvl4pPr marL="0" indent="1011237"/>
            <a:lvl5pPr marL="0" indent="1347787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95300" y="85724"/>
            <a:ext cx="8915400" cy="15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478" tIns="34478" rIns="34478" bIns="34478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95300" y="1604962"/>
            <a:ext cx="8915400" cy="5253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099300" y="6172200"/>
            <a:ext cx="2311400" cy="3683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ctr" defTabSz="3365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0" marR="0" indent="0" algn="ctr" defTabSz="3365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0" marR="0" indent="0" algn="ctr" defTabSz="3365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0" marR="0" indent="0" algn="ctr" defTabSz="3365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0" marR="0" indent="0" algn="ctr" defTabSz="3365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0" marR="0" indent="457200" algn="ctr" defTabSz="3365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0" marR="0" indent="914400" algn="ctr" defTabSz="3365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0" marR="0" indent="1371600" algn="ctr" defTabSz="3365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0" marR="0" indent="1828800" algn="ctr" defTabSz="3365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252412" marR="0" indent="-252412" algn="l" defTabSz="336550" rtl="0" latinLnBrk="0">
        <a:lnSpc>
          <a:spcPct val="100000"/>
        </a:lnSpc>
        <a:spcBef>
          <a:spcPts val="1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1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252412" marR="0" indent="84137" algn="l" defTabSz="336550" rtl="0" latinLnBrk="0">
        <a:lnSpc>
          <a:spcPct val="100000"/>
        </a:lnSpc>
        <a:spcBef>
          <a:spcPts val="1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1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252412" marR="0" indent="420687" algn="l" defTabSz="336550" rtl="0" latinLnBrk="0">
        <a:lnSpc>
          <a:spcPct val="100000"/>
        </a:lnSpc>
        <a:spcBef>
          <a:spcPts val="1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1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252412" marR="0" indent="758825" algn="l" defTabSz="336550" rtl="0" latinLnBrk="0">
        <a:lnSpc>
          <a:spcPct val="100000"/>
        </a:lnSpc>
        <a:spcBef>
          <a:spcPts val="1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1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52412" marR="0" indent="1095375" algn="l" defTabSz="336550" rtl="0" latinLnBrk="0">
        <a:lnSpc>
          <a:spcPct val="100000"/>
        </a:lnSpc>
        <a:spcBef>
          <a:spcPts val="1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1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52412" marR="0" indent="1552575" algn="l" defTabSz="336550" rtl="0" latinLnBrk="0">
        <a:lnSpc>
          <a:spcPct val="100000"/>
        </a:lnSpc>
        <a:spcBef>
          <a:spcPts val="1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1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52412" marR="0" indent="2009775" algn="l" defTabSz="336550" rtl="0" latinLnBrk="0">
        <a:lnSpc>
          <a:spcPct val="100000"/>
        </a:lnSpc>
        <a:spcBef>
          <a:spcPts val="1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1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52412" marR="0" indent="2466975" algn="l" defTabSz="336550" rtl="0" latinLnBrk="0">
        <a:lnSpc>
          <a:spcPct val="100000"/>
        </a:lnSpc>
        <a:spcBef>
          <a:spcPts val="1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1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52412" marR="0" indent="2924175" algn="l" defTabSz="336550" rtl="0" latinLnBrk="0">
        <a:lnSpc>
          <a:spcPct val="100000"/>
        </a:lnSpc>
        <a:spcBef>
          <a:spcPts val="1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1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3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39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39.png"/><Relationship Id="rId5" Type="http://schemas.openxmlformats.org/officeDocument/2006/relationships/image" Target="../media/image44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39.png"/><Relationship Id="rId4" Type="http://schemas.openxmlformats.org/officeDocument/2006/relationships/image" Target="../media/image45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ectrons live on discrete lattice…"/>
          <p:cNvSpPr txBox="1"/>
          <p:nvPr/>
        </p:nvSpPr>
        <p:spPr>
          <a:xfrm>
            <a:off x="5005652" y="3552856"/>
            <a:ext cx="4718482" cy="4679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478" tIns="34478" rIns="34478" bIns="34478">
            <a:spAutoFit/>
          </a:bodyPr>
          <a:lstStyle/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Electrons live on discrete lattice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(lattice site = atom or orbital)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0578" indent="-220578" defTabSz="336550">
              <a:buSzPct val="100000"/>
              <a:buChar char="•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Wannier basis (transition amplitudes)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0578" indent="-220578" defTabSz="336550">
              <a:buSzPct val="100000"/>
              <a:buChar char="•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quantum field theory (many-body)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0578" indent="-220578" defTabSz="336550">
              <a:buSzPct val="100000"/>
              <a:buChar char="•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chemical intuition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Continuum vs lattice model description"/>
          <p:cNvSpPr txBox="1"/>
          <p:nvPr>
            <p:ph type="title"/>
          </p:nvPr>
        </p:nvSpPr>
        <p:spPr>
          <a:xfrm>
            <a:off x="465137" y="268287"/>
            <a:ext cx="8915401" cy="609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z="2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Continuum vs lattice model description</a:t>
            </a:r>
          </a:p>
        </p:txBody>
      </p:sp>
      <p:grpSp>
        <p:nvGrpSpPr>
          <p:cNvPr id="69" name="Group"/>
          <p:cNvGrpSpPr/>
          <p:nvPr/>
        </p:nvGrpSpPr>
        <p:grpSpPr>
          <a:xfrm>
            <a:off x="5533087" y="841904"/>
            <a:ext cx="3104811" cy="2288348"/>
            <a:chOff x="0" y="0"/>
            <a:chExt cx="3104810" cy="2288347"/>
          </a:xfrm>
        </p:grpSpPr>
        <p:grpSp>
          <p:nvGrpSpPr>
            <p:cNvPr id="66" name="Group"/>
            <p:cNvGrpSpPr/>
            <p:nvPr/>
          </p:nvGrpSpPr>
          <p:grpSpPr>
            <a:xfrm>
              <a:off x="0" y="357003"/>
              <a:ext cx="3104811" cy="1931345"/>
              <a:chOff x="0" y="0"/>
              <a:chExt cx="3104810" cy="1931343"/>
            </a:xfrm>
          </p:grpSpPr>
          <p:sp>
            <p:nvSpPr>
              <p:cNvPr id="33" name="Line"/>
              <p:cNvSpPr/>
              <p:nvPr/>
            </p:nvSpPr>
            <p:spPr>
              <a:xfrm flipH="1" rot="2723791">
                <a:off x="1702102" y="55896"/>
                <a:ext cx="317680" cy="3841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2375" y="1474"/>
                      <a:pt x="21600" y="10699"/>
                      <a:pt x="21600" y="21600"/>
                    </a:cubicBezTo>
                  </a:path>
                </a:pathLst>
              </a:custGeom>
              <a:noFill/>
              <a:ln w="1905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34" name="Line"/>
              <p:cNvSpPr/>
              <p:nvPr/>
            </p:nvSpPr>
            <p:spPr>
              <a:xfrm rot="18275859">
                <a:off x="1741743" y="1457224"/>
                <a:ext cx="398275" cy="395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1905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grpSp>
            <p:nvGrpSpPr>
              <p:cNvPr id="47" name="Group"/>
              <p:cNvGrpSpPr/>
              <p:nvPr/>
            </p:nvGrpSpPr>
            <p:grpSpPr>
              <a:xfrm>
                <a:off x="31969" y="263952"/>
                <a:ext cx="3072842" cy="1627394"/>
                <a:chOff x="0" y="0"/>
                <a:chExt cx="3072840" cy="1627393"/>
              </a:xfrm>
            </p:grpSpPr>
            <p:grpSp>
              <p:nvGrpSpPr>
                <p:cNvPr id="38" name="Group"/>
                <p:cNvGrpSpPr/>
                <p:nvPr/>
              </p:nvGrpSpPr>
              <p:grpSpPr>
                <a:xfrm>
                  <a:off x="1453612" y="-1"/>
                  <a:ext cx="1619229" cy="1463061"/>
                  <a:chOff x="0" y="0"/>
                  <a:chExt cx="1619228" cy="1463059"/>
                </a:xfrm>
              </p:grpSpPr>
              <p:sp>
                <p:nvSpPr>
                  <p:cNvPr id="35" name="Shape"/>
                  <p:cNvSpPr/>
                  <p:nvPr/>
                </p:nvSpPr>
                <p:spPr>
                  <a:xfrm flipH="1" rot="21212999">
                    <a:off x="613885" y="934571"/>
                    <a:ext cx="981780" cy="47484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2400"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36" name="Shape"/>
                  <p:cNvSpPr/>
                  <p:nvPr/>
                </p:nvSpPr>
                <p:spPr>
                  <a:xfrm flipH="1" rot="21212999">
                    <a:off x="23564" y="53641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2400"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37" name="Shape"/>
                  <p:cNvSpPr/>
                  <p:nvPr/>
                </p:nvSpPr>
                <p:spPr>
                  <a:xfrm flipH="1" rot="21212999">
                    <a:off x="318724" y="494106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2400"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42" name="Group"/>
                <p:cNvGrpSpPr/>
                <p:nvPr/>
              </p:nvGrpSpPr>
              <p:grpSpPr>
                <a:xfrm>
                  <a:off x="726806" y="82166"/>
                  <a:ext cx="1619229" cy="1463061"/>
                  <a:chOff x="0" y="0"/>
                  <a:chExt cx="1619228" cy="1463059"/>
                </a:xfrm>
              </p:grpSpPr>
              <p:sp>
                <p:nvSpPr>
                  <p:cNvPr id="39" name="Shape"/>
                  <p:cNvSpPr/>
                  <p:nvPr/>
                </p:nvSpPr>
                <p:spPr>
                  <a:xfrm flipH="1" rot="21212999">
                    <a:off x="613885" y="934571"/>
                    <a:ext cx="981780" cy="47484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2400"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40" name="Shape"/>
                  <p:cNvSpPr/>
                  <p:nvPr/>
                </p:nvSpPr>
                <p:spPr>
                  <a:xfrm flipH="1" rot="21212999">
                    <a:off x="23564" y="53641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2400"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41" name="Shape"/>
                  <p:cNvSpPr/>
                  <p:nvPr/>
                </p:nvSpPr>
                <p:spPr>
                  <a:xfrm flipH="1" rot="21212999">
                    <a:off x="318724" y="494106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2400"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46" name="Group"/>
                <p:cNvGrpSpPr/>
                <p:nvPr/>
              </p:nvGrpSpPr>
              <p:grpSpPr>
                <a:xfrm>
                  <a:off x="0" y="164333"/>
                  <a:ext cx="1619229" cy="1463061"/>
                  <a:chOff x="0" y="0"/>
                  <a:chExt cx="1619228" cy="1463059"/>
                </a:xfrm>
              </p:grpSpPr>
              <p:sp>
                <p:nvSpPr>
                  <p:cNvPr id="43" name="Shape"/>
                  <p:cNvSpPr/>
                  <p:nvPr/>
                </p:nvSpPr>
                <p:spPr>
                  <a:xfrm flipH="1" rot="21212999">
                    <a:off x="613885" y="934571"/>
                    <a:ext cx="981780" cy="47484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2400"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44" name="Shape"/>
                  <p:cNvSpPr/>
                  <p:nvPr/>
                </p:nvSpPr>
                <p:spPr>
                  <a:xfrm flipH="1" rot="21212999">
                    <a:off x="23564" y="53641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2400"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45" name="Shape"/>
                  <p:cNvSpPr/>
                  <p:nvPr/>
                </p:nvSpPr>
                <p:spPr>
                  <a:xfrm flipH="1" rot="21212999">
                    <a:off x="318724" y="494106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2400"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</p:grpSp>
          <p:grpSp>
            <p:nvGrpSpPr>
              <p:cNvPr id="51" name="Group"/>
              <p:cNvGrpSpPr/>
              <p:nvPr/>
            </p:nvGrpSpPr>
            <p:grpSpPr>
              <a:xfrm>
                <a:off x="1241253" y="143359"/>
                <a:ext cx="531827" cy="522956"/>
                <a:chOff x="0" y="0"/>
                <a:chExt cx="531825" cy="522954"/>
              </a:xfrm>
            </p:grpSpPr>
            <p:sp>
              <p:nvSpPr>
                <p:cNvPr id="48" name="Line"/>
                <p:cNvSpPr/>
                <p:nvPr/>
              </p:nvSpPr>
              <p:spPr>
                <a:xfrm flipV="1">
                  <a:off x="332178" y="57177"/>
                  <a:ext cx="19790" cy="359714"/>
                </a:xfrm>
                <a:prstGeom prst="line">
                  <a:avLst/>
                </a:prstGeom>
                <a:noFill/>
                <a:ln w="28575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uFillTx/>
                      <a:latin typeface="+mj-lt"/>
                      <a:ea typeface="+mj-ea"/>
                      <a:cs typeface="+mj-cs"/>
                      <a:sym typeface="Helvetica"/>
                    </a:defRPr>
                  </a:pPr>
                </a:p>
              </p:txBody>
            </p:sp>
            <p:sp>
              <p:nvSpPr>
                <p:cNvPr id="49" name="Line"/>
                <p:cNvSpPr/>
                <p:nvPr/>
              </p:nvSpPr>
              <p:spPr>
                <a:xfrm>
                  <a:off x="200077" y="80354"/>
                  <a:ext cx="7750" cy="360174"/>
                </a:xfrm>
                <a:prstGeom prst="line">
                  <a:avLst/>
                </a:prstGeom>
                <a:noFill/>
                <a:ln w="28575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uFillTx/>
                      <a:latin typeface="+mj-lt"/>
                      <a:ea typeface="+mj-ea"/>
                      <a:cs typeface="+mj-cs"/>
                      <a:sym typeface="Helvetica"/>
                    </a:defRPr>
                  </a:pPr>
                </a:p>
              </p:txBody>
            </p:sp>
            <p:sp>
              <p:nvSpPr>
                <p:cNvPr id="50" name="Oval"/>
                <p:cNvSpPr/>
                <p:nvPr/>
              </p:nvSpPr>
              <p:spPr>
                <a:xfrm flipH="1" rot="57491">
                  <a:off x="4263" y="4339"/>
                  <a:ext cx="523299" cy="514277"/>
                </a:xfrm>
                <a:prstGeom prst="ellipse">
                  <a:avLst/>
                </a:pr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2400"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grpSp>
            <p:nvGrpSpPr>
              <p:cNvPr id="55" name="Group"/>
              <p:cNvGrpSpPr/>
              <p:nvPr/>
            </p:nvGrpSpPr>
            <p:grpSpPr>
              <a:xfrm>
                <a:off x="1072406" y="1059764"/>
                <a:ext cx="533115" cy="522978"/>
                <a:chOff x="0" y="0"/>
                <a:chExt cx="533113" cy="522976"/>
              </a:xfrm>
            </p:grpSpPr>
            <p:sp>
              <p:nvSpPr>
                <p:cNvPr id="52" name="Line"/>
                <p:cNvSpPr/>
                <p:nvPr/>
              </p:nvSpPr>
              <p:spPr>
                <a:xfrm flipV="1">
                  <a:off x="332991" y="57191"/>
                  <a:ext cx="19825" cy="359713"/>
                </a:xfrm>
                <a:prstGeom prst="line">
                  <a:avLst/>
                </a:prstGeom>
                <a:noFill/>
                <a:ln w="28575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uFillTx/>
                      <a:latin typeface="+mj-lt"/>
                      <a:ea typeface="+mj-ea"/>
                      <a:cs typeface="+mj-cs"/>
                      <a:sym typeface="Helvetica"/>
                    </a:defRPr>
                  </a:pPr>
                </a:p>
              </p:txBody>
            </p:sp>
            <p:sp>
              <p:nvSpPr>
                <p:cNvPr id="53" name="Line"/>
                <p:cNvSpPr/>
                <p:nvPr/>
              </p:nvSpPr>
              <p:spPr>
                <a:xfrm>
                  <a:off x="200552" y="80362"/>
                  <a:ext cx="7784" cy="360175"/>
                </a:xfrm>
                <a:prstGeom prst="line">
                  <a:avLst/>
                </a:prstGeom>
                <a:noFill/>
                <a:ln w="28575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uFillTx/>
                      <a:latin typeface="+mj-lt"/>
                      <a:ea typeface="+mj-ea"/>
                      <a:cs typeface="+mj-cs"/>
                      <a:sym typeface="Helvetica"/>
                    </a:defRPr>
                  </a:pPr>
                </a:p>
              </p:txBody>
            </p:sp>
            <p:sp>
              <p:nvSpPr>
                <p:cNvPr id="54" name="Oval"/>
                <p:cNvSpPr/>
                <p:nvPr/>
              </p:nvSpPr>
              <p:spPr>
                <a:xfrm flipH="1" rot="57491">
                  <a:off x="4263" y="4350"/>
                  <a:ext cx="524588" cy="514277"/>
                </a:xfrm>
                <a:prstGeom prst="ellipse">
                  <a:avLst/>
                </a:pr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2400"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sp>
            <p:nvSpPr>
              <p:cNvPr id="56" name="Line"/>
              <p:cNvSpPr/>
              <p:nvPr/>
            </p:nvSpPr>
            <p:spPr>
              <a:xfrm flipV="1">
                <a:off x="2814984" y="984335"/>
                <a:ext cx="18902" cy="359342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57" name="Line"/>
              <p:cNvSpPr/>
              <p:nvPr/>
            </p:nvSpPr>
            <p:spPr>
              <a:xfrm flipV="1">
                <a:off x="0" y="330867"/>
                <a:ext cx="20190" cy="35932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58" name="Line"/>
              <p:cNvSpPr/>
              <p:nvPr/>
            </p:nvSpPr>
            <p:spPr>
              <a:xfrm>
                <a:off x="2496203" y="556190"/>
                <a:ext cx="8141" cy="36108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59" name="Line"/>
              <p:cNvSpPr/>
              <p:nvPr/>
            </p:nvSpPr>
            <p:spPr>
              <a:xfrm>
                <a:off x="2366012" y="1526741"/>
                <a:ext cx="8163" cy="35979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60" name="Line"/>
              <p:cNvSpPr/>
              <p:nvPr/>
            </p:nvSpPr>
            <p:spPr>
              <a:xfrm flipV="1">
                <a:off x="618666" y="1207317"/>
                <a:ext cx="18924" cy="360630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61" name="Line"/>
              <p:cNvSpPr/>
              <p:nvPr/>
            </p:nvSpPr>
            <p:spPr>
              <a:xfrm>
                <a:off x="1040860" y="745562"/>
                <a:ext cx="20063" cy="341946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62" name="Line"/>
              <p:cNvSpPr/>
              <p:nvPr/>
            </p:nvSpPr>
            <p:spPr>
              <a:xfrm rot="389321">
                <a:off x="2509940" y="701919"/>
                <a:ext cx="404720" cy="390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1905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3" name="Line"/>
              <p:cNvSpPr/>
              <p:nvPr/>
            </p:nvSpPr>
            <p:spPr>
              <a:xfrm flipH="1" rot="2723791">
                <a:off x="186065" y="152720"/>
                <a:ext cx="361153" cy="493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2375" y="1474"/>
                      <a:pt x="21600" y="10699"/>
                      <a:pt x="21600" y="21600"/>
                    </a:cubicBezTo>
                  </a:path>
                </a:pathLst>
              </a:custGeom>
              <a:noFill/>
              <a:ln w="1905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4" name="Line"/>
              <p:cNvSpPr/>
              <p:nvPr/>
            </p:nvSpPr>
            <p:spPr>
              <a:xfrm rot="18275859">
                <a:off x="741547" y="1075706"/>
                <a:ext cx="398275" cy="395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1905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5" name="Line"/>
              <p:cNvSpPr/>
              <p:nvPr/>
            </p:nvSpPr>
            <p:spPr>
              <a:xfrm rot="389321">
                <a:off x="726085" y="423514"/>
                <a:ext cx="404720" cy="390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1905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  <p:sp>
          <p:nvSpPr>
            <p:cNvPr id="67" name="U"/>
            <p:cNvSpPr txBox="1"/>
            <p:nvPr/>
          </p:nvSpPr>
          <p:spPr>
            <a:xfrm>
              <a:off x="1353590" y="0"/>
              <a:ext cx="397630" cy="574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914400">
                <a:defRPr b="1" i="1" sz="32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>
                <a:defRPr b="0" i="0" sz="2400"/>
              </a:pPr>
              <a:r>
                <a:rPr b="1" i="1" sz="3200"/>
                <a:t>U</a:t>
              </a:r>
            </a:p>
          </p:txBody>
        </p:sp>
        <p:sp>
          <p:nvSpPr>
            <p:cNvPr id="68" name="t"/>
            <p:cNvSpPr txBox="1"/>
            <p:nvPr/>
          </p:nvSpPr>
          <p:spPr>
            <a:xfrm>
              <a:off x="322670" y="118533"/>
              <a:ext cx="217052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914400">
                <a:defRPr b="1" i="1" sz="32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>
                <a:defRPr b="0" i="0" sz="2400"/>
              </a:pPr>
              <a:r>
                <a:rPr b="1" i="1" sz="3200"/>
                <a:t>t</a:t>
              </a:r>
            </a:p>
          </p:txBody>
        </p:sp>
      </p:grpSp>
      <p:grpSp>
        <p:nvGrpSpPr>
          <p:cNvPr id="86" name="Group"/>
          <p:cNvGrpSpPr/>
          <p:nvPr/>
        </p:nvGrpSpPr>
        <p:grpSpPr>
          <a:xfrm>
            <a:off x="811023" y="1088840"/>
            <a:ext cx="3104811" cy="2548851"/>
            <a:chOff x="0" y="0"/>
            <a:chExt cx="3104810" cy="2548849"/>
          </a:xfrm>
        </p:grpSpPr>
        <p:pic>
          <p:nvPicPr>
            <p:cNvPr id="70" name="pot_surf.png" descr="pot_surf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3725" t="17424" r="35293" b="52273"/>
            <a:stretch>
              <a:fillRect/>
            </a:stretch>
          </p:blipFill>
          <p:spPr>
            <a:xfrm>
              <a:off x="0" y="0"/>
              <a:ext cx="3104811" cy="25488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5" name="Group"/>
            <p:cNvGrpSpPr/>
            <p:nvPr/>
          </p:nvGrpSpPr>
          <p:grpSpPr>
            <a:xfrm>
              <a:off x="353576" y="338100"/>
              <a:ext cx="2364324" cy="1764314"/>
              <a:chOff x="0" y="0"/>
              <a:chExt cx="2364322" cy="1764313"/>
            </a:xfrm>
          </p:grpSpPr>
          <p:sp>
            <p:nvSpPr>
              <p:cNvPr id="71" name="Oval"/>
              <p:cNvSpPr/>
              <p:nvPr/>
            </p:nvSpPr>
            <p:spPr>
              <a:xfrm>
                <a:off x="991682" y="490483"/>
                <a:ext cx="178575" cy="190480"/>
              </a:xfrm>
              <a:prstGeom prst="ellipse">
                <a:avLst/>
              </a:prstGeom>
              <a:solidFill>
                <a:srgbClr val="E30B08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72" name="Oval"/>
              <p:cNvSpPr/>
              <p:nvPr/>
            </p:nvSpPr>
            <p:spPr>
              <a:xfrm>
                <a:off x="1707169" y="235717"/>
                <a:ext cx="179766" cy="190481"/>
              </a:xfrm>
              <a:prstGeom prst="ellipse">
                <a:avLst/>
              </a:prstGeom>
              <a:solidFill>
                <a:srgbClr val="E30B08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73" name="Oval"/>
              <p:cNvSpPr/>
              <p:nvPr/>
            </p:nvSpPr>
            <p:spPr>
              <a:xfrm>
                <a:off x="572627" y="108335"/>
                <a:ext cx="179766" cy="190480"/>
              </a:xfrm>
              <a:prstGeom prst="ellipse">
                <a:avLst/>
              </a:prstGeom>
              <a:solidFill>
                <a:srgbClr val="E30B08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74" name="Oval"/>
              <p:cNvSpPr/>
              <p:nvPr/>
            </p:nvSpPr>
            <p:spPr>
              <a:xfrm>
                <a:off x="847632" y="0"/>
                <a:ext cx="178575" cy="190480"/>
              </a:xfrm>
              <a:prstGeom prst="ellipse">
                <a:avLst/>
              </a:prstGeom>
              <a:solidFill>
                <a:srgbClr val="E30B08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75" name="Oval"/>
              <p:cNvSpPr/>
              <p:nvPr/>
            </p:nvSpPr>
            <p:spPr>
              <a:xfrm>
                <a:off x="453578" y="1064302"/>
                <a:ext cx="179766" cy="190480"/>
              </a:xfrm>
              <a:prstGeom prst="ellipse">
                <a:avLst/>
              </a:prstGeom>
              <a:solidFill>
                <a:srgbClr val="E30B08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76" name="Oval"/>
              <p:cNvSpPr/>
              <p:nvPr/>
            </p:nvSpPr>
            <p:spPr>
              <a:xfrm>
                <a:off x="513103" y="1573834"/>
                <a:ext cx="179765" cy="190480"/>
              </a:xfrm>
              <a:prstGeom prst="ellipse">
                <a:avLst/>
              </a:prstGeom>
              <a:solidFill>
                <a:srgbClr val="84309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77" name="Oval"/>
              <p:cNvSpPr/>
              <p:nvPr/>
            </p:nvSpPr>
            <p:spPr>
              <a:xfrm>
                <a:off x="1409545" y="1319068"/>
                <a:ext cx="178575" cy="190480"/>
              </a:xfrm>
              <a:prstGeom prst="ellipse">
                <a:avLst/>
              </a:prstGeom>
              <a:solidFill>
                <a:srgbClr val="84309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78" name="Oval"/>
              <p:cNvSpPr/>
              <p:nvPr/>
            </p:nvSpPr>
            <p:spPr>
              <a:xfrm>
                <a:off x="2185748" y="1064302"/>
                <a:ext cx="178575" cy="190480"/>
              </a:xfrm>
              <a:prstGeom prst="ellipse">
                <a:avLst/>
              </a:prstGeom>
              <a:solidFill>
                <a:srgbClr val="84309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79" name="Line"/>
              <p:cNvSpPr/>
              <p:nvPr/>
            </p:nvSpPr>
            <p:spPr>
              <a:xfrm rot="20543038">
                <a:off x="1051206" y="426197"/>
                <a:ext cx="714298" cy="102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424" y="10800"/>
                      <a:pt x="847" y="0"/>
                      <a:pt x="1271" y="0"/>
                    </a:cubicBezTo>
                    <a:cubicBezTo>
                      <a:pt x="1694" y="0"/>
                      <a:pt x="2118" y="21600"/>
                      <a:pt x="2541" y="21600"/>
                    </a:cubicBezTo>
                    <a:cubicBezTo>
                      <a:pt x="2965" y="21600"/>
                      <a:pt x="3388" y="0"/>
                      <a:pt x="3812" y="0"/>
                    </a:cubicBezTo>
                    <a:cubicBezTo>
                      <a:pt x="4235" y="0"/>
                      <a:pt x="4659" y="21600"/>
                      <a:pt x="5082" y="21600"/>
                    </a:cubicBezTo>
                    <a:cubicBezTo>
                      <a:pt x="5506" y="21600"/>
                      <a:pt x="5929" y="0"/>
                      <a:pt x="6353" y="0"/>
                    </a:cubicBezTo>
                    <a:cubicBezTo>
                      <a:pt x="6776" y="0"/>
                      <a:pt x="7200" y="21600"/>
                      <a:pt x="7624" y="21600"/>
                    </a:cubicBezTo>
                    <a:cubicBezTo>
                      <a:pt x="8047" y="21600"/>
                      <a:pt x="8471" y="0"/>
                      <a:pt x="8894" y="0"/>
                    </a:cubicBezTo>
                    <a:cubicBezTo>
                      <a:pt x="9318" y="0"/>
                      <a:pt x="9741" y="21600"/>
                      <a:pt x="10165" y="21600"/>
                    </a:cubicBezTo>
                    <a:cubicBezTo>
                      <a:pt x="10588" y="21600"/>
                      <a:pt x="11012" y="0"/>
                      <a:pt x="11435" y="0"/>
                    </a:cubicBezTo>
                    <a:cubicBezTo>
                      <a:pt x="11859" y="0"/>
                      <a:pt x="12282" y="21600"/>
                      <a:pt x="12706" y="21600"/>
                    </a:cubicBezTo>
                    <a:cubicBezTo>
                      <a:pt x="13129" y="21600"/>
                      <a:pt x="13553" y="0"/>
                      <a:pt x="13976" y="0"/>
                    </a:cubicBezTo>
                    <a:cubicBezTo>
                      <a:pt x="14400" y="0"/>
                      <a:pt x="14824" y="21600"/>
                      <a:pt x="15247" y="21600"/>
                    </a:cubicBezTo>
                    <a:cubicBezTo>
                      <a:pt x="15671" y="21600"/>
                      <a:pt x="16094" y="0"/>
                      <a:pt x="16518" y="0"/>
                    </a:cubicBezTo>
                    <a:cubicBezTo>
                      <a:pt x="16941" y="0"/>
                      <a:pt x="17365" y="21600"/>
                      <a:pt x="17788" y="21600"/>
                    </a:cubicBezTo>
                    <a:cubicBezTo>
                      <a:pt x="18212" y="21600"/>
                      <a:pt x="18635" y="0"/>
                      <a:pt x="19059" y="0"/>
                    </a:cubicBezTo>
                    <a:cubicBezTo>
                      <a:pt x="19482" y="0"/>
                      <a:pt x="19906" y="21600"/>
                      <a:pt x="20329" y="21600"/>
                    </a:cubicBezTo>
                    <a:cubicBezTo>
                      <a:pt x="20753" y="21600"/>
                      <a:pt x="21176" y="10800"/>
                      <a:pt x="21600" y="0"/>
                    </a:cubicBezTo>
                  </a:path>
                </a:pathLst>
              </a:custGeom>
              <a:noFill/>
              <a:ln w="28575" cap="flat">
                <a:solidFill>
                  <a:srgbClr val="FF8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80" name="Line"/>
              <p:cNvSpPr/>
              <p:nvPr/>
            </p:nvSpPr>
            <p:spPr>
              <a:xfrm rot="16034302">
                <a:off x="311314" y="1329187"/>
                <a:ext cx="509533" cy="1059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424" y="10800"/>
                      <a:pt x="847" y="0"/>
                      <a:pt x="1271" y="0"/>
                    </a:cubicBezTo>
                    <a:cubicBezTo>
                      <a:pt x="1694" y="0"/>
                      <a:pt x="2118" y="21600"/>
                      <a:pt x="2541" y="21600"/>
                    </a:cubicBezTo>
                    <a:cubicBezTo>
                      <a:pt x="2965" y="21600"/>
                      <a:pt x="3388" y="0"/>
                      <a:pt x="3812" y="0"/>
                    </a:cubicBezTo>
                    <a:cubicBezTo>
                      <a:pt x="4235" y="0"/>
                      <a:pt x="4659" y="21600"/>
                      <a:pt x="5082" y="21600"/>
                    </a:cubicBezTo>
                    <a:cubicBezTo>
                      <a:pt x="5506" y="21600"/>
                      <a:pt x="5929" y="0"/>
                      <a:pt x="6353" y="0"/>
                    </a:cubicBezTo>
                    <a:cubicBezTo>
                      <a:pt x="6776" y="0"/>
                      <a:pt x="7200" y="21600"/>
                      <a:pt x="7624" y="21600"/>
                    </a:cubicBezTo>
                    <a:cubicBezTo>
                      <a:pt x="8047" y="21600"/>
                      <a:pt x="8471" y="0"/>
                      <a:pt x="8894" y="0"/>
                    </a:cubicBezTo>
                    <a:cubicBezTo>
                      <a:pt x="9318" y="0"/>
                      <a:pt x="9741" y="21600"/>
                      <a:pt x="10165" y="21600"/>
                    </a:cubicBezTo>
                    <a:cubicBezTo>
                      <a:pt x="10588" y="21600"/>
                      <a:pt x="11012" y="0"/>
                      <a:pt x="11435" y="0"/>
                    </a:cubicBezTo>
                    <a:cubicBezTo>
                      <a:pt x="11859" y="0"/>
                      <a:pt x="12282" y="21600"/>
                      <a:pt x="12706" y="21600"/>
                    </a:cubicBezTo>
                    <a:cubicBezTo>
                      <a:pt x="13129" y="21600"/>
                      <a:pt x="13553" y="0"/>
                      <a:pt x="13976" y="0"/>
                    </a:cubicBezTo>
                    <a:cubicBezTo>
                      <a:pt x="14400" y="0"/>
                      <a:pt x="14824" y="21600"/>
                      <a:pt x="15247" y="21600"/>
                    </a:cubicBezTo>
                    <a:cubicBezTo>
                      <a:pt x="15671" y="21600"/>
                      <a:pt x="16094" y="0"/>
                      <a:pt x="16518" y="0"/>
                    </a:cubicBezTo>
                    <a:cubicBezTo>
                      <a:pt x="16941" y="0"/>
                      <a:pt x="17365" y="21600"/>
                      <a:pt x="17788" y="21600"/>
                    </a:cubicBezTo>
                    <a:cubicBezTo>
                      <a:pt x="18212" y="21600"/>
                      <a:pt x="18635" y="0"/>
                      <a:pt x="19059" y="0"/>
                    </a:cubicBezTo>
                    <a:cubicBezTo>
                      <a:pt x="19482" y="0"/>
                      <a:pt x="19906" y="21600"/>
                      <a:pt x="20329" y="21600"/>
                    </a:cubicBezTo>
                    <a:cubicBezTo>
                      <a:pt x="20753" y="21600"/>
                      <a:pt x="21176" y="10800"/>
                      <a:pt x="21600" y="0"/>
                    </a:cubicBezTo>
                  </a:path>
                </a:pathLst>
              </a:custGeom>
              <a:noFill/>
              <a:ln w="28575" cap="flat">
                <a:solidFill>
                  <a:srgbClr val="FF8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81" name="Line"/>
              <p:cNvSpPr/>
              <p:nvPr/>
            </p:nvSpPr>
            <p:spPr>
              <a:xfrm rot="13891167">
                <a:off x="622033" y="335124"/>
                <a:ext cx="446437" cy="1214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424" y="10800"/>
                      <a:pt x="847" y="0"/>
                      <a:pt x="1271" y="0"/>
                    </a:cubicBezTo>
                    <a:cubicBezTo>
                      <a:pt x="1694" y="0"/>
                      <a:pt x="2118" y="21600"/>
                      <a:pt x="2541" y="21600"/>
                    </a:cubicBezTo>
                    <a:cubicBezTo>
                      <a:pt x="2965" y="21600"/>
                      <a:pt x="3388" y="0"/>
                      <a:pt x="3812" y="0"/>
                    </a:cubicBezTo>
                    <a:cubicBezTo>
                      <a:pt x="4235" y="0"/>
                      <a:pt x="4659" y="21600"/>
                      <a:pt x="5082" y="21600"/>
                    </a:cubicBezTo>
                    <a:cubicBezTo>
                      <a:pt x="5506" y="21600"/>
                      <a:pt x="5929" y="0"/>
                      <a:pt x="6353" y="0"/>
                    </a:cubicBezTo>
                    <a:cubicBezTo>
                      <a:pt x="6776" y="0"/>
                      <a:pt x="7200" y="21600"/>
                      <a:pt x="7624" y="21600"/>
                    </a:cubicBezTo>
                    <a:cubicBezTo>
                      <a:pt x="8047" y="21600"/>
                      <a:pt x="8471" y="0"/>
                      <a:pt x="8894" y="0"/>
                    </a:cubicBezTo>
                    <a:cubicBezTo>
                      <a:pt x="9318" y="0"/>
                      <a:pt x="9741" y="21600"/>
                      <a:pt x="10165" y="21600"/>
                    </a:cubicBezTo>
                    <a:cubicBezTo>
                      <a:pt x="10588" y="21600"/>
                      <a:pt x="11012" y="0"/>
                      <a:pt x="11435" y="0"/>
                    </a:cubicBezTo>
                    <a:cubicBezTo>
                      <a:pt x="11859" y="0"/>
                      <a:pt x="12282" y="21600"/>
                      <a:pt x="12706" y="21600"/>
                    </a:cubicBezTo>
                    <a:cubicBezTo>
                      <a:pt x="13129" y="21600"/>
                      <a:pt x="13553" y="0"/>
                      <a:pt x="13976" y="0"/>
                    </a:cubicBezTo>
                    <a:cubicBezTo>
                      <a:pt x="14400" y="0"/>
                      <a:pt x="14824" y="21600"/>
                      <a:pt x="15247" y="21600"/>
                    </a:cubicBezTo>
                    <a:cubicBezTo>
                      <a:pt x="15671" y="21600"/>
                      <a:pt x="16094" y="0"/>
                      <a:pt x="16518" y="0"/>
                    </a:cubicBezTo>
                    <a:cubicBezTo>
                      <a:pt x="16941" y="0"/>
                      <a:pt x="17365" y="21600"/>
                      <a:pt x="17788" y="21600"/>
                    </a:cubicBezTo>
                    <a:cubicBezTo>
                      <a:pt x="18212" y="21600"/>
                      <a:pt x="18635" y="0"/>
                      <a:pt x="19059" y="0"/>
                    </a:cubicBezTo>
                    <a:cubicBezTo>
                      <a:pt x="19482" y="0"/>
                      <a:pt x="19906" y="21600"/>
                      <a:pt x="20329" y="21600"/>
                    </a:cubicBezTo>
                    <a:cubicBezTo>
                      <a:pt x="20753" y="21600"/>
                      <a:pt x="21176" y="10800"/>
                      <a:pt x="21600" y="0"/>
                    </a:cubicBezTo>
                  </a:path>
                </a:pathLst>
              </a:custGeom>
              <a:noFill/>
              <a:ln w="28575" cap="flat">
                <a:solidFill>
                  <a:srgbClr val="FF8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82" name="Oval"/>
              <p:cNvSpPr/>
              <p:nvPr/>
            </p:nvSpPr>
            <p:spPr>
              <a:xfrm>
                <a:off x="0" y="323814"/>
                <a:ext cx="178575" cy="190480"/>
              </a:xfrm>
              <a:prstGeom prst="ellipse">
                <a:avLst/>
              </a:prstGeom>
              <a:solidFill>
                <a:srgbClr val="E30B08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83" name="Line"/>
              <p:cNvSpPr/>
              <p:nvPr/>
            </p:nvSpPr>
            <p:spPr>
              <a:xfrm rot="20543038">
                <a:off x="651200" y="91668"/>
                <a:ext cx="266672" cy="94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424" y="10800"/>
                      <a:pt x="847" y="0"/>
                      <a:pt x="1271" y="0"/>
                    </a:cubicBezTo>
                    <a:cubicBezTo>
                      <a:pt x="1694" y="0"/>
                      <a:pt x="2118" y="21600"/>
                      <a:pt x="2541" y="21600"/>
                    </a:cubicBezTo>
                    <a:cubicBezTo>
                      <a:pt x="2965" y="21600"/>
                      <a:pt x="3388" y="0"/>
                      <a:pt x="3812" y="0"/>
                    </a:cubicBezTo>
                    <a:cubicBezTo>
                      <a:pt x="4235" y="0"/>
                      <a:pt x="4659" y="21600"/>
                      <a:pt x="5082" y="21600"/>
                    </a:cubicBezTo>
                    <a:cubicBezTo>
                      <a:pt x="5506" y="21600"/>
                      <a:pt x="5929" y="0"/>
                      <a:pt x="6353" y="0"/>
                    </a:cubicBezTo>
                    <a:cubicBezTo>
                      <a:pt x="6776" y="0"/>
                      <a:pt x="7200" y="21600"/>
                      <a:pt x="7624" y="21600"/>
                    </a:cubicBezTo>
                    <a:cubicBezTo>
                      <a:pt x="8047" y="21600"/>
                      <a:pt x="8471" y="0"/>
                      <a:pt x="8894" y="0"/>
                    </a:cubicBezTo>
                    <a:cubicBezTo>
                      <a:pt x="9318" y="0"/>
                      <a:pt x="9741" y="21600"/>
                      <a:pt x="10165" y="21600"/>
                    </a:cubicBezTo>
                    <a:cubicBezTo>
                      <a:pt x="10588" y="21600"/>
                      <a:pt x="11012" y="0"/>
                      <a:pt x="11435" y="0"/>
                    </a:cubicBezTo>
                    <a:cubicBezTo>
                      <a:pt x="11859" y="0"/>
                      <a:pt x="12282" y="21600"/>
                      <a:pt x="12706" y="21600"/>
                    </a:cubicBezTo>
                    <a:cubicBezTo>
                      <a:pt x="13129" y="21600"/>
                      <a:pt x="13553" y="0"/>
                      <a:pt x="13976" y="0"/>
                    </a:cubicBezTo>
                    <a:cubicBezTo>
                      <a:pt x="14400" y="0"/>
                      <a:pt x="14824" y="21600"/>
                      <a:pt x="15247" y="21600"/>
                    </a:cubicBezTo>
                    <a:cubicBezTo>
                      <a:pt x="15671" y="21600"/>
                      <a:pt x="16094" y="0"/>
                      <a:pt x="16518" y="0"/>
                    </a:cubicBezTo>
                    <a:cubicBezTo>
                      <a:pt x="16941" y="0"/>
                      <a:pt x="17365" y="21600"/>
                      <a:pt x="17788" y="21600"/>
                    </a:cubicBezTo>
                    <a:cubicBezTo>
                      <a:pt x="18212" y="21600"/>
                      <a:pt x="18635" y="0"/>
                      <a:pt x="19059" y="0"/>
                    </a:cubicBezTo>
                    <a:cubicBezTo>
                      <a:pt x="19482" y="0"/>
                      <a:pt x="19906" y="21600"/>
                      <a:pt x="20329" y="21600"/>
                    </a:cubicBezTo>
                    <a:cubicBezTo>
                      <a:pt x="20753" y="21600"/>
                      <a:pt x="21176" y="10800"/>
                      <a:pt x="21600" y="0"/>
                    </a:cubicBezTo>
                  </a:path>
                </a:pathLst>
              </a:custGeom>
              <a:noFill/>
              <a:ln w="28575" cap="flat">
                <a:solidFill>
                  <a:srgbClr val="FF8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84" name="Line"/>
              <p:cNvSpPr/>
              <p:nvPr/>
            </p:nvSpPr>
            <p:spPr>
              <a:xfrm rot="14925137">
                <a:off x="-34525" y="544056"/>
                <a:ext cx="438103" cy="1333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424" y="10800"/>
                      <a:pt x="847" y="0"/>
                      <a:pt x="1271" y="0"/>
                    </a:cubicBezTo>
                    <a:cubicBezTo>
                      <a:pt x="1694" y="0"/>
                      <a:pt x="2118" y="21600"/>
                      <a:pt x="2541" y="21600"/>
                    </a:cubicBezTo>
                    <a:cubicBezTo>
                      <a:pt x="2965" y="21600"/>
                      <a:pt x="3388" y="0"/>
                      <a:pt x="3812" y="0"/>
                    </a:cubicBezTo>
                    <a:cubicBezTo>
                      <a:pt x="4235" y="0"/>
                      <a:pt x="4659" y="21600"/>
                      <a:pt x="5082" y="21600"/>
                    </a:cubicBezTo>
                    <a:cubicBezTo>
                      <a:pt x="5506" y="21600"/>
                      <a:pt x="5929" y="0"/>
                      <a:pt x="6353" y="0"/>
                    </a:cubicBezTo>
                    <a:cubicBezTo>
                      <a:pt x="6776" y="0"/>
                      <a:pt x="7200" y="21600"/>
                      <a:pt x="7624" y="21600"/>
                    </a:cubicBezTo>
                    <a:cubicBezTo>
                      <a:pt x="8047" y="21600"/>
                      <a:pt x="8471" y="0"/>
                      <a:pt x="8894" y="0"/>
                    </a:cubicBezTo>
                    <a:cubicBezTo>
                      <a:pt x="9318" y="0"/>
                      <a:pt x="9741" y="21600"/>
                      <a:pt x="10165" y="21600"/>
                    </a:cubicBezTo>
                    <a:cubicBezTo>
                      <a:pt x="10588" y="21600"/>
                      <a:pt x="11012" y="0"/>
                      <a:pt x="11435" y="0"/>
                    </a:cubicBezTo>
                    <a:cubicBezTo>
                      <a:pt x="11859" y="0"/>
                      <a:pt x="12282" y="21600"/>
                      <a:pt x="12706" y="21600"/>
                    </a:cubicBezTo>
                    <a:cubicBezTo>
                      <a:pt x="13129" y="21600"/>
                      <a:pt x="13553" y="0"/>
                      <a:pt x="13976" y="0"/>
                    </a:cubicBezTo>
                    <a:cubicBezTo>
                      <a:pt x="14400" y="0"/>
                      <a:pt x="14824" y="21600"/>
                      <a:pt x="15247" y="21600"/>
                    </a:cubicBezTo>
                    <a:cubicBezTo>
                      <a:pt x="15671" y="21600"/>
                      <a:pt x="16094" y="0"/>
                      <a:pt x="16518" y="0"/>
                    </a:cubicBezTo>
                    <a:cubicBezTo>
                      <a:pt x="16941" y="0"/>
                      <a:pt x="17365" y="21600"/>
                      <a:pt x="17788" y="21600"/>
                    </a:cubicBezTo>
                    <a:cubicBezTo>
                      <a:pt x="18212" y="21600"/>
                      <a:pt x="18635" y="0"/>
                      <a:pt x="19059" y="0"/>
                    </a:cubicBezTo>
                    <a:cubicBezTo>
                      <a:pt x="19482" y="0"/>
                      <a:pt x="19906" y="21600"/>
                      <a:pt x="20329" y="21600"/>
                    </a:cubicBezTo>
                    <a:cubicBezTo>
                      <a:pt x="20753" y="21600"/>
                      <a:pt x="21176" y="10800"/>
                      <a:pt x="21600" y="0"/>
                    </a:cubicBezTo>
                  </a:path>
                </a:pathLst>
              </a:custGeom>
              <a:noFill/>
              <a:ln w="28575" cap="flat">
                <a:solidFill>
                  <a:srgbClr val="FF8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</p:grpSp>
      <p:sp>
        <p:nvSpPr>
          <p:cNvPr id="87" name="Electrons live in continuum space…"/>
          <p:cNvSpPr txBox="1"/>
          <p:nvPr/>
        </p:nvSpPr>
        <p:spPr>
          <a:xfrm>
            <a:off x="162718" y="3513433"/>
            <a:ext cx="4718482" cy="3028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478" tIns="34478" rIns="34478" bIns="34478">
            <a:spAutoFit/>
          </a:bodyPr>
          <a:lstStyle/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Electrons live in continuum space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0578" indent="-220578" defTabSz="336550">
              <a:buSzPct val="100000"/>
              <a:buChar char="•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r-representation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0578" indent="-220578" defTabSz="336550">
              <a:buSzPct val="100000"/>
              <a:buChar char="•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ab-initio methods (density functional theory)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0578" indent="-220578" defTabSz="336550">
              <a:buSzPct val="100000"/>
              <a:buChar char="•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incomprehensible</a:t>
            </a:r>
          </a:p>
        </p:txBody>
      </p:sp>
      <p:pic>
        <p:nvPicPr>
          <p:cNvPr id="8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9100" y="4059766"/>
            <a:ext cx="1752600" cy="50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36633" y="4635500"/>
            <a:ext cx="1485901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59700" y="4438650"/>
            <a:ext cx="1549400" cy="8255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Line"/>
          <p:cNvSpPr/>
          <p:nvPr/>
        </p:nvSpPr>
        <p:spPr>
          <a:xfrm>
            <a:off x="7007882" y="4851400"/>
            <a:ext cx="469010" cy="0"/>
          </a:xfrm>
          <a:prstGeom prst="line">
            <a:avLst/>
          </a:prstGeom>
          <a:ln w="25400">
            <a:solidFill>
              <a:srgbClr val="FF2600"/>
            </a:solidFill>
            <a:tailEnd type="arrow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Action of the translation operator:…"/>
          <p:cNvSpPr txBox="1"/>
          <p:nvPr/>
        </p:nvSpPr>
        <p:spPr>
          <a:xfrm>
            <a:off x="332052" y="921978"/>
            <a:ext cx="8915401" cy="6761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478" tIns="34478" rIns="34478" bIns="34478">
            <a:spAutoFit/>
          </a:bodyPr>
          <a:lstStyle/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/>
            </a:pPr>
            <a:r>
              <a:t>Action of the translation operator:</a:t>
            </a: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translations commute: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</a:t>
            </a:r>
            <a:r>
              <a: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(*)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Let us construct common eigenstates of all translation operators (one-dimensional representations of the translation group)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(*) implies                                                and thus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What are the admissible values of 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Periodic boundary conditions: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Interpretation:  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=0 	functions that are invariant under any translation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			      k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=𝜋/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a   	function that change sign under elementary translation 	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Bloch theorem (continuum formulation)"/>
          <p:cNvSpPr txBox="1"/>
          <p:nvPr>
            <p:ph type="title"/>
          </p:nvPr>
        </p:nvSpPr>
        <p:spPr>
          <a:xfrm>
            <a:off x="465137" y="268287"/>
            <a:ext cx="8915401" cy="609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z="2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Bloch theorem (continuum formulation)</a:t>
            </a:r>
          </a:p>
        </p:txBody>
      </p:sp>
      <p:pic>
        <p:nvPicPr>
          <p:cNvPr id="29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8700" y="1016000"/>
            <a:ext cx="2159000" cy="266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02516" y="3153833"/>
            <a:ext cx="2209801" cy="266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08550" y="1665816"/>
            <a:ext cx="2019300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35666" y="3661833"/>
            <a:ext cx="3035301" cy="266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990166" y="3661833"/>
            <a:ext cx="2120901" cy="266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898900" y="4660900"/>
            <a:ext cx="4940300" cy="266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65666" y="5003800"/>
            <a:ext cx="3492501" cy="584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Bloch function:…"/>
          <p:cNvSpPr txBox="1"/>
          <p:nvPr/>
        </p:nvSpPr>
        <p:spPr>
          <a:xfrm>
            <a:off x="465137" y="923956"/>
            <a:ext cx="8915401" cy="5014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478" tIns="34478" rIns="34478" bIns="34478">
            <a:spAutoFit/>
          </a:bodyPr>
          <a:lstStyle/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solidFill>
                  <a:srgbClr val="FF2600"/>
                </a:solidFill>
              </a:defRPr>
            </a:pPr>
            <a:r>
              <a:t>Bloch function:</a:t>
            </a: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solidFill>
                  <a:srgbClr val="FF2600"/>
                </a:solidFill>
              </a:defRPr>
            </a:p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                       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(*)</a:t>
            </a: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solidFill>
                  <a:srgbClr val="FF2600"/>
                </a:solidFill>
              </a:defRPr>
            </a:p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solidFill>
                  <a:srgbClr val="FF2600"/>
                </a:solidFill>
              </a:defRPr>
            </a:p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/>
            </a:pPr>
            <a:r>
              <a:t>Bloch functions are orthogonal:  </a:t>
            </a: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/>
            </a:p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/>
            </a:pPr>
            <a:r>
              <a:t>What is it good for?</a:t>
            </a: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/>
            </a:pPr>
            <a:r>
              <a:t>We have reduced the computational effort immensely!</a:t>
            </a:r>
          </a:p>
          <a:p>
            <a:pPr marL="220578" indent="-220578" defTabSz="336550">
              <a:buSzPct val="100000"/>
              <a:buChar char="•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/>
            </a:pPr>
            <a:r>
              <a:t>from the entire (infinite) crystal to a single unit cell  </a:t>
            </a:r>
          </a:p>
          <a:p>
            <a:pPr marL="220578" indent="-220578" defTabSz="336550">
              <a:buSzPct val="100000"/>
              <a:buChar char="•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/>
            </a:pPr>
            <a:r>
              <a:t>from continuum to discrete spectrum</a:t>
            </a: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Bloch theorem (continuum formulation)"/>
          <p:cNvSpPr txBox="1"/>
          <p:nvPr>
            <p:ph type="title"/>
          </p:nvPr>
        </p:nvSpPr>
        <p:spPr>
          <a:xfrm>
            <a:off x="465137" y="268287"/>
            <a:ext cx="8915401" cy="609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z="2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Bloch theorem (continuum formulation)</a:t>
            </a:r>
          </a:p>
        </p:txBody>
      </p:sp>
      <p:pic>
        <p:nvPicPr>
          <p:cNvPr id="30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97250" y="990600"/>
            <a:ext cx="3111500" cy="266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24250" y="1632743"/>
            <a:ext cx="2857500" cy="266701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Line"/>
          <p:cNvSpPr/>
          <p:nvPr/>
        </p:nvSpPr>
        <p:spPr>
          <a:xfrm flipH="1" flipV="1">
            <a:off x="6057393" y="1974320"/>
            <a:ext cx="255785" cy="255786"/>
          </a:xfrm>
          <a:prstGeom prst="line">
            <a:avLst/>
          </a:prstGeom>
          <a:ln w="25400">
            <a:solidFill>
              <a:srgbClr val="FF2600"/>
            </a:solidFill>
            <a:tailEnd type="arrow"/>
          </a:ln>
        </p:spPr>
        <p:txBody>
          <a:bodyPr lIns="45719" rIns="45719"/>
          <a:lstStyle/>
          <a:p>
            <a:pPr/>
          </a:p>
        </p:txBody>
      </p:sp>
      <p:sp>
        <p:nvSpPr>
          <p:cNvPr id="308" name="periodic function"/>
          <p:cNvSpPr txBox="1"/>
          <p:nvPr/>
        </p:nvSpPr>
        <p:spPr>
          <a:xfrm>
            <a:off x="6375400" y="2006600"/>
            <a:ext cx="2020513" cy="409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solidFill>
                  <a:srgbClr val="FF2600"/>
                </a:solidFill>
              </a:defRPr>
            </a:lvl1pPr>
          </a:lstStyle>
          <a:p>
            <a:pPr/>
            <a:r>
              <a:t>periodic function</a:t>
            </a:r>
          </a:p>
        </p:txBody>
      </p:sp>
      <p:pic>
        <p:nvPicPr>
          <p:cNvPr id="30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08500" y="2654300"/>
            <a:ext cx="1651000" cy="266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(*)"/>
          <p:cNvSpPr txBox="1"/>
          <p:nvPr/>
        </p:nvSpPr>
        <p:spPr>
          <a:xfrm>
            <a:off x="242237" y="5791598"/>
            <a:ext cx="429926" cy="409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/>
            </a:lvl1pPr>
          </a:lstStyle>
          <a:p>
            <a:pPr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(*)</a:t>
            </a:r>
          </a:p>
        </p:txBody>
      </p:sp>
      <p:pic>
        <p:nvPicPr>
          <p:cNvPr id="311" name="T_mathbf_R_e^i_m.pdf" descr="T_mathbf_R_e^i_m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1339" y="5856783"/>
            <a:ext cx="6921501" cy="279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Observation:…"/>
          <p:cNvSpPr txBox="1"/>
          <p:nvPr/>
        </p:nvSpPr>
        <p:spPr>
          <a:xfrm>
            <a:off x="317500" y="757224"/>
            <a:ext cx="8707438" cy="1377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478" tIns="34478" rIns="34478" bIns="34478">
            <a:spAutoFit/>
          </a:bodyPr>
          <a:lstStyle/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Observation: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/>
            </a:pPr>
            <a:r>
              <a:t>The vectors </a:t>
            </a:r>
            <a:r>
              <a:rPr b="1"/>
              <a:t>k </a:t>
            </a:r>
            <a:r>
              <a:t>and </a:t>
            </a:r>
            <a:r>
              <a:rPr b="1"/>
              <a:t>k</a:t>
            </a:r>
            <a:r>
              <a:t>+</a:t>
            </a:r>
            <a:r>
              <a:rPr b="1"/>
              <a:t>G</a:t>
            </a:r>
            <a:r>
              <a:t> are equivalent (give the same Bloch state)</a:t>
            </a: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/>
            </a:pPr>
            <a:r>
              <a:t>=&gt; we do not have to use the primitive cell in the k-space (as long as we span the same set of inequivalent k-vectors)</a:t>
            </a:r>
          </a:p>
        </p:txBody>
      </p:sp>
      <p:sp>
        <p:nvSpPr>
          <p:cNvPr id="314" name="1st Brillouin zone"/>
          <p:cNvSpPr txBox="1"/>
          <p:nvPr>
            <p:ph type="title"/>
          </p:nvPr>
        </p:nvSpPr>
        <p:spPr>
          <a:xfrm>
            <a:off x="495300" y="285220"/>
            <a:ext cx="8915400" cy="609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z="2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1st Brillouin zone</a:t>
            </a:r>
          </a:p>
        </p:txBody>
      </p:sp>
      <p:sp>
        <p:nvSpPr>
          <p:cNvPr id="315" name="Woronoi cell of the G-lattice…"/>
          <p:cNvSpPr txBox="1"/>
          <p:nvPr/>
        </p:nvSpPr>
        <p:spPr>
          <a:xfrm>
            <a:off x="4838700" y="2244756"/>
            <a:ext cx="4887582" cy="3028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478" tIns="34478" rIns="34478" bIns="34478">
            <a:spAutoFit/>
          </a:bodyPr>
          <a:lstStyle/>
          <a:p>
            <a:pPr marL="220578" indent="-220578" defTabSz="336550">
              <a:buSzPct val="100000"/>
              <a:buChar char="•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/>
            </a:pPr>
            <a:r>
              <a:t>Woronoi cell of the G-lattice</a:t>
            </a:r>
          </a:p>
          <a:p>
            <a:pPr marL="220578" indent="-220578" defTabSz="336550">
              <a:buSzPct val="100000"/>
              <a:buChar char="•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/>
            </a:pPr>
            <a:r>
              <a:t>one-to-one mapping to primitive cell</a:t>
            </a:r>
          </a:p>
          <a:p>
            <a:pPr marL="220578" indent="-220578" defTabSz="336550">
              <a:buSzPct val="100000"/>
              <a:buChar char="•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/>
            </a:pPr>
            <a:r>
              <a:t>respects point symmetry of the lattice</a:t>
            </a:r>
          </a:p>
          <a:p>
            <a:pPr marL="220578" indent="-220578" defTabSz="336550">
              <a:buSzPct val="100000"/>
              <a:buChar char="•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/>
            </a:pPr>
            <a:r>
              <a:t>standard notation for special points </a:t>
            </a: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/>
            </a:pPr>
            <a:r>
              <a:t>(solid state codes usually have automated</a:t>
            </a: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/>
            </a:pPr>
            <a:r>
              <a:t>routines, e.g. xcrysden)</a:t>
            </a: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/>
            </a:p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/>
            </a:pPr>
            <a:r>
              <a:t>Example:</a:t>
            </a: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/>
            </a:pPr>
            <a:r>
              <a:t>fcc Brillouin zone</a:t>
            </a:r>
          </a:p>
        </p:txBody>
      </p:sp>
      <p:grpSp>
        <p:nvGrpSpPr>
          <p:cNvPr id="324" name="Group"/>
          <p:cNvGrpSpPr/>
          <p:nvPr/>
        </p:nvGrpSpPr>
        <p:grpSpPr>
          <a:xfrm>
            <a:off x="254000" y="2650354"/>
            <a:ext cx="4157095" cy="3634980"/>
            <a:chOff x="0" y="0"/>
            <a:chExt cx="4157094" cy="3634978"/>
          </a:xfrm>
        </p:grpSpPr>
        <p:pic>
          <p:nvPicPr>
            <p:cNvPr id="31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157095" cy="36349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7" name="Line"/>
            <p:cNvSpPr/>
            <p:nvPr/>
          </p:nvSpPr>
          <p:spPr>
            <a:xfrm flipH="1" flipV="1">
              <a:off x="2073155" y="1529622"/>
              <a:ext cx="952350" cy="1"/>
            </a:xfrm>
            <a:prstGeom prst="line">
              <a:avLst/>
            </a:prstGeom>
            <a:noFill/>
            <a:ln w="12700" cap="flat">
              <a:solidFill>
                <a:srgbClr val="FF2600"/>
              </a:solidFill>
              <a:prstDash val="solid"/>
              <a:round/>
              <a:tailEnd type="arrow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8" name="Line"/>
            <p:cNvSpPr/>
            <p:nvPr/>
          </p:nvSpPr>
          <p:spPr>
            <a:xfrm flipH="1">
              <a:off x="2310549" y="1286576"/>
              <a:ext cx="476175" cy="824760"/>
            </a:xfrm>
            <a:prstGeom prst="line">
              <a:avLst/>
            </a:prstGeom>
            <a:noFill/>
            <a:ln w="12700" cap="flat">
              <a:solidFill>
                <a:srgbClr val="FF2600"/>
              </a:solidFill>
              <a:prstDash val="solid"/>
              <a:round/>
              <a:tailEnd type="arrow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9" name="Line"/>
            <p:cNvSpPr/>
            <p:nvPr/>
          </p:nvSpPr>
          <p:spPr>
            <a:xfrm flipH="1">
              <a:off x="1857592" y="1240330"/>
              <a:ext cx="1455389" cy="838003"/>
            </a:xfrm>
            <a:prstGeom prst="line">
              <a:avLst/>
            </a:prstGeom>
            <a:noFill/>
            <a:ln w="12700" cap="flat">
              <a:solidFill>
                <a:srgbClr val="FF2600"/>
              </a:solidFill>
              <a:prstDash val="solid"/>
              <a:round/>
              <a:tailEnd type="arrow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0" name="Line"/>
            <p:cNvSpPr/>
            <p:nvPr/>
          </p:nvSpPr>
          <p:spPr>
            <a:xfrm flipH="1">
              <a:off x="2098944" y="1817489"/>
              <a:ext cx="952350" cy="1"/>
            </a:xfrm>
            <a:prstGeom prst="line">
              <a:avLst/>
            </a:prstGeom>
            <a:noFill/>
            <a:ln w="381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1" name="Line"/>
            <p:cNvSpPr/>
            <p:nvPr/>
          </p:nvSpPr>
          <p:spPr>
            <a:xfrm flipH="1" flipV="1">
              <a:off x="2534977" y="987756"/>
              <a:ext cx="952350" cy="1"/>
            </a:xfrm>
            <a:prstGeom prst="line">
              <a:avLst/>
            </a:prstGeom>
            <a:noFill/>
            <a:ln w="381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2" name="Line"/>
            <p:cNvSpPr/>
            <p:nvPr/>
          </p:nvSpPr>
          <p:spPr>
            <a:xfrm flipH="1">
              <a:off x="2098882" y="991974"/>
              <a:ext cx="476176" cy="824760"/>
            </a:xfrm>
            <a:prstGeom prst="line">
              <a:avLst/>
            </a:prstGeom>
            <a:noFill/>
            <a:ln w="381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3" name="Line"/>
            <p:cNvSpPr/>
            <p:nvPr/>
          </p:nvSpPr>
          <p:spPr>
            <a:xfrm flipH="1">
              <a:off x="3038682" y="991974"/>
              <a:ext cx="476176" cy="824760"/>
            </a:xfrm>
            <a:prstGeom prst="line">
              <a:avLst/>
            </a:prstGeom>
            <a:noFill/>
            <a:ln w="381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32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09966" y="4451955"/>
            <a:ext cx="2870223" cy="23637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Definition:…"/>
          <p:cNvSpPr txBox="1"/>
          <p:nvPr/>
        </p:nvSpPr>
        <p:spPr>
          <a:xfrm>
            <a:off x="266700" y="947724"/>
            <a:ext cx="8707438" cy="6334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478" tIns="34478" rIns="34478" bIns="34478">
            <a:spAutoFit/>
          </a:bodyPr>
          <a:lstStyle/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Definition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0578" indent="-220578" defTabSz="336550">
              <a:buSzPct val="100000"/>
              <a:buChar char="•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Remarks: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0578" indent="-220578" defTabSz="336550">
              <a:buSzPct val="100000"/>
              <a:buChar char="•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Histogram - how many states there are with energies between ω and ω+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ω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0578" indent="-220578" defTabSz="336550">
              <a:buSzPct val="100000"/>
              <a:buChar char="•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Allows to calculate quantities that depend only on band energy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							total charge (per unit cell)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							(band) energy (per unit cell)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Calculation: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0578" indent="-220578" defTabSz="336550">
              <a:buSzPct val="100000"/>
              <a:buChar char="•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histogram (brute force summation over discrete k-mesh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0578" indent="-220578" defTabSz="336550">
              <a:buSzPct val="100000"/>
              <a:buChar char="•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tetrahedron method (used in standard codes) - linearization of dispersion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0578" indent="-220578" defTabSz="336550">
              <a:buSzPct val="100000"/>
              <a:buChar char="•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analytic calculation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Density of states"/>
          <p:cNvSpPr txBox="1"/>
          <p:nvPr>
            <p:ph type="title"/>
          </p:nvPr>
        </p:nvSpPr>
        <p:spPr>
          <a:xfrm>
            <a:off x="495300" y="285220"/>
            <a:ext cx="8915400" cy="609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z="2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Density of states</a:t>
            </a:r>
          </a:p>
        </p:txBody>
      </p:sp>
      <p:pic>
        <p:nvPicPr>
          <p:cNvPr id="3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0700" y="952500"/>
            <a:ext cx="7213600" cy="1320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3000" y="3860800"/>
            <a:ext cx="2235200" cy="520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93800" y="4591931"/>
            <a:ext cx="2133600" cy="520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Definition:…"/>
          <p:cNvSpPr txBox="1"/>
          <p:nvPr/>
        </p:nvSpPr>
        <p:spPr>
          <a:xfrm>
            <a:off x="266700" y="795393"/>
            <a:ext cx="8707438" cy="6105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478" tIns="34478" rIns="34478" bIns="34478">
            <a:spAutoFit/>
          </a:bodyPr>
          <a:lstStyle/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Definition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Calculation: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0578" indent="-220578" defTabSz="336550">
              <a:buSzPct val="100000"/>
              <a:buChar char="•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histogram (brute force summation over discrete k-mesh)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	‘trick’: use 					    and perform the calculation for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	small finite 𝛤 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0578" indent="-220578" defTabSz="336550">
              <a:buSzPct val="100000"/>
              <a:buChar char="•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analytic calculation - band edges (van Hove singularities)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	The states with		    	live in a k-sphere of radius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	This gives rise to characteristic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	behavior close to the band edge: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Density of states"/>
          <p:cNvSpPr txBox="1"/>
          <p:nvPr>
            <p:ph type="title"/>
          </p:nvPr>
        </p:nvSpPr>
        <p:spPr>
          <a:xfrm>
            <a:off x="495300" y="285220"/>
            <a:ext cx="8915400" cy="609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z="2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Density of states</a:t>
            </a:r>
          </a:p>
        </p:txBody>
      </p:sp>
      <p:pic>
        <p:nvPicPr>
          <p:cNvPr id="3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6400" y="787400"/>
            <a:ext cx="7213600" cy="1320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9966" y="3056466"/>
            <a:ext cx="3302001" cy="495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51700" y="4267200"/>
            <a:ext cx="1384300" cy="266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60600" y="4965700"/>
            <a:ext cx="1320800" cy="241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756400" y="4914900"/>
            <a:ext cx="419100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666985" y="5359400"/>
            <a:ext cx="3835401" cy="1295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Example bcc Eu"/>
          <p:cNvSpPr txBox="1"/>
          <p:nvPr>
            <p:ph type="title"/>
          </p:nvPr>
        </p:nvSpPr>
        <p:spPr>
          <a:xfrm>
            <a:off x="465137" y="268287"/>
            <a:ext cx="8915401" cy="609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z="2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Example bcc Eu</a:t>
            </a:r>
          </a:p>
        </p:txBody>
      </p:sp>
      <p:pic>
        <p:nvPicPr>
          <p:cNvPr id="343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17012"/>
          <a:stretch>
            <a:fillRect/>
          </a:stretch>
        </p:blipFill>
        <p:spPr>
          <a:xfrm>
            <a:off x="6247903" y="3010065"/>
            <a:ext cx="2705101" cy="2497833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Text"/>
          <p:cNvSpPr txBox="1"/>
          <p:nvPr/>
        </p:nvSpPr>
        <p:spPr>
          <a:xfrm>
            <a:off x="7536953" y="2974928"/>
            <a:ext cx="12700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ts val="2800"/>
              </a:lnSpc>
              <a:defRPr>
                <a:solidFill>
                  <a:srgbClr val="0000EE"/>
                </a:solidFill>
                <a:uFillTx/>
                <a:latin typeface="Times"/>
                <a:ea typeface="Times"/>
                <a:cs typeface="Times"/>
                <a:sym typeface="Times"/>
              </a:defRPr>
            </a:pPr>
          </a:p>
          <a:p>
            <a:pPr>
              <a:lnSpc>
                <a:spcPts val="2800"/>
              </a:lnSpc>
              <a:defRPr>
                <a:solidFill>
                  <a:srgbClr val="0000EE"/>
                </a:solidFill>
                <a:uFillTx/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345" name="Brillouin zone…"/>
          <p:cNvSpPr txBox="1"/>
          <p:nvPr/>
        </p:nvSpPr>
        <p:spPr>
          <a:xfrm>
            <a:off x="5976207" y="2242949"/>
            <a:ext cx="3248494" cy="919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478" tIns="34478" rIns="34478" bIns="34478">
            <a:spAutoFit/>
          </a:bodyPr>
          <a:lstStyle/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1800"/>
            </a:pPr>
            <a:r>
              <a:t>Brillouin zone</a:t>
            </a: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1800"/>
            </a:pPr>
            <a:r>
              <a:t>bcc (body centred cubic) structure</a:t>
            </a:r>
          </a:p>
        </p:txBody>
      </p:sp>
      <p:grpSp>
        <p:nvGrpSpPr>
          <p:cNvPr id="354" name="Group"/>
          <p:cNvGrpSpPr/>
          <p:nvPr/>
        </p:nvGrpSpPr>
        <p:grpSpPr>
          <a:xfrm>
            <a:off x="406400" y="1193083"/>
            <a:ext cx="4615147" cy="4748200"/>
            <a:chOff x="0" y="0"/>
            <a:chExt cx="4615146" cy="4748199"/>
          </a:xfrm>
        </p:grpSpPr>
        <p:grpSp>
          <p:nvGrpSpPr>
            <p:cNvPr id="351" name="Group"/>
            <p:cNvGrpSpPr/>
            <p:nvPr/>
          </p:nvGrpSpPr>
          <p:grpSpPr>
            <a:xfrm>
              <a:off x="0" y="0"/>
              <a:ext cx="4615147" cy="4748200"/>
              <a:chOff x="0" y="0"/>
              <a:chExt cx="4615146" cy="4748199"/>
            </a:xfrm>
          </p:grpSpPr>
          <p:pic>
            <p:nvPicPr>
              <p:cNvPr id="346" name="Image" descr="Image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671257"/>
                <a:ext cx="4615147" cy="371519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47" name="Band structure…"/>
              <p:cNvSpPr txBox="1"/>
              <p:nvPr/>
            </p:nvSpPr>
            <p:spPr>
              <a:xfrm>
                <a:off x="1750218" y="0"/>
                <a:ext cx="1598056" cy="9198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4478" tIns="34478" rIns="34478" bIns="34478" numCol="1" anchor="t">
                <a:spAutoFit/>
              </a:bodyPr>
              <a:lstStyle/>
              <a:p>
                <a:pPr marL="168275" indent="-168275" defTabSz="336550">
                  <a:tabLst>
                    <a:tab pos="673100" algn="l"/>
                    <a:tab pos="1346200" algn="l"/>
                    <a:tab pos="2019300" algn="l"/>
                    <a:tab pos="2692400" algn="l"/>
                    <a:tab pos="3365500" algn="l"/>
                    <a:tab pos="4038600" algn="l"/>
                    <a:tab pos="4711700" algn="l"/>
                    <a:tab pos="5384800" algn="l"/>
                    <a:tab pos="6057900" algn="l"/>
                    <a:tab pos="6731000" algn="l"/>
                    <a:tab pos="7404100" algn="l"/>
                  </a:tabLst>
                  <a:defRPr sz="1800"/>
                </a:pPr>
                <a:r>
                  <a:t>Band structure </a:t>
                </a:r>
              </a:p>
              <a:p>
                <a:pPr marL="168275" indent="-168275" defTabSz="336550">
                  <a:tabLst>
                    <a:tab pos="673100" algn="l"/>
                    <a:tab pos="1346200" algn="l"/>
                    <a:tab pos="2019300" algn="l"/>
                    <a:tab pos="2692400" algn="l"/>
                    <a:tab pos="3365500" algn="l"/>
                    <a:tab pos="4038600" algn="l"/>
                    <a:tab pos="4711700" algn="l"/>
                    <a:tab pos="5384800" algn="l"/>
                    <a:tab pos="6057900" algn="l"/>
                    <a:tab pos="6731000" algn="l"/>
                    <a:tab pos="7404100" algn="l"/>
                  </a:tabLst>
                  <a:defRPr sz="1800"/>
                </a:pPr>
                <a:r>
                  <a:t>(spin polarized)</a:t>
                </a:r>
              </a:p>
            </p:txBody>
          </p:sp>
          <p:sp>
            <p:nvSpPr>
              <p:cNvPr id="348" name="DoS"/>
              <p:cNvSpPr txBox="1"/>
              <p:nvPr/>
            </p:nvSpPr>
            <p:spPr>
              <a:xfrm>
                <a:off x="531018" y="296955"/>
                <a:ext cx="594790" cy="3259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4478" tIns="34478" rIns="34478" bIns="34478" numCol="1" anchor="t">
                <a:spAutoFit/>
              </a:bodyPr>
              <a:lstStyle>
                <a:lvl1pPr marL="168275" indent="-168275" defTabSz="336550">
                  <a:tabLst>
                    <a:tab pos="673100" algn="l"/>
                    <a:tab pos="1346200" algn="l"/>
                    <a:tab pos="2019300" algn="l"/>
                    <a:tab pos="2692400" algn="l"/>
                    <a:tab pos="3365500" algn="l"/>
                    <a:tab pos="4038600" algn="l"/>
                    <a:tab pos="4711700" algn="l"/>
                    <a:tab pos="5384800" algn="l"/>
                    <a:tab pos="6057900" algn="l"/>
                    <a:tab pos="6731000" algn="l"/>
                    <a:tab pos="7404100" algn="l"/>
                  </a:tabLst>
                  <a:defRPr sz="1800"/>
                </a:lvl1pPr>
              </a:lstStyle>
              <a:p>
                <a:pPr/>
                <a:r>
                  <a:t>DoS</a:t>
                </a:r>
              </a:p>
            </p:txBody>
          </p:sp>
          <p:sp>
            <p:nvSpPr>
              <p:cNvPr id="349" name="DoS"/>
              <p:cNvSpPr txBox="1"/>
              <p:nvPr/>
            </p:nvSpPr>
            <p:spPr>
              <a:xfrm>
                <a:off x="3972685" y="296955"/>
                <a:ext cx="594789" cy="3259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4478" tIns="34478" rIns="34478" bIns="34478" numCol="1" anchor="t">
                <a:spAutoFit/>
              </a:bodyPr>
              <a:lstStyle>
                <a:lvl1pPr marL="168275" indent="-168275" defTabSz="336550">
                  <a:tabLst>
                    <a:tab pos="673100" algn="l"/>
                    <a:tab pos="1346200" algn="l"/>
                    <a:tab pos="2019300" algn="l"/>
                    <a:tab pos="2692400" algn="l"/>
                    <a:tab pos="3365500" algn="l"/>
                    <a:tab pos="4038600" algn="l"/>
                    <a:tab pos="4711700" algn="l"/>
                    <a:tab pos="5384800" algn="l"/>
                    <a:tab pos="6057900" algn="l"/>
                    <a:tab pos="6731000" algn="l"/>
                    <a:tab pos="7404100" algn="l"/>
                  </a:tabLst>
                  <a:defRPr sz="1800"/>
                </a:lvl1pPr>
              </a:lstStyle>
              <a:p>
                <a:pPr/>
                <a:r>
                  <a:t>DoS</a:t>
                </a:r>
              </a:p>
            </p:txBody>
          </p:sp>
          <p:sp>
            <p:nvSpPr>
              <p:cNvPr id="350" name="k"/>
              <p:cNvSpPr txBox="1"/>
              <p:nvPr/>
            </p:nvSpPr>
            <p:spPr>
              <a:xfrm>
                <a:off x="2506012" y="4434806"/>
                <a:ext cx="217151" cy="3133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k</a:t>
                </a:r>
              </a:p>
            </p:txBody>
          </p:sp>
        </p:grpSp>
        <p:sp>
          <p:nvSpPr>
            <p:cNvPr id="352" name="Line"/>
            <p:cNvSpPr/>
            <p:nvPr/>
          </p:nvSpPr>
          <p:spPr>
            <a:xfrm>
              <a:off x="3327400" y="3988517"/>
              <a:ext cx="757664" cy="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53" name="Line"/>
            <p:cNvSpPr/>
            <p:nvPr/>
          </p:nvSpPr>
          <p:spPr>
            <a:xfrm flipH="1">
              <a:off x="965200" y="4098583"/>
              <a:ext cx="75766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Use of symmetry"/>
          <p:cNvSpPr txBox="1"/>
          <p:nvPr>
            <p:ph type="title"/>
          </p:nvPr>
        </p:nvSpPr>
        <p:spPr>
          <a:xfrm>
            <a:off x="465137" y="268287"/>
            <a:ext cx="8915401" cy="609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z="2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Use of symmetry</a:t>
            </a:r>
          </a:p>
        </p:txBody>
      </p:sp>
      <p:sp>
        <p:nvSpPr>
          <p:cNvPr id="357" name="Text"/>
          <p:cNvSpPr txBox="1"/>
          <p:nvPr/>
        </p:nvSpPr>
        <p:spPr>
          <a:xfrm>
            <a:off x="7536953" y="2974928"/>
            <a:ext cx="12700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ts val="2800"/>
              </a:lnSpc>
              <a:defRPr>
                <a:solidFill>
                  <a:srgbClr val="0000EE"/>
                </a:solidFill>
                <a:uFillTx/>
                <a:latin typeface="Times"/>
                <a:ea typeface="Times"/>
                <a:cs typeface="Times"/>
                <a:sym typeface="Times"/>
              </a:defRPr>
            </a:pPr>
          </a:p>
          <a:p>
            <a:pPr>
              <a:lnSpc>
                <a:spcPts val="2800"/>
              </a:lnSpc>
              <a:defRPr>
                <a:solidFill>
                  <a:srgbClr val="0000EE"/>
                </a:solidFill>
                <a:uFillTx/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358" name="Typical symmetries in solids:…"/>
          <p:cNvSpPr txBox="1"/>
          <p:nvPr/>
        </p:nvSpPr>
        <p:spPr>
          <a:xfrm>
            <a:off x="489807" y="1083016"/>
            <a:ext cx="8631904" cy="3526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478" tIns="34478" rIns="34478" bIns="34478">
            <a:spAutoFit/>
          </a:bodyPr>
          <a:lstStyle/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1800"/>
            </a:pPr>
            <a:r>
              <a:t>Typical symmetries in solids:</a:t>
            </a:r>
          </a:p>
          <a:p>
            <a:pPr marL="180473" indent="-180473" defTabSz="336550">
              <a:buSzPct val="100000"/>
              <a:buChar char="•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1800"/>
            </a:pPr>
            <a:r>
              <a:t>Translation             k-vector  (continuous index)      band structure</a:t>
            </a:r>
          </a:p>
          <a:p>
            <a:pPr marL="180473" indent="-180473" defTabSz="336550">
              <a:buSzPct val="100000"/>
              <a:buChar char="•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1800"/>
            </a:pPr>
            <a:r>
              <a:t>Spin SU(2)             S, Sz                                           magnetic ordering</a:t>
            </a:r>
          </a:p>
          <a:p>
            <a:pPr marL="180473" indent="-180473" defTabSz="336550">
              <a:buSzPct val="100000"/>
              <a:buChar char="•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1800"/>
            </a:pPr>
            <a:r>
              <a:t>Space group           irr. classification of bands.         symmetry protected band crossings</a:t>
            </a:r>
          </a:p>
          <a:p>
            <a:pPr marL="180473" indent="-180473" defTabSz="336550">
              <a:buSzPct val="100000"/>
              <a:buChar char="•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1800"/>
            </a:pPr>
            <a:r>
              <a:t>Time reversal         </a:t>
            </a: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1800"/>
            </a:p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1800"/>
            </a:pPr>
            <a:r>
              <a:t>All lead to various selection rules.</a:t>
            </a: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1800"/>
            </a:p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1800"/>
            </a:pPr>
            <a:r>
              <a:t>Local symmetries:</a:t>
            </a:r>
          </a:p>
          <a:p>
            <a:pPr marL="180473" indent="-180473" defTabSz="336550">
              <a:buSzPct val="100000"/>
              <a:buChar char="•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1800"/>
            </a:pPr>
            <a:r>
              <a:t>Spin SU(2)            S, Sz                                  atomic multiplets (open shells)</a:t>
            </a:r>
          </a:p>
          <a:p>
            <a:pPr marL="180473" indent="-180473" defTabSz="336550">
              <a:buSzPct val="100000"/>
              <a:buChar char="•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1800"/>
            </a:pPr>
            <a:r>
              <a:t>Point group           irr. classification                local degeneracy, crystal field splitting</a:t>
            </a:r>
          </a:p>
          <a:p>
            <a:pPr marL="180473" indent="-180473" defTabSz="336550">
              <a:buSzPct val="100000"/>
              <a:buChar char="•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1800"/>
            </a:pPr>
            <a:r>
              <a:t>Bond symmetries                                            selection rules for hopping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560" y="1182323"/>
            <a:ext cx="3529888" cy="2727012"/>
          </a:xfrm>
          <a:prstGeom prst="rect">
            <a:avLst/>
          </a:prstGeom>
          <a:ln w="12700">
            <a:miter lim="400000"/>
          </a:ln>
        </p:spPr>
      </p:pic>
      <p:sp>
        <p:nvSpPr>
          <p:cNvPr id="361" name="Text"/>
          <p:cNvSpPr txBox="1"/>
          <p:nvPr/>
        </p:nvSpPr>
        <p:spPr>
          <a:xfrm>
            <a:off x="5599310" y="2332520"/>
            <a:ext cx="12700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ts val="2800"/>
              </a:lnSpc>
              <a:defRPr>
                <a:solidFill>
                  <a:srgbClr val="0000EE"/>
                </a:solidFill>
                <a:uFillTx/>
                <a:latin typeface="Times"/>
                <a:ea typeface="Times"/>
                <a:cs typeface="Times"/>
                <a:sym typeface="Times"/>
              </a:defRPr>
            </a:pPr>
          </a:p>
          <a:p>
            <a:pPr>
              <a:lnSpc>
                <a:spcPts val="2800"/>
              </a:lnSpc>
              <a:defRPr>
                <a:solidFill>
                  <a:srgbClr val="0000EE"/>
                </a:solidFill>
                <a:uFillTx/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362" name="Example: cubic crystal field"/>
          <p:cNvSpPr txBox="1"/>
          <p:nvPr>
            <p:ph type="ctrTitle"/>
          </p:nvPr>
        </p:nvSpPr>
        <p:spPr>
          <a:xfrm>
            <a:off x="465137" y="268287"/>
            <a:ext cx="8915401" cy="609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z="2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Example: cubic crystal field</a:t>
            </a:r>
          </a:p>
        </p:txBody>
      </p:sp>
      <p:pic>
        <p:nvPicPr>
          <p:cNvPr id="363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rcRect l="54239" t="0" r="0" b="0"/>
          <a:stretch>
            <a:fillRect/>
          </a:stretch>
        </p:blipFill>
        <p:spPr>
          <a:xfrm>
            <a:off x="5849705" y="1135227"/>
            <a:ext cx="2541820" cy="3019426"/>
          </a:xfrm>
          <a:prstGeom prst="rect">
            <a:avLst/>
          </a:prstGeom>
          <a:ln w="12700">
            <a:miter lim="400000"/>
          </a:ln>
        </p:spPr>
      </p:pic>
      <p:sp>
        <p:nvSpPr>
          <p:cNvPr id="364" name="Line"/>
          <p:cNvSpPr/>
          <p:nvPr/>
        </p:nvSpPr>
        <p:spPr>
          <a:xfrm>
            <a:off x="5798277" y="1468966"/>
            <a:ext cx="1" cy="1158512"/>
          </a:xfrm>
          <a:prstGeom prst="line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>
              <a:defRPr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5" name="d-orbitals on…"/>
          <p:cNvSpPr txBox="1"/>
          <p:nvPr/>
        </p:nvSpPr>
        <p:spPr>
          <a:xfrm>
            <a:off x="4649967" y="1692616"/>
            <a:ext cx="1243051" cy="46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478" tIns="34478" rIns="34478" bIns="34478">
            <a:spAutoFit/>
          </a:bodyPr>
          <a:lstStyle/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1400"/>
            </a:pPr>
            <a:r>
              <a:t>d-orbitals on </a:t>
            </a: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1400"/>
            </a:pPr>
            <a:r>
              <a:t>the B site</a:t>
            </a:r>
          </a:p>
        </p:txBody>
      </p:sp>
      <p:sp>
        <p:nvSpPr>
          <p:cNvPr id="366" name="Objective: Construct a lattice model with d-orbitals sitting on the B sites."/>
          <p:cNvSpPr txBox="1"/>
          <p:nvPr/>
        </p:nvSpPr>
        <p:spPr>
          <a:xfrm>
            <a:off x="594434" y="4554349"/>
            <a:ext cx="7212117" cy="325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478" tIns="34478" rIns="34478" bIns="34478">
            <a:spAutoFit/>
          </a:bodyPr>
          <a:lstStyle>
            <a:lvl1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1800"/>
            </a:lvl1pPr>
          </a:lstStyle>
          <a:p>
            <a:pPr/>
            <a:r>
              <a:t>Objective: Construct a lattice model with d-orbitals sitting on the B sites.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On-site Hamiltonian (crystal field)"/>
          <p:cNvSpPr txBox="1"/>
          <p:nvPr/>
        </p:nvSpPr>
        <p:spPr>
          <a:xfrm>
            <a:off x="2967549" y="236283"/>
            <a:ext cx="532892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defRPr b="1" sz="2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On-site Hamiltonian (crystal field)</a:t>
            </a:r>
          </a:p>
        </p:txBody>
      </p:sp>
      <p:sp>
        <p:nvSpPr>
          <p:cNvPr id="369" name="The B site has a cubic symmetry…"/>
          <p:cNvSpPr txBox="1"/>
          <p:nvPr/>
        </p:nvSpPr>
        <p:spPr>
          <a:xfrm>
            <a:off x="732663" y="786935"/>
            <a:ext cx="8863610" cy="21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The B site has a cubic symmetry </a:t>
            </a:r>
          </a:p>
          <a:p>
            <a:pPr defTabSz="914400">
              <a:defRPr sz="1800">
                <a:latin typeface="Times"/>
                <a:ea typeface="Times"/>
                <a:cs typeface="Times"/>
                <a:sym typeface="Times"/>
              </a:defRPr>
            </a:pPr>
          </a:p>
          <a:p>
            <a:pPr defTabSz="914400"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The d-orbitals transform like quadratic polynomials </a:t>
            </a:r>
            <a:r>
              <a:rPr i="1"/>
              <a:t>x</a:t>
            </a:r>
            <a:r>
              <a:rPr baseline="31999" i="1"/>
              <a:t>2</a:t>
            </a:r>
            <a:r>
              <a:rPr i="1"/>
              <a:t>, y</a:t>
            </a:r>
            <a:r>
              <a:rPr baseline="31999" i="1"/>
              <a:t>2</a:t>
            </a:r>
            <a:r>
              <a:rPr i="1"/>
              <a:t>, z</a:t>
            </a:r>
            <a:r>
              <a:rPr baseline="31999" i="1"/>
              <a:t>2</a:t>
            </a:r>
            <a:r>
              <a:rPr i="1"/>
              <a:t>, xy, xz, yz </a:t>
            </a:r>
            <a:endParaRPr i="1"/>
          </a:p>
          <a:p>
            <a:pPr defTabSz="914400"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(there are only 5 functions because </a:t>
            </a:r>
            <a:r>
              <a:rPr i="1"/>
              <a:t>x</a:t>
            </a:r>
            <a:r>
              <a:rPr baseline="31999" i="1"/>
              <a:t>2</a:t>
            </a:r>
            <a:r>
              <a:rPr i="1"/>
              <a:t>+y</a:t>
            </a:r>
            <a:r>
              <a:rPr baseline="31999" i="1"/>
              <a:t>2</a:t>
            </a:r>
            <a:r>
              <a:rPr i="1"/>
              <a:t>+z</a:t>
            </a:r>
            <a:r>
              <a:rPr baseline="31999" i="1"/>
              <a:t>2 </a:t>
            </a:r>
            <a:r>
              <a:t>is an s-function)</a:t>
            </a:r>
          </a:p>
          <a:p>
            <a:pPr defTabSz="914400">
              <a:defRPr sz="1800">
                <a:latin typeface="Times"/>
                <a:ea typeface="Times"/>
                <a:cs typeface="Times"/>
                <a:sym typeface="Times"/>
              </a:defRPr>
            </a:pPr>
          </a:p>
          <a:p>
            <a:pPr defTabSz="914400"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There two irreducible representations:</a:t>
            </a:r>
            <a:endParaRPr i="1"/>
          </a:p>
        </p:txBody>
      </p:sp>
      <p:grpSp>
        <p:nvGrpSpPr>
          <p:cNvPr id="373" name="Group"/>
          <p:cNvGrpSpPr/>
          <p:nvPr/>
        </p:nvGrpSpPr>
        <p:grpSpPr>
          <a:xfrm>
            <a:off x="101599" y="3269905"/>
            <a:ext cx="6035664" cy="3155114"/>
            <a:chOff x="0" y="0"/>
            <a:chExt cx="6035662" cy="3155112"/>
          </a:xfrm>
        </p:grpSpPr>
        <p:pic>
          <p:nvPicPr>
            <p:cNvPr id="37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8372" t="0" r="0" b="0"/>
            <a:stretch>
              <a:fillRect/>
            </a:stretch>
          </p:blipFill>
          <p:spPr>
            <a:xfrm>
              <a:off x="632632" y="0"/>
              <a:ext cx="5403031" cy="31551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1" name="Eg"/>
            <p:cNvSpPr txBox="1"/>
            <p:nvPr/>
          </p:nvSpPr>
          <p:spPr>
            <a:xfrm>
              <a:off x="50800" y="586661"/>
              <a:ext cx="420450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defTabSz="914400"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r>
                <a:t>E</a:t>
              </a:r>
              <a:r>
                <a:rPr baseline="-5999"/>
                <a:t>g</a:t>
              </a:r>
            </a:p>
          </p:txBody>
        </p:sp>
        <p:sp>
          <p:nvSpPr>
            <p:cNvPr id="372" name="T2g"/>
            <p:cNvSpPr txBox="1"/>
            <p:nvPr/>
          </p:nvSpPr>
          <p:spPr>
            <a:xfrm>
              <a:off x="0" y="2097961"/>
              <a:ext cx="516345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defTabSz="914400"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r>
                <a:t>T</a:t>
              </a:r>
              <a:r>
                <a:rPr baseline="-5999"/>
                <a:t>2g</a:t>
              </a:r>
            </a:p>
          </p:txBody>
        </p:sp>
      </p:grpSp>
      <p:grpSp>
        <p:nvGrpSpPr>
          <p:cNvPr id="391" name="Group"/>
          <p:cNvGrpSpPr/>
          <p:nvPr/>
        </p:nvGrpSpPr>
        <p:grpSpPr>
          <a:xfrm>
            <a:off x="7418685" y="4755109"/>
            <a:ext cx="2273484" cy="1799359"/>
            <a:chOff x="0" y="0"/>
            <a:chExt cx="2273482" cy="1799358"/>
          </a:xfrm>
        </p:grpSpPr>
        <p:sp>
          <p:nvSpPr>
            <p:cNvPr id="374" name="Eg"/>
            <p:cNvSpPr txBox="1"/>
            <p:nvPr/>
          </p:nvSpPr>
          <p:spPr>
            <a:xfrm>
              <a:off x="1958039" y="0"/>
              <a:ext cx="283154" cy="4766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t>E</a:t>
              </a:r>
              <a:r>
                <a:rPr baseline="-5999"/>
                <a:t>g</a:t>
              </a:r>
            </a:p>
          </p:txBody>
        </p:sp>
        <p:sp>
          <p:nvSpPr>
            <p:cNvPr id="375" name="T2g"/>
            <p:cNvSpPr txBox="1"/>
            <p:nvPr/>
          </p:nvSpPr>
          <p:spPr>
            <a:xfrm>
              <a:off x="1925748" y="1322702"/>
              <a:ext cx="347735" cy="4766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t>T</a:t>
              </a:r>
              <a:r>
                <a:rPr baseline="-5999"/>
                <a:t>2g</a:t>
              </a:r>
            </a:p>
          </p:txBody>
        </p:sp>
        <p:grpSp>
          <p:nvGrpSpPr>
            <p:cNvPr id="381" name="Group"/>
            <p:cNvGrpSpPr/>
            <p:nvPr/>
          </p:nvGrpSpPr>
          <p:grpSpPr>
            <a:xfrm>
              <a:off x="-1" y="951617"/>
              <a:ext cx="347735" cy="166205"/>
              <a:chOff x="0" y="0"/>
              <a:chExt cx="347733" cy="166203"/>
            </a:xfrm>
          </p:grpSpPr>
          <p:sp>
            <p:nvSpPr>
              <p:cNvPr id="376" name="Line"/>
              <p:cNvSpPr/>
              <p:nvPr/>
            </p:nvSpPr>
            <p:spPr>
              <a:xfrm>
                <a:off x="-1" y="0"/>
                <a:ext cx="347735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377" name="Line"/>
              <p:cNvSpPr/>
              <p:nvPr/>
            </p:nvSpPr>
            <p:spPr>
              <a:xfrm>
                <a:off x="0" y="41550"/>
                <a:ext cx="34773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378" name="Line"/>
              <p:cNvSpPr/>
              <p:nvPr/>
            </p:nvSpPr>
            <p:spPr>
              <a:xfrm>
                <a:off x="0" y="83101"/>
                <a:ext cx="34773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379" name="Line"/>
              <p:cNvSpPr/>
              <p:nvPr/>
            </p:nvSpPr>
            <p:spPr>
              <a:xfrm>
                <a:off x="0" y="124652"/>
                <a:ext cx="34773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380" name="Line"/>
              <p:cNvSpPr/>
              <p:nvPr/>
            </p:nvSpPr>
            <p:spPr>
              <a:xfrm>
                <a:off x="0" y="166203"/>
                <a:ext cx="34773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  <p:grpSp>
          <p:nvGrpSpPr>
            <p:cNvPr id="384" name="Group"/>
            <p:cNvGrpSpPr/>
            <p:nvPr/>
          </p:nvGrpSpPr>
          <p:grpSpPr>
            <a:xfrm>
              <a:off x="1428326" y="217552"/>
              <a:ext cx="347735" cy="41552"/>
              <a:chOff x="0" y="0"/>
              <a:chExt cx="347733" cy="41550"/>
            </a:xfrm>
          </p:grpSpPr>
          <p:sp>
            <p:nvSpPr>
              <p:cNvPr id="382" name="Line"/>
              <p:cNvSpPr/>
              <p:nvPr/>
            </p:nvSpPr>
            <p:spPr>
              <a:xfrm>
                <a:off x="0" y="0"/>
                <a:ext cx="347734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383" name="Line"/>
              <p:cNvSpPr/>
              <p:nvPr/>
            </p:nvSpPr>
            <p:spPr>
              <a:xfrm>
                <a:off x="0" y="41550"/>
                <a:ext cx="34773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  <p:grpSp>
          <p:nvGrpSpPr>
            <p:cNvPr id="388" name="Group"/>
            <p:cNvGrpSpPr/>
            <p:nvPr/>
          </p:nvGrpSpPr>
          <p:grpSpPr>
            <a:xfrm>
              <a:off x="1428326" y="1519479"/>
              <a:ext cx="347735" cy="83103"/>
              <a:chOff x="0" y="0"/>
              <a:chExt cx="347733" cy="83101"/>
            </a:xfrm>
          </p:grpSpPr>
          <p:sp>
            <p:nvSpPr>
              <p:cNvPr id="385" name="Line"/>
              <p:cNvSpPr/>
              <p:nvPr/>
            </p:nvSpPr>
            <p:spPr>
              <a:xfrm>
                <a:off x="0" y="0"/>
                <a:ext cx="347734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386" name="Line"/>
              <p:cNvSpPr/>
              <p:nvPr/>
            </p:nvSpPr>
            <p:spPr>
              <a:xfrm>
                <a:off x="0" y="41550"/>
                <a:ext cx="34773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387" name="Line"/>
              <p:cNvSpPr/>
              <p:nvPr/>
            </p:nvSpPr>
            <p:spPr>
              <a:xfrm>
                <a:off x="0" y="83101"/>
                <a:ext cx="34773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  <p:sp>
          <p:nvSpPr>
            <p:cNvPr id="389" name="Line"/>
            <p:cNvSpPr/>
            <p:nvPr/>
          </p:nvSpPr>
          <p:spPr>
            <a:xfrm flipV="1">
              <a:off x="381290" y="258773"/>
              <a:ext cx="1004661" cy="759224"/>
            </a:xfrm>
            <a:prstGeom prst="line">
              <a:avLst/>
            </a:prstGeom>
            <a:noFill/>
            <a:ln w="127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390" name="Line"/>
            <p:cNvSpPr/>
            <p:nvPr/>
          </p:nvSpPr>
          <p:spPr>
            <a:xfrm>
              <a:off x="381289" y="1020539"/>
              <a:ext cx="1004662" cy="515872"/>
            </a:xfrm>
            <a:prstGeom prst="line">
              <a:avLst/>
            </a:prstGeom>
            <a:noFill/>
            <a:ln w="127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</p:grpSp>
      <p:sp>
        <p:nvSpPr>
          <p:cNvPr id="392" name="spherical symmetry"/>
          <p:cNvSpPr txBox="1"/>
          <p:nvPr/>
        </p:nvSpPr>
        <p:spPr>
          <a:xfrm rot="16200000">
            <a:off x="6734523" y="4266735"/>
            <a:ext cx="170106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defRPr sz="16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spherical symmetry</a:t>
            </a:r>
          </a:p>
        </p:txBody>
      </p:sp>
      <p:sp>
        <p:nvSpPr>
          <p:cNvPr id="393" name="cubic symmetry"/>
          <p:cNvSpPr txBox="1"/>
          <p:nvPr/>
        </p:nvSpPr>
        <p:spPr>
          <a:xfrm rot="16200000">
            <a:off x="8326048" y="3786897"/>
            <a:ext cx="14076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defRPr sz="16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cubic symmetry</a:t>
            </a:r>
          </a:p>
        </p:txBody>
      </p:sp>
      <p:sp>
        <p:nvSpPr>
          <p:cNvPr id="394" name="Energy levels"/>
          <p:cNvSpPr txBox="1"/>
          <p:nvPr/>
        </p:nvSpPr>
        <p:spPr>
          <a:xfrm>
            <a:off x="6202129" y="5325069"/>
            <a:ext cx="1593158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sz="1800">
                <a:solidFill>
                  <a:srgbClr val="0433F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Energy levels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Nearest neighbor hopping"/>
          <p:cNvSpPr txBox="1"/>
          <p:nvPr/>
        </p:nvSpPr>
        <p:spPr>
          <a:xfrm>
            <a:off x="2967549" y="236283"/>
            <a:ext cx="404317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defRPr b="1" sz="2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Nearest neighbor hopping</a:t>
            </a:r>
          </a:p>
        </p:txBody>
      </p:sp>
      <p:grpSp>
        <p:nvGrpSpPr>
          <p:cNvPr id="399" name="Group"/>
          <p:cNvGrpSpPr/>
          <p:nvPr/>
        </p:nvGrpSpPr>
        <p:grpSpPr>
          <a:xfrm>
            <a:off x="566618" y="1622212"/>
            <a:ext cx="2587435" cy="1932772"/>
            <a:chOff x="0" y="0"/>
            <a:chExt cx="2587433" cy="1932771"/>
          </a:xfrm>
        </p:grpSpPr>
        <p:pic>
          <p:nvPicPr>
            <p:cNvPr id="397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0335" t="52362" r="56965" b="5113"/>
            <a:stretch>
              <a:fillRect/>
            </a:stretch>
          </p:blipFill>
          <p:spPr>
            <a:xfrm>
              <a:off x="1084924" y="0"/>
              <a:ext cx="1502510" cy="13416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8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7036" t="4697" r="52908" b="50712"/>
            <a:stretch>
              <a:fillRect/>
            </a:stretch>
          </p:blipFill>
          <p:spPr>
            <a:xfrm>
              <a:off x="0" y="525892"/>
              <a:ext cx="1327455" cy="14068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04" name="Group"/>
          <p:cNvGrpSpPr/>
          <p:nvPr/>
        </p:nvGrpSpPr>
        <p:grpSpPr>
          <a:xfrm>
            <a:off x="719641" y="3537679"/>
            <a:ext cx="2629145" cy="2256771"/>
            <a:chOff x="0" y="0"/>
            <a:chExt cx="2629143" cy="2256769"/>
          </a:xfrm>
        </p:grpSpPr>
        <p:grpSp>
          <p:nvGrpSpPr>
            <p:cNvPr id="402" name="Group"/>
            <p:cNvGrpSpPr/>
            <p:nvPr/>
          </p:nvGrpSpPr>
          <p:grpSpPr>
            <a:xfrm>
              <a:off x="16310" y="108066"/>
              <a:ext cx="2612834" cy="1932772"/>
              <a:chOff x="0" y="0"/>
              <a:chExt cx="2612833" cy="1932771"/>
            </a:xfrm>
          </p:grpSpPr>
          <p:pic>
            <p:nvPicPr>
              <p:cNvPr id="400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20335" t="52362" r="56965" b="5113"/>
              <a:stretch>
                <a:fillRect/>
              </a:stretch>
            </p:blipFill>
            <p:spPr>
              <a:xfrm>
                <a:off x="1110324" y="0"/>
                <a:ext cx="1502510" cy="13416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1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27036" t="4697" r="52908" b="50712"/>
              <a:stretch>
                <a:fillRect/>
              </a:stretch>
            </p:blipFill>
            <p:spPr>
              <a:xfrm>
                <a:off x="0" y="525892"/>
                <a:ext cx="1327455" cy="140688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403" name="Shape"/>
            <p:cNvSpPr/>
            <p:nvPr/>
          </p:nvSpPr>
          <p:spPr>
            <a:xfrm rot="20552999">
              <a:off x="216410" y="255428"/>
              <a:ext cx="1971518" cy="1745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349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2400"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</p:grpSp>
      <p:pic>
        <p:nvPicPr>
          <p:cNvPr id="405" name="langle_psi_1|H|_.pdf" descr="langle_psi_1|H|_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14866" y="2344340"/>
            <a:ext cx="1397001" cy="241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6" name="langle_psi_1|H|_.pdf" descr="langle_psi_1|H|_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46112" y="4037414"/>
            <a:ext cx="2971801" cy="1257301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What is the hopping amplitude between these two orbital on neighbor sites?"/>
          <p:cNvSpPr txBox="1"/>
          <p:nvPr/>
        </p:nvSpPr>
        <p:spPr>
          <a:xfrm>
            <a:off x="3693416" y="1117135"/>
            <a:ext cx="5894390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sz="18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What is the hopping amplitude between these two orbital on neighbor sites?</a:t>
            </a:r>
          </a:p>
        </p:txBody>
      </p:sp>
      <p:pic>
        <p:nvPicPr>
          <p:cNvPr id="408" name="unknown.png" descr="unknown.png"/>
          <p:cNvPicPr>
            <a:picLocks noChangeAspect="1"/>
          </p:cNvPicPr>
          <p:nvPr/>
        </p:nvPicPr>
        <p:blipFill>
          <a:blip r:embed="rId5">
            <a:extLst/>
          </a:blip>
          <a:srcRect l="0" t="0" r="17463" b="0"/>
          <a:stretch>
            <a:fillRect/>
          </a:stretch>
        </p:blipFill>
        <p:spPr>
          <a:xfrm>
            <a:off x="6972720" y="1675804"/>
            <a:ext cx="1686082" cy="1578190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Double Arrow"/>
          <p:cNvSpPr/>
          <p:nvPr/>
        </p:nvSpPr>
        <p:spPr>
          <a:xfrm>
            <a:off x="7404562" y="2801130"/>
            <a:ext cx="634538" cy="119870"/>
          </a:xfrm>
          <a:prstGeom prst="leftRightArrow">
            <a:avLst>
              <a:gd name="adj1" fmla="val 13409"/>
              <a:gd name="adj2" fmla="val 146397"/>
            </a:avLst>
          </a:prstGeom>
          <a:solidFill>
            <a:srgbClr val="0433FF"/>
          </a:solidFill>
          <a:ln w="25400">
            <a:solidFill>
              <a:srgbClr val="0433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Electrons live on discrete lattice…"/>
          <p:cNvSpPr txBox="1"/>
          <p:nvPr/>
        </p:nvSpPr>
        <p:spPr>
          <a:xfrm>
            <a:off x="5005652" y="3552856"/>
            <a:ext cx="4718482" cy="4679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478" tIns="34478" rIns="34478" bIns="34478">
            <a:spAutoFit/>
          </a:bodyPr>
          <a:lstStyle/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Electrons live on discrete lattice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(lattice site = atom or orbital)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0578" indent="-220578" defTabSz="336550">
              <a:buSzPct val="100000"/>
              <a:buChar char="•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Wannier basis (transition amplitudes)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0578" indent="-220578" defTabSz="336550">
              <a:buSzPct val="100000"/>
              <a:buChar char="•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quantum field theory (many-body)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0578" indent="-220578" defTabSz="336550">
              <a:buSzPct val="100000"/>
              <a:buChar char="•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chemical intuition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Continuum vs lattice model description"/>
          <p:cNvSpPr txBox="1"/>
          <p:nvPr>
            <p:ph type="title"/>
          </p:nvPr>
        </p:nvSpPr>
        <p:spPr>
          <a:xfrm>
            <a:off x="465137" y="268287"/>
            <a:ext cx="8915401" cy="609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z="2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Continuum vs lattice model description</a:t>
            </a:r>
          </a:p>
        </p:txBody>
      </p:sp>
      <p:grpSp>
        <p:nvGrpSpPr>
          <p:cNvPr id="131" name="Group"/>
          <p:cNvGrpSpPr/>
          <p:nvPr/>
        </p:nvGrpSpPr>
        <p:grpSpPr>
          <a:xfrm>
            <a:off x="5812487" y="833437"/>
            <a:ext cx="3104811" cy="2288348"/>
            <a:chOff x="0" y="0"/>
            <a:chExt cx="3104810" cy="2288347"/>
          </a:xfrm>
        </p:grpSpPr>
        <p:grpSp>
          <p:nvGrpSpPr>
            <p:cNvPr id="128" name="Group"/>
            <p:cNvGrpSpPr/>
            <p:nvPr/>
          </p:nvGrpSpPr>
          <p:grpSpPr>
            <a:xfrm>
              <a:off x="0" y="357003"/>
              <a:ext cx="3104811" cy="1931345"/>
              <a:chOff x="0" y="0"/>
              <a:chExt cx="3104810" cy="1931343"/>
            </a:xfrm>
          </p:grpSpPr>
          <p:sp>
            <p:nvSpPr>
              <p:cNvPr id="95" name="Line"/>
              <p:cNvSpPr/>
              <p:nvPr/>
            </p:nvSpPr>
            <p:spPr>
              <a:xfrm flipH="1" rot="2723791">
                <a:off x="1702102" y="55896"/>
                <a:ext cx="317680" cy="3841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2375" y="1474"/>
                      <a:pt x="21600" y="10699"/>
                      <a:pt x="21600" y="21600"/>
                    </a:cubicBezTo>
                  </a:path>
                </a:pathLst>
              </a:custGeom>
              <a:noFill/>
              <a:ln w="1905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96" name="Line"/>
              <p:cNvSpPr/>
              <p:nvPr/>
            </p:nvSpPr>
            <p:spPr>
              <a:xfrm rot="18275859">
                <a:off x="1741743" y="1457224"/>
                <a:ext cx="398275" cy="395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1905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grpSp>
            <p:nvGrpSpPr>
              <p:cNvPr id="109" name="Group"/>
              <p:cNvGrpSpPr/>
              <p:nvPr/>
            </p:nvGrpSpPr>
            <p:grpSpPr>
              <a:xfrm>
                <a:off x="31969" y="263952"/>
                <a:ext cx="3072842" cy="1627394"/>
                <a:chOff x="0" y="0"/>
                <a:chExt cx="3072840" cy="1627393"/>
              </a:xfrm>
            </p:grpSpPr>
            <p:grpSp>
              <p:nvGrpSpPr>
                <p:cNvPr id="100" name="Group"/>
                <p:cNvGrpSpPr/>
                <p:nvPr/>
              </p:nvGrpSpPr>
              <p:grpSpPr>
                <a:xfrm>
                  <a:off x="1453612" y="-1"/>
                  <a:ext cx="1619229" cy="1463061"/>
                  <a:chOff x="0" y="0"/>
                  <a:chExt cx="1619228" cy="1463059"/>
                </a:xfrm>
              </p:grpSpPr>
              <p:sp>
                <p:nvSpPr>
                  <p:cNvPr id="97" name="Shape"/>
                  <p:cNvSpPr/>
                  <p:nvPr/>
                </p:nvSpPr>
                <p:spPr>
                  <a:xfrm flipH="1" rot="21212999">
                    <a:off x="613885" y="934571"/>
                    <a:ext cx="981780" cy="47484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2400"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98" name="Shape"/>
                  <p:cNvSpPr/>
                  <p:nvPr/>
                </p:nvSpPr>
                <p:spPr>
                  <a:xfrm flipH="1" rot="21212999">
                    <a:off x="23564" y="53641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2400"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99" name="Shape"/>
                  <p:cNvSpPr/>
                  <p:nvPr/>
                </p:nvSpPr>
                <p:spPr>
                  <a:xfrm flipH="1" rot="21212999">
                    <a:off x="318724" y="494106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2400"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104" name="Group"/>
                <p:cNvGrpSpPr/>
                <p:nvPr/>
              </p:nvGrpSpPr>
              <p:grpSpPr>
                <a:xfrm>
                  <a:off x="726806" y="82166"/>
                  <a:ext cx="1619229" cy="1463061"/>
                  <a:chOff x="0" y="0"/>
                  <a:chExt cx="1619228" cy="1463059"/>
                </a:xfrm>
              </p:grpSpPr>
              <p:sp>
                <p:nvSpPr>
                  <p:cNvPr id="101" name="Shape"/>
                  <p:cNvSpPr/>
                  <p:nvPr/>
                </p:nvSpPr>
                <p:spPr>
                  <a:xfrm flipH="1" rot="21212999">
                    <a:off x="613885" y="934571"/>
                    <a:ext cx="981780" cy="47484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2400"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102" name="Shape"/>
                  <p:cNvSpPr/>
                  <p:nvPr/>
                </p:nvSpPr>
                <p:spPr>
                  <a:xfrm flipH="1" rot="21212999">
                    <a:off x="23564" y="53641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2400"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103" name="Shape"/>
                  <p:cNvSpPr/>
                  <p:nvPr/>
                </p:nvSpPr>
                <p:spPr>
                  <a:xfrm flipH="1" rot="21212999">
                    <a:off x="318724" y="494106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2400"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108" name="Group"/>
                <p:cNvGrpSpPr/>
                <p:nvPr/>
              </p:nvGrpSpPr>
              <p:grpSpPr>
                <a:xfrm>
                  <a:off x="0" y="164333"/>
                  <a:ext cx="1619229" cy="1463061"/>
                  <a:chOff x="0" y="0"/>
                  <a:chExt cx="1619228" cy="1463059"/>
                </a:xfrm>
              </p:grpSpPr>
              <p:sp>
                <p:nvSpPr>
                  <p:cNvPr id="105" name="Shape"/>
                  <p:cNvSpPr/>
                  <p:nvPr/>
                </p:nvSpPr>
                <p:spPr>
                  <a:xfrm flipH="1" rot="21212999">
                    <a:off x="613885" y="934571"/>
                    <a:ext cx="981780" cy="47484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2400"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106" name="Shape"/>
                  <p:cNvSpPr/>
                  <p:nvPr/>
                </p:nvSpPr>
                <p:spPr>
                  <a:xfrm flipH="1" rot="21212999">
                    <a:off x="23564" y="53641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2400"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107" name="Shape"/>
                  <p:cNvSpPr/>
                  <p:nvPr/>
                </p:nvSpPr>
                <p:spPr>
                  <a:xfrm flipH="1" rot="21212999">
                    <a:off x="318724" y="494106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2400"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</p:grpSp>
          <p:grpSp>
            <p:nvGrpSpPr>
              <p:cNvPr id="113" name="Group"/>
              <p:cNvGrpSpPr/>
              <p:nvPr/>
            </p:nvGrpSpPr>
            <p:grpSpPr>
              <a:xfrm>
                <a:off x="1241253" y="143359"/>
                <a:ext cx="531827" cy="522956"/>
                <a:chOff x="0" y="0"/>
                <a:chExt cx="531825" cy="522954"/>
              </a:xfrm>
            </p:grpSpPr>
            <p:sp>
              <p:nvSpPr>
                <p:cNvPr id="110" name="Line"/>
                <p:cNvSpPr/>
                <p:nvPr/>
              </p:nvSpPr>
              <p:spPr>
                <a:xfrm flipV="1">
                  <a:off x="332178" y="57177"/>
                  <a:ext cx="19790" cy="359714"/>
                </a:xfrm>
                <a:prstGeom prst="line">
                  <a:avLst/>
                </a:prstGeom>
                <a:noFill/>
                <a:ln w="28575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uFillTx/>
                      <a:latin typeface="+mj-lt"/>
                      <a:ea typeface="+mj-ea"/>
                      <a:cs typeface="+mj-cs"/>
                      <a:sym typeface="Helvetica"/>
                    </a:defRPr>
                  </a:pPr>
                </a:p>
              </p:txBody>
            </p:sp>
            <p:sp>
              <p:nvSpPr>
                <p:cNvPr id="111" name="Line"/>
                <p:cNvSpPr/>
                <p:nvPr/>
              </p:nvSpPr>
              <p:spPr>
                <a:xfrm>
                  <a:off x="200077" y="80354"/>
                  <a:ext cx="7750" cy="360174"/>
                </a:xfrm>
                <a:prstGeom prst="line">
                  <a:avLst/>
                </a:prstGeom>
                <a:noFill/>
                <a:ln w="28575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uFillTx/>
                      <a:latin typeface="+mj-lt"/>
                      <a:ea typeface="+mj-ea"/>
                      <a:cs typeface="+mj-cs"/>
                      <a:sym typeface="Helvetica"/>
                    </a:defRPr>
                  </a:pPr>
                </a:p>
              </p:txBody>
            </p:sp>
            <p:sp>
              <p:nvSpPr>
                <p:cNvPr id="112" name="Oval"/>
                <p:cNvSpPr/>
                <p:nvPr/>
              </p:nvSpPr>
              <p:spPr>
                <a:xfrm flipH="1" rot="57491">
                  <a:off x="4263" y="4339"/>
                  <a:ext cx="523299" cy="514277"/>
                </a:xfrm>
                <a:prstGeom prst="ellipse">
                  <a:avLst/>
                </a:pr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2400"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grpSp>
            <p:nvGrpSpPr>
              <p:cNvPr id="117" name="Group"/>
              <p:cNvGrpSpPr/>
              <p:nvPr/>
            </p:nvGrpSpPr>
            <p:grpSpPr>
              <a:xfrm>
                <a:off x="1072406" y="1059764"/>
                <a:ext cx="533115" cy="522978"/>
                <a:chOff x="0" y="0"/>
                <a:chExt cx="533113" cy="522976"/>
              </a:xfrm>
            </p:grpSpPr>
            <p:sp>
              <p:nvSpPr>
                <p:cNvPr id="114" name="Line"/>
                <p:cNvSpPr/>
                <p:nvPr/>
              </p:nvSpPr>
              <p:spPr>
                <a:xfrm flipV="1">
                  <a:off x="332991" y="57191"/>
                  <a:ext cx="19825" cy="359713"/>
                </a:xfrm>
                <a:prstGeom prst="line">
                  <a:avLst/>
                </a:prstGeom>
                <a:noFill/>
                <a:ln w="28575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uFillTx/>
                      <a:latin typeface="+mj-lt"/>
                      <a:ea typeface="+mj-ea"/>
                      <a:cs typeface="+mj-cs"/>
                      <a:sym typeface="Helvetica"/>
                    </a:defRPr>
                  </a:pPr>
                </a:p>
              </p:txBody>
            </p:sp>
            <p:sp>
              <p:nvSpPr>
                <p:cNvPr id="115" name="Line"/>
                <p:cNvSpPr/>
                <p:nvPr/>
              </p:nvSpPr>
              <p:spPr>
                <a:xfrm>
                  <a:off x="200552" y="80362"/>
                  <a:ext cx="7784" cy="360175"/>
                </a:xfrm>
                <a:prstGeom prst="line">
                  <a:avLst/>
                </a:prstGeom>
                <a:noFill/>
                <a:ln w="28575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uFillTx/>
                      <a:latin typeface="+mj-lt"/>
                      <a:ea typeface="+mj-ea"/>
                      <a:cs typeface="+mj-cs"/>
                      <a:sym typeface="Helvetica"/>
                    </a:defRPr>
                  </a:pPr>
                </a:p>
              </p:txBody>
            </p:sp>
            <p:sp>
              <p:nvSpPr>
                <p:cNvPr id="116" name="Oval"/>
                <p:cNvSpPr/>
                <p:nvPr/>
              </p:nvSpPr>
              <p:spPr>
                <a:xfrm flipH="1" rot="57491">
                  <a:off x="4263" y="4350"/>
                  <a:ext cx="524588" cy="514277"/>
                </a:xfrm>
                <a:prstGeom prst="ellipse">
                  <a:avLst/>
                </a:pr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2400"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sp>
            <p:nvSpPr>
              <p:cNvPr id="118" name="Line"/>
              <p:cNvSpPr/>
              <p:nvPr/>
            </p:nvSpPr>
            <p:spPr>
              <a:xfrm flipV="1">
                <a:off x="2814984" y="984335"/>
                <a:ext cx="18902" cy="359342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119" name="Line"/>
              <p:cNvSpPr/>
              <p:nvPr/>
            </p:nvSpPr>
            <p:spPr>
              <a:xfrm flipV="1">
                <a:off x="0" y="330867"/>
                <a:ext cx="20190" cy="35932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120" name="Line"/>
              <p:cNvSpPr/>
              <p:nvPr/>
            </p:nvSpPr>
            <p:spPr>
              <a:xfrm>
                <a:off x="2496203" y="556190"/>
                <a:ext cx="8141" cy="36108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121" name="Line"/>
              <p:cNvSpPr/>
              <p:nvPr/>
            </p:nvSpPr>
            <p:spPr>
              <a:xfrm>
                <a:off x="2366012" y="1526741"/>
                <a:ext cx="8163" cy="35979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122" name="Line"/>
              <p:cNvSpPr/>
              <p:nvPr/>
            </p:nvSpPr>
            <p:spPr>
              <a:xfrm flipV="1">
                <a:off x="618666" y="1207317"/>
                <a:ext cx="18924" cy="360630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123" name="Line"/>
              <p:cNvSpPr/>
              <p:nvPr/>
            </p:nvSpPr>
            <p:spPr>
              <a:xfrm>
                <a:off x="1040860" y="745562"/>
                <a:ext cx="20063" cy="341946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124" name="Line"/>
              <p:cNvSpPr/>
              <p:nvPr/>
            </p:nvSpPr>
            <p:spPr>
              <a:xfrm rot="389321">
                <a:off x="2509940" y="701919"/>
                <a:ext cx="404720" cy="390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1905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125" name="Line"/>
              <p:cNvSpPr/>
              <p:nvPr/>
            </p:nvSpPr>
            <p:spPr>
              <a:xfrm flipH="1" rot="2723791">
                <a:off x="186065" y="152720"/>
                <a:ext cx="361153" cy="493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2375" y="1474"/>
                      <a:pt x="21600" y="10699"/>
                      <a:pt x="21600" y="21600"/>
                    </a:cubicBezTo>
                  </a:path>
                </a:pathLst>
              </a:custGeom>
              <a:noFill/>
              <a:ln w="1905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126" name="Line"/>
              <p:cNvSpPr/>
              <p:nvPr/>
            </p:nvSpPr>
            <p:spPr>
              <a:xfrm rot="18275859">
                <a:off x="741547" y="1075706"/>
                <a:ext cx="398275" cy="395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1905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127" name="Line"/>
              <p:cNvSpPr/>
              <p:nvPr/>
            </p:nvSpPr>
            <p:spPr>
              <a:xfrm rot="389321">
                <a:off x="726085" y="423514"/>
                <a:ext cx="404720" cy="390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1905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  <p:sp>
          <p:nvSpPr>
            <p:cNvPr id="129" name="U"/>
            <p:cNvSpPr txBox="1"/>
            <p:nvPr/>
          </p:nvSpPr>
          <p:spPr>
            <a:xfrm>
              <a:off x="1353590" y="0"/>
              <a:ext cx="397630" cy="574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914400">
                <a:defRPr b="1" i="1" sz="32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>
                <a:defRPr b="0" i="0" sz="2400"/>
              </a:pPr>
              <a:r>
                <a:rPr b="1" i="1" sz="3200"/>
                <a:t>U</a:t>
              </a:r>
            </a:p>
          </p:txBody>
        </p:sp>
        <p:sp>
          <p:nvSpPr>
            <p:cNvPr id="130" name="t"/>
            <p:cNvSpPr txBox="1"/>
            <p:nvPr/>
          </p:nvSpPr>
          <p:spPr>
            <a:xfrm>
              <a:off x="322670" y="118533"/>
              <a:ext cx="217052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914400">
                <a:defRPr b="1" i="1" sz="32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>
                <a:defRPr b="0" i="0" sz="2400"/>
              </a:pPr>
              <a:r>
                <a:rPr b="1" i="1" sz="3200"/>
                <a:t>t</a:t>
              </a:r>
            </a:p>
          </p:txBody>
        </p:sp>
      </p:grpSp>
      <p:sp>
        <p:nvSpPr>
          <p:cNvPr id="132" name="Electrons live in continuum space…"/>
          <p:cNvSpPr txBox="1"/>
          <p:nvPr/>
        </p:nvSpPr>
        <p:spPr>
          <a:xfrm>
            <a:off x="162718" y="3513433"/>
            <a:ext cx="4718482" cy="3028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478" tIns="34478" rIns="34478" bIns="34478">
            <a:spAutoFit/>
          </a:bodyPr>
          <a:lstStyle/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Electrons live in continuum space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0578" indent="-220578" defTabSz="336550">
              <a:buSzPct val="100000"/>
              <a:buChar char="•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r-representation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0578" indent="-220578" defTabSz="336550">
              <a:buSzPct val="100000"/>
              <a:buChar char="•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ab-initio methods (density functional theory)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0578" indent="-220578" defTabSz="336550">
              <a:buSzPct val="100000"/>
              <a:buChar char="•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incomprehensible</a:t>
            </a:r>
          </a:p>
        </p:txBody>
      </p:sp>
      <p:pic>
        <p:nvPicPr>
          <p:cNvPr id="1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100" y="4059766"/>
            <a:ext cx="1752600" cy="50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36633" y="4635500"/>
            <a:ext cx="1485901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59700" y="4438650"/>
            <a:ext cx="1549400" cy="825500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Line"/>
          <p:cNvSpPr/>
          <p:nvPr/>
        </p:nvSpPr>
        <p:spPr>
          <a:xfrm>
            <a:off x="7007882" y="4851400"/>
            <a:ext cx="469010" cy="0"/>
          </a:xfrm>
          <a:prstGeom prst="line">
            <a:avLst/>
          </a:prstGeom>
          <a:ln w="25400">
            <a:solidFill>
              <a:srgbClr val="FF2600"/>
            </a:solidFill>
            <a:tailEnd type="arrow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56" name="Group"/>
          <p:cNvGrpSpPr/>
          <p:nvPr/>
        </p:nvGrpSpPr>
        <p:grpSpPr>
          <a:xfrm>
            <a:off x="186899" y="1228540"/>
            <a:ext cx="4353058" cy="3340374"/>
            <a:chOff x="0" y="0"/>
            <a:chExt cx="4353057" cy="3340372"/>
          </a:xfrm>
        </p:grpSpPr>
        <p:grpSp>
          <p:nvGrpSpPr>
            <p:cNvPr id="153" name="Group"/>
            <p:cNvGrpSpPr/>
            <p:nvPr/>
          </p:nvGrpSpPr>
          <p:grpSpPr>
            <a:xfrm>
              <a:off x="624123" y="0"/>
              <a:ext cx="3104811" cy="2548850"/>
              <a:chOff x="0" y="0"/>
              <a:chExt cx="3104810" cy="2548849"/>
            </a:xfrm>
          </p:grpSpPr>
          <p:pic>
            <p:nvPicPr>
              <p:cNvPr id="137" name="pot_surf.png" descr="pot_surf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rcRect l="13725" t="17424" r="35293" b="52273"/>
              <a:stretch>
                <a:fillRect/>
              </a:stretch>
            </p:blipFill>
            <p:spPr>
              <a:xfrm>
                <a:off x="0" y="0"/>
                <a:ext cx="3104811" cy="254885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152" name="Group"/>
              <p:cNvGrpSpPr/>
              <p:nvPr/>
            </p:nvGrpSpPr>
            <p:grpSpPr>
              <a:xfrm>
                <a:off x="353576" y="338100"/>
                <a:ext cx="2364324" cy="1764314"/>
                <a:chOff x="0" y="0"/>
                <a:chExt cx="2364322" cy="1764313"/>
              </a:xfrm>
            </p:grpSpPr>
            <p:sp>
              <p:nvSpPr>
                <p:cNvPr id="138" name="Oval"/>
                <p:cNvSpPr/>
                <p:nvPr/>
              </p:nvSpPr>
              <p:spPr>
                <a:xfrm>
                  <a:off x="991682" y="490483"/>
                  <a:ext cx="178575" cy="190480"/>
                </a:xfrm>
                <a:prstGeom prst="ellipse">
                  <a:avLst/>
                </a:prstGeom>
                <a:solidFill>
                  <a:srgbClr val="E30B08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2400"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39" name="Oval"/>
                <p:cNvSpPr/>
                <p:nvPr/>
              </p:nvSpPr>
              <p:spPr>
                <a:xfrm>
                  <a:off x="1707169" y="235717"/>
                  <a:ext cx="179766" cy="190481"/>
                </a:xfrm>
                <a:prstGeom prst="ellipse">
                  <a:avLst/>
                </a:prstGeom>
                <a:solidFill>
                  <a:srgbClr val="E30B08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2400"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40" name="Oval"/>
                <p:cNvSpPr/>
                <p:nvPr/>
              </p:nvSpPr>
              <p:spPr>
                <a:xfrm>
                  <a:off x="572627" y="108335"/>
                  <a:ext cx="179766" cy="190480"/>
                </a:xfrm>
                <a:prstGeom prst="ellipse">
                  <a:avLst/>
                </a:prstGeom>
                <a:solidFill>
                  <a:srgbClr val="E30B08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2400"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41" name="Oval"/>
                <p:cNvSpPr/>
                <p:nvPr/>
              </p:nvSpPr>
              <p:spPr>
                <a:xfrm>
                  <a:off x="847632" y="0"/>
                  <a:ext cx="178575" cy="190480"/>
                </a:xfrm>
                <a:prstGeom prst="ellipse">
                  <a:avLst/>
                </a:prstGeom>
                <a:solidFill>
                  <a:srgbClr val="E30B08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2400"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42" name="Oval"/>
                <p:cNvSpPr/>
                <p:nvPr/>
              </p:nvSpPr>
              <p:spPr>
                <a:xfrm>
                  <a:off x="453578" y="1064302"/>
                  <a:ext cx="179766" cy="190480"/>
                </a:xfrm>
                <a:prstGeom prst="ellipse">
                  <a:avLst/>
                </a:prstGeom>
                <a:solidFill>
                  <a:srgbClr val="E30B08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2400"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43" name="Oval"/>
                <p:cNvSpPr/>
                <p:nvPr/>
              </p:nvSpPr>
              <p:spPr>
                <a:xfrm>
                  <a:off x="513103" y="1573834"/>
                  <a:ext cx="179765" cy="190480"/>
                </a:xfrm>
                <a:prstGeom prst="ellipse">
                  <a:avLst/>
                </a:prstGeom>
                <a:solidFill>
                  <a:srgbClr val="843099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2400"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44" name="Oval"/>
                <p:cNvSpPr/>
                <p:nvPr/>
              </p:nvSpPr>
              <p:spPr>
                <a:xfrm>
                  <a:off x="1409545" y="1319068"/>
                  <a:ext cx="178575" cy="190480"/>
                </a:xfrm>
                <a:prstGeom prst="ellipse">
                  <a:avLst/>
                </a:prstGeom>
                <a:solidFill>
                  <a:srgbClr val="843099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2400"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45" name="Oval"/>
                <p:cNvSpPr/>
                <p:nvPr/>
              </p:nvSpPr>
              <p:spPr>
                <a:xfrm>
                  <a:off x="2185748" y="1064302"/>
                  <a:ext cx="178575" cy="190480"/>
                </a:xfrm>
                <a:prstGeom prst="ellipse">
                  <a:avLst/>
                </a:prstGeom>
                <a:solidFill>
                  <a:srgbClr val="843099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2400"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46" name="Line"/>
                <p:cNvSpPr/>
                <p:nvPr/>
              </p:nvSpPr>
              <p:spPr>
                <a:xfrm rot="20543038">
                  <a:off x="1051206" y="426197"/>
                  <a:ext cx="714298" cy="1023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424" y="10800"/>
                        <a:pt x="847" y="0"/>
                        <a:pt x="1271" y="0"/>
                      </a:cubicBezTo>
                      <a:cubicBezTo>
                        <a:pt x="1694" y="0"/>
                        <a:pt x="2118" y="21600"/>
                        <a:pt x="2541" y="21600"/>
                      </a:cubicBezTo>
                      <a:cubicBezTo>
                        <a:pt x="2965" y="21600"/>
                        <a:pt x="3388" y="0"/>
                        <a:pt x="3812" y="0"/>
                      </a:cubicBezTo>
                      <a:cubicBezTo>
                        <a:pt x="4235" y="0"/>
                        <a:pt x="4659" y="21600"/>
                        <a:pt x="5082" y="21600"/>
                      </a:cubicBezTo>
                      <a:cubicBezTo>
                        <a:pt x="5506" y="21600"/>
                        <a:pt x="5929" y="0"/>
                        <a:pt x="6353" y="0"/>
                      </a:cubicBezTo>
                      <a:cubicBezTo>
                        <a:pt x="6776" y="0"/>
                        <a:pt x="7200" y="21600"/>
                        <a:pt x="7624" y="21600"/>
                      </a:cubicBezTo>
                      <a:cubicBezTo>
                        <a:pt x="8047" y="21600"/>
                        <a:pt x="8471" y="0"/>
                        <a:pt x="8894" y="0"/>
                      </a:cubicBezTo>
                      <a:cubicBezTo>
                        <a:pt x="9318" y="0"/>
                        <a:pt x="9741" y="21600"/>
                        <a:pt x="10165" y="21600"/>
                      </a:cubicBezTo>
                      <a:cubicBezTo>
                        <a:pt x="10588" y="21600"/>
                        <a:pt x="11012" y="0"/>
                        <a:pt x="11435" y="0"/>
                      </a:cubicBezTo>
                      <a:cubicBezTo>
                        <a:pt x="11859" y="0"/>
                        <a:pt x="12282" y="21600"/>
                        <a:pt x="12706" y="21600"/>
                      </a:cubicBezTo>
                      <a:cubicBezTo>
                        <a:pt x="13129" y="21600"/>
                        <a:pt x="13553" y="0"/>
                        <a:pt x="13976" y="0"/>
                      </a:cubicBezTo>
                      <a:cubicBezTo>
                        <a:pt x="14400" y="0"/>
                        <a:pt x="14824" y="21600"/>
                        <a:pt x="15247" y="21600"/>
                      </a:cubicBezTo>
                      <a:cubicBezTo>
                        <a:pt x="15671" y="21600"/>
                        <a:pt x="16094" y="0"/>
                        <a:pt x="16518" y="0"/>
                      </a:cubicBezTo>
                      <a:cubicBezTo>
                        <a:pt x="16941" y="0"/>
                        <a:pt x="17365" y="21600"/>
                        <a:pt x="17788" y="21600"/>
                      </a:cubicBezTo>
                      <a:cubicBezTo>
                        <a:pt x="18212" y="21600"/>
                        <a:pt x="18635" y="0"/>
                        <a:pt x="19059" y="0"/>
                      </a:cubicBezTo>
                      <a:cubicBezTo>
                        <a:pt x="19482" y="0"/>
                        <a:pt x="19906" y="21600"/>
                        <a:pt x="20329" y="21600"/>
                      </a:cubicBezTo>
                      <a:cubicBezTo>
                        <a:pt x="20753" y="21600"/>
                        <a:pt x="21176" y="10800"/>
                        <a:pt x="21600" y="0"/>
                      </a:cubicBezTo>
                    </a:path>
                  </a:pathLst>
                </a:custGeom>
                <a:noFill/>
                <a:ln w="28575" cap="flat">
                  <a:solidFill>
                    <a:srgbClr val="FF8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2400"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47" name="Line"/>
                <p:cNvSpPr/>
                <p:nvPr/>
              </p:nvSpPr>
              <p:spPr>
                <a:xfrm rot="16034302">
                  <a:off x="311314" y="1329187"/>
                  <a:ext cx="509533" cy="10595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424" y="10800"/>
                        <a:pt x="847" y="0"/>
                        <a:pt x="1271" y="0"/>
                      </a:cubicBezTo>
                      <a:cubicBezTo>
                        <a:pt x="1694" y="0"/>
                        <a:pt x="2118" y="21600"/>
                        <a:pt x="2541" y="21600"/>
                      </a:cubicBezTo>
                      <a:cubicBezTo>
                        <a:pt x="2965" y="21600"/>
                        <a:pt x="3388" y="0"/>
                        <a:pt x="3812" y="0"/>
                      </a:cubicBezTo>
                      <a:cubicBezTo>
                        <a:pt x="4235" y="0"/>
                        <a:pt x="4659" y="21600"/>
                        <a:pt x="5082" y="21600"/>
                      </a:cubicBezTo>
                      <a:cubicBezTo>
                        <a:pt x="5506" y="21600"/>
                        <a:pt x="5929" y="0"/>
                        <a:pt x="6353" y="0"/>
                      </a:cubicBezTo>
                      <a:cubicBezTo>
                        <a:pt x="6776" y="0"/>
                        <a:pt x="7200" y="21600"/>
                        <a:pt x="7624" y="21600"/>
                      </a:cubicBezTo>
                      <a:cubicBezTo>
                        <a:pt x="8047" y="21600"/>
                        <a:pt x="8471" y="0"/>
                        <a:pt x="8894" y="0"/>
                      </a:cubicBezTo>
                      <a:cubicBezTo>
                        <a:pt x="9318" y="0"/>
                        <a:pt x="9741" y="21600"/>
                        <a:pt x="10165" y="21600"/>
                      </a:cubicBezTo>
                      <a:cubicBezTo>
                        <a:pt x="10588" y="21600"/>
                        <a:pt x="11012" y="0"/>
                        <a:pt x="11435" y="0"/>
                      </a:cubicBezTo>
                      <a:cubicBezTo>
                        <a:pt x="11859" y="0"/>
                        <a:pt x="12282" y="21600"/>
                        <a:pt x="12706" y="21600"/>
                      </a:cubicBezTo>
                      <a:cubicBezTo>
                        <a:pt x="13129" y="21600"/>
                        <a:pt x="13553" y="0"/>
                        <a:pt x="13976" y="0"/>
                      </a:cubicBezTo>
                      <a:cubicBezTo>
                        <a:pt x="14400" y="0"/>
                        <a:pt x="14824" y="21600"/>
                        <a:pt x="15247" y="21600"/>
                      </a:cubicBezTo>
                      <a:cubicBezTo>
                        <a:pt x="15671" y="21600"/>
                        <a:pt x="16094" y="0"/>
                        <a:pt x="16518" y="0"/>
                      </a:cubicBezTo>
                      <a:cubicBezTo>
                        <a:pt x="16941" y="0"/>
                        <a:pt x="17365" y="21600"/>
                        <a:pt x="17788" y="21600"/>
                      </a:cubicBezTo>
                      <a:cubicBezTo>
                        <a:pt x="18212" y="21600"/>
                        <a:pt x="18635" y="0"/>
                        <a:pt x="19059" y="0"/>
                      </a:cubicBezTo>
                      <a:cubicBezTo>
                        <a:pt x="19482" y="0"/>
                        <a:pt x="19906" y="21600"/>
                        <a:pt x="20329" y="21600"/>
                      </a:cubicBezTo>
                      <a:cubicBezTo>
                        <a:pt x="20753" y="21600"/>
                        <a:pt x="21176" y="10800"/>
                        <a:pt x="21600" y="0"/>
                      </a:cubicBezTo>
                    </a:path>
                  </a:pathLst>
                </a:custGeom>
                <a:noFill/>
                <a:ln w="28575" cap="flat">
                  <a:solidFill>
                    <a:srgbClr val="FF8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2400"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48" name="Line"/>
                <p:cNvSpPr/>
                <p:nvPr/>
              </p:nvSpPr>
              <p:spPr>
                <a:xfrm rot="13891167">
                  <a:off x="622033" y="335124"/>
                  <a:ext cx="446437" cy="1214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424" y="10800"/>
                        <a:pt x="847" y="0"/>
                        <a:pt x="1271" y="0"/>
                      </a:cubicBezTo>
                      <a:cubicBezTo>
                        <a:pt x="1694" y="0"/>
                        <a:pt x="2118" y="21600"/>
                        <a:pt x="2541" y="21600"/>
                      </a:cubicBezTo>
                      <a:cubicBezTo>
                        <a:pt x="2965" y="21600"/>
                        <a:pt x="3388" y="0"/>
                        <a:pt x="3812" y="0"/>
                      </a:cubicBezTo>
                      <a:cubicBezTo>
                        <a:pt x="4235" y="0"/>
                        <a:pt x="4659" y="21600"/>
                        <a:pt x="5082" y="21600"/>
                      </a:cubicBezTo>
                      <a:cubicBezTo>
                        <a:pt x="5506" y="21600"/>
                        <a:pt x="5929" y="0"/>
                        <a:pt x="6353" y="0"/>
                      </a:cubicBezTo>
                      <a:cubicBezTo>
                        <a:pt x="6776" y="0"/>
                        <a:pt x="7200" y="21600"/>
                        <a:pt x="7624" y="21600"/>
                      </a:cubicBezTo>
                      <a:cubicBezTo>
                        <a:pt x="8047" y="21600"/>
                        <a:pt x="8471" y="0"/>
                        <a:pt x="8894" y="0"/>
                      </a:cubicBezTo>
                      <a:cubicBezTo>
                        <a:pt x="9318" y="0"/>
                        <a:pt x="9741" y="21600"/>
                        <a:pt x="10165" y="21600"/>
                      </a:cubicBezTo>
                      <a:cubicBezTo>
                        <a:pt x="10588" y="21600"/>
                        <a:pt x="11012" y="0"/>
                        <a:pt x="11435" y="0"/>
                      </a:cubicBezTo>
                      <a:cubicBezTo>
                        <a:pt x="11859" y="0"/>
                        <a:pt x="12282" y="21600"/>
                        <a:pt x="12706" y="21600"/>
                      </a:cubicBezTo>
                      <a:cubicBezTo>
                        <a:pt x="13129" y="21600"/>
                        <a:pt x="13553" y="0"/>
                        <a:pt x="13976" y="0"/>
                      </a:cubicBezTo>
                      <a:cubicBezTo>
                        <a:pt x="14400" y="0"/>
                        <a:pt x="14824" y="21600"/>
                        <a:pt x="15247" y="21600"/>
                      </a:cubicBezTo>
                      <a:cubicBezTo>
                        <a:pt x="15671" y="21600"/>
                        <a:pt x="16094" y="0"/>
                        <a:pt x="16518" y="0"/>
                      </a:cubicBezTo>
                      <a:cubicBezTo>
                        <a:pt x="16941" y="0"/>
                        <a:pt x="17365" y="21600"/>
                        <a:pt x="17788" y="21600"/>
                      </a:cubicBezTo>
                      <a:cubicBezTo>
                        <a:pt x="18212" y="21600"/>
                        <a:pt x="18635" y="0"/>
                        <a:pt x="19059" y="0"/>
                      </a:cubicBezTo>
                      <a:cubicBezTo>
                        <a:pt x="19482" y="0"/>
                        <a:pt x="19906" y="21600"/>
                        <a:pt x="20329" y="21600"/>
                      </a:cubicBezTo>
                      <a:cubicBezTo>
                        <a:pt x="20753" y="21600"/>
                        <a:pt x="21176" y="10800"/>
                        <a:pt x="21600" y="0"/>
                      </a:cubicBezTo>
                    </a:path>
                  </a:pathLst>
                </a:custGeom>
                <a:noFill/>
                <a:ln w="28575" cap="flat">
                  <a:solidFill>
                    <a:srgbClr val="FF8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2400"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49" name="Oval"/>
                <p:cNvSpPr/>
                <p:nvPr/>
              </p:nvSpPr>
              <p:spPr>
                <a:xfrm>
                  <a:off x="0" y="323814"/>
                  <a:ext cx="178575" cy="190480"/>
                </a:xfrm>
                <a:prstGeom prst="ellipse">
                  <a:avLst/>
                </a:prstGeom>
                <a:solidFill>
                  <a:srgbClr val="E30B08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2400"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50" name="Line"/>
                <p:cNvSpPr/>
                <p:nvPr/>
              </p:nvSpPr>
              <p:spPr>
                <a:xfrm rot="20543038">
                  <a:off x="651200" y="91668"/>
                  <a:ext cx="266672" cy="940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424" y="10800"/>
                        <a:pt x="847" y="0"/>
                        <a:pt x="1271" y="0"/>
                      </a:cubicBezTo>
                      <a:cubicBezTo>
                        <a:pt x="1694" y="0"/>
                        <a:pt x="2118" y="21600"/>
                        <a:pt x="2541" y="21600"/>
                      </a:cubicBezTo>
                      <a:cubicBezTo>
                        <a:pt x="2965" y="21600"/>
                        <a:pt x="3388" y="0"/>
                        <a:pt x="3812" y="0"/>
                      </a:cubicBezTo>
                      <a:cubicBezTo>
                        <a:pt x="4235" y="0"/>
                        <a:pt x="4659" y="21600"/>
                        <a:pt x="5082" y="21600"/>
                      </a:cubicBezTo>
                      <a:cubicBezTo>
                        <a:pt x="5506" y="21600"/>
                        <a:pt x="5929" y="0"/>
                        <a:pt x="6353" y="0"/>
                      </a:cubicBezTo>
                      <a:cubicBezTo>
                        <a:pt x="6776" y="0"/>
                        <a:pt x="7200" y="21600"/>
                        <a:pt x="7624" y="21600"/>
                      </a:cubicBezTo>
                      <a:cubicBezTo>
                        <a:pt x="8047" y="21600"/>
                        <a:pt x="8471" y="0"/>
                        <a:pt x="8894" y="0"/>
                      </a:cubicBezTo>
                      <a:cubicBezTo>
                        <a:pt x="9318" y="0"/>
                        <a:pt x="9741" y="21600"/>
                        <a:pt x="10165" y="21600"/>
                      </a:cubicBezTo>
                      <a:cubicBezTo>
                        <a:pt x="10588" y="21600"/>
                        <a:pt x="11012" y="0"/>
                        <a:pt x="11435" y="0"/>
                      </a:cubicBezTo>
                      <a:cubicBezTo>
                        <a:pt x="11859" y="0"/>
                        <a:pt x="12282" y="21600"/>
                        <a:pt x="12706" y="21600"/>
                      </a:cubicBezTo>
                      <a:cubicBezTo>
                        <a:pt x="13129" y="21600"/>
                        <a:pt x="13553" y="0"/>
                        <a:pt x="13976" y="0"/>
                      </a:cubicBezTo>
                      <a:cubicBezTo>
                        <a:pt x="14400" y="0"/>
                        <a:pt x="14824" y="21600"/>
                        <a:pt x="15247" y="21600"/>
                      </a:cubicBezTo>
                      <a:cubicBezTo>
                        <a:pt x="15671" y="21600"/>
                        <a:pt x="16094" y="0"/>
                        <a:pt x="16518" y="0"/>
                      </a:cubicBezTo>
                      <a:cubicBezTo>
                        <a:pt x="16941" y="0"/>
                        <a:pt x="17365" y="21600"/>
                        <a:pt x="17788" y="21600"/>
                      </a:cubicBezTo>
                      <a:cubicBezTo>
                        <a:pt x="18212" y="21600"/>
                        <a:pt x="18635" y="0"/>
                        <a:pt x="19059" y="0"/>
                      </a:cubicBezTo>
                      <a:cubicBezTo>
                        <a:pt x="19482" y="0"/>
                        <a:pt x="19906" y="21600"/>
                        <a:pt x="20329" y="21600"/>
                      </a:cubicBezTo>
                      <a:cubicBezTo>
                        <a:pt x="20753" y="21600"/>
                        <a:pt x="21176" y="10800"/>
                        <a:pt x="21600" y="0"/>
                      </a:cubicBezTo>
                    </a:path>
                  </a:pathLst>
                </a:custGeom>
                <a:noFill/>
                <a:ln w="28575" cap="flat">
                  <a:solidFill>
                    <a:srgbClr val="FF8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2400"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51" name="Line"/>
                <p:cNvSpPr/>
                <p:nvPr/>
              </p:nvSpPr>
              <p:spPr>
                <a:xfrm rot="14925137">
                  <a:off x="-34525" y="544056"/>
                  <a:ext cx="438103" cy="1333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424" y="10800"/>
                        <a:pt x="847" y="0"/>
                        <a:pt x="1271" y="0"/>
                      </a:cubicBezTo>
                      <a:cubicBezTo>
                        <a:pt x="1694" y="0"/>
                        <a:pt x="2118" y="21600"/>
                        <a:pt x="2541" y="21600"/>
                      </a:cubicBezTo>
                      <a:cubicBezTo>
                        <a:pt x="2965" y="21600"/>
                        <a:pt x="3388" y="0"/>
                        <a:pt x="3812" y="0"/>
                      </a:cubicBezTo>
                      <a:cubicBezTo>
                        <a:pt x="4235" y="0"/>
                        <a:pt x="4659" y="21600"/>
                        <a:pt x="5082" y="21600"/>
                      </a:cubicBezTo>
                      <a:cubicBezTo>
                        <a:pt x="5506" y="21600"/>
                        <a:pt x="5929" y="0"/>
                        <a:pt x="6353" y="0"/>
                      </a:cubicBezTo>
                      <a:cubicBezTo>
                        <a:pt x="6776" y="0"/>
                        <a:pt x="7200" y="21600"/>
                        <a:pt x="7624" y="21600"/>
                      </a:cubicBezTo>
                      <a:cubicBezTo>
                        <a:pt x="8047" y="21600"/>
                        <a:pt x="8471" y="0"/>
                        <a:pt x="8894" y="0"/>
                      </a:cubicBezTo>
                      <a:cubicBezTo>
                        <a:pt x="9318" y="0"/>
                        <a:pt x="9741" y="21600"/>
                        <a:pt x="10165" y="21600"/>
                      </a:cubicBezTo>
                      <a:cubicBezTo>
                        <a:pt x="10588" y="21600"/>
                        <a:pt x="11012" y="0"/>
                        <a:pt x="11435" y="0"/>
                      </a:cubicBezTo>
                      <a:cubicBezTo>
                        <a:pt x="11859" y="0"/>
                        <a:pt x="12282" y="21600"/>
                        <a:pt x="12706" y="21600"/>
                      </a:cubicBezTo>
                      <a:cubicBezTo>
                        <a:pt x="13129" y="21600"/>
                        <a:pt x="13553" y="0"/>
                        <a:pt x="13976" y="0"/>
                      </a:cubicBezTo>
                      <a:cubicBezTo>
                        <a:pt x="14400" y="0"/>
                        <a:pt x="14824" y="21600"/>
                        <a:pt x="15247" y="21600"/>
                      </a:cubicBezTo>
                      <a:cubicBezTo>
                        <a:pt x="15671" y="21600"/>
                        <a:pt x="16094" y="0"/>
                        <a:pt x="16518" y="0"/>
                      </a:cubicBezTo>
                      <a:cubicBezTo>
                        <a:pt x="16941" y="0"/>
                        <a:pt x="17365" y="21600"/>
                        <a:pt x="17788" y="21600"/>
                      </a:cubicBezTo>
                      <a:cubicBezTo>
                        <a:pt x="18212" y="21600"/>
                        <a:pt x="18635" y="0"/>
                        <a:pt x="19059" y="0"/>
                      </a:cubicBezTo>
                      <a:cubicBezTo>
                        <a:pt x="19482" y="0"/>
                        <a:pt x="19906" y="21600"/>
                        <a:pt x="20329" y="21600"/>
                      </a:cubicBezTo>
                      <a:cubicBezTo>
                        <a:pt x="20753" y="21600"/>
                        <a:pt x="21176" y="10800"/>
                        <a:pt x="21600" y="0"/>
                      </a:cubicBezTo>
                    </a:path>
                  </a:pathLst>
                </a:custGeom>
                <a:noFill/>
                <a:ln w="28575" cap="flat">
                  <a:solidFill>
                    <a:srgbClr val="FF8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2400"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</p:grpSp>
        <p:pic>
          <p:nvPicPr>
            <p:cNvPr id="154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79536"/>
              <a:ext cx="4353058" cy="32608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5" name="Take a left turn!"/>
            <p:cNvSpPr/>
            <p:nvPr/>
          </p:nvSpPr>
          <p:spPr>
            <a:xfrm>
              <a:off x="1242388" y="166571"/>
              <a:ext cx="2707540" cy="717454"/>
            </a:xfrm>
            <a:prstGeom prst="wedgeEllipseCallout">
              <a:avLst>
                <a:gd name="adj1" fmla="val -20147"/>
                <a:gd name="adj2" fmla="val 317335"/>
              </a:avLst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  <a:p>
              <a:pPr>
                <a:defRPr sz="2000">
                  <a:latin typeface="Trebuchet MS"/>
                  <a:ea typeface="Trebuchet MS"/>
                  <a:cs typeface="Trebuchet MS"/>
                  <a:sym typeface="Trebuchet MS"/>
                </a:defRPr>
              </a:pPr>
              <a:r>
                <a:t>Take a left turn!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20335" t="52362" r="56965" b="5113"/>
          <a:stretch>
            <a:fillRect/>
          </a:stretch>
        </p:blipFill>
        <p:spPr>
          <a:xfrm>
            <a:off x="1846276" y="3645745"/>
            <a:ext cx="1502510" cy="1341693"/>
          </a:xfrm>
          <a:prstGeom prst="rect">
            <a:avLst/>
          </a:prstGeom>
          <a:ln w="12700">
            <a:miter lim="400000"/>
          </a:ln>
        </p:spPr>
      </p:pic>
      <p:pic>
        <p:nvPicPr>
          <p:cNvPr id="412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74108" t="51389" r="5836" b="4019"/>
          <a:stretch>
            <a:fillRect/>
          </a:stretch>
        </p:blipFill>
        <p:spPr>
          <a:xfrm>
            <a:off x="748651" y="4163171"/>
            <a:ext cx="1327456" cy="14068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20335" t="52362" r="56965" b="5113"/>
          <a:stretch>
            <a:fillRect/>
          </a:stretch>
        </p:blipFill>
        <p:spPr>
          <a:xfrm>
            <a:off x="1651543" y="1622212"/>
            <a:ext cx="1502510" cy="1341693"/>
          </a:xfrm>
          <a:prstGeom prst="rect">
            <a:avLst/>
          </a:prstGeom>
          <a:ln w="12700">
            <a:miter lim="400000"/>
          </a:ln>
        </p:spPr>
      </p:pic>
      <p:pic>
        <p:nvPicPr>
          <p:cNvPr id="41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74108" t="51389" r="5836" b="4019"/>
          <a:stretch>
            <a:fillRect/>
          </a:stretch>
        </p:blipFill>
        <p:spPr>
          <a:xfrm>
            <a:off x="566618" y="2148105"/>
            <a:ext cx="1327455" cy="1406879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Shape"/>
          <p:cNvSpPr/>
          <p:nvPr/>
        </p:nvSpPr>
        <p:spPr>
          <a:xfrm rot="20552999">
            <a:off x="936052" y="3793108"/>
            <a:ext cx="1971517" cy="1745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ln w="34925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914400">
              <a:defRPr sz="2400">
                <a:latin typeface="Times"/>
                <a:ea typeface="Times"/>
                <a:cs typeface="Times"/>
                <a:sym typeface="Times"/>
              </a:defRPr>
            </a:pPr>
          </a:p>
        </p:txBody>
      </p:sp>
      <p:pic>
        <p:nvPicPr>
          <p:cNvPr id="416" name="langle_psi_1|H|_.pdf" descr="langle_psi_1|H|_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14866" y="2344340"/>
            <a:ext cx="1397001" cy="241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7" name="langle_psi_1|H|_.pdf" descr="langle_psi_1|H|_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46112" y="4037414"/>
            <a:ext cx="2971801" cy="1257301"/>
          </a:xfrm>
          <a:prstGeom prst="rect">
            <a:avLst/>
          </a:prstGeom>
          <a:ln w="12700">
            <a:miter lim="400000"/>
          </a:ln>
        </p:spPr>
      </p:pic>
      <p:sp>
        <p:nvSpPr>
          <p:cNvPr id="418" name="What is the hopping amplitude between these two orbital on neighbor sites?"/>
          <p:cNvSpPr txBox="1"/>
          <p:nvPr/>
        </p:nvSpPr>
        <p:spPr>
          <a:xfrm>
            <a:off x="3693416" y="1117135"/>
            <a:ext cx="5894390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sz="18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What is the hopping amplitude between these two orbital on neighbor sites?</a:t>
            </a:r>
          </a:p>
        </p:txBody>
      </p:sp>
      <p:pic>
        <p:nvPicPr>
          <p:cNvPr id="419" name="unknown.png" descr="unknown.png"/>
          <p:cNvPicPr>
            <a:picLocks noChangeAspect="1"/>
          </p:cNvPicPr>
          <p:nvPr/>
        </p:nvPicPr>
        <p:blipFill>
          <a:blip r:embed="rId5">
            <a:extLst/>
          </a:blip>
          <a:srcRect l="0" t="0" r="17463" b="0"/>
          <a:stretch>
            <a:fillRect/>
          </a:stretch>
        </p:blipFill>
        <p:spPr>
          <a:xfrm>
            <a:off x="6972720" y="1675804"/>
            <a:ext cx="1686082" cy="1578190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Double Arrow"/>
          <p:cNvSpPr/>
          <p:nvPr/>
        </p:nvSpPr>
        <p:spPr>
          <a:xfrm>
            <a:off x="7404562" y="2801130"/>
            <a:ext cx="634538" cy="119870"/>
          </a:xfrm>
          <a:prstGeom prst="leftRightArrow">
            <a:avLst>
              <a:gd name="adj1" fmla="val 13409"/>
              <a:gd name="adj2" fmla="val 146397"/>
            </a:avLst>
          </a:prstGeom>
          <a:solidFill>
            <a:srgbClr val="0433FF"/>
          </a:solidFill>
          <a:ln w="25400">
            <a:solidFill>
              <a:srgbClr val="0433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21" name="Nearest neighbor hopping"/>
          <p:cNvSpPr txBox="1"/>
          <p:nvPr/>
        </p:nvSpPr>
        <p:spPr>
          <a:xfrm>
            <a:off x="2967549" y="236283"/>
            <a:ext cx="404317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defRPr b="1" sz="2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Nearest neighbor hopping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20335" t="52362" r="56965" b="5113"/>
          <a:stretch>
            <a:fillRect/>
          </a:stretch>
        </p:blipFill>
        <p:spPr>
          <a:xfrm rot="120000">
            <a:off x="1846276" y="3645745"/>
            <a:ext cx="1502510" cy="1341693"/>
          </a:xfrm>
          <a:prstGeom prst="rect">
            <a:avLst/>
          </a:prstGeom>
          <a:ln w="12700">
            <a:miter lim="400000"/>
          </a:ln>
        </p:spPr>
      </p:pic>
      <p:pic>
        <p:nvPicPr>
          <p:cNvPr id="42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20335" t="52362" r="56965" b="5113"/>
          <a:stretch>
            <a:fillRect/>
          </a:stretch>
        </p:blipFill>
        <p:spPr>
          <a:xfrm>
            <a:off x="1651543" y="1622212"/>
            <a:ext cx="1502510" cy="1341693"/>
          </a:xfrm>
          <a:prstGeom prst="rect">
            <a:avLst/>
          </a:prstGeom>
          <a:ln w="12700">
            <a:miter lim="400000"/>
          </a:ln>
        </p:spPr>
      </p:pic>
      <p:pic>
        <p:nvPicPr>
          <p:cNvPr id="425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47886" t="51389" r="32059" b="4019"/>
          <a:stretch>
            <a:fillRect/>
          </a:stretch>
        </p:blipFill>
        <p:spPr>
          <a:xfrm>
            <a:off x="566618" y="2148105"/>
            <a:ext cx="1327455" cy="1406879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" name="langle_psi_1|H|_.pdf" descr="langle_psi_1|H|_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14866" y="2344340"/>
            <a:ext cx="1397001" cy="241301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What is the hopping amplitude between these two orbital on neighbor sites?"/>
          <p:cNvSpPr txBox="1"/>
          <p:nvPr/>
        </p:nvSpPr>
        <p:spPr>
          <a:xfrm>
            <a:off x="3693416" y="1117135"/>
            <a:ext cx="5894390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sz="18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What is the hopping amplitude between these two orbital on neighbor sites?</a:t>
            </a:r>
          </a:p>
        </p:txBody>
      </p:sp>
      <p:pic>
        <p:nvPicPr>
          <p:cNvPr id="428" name="unknown.png" descr="unknown.png"/>
          <p:cNvPicPr>
            <a:picLocks noChangeAspect="1"/>
          </p:cNvPicPr>
          <p:nvPr/>
        </p:nvPicPr>
        <p:blipFill>
          <a:blip r:embed="rId4">
            <a:extLst/>
          </a:blip>
          <a:srcRect l="0" t="0" r="17463" b="0"/>
          <a:stretch>
            <a:fillRect/>
          </a:stretch>
        </p:blipFill>
        <p:spPr>
          <a:xfrm>
            <a:off x="6972720" y="1675804"/>
            <a:ext cx="1686082" cy="1578190"/>
          </a:xfrm>
          <a:prstGeom prst="rect">
            <a:avLst/>
          </a:prstGeom>
          <a:ln w="12700">
            <a:miter lim="400000"/>
          </a:ln>
        </p:spPr>
      </p:pic>
      <p:sp>
        <p:nvSpPr>
          <p:cNvPr id="429" name="Double Arrow"/>
          <p:cNvSpPr/>
          <p:nvPr/>
        </p:nvSpPr>
        <p:spPr>
          <a:xfrm>
            <a:off x="7404562" y="2801130"/>
            <a:ext cx="634538" cy="119870"/>
          </a:xfrm>
          <a:prstGeom prst="leftRightArrow">
            <a:avLst>
              <a:gd name="adj1" fmla="val 13409"/>
              <a:gd name="adj2" fmla="val 146397"/>
            </a:avLst>
          </a:prstGeom>
          <a:solidFill>
            <a:srgbClr val="0433FF"/>
          </a:solidFill>
          <a:ln w="25400">
            <a:solidFill>
              <a:srgbClr val="0433FF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430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47886" t="51389" r="32059" b="4019"/>
          <a:stretch>
            <a:fillRect/>
          </a:stretch>
        </p:blipFill>
        <p:spPr>
          <a:xfrm>
            <a:off x="752885" y="4154705"/>
            <a:ext cx="1327455" cy="1406879"/>
          </a:xfrm>
          <a:prstGeom prst="rect">
            <a:avLst/>
          </a:prstGeom>
          <a:ln w="12700">
            <a:miter lim="400000"/>
          </a:ln>
        </p:spPr>
      </p:pic>
      <p:sp>
        <p:nvSpPr>
          <p:cNvPr id="431" name="Shape"/>
          <p:cNvSpPr/>
          <p:nvPr/>
        </p:nvSpPr>
        <p:spPr>
          <a:xfrm rot="12541368">
            <a:off x="702414" y="4076022"/>
            <a:ext cx="2509027" cy="1282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ln w="34925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914400">
              <a:defRPr sz="2400">
                <a:latin typeface="Times"/>
                <a:ea typeface="Times"/>
                <a:cs typeface="Times"/>
                <a:sym typeface="Times"/>
              </a:defRPr>
            </a:pPr>
          </a:p>
        </p:txBody>
      </p:sp>
      <p:pic>
        <p:nvPicPr>
          <p:cNvPr id="432" name="langle_psi_1|H|_.pdf" descr="langle_psi_1|H|_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68167" y="4088701"/>
            <a:ext cx="2933701" cy="1257301"/>
          </a:xfrm>
          <a:prstGeom prst="rect">
            <a:avLst/>
          </a:prstGeom>
          <a:ln w="12700">
            <a:miter lim="400000"/>
          </a:ln>
        </p:spPr>
      </p:pic>
      <p:sp>
        <p:nvSpPr>
          <p:cNvPr id="433" name="Nearest neighbor hopping"/>
          <p:cNvSpPr txBox="1"/>
          <p:nvPr/>
        </p:nvSpPr>
        <p:spPr>
          <a:xfrm>
            <a:off x="2967549" y="236283"/>
            <a:ext cx="404317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defRPr b="1" sz="2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Nearest neighbor hopping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roup"/>
          <p:cNvGrpSpPr/>
          <p:nvPr/>
        </p:nvGrpSpPr>
        <p:grpSpPr>
          <a:xfrm>
            <a:off x="134818" y="4026205"/>
            <a:ext cx="2587435" cy="1924846"/>
            <a:chOff x="0" y="0"/>
            <a:chExt cx="2587433" cy="1924845"/>
          </a:xfrm>
        </p:grpSpPr>
        <p:pic>
          <p:nvPicPr>
            <p:cNvPr id="435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0335" t="52362" r="56965" b="5113"/>
            <a:stretch>
              <a:fillRect/>
            </a:stretch>
          </p:blipFill>
          <p:spPr>
            <a:xfrm>
              <a:off x="1084924" y="0"/>
              <a:ext cx="1502510" cy="13416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0448" t="52194" r="59496" b="3214"/>
            <a:stretch>
              <a:fillRect/>
            </a:stretch>
          </p:blipFill>
          <p:spPr>
            <a:xfrm>
              <a:off x="0" y="517966"/>
              <a:ext cx="1327455" cy="14068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38" name="Examples of allowed hopping processes:"/>
          <p:cNvSpPr txBox="1"/>
          <p:nvPr/>
        </p:nvSpPr>
        <p:spPr>
          <a:xfrm>
            <a:off x="332150" y="2962869"/>
            <a:ext cx="589439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sz="18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Examples of allowed hopping processes:</a:t>
            </a:r>
          </a:p>
        </p:txBody>
      </p:sp>
      <p:pic>
        <p:nvPicPr>
          <p:cNvPr id="439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rcRect l="0" t="0" r="17463" b="0"/>
          <a:stretch>
            <a:fillRect/>
          </a:stretch>
        </p:blipFill>
        <p:spPr>
          <a:xfrm>
            <a:off x="6972720" y="1675804"/>
            <a:ext cx="1686082" cy="1578190"/>
          </a:xfrm>
          <a:prstGeom prst="rect">
            <a:avLst/>
          </a:prstGeom>
          <a:ln w="12700">
            <a:miter lim="400000"/>
          </a:ln>
        </p:spPr>
      </p:pic>
      <p:sp>
        <p:nvSpPr>
          <p:cNvPr id="440" name="Double Arrow"/>
          <p:cNvSpPr/>
          <p:nvPr/>
        </p:nvSpPr>
        <p:spPr>
          <a:xfrm>
            <a:off x="7404562" y="2801130"/>
            <a:ext cx="634538" cy="119870"/>
          </a:xfrm>
          <a:prstGeom prst="leftRightArrow">
            <a:avLst>
              <a:gd name="adj1" fmla="val 13409"/>
              <a:gd name="adj2" fmla="val 146397"/>
            </a:avLst>
          </a:prstGeom>
          <a:solidFill>
            <a:srgbClr val="0433FF"/>
          </a:solidFill>
          <a:ln w="25400">
            <a:solidFill>
              <a:srgbClr val="0433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443" name="Group"/>
          <p:cNvGrpSpPr/>
          <p:nvPr/>
        </p:nvGrpSpPr>
        <p:grpSpPr>
          <a:xfrm>
            <a:off x="3161651" y="4026205"/>
            <a:ext cx="2587435" cy="1924846"/>
            <a:chOff x="0" y="0"/>
            <a:chExt cx="2587433" cy="1924845"/>
          </a:xfrm>
        </p:grpSpPr>
        <p:pic>
          <p:nvPicPr>
            <p:cNvPr id="441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7150" t="5401" r="10149" b="52074"/>
            <a:stretch>
              <a:fillRect/>
            </a:stretch>
          </p:blipFill>
          <p:spPr>
            <a:xfrm>
              <a:off x="1084924" y="0"/>
              <a:ext cx="1502510" cy="13416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7228" t="4965" r="52716" b="50444"/>
            <a:stretch>
              <a:fillRect/>
            </a:stretch>
          </p:blipFill>
          <p:spPr>
            <a:xfrm>
              <a:off x="0" y="517966"/>
              <a:ext cx="1327455" cy="14068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46" name="Group"/>
          <p:cNvGrpSpPr/>
          <p:nvPr/>
        </p:nvGrpSpPr>
        <p:grpSpPr>
          <a:xfrm>
            <a:off x="6036085" y="4094257"/>
            <a:ext cx="2587434" cy="1924846"/>
            <a:chOff x="0" y="0"/>
            <a:chExt cx="2587433" cy="1924845"/>
          </a:xfrm>
        </p:grpSpPr>
        <p:pic>
          <p:nvPicPr>
            <p:cNvPr id="444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6730" t="5133" r="50569" b="52342"/>
            <a:stretch>
              <a:fillRect/>
            </a:stretch>
          </p:blipFill>
          <p:spPr>
            <a:xfrm>
              <a:off x="1084924" y="0"/>
              <a:ext cx="1502510" cy="13416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5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7228" t="4965" r="52716" b="50444"/>
            <a:stretch>
              <a:fillRect/>
            </a:stretch>
          </p:blipFill>
          <p:spPr>
            <a:xfrm>
              <a:off x="0" y="517966"/>
              <a:ext cx="1327455" cy="14068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47" name="langle_psi_1|H|_.pdf" descr="langle_psi_1|H|_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2434" y="3450993"/>
            <a:ext cx="1409701" cy="241301"/>
          </a:xfrm>
          <a:prstGeom prst="rect">
            <a:avLst/>
          </a:prstGeom>
          <a:ln w="12700">
            <a:miter lim="400000"/>
          </a:ln>
        </p:spPr>
      </p:pic>
      <p:sp>
        <p:nvSpPr>
          <p:cNvPr id="448" name="Nearest neighbor hopping"/>
          <p:cNvSpPr txBox="1"/>
          <p:nvPr/>
        </p:nvSpPr>
        <p:spPr>
          <a:xfrm>
            <a:off x="2967549" y="236283"/>
            <a:ext cx="404317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defRPr b="1" sz="2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Nearest neighbor hopping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Approximate symmetry"/>
          <p:cNvSpPr txBox="1"/>
          <p:nvPr>
            <p:ph type="title"/>
          </p:nvPr>
        </p:nvSpPr>
        <p:spPr>
          <a:xfrm>
            <a:off x="465137" y="268287"/>
            <a:ext cx="8915401" cy="609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z="2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Approximate symmetry</a:t>
            </a:r>
          </a:p>
        </p:txBody>
      </p:sp>
      <p:pic>
        <p:nvPicPr>
          <p:cNvPr id="451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111" y="835190"/>
            <a:ext cx="1942299" cy="2053434"/>
          </a:xfrm>
          <a:prstGeom prst="rect">
            <a:avLst/>
          </a:prstGeom>
          <a:ln w="12700">
            <a:miter lim="400000"/>
          </a:ln>
        </p:spPr>
      </p:pic>
      <p:sp>
        <p:nvSpPr>
          <p:cNvPr id="452" name="Let’s us stretch the structure along z-axis a bit…"/>
          <p:cNvSpPr txBox="1"/>
          <p:nvPr/>
        </p:nvSpPr>
        <p:spPr>
          <a:xfrm>
            <a:off x="2736683" y="913935"/>
            <a:ext cx="5894390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Let’s us stretch the structure along z-axis a bit</a:t>
            </a:r>
          </a:p>
          <a:p>
            <a:pPr defTabSz="914400"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=&gt; no cubic symmetry (O</a:t>
            </a:r>
            <a:r>
              <a:rPr baseline="-5999"/>
              <a:t>h</a:t>
            </a:r>
            <a:r>
              <a:t>-&gt;D</a:t>
            </a:r>
            <a:r>
              <a:rPr baseline="-5999"/>
              <a:t>4v</a:t>
            </a:r>
            <a:r>
              <a:t>)</a:t>
            </a:r>
          </a:p>
        </p:txBody>
      </p:sp>
      <p:grpSp>
        <p:nvGrpSpPr>
          <p:cNvPr id="458" name="Group"/>
          <p:cNvGrpSpPr/>
          <p:nvPr/>
        </p:nvGrpSpPr>
        <p:grpSpPr>
          <a:xfrm>
            <a:off x="406399" y="3479603"/>
            <a:ext cx="4431698" cy="2584339"/>
            <a:chOff x="626533" y="0"/>
            <a:chExt cx="4431696" cy="2584338"/>
          </a:xfrm>
        </p:grpSpPr>
        <p:pic>
          <p:nvPicPr>
            <p:cNvPr id="453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8372" t="0" r="0" b="0"/>
            <a:stretch>
              <a:fillRect/>
            </a:stretch>
          </p:blipFill>
          <p:spPr>
            <a:xfrm>
              <a:off x="632632" y="0"/>
              <a:ext cx="4425598" cy="25843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54" name="A1g"/>
            <p:cNvSpPr txBox="1"/>
            <p:nvPr/>
          </p:nvSpPr>
          <p:spPr>
            <a:xfrm>
              <a:off x="691414" y="120994"/>
              <a:ext cx="533460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defTabSz="914400"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r>
                <a:t>A</a:t>
              </a:r>
              <a:r>
                <a:rPr baseline="-5999"/>
                <a:t>1g</a:t>
              </a:r>
            </a:p>
          </p:txBody>
        </p:sp>
        <p:sp>
          <p:nvSpPr>
            <p:cNvPr id="455" name="B2g"/>
            <p:cNvSpPr txBox="1"/>
            <p:nvPr/>
          </p:nvSpPr>
          <p:spPr>
            <a:xfrm>
              <a:off x="626533" y="1302094"/>
              <a:ext cx="533460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defTabSz="914400"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r>
                <a:t>B</a:t>
              </a:r>
              <a:r>
                <a:rPr baseline="-5999"/>
                <a:t>2g</a:t>
              </a:r>
            </a:p>
          </p:txBody>
        </p:sp>
        <p:sp>
          <p:nvSpPr>
            <p:cNvPr id="456" name="B1g"/>
            <p:cNvSpPr txBox="1"/>
            <p:nvPr/>
          </p:nvSpPr>
          <p:spPr>
            <a:xfrm>
              <a:off x="2858880" y="120994"/>
              <a:ext cx="533461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defTabSz="914400"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r>
                <a:t>B</a:t>
              </a:r>
              <a:r>
                <a:rPr baseline="-5999"/>
                <a:t>1g</a:t>
              </a:r>
            </a:p>
          </p:txBody>
        </p:sp>
        <p:sp>
          <p:nvSpPr>
            <p:cNvPr id="457" name="Eg"/>
            <p:cNvSpPr txBox="1"/>
            <p:nvPr/>
          </p:nvSpPr>
          <p:spPr>
            <a:xfrm>
              <a:off x="3265280" y="1302094"/>
              <a:ext cx="420451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defTabSz="914400"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r>
                <a:t>E</a:t>
              </a:r>
              <a:r>
                <a:rPr baseline="-5999"/>
                <a:t>g</a:t>
              </a:r>
            </a:p>
          </p:txBody>
        </p:sp>
      </p:grpSp>
      <p:sp>
        <p:nvSpPr>
          <p:cNvPr id="459" name="Eg"/>
          <p:cNvSpPr txBox="1"/>
          <p:nvPr/>
        </p:nvSpPr>
        <p:spPr>
          <a:xfrm>
            <a:off x="7289146" y="3429826"/>
            <a:ext cx="283154" cy="476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defTabSz="914400"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E</a:t>
            </a:r>
            <a:r>
              <a:rPr baseline="-5999"/>
              <a:t>g</a:t>
            </a:r>
          </a:p>
        </p:txBody>
      </p:sp>
      <p:sp>
        <p:nvSpPr>
          <p:cNvPr id="460" name="T2g"/>
          <p:cNvSpPr txBox="1"/>
          <p:nvPr/>
        </p:nvSpPr>
        <p:spPr>
          <a:xfrm>
            <a:off x="7289146" y="4697745"/>
            <a:ext cx="347735" cy="476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defTabSz="914400"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T</a:t>
            </a:r>
            <a:r>
              <a:rPr baseline="-5999"/>
              <a:t>2g</a:t>
            </a:r>
          </a:p>
        </p:txBody>
      </p:sp>
      <p:grpSp>
        <p:nvGrpSpPr>
          <p:cNvPr id="466" name="Group"/>
          <p:cNvGrpSpPr/>
          <p:nvPr/>
        </p:nvGrpSpPr>
        <p:grpSpPr>
          <a:xfrm>
            <a:off x="6114819" y="4479060"/>
            <a:ext cx="347735" cy="166204"/>
            <a:chOff x="0" y="0"/>
            <a:chExt cx="347733" cy="166203"/>
          </a:xfrm>
        </p:grpSpPr>
        <p:sp>
          <p:nvSpPr>
            <p:cNvPr id="461" name="Line"/>
            <p:cNvSpPr/>
            <p:nvPr/>
          </p:nvSpPr>
          <p:spPr>
            <a:xfrm>
              <a:off x="-1" y="0"/>
              <a:ext cx="34773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462" name="Line"/>
            <p:cNvSpPr/>
            <p:nvPr/>
          </p:nvSpPr>
          <p:spPr>
            <a:xfrm>
              <a:off x="0" y="41550"/>
              <a:ext cx="34773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463" name="Line"/>
            <p:cNvSpPr/>
            <p:nvPr/>
          </p:nvSpPr>
          <p:spPr>
            <a:xfrm>
              <a:off x="0" y="83101"/>
              <a:ext cx="34773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464" name="Line"/>
            <p:cNvSpPr/>
            <p:nvPr/>
          </p:nvSpPr>
          <p:spPr>
            <a:xfrm>
              <a:off x="0" y="124652"/>
              <a:ext cx="34773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465" name="Line"/>
            <p:cNvSpPr/>
            <p:nvPr/>
          </p:nvSpPr>
          <p:spPr>
            <a:xfrm>
              <a:off x="0" y="166203"/>
              <a:ext cx="34773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</p:grpSp>
      <p:grpSp>
        <p:nvGrpSpPr>
          <p:cNvPr id="469" name="Group"/>
          <p:cNvGrpSpPr/>
          <p:nvPr/>
        </p:nvGrpSpPr>
        <p:grpSpPr>
          <a:xfrm>
            <a:off x="7289146" y="3757695"/>
            <a:ext cx="347735" cy="28851"/>
            <a:chOff x="0" y="12700"/>
            <a:chExt cx="347733" cy="28850"/>
          </a:xfrm>
        </p:grpSpPr>
        <p:sp>
          <p:nvSpPr>
            <p:cNvPr id="467" name="Line"/>
            <p:cNvSpPr/>
            <p:nvPr/>
          </p:nvSpPr>
          <p:spPr>
            <a:xfrm>
              <a:off x="0" y="12700"/>
              <a:ext cx="347734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468" name="Line"/>
            <p:cNvSpPr/>
            <p:nvPr/>
          </p:nvSpPr>
          <p:spPr>
            <a:xfrm>
              <a:off x="0" y="41550"/>
              <a:ext cx="34773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</p:grpSp>
      <p:grpSp>
        <p:nvGrpSpPr>
          <p:cNvPr id="473" name="Group"/>
          <p:cNvGrpSpPr/>
          <p:nvPr/>
        </p:nvGrpSpPr>
        <p:grpSpPr>
          <a:xfrm>
            <a:off x="7289146" y="5059622"/>
            <a:ext cx="347735" cy="70402"/>
            <a:chOff x="0" y="12700"/>
            <a:chExt cx="347733" cy="70401"/>
          </a:xfrm>
        </p:grpSpPr>
        <p:sp>
          <p:nvSpPr>
            <p:cNvPr id="470" name="Line"/>
            <p:cNvSpPr/>
            <p:nvPr/>
          </p:nvSpPr>
          <p:spPr>
            <a:xfrm>
              <a:off x="0" y="12700"/>
              <a:ext cx="347734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471" name="Line"/>
            <p:cNvSpPr/>
            <p:nvPr/>
          </p:nvSpPr>
          <p:spPr>
            <a:xfrm>
              <a:off x="0" y="41550"/>
              <a:ext cx="34773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472" name="Line"/>
            <p:cNvSpPr/>
            <p:nvPr/>
          </p:nvSpPr>
          <p:spPr>
            <a:xfrm>
              <a:off x="0" y="83101"/>
              <a:ext cx="34773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</p:grpSp>
      <p:sp>
        <p:nvSpPr>
          <p:cNvPr id="474" name="Line"/>
          <p:cNvSpPr/>
          <p:nvPr/>
        </p:nvSpPr>
        <p:spPr>
          <a:xfrm flipV="1">
            <a:off x="6496109" y="3800951"/>
            <a:ext cx="744488" cy="744488"/>
          </a:xfrm>
          <a:prstGeom prst="line">
            <a:avLst/>
          </a:prstGeom>
          <a:ln w="12700">
            <a:solidFill>
              <a:srgbClr val="FF2600"/>
            </a:solidFill>
          </a:ln>
        </p:spPr>
        <p:txBody>
          <a:bodyPr lIns="45719" rIns="45719"/>
          <a:lstStyle/>
          <a:p>
            <a:pPr defTabSz="914400">
              <a:defRPr sz="2400"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475" name="Line"/>
          <p:cNvSpPr/>
          <p:nvPr/>
        </p:nvSpPr>
        <p:spPr>
          <a:xfrm>
            <a:off x="6496109" y="4547982"/>
            <a:ext cx="744488" cy="523035"/>
          </a:xfrm>
          <a:prstGeom prst="line">
            <a:avLst/>
          </a:prstGeom>
          <a:ln w="12700">
            <a:solidFill>
              <a:srgbClr val="FF2600"/>
            </a:solidFill>
          </a:ln>
        </p:spPr>
        <p:txBody>
          <a:bodyPr lIns="45719" rIns="45719"/>
          <a:lstStyle/>
          <a:p>
            <a:pPr defTabSz="914400">
              <a:defRPr sz="2400"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476" name="spherical symmetry"/>
          <p:cNvSpPr txBox="1"/>
          <p:nvPr/>
        </p:nvSpPr>
        <p:spPr>
          <a:xfrm rot="16200000">
            <a:off x="5430656" y="3039069"/>
            <a:ext cx="170106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defRPr sz="16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spherical symmetry</a:t>
            </a:r>
          </a:p>
        </p:txBody>
      </p:sp>
      <p:sp>
        <p:nvSpPr>
          <p:cNvPr id="477" name="cubic symmetry"/>
          <p:cNvSpPr txBox="1"/>
          <p:nvPr/>
        </p:nvSpPr>
        <p:spPr>
          <a:xfrm rot="16200000">
            <a:off x="6751678" y="2512103"/>
            <a:ext cx="14076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defRPr sz="16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cubic symmetry</a:t>
            </a:r>
          </a:p>
        </p:txBody>
      </p:sp>
      <p:sp>
        <p:nvSpPr>
          <p:cNvPr id="478" name="Energy levels"/>
          <p:cNvSpPr txBox="1"/>
          <p:nvPr/>
        </p:nvSpPr>
        <p:spPr>
          <a:xfrm>
            <a:off x="4949063" y="4080469"/>
            <a:ext cx="1593158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sz="1800">
                <a:solidFill>
                  <a:srgbClr val="0433F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Energy levels</a:t>
            </a:r>
          </a:p>
        </p:txBody>
      </p:sp>
      <p:sp>
        <p:nvSpPr>
          <p:cNvPr id="479" name="Line"/>
          <p:cNvSpPr/>
          <p:nvPr/>
        </p:nvSpPr>
        <p:spPr>
          <a:xfrm>
            <a:off x="8478466" y="3680854"/>
            <a:ext cx="347735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 defTabSz="914400">
              <a:defRPr sz="2400"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480" name="Line"/>
          <p:cNvSpPr/>
          <p:nvPr/>
        </p:nvSpPr>
        <p:spPr>
          <a:xfrm>
            <a:off x="8478466" y="3828879"/>
            <a:ext cx="347735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 defTabSz="914400">
              <a:defRPr sz="2400"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481" name="Line"/>
          <p:cNvSpPr/>
          <p:nvPr/>
        </p:nvSpPr>
        <p:spPr>
          <a:xfrm>
            <a:off x="8478466" y="4961473"/>
            <a:ext cx="347735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 defTabSz="914400">
              <a:defRPr sz="2400">
                <a:latin typeface="Times"/>
                <a:ea typeface="Times"/>
                <a:cs typeface="Times"/>
                <a:sym typeface="Times"/>
              </a:defRPr>
            </a:pPr>
          </a:p>
        </p:txBody>
      </p:sp>
      <p:grpSp>
        <p:nvGrpSpPr>
          <p:cNvPr id="484" name="Group"/>
          <p:cNvGrpSpPr/>
          <p:nvPr/>
        </p:nvGrpSpPr>
        <p:grpSpPr>
          <a:xfrm>
            <a:off x="8478466" y="5202773"/>
            <a:ext cx="347735" cy="41552"/>
            <a:chOff x="0" y="0"/>
            <a:chExt cx="347733" cy="41550"/>
          </a:xfrm>
        </p:grpSpPr>
        <p:sp>
          <p:nvSpPr>
            <p:cNvPr id="482" name="Line"/>
            <p:cNvSpPr/>
            <p:nvPr/>
          </p:nvSpPr>
          <p:spPr>
            <a:xfrm>
              <a:off x="0" y="-1"/>
              <a:ext cx="34773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483" name="Line"/>
            <p:cNvSpPr/>
            <p:nvPr/>
          </p:nvSpPr>
          <p:spPr>
            <a:xfrm>
              <a:off x="0" y="41550"/>
              <a:ext cx="34773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</p:grpSp>
      <p:sp>
        <p:nvSpPr>
          <p:cNvPr id="485" name="Line"/>
          <p:cNvSpPr/>
          <p:nvPr/>
        </p:nvSpPr>
        <p:spPr>
          <a:xfrm>
            <a:off x="7653139" y="3775843"/>
            <a:ext cx="791138" cy="63501"/>
          </a:xfrm>
          <a:prstGeom prst="line">
            <a:avLst/>
          </a:prstGeom>
          <a:ln w="12700">
            <a:solidFill>
              <a:srgbClr val="FF2600"/>
            </a:solidFill>
          </a:ln>
        </p:spPr>
        <p:txBody>
          <a:bodyPr lIns="45719" rIns="45719"/>
          <a:lstStyle/>
          <a:p>
            <a:pPr defTabSz="914400">
              <a:defRPr sz="2400"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486" name="Line"/>
          <p:cNvSpPr/>
          <p:nvPr/>
        </p:nvSpPr>
        <p:spPr>
          <a:xfrm flipV="1">
            <a:off x="7650327" y="3699903"/>
            <a:ext cx="791138" cy="63501"/>
          </a:xfrm>
          <a:prstGeom prst="line">
            <a:avLst/>
          </a:prstGeom>
          <a:ln w="12700">
            <a:solidFill>
              <a:srgbClr val="FF2600"/>
            </a:solidFill>
          </a:ln>
        </p:spPr>
        <p:txBody>
          <a:bodyPr lIns="45719" rIns="45719"/>
          <a:lstStyle/>
          <a:p>
            <a:pPr defTabSz="914400">
              <a:defRPr sz="2400"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487" name="Line"/>
          <p:cNvSpPr/>
          <p:nvPr/>
        </p:nvSpPr>
        <p:spPr>
          <a:xfrm>
            <a:off x="7653139" y="5101173"/>
            <a:ext cx="791139" cy="127001"/>
          </a:xfrm>
          <a:prstGeom prst="line">
            <a:avLst/>
          </a:prstGeom>
          <a:ln w="12700">
            <a:solidFill>
              <a:srgbClr val="FF2600"/>
            </a:solidFill>
          </a:ln>
        </p:spPr>
        <p:txBody>
          <a:bodyPr lIns="45719" rIns="45719"/>
          <a:lstStyle/>
          <a:p>
            <a:pPr defTabSz="914400">
              <a:defRPr sz="2400"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488" name="Line"/>
          <p:cNvSpPr/>
          <p:nvPr/>
        </p:nvSpPr>
        <p:spPr>
          <a:xfrm flipV="1">
            <a:off x="7657386" y="4965706"/>
            <a:ext cx="791138" cy="127001"/>
          </a:xfrm>
          <a:prstGeom prst="line">
            <a:avLst/>
          </a:prstGeom>
          <a:ln w="12700">
            <a:solidFill>
              <a:srgbClr val="FF2600"/>
            </a:solidFill>
          </a:ln>
        </p:spPr>
        <p:txBody>
          <a:bodyPr lIns="45719" rIns="45719"/>
          <a:lstStyle/>
          <a:p>
            <a:pPr defTabSz="914400">
              <a:defRPr sz="2400"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489" name="B1g"/>
          <p:cNvSpPr txBox="1"/>
          <p:nvPr/>
        </p:nvSpPr>
        <p:spPr>
          <a:xfrm>
            <a:off x="8838546" y="3480626"/>
            <a:ext cx="347735" cy="476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defTabSz="914400"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B</a:t>
            </a:r>
            <a:r>
              <a:rPr baseline="-5999"/>
              <a:t>1g</a:t>
            </a:r>
          </a:p>
        </p:txBody>
      </p:sp>
      <p:sp>
        <p:nvSpPr>
          <p:cNvPr id="490" name="A1g"/>
          <p:cNvSpPr txBox="1"/>
          <p:nvPr/>
        </p:nvSpPr>
        <p:spPr>
          <a:xfrm>
            <a:off x="8861662" y="3700759"/>
            <a:ext cx="347735" cy="476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defTabSz="914400"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baseline="-5999"/>
              <a:t>1g</a:t>
            </a:r>
          </a:p>
        </p:txBody>
      </p:sp>
      <p:sp>
        <p:nvSpPr>
          <p:cNvPr id="491" name="Eg"/>
          <p:cNvSpPr txBox="1"/>
          <p:nvPr/>
        </p:nvSpPr>
        <p:spPr>
          <a:xfrm>
            <a:off x="8870836" y="5140092"/>
            <a:ext cx="283154" cy="476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defTabSz="914400"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E</a:t>
            </a:r>
            <a:r>
              <a:rPr baseline="-5999"/>
              <a:t>g</a:t>
            </a:r>
          </a:p>
        </p:txBody>
      </p:sp>
      <p:sp>
        <p:nvSpPr>
          <p:cNvPr id="492" name="B2g"/>
          <p:cNvSpPr txBox="1"/>
          <p:nvPr/>
        </p:nvSpPr>
        <p:spPr>
          <a:xfrm>
            <a:off x="8831147" y="4828978"/>
            <a:ext cx="347734" cy="476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defTabSz="914400"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B</a:t>
            </a:r>
            <a:r>
              <a:rPr baseline="-5999"/>
              <a:t>2g</a:t>
            </a:r>
          </a:p>
        </p:txBody>
      </p:sp>
      <p:sp>
        <p:nvSpPr>
          <p:cNvPr id="493" name="tetragonal symmetry"/>
          <p:cNvSpPr txBox="1"/>
          <p:nvPr/>
        </p:nvSpPr>
        <p:spPr>
          <a:xfrm rot="16200000">
            <a:off x="7762312" y="2276310"/>
            <a:ext cx="178004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defRPr sz="16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tetragonal symmetry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Approximate symmetry"/>
          <p:cNvSpPr txBox="1"/>
          <p:nvPr>
            <p:ph type="title"/>
          </p:nvPr>
        </p:nvSpPr>
        <p:spPr>
          <a:xfrm>
            <a:off x="465137" y="268287"/>
            <a:ext cx="8915401" cy="609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z="2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Approximate symmetry</a:t>
            </a:r>
          </a:p>
        </p:txBody>
      </p:sp>
      <p:pic>
        <p:nvPicPr>
          <p:cNvPr id="496" name="unknown.png" descr="unknown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778" y="921489"/>
            <a:ext cx="1942298" cy="1802568"/>
          </a:xfrm>
          <a:prstGeom prst="rect">
            <a:avLst/>
          </a:prstGeom>
          <a:ln w="12700">
            <a:miter lim="400000"/>
          </a:ln>
        </p:spPr>
      </p:pic>
      <p:sp>
        <p:nvSpPr>
          <p:cNvPr id="497" name="Let’s us stretch the structure along z-axis a bit…"/>
          <p:cNvSpPr txBox="1"/>
          <p:nvPr/>
        </p:nvSpPr>
        <p:spPr>
          <a:xfrm>
            <a:off x="2736683" y="913935"/>
            <a:ext cx="5894390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Let’s us stretch the structure along z-axis a bit</a:t>
            </a:r>
          </a:p>
          <a:p>
            <a:pPr defTabSz="914400"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=&gt; no cubic symmetry (O</a:t>
            </a:r>
            <a:r>
              <a:rPr baseline="-5999"/>
              <a:t>h</a:t>
            </a:r>
            <a:r>
              <a:t>-&gt;D</a:t>
            </a:r>
            <a:r>
              <a:rPr baseline="-5999"/>
              <a:t>3d</a:t>
            </a:r>
            <a:r>
              <a:t>)</a:t>
            </a:r>
          </a:p>
        </p:txBody>
      </p:sp>
      <p:sp>
        <p:nvSpPr>
          <p:cNvPr id="498" name="Eg"/>
          <p:cNvSpPr txBox="1"/>
          <p:nvPr/>
        </p:nvSpPr>
        <p:spPr>
          <a:xfrm>
            <a:off x="7289146" y="3429826"/>
            <a:ext cx="283154" cy="476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defTabSz="914400"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E</a:t>
            </a:r>
            <a:r>
              <a:rPr baseline="-5999"/>
              <a:t>g</a:t>
            </a:r>
          </a:p>
        </p:txBody>
      </p:sp>
      <p:sp>
        <p:nvSpPr>
          <p:cNvPr id="499" name="T2g"/>
          <p:cNvSpPr txBox="1"/>
          <p:nvPr/>
        </p:nvSpPr>
        <p:spPr>
          <a:xfrm>
            <a:off x="7289146" y="4697745"/>
            <a:ext cx="347735" cy="476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defTabSz="914400"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T</a:t>
            </a:r>
            <a:r>
              <a:rPr baseline="-5999"/>
              <a:t>2g</a:t>
            </a:r>
          </a:p>
        </p:txBody>
      </p:sp>
      <p:grpSp>
        <p:nvGrpSpPr>
          <p:cNvPr id="505" name="Group"/>
          <p:cNvGrpSpPr/>
          <p:nvPr/>
        </p:nvGrpSpPr>
        <p:grpSpPr>
          <a:xfrm>
            <a:off x="6114819" y="4479060"/>
            <a:ext cx="347735" cy="166204"/>
            <a:chOff x="0" y="0"/>
            <a:chExt cx="347733" cy="166203"/>
          </a:xfrm>
        </p:grpSpPr>
        <p:sp>
          <p:nvSpPr>
            <p:cNvPr id="500" name="Line"/>
            <p:cNvSpPr/>
            <p:nvPr/>
          </p:nvSpPr>
          <p:spPr>
            <a:xfrm>
              <a:off x="-1" y="0"/>
              <a:ext cx="34773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501" name="Line"/>
            <p:cNvSpPr/>
            <p:nvPr/>
          </p:nvSpPr>
          <p:spPr>
            <a:xfrm>
              <a:off x="0" y="41550"/>
              <a:ext cx="34773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502" name="Line"/>
            <p:cNvSpPr/>
            <p:nvPr/>
          </p:nvSpPr>
          <p:spPr>
            <a:xfrm>
              <a:off x="0" y="83101"/>
              <a:ext cx="34773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503" name="Line"/>
            <p:cNvSpPr/>
            <p:nvPr/>
          </p:nvSpPr>
          <p:spPr>
            <a:xfrm>
              <a:off x="0" y="124652"/>
              <a:ext cx="34773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504" name="Line"/>
            <p:cNvSpPr/>
            <p:nvPr/>
          </p:nvSpPr>
          <p:spPr>
            <a:xfrm>
              <a:off x="0" y="166203"/>
              <a:ext cx="34773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</p:grpSp>
      <p:grpSp>
        <p:nvGrpSpPr>
          <p:cNvPr id="508" name="Group"/>
          <p:cNvGrpSpPr/>
          <p:nvPr/>
        </p:nvGrpSpPr>
        <p:grpSpPr>
          <a:xfrm>
            <a:off x="7289146" y="3757695"/>
            <a:ext cx="347735" cy="28851"/>
            <a:chOff x="0" y="12700"/>
            <a:chExt cx="347733" cy="28850"/>
          </a:xfrm>
        </p:grpSpPr>
        <p:sp>
          <p:nvSpPr>
            <p:cNvPr id="506" name="Line"/>
            <p:cNvSpPr/>
            <p:nvPr/>
          </p:nvSpPr>
          <p:spPr>
            <a:xfrm>
              <a:off x="0" y="12700"/>
              <a:ext cx="347734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507" name="Line"/>
            <p:cNvSpPr/>
            <p:nvPr/>
          </p:nvSpPr>
          <p:spPr>
            <a:xfrm>
              <a:off x="0" y="41550"/>
              <a:ext cx="34773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</p:grpSp>
      <p:grpSp>
        <p:nvGrpSpPr>
          <p:cNvPr id="512" name="Group"/>
          <p:cNvGrpSpPr/>
          <p:nvPr/>
        </p:nvGrpSpPr>
        <p:grpSpPr>
          <a:xfrm>
            <a:off x="7289146" y="5059622"/>
            <a:ext cx="347735" cy="70402"/>
            <a:chOff x="0" y="12700"/>
            <a:chExt cx="347733" cy="70401"/>
          </a:xfrm>
        </p:grpSpPr>
        <p:sp>
          <p:nvSpPr>
            <p:cNvPr id="509" name="Line"/>
            <p:cNvSpPr/>
            <p:nvPr/>
          </p:nvSpPr>
          <p:spPr>
            <a:xfrm>
              <a:off x="0" y="12700"/>
              <a:ext cx="347734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510" name="Line"/>
            <p:cNvSpPr/>
            <p:nvPr/>
          </p:nvSpPr>
          <p:spPr>
            <a:xfrm>
              <a:off x="0" y="41550"/>
              <a:ext cx="34773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511" name="Line"/>
            <p:cNvSpPr/>
            <p:nvPr/>
          </p:nvSpPr>
          <p:spPr>
            <a:xfrm>
              <a:off x="0" y="83101"/>
              <a:ext cx="34773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</p:grpSp>
      <p:sp>
        <p:nvSpPr>
          <p:cNvPr id="513" name="Line"/>
          <p:cNvSpPr/>
          <p:nvPr/>
        </p:nvSpPr>
        <p:spPr>
          <a:xfrm flipV="1">
            <a:off x="6496109" y="3800951"/>
            <a:ext cx="744488" cy="744488"/>
          </a:xfrm>
          <a:prstGeom prst="line">
            <a:avLst/>
          </a:prstGeom>
          <a:ln w="12700">
            <a:solidFill>
              <a:srgbClr val="FF2600"/>
            </a:solidFill>
          </a:ln>
        </p:spPr>
        <p:txBody>
          <a:bodyPr lIns="45719" rIns="45719"/>
          <a:lstStyle/>
          <a:p>
            <a:pPr defTabSz="914400">
              <a:defRPr sz="2400"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514" name="Line"/>
          <p:cNvSpPr/>
          <p:nvPr/>
        </p:nvSpPr>
        <p:spPr>
          <a:xfrm>
            <a:off x="6496109" y="4547982"/>
            <a:ext cx="744488" cy="523035"/>
          </a:xfrm>
          <a:prstGeom prst="line">
            <a:avLst/>
          </a:prstGeom>
          <a:ln w="12700">
            <a:solidFill>
              <a:srgbClr val="FF2600"/>
            </a:solidFill>
          </a:ln>
        </p:spPr>
        <p:txBody>
          <a:bodyPr lIns="45719" rIns="45719"/>
          <a:lstStyle/>
          <a:p>
            <a:pPr defTabSz="914400">
              <a:defRPr sz="2400"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515" name="spherical symmetry"/>
          <p:cNvSpPr txBox="1"/>
          <p:nvPr/>
        </p:nvSpPr>
        <p:spPr>
          <a:xfrm rot="16200000">
            <a:off x="5430656" y="3039069"/>
            <a:ext cx="170106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defRPr sz="16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spherical symmetry</a:t>
            </a:r>
          </a:p>
        </p:txBody>
      </p:sp>
      <p:sp>
        <p:nvSpPr>
          <p:cNvPr id="516" name="cubic symmetry"/>
          <p:cNvSpPr txBox="1"/>
          <p:nvPr/>
        </p:nvSpPr>
        <p:spPr>
          <a:xfrm rot="16200000">
            <a:off x="6751678" y="2512103"/>
            <a:ext cx="14076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defRPr sz="16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cubic symmetry</a:t>
            </a:r>
          </a:p>
        </p:txBody>
      </p:sp>
      <p:sp>
        <p:nvSpPr>
          <p:cNvPr id="517" name="Energy levels"/>
          <p:cNvSpPr txBox="1"/>
          <p:nvPr/>
        </p:nvSpPr>
        <p:spPr>
          <a:xfrm>
            <a:off x="4949063" y="4080469"/>
            <a:ext cx="1593158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sz="1800">
                <a:solidFill>
                  <a:srgbClr val="0433F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Energy levels</a:t>
            </a:r>
          </a:p>
        </p:txBody>
      </p:sp>
      <p:sp>
        <p:nvSpPr>
          <p:cNvPr id="518" name="Line"/>
          <p:cNvSpPr/>
          <p:nvPr/>
        </p:nvSpPr>
        <p:spPr>
          <a:xfrm>
            <a:off x="8484192" y="5232406"/>
            <a:ext cx="347735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 defTabSz="914400">
              <a:defRPr sz="2400">
                <a:latin typeface="Times"/>
                <a:ea typeface="Times"/>
                <a:cs typeface="Times"/>
                <a:sym typeface="Times"/>
              </a:defRPr>
            </a:pPr>
          </a:p>
        </p:txBody>
      </p:sp>
      <p:grpSp>
        <p:nvGrpSpPr>
          <p:cNvPr id="521" name="Group"/>
          <p:cNvGrpSpPr/>
          <p:nvPr/>
        </p:nvGrpSpPr>
        <p:grpSpPr>
          <a:xfrm>
            <a:off x="8489748" y="4927997"/>
            <a:ext cx="347735" cy="41552"/>
            <a:chOff x="0" y="0"/>
            <a:chExt cx="347733" cy="41550"/>
          </a:xfrm>
        </p:grpSpPr>
        <p:sp>
          <p:nvSpPr>
            <p:cNvPr id="519" name="Line"/>
            <p:cNvSpPr/>
            <p:nvPr/>
          </p:nvSpPr>
          <p:spPr>
            <a:xfrm>
              <a:off x="0" y="-1"/>
              <a:ext cx="34773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520" name="Line"/>
            <p:cNvSpPr/>
            <p:nvPr/>
          </p:nvSpPr>
          <p:spPr>
            <a:xfrm>
              <a:off x="0" y="41550"/>
              <a:ext cx="34773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</p:grpSp>
      <p:sp>
        <p:nvSpPr>
          <p:cNvPr id="522" name="Line"/>
          <p:cNvSpPr/>
          <p:nvPr/>
        </p:nvSpPr>
        <p:spPr>
          <a:xfrm flipV="1">
            <a:off x="7650327" y="3734533"/>
            <a:ext cx="796763" cy="28871"/>
          </a:xfrm>
          <a:prstGeom prst="line">
            <a:avLst/>
          </a:prstGeom>
          <a:ln w="12700">
            <a:solidFill>
              <a:srgbClr val="FF2600"/>
            </a:solidFill>
          </a:ln>
        </p:spPr>
        <p:txBody>
          <a:bodyPr lIns="45719" rIns="45719"/>
          <a:lstStyle/>
          <a:p>
            <a:pPr defTabSz="914400">
              <a:defRPr sz="2400"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523" name="Line"/>
          <p:cNvSpPr/>
          <p:nvPr/>
        </p:nvSpPr>
        <p:spPr>
          <a:xfrm>
            <a:off x="7653139" y="5101173"/>
            <a:ext cx="791139" cy="127001"/>
          </a:xfrm>
          <a:prstGeom prst="line">
            <a:avLst/>
          </a:prstGeom>
          <a:ln w="12700">
            <a:solidFill>
              <a:srgbClr val="FF2600"/>
            </a:solidFill>
          </a:ln>
        </p:spPr>
        <p:txBody>
          <a:bodyPr lIns="45719" rIns="45719"/>
          <a:lstStyle/>
          <a:p>
            <a:pPr defTabSz="914400">
              <a:defRPr sz="2400"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524" name="Line"/>
          <p:cNvSpPr/>
          <p:nvPr/>
        </p:nvSpPr>
        <p:spPr>
          <a:xfrm flipV="1">
            <a:off x="7657386" y="4965706"/>
            <a:ext cx="791138" cy="127001"/>
          </a:xfrm>
          <a:prstGeom prst="line">
            <a:avLst/>
          </a:prstGeom>
          <a:ln w="12700">
            <a:solidFill>
              <a:srgbClr val="FF2600"/>
            </a:solidFill>
          </a:ln>
        </p:spPr>
        <p:txBody>
          <a:bodyPr lIns="45719" rIns="45719"/>
          <a:lstStyle/>
          <a:p>
            <a:pPr defTabSz="914400">
              <a:defRPr sz="2400"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525" name="Eg"/>
          <p:cNvSpPr txBox="1"/>
          <p:nvPr/>
        </p:nvSpPr>
        <p:spPr>
          <a:xfrm>
            <a:off x="8911152" y="4790878"/>
            <a:ext cx="283154" cy="476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defTabSz="914400"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E</a:t>
            </a:r>
            <a:r>
              <a:rPr baseline="-5999"/>
              <a:t>g</a:t>
            </a:r>
          </a:p>
        </p:txBody>
      </p:sp>
      <p:sp>
        <p:nvSpPr>
          <p:cNvPr id="526" name="A1g"/>
          <p:cNvSpPr txBox="1"/>
          <p:nvPr/>
        </p:nvSpPr>
        <p:spPr>
          <a:xfrm>
            <a:off x="8898452" y="5104145"/>
            <a:ext cx="347734" cy="476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defTabSz="914400"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baseline="-5999"/>
              <a:t>1g</a:t>
            </a:r>
          </a:p>
        </p:txBody>
      </p:sp>
      <p:sp>
        <p:nvSpPr>
          <p:cNvPr id="527" name="tetrahedral distortion"/>
          <p:cNvSpPr txBox="1"/>
          <p:nvPr/>
        </p:nvSpPr>
        <p:spPr>
          <a:xfrm rot="16200000">
            <a:off x="7751050" y="2265049"/>
            <a:ext cx="18025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defRPr sz="16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tetrahedral distortion</a:t>
            </a:r>
          </a:p>
        </p:txBody>
      </p:sp>
      <p:pic>
        <p:nvPicPr>
          <p:cNvPr id="528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18372" t="0" r="0" b="47964"/>
          <a:stretch>
            <a:fillRect/>
          </a:stretch>
        </p:blipFill>
        <p:spPr>
          <a:xfrm>
            <a:off x="615699" y="3566919"/>
            <a:ext cx="4053466" cy="1231706"/>
          </a:xfrm>
          <a:prstGeom prst="rect">
            <a:avLst/>
          </a:prstGeom>
          <a:ln w="12700">
            <a:miter lim="400000"/>
          </a:ln>
        </p:spPr>
      </p:pic>
      <p:sp>
        <p:nvSpPr>
          <p:cNvPr id="529" name="Eg"/>
          <p:cNvSpPr txBox="1"/>
          <p:nvPr/>
        </p:nvSpPr>
        <p:spPr>
          <a:xfrm>
            <a:off x="2506133" y="3610344"/>
            <a:ext cx="42045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914400"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E</a:t>
            </a:r>
            <a:r>
              <a:rPr baseline="-5999"/>
              <a:t>g</a:t>
            </a:r>
          </a:p>
        </p:txBody>
      </p:sp>
      <p:sp>
        <p:nvSpPr>
          <p:cNvPr id="530" name="A1g"/>
          <p:cNvSpPr txBox="1"/>
          <p:nvPr/>
        </p:nvSpPr>
        <p:spPr>
          <a:xfrm>
            <a:off x="1058333" y="4876288"/>
            <a:ext cx="53346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914400"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baseline="-5999"/>
              <a:t>1g</a:t>
            </a:r>
          </a:p>
        </p:txBody>
      </p:sp>
      <p:pic>
        <p:nvPicPr>
          <p:cNvPr id="531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33594" t="13836" r="55913" b="60951"/>
          <a:stretch>
            <a:fillRect/>
          </a:stretch>
        </p:blipFill>
        <p:spPr>
          <a:xfrm rot="2760000">
            <a:off x="987202" y="5362180"/>
            <a:ext cx="521014" cy="596772"/>
          </a:xfrm>
          <a:prstGeom prst="rect">
            <a:avLst/>
          </a:prstGeom>
          <a:ln w="12700">
            <a:miter lim="400000"/>
          </a:ln>
        </p:spPr>
      </p:pic>
      <p:sp>
        <p:nvSpPr>
          <p:cNvPr id="532" name="Eg"/>
          <p:cNvSpPr txBox="1"/>
          <p:nvPr/>
        </p:nvSpPr>
        <p:spPr>
          <a:xfrm>
            <a:off x="3183466" y="4848772"/>
            <a:ext cx="42045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914400"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E</a:t>
            </a:r>
            <a:r>
              <a:rPr baseline="-5999"/>
              <a:t>g</a:t>
            </a:r>
          </a:p>
        </p:txBody>
      </p:sp>
      <p:sp>
        <p:nvSpPr>
          <p:cNvPr id="533" name="I cannot draw (find) these"/>
          <p:cNvSpPr txBox="1"/>
          <p:nvPr/>
        </p:nvSpPr>
        <p:spPr>
          <a:xfrm>
            <a:off x="2191755" y="5468871"/>
            <a:ext cx="2779879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i="1" sz="18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I cannot draw (find) these</a:t>
            </a:r>
          </a:p>
        </p:txBody>
      </p:sp>
      <p:grpSp>
        <p:nvGrpSpPr>
          <p:cNvPr id="536" name="Group"/>
          <p:cNvGrpSpPr/>
          <p:nvPr/>
        </p:nvGrpSpPr>
        <p:grpSpPr>
          <a:xfrm>
            <a:off x="8508346" y="3717228"/>
            <a:ext cx="347735" cy="41552"/>
            <a:chOff x="0" y="12700"/>
            <a:chExt cx="347733" cy="41550"/>
          </a:xfrm>
        </p:grpSpPr>
        <p:sp>
          <p:nvSpPr>
            <p:cNvPr id="534" name="Line"/>
            <p:cNvSpPr/>
            <p:nvPr/>
          </p:nvSpPr>
          <p:spPr>
            <a:xfrm>
              <a:off x="0" y="12700"/>
              <a:ext cx="347734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535" name="Line"/>
            <p:cNvSpPr/>
            <p:nvPr/>
          </p:nvSpPr>
          <p:spPr>
            <a:xfrm>
              <a:off x="0" y="54250"/>
              <a:ext cx="34773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</p:grpSp>
      <p:sp>
        <p:nvSpPr>
          <p:cNvPr id="537" name="Eg"/>
          <p:cNvSpPr txBox="1"/>
          <p:nvPr/>
        </p:nvSpPr>
        <p:spPr>
          <a:xfrm>
            <a:off x="8911152" y="3590551"/>
            <a:ext cx="283154" cy="476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defTabSz="914400"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E</a:t>
            </a:r>
            <a:r>
              <a:rPr baseline="-5999"/>
              <a:t>g</a:t>
            </a:r>
          </a:p>
        </p:txBody>
      </p:sp>
      <p:sp>
        <p:nvSpPr>
          <p:cNvPr id="538" name="Double Arrow"/>
          <p:cNvSpPr/>
          <p:nvPr/>
        </p:nvSpPr>
        <p:spPr>
          <a:xfrm rot="16200000">
            <a:off x="8129753" y="4228575"/>
            <a:ext cx="1056614" cy="229627"/>
          </a:xfrm>
          <a:prstGeom prst="leftRightArrow">
            <a:avLst>
              <a:gd name="adj1" fmla="val 32698"/>
              <a:gd name="adj2" fmla="val 87598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lectrons live on discrete lattice…"/>
          <p:cNvSpPr txBox="1"/>
          <p:nvPr/>
        </p:nvSpPr>
        <p:spPr>
          <a:xfrm>
            <a:off x="5005652" y="3552856"/>
            <a:ext cx="4718482" cy="4679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478" tIns="34478" rIns="34478" bIns="34478">
            <a:spAutoFit/>
          </a:bodyPr>
          <a:lstStyle/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Electrons live on discrete lattice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(lattice site = atom or orbital)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0578" indent="-220578" defTabSz="336550">
              <a:buSzPct val="100000"/>
              <a:buChar char="•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Wannier basis (transition amplitudes)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0578" indent="-220578" defTabSz="336550">
              <a:buSzPct val="100000"/>
              <a:buChar char="•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quantum field theory (many-body)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0578" indent="-220578" defTabSz="336550">
              <a:buSzPct val="100000"/>
              <a:buChar char="•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chemical intuition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Continuum vs lattice model description"/>
          <p:cNvSpPr txBox="1"/>
          <p:nvPr>
            <p:ph type="title"/>
          </p:nvPr>
        </p:nvSpPr>
        <p:spPr>
          <a:xfrm>
            <a:off x="465137" y="268287"/>
            <a:ext cx="8915401" cy="609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z="2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Continuum vs lattice model description</a:t>
            </a:r>
          </a:p>
        </p:txBody>
      </p:sp>
      <p:grpSp>
        <p:nvGrpSpPr>
          <p:cNvPr id="196" name="Group"/>
          <p:cNvGrpSpPr/>
          <p:nvPr/>
        </p:nvGrpSpPr>
        <p:grpSpPr>
          <a:xfrm>
            <a:off x="5812487" y="833437"/>
            <a:ext cx="3104811" cy="2288348"/>
            <a:chOff x="0" y="0"/>
            <a:chExt cx="3104810" cy="2288347"/>
          </a:xfrm>
        </p:grpSpPr>
        <p:grpSp>
          <p:nvGrpSpPr>
            <p:cNvPr id="193" name="Group"/>
            <p:cNvGrpSpPr/>
            <p:nvPr/>
          </p:nvGrpSpPr>
          <p:grpSpPr>
            <a:xfrm>
              <a:off x="0" y="357003"/>
              <a:ext cx="3104811" cy="1931345"/>
              <a:chOff x="0" y="0"/>
              <a:chExt cx="3104810" cy="1931343"/>
            </a:xfrm>
          </p:grpSpPr>
          <p:sp>
            <p:nvSpPr>
              <p:cNvPr id="160" name="Line"/>
              <p:cNvSpPr/>
              <p:nvPr/>
            </p:nvSpPr>
            <p:spPr>
              <a:xfrm flipH="1" rot="2723791">
                <a:off x="1702102" y="55896"/>
                <a:ext cx="317680" cy="3841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2375" y="1474"/>
                      <a:pt x="21600" y="10699"/>
                      <a:pt x="21600" y="21600"/>
                    </a:cubicBezTo>
                  </a:path>
                </a:pathLst>
              </a:custGeom>
              <a:noFill/>
              <a:ln w="1905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161" name="Line"/>
              <p:cNvSpPr/>
              <p:nvPr/>
            </p:nvSpPr>
            <p:spPr>
              <a:xfrm rot="18275859">
                <a:off x="1741743" y="1457224"/>
                <a:ext cx="398275" cy="395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1905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grpSp>
            <p:nvGrpSpPr>
              <p:cNvPr id="174" name="Group"/>
              <p:cNvGrpSpPr/>
              <p:nvPr/>
            </p:nvGrpSpPr>
            <p:grpSpPr>
              <a:xfrm>
                <a:off x="31969" y="263952"/>
                <a:ext cx="3072842" cy="1627394"/>
                <a:chOff x="0" y="0"/>
                <a:chExt cx="3072840" cy="1627393"/>
              </a:xfrm>
            </p:grpSpPr>
            <p:grpSp>
              <p:nvGrpSpPr>
                <p:cNvPr id="165" name="Group"/>
                <p:cNvGrpSpPr/>
                <p:nvPr/>
              </p:nvGrpSpPr>
              <p:grpSpPr>
                <a:xfrm>
                  <a:off x="1453612" y="-1"/>
                  <a:ext cx="1619229" cy="1463061"/>
                  <a:chOff x="0" y="0"/>
                  <a:chExt cx="1619228" cy="1463059"/>
                </a:xfrm>
              </p:grpSpPr>
              <p:sp>
                <p:nvSpPr>
                  <p:cNvPr id="162" name="Shape"/>
                  <p:cNvSpPr/>
                  <p:nvPr/>
                </p:nvSpPr>
                <p:spPr>
                  <a:xfrm flipH="1" rot="21212999">
                    <a:off x="613885" y="934571"/>
                    <a:ext cx="981780" cy="47484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2400"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163" name="Shape"/>
                  <p:cNvSpPr/>
                  <p:nvPr/>
                </p:nvSpPr>
                <p:spPr>
                  <a:xfrm flipH="1" rot="21212999">
                    <a:off x="23564" y="53641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2400"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164" name="Shape"/>
                  <p:cNvSpPr/>
                  <p:nvPr/>
                </p:nvSpPr>
                <p:spPr>
                  <a:xfrm flipH="1" rot="21212999">
                    <a:off x="318724" y="494106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2400"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169" name="Group"/>
                <p:cNvGrpSpPr/>
                <p:nvPr/>
              </p:nvGrpSpPr>
              <p:grpSpPr>
                <a:xfrm>
                  <a:off x="726806" y="82166"/>
                  <a:ext cx="1619229" cy="1463061"/>
                  <a:chOff x="0" y="0"/>
                  <a:chExt cx="1619228" cy="1463059"/>
                </a:xfrm>
              </p:grpSpPr>
              <p:sp>
                <p:nvSpPr>
                  <p:cNvPr id="166" name="Shape"/>
                  <p:cNvSpPr/>
                  <p:nvPr/>
                </p:nvSpPr>
                <p:spPr>
                  <a:xfrm flipH="1" rot="21212999">
                    <a:off x="613885" y="934571"/>
                    <a:ext cx="981780" cy="47484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2400"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167" name="Shape"/>
                  <p:cNvSpPr/>
                  <p:nvPr/>
                </p:nvSpPr>
                <p:spPr>
                  <a:xfrm flipH="1" rot="21212999">
                    <a:off x="23564" y="53641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2400"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168" name="Shape"/>
                  <p:cNvSpPr/>
                  <p:nvPr/>
                </p:nvSpPr>
                <p:spPr>
                  <a:xfrm flipH="1" rot="21212999">
                    <a:off x="318724" y="494106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2400"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173" name="Group"/>
                <p:cNvGrpSpPr/>
                <p:nvPr/>
              </p:nvGrpSpPr>
              <p:grpSpPr>
                <a:xfrm>
                  <a:off x="0" y="164333"/>
                  <a:ext cx="1619229" cy="1463061"/>
                  <a:chOff x="0" y="0"/>
                  <a:chExt cx="1619228" cy="1463059"/>
                </a:xfrm>
              </p:grpSpPr>
              <p:sp>
                <p:nvSpPr>
                  <p:cNvPr id="170" name="Shape"/>
                  <p:cNvSpPr/>
                  <p:nvPr/>
                </p:nvSpPr>
                <p:spPr>
                  <a:xfrm flipH="1" rot="21212999">
                    <a:off x="613885" y="934571"/>
                    <a:ext cx="981780" cy="47484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2400"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171" name="Shape"/>
                  <p:cNvSpPr/>
                  <p:nvPr/>
                </p:nvSpPr>
                <p:spPr>
                  <a:xfrm flipH="1" rot="21212999">
                    <a:off x="23564" y="53641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2400"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172" name="Shape"/>
                  <p:cNvSpPr/>
                  <p:nvPr/>
                </p:nvSpPr>
                <p:spPr>
                  <a:xfrm flipH="1" rot="21212999">
                    <a:off x="318724" y="494106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2400"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</p:grpSp>
          <p:grpSp>
            <p:nvGrpSpPr>
              <p:cNvPr id="178" name="Group"/>
              <p:cNvGrpSpPr/>
              <p:nvPr/>
            </p:nvGrpSpPr>
            <p:grpSpPr>
              <a:xfrm>
                <a:off x="1241253" y="143359"/>
                <a:ext cx="531827" cy="522956"/>
                <a:chOff x="0" y="0"/>
                <a:chExt cx="531825" cy="522954"/>
              </a:xfrm>
            </p:grpSpPr>
            <p:sp>
              <p:nvSpPr>
                <p:cNvPr id="175" name="Line"/>
                <p:cNvSpPr/>
                <p:nvPr/>
              </p:nvSpPr>
              <p:spPr>
                <a:xfrm flipV="1">
                  <a:off x="332178" y="57177"/>
                  <a:ext cx="19790" cy="359714"/>
                </a:xfrm>
                <a:prstGeom prst="line">
                  <a:avLst/>
                </a:prstGeom>
                <a:noFill/>
                <a:ln w="28575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uFillTx/>
                      <a:latin typeface="+mj-lt"/>
                      <a:ea typeface="+mj-ea"/>
                      <a:cs typeface="+mj-cs"/>
                      <a:sym typeface="Helvetica"/>
                    </a:defRPr>
                  </a:pPr>
                </a:p>
              </p:txBody>
            </p:sp>
            <p:sp>
              <p:nvSpPr>
                <p:cNvPr id="176" name="Line"/>
                <p:cNvSpPr/>
                <p:nvPr/>
              </p:nvSpPr>
              <p:spPr>
                <a:xfrm>
                  <a:off x="200077" y="80354"/>
                  <a:ext cx="7750" cy="360174"/>
                </a:xfrm>
                <a:prstGeom prst="line">
                  <a:avLst/>
                </a:prstGeom>
                <a:noFill/>
                <a:ln w="28575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uFillTx/>
                      <a:latin typeface="+mj-lt"/>
                      <a:ea typeface="+mj-ea"/>
                      <a:cs typeface="+mj-cs"/>
                      <a:sym typeface="Helvetica"/>
                    </a:defRPr>
                  </a:pPr>
                </a:p>
              </p:txBody>
            </p:sp>
            <p:sp>
              <p:nvSpPr>
                <p:cNvPr id="177" name="Oval"/>
                <p:cNvSpPr/>
                <p:nvPr/>
              </p:nvSpPr>
              <p:spPr>
                <a:xfrm flipH="1" rot="57491">
                  <a:off x="4263" y="4339"/>
                  <a:ext cx="523299" cy="514277"/>
                </a:xfrm>
                <a:prstGeom prst="ellipse">
                  <a:avLst/>
                </a:pr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2400"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grpSp>
            <p:nvGrpSpPr>
              <p:cNvPr id="182" name="Group"/>
              <p:cNvGrpSpPr/>
              <p:nvPr/>
            </p:nvGrpSpPr>
            <p:grpSpPr>
              <a:xfrm>
                <a:off x="1072406" y="1059764"/>
                <a:ext cx="533115" cy="522978"/>
                <a:chOff x="0" y="0"/>
                <a:chExt cx="533113" cy="522976"/>
              </a:xfrm>
            </p:grpSpPr>
            <p:sp>
              <p:nvSpPr>
                <p:cNvPr id="179" name="Line"/>
                <p:cNvSpPr/>
                <p:nvPr/>
              </p:nvSpPr>
              <p:spPr>
                <a:xfrm flipV="1">
                  <a:off x="332991" y="57191"/>
                  <a:ext cx="19825" cy="359713"/>
                </a:xfrm>
                <a:prstGeom prst="line">
                  <a:avLst/>
                </a:prstGeom>
                <a:noFill/>
                <a:ln w="28575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uFillTx/>
                      <a:latin typeface="+mj-lt"/>
                      <a:ea typeface="+mj-ea"/>
                      <a:cs typeface="+mj-cs"/>
                      <a:sym typeface="Helvetica"/>
                    </a:defRPr>
                  </a:pPr>
                </a:p>
              </p:txBody>
            </p:sp>
            <p:sp>
              <p:nvSpPr>
                <p:cNvPr id="180" name="Line"/>
                <p:cNvSpPr/>
                <p:nvPr/>
              </p:nvSpPr>
              <p:spPr>
                <a:xfrm>
                  <a:off x="200552" y="80362"/>
                  <a:ext cx="7784" cy="360175"/>
                </a:xfrm>
                <a:prstGeom prst="line">
                  <a:avLst/>
                </a:prstGeom>
                <a:noFill/>
                <a:ln w="28575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uFillTx/>
                      <a:latin typeface="+mj-lt"/>
                      <a:ea typeface="+mj-ea"/>
                      <a:cs typeface="+mj-cs"/>
                      <a:sym typeface="Helvetica"/>
                    </a:defRPr>
                  </a:pPr>
                </a:p>
              </p:txBody>
            </p:sp>
            <p:sp>
              <p:nvSpPr>
                <p:cNvPr id="181" name="Oval"/>
                <p:cNvSpPr/>
                <p:nvPr/>
              </p:nvSpPr>
              <p:spPr>
                <a:xfrm flipH="1" rot="57491">
                  <a:off x="4263" y="4350"/>
                  <a:ext cx="524588" cy="514277"/>
                </a:xfrm>
                <a:prstGeom prst="ellipse">
                  <a:avLst/>
                </a:pr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2400"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sp>
            <p:nvSpPr>
              <p:cNvPr id="183" name="Line"/>
              <p:cNvSpPr/>
              <p:nvPr/>
            </p:nvSpPr>
            <p:spPr>
              <a:xfrm flipV="1">
                <a:off x="2814984" y="984335"/>
                <a:ext cx="18902" cy="359342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184" name="Line"/>
              <p:cNvSpPr/>
              <p:nvPr/>
            </p:nvSpPr>
            <p:spPr>
              <a:xfrm flipV="1">
                <a:off x="0" y="330867"/>
                <a:ext cx="20190" cy="35932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185" name="Line"/>
              <p:cNvSpPr/>
              <p:nvPr/>
            </p:nvSpPr>
            <p:spPr>
              <a:xfrm>
                <a:off x="2496203" y="556190"/>
                <a:ext cx="8141" cy="36108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186" name="Line"/>
              <p:cNvSpPr/>
              <p:nvPr/>
            </p:nvSpPr>
            <p:spPr>
              <a:xfrm>
                <a:off x="2366012" y="1526741"/>
                <a:ext cx="8163" cy="35979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187" name="Line"/>
              <p:cNvSpPr/>
              <p:nvPr/>
            </p:nvSpPr>
            <p:spPr>
              <a:xfrm flipV="1">
                <a:off x="618666" y="1207317"/>
                <a:ext cx="18924" cy="360630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188" name="Line"/>
              <p:cNvSpPr/>
              <p:nvPr/>
            </p:nvSpPr>
            <p:spPr>
              <a:xfrm>
                <a:off x="1040860" y="745562"/>
                <a:ext cx="20063" cy="341946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189" name="Line"/>
              <p:cNvSpPr/>
              <p:nvPr/>
            </p:nvSpPr>
            <p:spPr>
              <a:xfrm rot="389321">
                <a:off x="2509940" y="701919"/>
                <a:ext cx="404720" cy="390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1905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190" name="Line"/>
              <p:cNvSpPr/>
              <p:nvPr/>
            </p:nvSpPr>
            <p:spPr>
              <a:xfrm flipH="1" rot="2723791">
                <a:off x="186065" y="152720"/>
                <a:ext cx="361153" cy="493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2375" y="1474"/>
                      <a:pt x="21600" y="10699"/>
                      <a:pt x="21600" y="21600"/>
                    </a:cubicBezTo>
                  </a:path>
                </a:pathLst>
              </a:custGeom>
              <a:noFill/>
              <a:ln w="1905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191" name="Line"/>
              <p:cNvSpPr/>
              <p:nvPr/>
            </p:nvSpPr>
            <p:spPr>
              <a:xfrm rot="18275859">
                <a:off x="741547" y="1075706"/>
                <a:ext cx="398275" cy="395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1905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192" name="Line"/>
              <p:cNvSpPr/>
              <p:nvPr/>
            </p:nvSpPr>
            <p:spPr>
              <a:xfrm rot="389321">
                <a:off x="726085" y="423514"/>
                <a:ext cx="404720" cy="390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1905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  <p:sp>
          <p:nvSpPr>
            <p:cNvPr id="194" name="U"/>
            <p:cNvSpPr txBox="1"/>
            <p:nvPr/>
          </p:nvSpPr>
          <p:spPr>
            <a:xfrm>
              <a:off x="1353590" y="0"/>
              <a:ext cx="397630" cy="574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914400">
                <a:defRPr b="1" i="1" sz="32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>
                <a:defRPr b="0" i="0" sz="2400"/>
              </a:pPr>
              <a:r>
                <a:rPr b="1" i="1" sz="3200"/>
                <a:t>U</a:t>
              </a:r>
            </a:p>
          </p:txBody>
        </p:sp>
        <p:sp>
          <p:nvSpPr>
            <p:cNvPr id="195" name="t"/>
            <p:cNvSpPr txBox="1"/>
            <p:nvPr/>
          </p:nvSpPr>
          <p:spPr>
            <a:xfrm>
              <a:off x="322670" y="118533"/>
              <a:ext cx="217052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914400">
                <a:defRPr b="1" i="1" sz="32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>
                <a:defRPr b="0" i="0" sz="2400"/>
              </a:pPr>
              <a:r>
                <a:rPr b="1" i="1" sz="3200"/>
                <a:t>t</a:t>
              </a:r>
            </a:p>
          </p:txBody>
        </p:sp>
      </p:grpSp>
      <p:grpSp>
        <p:nvGrpSpPr>
          <p:cNvPr id="213" name="Group"/>
          <p:cNvGrpSpPr/>
          <p:nvPr/>
        </p:nvGrpSpPr>
        <p:grpSpPr>
          <a:xfrm>
            <a:off x="811023" y="1088840"/>
            <a:ext cx="3104811" cy="2548851"/>
            <a:chOff x="0" y="0"/>
            <a:chExt cx="3104810" cy="2548849"/>
          </a:xfrm>
        </p:grpSpPr>
        <p:pic>
          <p:nvPicPr>
            <p:cNvPr id="197" name="pot_surf.png" descr="pot_surf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3725" t="17424" r="35293" b="52273"/>
            <a:stretch>
              <a:fillRect/>
            </a:stretch>
          </p:blipFill>
          <p:spPr>
            <a:xfrm>
              <a:off x="0" y="0"/>
              <a:ext cx="3104811" cy="25488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12" name="Group"/>
            <p:cNvGrpSpPr/>
            <p:nvPr/>
          </p:nvGrpSpPr>
          <p:grpSpPr>
            <a:xfrm>
              <a:off x="353576" y="338100"/>
              <a:ext cx="2364324" cy="1764314"/>
              <a:chOff x="0" y="0"/>
              <a:chExt cx="2364322" cy="1764313"/>
            </a:xfrm>
          </p:grpSpPr>
          <p:sp>
            <p:nvSpPr>
              <p:cNvPr id="198" name="Oval"/>
              <p:cNvSpPr/>
              <p:nvPr/>
            </p:nvSpPr>
            <p:spPr>
              <a:xfrm>
                <a:off x="991682" y="490483"/>
                <a:ext cx="178575" cy="190480"/>
              </a:xfrm>
              <a:prstGeom prst="ellipse">
                <a:avLst/>
              </a:prstGeom>
              <a:solidFill>
                <a:srgbClr val="E30B08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199" name="Oval"/>
              <p:cNvSpPr/>
              <p:nvPr/>
            </p:nvSpPr>
            <p:spPr>
              <a:xfrm>
                <a:off x="1707169" y="235717"/>
                <a:ext cx="179766" cy="190481"/>
              </a:xfrm>
              <a:prstGeom prst="ellipse">
                <a:avLst/>
              </a:prstGeom>
              <a:solidFill>
                <a:srgbClr val="E30B08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00" name="Oval"/>
              <p:cNvSpPr/>
              <p:nvPr/>
            </p:nvSpPr>
            <p:spPr>
              <a:xfrm>
                <a:off x="572627" y="108335"/>
                <a:ext cx="179766" cy="190480"/>
              </a:xfrm>
              <a:prstGeom prst="ellipse">
                <a:avLst/>
              </a:prstGeom>
              <a:solidFill>
                <a:srgbClr val="E30B08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01" name="Oval"/>
              <p:cNvSpPr/>
              <p:nvPr/>
            </p:nvSpPr>
            <p:spPr>
              <a:xfrm>
                <a:off x="847632" y="0"/>
                <a:ext cx="178575" cy="190480"/>
              </a:xfrm>
              <a:prstGeom prst="ellipse">
                <a:avLst/>
              </a:prstGeom>
              <a:solidFill>
                <a:srgbClr val="E30B08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02" name="Oval"/>
              <p:cNvSpPr/>
              <p:nvPr/>
            </p:nvSpPr>
            <p:spPr>
              <a:xfrm>
                <a:off x="453578" y="1064302"/>
                <a:ext cx="179766" cy="190480"/>
              </a:xfrm>
              <a:prstGeom prst="ellipse">
                <a:avLst/>
              </a:prstGeom>
              <a:solidFill>
                <a:srgbClr val="E30B08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03" name="Oval"/>
              <p:cNvSpPr/>
              <p:nvPr/>
            </p:nvSpPr>
            <p:spPr>
              <a:xfrm>
                <a:off x="513103" y="1573834"/>
                <a:ext cx="179765" cy="190480"/>
              </a:xfrm>
              <a:prstGeom prst="ellipse">
                <a:avLst/>
              </a:prstGeom>
              <a:solidFill>
                <a:srgbClr val="84309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04" name="Oval"/>
              <p:cNvSpPr/>
              <p:nvPr/>
            </p:nvSpPr>
            <p:spPr>
              <a:xfrm>
                <a:off x="1409545" y="1319068"/>
                <a:ext cx="178575" cy="190480"/>
              </a:xfrm>
              <a:prstGeom prst="ellipse">
                <a:avLst/>
              </a:prstGeom>
              <a:solidFill>
                <a:srgbClr val="84309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05" name="Oval"/>
              <p:cNvSpPr/>
              <p:nvPr/>
            </p:nvSpPr>
            <p:spPr>
              <a:xfrm>
                <a:off x="2185748" y="1064302"/>
                <a:ext cx="178575" cy="190480"/>
              </a:xfrm>
              <a:prstGeom prst="ellipse">
                <a:avLst/>
              </a:prstGeom>
              <a:solidFill>
                <a:srgbClr val="84309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06" name="Line"/>
              <p:cNvSpPr/>
              <p:nvPr/>
            </p:nvSpPr>
            <p:spPr>
              <a:xfrm rot="20543038">
                <a:off x="1051206" y="426197"/>
                <a:ext cx="714298" cy="102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424" y="10800"/>
                      <a:pt x="847" y="0"/>
                      <a:pt x="1271" y="0"/>
                    </a:cubicBezTo>
                    <a:cubicBezTo>
                      <a:pt x="1694" y="0"/>
                      <a:pt x="2118" y="21600"/>
                      <a:pt x="2541" y="21600"/>
                    </a:cubicBezTo>
                    <a:cubicBezTo>
                      <a:pt x="2965" y="21600"/>
                      <a:pt x="3388" y="0"/>
                      <a:pt x="3812" y="0"/>
                    </a:cubicBezTo>
                    <a:cubicBezTo>
                      <a:pt x="4235" y="0"/>
                      <a:pt x="4659" y="21600"/>
                      <a:pt x="5082" y="21600"/>
                    </a:cubicBezTo>
                    <a:cubicBezTo>
                      <a:pt x="5506" y="21600"/>
                      <a:pt x="5929" y="0"/>
                      <a:pt x="6353" y="0"/>
                    </a:cubicBezTo>
                    <a:cubicBezTo>
                      <a:pt x="6776" y="0"/>
                      <a:pt x="7200" y="21600"/>
                      <a:pt x="7624" y="21600"/>
                    </a:cubicBezTo>
                    <a:cubicBezTo>
                      <a:pt x="8047" y="21600"/>
                      <a:pt x="8471" y="0"/>
                      <a:pt x="8894" y="0"/>
                    </a:cubicBezTo>
                    <a:cubicBezTo>
                      <a:pt x="9318" y="0"/>
                      <a:pt x="9741" y="21600"/>
                      <a:pt x="10165" y="21600"/>
                    </a:cubicBezTo>
                    <a:cubicBezTo>
                      <a:pt x="10588" y="21600"/>
                      <a:pt x="11012" y="0"/>
                      <a:pt x="11435" y="0"/>
                    </a:cubicBezTo>
                    <a:cubicBezTo>
                      <a:pt x="11859" y="0"/>
                      <a:pt x="12282" y="21600"/>
                      <a:pt x="12706" y="21600"/>
                    </a:cubicBezTo>
                    <a:cubicBezTo>
                      <a:pt x="13129" y="21600"/>
                      <a:pt x="13553" y="0"/>
                      <a:pt x="13976" y="0"/>
                    </a:cubicBezTo>
                    <a:cubicBezTo>
                      <a:pt x="14400" y="0"/>
                      <a:pt x="14824" y="21600"/>
                      <a:pt x="15247" y="21600"/>
                    </a:cubicBezTo>
                    <a:cubicBezTo>
                      <a:pt x="15671" y="21600"/>
                      <a:pt x="16094" y="0"/>
                      <a:pt x="16518" y="0"/>
                    </a:cubicBezTo>
                    <a:cubicBezTo>
                      <a:pt x="16941" y="0"/>
                      <a:pt x="17365" y="21600"/>
                      <a:pt x="17788" y="21600"/>
                    </a:cubicBezTo>
                    <a:cubicBezTo>
                      <a:pt x="18212" y="21600"/>
                      <a:pt x="18635" y="0"/>
                      <a:pt x="19059" y="0"/>
                    </a:cubicBezTo>
                    <a:cubicBezTo>
                      <a:pt x="19482" y="0"/>
                      <a:pt x="19906" y="21600"/>
                      <a:pt x="20329" y="21600"/>
                    </a:cubicBezTo>
                    <a:cubicBezTo>
                      <a:pt x="20753" y="21600"/>
                      <a:pt x="21176" y="10800"/>
                      <a:pt x="21600" y="0"/>
                    </a:cubicBezTo>
                  </a:path>
                </a:pathLst>
              </a:custGeom>
              <a:noFill/>
              <a:ln w="28575" cap="flat">
                <a:solidFill>
                  <a:srgbClr val="FF8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07" name="Line"/>
              <p:cNvSpPr/>
              <p:nvPr/>
            </p:nvSpPr>
            <p:spPr>
              <a:xfrm rot="16034302">
                <a:off x="311314" y="1329187"/>
                <a:ext cx="509533" cy="1059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424" y="10800"/>
                      <a:pt x="847" y="0"/>
                      <a:pt x="1271" y="0"/>
                    </a:cubicBezTo>
                    <a:cubicBezTo>
                      <a:pt x="1694" y="0"/>
                      <a:pt x="2118" y="21600"/>
                      <a:pt x="2541" y="21600"/>
                    </a:cubicBezTo>
                    <a:cubicBezTo>
                      <a:pt x="2965" y="21600"/>
                      <a:pt x="3388" y="0"/>
                      <a:pt x="3812" y="0"/>
                    </a:cubicBezTo>
                    <a:cubicBezTo>
                      <a:pt x="4235" y="0"/>
                      <a:pt x="4659" y="21600"/>
                      <a:pt x="5082" y="21600"/>
                    </a:cubicBezTo>
                    <a:cubicBezTo>
                      <a:pt x="5506" y="21600"/>
                      <a:pt x="5929" y="0"/>
                      <a:pt x="6353" y="0"/>
                    </a:cubicBezTo>
                    <a:cubicBezTo>
                      <a:pt x="6776" y="0"/>
                      <a:pt x="7200" y="21600"/>
                      <a:pt x="7624" y="21600"/>
                    </a:cubicBezTo>
                    <a:cubicBezTo>
                      <a:pt x="8047" y="21600"/>
                      <a:pt x="8471" y="0"/>
                      <a:pt x="8894" y="0"/>
                    </a:cubicBezTo>
                    <a:cubicBezTo>
                      <a:pt x="9318" y="0"/>
                      <a:pt x="9741" y="21600"/>
                      <a:pt x="10165" y="21600"/>
                    </a:cubicBezTo>
                    <a:cubicBezTo>
                      <a:pt x="10588" y="21600"/>
                      <a:pt x="11012" y="0"/>
                      <a:pt x="11435" y="0"/>
                    </a:cubicBezTo>
                    <a:cubicBezTo>
                      <a:pt x="11859" y="0"/>
                      <a:pt x="12282" y="21600"/>
                      <a:pt x="12706" y="21600"/>
                    </a:cubicBezTo>
                    <a:cubicBezTo>
                      <a:pt x="13129" y="21600"/>
                      <a:pt x="13553" y="0"/>
                      <a:pt x="13976" y="0"/>
                    </a:cubicBezTo>
                    <a:cubicBezTo>
                      <a:pt x="14400" y="0"/>
                      <a:pt x="14824" y="21600"/>
                      <a:pt x="15247" y="21600"/>
                    </a:cubicBezTo>
                    <a:cubicBezTo>
                      <a:pt x="15671" y="21600"/>
                      <a:pt x="16094" y="0"/>
                      <a:pt x="16518" y="0"/>
                    </a:cubicBezTo>
                    <a:cubicBezTo>
                      <a:pt x="16941" y="0"/>
                      <a:pt x="17365" y="21600"/>
                      <a:pt x="17788" y="21600"/>
                    </a:cubicBezTo>
                    <a:cubicBezTo>
                      <a:pt x="18212" y="21600"/>
                      <a:pt x="18635" y="0"/>
                      <a:pt x="19059" y="0"/>
                    </a:cubicBezTo>
                    <a:cubicBezTo>
                      <a:pt x="19482" y="0"/>
                      <a:pt x="19906" y="21600"/>
                      <a:pt x="20329" y="21600"/>
                    </a:cubicBezTo>
                    <a:cubicBezTo>
                      <a:pt x="20753" y="21600"/>
                      <a:pt x="21176" y="10800"/>
                      <a:pt x="21600" y="0"/>
                    </a:cubicBezTo>
                  </a:path>
                </a:pathLst>
              </a:custGeom>
              <a:noFill/>
              <a:ln w="28575" cap="flat">
                <a:solidFill>
                  <a:srgbClr val="FF8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08" name="Line"/>
              <p:cNvSpPr/>
              <p:nvPr/>
            </p:nvSpPr>
            <p:spPr>
              <a:xfrm rot="13891167">
                <a:off x="622033" y="335124"/>
                <a:ext cx="446437" cy="1214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424" y="10800"/>
                      <a:pt x="847" y="0"/>
                      <a:pt x="1271" y="0"/>
                    </a:cubicBezTo>
                    <a:cubicBezTo>
                      <a:pt x="1694" y="0"/>
                      <a:pt x="2118" y="21600"/>
                      <a:pt x="2541" y="21600"/>
                    </a:cubicBezTo>
                    <a:cubicBezTo>
                      <a:pt x="2965" y="21600"/>
                      <a:pt x="3388" y="0"/>
                      <a:pt x="3812" y="0"/>
                    </a:cubicBezTo>
                    <a:cubicBezTo>
                      <a:pt x="4235" y="0"/>
                      <a:pt x="4659" y="21600"/>
                      <a:pt x="5082" y="21600"/>
                    </a:cubicBezTo>
                    <a:cubicBezTo>
                      <a:pt x="5506" y="21600"/>
                      <a:pt x="5929" y="0"/>
                      <a:pt x="6353" y="0"/>
                    </a:cubicBezTo>
                    <a:cubicBezTo>
                      <a:pt x="6776" y="0"/>
                      <a:pt x="7200" y="21600"/>
                      <a:pt x="7624" y="21600"/>
                    </a:cubicBezTo>
                    <a:cubicBezTo>
                      <a:pt x="8047" y="21600"/>
                      <a:pt x="8471" y="0"/>
                      <a:pt x="8894" y="0"/>
                    </a:cubicBezTo>
                    <a:cubicBezTo>
                      <a:pt x="9318" y="0"/>
                      <a:pt x="9741" y="21600"/>
                      <a:pt x="10165" y="21600"/>
                    </a:cubicBezTo>
                    <a:cubicBezTo>
                      <a:pt x="10588" y="21600"/>
                      <a:pt x="11012" y="0"/>
                      <a:pt x="11435" y="0"/>
                    </a:cubicBezTo>
                    <a:cubicBezTo>
                      <a:pt x="11859" y="0"/>
                      <a:pt x="12282" y="21600"/>
                      <a:pt x="12706" y="21600"/>
                    </a:cubicBezTo>
                    <a:cubicBezTo>
                      <a:pt x="13129" y="21600"/>
                      <a:pt x="13553" y="0"/>
                      <a:pt x="13976" y="0"/>
                    </a:cubicBezTo>
                    <a:cubicBezTo>
                      <a:pt x="14400" y="0"/>
                      <a:pt x="14824" y="21600"/>
                      <a:pt x="15247" y="21600"/>
                    </a:cubicBezTo>
                    <a:cubicBezTo>
                      <a:pt x="15671" y="21600"/>
                      <a:pt x="16094" y="0"/>
                      <a:pt x="16518" y="0"/>
                    </a:cubicBezTo>
                    <a:cubicBezTo>
                      <a:pt x="16941" y="0"/>
                      <a:pt x="17365" y="21600"/>
                      <a:pt x="17788" y="21600"/>
                    </a:cubicBezTo>
                    <a:cubicBezTo>
                      <a:pt x="18212" y="21600"/>
                      <a:pt x="18635" y="0"/>
                      <a:pt x="19059" y="0"/>
                    </a:cubicBezTo>
                    <a:cubicBezTo>
                      <a:pt x="19482" y="0"/>
                      <a:pt x="19906" y="21600"/>
                      <a:pt x="20329" y="21600"/>
                    </a:cubicBezTo>
                    <a:cubicBezTo>
                      <a:pt x="20753" y="21600"/>
                      <a:pt x="21176" y="10800"/>
                      <a:pt x="21600" y="0"/>
                    </a:cubicBezTo>
                  </a:path>
                </a:pathLst>
              </a:custGeom>
              <a:noFill/>
              <a:ln w="28575" cap="flat">
                <a:solidFill>
                  <a:srgbClr val="FF8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09" name="Oval"/>
              <p:cNvSpPr/>
              <p:nvPr/>
            </p:nvSpPr>
            <p:spPr>
              <a:xfrm>
                <a:off x="0" y="323814"/>
                <a:ext cx="178575" cy="190480"/>
              </a:xfrm>
              <a:prstGeom prst="ellipse">
                <a:avLst/>
              </a:prstGeom>
              <a:solidFill>
                <a:srgbClr val="E30B08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10" name="Line"/>
              <p:cNvSpPr/>
              <p:nvPr/>
            </p:nvSpPr>
            <p:spPr>
              <a:xfrm rot="20543038">
                <a:off x="651200" y="91668"/>
                <a:ext cx="266672" cy="94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424" y="10800"/>
                      <a:pt x="847" y="0"/>
                      <a:pt x="1271" y="0"/>
                    </a:cubicBezTo>
                    <a:cubicBezTo>
                      <a:pt x="1694" y="0"/>
                      <a:pt x="2118" y="21600"/>
                      <a:pt x="2541" y="21600"/>
                    </a:cubicBezTo>
                    <a:cubicBezTo>
                      <a:pt x="2965" y="21600"/>
                      <a:pt x="3388" y="0"/>
                      <a:pt x="3812" y="0"/>
                    </a:cubicBezTo>
                    <a:cubicBezTo>
                      <a:pt x="4235" y="0"/>
                      <a:pt x="4659" y="21600"/>
                      <a:pt x="5082" y="21600"/>
                    </a:cubicBezTo>
                    <a:cubicBezTo>
                      <a:pt x="5506" y="21600"/>
                      <a:pt x="5929" y="0"/>
                      <a:pt x="6353" y="0"/>
                    </a:cubicBezTo>
                    <a:cubicBezTo>
                      <a:pt x="6776" y="0"/>
                      <a:pt x="7200" y="21600"/>
                      <a:pt x="7624" y="21600"/>
                    </a:cubicBezTo>
                    <a:cubicBezTo>
                      <a:pt x="8047" y="21600"/>
                      <a:pt x="8471" y="0"/>
                      <a:pt x="8894" y="0"/>
                    </a:cubicBezTo>
                    <a:cubicBezTo>
                      <a:pt x="9318" y="0"/>
                      <a:pt x="9741" y="21600"/>
                      <a:pt x="10165" y="21600"/>
                    </a:cubicBezTo>
                    <a:cubicBezTo>
                      <a:pt x="10588" y="21600"/>
                      <a:pt x="11012" y="0"/>
                      <a:pt x="11435" y="0"/>
                    </a:cubicBezTo>
                    <a:cubicBezTo>
                      <a:pt x="11859" y="0"/>
                      <a:pt x="12282" y="21600"/>
                      <a:pt x="12706" y="21600"/>
                    </a:cubicBezTo>
                    <a:cubicBezTo>
                      <a:pt x="13129" y="21600"/>
                      <a:pt x="13553" y="0"/>
                      <a:pt x="13976" y="0"/>
                    </a:cubicBezTo>
                    <a:cubicBezTo>
                      <a:pt x="14400" y="0"/>
                      <a:pt x="14824" y="21600"/>
                      <a:pt x="15247" y="21600"/>
                    </a:cubicBezTo>
                    <a:cubicBezTo>
                      <a:pt x="15671" y="21600"/>
                      <a:pt x="16094" y="0"/>
                      <a:pt x="16518" y="0"/>
                    </a:cubicBezTo>
                    <a:cubicBezTo>
                      <a:pt x="16941" y="0"/>
                      <a:pt x="17365" y="21600"/>
                      <a:pt x="17788" y="21600"/>
                    </a:cubicBezTo>
                    <a:cubicBezTo>
                      <a:pt x="18212" y="21600"/>
                      <a:pt x="18635" y="0"/>
                      <a:pt x="19059" y="0"/>
                    </a:cubicBezTo>
                    <a:cubicBezTo>
                      <a:pt x="19482" y="0"/>
                      <a:pt x="19906" y="21600"/>
                      <a:pt x="20329" y="21600"/>
                    </a:cubicBezTo>
                    <a:cubicBezTo>
                      <a:pt x="20753" y="21600"/>
                      <a:pt x="21176" y="10800"/>
                      <a:pt x="21600" y="0"/>
                    </a:cubicBezTo>
                  </a:path>
                </a:pathLst>
              </a:custGeom>
              <a:noFill/>
              <a:ln w="28575" cap="flat">
                <a:solidFill>
                  <a:srgbClr val="FF8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11" name="Line"/>
              <p:cNvSpPr/>
              <p:nvPr/>
            </p:nvSpPr>
            <p:spPr>
              <a:xfrm rot="14925137">
                <a:off x="-34525" y="544056"/>
                <a:ext cx="438103" cy="1333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424" y="10800"/>
                      <a:pt x="847" y="0"/>
                      <a:pt x="1271" y="0"/>
                    </a:cubicBezTo>
                    <a:cubicBezTo>
                      <a:pt x="1694" y="0"/>
                      <a:pt x="2118" y="21600"/>
                      <a:pt x="2541" y="21600"/>
                    </a:cubicBezTo>
                    <a:cubicBezTo>
                      <a:pt x="2965" y="21600"/>
                      <a:pt x="3388" y="0"/>
                      <a:pt x="3812" y="0"/>
                    </a:cubicBezTo>
                    <a:cubicBezTo>
                      <a:pt x="4235" y="0"/>
                      <a:pt x="4659" y="21600"/>
                      <a:pt x="5082" y="21600"/>
                    </a:cubicBezTo>
                    <a:cubicBezTo>
                      <a:pt x="5506" y="21600"/>
                      <a:pt x="5929" y="0"/>
                      <a:pt x="6353" y="0"/>
                    </a:cubicBezTo>
                    <a:cubicBezTo>
                      <a:pt x="6776" y="0"/>
                      <a:pt x="7200" y="21600"/>
                      <a:pt x="7624" y="21600"/>
                    </a:cubicBezTo>
                    <a:cubicBezTo>
                      <a:pt x="8047" y="21600"/>
                      <a:pt x="8471" y="0"/>
                      <a:pt x="8894" y="0"/>
                    </a:cubicBezTo>
                    <a:cubicBezTo>
                      <a:pt x="9318" y="0"/>
                      <a:pt x="9741" y="21600"/>
                      <a:pt x="10165" y="21600"/>
                    </a:cubicBezTo>
                    <a:cubicBezTo>
                      <a:pt x="10588" y="21600"/>
                      <a:pt x="11012" y="0"/>
                      <a:pt x="11435" y="0"/>
                    </a:cubicBezTo>
                    <a:cubicBezTo>
                      <a:pt x="11859" y="0"/>
                      <a:pt x="12282" y="21600"/>
                      <a:pt x="12706" y="21600"/>
                    </a:cubicBezTo>
                    <a:cubicBezTo>
                      <a:pt x="13129" y="21600"/>
                      <a:pt x="13553" y="0"/>
                      <a:pt x="13976" y="0"/>
                    </a:cubicBezTo>
                    <a:cubicBezTo>
                      <a:pt x="14400" y="0"/>
                      <a:pt x="14824" y="21600"/>
                      <a:pt x="15247" y="21600"/>
                    </a:cubicBezTo>
                    <a:cubicBezTo>
                      <a:pt x="15671" y="21600"/>
                      <a:pt x="16094" y="0"/>
                      <a:pt x="16518" y="0"/>
                    </a:cubicBezTo>
                    <a:cubicBezTo>
                      <a:pt x="16941" y="0"/>
                      <a:pt x="17365" y="21600"/>
                      <a:pt x="17788" y="21600"/>
                    </a:cubicBezTo>
                    <a:cubicBezTo>
                      <a:pt x="18212" y="21600"/>
                      <a:pt x="18635" y="0"/>
                      <a:pt x="19059" y="0"/>
                    </a:cubicBezTo>
                    <a:cubicBezTo>
                      <a:pt x="19482" y="0"/>
                      <a:pt x="19906" y="21600"/>
                      <a:pt x="20329" y="21600"/>
                    </a:cubicBezTo>
                    <a:cubicBezTo>
                      <a:pt x="20753" y="21600"/>
                      <a:pt x="21176" y="10800"/>
                      <a:pt x="21600" y="0"/>
                    </a:cubicBezTo>
                  </a:path>
                </a:pathLst>
              </a:custGeom>
              <a:noFill/>
              <a:ln w="28575" cap="flat">
                <a:solidFill>
                  <a:srgbClr val="FF8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400"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</p:grpSp>
      <p:sp>
        <p:nvSpPr>
          <p:cNvPr id="214" name="Electrons live in continuum space…"/>
          <p:cNvSpPr txBox="1"/>
          <p:nvPr/>
        </p:nvSpPr>
        <p:spPr>
          <a:xfrm>
            <a:off x="162718" y="3513433"/>
            <a:ext cx="4718482" cy="3028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478" tIns="34478" rIns="34478" bIns="34478">
            <a:spAutoFit/>
          </a:bodyPr>
          <a:lstStyle/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Electrons live in continuum space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0578" indent="-220578" defTabSz="336550">
              <a:buSzPct val="100000"/>
              <a:buChar char="•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r-representation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0578" indent="-220578" defTabSz="336550">
              <a:buSzPct val="100000"/>
              <a:buChar char="•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ab-initio methods (density functional theory)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0578" indent="-220578" defTabSz="336550">
              <a:buSzPct val="100000"/>
              <a:buChar char="•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incomprehensible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9100" y="4059766"/>
            <a:ext cx="1752600" cy="50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36633" y="4635500"/>
            <a:ext cx="1485901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59700" y="4438650"/>
            <a:ext cx="1549400" cy="825500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Line"/>
          <p:cNvSpPr/>
          <p:nvPr/>
        </p:nvSpPr>
        <p:spPr>
          <a:xfrm>
            <a:off x="7007882" y="4851400"/>
            <a:ext cx="469010" cy="0"/>
          </a:xfrm>
          <a:prstGeom prst="line">
            <a:avLst/>
          </a:prstGeom>
          <a:ln w="25400">
            <a:solidFill>
              <a:srgbClr val="FF2600"/>
            </a:solidFill>
            <a:tailEnd type="arrow"/>
          </a:ln>
        </p:spPr>
        <p:txBody>
          <a:bodyPr lIns="45719" rIns="45719"/>
          <a:lstStyle/>
          <a:p>
            <a:pPr/>
          </a:p>
        </p:txBody>
      </p:sp>
      <p:pic>
        <p:nvPicPr>
          <p:cNvPr id="219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 l="17709" t="0" r="7268" b="0"/>
          <a:stretch>
            <a:fillRect/>
          </a:stretch>
        </p:blipFill>
        <p:spPr>
          <a:xfrm>
            <a:off x="5005470" y="906785"/>
            <a:ext cx="4718678" cy="41931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eriodic lattice"/>
          <p:cNvSpPr txBox="1"/>
          <p:nvPr>
            <p:ph type="title"/>
          </p:nvPr>
        </p:nvSpPr>
        <p:spPr>
          <a:xfrm>
            <a:off x="465137" y="268287"/>
            <a:ext cx="8915401" cy="609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z="2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Periodic lattice</a:t>
            </a:r>
          </a:p>
        </p:txBody>
      </p:sp>
      <p:grpSp>
        <p:nvGrpSpPr>
          <p:cNvPr id="226" name="Group"/>
          <p:cNvGrpSpPr/>
          <p:nvPr/>
        </p:nvGrpSpPr>
        <p:grpSpPr>
          <a:xfrm>
            <a:off x="2442509" y="2623252"/>
            <a:ext cx="4143643" cy="2831928"/>
            <a:chOff x="0" y="0"/>
            <a:chExt cx="4143642" cy="2831926"/>
          </a:xfrm>
        </p:grpSpPr>
        <p:pic>
          <p:nvPicPr>
            <p:cNvPr id="22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897" t="1120" r="0" b="1120"/>
            <a:stretch>
              <a:fillRect/>
            </a:stretch>
          </p:blipFill>
          <p:spPr>
            <a:xfrm>
              <a:off x="0" y="0"/>
              <a:ext cx="4143643" cy="28319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25" name="Group"/>
            <p:cNvGrpSpPr/>
            <p:nvPr/>
          </p:nvGrpSpPr>
          <p:grpSpPr>
            <a:xfrm>
              <a:off x="1356100" y="1309331"/>
              <a:ext cx="968514" cy="848123"/>
              <a:chOff x="0" y="0"/>
              <a:chExt cx="968512" cy="848122"/>
            </a:xfrm>
          </p:grpSpPr>
          <p:sp>
            <p:nvSpPr>
              <p:cNvPr id="223" name="Line"/>
              <p:cNvSpPr/>
              <p:nvPr/>
            </p:nvSpPr>
            <p:spPr>
              <a:xfrm>
                <a:off x="0" y="848122"/>
                <a:ext cx="968513" cy="1"/>
              </a:xfrm>
              <a:prstGeom prst="line">
                <a:avLst/>
              </a:prstGeom>
              <a:noFill/>
              <a:ln w="50800" cap="flat">
                <a:solidFill>
                  <a:srgbClr val="008F00"/>
                </a:solidFill>
                <a:prstDash val="solid"/>
                <a:round/>
                <a:tailEnd type="arrow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4" name="Line"/>
              <p:cNvSpPr/>
              <p:nvPr/>
            </p:nvSpPr>
            <p:spPr>
              <a:xfrm flipV="1">
                <a:off x="16933" y="-1"/>
                <a:ext cx="469781" cy="848123"/>
              </a:xfrm>
              <a:prstGeom prst="line">
                <a:avLst/>
              </a:prstGeom>
              <a:noFill/>
              <a:ln w="50800" cap="flat">
                <a:solidFill>
                  <a:srgbClr val="008F00"/>
                </a:solidFill>
                <a:prstDash val="solid"/>
                <a:round/>
                <a:tailEnd type="arrow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227" name="Crystallographic unit (elementary) cell:…"/>
          <p:cNvSpPr txBox="1"/>
          <p:nvPr/>
        </p:nvSpPr>
        <p:spPr>
          <a:xfrm>
            <a:off x="213518" y="905838"/>
            <a:ext cx="8707439" cy="5344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478" tIns="34478" rIns="34478" bIns="34478">
            <a:spAutoFit/>
          </a:bodyPr>
          <a:lstStyle/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/>
            </a:pPr>
            <a:r>
              <a:t>Crystallographic unit (elementary) cell:</a:t>
            </a: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Lattice vectors 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b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are defined by translational symmetry of the crystal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(=&gt; the origin is arbitrary)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The space is filled with unit cells indexed with </a:t>
            </a:r>
          </a:p>
        </p:txBody>
      </p:sp>
      <p:pic>
        <p:nvPicPr>
          <p:cNvPr id="22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62600" y="5956300"/>
            <a:ext cx="2286000" cy="228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rystallographic unit (elementary) cell:…"/>
          <p:cNvSpPr txBox="1"/>
          <p:nvPr/>
        </p:nvSpPr>
        <p:spPr>
          <a:xfrm>
            <a:off x="213518" y="905838"/>
            <a:ext cx="8707439" cy="5344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478" tIns="34478" rIns="34478" bIns="34478">
            <a:spAutoFit/>
          </a:bodyPr>
          <a:lstStyle/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/>
            </a:pPr>
            <a:r>
              <a:t>Crystallographic unit (elementary) cell:</a:t>
            </a: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Lattice vectors 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b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are defined by translational symmetry of the crystal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(=&gt; the origin is arbitrary)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The space is filled with unit cells indexed with </a:t>
            </a:r>
          </a:p>
        </p:txBody>
      </p:sp>
      <p:sp>
        <p:nvSpPr>
          <p:cNvPr id="231" name="Periodic lattice"/>
          <p:cNvSpPr txBox="1"/>
          <p:nvPr>
            <p:ph type="title"/>
          </p:nvPr>
        </p:nvSpPr>
        <p:spPr>
          <a:xfrm>
            <a:off x="465137" y="268287"/>
            <a:ext cx="8915401" cy="609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z="2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Periodic lattice</a:t>
            </a:r>
          </a:p>
        </p:txBody>
      </p:sp>
      <p:pic>
        <p:nvPicPr>
          <p:cNvPr id="2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62600" y="5956300"/>
            <a:ext cx="2286000" cy="2286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7" name="Group"/>
          <p:cNvGrpSpPr/>
          <p:nvPr/>
        </p:nvGrpSpPr>
        <p:grpSpPr>
          <a:xfrm>
            <a:off x="2442509" y="2623252"/>
            <a:ext cx="4143643" cy="2831928"/>
            <a:chOff x="0" y="0"/>
            <a:chExt cx="4143642" cy="2831926"/>
          </a:xfrm>
        </p:grpSpPr>
        <p:pic>
          <p:nvPicPr>
            <p:cNvPr id="233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897" t="1120" r="0" b="1120"/>
            <a:stretch>
              <a:fillRect/>
            </a:stretch>
          </p:blipFill>
          <p:spPr>
            <a:xfrm>
              <a:off x="0" y="0"/>
              <a:ext cx="4143643" cy="28319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6" name="Group"/>
            <p:cNvGrpSpPr/>
            <p:nvPr/>
          </p:nvGrpSpPr>
          <p:grpSpPr>
            <a:xfrm>
              <a:off x="1356100" y="991988"/>
              <a:ext cx="968514" cy="848124"/>
              <a:chOff x="0" y="0"/>
              <a:chExt cx="968512" cy="848122"/>
            </a:xfrm>
          </p:grpSpPr>
          <p:sp>
            <p:nvSpPr>
              <p:cNvPr id="234" name="Line"/>
              <p:cNvSpPr/>
              <p:nvPr/>
            </p:nvSpPr>
            <p:spPr>
              <a:xfrm>
                <a:off x="0" y="848122"/>
                <a:ext cx="968513" cy="1"/>
              </a:xfrm>
              <a:prstGeom prst="line">
                <a:avLst/>
              </a:prstGeom>
              <a:noFill/>
              <a:ln w="50800" cap="flat">
                <a:solidFill>
                  <a:srgbClr val="008F00"/>
                </a:solidFill>
                <a:prstDash val="solid"/>
                <a:round/>
                <a:tailEnd type="arrow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5" name="Line"/>
              <p:cNvSpPr/>
              <p:nvPr/>
            </p:nvSpPr>
            <p:spPr>
              <a:xfrm flipV="1">
                <a:off x="16933" y="-1"/>
                <a:ext cx="469781" cy="848123"/>
              </a:xfrm>
              <a:prstGeom prst="line">
                <a:avLst/>
              </a:prstGeom>
              <a:noFill/>
              <a:ln w="50800" cap="flat">
                <a:solidFill>
                  <a:srgbClr val="008F00"/>
                </a:solidFill>
                <a:prstDash val="solid"/>
                <a:round/>
                <a:tailEnd type="arrow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rystallographic unit (elementary) cell:…"/>
          <p:cNvSpPr txBox="1"/>
          <p:nvPr/>
        </p:nvSpPr>
        <p:spPr>
          <a:xfrm>
            <a:off x="213518" y="905838"/>
            <a:ext cx="8707439" cy="5344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478" tIns="34478" rIns="34478" bIns="34478">
            <a:spAutoFit/>
          </a:bodyPr>
          <a:lstStyle/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/>
            </a:pPr>
            <a:r>
              <a:t>Crystallographic unit (elementary) cell:</a:t>
            </a: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Lattice vectors 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b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are defined by translational symmetry of the crystal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(=&gt; the origin is arbitrary)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The space is filled with unit cells indexed with </a:t>
            </a:r>
          </a:p>
        </p:txBody>
      </p:sp>
      <p:sp>
        <p:nvSpPr>
          <p:cNvPr id="240" name="Periodic lattice"/>
          <p:cNvSpPr txBox="1"/>
          <p:nvPr>
            <p:ph type="title"/>
          </p:nvPr>
        </p:nvSpPr>
        <p:spPr>
          <a:xfrm>
            <a:off x="465137" y="268287"/>
            <a:ext cx="8915401" cy="609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z="2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Periodic lattice</a:t>
            </a:r>
          </a:p>
        </p:txBody>
      </p:sp>
      <p:pic>
        <p:nvPicPr>
          <p:cNvPr id="2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62600" y="5956300"/>
            <a:ext cx="2286000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897" t="1120" r="0" b="1120"/>
          <a:stretch>
            <a:fillRect/>
          </a:stretch>
        </p:blipFill>
        <p:spPr>
          <a:xfrm>
            <a:off x="2442509" y="2623252"/>
            <a:ext cx="4143643" cy="2831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5" name="Group"/>
          <p:cNvGrpSpPr/>
          <p:nvPr/>
        </p:nvGrpSpPr>
        <p:grpSpPr>
          <a:xfrm>
            <a:off x="4264275" y="3348383"/>
            <a:ext cx="968514" cy="848123"/>
            <a:chOff x="0" y="0"/>
            <a:chExt cx="968512" cy="848122"/>
          </a:xfrm>
        </p:grpSpPr>
        <p:sp>
          <p:nvSpPr>
            <p:cNvPr id="243" name="Line"/>
            <p:cNvSpPr/>
            <p:nvPr/>
          </p:nvSpPr>
          <p:spPr>
            <a:xfrm>
              <a:off x="0" y="848122"/>
              <a:ext cx="968513" cy="1"/>
            </a:xfrm>
            <a:prstGeom prst="line">
              <a:avLst/>
            </a:prstGeom>
            <a:noFill/>
            <a:ln w="50800" cap="flat">
              <a:solidFill>
                <a:srgbClr val="008F00"/>
              </a:solidFill>
              <a:prstDash val="solid"/>
              <a:round/>
              <a:tailEnd type="arrow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4" name="Line"/>
            <p:cNvSpPr/>
            <p:nvPr/>
          </p:nvSpPr>
          <p:spPr>
            <a:xfrm flipV="1">
              <a:off x="16933" y="-1"/>
              <a:ext cx="469781" cy="848123"/>
            </a:xfrm>
            <a:prstGeom prst="line">
              <a:avLst/>
            </a:prstGeom>
            <a:noFill/>
            <a:ln w="50800" cap="flat">
              <a:solidFill>
                <a:srgbClr val="008F00"/>
              </a:solidFill>
              <a:prstDash val="solid"/>
              <a:round/>
              <a:tailEnd type="arrow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rystallographic unit (elementary) cell:…"/>
          <p:cNvSpPr txBox="1"/>
          <p:nvPr/>
        </p:nvSpPr>
        <p:spPr>
          <a:xfrm>
            <a:off x="213518" y="905838"/>
            <a:ext cx="8707439" cy="5344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478" tIns="34478" rIns="34478" bIns="34478">
            <a:spAutoFit/>
          </a:bodyPr>
          <a:lstStyle/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/>
            </a:pPr>
            <a:r>
              <a:t>Crystallographic unit (elementary) cell:</a:t>
            </a: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Lattice vectors 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b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are defined by translational symmetry of the crystal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(=&gt; the origin is arbitrary)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The space is filled with unit cells indexed with </a:t>
            </a:r>
          </a:p>
        </p:txBody>
      </p:sp>
      <p:sp>
        <p:nvSpPr>
          <p:cNvPr id="248" name="Periodic lattice"/>
          <p:cNvSpPr txBox="1"/>
          <p:nvPr>
            <p:ph type="title"/>
          </p:nvPr>
        </p:nvSpPr>
        <p:spPr>
          <a:xfrm>
            <a:off x="465137" y="268287"/>
            <a:ext cx="8915401" cy="609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z="2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Periodic lattice</a:t>
            </a:r>
          </a:p>
        </p:txBody>
      </p:sp>
      <p:pic>
        <p:nvPicPr>
          <p:cNvPr id="24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62600" y="5956300"/>
            <a:ext cx="2286000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18833" y="2569633"/>
            <a:ext cx="3708401" cy="28575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3" name="Group"/>
          <p:cNvGrpSpPr/>
          <p:nvPr/>
        </p:nvGrpSpPr>
        <p:grpSpPr>
          <a:xfrm rot="1770425">
            <a:off x="3856853" y="3202428"/>
            <a:ext cx="793418" cy="694792"/>
            <a:chOff x="0" y="0"/>
            <a:chExt cx="793416" cy="694790"/>
          </a:xfrm>
        </p:grpSpPr>
        <p:sp>
          <p:nvSpPr>
            <p:cNvPr id="251" name="Line"/>
            <p:cNvSpPr/>
            <p:nvPr/>
          </p:nvSpPr>
          <p:spPr>
            <a:xfrm>
              <a:off x="0" y="694790"/>
              <a:ext cx="793417" cy="1"/>
            </a:xfrm>
            <a:prstGeom prst="line">
              <a:avLst/>
            </a:prstGeom>
            <a:noFill/>
            <a:ln w="50800" cap="flat">
              <a:solidFill>
                <a:srgbClr val="008F00"/>
              </a:solidFill>
              <a:prstDash val="solid"/>
              <a:round/>
              <a:tailEnd type="arrow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2" name="Line"/>
            <p:cNvSpPr/>
            <p:nvPr/>
          </p:nvSpPr>
          <p:spPr>
            <a:xfrm flipV="1">
              <a:off x="13871" y="0"/>
              <a:ext cx="384851" cy="694791"/>
            </a:xfrm>
            <a:prstGeom prst="line">
              <a:avLst/>
            </a:prstGeom>
            <a:noFill/>
            <a:ln w="50800" cap="flat">
              <a:solidFill>
                <a:srgbClr val="008F00"/>
              </a:solidFill>
              <a:prstDash val="solid"/>
              <a:round/>
              <a:tailEnd type="arrow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Action of the translation operator:…"/>
          <p:cNvSpPr txBox="1"/>
          <p:nvPr/>
        </p:nvSpPr>
        <p:spPr>
          <a:xfrm>
            <a:off x="332052" y="921978"/>
            <a:ext cx="8915401" cy="6761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478" tIns="34478" rIns="34478" bIns="34478">
            <a:spAutoFit/>
          </a:bodyPr>
          <a:lstStyle/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/>
            </a:pPr>
            <a:r>
              <a:t>Action of the translation operator:</a:t>
            </a: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translations commute: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</a:t>
            </a:r>
            <a:r>
              <a: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(*)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Let us construct common eigenstates of all translation operators (one-dimensional representations of the translation group)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(*) implies                                                and thus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What are the admissible values of 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Periodic boundary conditions: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Interpretation:  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=0 	functions that are invariant under any translation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			      k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=𝜋/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a   	function that change sign under elementary translation 	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Bloch theorem (continuum formulation)"/>
          <p:cNvSpPr txBox="1"/>
          <p:nvPr>
            <p:ph type="title"/>
          </p:nvPr>
        </p:nvSpPr>
        <p:spPr>
          <a:xfrm>
            <a:off x="465137" y="268287"/>
            <a:ext cx="8915401" cy="609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z="2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Bloch theorem (continuum formulation)</a:t>
            </a:r>
          </a:p>
        </p:txBody>
      </p:sp>
      <p:pic>
        <p:nvPicPr>
          <p:cNvPr id="2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8700" y="1016000"/>
            <a:ext cx="2159000" cy="266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02516" y="3153833"/>
            <a:ext cx="2209801" cy="266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08550" y="1665816"/>
            <a:ext cx="2019300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35666" y="3661833"/>
            <a:ext cx="3035301" cy="266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990166" y="3661833"/>
            <a:ext cx="2120901" cy="266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898900" y="4660900"/>
            <a:ext cx="4940300" cy="266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65666" y="5003800"/>
            <a:ext cx="3492501" cy="584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Action of the translation operator:…"/>
          <p:cNvSpPr txBox="1"/>
          <p:nvPr/>
        </p:nvSpPr>
        <p:spPr>
          <a:xfrm>
            <a:off x="332052" y="921978"/>
            <a:ext cx="8915401" cy="6761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478" tIns="34478" rIns="34478" bIns="34478">
            <a:spAutoFit/>
          </a:bodyPr>
          <a:lstStyle/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/>
            </a:pPr>
            <a:r>
              <a:t>Action of the translation operator:</a:t>
            </a: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translations commute: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</a:t>
            </a:r>
            <a:r>
              <a: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(*)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Let us construct common eigenstates of all translation operators (one-dimensional representations of the translation group)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(*) implies                                                and thus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What are the admissible values of 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Periodic boundary conditions: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Interpretation:  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=0 	functions that are invariant under any translation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			      k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=𝜋/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a   	function that change sign under elementary translation 	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75" indent="-168275" defTabSz="336550"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711700" algn="l"/>
                <a:tab pos="5384800" algn="l"/>
                <a:tab pos="6057900" algn="l"/>
                <a:tab pos="6731000" algn="l"/>
                <a:tab pos="7404100" algn="l"/>
              </a:tabLst>
              <a:defRPr sz="22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Bloch theorem (continuum formulation)"/>
          <p:cNvSpPr txBox="1"/>
          <p:nvPr>
            <p:ph type="title"/>
          </p:nvPr>
        </p:nvSpPr>
        <p:spPr>
          <a:xfrm>
            <a:off x="465137" y="268287"/>
            <a:ext cx="8915401" cy="609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z="2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Bloch theorem (continuum formulation)</a:t>
            </a:r>
          </a:p>
        </p:txBody>
      </p:sp>
      <p:pic>
        <p:nvPicPr>
          <p:cNvPr id="2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8700" y="1016000"/>
            <a:ext cx="2159000" cy="266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02516" y="3153833"/>
            <a:ext cx="2209801" cy="266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08550" y="1665816"/>
            <a:ext cx="2019300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35666" y="3661833"/>
            <a:ext cx="3035301" cy="266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990166" y="3661833"/>
            <a:ext cx="2120901" cy="266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898900" y="4660900"/>
            <a:ext cx="4940300" cy="266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65666" y="5003800"/>
            <a:ext cx="3492501" cy="584200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Callout"/>
          <p:cNvSpPr/>
          <p:nvPr/>
        </p:nvSpPr>
        <p:spPr>
          <a:xfrm>
            <a:off x="1324404" y="1398488"/>
            <a:ext cx="8206186" cy="4990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718" y="0"/>
                </a:moveTo>
                <a:lnTo>
                  <a:pt x="12335" y="3459"/>
                </a:lnTo>
                <a:lnTo>
                  <a:pt x="192" y="3459"/>
                </a:lnTo>
                <a:cubicBezTo>
                  <a:pt x="86" y="3459"/>
                  <a:pt x="0" y="3601"/>
                  <a:pt x="0" y="3775"/>
                </a:cubicBezTo>
                <a:lnTo>
                  <a:pt x="0" y="21284"/>
                </a:lnTo>
                <a:cubicBezTo>
                  <a:pt x="0" y="21458"/>
                  <a:pt x="86" y="21600"/>
                  <a:pt x="192" y="21600"/>
                </a:cubicBezTo>
                <a:lnTo>
                  <a:pt x="21409" y="21600"/>
                </a:lnTo>
                <a:cubicBezTo>
                  <a:pt x="21515" y="21600"/>
                  <a:pt x="21600" y="21458"/>
                  <a:pt x="21600" y="21284"/>
                </a:cubicBezTo>
                <a:lnTo>
                  <a:pt x="21600" y="3775"/>
                </a:lnTo>
                <a:cubicBezTo>
                  <a:pt x="21600" y="3601"/>
                  <a:pt x="21515" y="3459"/>
                  <a:pt x="21409" y="3459"/>
                </a:cubicBezTo>
                <a:lnTo>
                  <a:pt x="13102" y="3459"/>
                </a:lnTo>
                <a:lnTo>
                  <a:pt x="12718" y="0"/>
                </a:lnTo>
                <a:close/>
              </a:path>
            </a:pathLst>
          </a:custGeom>
          <a:solidFill>
            <a:srgbClr val="C0C0C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89" name="Group"/>
          <p:cNvGrpSpPr/>
          <p:nvPr/>
        </p:nvGrpSpPr>
        <p:grpSpPr>
          <a:xfrm>
            <a:off x="3661502" y="2350977"/>
            <a:ext cx="5163196" cy="3910540"/>
            <a:chOff x="0" y="0"/>
            <a:chExt cx="5163194" cy="3910539"/>
          </a:xfrm>
        </p:grpSpPr>
        <p:grpSp>
          <p:nvGrpSpPr>
            <p:cNvPr id="277" name="Group"/>
            <p:cNvGrpSpPr/>
            <p:nvPr/>
          </p:nvGrpSpPr>
          <p:grpSpPr>
            <a:xfrm>
              <a:off x="148332" y="597864"/>
              <a:ext cx="1270001" cy="3305995"/>
              <a:chOff x="0" y="0"/>
              <a:chExt cx="1270000" cy="3305993"/>
            </a:xfrm>
          </p:grpSpPr>
          <p:sp>
            <p:nvSpPr>
              <p:cNvPr id="275" name="Oval"/>
              <p:cNvSpPr/>
              <p:nvPr/>
            </p:nvSpPr>
            <p:spPr>
              <a:xfrm>
                <a:off x="249932" y="0"/>
                <a:ext cx="770136" cy="3225850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defRPr sz="2200">
                    <a:solidFill>
                      <a:schemeClr val="accent3">
                        <a:lumOff val="44000"/>
                      </a:schemeClr>
                    </a:solidFill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76" name="Rectangle"/>
              <p:cNvSpPr/>
              <p:nvPr/>
            </p:nvSpPr>
            <p:spPr>
              <a:xfrm>
                <a:off x="0" y="977924"/>
                <a:ext cx="1270000" cy="2328070"/>
              </a:xfrm>
              <a:prstGeom prst="rect">
                <a:avLst/>
              </a:prstGeom>
              <a:solidFill>
                <a:srgbClr val="C0C0C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defRPr sz="2200">
                    <a:solidFill>
                      <a:schemeClr val="accent3">
                        <a:lumOff val="44000"/>
                      </a:schemeClr>
                    </a:solidFill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grpSp>
          <p:nvGrpSpPr>
            <p:cNvPr id="280" name="Group"/>
            <p:cNvGrpSpPr/>
            <p:nvPr/>
          </p:nvGrpSpPr>
          <p:grpSpPr>
            <a:xfrm>
              <a:off x="1748532" y="597864"/>
              <a:ext cx="1270001" cy="3312676"/>
              <a:chOff x="0" y="0"/>
              <a:chExt cx="1270000" cy="3312674"/>
            </a:xfrm>
          </p:grpSpPr>
          <p:sp>
            <p:nvSpPr>
              <p:cNvPr id="278" name="Oval"/>
              <p:cNvSpPr/>
              <p:nvPr/>
            </p:nvSpPr>
            <p:spPr>
              <a:xfrm>
                <a:off x="249932" y="0"/>
                <a:ext cx="770136" cy="3225850"/>
              </a:xfrm>
              <a:prstGeom prst="ellips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defRPr sz="2200">
                    <a:solidFill>
                      <a:schemeClr val="accent3">
                        <a:lumOff val="44000"/>
                      </a:schemeClr>
                    </a:solidFill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79" name="Rectangle"/>
              <p:cNvSpPr/>
              <p:nvPr/>
            </p:nvSpPr>
            <p:spPr>
              <a:xfrm>
                <a:off x="0" y="977924"/>
                <a:ext cx="1270001" cy="2334751"/>
              </a:xfrm>
              <a:prstGeom prst="rect">
                <a:avLst/>
              </a:prstGeom>
              <a:solidFill>
                <a:srgbClr val="C0C0C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defRPr sz="2200">
                    <a:solidFill>
                      <a:schemeClr val="accent3">
                        <a:lumOff val="44000"/>
                      </a:schemeClr>
                    </a:solidFill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281" name="Line"/>
            <p:cNvSpPr/>
            <p:nvPr/>
          </p:nvSpPr>
          <p:spPr>
            <a:xfrm>
              <a:off x="0" y="1588514"/>
              <a:ext cx="334342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2200">
                  <a:solidFill>
                    <a:schemeClr val="accent3">
                      <a:lumOff val="44000"/>
                    </a:schemeClr>
                  </a:solidFill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2" name="Line"/>
            <p:cNvSpPr/>
            <p:nvPr/>
          </p:nvSpPr>
          <p:spPr>
            <a:xfrm flipV="1">
              <a:off x="783331" y="0"/>
              <a:ext cx="1" cy="17536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2200">
                  <a:solidFill>
                    <a:schemeClr val="accent3">
                      <a:lumOff val="44000"/>
                    </a:schemeClr>
                  </a:solidFill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3" name="Line"/>
            <p:cNvSpPr/>
            <p:nvPr/>
          </p:nvSpPr>
          <p:spPr>
            <a:xfrm>
              <a:off x="791964" y="445514"/>
              <a:ext cx="1571931" cy="1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2200">
                  <a:solidFill>
                    <a:schemeClr val="accent3">
                      <a:lumOff val="44000"/>
                    </a:schemeClr>
                  </a:solidFill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284" name="f(x).pdf" descr="f(x).pdf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54285" y="533521"/>
              <a:ext cx="419101" cy="241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5" name="Line"/>
            <p:cNvSpPr/>
            <p:nvPr/>
          </p:nvSpPr>
          <p:spPr>
            <a:xfrm flipV="1">
              <a:off x="2383532" y="1488354"/>
              <a:ext cx="1" cy="2413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2200">
                  <a:solidFill>
                    <a:schemeClr val="accent3">
                      <a:lumOff val="44000"/>
                    </a:schemeClr>
                  </a:solidFill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286" name="0.pdf" descr="0.pdf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738038" y="1851493"/>
              <a:ext cx="114301" cy="177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7" name="a.pdf" descr="a.pdf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2334220" y="1892967"/>
              <a:ext cx="114301" cy="114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8" name="g(x)_equiv_T_R_f.pdf" descr="g(x)_equiv_T_R_f.pdf"/>
            <p:cNvPicPr>
              <a:picLocks noChangeAspect="1"/>
            </p:cNvPicPr>
            <p:nvPr/>
          </p:nvPicPr>
          <p:blipFill>
            <a:blip r:embed="rId12">
              <a:extLst/>
            </a:blip>
            <a:srcRect l="0" t="0" r="0" b="0"/>
            <a:stretch>
              <a:fillRect/>
            </a:stretch>
          </p:blipFill>
          <p:spPr>
            <a:xfrm>
              <a:off x="2572394" y="476371"/>
              <a:ext cx="2590801" cy="241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0" name="T_R_mathbf_r_rig.pdf" descr="T_R_mathbf_r_rig.pdf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681559" y="4824544"/>
            <a:ext cx="1219201" cy="20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T_Rf(_mathbf_r_).pdf" descr="T_Rf(_mathbf_r_).pdf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660276" y="5132966"/>
            <a:ext cx="1841501" cy="266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