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3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ond quantization and lattice QFT"/>
          <p:cNvSpPr txBox="1"/>
          <p:nvPr/>
        </p:nvSpPr>
        <p:spPr>
          <a:xfrm>
            <a:off x="2732698" y="201224"/>
            <a:ext cx="7843141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Second quantization and lattice QFT </a:t>
            </a:r>
          </a:p>
        </p:txBody>
      </p:sp>
      <p:sp>
        <p:nvSpPr>
          <p:cNvPr id="129" name="Quantum mechanics:…"/>
          <p:cNvSpPr txBox="1"/>
          <p:nvPr/>
        </p:nvSpPr>
        <p:spPr>
          <a:xfrm>
            <a:off x="202931" y="1127540"/>
            <a:ext cx="3623838" cy="482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Quantum mechanics:</a:t>
            </a: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Quantum field theory: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539721" y="1888355"/>
            <a:ext cx="3105179" cy="2026071"/>
            <a:chOff x="0" y="0"/>
            <a:chExt cx="3105177" cy="2026070"/>
          </a:xfrm>
        </p:grpSpPr>
        <p:sp>
          <p:nvSpPr>
            <p:cNvPr id="130" name="Line"/>
            <p:cNvSpPr/>
            <p:nvPr/>
          </p:nvSpPr>
          <p:spPr>
            <a:xfrm>
              <a:off x="0" y="325019"/>
              <a:ext cx="2517225" cy="79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81" y="8479"/>
                  </a:lnTo>
                  <a:lnTo>
                    <a:pt x="15220" y="16449"/>
                  </a:lnTo>
                  <a:lnTo>
                    <a:pt x="21600" y="0"/>
                  </a:lnTo>
                </a:path>
              </a:pathLst>
            </a:custGeom>
            <a:noFill/>
            <a:ln w="50800" cap="flat">
              <a:solidFill>
                <a:srgbClr val="000000"/>
              </a:solidFill>
              <a:prstDash val="sysDot"/>
              <a:miter lim="400000"/>
              <a:headEnd type="oval" w="med" len="med"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6284" y="638097"/>
              <a:ext cx="2902362" cy="76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733" y="21600"/>
                  </a:lnTo>
                  <a:lnTo>
                    <a:pt x="16273" y="10961"/>
                  </a:lnTo>
                  <a:lnTo>
                    <a:pt x="21600" y="20852"/>
                  </a:lnTo>
                </a:path>
              </a:pathLst>
            </a:custGeom>
            <a:noFill/>
            <a:ln w="50800" cap="flat">
              <a:solidFill>
                <a:srgbClr val="000000"/>
              </a:solidFill>
              <a:prstDash val="sysDot"/>
              <a:miter lim="400000"/>
              <a:headEnd type="oval" w="med" len="med"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515337" y="0"/>
              <a:ext cx="2589841" cy="202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444" y="5402"/>
                  </a:lnTo>
                  <a:lnTo>
                    <a:pt x="12415" y="18729"/>
                  </a:lnTo>
                  <a:lnTo>
                    <a:pt x="21600" y="21600"/>
                  </a:lnTo>
                </a:path>
              </a:pathLst>
            </a:custGeom>
            <a:noFill/>
            <a:ln w="50800" cap="flat">
              <a:solidFill>
                <a:srgbClr val="000000"/>
              </a:solidFill>
              <a:prstDash val="sysDot"/>
              <a:miter lim="400000"/>
              <a:headEnd type="oval" w="med" len="med"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6881" t="34714" r="0" b="0"/>
          <a:stretch>
            <a:fillRect/>
          </a:stretch>
        </p:blipFill>
        <p:spPr>
          <a:xfrm>
            <a:off x="215814" y="5966003"/>
            <a:ext cx="3550526" cy="331337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vector graphics (.ps)…"/>
          <p:cNvSpPr txBox="1"/>
          <p:nvPr/>
        </p:nvSpPr>
        <p:spPr>
          <a:xfrm>
            <a:off x="4200702" y="1127539"/>
            <a:ext cx="8217762" cy="858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vector graphics (.ps)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we follow each particle (</a:t>
            </a:r>
            <a:r>
              <a:rPr b="1">
                <a:solidFill>
                  <a:srgbClr val="FF2600"/>
                </a:solidFill>
              </a:rPr>
              <a:t>r</a:t>
            </a:r>
            <a:r>
              <a:rPr>
                <a:solidFill>
                  <a:srgbClr val="FF2600"/>
                </a:solidFill>
              </a:rPr>
              <a:t> is dynamical variable</a:t>
            </a:r>
            <a:r>
              <a:t>)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impractical for many electrons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Pauli statistics causes complications (Slater det.)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cannot capture states with fractional occupation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Fock space is artificial construct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      ‘product’ of Hilbert spaces of each particle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bitmap (.bmp)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we follow the state of space points (lattice sites)</a:t>
            </a:r>
          </a:p>
          <a:p>
            <a:pPr marL="300789" indent="-300789" algn="l" defTabSz="1300480">
              <a:buSzPct val="100000"/>
              <a:buChar char="•"/>
              <a:defRPr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r</a:t>
            </a:r>
            <a:r>
              <a:rPr b="0"/>
              <a:t> (=site index) is a parameter</a:t>
            </a:r>
            <a:endParaRPr b="0"/>
          </a:p>
          <a:p>
            <a:pPr marL="300789" indent="-300789" algn="l" defTabSz="1300480">
              <a:buSzPct val="100000"/>
              <a:buChar char="•"/>
              <a:defRPr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general approach</a:t>
            </a:r>
            <a:endParaRPr b="0"/>
          </a:p>
          <a:p>
            <a:pPr marL="300789" indent="-300789" algn="l" defTabSz="1300480">
              <a:buSzPct val="100000"/>
              <a:buChar char="•"/>
              <a:defRPr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Pauli statistics is simple (commutation rules)</a:t>
            </a:r>
            <a:endParaRPr b="0"/>
          </a:p>
          <a:p>
            <a:pPr marL="300789" indent="-300789" algn="l" defTabSz="1300480">
              <a:buSzPct val="100000"/>
              <a:buChar char="•"/>
              <a:defRPr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no problem with fractional occupation</a:t>
            </a:r>
            <a:endParaRPr b="0"/>
          </a:p>
          <a:p>
            <a:pPr marL="300789" indent="-300789" algn="l" defTabSz="1300480">
              <a:buSzPct val="100000"/>
              <a:buChar char="•"/>
              <a:defRPr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Fock space is very natural</a:t>
            </a:r>
            <a:endParaRPr b="0"/>
          </a:p>
          <a:p>
            <a:pPr algn="l" defTabSz="1300480">
              <a:defRPr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   ‘product’ of Hilbert spaces of lattice sites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onstruction of the Hamiltonian (in occupation number basis):…"/>
          <p:cNvSpPr txBox="1"/>
          <p:nvPr/>
        </p:nvSpPr>
        <p:spPr>
          <a:xfrm>
            <a:off x="284480" y="1983080"/>
            <a:ext cx="12435840" cy="503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Construction of the Hamiltonian (in occupation number basis):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sign convention, e.g.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order the 1-p states: 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us focus on the 2 electron sector (the rest is trivial)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basis:        index  </a:t>
            </a:r>
            <a:r>
              <a:rPr i="1"/>
              <a:t>i</a:t>
            </a:r>
            <a:r>
              <a:rPr baseline="-5999" i="1"/>
              <a:t>2</a:t>
            </a:r>
            <a:r>
              <a:rPr i="1"/>
              <a:t>i</a:t>
            </a:r>
            <a:r>
              <a:rPr baseline="-5999" i="1"/>
              <a:t>1      </a:t>
            </a:r>
            <a:r>
              <a:t>state	                 Hamiltonian:</a:t>
            </a: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2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pic>
        <p:nvPicPr>
          <p:cNvPr id="7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73" y="1180065"/>
            <a:ext cx="9356233" cy="541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0435" y="2709333"/>
            <a:ext cx="3594383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0678" y="3492932"/>
            <a:ext cx="2619023" cy="379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3552" y="5643240"/>
            <a:ext cx="2366152" cy="393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9768" y="6249529"/>
            <a:ext cx="4894864" cy="2600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pic>
        <p:nvPicPr>
          <p:cNvPr id="7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73" y="1180065"/>
            <a:ext cx="9356233" cy="541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9469" y="2307749"/>
            <a:ext cx="2366152" cy="3937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0358" y="2390233"/>
            <a:ext cx="4894864" cy="26009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1" name="Group"/>
          <p:cNvGrpSpPr/>
          <p:nvPr/>
        </p:nvGrpSpPr>
        <p:grpSpPr>
          <a:xfrm>
            <a:off x="284480" y="1728855"/>
            <a:ext cx="12435840" cy="7862186"/>
            <a:chOff x="0" y="0"/>
            <a:chExt cx="12435839" cy="7862184"/>
          </a:xfrm>
        </p:grpSpPr>
        <p:sp>
          <p:nvSpPr>
            <p:cNvPr id="753" name="The basis:        index  i2i1      state                  Hamiltonian:…"/>
            <p:cNvSpPr txBox="1"/>
            <p:nvPr/>
          </p:nvSpPr>
          <p:spPr>
            <a:xfrm>
              <a:off x="0" y="0"/>
              <a:ext cx="12435840" cy="6574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The basis:        index  </a:t>
              </a:r>
              <a:r>
                <a:rPr i="1"/>
                <a:t>i</a:t>
              </a:r>
              <a:r>
                <a:rPr baseline="-5999" i="1"/>
                <a:t>2</a:t>
              </a:r>
              <a:r>
                <a:rPr i="1"/>
                <a:t>i</a:t>
              </a:r>
              <a:r>
                <a:rPr baseline="-5999" i="1"/>
                <a:t>1      </a:t>
              </a:r>
              <a:r>
                <a:t>state	                 Hamiltonian:</a:t>
              </a: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defRPr b="0"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Spectrum:                   Energy	           Eigenfunctions       Total spin</a:t>
              </a:r>
            </a:p>
            <a:p>
              <a:pPr algn="l" defTabSz="1300480">
                <a:lnSpc>
                  <a:spcPct val="150000"/>
                </a:lnSpc>
                <a:defRPr b="0" sz="3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lnSpc>
                  <a:spcPct val="150000"/>
                </a:lnSpc>
                <a:defRPr b="0" sz="3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algn="l" defTabSz="1300480">
                <a:lnSpc>
                  <a:spcPct val="150000"/>
                </a:lnSpc>
                <a:defRPr b="0" sz="3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Ground state:</a:t>
              </a:r>
            </a:p>
          </p:txBody>
        </p:sp>
        <p:pic>
          <p:nvPicPr>
            <p:cNvPr id="75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31910" y="5387659"/>
              <a:ext cx="8109940" cy="2474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5" name="Rectangle"/>
            <p:cNvSpPr/>
            <p:nvPr/>
          </p:nvSpPr>
          <p:spPr>
            <a:xfrm>
              <a:off x="6862139" y="6694161"/>
              <a:ext cx="2330028" cy="5539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75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68159" y="6706202"/>
              <a:ext cx="2022970" cy="469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7" name="Rectangle"/>
            <p:cNvSpPr/>
            <p:nvPr/>
          </p:nvSpPr>
          <p:spPr>
            <a:xfrm>
              <a:off x="7235425" y="5345515"/>
              <a:ext cx="2330028" cy="5539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55839" y="5369597"/>
              <a:ext cx="1770099" cy="469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9" name="Rectangle"/>
            <p:cNvSpPr/>
            <p:nvPr/>
          </p:nvSpPr>
          <p:spPr>
            <a:xfrm>
              <a:off x="5669439" y="5327452"/>
              <a:ext cx="860967" cy="5539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109546" y="5441846"/>
              <a:ext cx="325121" cy="343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Various operators:"/>
          <p:cNvSpPr txBox="1"/>
          <p:nvPr/>
        </p:nvSpPr>
        <p:spPr>
          <a:xfrm>
            <a:off x="284480" y="967560"/>
            <a:ext cx="12435840" cy="28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Various operators: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64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pic>
        <p:nvPicPr>
          <p:cNvPr id="7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036" y="1609343"/>
            <a:ext cx="1682117" cy="2799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774" y="1222210"/>
            <a:ext cx="3431823" cy="207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0074" y="5605309"/>
            <a:ext cx="4045939" cy="209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534" y="5605309"/>
            <a:ext cx="3612446" cy="209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2402" y="5605309"/>
            <a:ext cx="4064001" cy="209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81350" y="2113279"/>
            <a:ext cx="2022970" cy="577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64047" y="8013605"/>
            <a:ext cx="2022970" cy="577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91952" y="8170145"/>
            <a:ext cx="2456463" cy="577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96533" y="8182186"/>
            <a:ext cx="2022970" cy="57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Various operators:"/>
          <p:cNvSpPr txBox="1"/>
          <p:nvPr/>
        </p:nvSpPr>
        <p:spPr>
          <a:xfrm>
            <a:off x="284480" y="967560"/>
            <a:ext cx="12435840" cy="28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Various operators: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76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pic>
        <p:nvPicPr>
          <p:cNvPr id="7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036" y="1609343"/>
            <a:ext cx="1682117" cy="2799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774" y="1222210"/>
            <a:ext cx="3431823" cy="207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3060" y="5725724"/>
            <a:ext cx="4262685" cy="209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5119" y="5779911"/>
            <a:ext cx="3612446" cy="209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14364" y="5797973"/>
            <a:ext cx="3666632" cy="207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26915" y="8507307"/>
            <a:ext cx="2366152" cy="397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89600" y="8471182"/>
            <a:ext cx="2348090" cy="451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916159" y="8471182"/>
            <a:ext cx="2311966" cy="397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81350" y="2113279"/>
            <a:ext cx="2022970" cy="577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ome expectation values"/>
          <p:cNvSpPr txBox="1"/>
          <p:nvPr/>
        </p:nvSpPr>
        <p:spPr>
          <a:xfrm>
            <a:off x="3662115" y="158044"/>
            <a:ext cx="5155851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Some expectation values</a:t>
            </a:r>
          </a:p>
        </p:txBody>
      </p:sp>
      <p:sp>
        <p:nvSpPr>
          <p:cNvPr id="788" name="Ground state:…"/>
          <p:cNvSpPr txBox="1"/>
          <p:nvPr/>
        </p:nvSpPr>
        <p:spPr>
          <a:xfrm>
            <a:off x="621641" y="1105475"/>
            <a:ext cx="6069660" cy="694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Ground state: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Lowest excitation energy: 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spin (conserved):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Spin per atom (non-conserved): 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7247" y="5304272"/>
            <a:ext cx="3486010" cy="596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8977" y="6785374"/>
            <a:ext cx="1986846" cy="343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9425" y="8085854"/>
            <a:ext cx="5292232" cy="1372730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Line"/>
          <p:cNvSpPr/>
          <p:nvPr/>
        </p:nvSpPr>
        <p:spPr>
          <a:xfrm>
            <a:off x="8688810" y="5807952"/>
            <a:ext cx="329981" cy="1096431"/>
          </a:xfrm>
          <a:prstGeom prst="line">
            <a:avLst/>
          </a:prstGeom>
          <a:ln w="50800">
            <a:solidFill>
              <a:srgbClr val="FF2600"/>
            </a:solidFill>
            <a:miter lim="400000"/>
            <a:head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93" name="large u=U/t"/>
          <p:cNvSpPr txBox="1"/>
          <p:nvPr/>
        </p:nvSpPr>
        <p:spPr>
          <a:xfrm>
            <a:off x="9168579" y="6675195"/>
            <a:ext cx="1841399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28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large u=U/t</a:t>
            </a:r>
          </a:p>
        </p:txBody>
      </p:sp>
      <p:sp>
        <p:nvSpPr>
          <p:cNvPr id="794" name="Line"/>
          <p:cNvSpPr/>
          <p:nvPr/>
        </p:nvSpPr>
        <p:spPr>
          <a:xfrm flipV="1">
            <a:off x="7850685" y="7185193"/>
            <a:ext cx="1143553" cy="1798779"/>
          </a:xfrm>
          <a:prstGeom prst="line">
            <a:avLst/>
          </a:prstGeom>
          <a:ln w="50800">
            <a:solidFill>
              <a:srgbClr val="FF2600"/>
            </a:solidFill>
            <a:miter lim="400000"/>
            <a:head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79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3662" y="1806222"/>
            <a:ext cx="6339841" cy="2077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ome physics"/>
          <p:cNvSpPr txBox="1"/>
          <p:nvPr/>
        </p:nvSpPr>
        <p:spPr>
          <a:xfrm>
            <a:off x="4384604" y="133961"/>
            <a:ext cx="2891307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Some physics</a:t>
            </a:r>
          </a:p>
        </p:txBody>
      </p:sp>
      <p:sp>
        <p:nvSpPr>
          <p:cNvPr id="798" name="Ground state:…"/>
          <p:cNvSpPr txBox="1"/>
          <p:nvPr/>
        </p:nvSpPr>
        <p:spPr>
          <a:xfrm>
            <a:off x="525309" y="1105475"/>
            <a:ext cx="6069660" cy="502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Ground state: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Non-interacting limit (μ=1): 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Bonding—anti-bonding picture:</a:t>
            </a:r>
          </a:p>
        </p:txBody>
      </p:sp>
      <p:pic>
        <p:nvPicPr>
          <p:cNvPr id="7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882" y="1210168"/>
            <a:ext cx="6339841" cy="2077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0325" y="3919502"/>
            <a:ext cx="4894864" cy="130048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Rectangle"/>
          <p:cNvSpPr/>
          <p:nvPr/>
        </p:nvSpPr>
        <p:spPr>
          <a:xfrm>
            <a:off x="5147733" y="4611793"/>
            <a:ext cx="4858739" cy="8725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814" name="Group"/>
          <p:cNvGrpSpPr/>
          <p:nvPr/>
        </p:nvGrpSpPr>
        <p:grpSpPr>
          <a:xfrm>
            <a:off x="4210882" y="6877826"/>
            <a:ext cx="6786335" cy="1440147"/>
            <a:chOff x="0" y="0"/>
            <a:chExt cx="6786334" cy="1440146"/>
          </a:xfrm>
        </p:grpSpPr>
        <p:sp>
          <p:nvSpPr>
            <p:cNvPr id="802" name="Line"/>
            <p:cNvSpPr/>
            <p:nvPr/>
          </p:nvSpPr>
          <p:spPr>
            <a:xfrm flipV="1">
              <a:off x="233616" y="871318"/>
              <a:ext cx="1535953" cy="180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702120" y="341041"/>
              <a:ext cx="153595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 flipV="1">
              <a:off x="2702120" y="1401594"/>
              <a:ext cx="1535954" cy="361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 flipV="1">
              <a:off x="5158582" y="870866"/>
              <a:ext cx="1535954" cy="180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 flipV="1">
              <a:off x="1774926" y="349131"/>
              <a:ext cx="924810" cy="533778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 flipV="1">
              <a:off x="4267513" y="872936"/>
              <a:ext cx="924810" cy="533777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4267512" y="349131"/>
              <a:ext cx="924811" cy="533777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1774926" y="906370"/>
              <a:ext cx="924810" cy="533777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 flipV="1">
              <a:off x="3931310" y="422416"/>
              <a:ext cx="1" cy="915867"/>
            </a:xfrm>
            <a:prstGeom prst="line">
              <a:avLst/>
            </a:prstGeom>
            <a:noFill/>
            <a:ln w="25400" cap="flat">
              <a:solidFill>
                <a:srgbClr val="008F00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1" name="2t"/>
            <p:cNvSpPr txBox="1"/>
            <p:nvPr/>
          </p:nvSpPr>
          <p:spPr>
            <a:xfrm>
              <a:off x="4043553" y="508270"/>
              <a:ext cx="478617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2t</a:t>
              </a:r>
            </a:p>
          </p:txBody>
        </p:sp>
        <p:sp>
          <p:nvSpPr>
            <p:cNvPr id="812" name="atom A"/>
            <p:cNvSpPr txBox="1"/>
            <p:nvPr/>
          </p:nvSpPr>
          <p:spPr>
            <a:xfrm>
              <a:off x="0" y="0"/>
              <a:ext cx="1370469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atom A</a:t>
              </a:r>
            </a:p>
          </p:txBody>
        </p:sp>
        <p:sp>
          <p:nvSpPr>
            <p:cNvPr id="813" name="atom B"/>
            <p:cNvSpPr txBox="1"/>
            <p:nvPr/>
          </p:nvSpPr>
          <p:spPr>
            <a:xfrm>
              <a:off x="5408275" y="3201"/>
              <a:ext cx="1378060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atom 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ome physics"/>
          <p:cNvSpPr txBox="1"/>
          <p:nvPr/>
        </p:nvSpPr>
        <p:spPr>
          <a:xfrm>
            <a:off x="4384604" y="133961"/>
            <a:ext cx="2891307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Some physics</a:t>
            </a:r>
          </a:p>
        </p:txBody>
      </p:sp>
      <p:sp>
        <p:nvSpPr>
          <p:cNvPr id="817" name="Ground state:…"/>
          <p:cNvSpPr txBox="1"/>
          <p:nvPr/>
        </p:nvSpPr>
        <p:spPr>
          <a:xfrm>
            <a:off x="525309" y="1105475"/>
            <a:ext cx="6069660" cy="502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Ground state: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Non-interacting limit (μ=1): 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Bonding—anti-bonding picture:</a:t>
            </a:r>
          </a:p>
        </p:txBody>
      </p:sp>
      <p:pic>
        <p:nvPicPr>
          <p:cNvPr id="8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882" y="1210168"/>
            <a:ext cx="6339841" cy="2077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0325" y="3919502"/>
            <a:ext cx="4894864" cy="1300481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Line"/>
          <p:cNvSpPr/>
          <p:nvPr/>
        </p:nvSpPr>
        <p:spPr>
          <a:xfrm flipV="1">
            <a:off x="4444499" y="7749144"/>
            <a:ext cx="1535953" cy="18064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1" name="Line"/>
          <p:cNvSpPr/>
          <p:nvPr/>
        </p:nvSpPr>
        <p:spPr>
          <a:xfrm>
            <a:off x="6913002" y="7218867"/>
            <a:ext cx="1535954" cy="1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2" name="Line"/>
          <p:cNvSpPr/>
          <p:nvPr/>
        </p:nvSpPr>
        <p:spPr>
          <a:xfrm flipV="1">
            <a:off x="6913002" y="8279422"/>
            <a:ext cx="1535954" cy="3612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3" name="Line"/>
          <p:cNvSpPr/>
          <p:nvPr/>
        </p:nvSpPr>
        <p:spPr>
          <a:xfrm flipV="1">
            <a:off x="9369464" y="7748693"/>
            <a:ext cx="1535954" cy="18063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4" name="Line"/>
          <p:cNvSpPr/>
          <p:nvPr/>
        </p:nvSpPr>
        <p:spPr>
          <a:xfrm flipV="1">
            <a:off x="5985808" y="7226958"/>
            <a:ext cx="924810" cy="533777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5" name="Line"/>
          <p:cNvSpPr/>
          <p:nvPr/>
        </p:nvSpPr>
        <p:spPr>
          <a:xfrm flipV="1">
            <a:off x="8478395" y="7750762"/>
            <a:ext cx="924810" cy="533778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6" name="Line"/>
          <p:cNvSpPr/>
          <p:nvPr/>
        </p:nvSpPr>
        <p:spPr>
          <a:xfrm>
            <a:off x="8478395" y="7226958"/>
            <a:ext cx="924810" cy="533777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7" name="Line"/>
          <p:cNvSpPr/>
          <p:nvPr/>
        </p:nvSpPr>
        <p:spPr>
          <a:xfrm>
            <a:off x="5985808" y="7784197"/>
            <a:ext cx="924810" cy="533777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8" name="Line"/>
          <p:cNvSpPr/>
          <p:nvPr/>
        </p:nvSpPr>
        <p:spPr>
          <a:xfrm flipV="1">
            <a:off x="8142192" y="7300242"/>
            <a:ext cx="1" cy="915868"/>
          </a:xfrm>
          <a:prstGeom prst="line">
            <a:avLst/>
          </a:prstGeom>
          <a:ln w="25400">
            <a:solidFill>
              <a:srgbClr val="008F00"/>
            </a:solidFill>
            <a:headEnd type="arrow"/>
            <a:tailEnd type="arrow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29" name="2t"/>
          <p:cNvSpPr txBox="1"/>
          <p:nvPr/>
        </p:nvSpPr>
        <p:spPr>
          <a:xfrm>
            <a:off x="8254435" y="7386096"/>
            <a:ext cx="478617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8F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2t</a:t>
            </a:r>
          </a:p>
        </p:txBody>
      </p:sp>
      <p:sp>
        <p:nvSpPr>
          <p:cNvPr id="830" name="Line"/>
          <p:cNvSpPr/>
          <p:nvPr/>
        </p:nvSpPr>
        <p:spPr>
          <a:xfrm flipV="1">
            <a:off x="7674958" y="7966944"/>
            <a:ext cx="1" cy="657466"/>
          </a:xfrm>
          <a:prstGeom prst="line">
            <a:avLst/>
          </a:prstGeom>
          <a:ln w="25400">
            <a:solidFill>
              <a:srgbClr val="000000"/>
            </a:solidFill>
            <a:tailEnd type="arrow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7797372" y="7988620"/>
            <a:ext cx="1" cy="657466"/>
          </a:xfrm>
          <a:prstGeom prst="line">
            <a:avLst/>
          </a:prstGeom>
          <a:ln w="25400">
            <a:solidFill>
              <a:srgbClr val="000000"/>
            </a:solidFill>
            <a:tailEnd type="arrow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32" name="atom A"/>
          <p:cNvSpPr txBox="1"/>
          <p:nvPr/>
        </p:nvSpPr>
        <p:spPr>
          <a:xfrm>
            <a:off x="4210882" y="6877826"/>
            <a:ext cx="137046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8F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atom A</a:t>
            </a:r>
          </a:p>
        </p:txBody>
      </p:sp>
      <p:sp>
        <p:nvSpPr>
          <p:cNvPr id="833" name="atom B"/>
          <p:cNvSpPr txBox="1"/>
          <p:nvPr/>
        </p:nvSpPr>
        <p:spPr>
          <a:xfrm>
            <a:off x="9619158" y="6881028"/>
            <a:ext cx="137806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8F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atom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ubbard model"/>
          <p:cNvSpPr txBox="1"/>
          <p:nvPr/>
        </p:nvSpPr>
        <p:spPr>
          <a:xfrm>
            <a:off x="940740" y="1052877"/>
            <a:ext cx="2999579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Hubbard model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572725" y="1709137"/>
            <a:ext cx="5438673" cy="3849145"/>
            <a:chOff x="0" y="0"/>
            <a:chExt cx="5438672" cy="3849144"/>
          </a:xfrm>
        </p:grpSpPr>
        <p:grpSp>
          <p:nvGrpSpPr>
            <p:cNvPr id="171" name="Group"/>
            <p:cNvGrpSpPr/>
            <p:nvPr/>
          </p:nvGrpSpPr>
          <p:grpSpPr>
            <a:xfrm>
              <a:off x="0" y="466023"/>
              <a:ext cx="5438673" cy="3383122"/>
              <a:chOff x="0" y="0"/>
              <a:chExt cx="5438672" cy="3383120"/>
            </a:xfrm>
          </p:grpSpPr>
          <p:sp>
            <p:nvSpPr>
              <p:cNvPr id="138" name="Line"/>
              <p:cNvSpPr/>
              <p:nvPr/>
            </p:nvSpPr>
            <p:spPr>
              <a:xfrm flipH="1" rot="2723791">
                <a:off x="2981559" y="97913"/>
                <a:ext cx="556478" cy="672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39" name="Line"/>
              <p:cNvSpPr/>
              <p:nvPr/>
            </p:nvSpPr>
            <p:spPr>
              <a:xfrm rot="18275859">
                <a:off x="3050998" y="2552609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152" name="Group"/>
              <p:cNvGrpSpPr/>
              <p:nvPr/>
            </p:nvGrpSpPr>
            <p:grpSpPr>
              <a:xfrm>
                <a:off x="56000" y="462362"/>
                <a:ext cx="5382673" cy="2850695"/>
                <a:chOff x="0" y="0"/>
                <a:chExt cx="5382671" cy="2850693"/>
              </a:xfrm>
            </p:grpSpPr>
            <p:grpSp>
              <p:nvGrpSpPr>
                <p:cNvPr id="143" name="Group"/>
                <p:cNvGrpSpPr/>
                <p:nvPr/>
              </p:nvGrpSpPr>
              <p:grpSpPr>
                <a:xfrm>
                  <a:off x="2546282" y="0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140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41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42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47" name="Group"/>
                <p:cNvGrpSpPr/>
                <p:nvPr/>
              </p:nvGrpSpPr>
              <p:grpSpPr>
                <a:xfrm>
                  <a:off x="1273141" y="143931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144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45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46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51" name="Group"/>
                <p:cNvGrpSpPr/>
                <p:nvPr/>
              </p:nvGrpSpPr>
              <p:grpSpPr>
                <a:xfrm>
                  <a:off x="0" y="287862"/>
                  <a:ext cx="2836390" cy="2562832"/>
                  <a:chOff x="0" y="0"/>
                  <a:chExt cx="2836389" cy="2562830"/>
                </a:xfrm>
              </p:grpSpPr>
              <p:sp>
                <p:nvSpPr>
                  <p:cNvPr id="148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49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50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156" name="Group"/>
              <p:cNvGrpSpPr/>
              <p:nvPr/>
            </p:nvGrpSpPr>
            <p:grpSpPr>
              <a:xfrm>
                <a:off x="2174294" y="251121"/>
                <a:ext cx="931596" cy="916057"/>
                <a:chOff x="0" y="0"/>
                <a:chExt cx="931594" cy="916056"/>
              </a:xfrm>
            </p:grpSpPr>
            <p:sp>
              <p:nvSpPr>
                <p:cNvPr id="153" name="Line"/>
                <p:cNvSpPr/>
                <p:nvPr/>
              </p:nvSpPr>
              <p:spPr>
                <a:xfrm flipV="1">
                  <a:off x="581873" y="100157"/>
                  <a:ext cx="34666" cy="630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4" name="Line"/>
                <p:cNvSpPr/>
                <p:nvPr/>
              </p:nvSpPr>
              <p:spPr>
                <a:xfrm>
                  <a:off x="350474" y="140756"/>
                  <a:ext cx="13574" cy="630914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5" name="Oval"/>
                <p:cNvSpPr/>
                <p:nvPr/>
              </p:nvSpPr>
              <p:spPr>
                <a:xfrm flipH="1" rot="57491">
                  <a:off x="7468" y="7601"/>
                  <a:ext cx="916659" cy="900855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60" name="Group"/>
              <p:cNvGrpSpPr/>
              <p:nvPr/>
            </p:nvGrpSpPr>
            <p:grpSpPr>
              <a:xfrm>
                <a:off x="1878526" y="1856382"/>
                <a:ext cx="933853" cy="916095"/>
                <a:chOff x="0" y="0"/>
                <a:chExt cx="933851" cy="916094"/>
              </a:xfrm>
            </p:grpSpPr>
            <p:sp>
              <p:nvSpPr>
                <p:cNvPr id="157" name="Line"/>
                <p:cNvSpPr/>
                <p:nvPr/>
              </p:nvSpPr>
              <p:spPr>
                <a:xfrm flipV="1">
                  <a:off x="583299" y="100182"/>
                  <a:ext cx="34725" cy="630106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8" name="Line"/>
                <p:cNvSpPr/>
                <p:nvPr/>
              </p:nvSpPr>
              <p:spPr>
                <a:xfrm>
                  <a:off x="351305" y="140770"/>
                  <a:ext cx="13634" cy="630915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59" name="Oval"/>
                <p:cNvSpPr/>
                <p:nvPr/>
              </p:nvSpPr>
              <p:spPr>
                <a:xfrm flipH="1" rot="57491">
                  <a:off x="7468" y="7620"/>
                  <a:ext cx="918916" cy="900854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161" name="Line"/>
              <p:cNvSpPr/>
              <p:nvPr/>
            </p:nvSpPr>
            <p:spPr>
              <a:xfrm flipV="1">
                <a:off x="4930986" y="1724253"/>
                <a:ext cx="33110" cy="62945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0" y="579578"/>
                <a:ext cx="35367" cy="62941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4372579" y="974274"/>
                <a:ext cx="14261" cy="63250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4144525" y="2674381"/>
                <a:ext cx="14299" cy="6302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83714" y="2114849"/>
                <a:ext cx="33147" cy="631713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>
                <a:off x="1823266" y="1305995"/>
                <a:ext cx="35145" cy="59898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rot="389321">
                <a:off x="4396643" y="1229547"/>
                <a:ext cx="708944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H="1" rot="2723791">
                <a:off x="325929" y="267519"/>
                <a:ext cx="632627" cy="86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rot="18275859">
                <a:off x="1298962" y="1884307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rot="389321">
                <a:off x="1271878" y="741867"/>
                <a:ext cx="708945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172" name="U"/>
            <p:cNvSpPr txBox="1"/>
            <p:nvPr/>
          </p:nvSpPr>
          <p:spPr>
            <a:xfrm>
              <a:off x="2436577" y="0"/>
              <a:ext cx="546297" cy="80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U</a:t>
              </a:r>
            </a:p>
          </p:txBody>
        </p:sp>
        <p:sp>
          <p:nvSpPr>
            <p:cNvPr id="173" name="t"/>
            <p:cNvSpPr txBox="1"/>
            <p:nvPr/>
          </p:nvSpPr>
          <p:spPr>
            <a:xfrm>
              <a:off x="620886" y="180622"/>
              <a:ext cx="298001" cy="80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t</a:t>
              </a:r>
            </a:p>
          </p:txBody>
        </p:sp>
      </p:grpSp>
      <p:sp>
        <p:nvSpPr>
          <p:cNvPr id="175" name="Fock space in lattice QFT"/>
          <p:cNvSpPr txBox="1"/>
          <p:nvPr/>
        </p:nvSpPr>
        <p:spPr>
          <a:xfrm>
            <a:off x="3661208" y="326625"/>
            <a:ext cx="54237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Fock space in lattice QFT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6984058" y="1751813"/>
            <a:ext cx="5605285" cy="3635327"/>
            <a:chOff x="0" y="0"/>
            <a:chExt cx="5605283" cy="3635325"/>
          </a:xfrm>
        </p:grpSpPr>
        <p:grpSp>
          <p:nvGrpSpPr>
            <p:cNvPr id="188" name="Group"/>
            <p:cNvGrpSpPr/>
            <p:nvPr/>
          </p:nvGrpSpPr>
          <p:grpSpPr>
            <a:xfrm rot="10811190">
              <a:off x="141355" y="645784"/>
              <a:ext cx="5316974" cy="2863523"/>
              <a:chOff x="-1832" y="-210"/>
              <a:chExt cx="5316972" cy="2863521"/>
            </a:xfrm>
          </p:grpSpPr>
          <p:grpSp>
            <p:nvGrpSpPr>
              <p:cNvPr id="179" name="Group"/>
              <p:cNvGrpSpPr/>
              <p:nvPr/>
            </p:nvGrpSpPr>
            <p:grpSpPr>
              <a:xfrm rot="21599804">
                <a:off x="2511871" y="-131"/>
                <a:ext cx="2803196" cy="2574057"/>
                <a:chOff x="-1670" y="92"/>
                <a:chExt cx="2803195" cy="2574056"/>
              </a:xfrm>
            </p:grpSpPr>
            <p:sp>
              <p:nvSpPr>
                <p:cNvPr id="176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7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8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83" name="Group"/>
              <p:cNvGrpSpPr/>
              <p:nvPr/>
            </p:nvGrpSpPr>
            <p:grpSpPr>
              <a:xfrm rot="21599804">
                <a:off x="1255056" y="144521"/>
                <a:ext cx="2803196" cy="2574058"/>
                <a:chOff x="-1670" y="92"/>
                <a:chExt cx="2803195" cy="2574056"/>
              </a:xfrm>
            </p:grpSpPr>
            <p:sp>
              <p:nvSpPr>
                <p:cNvPr id="180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1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2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87" name="Group"/>
              <p:cNvGrpSpPr/>
              <p:nvPr/>
            </p:nvGrpSpPr>
            <p:grpSpPr>
              <a:xfrm rot="21599804">
                <a:off x="-1760" y="289174"/>
                <a:ext cx="2803197" cy="2574057"/>
                <a:chOff x="-1670" y="92"/>
                <a:chExt cx="2803195" cy="2574056"/>
              </a:xfrm>
            </p:grpSpPr>
            <p:sp>
              <p:nvSpPr>
                <p:cNvPr id="184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5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6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193" name="Group"/>
            <p:cNvGrpSpPr/>
            <p:nvPr/>
          </p:nvGrpSpPr>
          <p:grpSpPr>
            <a:xfrm>
              <a:off x="0" y="0"/>
              <a:ext cx="4154285" cy="1309487"/>
              <a:chOff x="0" y="0"/>
              <a:chExt cx="4154284" cy="1309486"/>
            </a:xfrm>
          </p:grpSpPr>
          <p:pic>
            <p:nvPicPr>
              <p:cNvPr id="189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0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1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2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8" name="Group"/>
            <p:cNvGrpSpPr/>
            <p:nvPr/>
          </p:nvGrpSpPr>
          <p:grpSpPr>
            <a:xfrm>
              <a:off x="487680" y="776675"/>
              <a:ext cx="4154285" cy="1309488"/>
              <a:chOff x="0" y="0"/>
              <a:chExt cx="4154284" cy="1309486"/>
            </a:xfrm>
          </p:grpSpPr>
          <p:pic>
            <p:nvPicPr>
              <p:cNvPr id="194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3" name="Group"/>
            <p:cNvGrpSpPr/>
            <p:nvPr/>
          </p:nvGrpSpPr>
          <p:grpSpPr>
            <a:xfrm>
              <a:off x="981380" y="1567226"/>
              <a:ext cx="4154286" cy="1309487"/>
              <a:chOff x="0" y="0"/>
              <a:chExt cx="4154284" cy="1309486"/>
            </a:xfrm>
          </p:grpSpPr>
          <p:pic>
            <p:nvPicPr>
              <p:cNvPr id="199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0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1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2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8" name="Group"/>
            <p:cNvGrpSpPr/>
            <p:nvPr/>
          </p:nvGrpSpPr>
          <p:grpSpPr>
            <a:xfrm>
              <a:off x="1450998" y="2325839"/>
              <a:ext cx="4154286" cy="1309487"/>
              <a:chOff x="0" y="0"/>
              <a:chExt cx="4154284" cy="1309486"/>
            </a:xfrm>
          </p:grpSpPr>
          <p:pic>
            <p:nvPicPr>
              <p:cNvPr id="204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5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6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7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1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1078" y="4432224"/>
            <a:ext cx="433468" cy="927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10360740" y="4957728"/>
            <a:ext cx="1284346" cy="3558963"/>
            <a:chOff x="0" y="0"/>
            <a:chExt cx="1284344" cy="3558961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0"/>
              <a:ext cx="1284345" cy="3558962"/>
              <a:chOff x="0" y="0"/>
              <a:chExt cx="1284344" cy="3558961"/>
            </a:xfrm>
          </p:grpSpPr>
          <p:pic>
            <p:nvPicPr>
              <p:cNvPr id="211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5" y="0"/>
                <a:ext cx="1284330" cy="35589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2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77019" r="0" b="0"/>
              <a:stretch>
                <a:fillRect/>
              </a:stretch>
            </p:blipFill>
            <p:spPr>
              <a:xfrm>
                <a:off x="0" y="2161343"/>
                <a:ext cx="1284330" cy="817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3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77019" r="0" b="0"/>
              <a:stretch>
                <a:fillRect/>
              </a:stretch>
            </p:blipFill>
            <p:spPr>
              <a:xfrm>
                <a:off x="0" y="1534189"/>
                <a:ext cx="1284330" cy="817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4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77019" r="0" b="0"/>
              <a:stretch>
                <a:fillRect/>
              </a:stretch>
            </p:blipFill>
            <p:spPr>
              <a:xfrm>
                <a:off x="0" y="930436"/>
                <a:ext cx="1284330" cy="817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6" name="Line"/>
            <p:cNvSpPr/>
            <p:nvPr/>
          </p:nvSpPr>
          <p:spPr>
            <a:xfrm flipV="1">
              <a:off x="660234" y="2081722"/>
              <a:ext cx="1" cy="52741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572910" y="840029"/>
              <a:ext cx="1" cy="527418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660234" y="1497710"/>
              <a:ext cx="1" cy="527418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777616" y="894216"/>
              <a:ext cx="1" cy="527418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221" name="Line"/>
          <p:cNvSpPr/>
          <p:nvPr/>
        </p:nvSpPr>
        <p:spPr>
          <a:xfrm>
            <a:off x="8875764" y="4629817"/>
            <a:ext cx="1555641" cy="78583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8767391" y="5302466"/>
            <a:ext cx="1627890" cy="2544366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23" name="lattice Fock space"/>
          <p:cNvSpPr txBox="1"/>
          <p:nvPr/>
        </p:nvSpPr>
        <p:spPr>
          <a:xfrm>
            <a:off x="6985564" y="1057281"/>
            <a:ext cx="3417935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</a:t>
            </a:r>
            <a:r>
              <a:t>attice Fock space</a:t>
            </a:r>
          </a:p>
        </p:txBody>
      </p:sp>
      <p:sp>
        <p:nvSpPr>
          <p:cNvPr id="224" name="local Fock space for fermions"/>
          <p:cNvSpPr txBox="1"/>
          <p:nvPr/>
        </p:nvSpPr>
        <p:spPr>
          <a:xfrm>
            <a:off x="9246786" y="8280144"/>
            <a:ext cx="3270488" cy="1222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local</a:t>
            </a:r>
            <a:r>
              <a:t> Fock space for fermions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804" y="6196631"/>
            <a:ext cx="6032783" cy="1047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ck space in lattice QFT"/>
          <p:cNvSpPr txBox="1"/>
          <p:nvPr/>
        </p:nvSpPr>
        <p:spPr>
          <a:xfrm>
            <a:off x="3661208" y="326625"/>
            <a:ext cx="54237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Fock space in lattice QFT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6984058" y="1751813"/>
            <a:ext cx="5605285" cy="3635327"/>
            <a:chOff x="0" y="0"/>
            <a:chExt cx="5605283" cy="3635325"/>
          </a:xfrm>
        </p:grpSpPr>
        <p:grpSp>
          <p:nvGrpSpPr>
            <p:cNvPr id="240" name="Group"/>
            <p:cNvGrpSpPr/>
            <p:nvPr/>
          </p:nvGrpSpPr>
          <p:grpSpPr>
            <a:xfrm rot="10811190">
              <a:off x="141355" y="645784"/>
              <a:ext cx="5316974" cy="2863523"/>
              <a:chOff x="-1832" y="-210"/>
              <a:chExt cx="5316972" cy="2863521"/>
            </a:xfrm>
          </p:grpSpPr>
          <p:grpSp>
            <p:nvGrpSpPr>
              <p:cNvPr id="231" name="Group"/>
              <p:cNvGrpSpPr/>
              <p:nvPr/>
            </p:nvGrpSpPr>
            <p:grpSpPr>
              <a:xfrm rot="21599804">
                <a:off x="2511871" y="-131"/>
                <a:ext cx="2803196" cy="2574057"/>
                <a:chOff x="-1670" y="92"/>
                <a:chExt cx="2803195" cy="2574056"/>
              </a:xfrm>
            </p:grpSpPr>
            <p:sp>
              <p:nvSpPr>
                <p:cNvPr id="228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29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30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235" name="Group"/>
              <p:cNvGrpSpPr/>
              <p:nvPr/>
            </p:nvGrpSpPr>
            <p:grpSpPr>
              <a:xfrm rot="21599804">
                <a:off x="1255056" y="144521"/>
                <a:ext cx="2803196" cy="2574058"/>
                <a:chOff x="-1670" y="92"/>
                <a:chExt cx="2803195" cy="2574056"/>
              </a:xfrm>
            </p:grpSpPr>
            <p:sp>
              <p:nvSpPr>
                <p:cNvPr id="232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33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34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239" name="Group"/>
              <p:cNvGrpSpPr/>
              <p:nvPr/>
            </p:nvGrpSpPr>
            <p:grpSpPr>
              <a:xfrm rot="21599804">
                <a:off x="-1760" y="289174"/>
                <a:ext cx="2803197" cy="2574057"/>
                <a:chOff x="-1670" y="92"/>
                <a:chExt cx="2803195" cy="2574056"/>
              </a:xfrm>
            </p:grpSpPr>
            <p:sp>
              <p:nvSpPr>
                <p:cNvPr id="236" name="Shape"/>
                <p:cNvSpPr/>
                <p:nvPr/>
              </p:nvSpPr>
              <p:spPr>
                <a:xfrm flipH="1" rot="21206067">
                  <a:off x="1061224" y="1644460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37" name="Shape"/>
                <p:cNvSpPr/>
                <p:nvPr/>
              </p:nvSpPr>
              <p:spPr>
                <a:xfrm flipH="1" rot="21206067">
                  <a:off x="40517" y="94434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238" name="Shape"/>
                <p:cNvSpPr/>
                <p:nvPr/>
              </p:nvSpPr>
              <p:spPr>
                <a:xfrm flipH="1" rot="21206067">
                  <a:off x="550871" y="869447"/>
                  <a:ext cx="1698113" cy="835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245" name="Group"/>
            <p:cNvGrpSpPr/>
            <p:nvPr/>
          </p:nvGrpSpPr>
          <p:grpSpPr>
            <a:xfrm>
              <a:off x="0" y="0"/>
              <a:ext cx="4154285" cy="1309487"/>
              <a:chOff x="0" y="0"/>
              <a:chExt cx="4154284" cy="1309486"/>
            </a:xfrm>
          </p:grpSpPr>
          <p:pic>
            <p:nvPicPr>
              <p:cNvPr id="241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3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4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50" name="Group"/>
            <p:cNvGrpSpPr/>
            <p:nvPr/>
          </p:nvGrpSpPr>
          <p:grpSpPr>
            <a:xfrm>
              <a:off x="487680" y="776675"/>
              <a:ext cx="4154285" cy="1309488"/>
              <a:chOff x="0" y="0"/>
              <a:chExt cx="4154284" cy="1309486"/>
            </a:xfrm>
          </p:grpSpPr>
          <p:pic>
            <p:nvPicPr>
              <p:cNvPr id="246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7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8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9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55" name="Group"/>
            <p:cNvGrpSpPr/>
            <p:nvPr/>
          </p:nvGrpSpPr>
          <p:grpSpPr>
            <a:xfrm>
              <a:off x="981380" y="1567226"/>
              <a:ext cx="4154286" cy="1309487"/>
              <a:chOff x="0" y="0"/>
              <a:chExt cx="4154284" cy="1309486"/>
            </a:xfrm>
          </p:grpSpPr>
          <p:pic>
            <p:nvPicPr>
              <p:cNvPr id="251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4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0" name="Group"/>
            <p:cNvGrpSpPr/>
            <p:nvPr/>
          </p:nvGrpSpPr>
          <p:grpSpPr>
            <a:xfrm>
              <a:off x="1450998" y="2325839"/>
              <a:ext cx="4154286" cy="1309487"/>
              <a:chOff x="0" y="0"/>
              <a:chExt cx="4154284" cy="1309486"/>
            </a:xfrm>
          </p:grpSpPr>
          <p:pic>
            <p:nvPicPr>
              <p:cNvPr id="256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81660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7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28231" y="255224"/>
                <a:ext cx="433467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8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720817" y="0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9" name="Image" descr="Imag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474524" y="126435"/>
                <a:ext cx="433468" cy="927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62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1078" y="4432224"/>
            <a:ext cx="433468" cy="92782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Line"/>
          <p:cNvSpPr/>
          <p:nvPr/>
        </p:nvSpPr>
        <p:spPr>
          <a:xfrm>
            <a:off x="8875764" y="4629817"/>
            <a:ext cx="1555641" cy="78583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64" name="Line"/>
          <p:cNvSpPr/>
          <p:nvPr/>
        </p:nvSpPr>
        <p:spPr>
          <a:xfrm>
            <a:off x="8767391" y="5302466"/>
            <a:ext cx="1627890" cy="2544366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65" name="lattice Fock space"/>
          <p:cNvSpPr txBox="1"/>
          <p:nvPr/>
        </p:nvSpPr>
        <p:spPr>
          <a:xfrm>
            <a:off x="6985564" y="1057281"/>
            <a:ext cx="3417935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</a:t>
            </a:r>
            <a:r>
              <a:t>attice Fock space</a:t>
            </a:r>
          </a:p>
        </p:txBody>
      </p:sp>
      <p:sp>
        <p:nvSpPr>
          <p:cNvPr id="266" name="local Fock space…"/>
          <p:cNvSpPr txBox="1"/>
          <p:nvPr/>
        </p:nvSpPr>
        <p:spPr>
          <a:xfrm>
            <a:off x="9246786" y="8280144"/>
            <a:ext cx="3303859" cy="1222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local</a:t>
            </a:r>
            <a:r>
              <a:t> Fock space</a:t>
            </a:r>
          </a:p>
          <a:p>
            <a: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for bosons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10352273" y="5097782"/>
            <a:ext cx="1284367" cy="3283697"/>
            <a:chOff x="0" y="0"/>
            <a:chExt cx="1284365" cy="3283695"/>
          </a:xfrm>
        </p:grpSpPr>
        <p:pic>
          <p:nvPicPr>
            <p:cNvPr id="267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" y="0"/>
              <a:ext cx="1284330" cy="2872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77019" r="0" b="0"/>
            <a:stretch>
              <a:fillRect/>
            </a:stretch>
          </p:blipFill>
          <p:spPr>
            <a:xfrm>
              <a:off x="36" y="1699268"/>
              <a:ext cx="1284330" cy="817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77019" r="0" b="0"/>
            <a:stretch>
              <a:fillRect/>
            </a:stretch>
          </p:blipFill>
          <p:spPr>
            <a:xfrm>
              <a:off x="0" y="1203658"/>
              <a:ext cx="1284330" cy="817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77019" r="0" b="0"/>
            <a:stretch>
              <a:fillRect/>
            </a:stretch>
          </p:blipFill>
          <p:spPr>
            <a:xfrm>
              <a:off x="0" y="739605"/>
              <a:ext cx="1284330" cy="817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77019" r="0" b="0"/>
            <a:stretch>
              <a:fillRect/>
            </a:stretch>
          </p:blipFill>
          <p:spPr>
            <a:xfrm>
              <a:off x="36" y="2465812"/>
              <a:ext cx="1284330" cy="817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" descr="Image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0" t="77019" r="0" b="0"/>
            <a:stretch>
              <a:fillRect/>
            </a:stretch>
          </p:blipFill>
          <p:spPr>
            <a:xfrm>
              <a:off x="36" y="2287086"/>
              <a:ext cx="1284330" cy="817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Circle"/>
            <p:cNvSpPr/>
            <p:nvPr/>
          </p:nvSpPr>
          <p:spPr>
            <a:xfrm>
              <a:off x="577588" y="2609706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Circle"/>
            <p:cNvSpPr/>
            <p:nvPr/>
          </p:nvSpPr>
          <p:spPr>
            <a:xfrm>
              <a:off x="641088" y="2305501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Circle"/>
            <p:cNvSpPr/>
            <p:nvPr/>
          </p:nvSpPr>
          <p:spPr>
            <a:xfrm>
              <a:off x="437888" y="2293092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Circle"/>
            <p:cNvSpPr/>
            <p:nvPr/>
          </p:nvSpPr>
          <p:spPr>
            <a:xfrm>
              <a:off x="348988" y="186136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7" name="Circle"/>
            <p:cNvSpPr/>
            <p:nvPr/>
          </p:nvSpPr>
          <p:spPr>
            <a:xfrm>
              <a:off x="526788" y="187406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8" name="Circle"/>
            <p:cNvSpPr/>
            <p:nvPr/>
          </p:nvSpPr>
          <p:spPr>
            <a:xfrm>
              <a:off x="717288" y="187406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9" name="Circle"/>
            <p:cNvSpPr/>
            <p:nvPr/>
          </p:nvSpPr>
          <p:spPr>
            <a:xfrm>
              <a:off x="285488" y="137545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0" name="Circle"/>
            <p:cNvSpPr/>
            <p:nvPr/>
          </p:nvSpPr>
          <p:spPr>
            <a:xfrm>
              <a:off x="463288" y="138815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1" name="Circle"/>
            <p:cNvSpPr/>
            <p:nvPr/>
          </p:nvSpPr>
          <p:spPr>
            <a:xfrm>
              <a:off x="628388" y="138815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2" name="Circle"/>
            <p:cNvSpPr/>
            <p:nvPr/>
          </p:nvSpPr>
          <p:spPr>
            <a:xfrm>
              <a:off x="808371" y="1388155"/>
              <a:ext cx="129184" cy="1219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84" name="Hubbard model"/>
          <p:cNvSpPr txBox="1"/>
          <p:nvPr/>
        </p:nvSpPr>
        <p:spPr>
          <a:xfrm>
            <a:off x="940740" y="1052877"/>
            <a:ext cx="2999579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Hubbard model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572725" y="1709137"/>
            <a:ext cx="5438673" cy="3849145"/>
            <a:chOff x="0" y="0"/>
            <a:chExt cx="5438672" cy="3849144"/>
          </a:xfrm>
        </p:grpSpPr>
        <p:grpSp>
          <p:nvGrpSpPr>
            <p:cNvPr id="318" name="Group"/>
            <p:cNvGrpSpPr/>
            <p:nvPr/>
          </p:nvGrpSpPr>
          <p:grpSpPr>
            <a:xfrm>
              <a:off x="0" y="466023"/>
              <a:ext cx="5438673" cy="3383122"/>
              <a:chOff x="0" y="0"/>
              <a:chExt cx="5438672" cy="3383120"/>
            </a:xfrm>
          </p:grpSpPr>
          <p:sp>
            <p:nvSpPr>
              <p:cNvPr id="285" name="Line"/>
              <p:cNvSpPr/>
              <p:nvPr/>
            </p:nvSpPr>
            <p:spPr>
              <a:xfrm flipH="1" rot="2723791">
                <a:off x="2981559" y="97913"/>
                <a:ext cx="556478" cy="672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 rot="18275859">
                <a:off x="3050998" y="2552609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299" name="Group"/>
              <p:cNvGrpSpPr/>
              <p:nvPr/>
            </p:nvGrpSpPr>
            <p:grpSpPr>
              <a:xfrm>
                <a:off x="56000" y="462362"/>
                <a:ext cx="5382673" cy="2850695"/>
                <a:chOff x="0" y="0"/>
                <a:chExt cx="5382671" cy="2850693"/>
              </a:xfrm>
            </p:grpSpPr>
            <p:grpSp>
              <p:nvGrpSpPr>
                <p:cNvPr id="290" name="Group"/>
                <p:cNvGrpSpPr/>
                <p:nvPr/>
              </p:nvGrpSpPr>
              <p:grpSpPr>
                <a:xfrm>
                  <a:off x="2546282" y="0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287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88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89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294" name="Group"/>
                <p:cNvGrpSpPr/>
                <p:nvPr/>
              </p:nvGrpSpPr>
              <p:grpSpPr>
                <a:xfrm>
                  <a:off x="1273141" y="143931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291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92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93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298" name="Group"/>
                <p:cNvGrpSpPr/>
                <p:nvPr/>
              </p:nvGrpSpPr>
              <p:grpSpPr>
                <a:xfrm>
                  <a:off x="0" y="287862"/>
                  <a:ext cx="2836390" cy="2562832"/>
                  <a:chOff x="0" y="0"/>
                  <a:chExt cx="2836389" cy="2562830"/>
                </a:xfrm>
              </p:grpSpPr>
              <p:sp>
                <p:nvSpPr>
                  <p:cNvPr id="295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96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297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303" name="Group"/>
              <p:cNvGrpSpPr/>
              <p:nvPr/>
            </p:nvGrpSpPr>
            <p:grpSpPr>
              <a:xfrm>
                <a:off x="2174294" y="251121"/>
                <a:ext cx="931596" cy="916057"/>
                <a:chOff x="0" y="0"/>
                <a:chExt cx="931594" cy="916056"/>
              </a:xfrm>
            </p:grpSpPr>
            <p:sp>
              <p:nvSpPr>
                <p:cNvPr id="300" name="Line"/>
                <p:cNvSpPr/>
                <p:nvPr/>
              </p:nvSpPr>
              <p:spPr>
                <a:xfrm flipV="1">
                  <a:off x="581873" y="100157"/>
                  <a:ext cx="34666" cy="630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01" name="Line"/>
                <p:cNvSpPr/>
                <p:nvPr/>
              </p:nvSpPr>
              <p:spPr>
                <a:xfrm>
                  <a:off x="350474" y="140756"/>
                  <a:ext cx="13574" cy="630914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02" name="Oval"/>
                <p:cNvSpPr/>
                <p:nvPr/>
              </p:nvSpPr>
              <p:spPr>
                <a:xfrm flipH="1" rot="57491">
                  <a:off x="7468" y="7601"/>
                  <a:ext cx="916659" cy="900855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307" name="Group"/>
              <p:cNvGrpSpPr/>
              <p:nvPr/>
            </p:nvGrpSpPr>
            <p:grpSpPr>
              <a:xfrm>
                <a:off x="1878526" y="1856382"/>
                <a:ext cx="933853" cy="916095"/>
                <a:chOff x="0" y="0"/>
                <a:chExt cx="933851" cy="916094"/>
              </a:xfrm>
            </p:grpSpPr>
            <p:sp>
              <p:nvSpPr>
                <p:cNvPr id="304" name="Line"/>
                <p:cNvSpPr/>
                <p:nvPr/>
              </p:nvSpPr>
              <p:spPr>
                <a:xfrm flipV="1">
                  <a:off x="583299" y="100182"/>
                  <a:ext cx="34725" cy="630106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05" name="Line"/>
                <p:cNvSpPr/>
                <p:nvPr/>
              </p:nvSpPr>
              <p:spPr>
                <a:xfrm>
                  <a:off x="351305" y="140770"/>
                  <a:ext cx="13634" cy="630915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06" name="Oval"/>
                <p:cNvSpPr/>
                <p:nvPr/>
              </p:nvSpPr>
              <p:spPr>
                <a:xfrm flipH="1" rot="57491">
                  <a:off x="7468" y="7620"/>
                  <a:ext cx="918916" cy="900854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308" name="Line"/>
              <p:cNvSpPr/>
              <p:nvPr/>
            </p:nvSpPr>
            <p:spPr>
              <a:xfrm flipV="1">
                <a:off x="4930986" y="1724253"/>
                <a:ext cx="33110" cy="62945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09" name="Line"/>
              <p:cNvSpPr/>
              <p:nvPr/>
            </p:nvSpPr>
            <p:spPr>
              <a:xfrm flipV="1">
                <a:off x="0" y="579578"/>
                <a:ext cx="35367" cy="62941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10" name="Line"/>
              <p:cNvSpPr/>
              <p:nvPr/>
            </p:nvSpPr>
            <p:spPr>
              <a:xfrm>
                <a:off x="4372579" y="974274"/>
                <a:ext cx="14261" cy="63250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11" name="Line"/>
              <p:cNvSpPr/>
              <p:nvPr/>
            </p:nvSpPr>
            <p:spPr>
              <a:xfrm>
                <a:off x="4144525" y="2674381"/>
                <a:ext cx="14299" cy="6302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12" name="Line"/>
              <p:cNvSpPr/>
              <p:nvPr/>
            </p:nvSpPr>
            <p:spPr>
              <a:xfrm flipV="1">
                <a:off x="1083714" y="2114849"/>
                <a:ext cx="33147" cy="631713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13" name="Line"/>
              <p:cNvSpPr/>
              <p:nvPr/>
            </p:nvSpPr>
            <p:spPr>
              <a:xfrm>
                <a:off x="1823266" y="1305995"/>
                <a:ext cx="35145" cy="59898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14" name="Line"/>
              <p:cNvSpPr/>
              <p:nvPr/>
            </p:nvSpPr>
            <p:spPr>
              <a:xfrm rot="389321">
                <a:off x="4396643" y="1229547"/>
                <a:ext cx="708944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15" name="Line"/>
              <p:cNvSpPr/>
              <p:nvPr/>
            </p:nvSpPr>
            <p:spPr>
              <a:xfrm flipH="1" rot="2723791">
                <a:off x="325929" y="267519"/>
                <a:ext cx="632627" cy="86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16" name="Line"/>
              <p:cNvSpPr/>
              <p:nvPr/>
            </p:nvSpPr>
            <p:spPr>
              <a:xfrm rot="18275859">
                <a:off x="1298962" y="1884307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17" name="Line"/>
              <p:cNvSpPr/>
              <p:nvPr/>
            </p:nvSpPr>
            <p:spPr>
              <a:xfrm rot="389321">
                <a:off x="1271878" y="741867"/>
                <a:ext cx="708945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319" name="U"/>
            <p:cNvSpPr txBox="1"/>
            <p:nvPr/>
          </p:nvSpPr>
          <p:spPr>
            <a:xfrm>
              <a:off x="2436577" y="0"/>
              <a:ext cx="546297" cy="80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U</a:t>
              </a:r>
            </a:p>
          </p:txBody>
        </p:sp>
        <p:sp>
          <p:nvSpPr>
            <p:cNvPr id="320" name="t"/>
            <p:cNvSpPr txBox="1"/>
            <p:nvPr/>
          </p:nvSpPr>
          <p:spPr>
            <a:xfrm>
              <a:off x="620886" y="180622"/>
              <a:ext cx="298001" cy="80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t</a:t>
              </a:r>
            </a:p>
          </p:txBody>
        </p:sp>
      </p:grpSp>
      <p:pic>
        <p:nvPicPr>
          <p:cNvPr id="3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804" y="6196631"/>
            <a:ext cx="6032783" cy="1047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Hubbard model"/>
          <p:cNvSpPr txBox="1"/>
          <p:nvPr/>
        </p:nvSpPr>
        <p:spPr>
          <a:xfrm>
            <a:off x="940740" y="1052877"/>
            <a:ext cx="2999579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Hubbard model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572725" y="1709137"/>
            <a:ext cx="5438673" cy="3849145"/>
            <a:chOff x="0" y="0"/>
            <a:chExt cx="5438672" cy="3849144"/>
          </a:xfrm>
        </p:grpSpPr>
        <p:grpSp>
          <p:nvGrpSpPr>
            <p:cNvPr id="358" name="Group"/>
            <p:cNvGrpSpPr/>
            <p:nvPr/>
          </p:nvGrpSpPr>
          <p:grpSpPr>
            <a:xfrm>
              <a:off x="0" y="466023"/>
              <a:ext cx="5438673" cy="3383122"/>
              <a:chOff x="0" y="0"/>
              <a:chExt cx="5438672" cy="3383120"/>
            </a:xfrm>
          </p:grpSpPr>
          <p:sp>
            <p:nvSpPr>
              <p:cNvPr id="325" name="Line"/>
              <p:cNvSpPr/>
              <p:nvPr/>
            </p:nvSpPr>
            <p:spPr>
              <a:xfrm flipH="1" rot="2723791">
                <a:off x="2981559" y="97913"/>
                <a:ext cx="556478" cy="672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26" name="Line"/>
              <p:cNvSpPr/>
              <p:nvPr/>
            </p:nvSpPr>
            <p:spPr>
              <a:xfrm rot="18275859">
                <a:off x="3050998" y="2552609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339" name="Group"/>
              <p:cNvGrpSpPr/>
              <p:nvPr/>
            </p:nvGrpSpPr>
            <p:grpSpPr>
              <a:xfrm>
                <a:off x="56000" y="462362"/>
                <a:ext cx="5382673" cy="2850695"/>
                <a:chOff x="0" y="0"/>
                <a:chExt cx="5382671" cy="2850693"/>
              </a:xfrm>
            </p:grpSpPr>
            <p:grpSp>
              <p:nvGrpSpPr>
                <p:cNvPr id="330" name="Group"/>
                <p:cNvGrpSpPr/>
                <p:nvPr/>
              </p:nvGrpSpPr>
              <p:grpSpPr>
                <a:xfrm>
                  <a:off x="2546282" y="0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327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8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9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34" name="Group"/>
                <p:cNvGrpSpPr/>
                <p:nvPr/>
              </p:nvGrpSpPr>
              <p:grpSpPr>
                <a:xfrm>
                  <a:off x="1273141" y="143931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331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2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3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38" name="Group"/>
                <p:cNvGrpSpPr/>
                <p:nvPr/>
              </p:nvGrpSpPr>
              <p:grpSpPr>
                <a:xfrm>
                  <a:off x="0" y="287862"/>
                  <a:ext cx="2836390" cy="2562832"/>
                  <a:chOff x="0" y="0"/>
                  <a:chExt cx="2836389" cy="2562830"/>
                </a:xfrm>
              </p:grpSpPr>
              <p:sp>
                <p:nvSpPr>
                  <p:cNvPr id="335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6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7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343" name="Group"/>
              <p:cNvGrpSpPr/>
              <p:nvPr/>
            </p:nvGrpSpPr>
            <p:grpSpPr>
              <a:xfrm>
                <a:off x="2174294" y="251121"/>
                <a:ext cx="931596" cy="916057"/>
                <a:chOff x="0" y="0"/>
                <a:chExt cx="931594" cy="916056"/>
              </a:xfrm>
            </p:grpSpPr>
            <p:sp>
              <p:nvSpPr>
                <p:cNvPr id="340" name="Line"/>
                <p:cNvSpPr/>
                <p:nvPr/>
              </p:nvSpPr>
              <p:spPr>
                <a:xfrm flipV="1">
                  <a:off x="581873" y="100157"/>
                  <a:ext cx="34666" cy="630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1" name="Line"/>
                <p:cNvSpPr/>
                <p:nvPr/>
              </p:nvSpPr>
              <p:spPr>
                <a:xfrm>
                  <a:off x="350474" y="140756"/>
                  <a:ext cx="13574" cy="630914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2" name="Oval"/>
                <p:cNvSpPr/>
                <p:nvPr/>
              </p:nvSpPr>
              <p:spPr>
                <a:xfrm flipH="1" rot="57491">
                  <a:off x="7468" y="7601"/>
                  <a:ext cx="916659" cy="900855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347" name="Group"/>
              <p:cNvGrpSpPr/>
              <p:nvPr/>
            </p:nvGrpSpPr>
            <p:grpSpPr>
              <a:xfrm>
                <a:off x="1878526" y="1856382"/>
                <a:ext cx="933853" cy="916095"/>
                <a:chOff x="0" y="0"/>
                <a:chExt cx="933851" cy="916094"/>
              </a:xfrm>
            </p:grpSpPr>
            <p:sp>
              <p:nvSpPr>
                <p:cNvPr id="344" name="Line"/>
                <p:cNvSpPr/>
                <p:nvPr/>
              </p:nvSpPr>
              <p:spPr>
                <a:xfrm flipV="1">
                  <a:off x="583299" y="100182"/>
                  <a:ext cx="34725" cy="630106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5" name="Line"/>
                <p:cNvSpPr/>
                <p:nvPr/>
              </p:nvSpPr>
              <p:spPr>
                <a:xfrm>
                  <a:off x="351305" y="140770"/>
                  <a:ext cx="13634" cy="630915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6" name="Oval"/>
                <p:cNvSpPr/>
                <p:nvPr/>
              </p:nvSpPr>
              <p:spPr>
                <a:xfrm flipH="1" rot="57491">
                  <a:off x="7468" y="7620"/>
                  <a:ext cx="918916" cy="900854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348" name="Line"/>
              <p:cNvSpPr/>
              <p:nvPr/>
            </p:nvSpPr>
            <p:spPr>
              <a:xfrm flipV="1">
                <a:off x="4930986" y="1724253"/>
                <a:ext cx="33110" cy="62945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0" y="579578"/>
                <a:ext cx="35367" cy="62941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4372579" y="974274"/>
                <a:ext cx="14261" cy="63250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4144525" y="2674381"/>
                <a:ext cx="14299" cy="6302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V="1">
                <a:off x="1083714" y="2114849"/>
                <a:ext cx="33147" cy="631713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1823266" y="1305995"/>
                <a:ext cx="35145" cy="59898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 rot="389321">
                <a:off x="4396643" y="1229547"/>
                <a:ext cx="708944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 flipH="1" rot="2723791">
                <a:off x="325929" y="267519"/>
                <a:ext cx="632627" cy="86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 rot="18275859">
                <a:off x="1298962" y="1884307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 rot="389321">
                <a:off x="1271878" y="741867"/>
                <a:ext cx="708945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359" name="U"/>
            <p:cNvSpPr txBox="1"/>
            <p:nvPr/>
          </p:nvSpPr>
          <p:spPr>
            <a:xfrm>
              <a:off x="2436577" y="0"/>
              <a:ext cx="546297" cy="80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U</a:t>
              </a:r>
            </a:p>
          </p:txBody>
        </p:sp>
        <p:sp>
          <p:nvSpPr>
            <p:cNvPr id="360" name="t"/>
            <p:cNvSpPr txBox="1"/>
            <p:nvPr/>
          </p:nvSpPr>
          <p:spPr>
            <a:xfrm>
              <a:off x="620886" y="180622"/>
              <a:ext cx="298001" cy="80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t</a:t>
              </a:r>
            </a:p>
          </p:txBody>
        </p:sp>
      </p:grpSp>
      <p:sp>
        <p:nvSpPr>
          <p:cNvPr id="362" name="Fock space in lattice QFT"/>
          <p:cNvSpPr txBox="1"/>
          <p:nvPr/>
        </p:nvSpPr>
        <p:spPr>
          <a:xfrm>
            <a:off x="3661208" y="326625"/>
            <a:ext cx="54237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Fock space in lattice QFT</a:t>
            </a:r>
          </a:p>
        </p:txBody>
      </p:sp>
      <p:sp>
        <p:nvSpPr>
          <p:cNvPr id="363" name="2-flavors per site    and…"/>
          <p:cNvSpPr txBox="1"/>
          <p:nvPr/>
        </p:nvSpPr>
        <p:spPr>
          <a:xfrm>
            <a:off x="6874032" y="1052876"/>
            <a:ext cx="5867510" cy="858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2-flavors per site    and     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local Fock space: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Pauli statistics: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Fock space can be constructed by acting with creation operators on vacuum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One can use binary code to index the states</a:t>
            </a:r>
          </a:p>
          <a:p>
            <a:pPr marL="300789" indent="-300789" algn="l" defTabSz="1300480">
              <a:buSzPct val="100000"/>
              <a:buChar char="•"/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Order of operators is crucial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04" y="6196631"/>
            <a:ext cx="6032783" cy="104760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Definition:…"/>
          <p:cNvSpPr txBox="1"/>
          <p:nvPr/>
        </p:nvSpPr>
        <p:spPr>
          <a:xfrm>
            <a:off x="314583" y="7569510"/>
            <a:ext cx="4818557" cy="1539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Definition: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Flavor = (orbital, spin)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Hilbert space of each flavor is </a:t>
            </a:r>
          </a:p>
        </p:txBody>
      </p:sp>
      <p:pic>
        <p:nvPicPr>
          <p:cNvPr id="3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6106" y="8730074"/>
            <a:ext cx="1318543" cy="379307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Line"/>
          <p:cNvSpPr/>
          <p:nvPr/>
        </p:nvSpPr>
        <p:spPr>
          <a:xfrm>
            <a:off x="9706187" y="1127242"/>
            <a:ext cx="1" cy="527418"/>
          </a:xfrm>
          <a:prstGeom prst="line">
            <a:avLst/>
          </a:prstGeom>
          <a:ln w="508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68" name="Line"/>
          <p:cNvSpPr/>
          <p:nvPr/>
        </p:nvSpPr>
        <p:spPr>
          <a:xfrm flipV="1">
            <a:off x="10688212" y="1057281"/>
            <a:ext cx="1" cy="527418"/>
          </a:xfrm>
          <a:prstGeom prst="line">
            <a:avLst/>
          </a:prstGeom>
          <a:ln w="508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25849" y="1752035"/>
            <a:ext cx="2221654" cy="2384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8693" y="4732302"/>
            <a:ext cx="4118188" cy="108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Hubbard model"/>
          <p:cNvSpPr txBox="1"/>
          <p:nvPr/>
        </p:nvSpPr>
        <p:spPr>
          <a:xfrm>
            <a:off x="940740" y="1052877"/>
            <a:ext cx="2999579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Hubbard model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72725" y="1709137"/>
            <a:ext cx="5438673" cy="3849145"/>
            <a:chOff x="0" y="0"/>
            <a:chExt cx="5438672" cy="3849144"/>
          </a:xfrm>
        </p:grpSpPr>
        <p:grpSp>
          <p:nvGrpSpPr>
            <p:cNvPr id="406" name="Group"/>
            <p:cNvGrpSpPr/>
            <p:nvPr/>
          </p:nvGrpSpPr>
          <p:grpSpPr>
            <a:xfrm>
              <a:off x="0" y="466023"/>
              <a:ext cx="5438673" cy="3383122"/>
              <a:chOff x="0" y="0"/>
              <a:chExt cx="5438672" cy="3383120"/>
            </a:xfrm>
          </p:grpSpPr>
          <p:sp>
            <p:nvSpPr>
              <p:cNvPr id="373" name="Line"/>
              <p:cNvSpPr/>
              <p:nvPr/>
            </p:nvSpPr>
            <p:spPr>
              <a:xfrm flipH="1" rot="2723791">
                <a:off x="2981559" y="97913"/>
                <a:ext cx="556478" cy="672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rot="18275859">
                <a:off x="3050998" y="2552609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387" name="Group"/>
              <p:cNvGrpSpPr/>
              <p:nvPr/>
            </p:nvGrpSpPr>
            <p:grpSpPr>
              <a:xfrm>
                <a:off x="56000" y="462362"/>
                <a:ext cx="5382673" cy="2850695"/>
                <a:chOff x="0" y="0"/>
                <a:chExt cx="5382671" cy="2850693"/>
              </a:xfrm>
            </p:grpSpPr>
            <p:grpSp>
              <p:nvGrpSpPr>
                <p:cNvPr id="378" name="Group"/>
                <p:cNvGrpSpPr/>
                <p:nvPr/>
              </p:nvGrpSpPr>
              <p:grpSpPr>
                <a:xfrm>
                  <a:off x="2546282" y="0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375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6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7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82" name="Group"/>
                <p:cNvGrpSpPr/>
                <p:nvPr/>
              </p:nvGrpSpPr>
              <p:grpSpPr>
                <a:xfrm>
                  <a:off x="1273141" y="143931"/>
                  <a:ext cx="2836390" cy="2562831"/>
                  <a:chOff x="0" y="0"/>
                  <a:chExt cx="2836389" cy="2562830"/>
                </a:xfrm>
              </p:grpSpPr>
              <p:sp>
                <p:nvSpPr>
                  <p:cNvPr id="379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0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1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86" name="Group"/>
                <p:cNvGrpSpPr/>
                <p:nvPr/>
              </p:nvGrpSpPr>
              <p:grpSpPr>
                <a:xfrm>
                  <a:off x="0" y="287862"/>
                  <a:ext cx="2836390" cy="2562832"/>
                  <a:chOff x="0" y="0"/>
                  <a:chExt cx="2836389" cy="2562830"/>
                </a:xfrm>
              </p:grpSpPr>
              <p:sp>
                <p:nvSpPr>
                  <p:cNvPr id="383" name="Shape"/>
                  <p:cNvSpPr/>
                  <p:nvPr/>
                </p:nvSpPr>
                <p:spPr>
                  <a:xfrm flipH="1" rot="21212999">
                    <a:off x="1075338" y="1637081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4" name="Shape"/>
                  <p:cNvSpPr/>
                  <p:nvPr/>
                </p:nvSpPr>
                <p:spPr>
                  <a:xfrm flipH="1" rot="21212999">
                    <a:off x="41277" y="93964"/>
                    <a:ext cx="1719775" cy="83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5" name="Shape"/>
                  <p:cNvSpPr/>
                  <p:nvPr/>
                </p:nvSpPr>
                <p:spPr>
                  <a:xfrm flipH="1" rot="21212999">
                    <a:off x="558307" y="865522"/>
                    <a:ext cx="1719776" cy="831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391" name="Group"/>
              <p:cNvGrpSpPr/>
              <p:nvPr/>
            </p:nvGrpSpPr>
            <p:grpSpPr>
              <a:xfrm>
                <a:off x="2174294" y="251121"/>
                <a:ext cx="931596" cy="916057"/>
                <a:chOff x="0" y="0"/>
                <a:chExt cx="931594" cy="916056"/>
              </a:xfrm>
            </p:grpSpPr>
            <p:sp>
              <p:nvSpPr>
                <p:cNvPr id="388" name="Line"/>
                <p:cNvSpPr/>
                <p:nvPr/>
              </p:nvSpPr>
              <p:spPr>
                <a:xfrm flipV="1">
                  <a:off x="581873" y="100157"/>
                  <a:ext cx="34666" cy="630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89" name="Line"/>
                <p:cNvSpPr/>
                <p:nvPr/>
              </p:nvSpPr>
              <p:spPr>
                <a:xfrm>
                  <a:off x="350474" y="140756"/>
                  <a:ext cx="13574" cy="630914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90" name="Oval"/>
                <p:cNvSpPr/>
                <p:nvPr/>
              </p:nvSpPr>
              <p:spPr>
                <a:xfrm flipH="1" rot="57491">
                  <a:off x="7468" y="7601"/>
                  <a:ext cx="916659" cy="900855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395" name="Group"/>
              <p:cNvGrpSpPr/>
              <p:nvPr/>
            </p:nvGrpSpPr>
            <p:grpSpPr>
              <a:xfrm>
                <a:off x="1878526" y="1856382"/>
                <a:ext cx="933853" cy="916095"/>
                <a:chOff x="0" y="0"/>
                <a:chExt cx="933851" cy="916094"/>
              </a:xfrm>
            </p:grpSpPr>
            <p:sp>
              <p:nvSpPr>
                <p:cNvPr id="392" name="Line"/>
                <p:cNvSpPr/>
                <p:nvPr/>
              </p:nvSpPr>
              <p:spPr>
                <a:xfrm flipV="1">
                  <a:off x="583299" y="100182"/>
                  <a:ext cx="34725" cy="630106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>
                  <a:off x="351305" y="140770"/>
                  <a:ext cx="13634" cy="630915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94" name="Oval"/>
                <p:cNvSpPr/>
                <p:nvPr/>
              </p:nvSpPr>
              <p:spPr>
                <a:xfrm flipH="1" rot="57491">
                  <a:off x="7468" y="7620"/>
                  <a:ext cx="918916" cy="900854"/>
                </a:xfrm>
                <a:prstGeom prst="ellips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396" name="Line"/>
              <p:cNvSpPr/>
              <p:nvPr/>
            </p:nvSpPr>
            <p:spPr>
              <a:xfrm flipV="1">
                <a:off x="4930986" y="1724253"/>
                <a:ext cx="33110" cy="62945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0" y="579578"/>
                <a:ext cx="35367" cy="62941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4372579" y="974274"/>
                <a:ext cx="14261" cy="63250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4144525" y="2674381"/>
                <a:ext cx="14299" cy="63024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 flipV="1">
                <a:off x="1083714" y="2114849"/>
                <a:ext cx="33147" cy="631713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1823266" y="1305995"/>
                <a:ext cx="35145" cy="59898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 rot="389321">
                <a:off x="4396643" y="1229547"/>
                <a:ext cx="708944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 flipH="1" rot="2723791">
                <a:off x="325929" y="267519"/>
                <a:ext cx="632627" cy="86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 rot="18275859">
                <a:off x="1298962" y="1884307"/>
                <a:ext cx="697656" cy="69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rot="389321">
                <a:off x="1271878" y="741867"/>
                <a:ext cx="708945" cy="684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407" name="U"/>
            <p:cNvSpPr txBox="1"/>
            <p:nvPr/>
          </p:nvSpPr>
          <p:spPr>
            <a:xfrm>
              <a:off x="2436577" y="0"/>
              <a:ext cx="546297" cy="80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U</a:t>
              </a:r>
            </a:p>
          </p:txBody>
        </p:sp>
        <p:sp>
          <p:nvSpPr>
            <p:cNvPr id="408" name="t"/>
            <p:cNvSpPr txBox="1"/>
            <p:nvPr/>
          </p:nvSpPr>
          <p:spPr>
            <a:xfrm>
              <a:off x="620886" y="180622"/>
              <a:ext cx="298001" cy="80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i="1" sz="4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3400"/>
              </a:pPr>
              <a:r>
                <a:rPr b="1" i="1" sz="4400"/>
                <a:t>t</a:t>
              </a:r>
            </a:p>
          </p:txBody>
        </p:sp>
      </p:grpSp>
      <p:sp>
        <p:nvSpPr>
          <p:cNvPr id="410" name="Fock space in lattice QFT"/>
          <p:cNvSpPr txBox="1"/>
          <p:nvPr/>
        </p:nvSpPr>
        <p:spPr>
          <a:xfrm>
            <a:off x="3661208" y="326625"/>
            <a:ext cx="54237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Fock space in lattice QFT</a:t>
            </a:r>
          </a:p>
        </p:txBody>
      </p:sp>
      <p:sp>
        <p:nvSpPr>
          <p:cNvPr id="411" name="2-flavors per site    and…"/>
          <p:cNvSpPr txBox="1"/>
          <p:nvPr/>
        </p:nvSpPr>
        <p:spPr>
          <a:xfrm>
            <a:off x="6874032" y="1052876"/>
            <a:ext cx="5867510" cy="858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2-flavors per site    and     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local Fock space: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Pauli statistics: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Fock space can be constructed by acting with creation operators on vacuum</a:t>
            </a:r>
          </a:p>
          <a:p>
            <a:pPr marL="300789" indent="-300789" algn="l" defTabSz="1300480"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One can use binary code to index the states</a:t>
            </a:r>
          </a:p>
          <a:p>
            <a:pPr marL="300789" indent="-300789" algn="l" defTabSz="1300480">
              <a:buSzPct val="100000"/>
              <a:buChar char="•"/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Order of operators is crucial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04" y="6196631"/>
            <a:ext cx="6032783" cy="1047609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Definition:…"/>
          <p:cNvSpPr txBox="1"/>
          <p:nvPr/>
        </p:nvSpPr>
        <p:spPr>
          <a:xfrm>
            <a:off x="314583" y="7569510"/>
            <a:ext cx="4818557" cy="1539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Definition: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Flavor = (orbital, spin)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Hilbert space of each flavor is </a:t>
            </a:r>
          </a:p>
        </p:txBody>
      </p:sp>
      <p:pic>
        <p:nvPicPr>
          <p:cNvPr id="4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6106" y="8730074"/>
            <a:ext cx="1318543" cy="379307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Line"/>
          <p:cNvSpPr/>
          <p:nvPr/>
        </p:nvSpPr>
        <p:spPr>
          <a:xfrm>
            <a:off x="9706187" y="1127242"/>
            <a:ext cx="1" cy="527418"/>
          </a:xfrm>
          <a:prstGeom prst="line">
            <a:avLst/>
          </a:prstGeom>
          <a:ln w="508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16" name="Line"/>
          <p:cNvSpPr/>
          <p:nvPr/>
        </p:nvSpPr>
        <p:spPr>
          <a:xfrm flipV="1">
            <a:off x="10688212" y="1057281"/>
            <a:ext cx="1" cy="527418"/>
          </a:xfrm>
          <a:prstGeom prst="line">
            <a:avLst/>
          </a:prstGeom>
          <a:ln w="508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25849" y="1752035"/>
            <a:ext cx="2221654" cy="2384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8693" y="4732302"/>
            <a:ext cx="4118188" cy="1083734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Callout"/>
          <p:cNvSpPr/>
          <p:nvPr/>
        </p:nvSpPr>
        <p:spPr>
          <a:xfrm>
            <a:off x="1348581" y="1124611"/>
            <a:ext cx="7774782" cy="520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" y="0"/>
                </a:moveTo>
                <a:cubicBezTo>
                  <a:pt x="79" y="0"/>
                  <a:pt x="0" y="118"/>
                  <a:pt x="0" y="263"/>
                </a:cubicBezTo>
                <a:lnTo>
                  <a:pt x="0" y="17935"/>
                </a:lnTo>
                <a:cubicBezTo>
                  <a:pt x="0" y="18081"/>
                  <a:pt x="79" y="18199"/>
                  <a:pt x="176" y="18199"/>
                </a:cubicBezTo>
                <a:lnTo>
                  <a:pt x="16960" y="18199"/>
                </a:lnTo>
                <a:lnTo>
                  <a:pt x="17312" y="21600"/>
                </a:lnTo>
                <a:lnTo>
                  <a:pt x="17665" y="18199"/>
                </a:lnTo>
                <a:lnTo>
                  <a:pt x="21424" y="18199"/>
                </a:lnTo>
                <a:cubicBezTo>
                  <a:pt x="21521" y="18199"/>
                  <a:pt x="21600" y="18081"/>
                  <a:pt x="21600" y="17935"/>
                </a:cubicBezTo>
                <a:lnTo>
                  <a:pt x="21600" y="263"/>
                </a:lnTo>
                <a:cubicBezTo>
                  <a:pt x="21600" y="118"/>
                  <a:pt x="21521" y="0"/>
                  <a:pt x="21424" y="0"/>
                </a:cubicBezTo>
                <a:lnTo>
                  <a:pt x="176" y="0"/>
                </a:lnTo>
                <a:close/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20" name="n=a^dagger_a.pdf" descr="n=a^dagger_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3961" y="1939991"/>
            <a:ext cx="939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&amp;n|_emptyset_ran.pdf" descr="&amp;n|_emptyset_ran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90762" y="2806558"/>
            <a:ext cx="3479801" cy="7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Density (number) operator:"/>
          <p:cNvSpPr txBox="1"/>
          <p:nvPr/>
        </p:nvSpPr>
        <p:spPr>
          <a:xfrm>
            <a:off x="2102394" y="1371200"/>
            <a:ext cx="431123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Density (number) operator: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Example of wave functions"/>
          <p:cNvSpPr txBox="1"/>
          <p:nvPr/>
        </p:nvSpPr>
        <p:spPr>
          <a:xfrm>
            <a:off x="3204008" y="305740"/>
            <a:ext cx="5679217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Example of wave functions</a:t>
            </a:r>
          </a:p>
        </p:txBody>
      </p:sp>
      <p:grpSp>
        <p:nvGrpSpPr>
          <p:cNvPr id="450" name="Group"/>
          <p:cNvGrpSpPr/>
          <p:nvPr/>
        </p:nvGrpSpPr>
        <p:grpSpPr>
          <a:xfrm>
            <a:off x="270875" y="920204"/>
            <a:ext cx="8627650" cy="2978895"/>
            <a:chOff x="0" y="0"/>
            <a:chExt cx="8627649" cy="2978893"/>
          </a:xfrm>
        </p:grpSpPr>
        <p:grpSp>
          <p:nvGrpSpPr>
            <p:cNvPr id="447" name="Group"/>
            <p:cNvGrpSpPr/>
            <p:nvPr/>
          </p:nvGrpSpPr>
          <p:grpSpPr>
            <a:xfrm>
              <a:off x="3231209" y="292566"/>
              <a:ext cx="5095244" cy="2529466"/>
              <a:chOff x="0" y="297884"/>
              <a:chExt cx="5095243" cy="2529464"/>
            </a:xfrm>
          </p:grpSpPr>
          <p:grpSp>
            <p:nvGrpSpPr>
              <p:cNvPr id="437" name="Group"/>
              <p:cNvGrpSpPr/>
              <p:nvPr/>
            </p:nvGrpSpPr>
            <p:grpSpPr>
              <a:xfrm>
                <a:off x="52464" y="374208"/>
                <a:ext cx="5042780" cy="2453142"/>
                <a:chOff x="0" y="-17876"/>
                <a:chExt cx="5042779" cy="2453141"/>
              </a:xfrm>
            </p:grpSpPr>
            <p:grpSp>
              <p:nvGrpSpPr>
                <p:cNvPr id="428" name="Group"/>
                <p:cNvGrpSpPr/>
                <p:nvPr/>
              </p:nvGrpSpPr>
              <p:grpSpPr>
                <a:xfrm>
                  <a:off x="2385495" y="-17877"/>
                  <a:ext cx="2657285" cy="2209036"/>
                  <a:chOff x="0" y="-17876"/>
                  <a:chExt cx="2657283" cy="2209034"/>
                </a:xfrm>
              </p:grpSpPr>
              <p:sp>
                <p:nvSpPr>
                  <p:cNvPr id="425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26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27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32" name="Group"/>
                <p:cNvGrpSpPr/>
                <p:nvPr/>
              </p:nvGrpSpPr>
              <p:grpSpPr>
                <a:xfrm>
                  <a:off x="1192747" y="104177"/>
                  <a:ext cx="2657285" cy="2209035"/>
                  <a:chOff x="0" y="-17876"/>
                  <a:chExt cx="2657283" cy="2209034"/>
                </a:xfrm>
              </p:grpSpPr>
              <p:sp>
                <p:nvSpPr>
                  <p:cNvPr id="429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0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1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36" name="Group"/>
                <p:cNvGrpSpPr/>
                <p:nvPr/>
              </p:nvGrpSpPr>
              <p:grpSpPr>
                <a:xfrm>
                  <a:off x="0" y="226231"/>
                  <a:ext cx="2657284" cy="2209035"/>
                  <a:chOff x="0" y="-17876"/>
                  <a:chExt cx="2657283" cy="2209034"/>
                </a:xfrm>
              </p:grpSpPr>
              <p:sp>
                <p:nvSpPr>
                  <p:cNvPr id="433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4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5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438" name="Line"/>
              <p:cNvSpPr/>
              <p:nvPr/>
            </p:nvSpPr>
            <p:spPr>
              <a:xfrm flipV="1">
                <a:off x="2582128" y="297884"/>
                <a:ext cx="32477" cy="53433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>
                <a:off x="2365340" y="332312"/>
                <a:ext cx="12717" cy="53501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0" y="491483"/>
                <a:ext cx="33134" cy="53374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41" name="1"/>
              <p:cNvSpPr txBox="1"/>
              <p:nvPr/>
            </p:nvSpPr>
            <p:spPr>
              <a:xfrm>
                <a:off x="232132" y="748281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2" name="3"/>
              <p:cNvSpPr txBox="1"/>
              <p:nvPr/>
            </p:nvSpPr>
            <p:spPr>
              <a:xfrm>
                <a:off x="2663659" y="498077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3" name="2"/>
              <p:cNvSpPr txBox="1"/>
              <p:nvPr/>
            </p:nvSpPr>
            <p:spPr>
              <a:xfrm>
                <a:off x="1447896" y="627313"/>
                <a:ext cx="239389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44" name="5"/>
              <p:cNvSpPr txBox="1"/>
              <p:nvPr/>
            </p:nvSpPr>
            <p:spPr>
              <a:xfrm>
                <a:off x="827035" y="1426204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45" name="4"/>
              <p:cNvSpPr txBox="1"/>
              <p:nvPr/>
            </p:nvSpPr>
            <p:spPr>
              <a:xfrm>
                <a:off x="3848579" y="363646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46" name="6"/>
              <p:cNvSpPr txBox="1"/>
              <p:nvPr/>
            </p:nvSpPr>
            <p:spPr>
              <a:xfrm>
                <a:off x="1985111" y="1301121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pic>
          <p:nvPicPr>
            <p:cNvPr id="448" name="c^dagger_3_uparr.pdf" descr="c^dagger_3_uparr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7254" y="609748"/>
              <a:ext cx="16256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Rectangle"/>
            <p:cNvSpPr/>
            <p:nvPr/>
          </p:nvSpPr>
          <p:spPr>
            <a:xfrm>
              <a:off x="0" y="0"/>
              <a:ext cx="8627650" cy="297889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270874" y="3996164"/>
            <a:ext cx="12463052" cy="4394775"/>
            <a:chOff x="0" y="0"/>
            <a:chExt cx="12463050" cy="4394773"/>
          </a:xfrm>
        </p:grpSpPr>
        <p:grpSp>
          <p:nvGrpSpPr>
            <p:cNvPr id="471" name="Group"/>
            <p:cNvGrpSpPr/>
            <p:nvPr/>
          </p:nvGrpSpPr>
          <p:grpSpPr>
            <a:xfrm>
              <a:off x="1574842" y="2974847"/>
              <a:ext cx="2579537" cy="1267089"/>
              <a:chOff x="26837" y="187107"/>
              <a:chExt cx="2579536" cy="1267087"/>
            </a:xfrm>
          </p:grpSpPr>
          <p:grpSp>
            <p:nvGrpSpPr>
              <p:cNvPr id="463" name="Group"/>
              <p:cNvGrpSpPr/>
              <p:nvPr/>
            </p:nvGrpSpPr>
            <p:grpSpPr>
              <a:xfrm>
                <a:off x="26837" y="193107"/>
                <a:ext cx="2579537" cy="1261089"/>
                <a:chOff x="0" y="-8632"/>
                <a:chExt cx="2579536" cy="1261087"/>
              </a:xfrm>
            </p:grpSpPr>
            <p:grpSp>
              <p:nvGrpSpPr>
                <p:cNvPr id="454" name="Group"/>
                <p:cNvGrpSpPr/>
                <p:nvPr/>
              </p:nvGrpSpPr>
              <p:grpSpPr>
                <a:xfrm>
                  <a:off x="1220254" y="-8633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451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52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53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58" name="Group"/>
                <p:cNvGrpSpPr/>
                <p:nvPr/>
              </p:nvGrpSpPr>
              <p:grpSpPr>
                <a:xfrm>
                  <a:off x="610127" y="54168"/>
                  <a:ext cx="1359283" cy="1135487"/>
                  <a:chOff x="0" y="-8632"/>
                  <a:chExt cx="1359282" cy="1135486"/>
                </a:xfrm>
              </p:grpSpPr>
              <p:sp>
                <p:nvSpPr>
                  <p:cNvPr id="455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56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57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62" name="Group"/>
                <p:cNvGrpSpPr/>
                <p:nvPr/>
              </p:nvGrpSpPr>
              <p:grpSpPr>
                <a:xfrm>
                  <a:off x="0" y="116968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459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60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61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464" name="Line"/>
              <p:cNvSpPr/>
              <p:nvPr/>
            </p:nvSpPr>
            <p:spPr>
              <a:xfrm flipV="1">
                <a:off x="292100" y="583083"/>
                <a:ext cx="16949" cy="27463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65" name="1"/>
              <p:cNvSpPr txBox="1"/>
              <p:nvPr/>
            </p:nvSpPr>
            <p:spPr>
              <a:xfrm>
                <a:off x="118743" y="385014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6" name="3"/>
              <p:cNvSpPr txBox="1"/>
              <p:nvPr/>
            </p:nvSpPr>
            <p:spPr>
              <a:xfrm>
                <a:off x="1362543" y="256276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7" name="2"/>
              <p:cNvSpPr txBox="1"/>
              <p:nvPr/>
            </p:nvSpPr>
            <p:spPr>
              <a:xfrm>
                <a:off x="740643" y="322772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68" name="5"/>
              <p:cNvSpPr txBox="1"/>
              <p:nvPr/>
            </p:nvSpPr>
            <p:spPr>
              <a:xfrm>
                <a:off x="423054" y="733827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69" name="4"/>
              <p:cNvSpPr txBox="1"/>
              <p:nvPr/>
            </p:nvSpPr>
            <p:spPr>
              <a:xfrm>
                <a:off x="1968666" y="187107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0" name="6"/>
              <p:cNvSpPr txBox="1"/>
              <p:nvPr/>
            </p:nvSpPr>
            <p:spPr>
              <a:xfrm>
                <a:off x="1015445" y="669467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1771181" y="1027513"/>
              <a:ext cx="2606374" cy="1267089"/>
              <a:chOff x="0" y="187107"/>
              <a:chExt cx="2606373" cy="1267087"/>
            </a:xfrm>
          </p:grpSpPr>
          <p:grpSp>
            <p:nvGrpSpPr>
              <p:cNvPr id="484" name="Group"/>
              <p:cNvGrpSpPr/>
              <p:nvPr/>
            </p:nvGrpSpPr>
            <p:grpSpPr>
              <a:xfrm>
                <a:off x="26837" y="193107"/>
                <a:ext cx="2579537" cy="1261089"/>
                <a:chOff x="0" y="-8632"/>
                <a:chExt cx="2579536" cy="1261087"/>
              </a:xfrm>
            </p:grpSpPr>
            <p:grpSp>
              <p:nvGrpSpPr>
                <p:cNvPr id="475" name="Group"/>
                <p:cNvGrpSpPr/>
                <p:nvPr/>
              </p:nvGrpSpPr>
              <p:grpSpPr>
                <a:xfrm>
                  <a:off x="1220254" y="-8633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472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73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74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79" name="Group"/>
                <p:cNvGrpSpPr/>
                <p:nvPr/>
              </p:nvGrpSpPr>
              <p:grpSpPr>
                <a:xfrm>
                  <a:off x="610127" y="54168"/>
                  <a:ext cx="1359283" cy="1135487"/>
                  <a:chOff x="0" y="-8632"/>
                  <a:chExt cx="1359282" cy="1135486"/>
                </a:xfrm>
              </p:grpSpPr>
              <p:sp>
                <p:nvSpPr>
                  <p:cNvPr id="476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77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78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83" name="Group"/>
                <p:cNvGrpSpPr/>
                <p:nvPr/>
              </p:nvGrpSpPr>
              <p:grpSpPr>
                <a:xfrm>
                  <a:off x="0" y="116968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480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81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82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485" name="Line"/>
              <p:cNvSpPr/>
              <p:nvPr/>
            </p:nvSpPr>
            <p:spPr>
              <a:xfrm flipV="1">
                <a:off x="0" y="252883"/>
                <a:ext cx="16949" cy="27463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86" name="1"/>
              <p:cNvSpPr txBox="1"/>
              <p:nvPr/>
            </p:nvSpPr>
            <p:spPr>
              <a:xfrm>
                <a:off x="118743" y="385014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7" name="3"/>
              <p:cNvSpPr txBox="1"/>
              <p:nvPr/>
            </p:nvSpPr>
            <p:spPr>
              <a:xfrm>
                <a:off x="1362543" y="256276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88" name="2"/>
              <p:cNvSpPr txBox="1"/>
              <p:nvPr/>
            </p:nvSpPr>
            <p:spPr>
              <a:xfrm>
                <a:off x="740643" y="322772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89" name="5"/>
              <p:cNvSpPr txBox="1"/>
              <p:nvPr/>
            </p:nvSpPr>
            <p:spPr>
              <a:xfrm>
                <a:off x="423054" y="733827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490" name="4"/>
              <p:cNvSpPr txBox="1"/>
              <p:nvPr/>
            </p:nvSpPr>
            <p:spPr>
              <a:xfrm>
                <a:off x="1968666" y="187107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1" name="6"/>
              <p:cNvSpPr txBox="1"/>
              <p:nvPr/>
            </p:nvSpPr>
            <p:spPr>
              <a:xfrm>
                <a:off x="1015445" y="669467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13" name="Group"/>
            <p:cNvGrpSpPr/>
            <p:nvPr/>
          </p:nvGrpSpPr>
          <p:grpSpPr>
            <a:xfrm>
              <a:off x="5525956" y="1019172"/>
              <a:ext cx="2579538" cy="1283771"/>
              <a:chOff x="26837" y="170425"/>
              <a:chExt cx="2579536" cy="1283769"/>
            </a:xfrm>
          </p:grpSpPr>
          <p:grpSp>
            <p:nvGrpSpPr>
              <p:cNvPr id="505" name="Group"/>
              <p:cNvGrpSpPr/>
              <p:nvPr/>
            </p:nvGrpSpPr>
            <p:grpSpPr>
              <a:xfrm>
                <a:off x="26837" y="193107"/>
                <a:ext cx="2579537" cy="1261089"/>
                <a:chOff x="0" y="-8632"/>
                <a:chExt cx="2579536" cy="1261087"/>
              </a:xfrm>
            </p:grpSpPr>
            <p:grpSp>
              <p:nvGrpSpPr>
                <p:cNvPr id="496" name="Group"/>
                <p:cNvGrpSpPr/>
                <p:nvPr/>
              </p:nvGrpSpPr>
              <p:grpSpPr>
                <a:xfrm>
                  <a:off x="1220254" y="-8633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493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4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5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00" name="Group"/>
                <p:cNvGrpSpPr/>
                <p:nvPr/>
              </p:nvGrpSpPr>
              <p:grpSpPr>
                <a:xfrm>
                  <a:off x="610127" y="54168"/>
                  <a:ext cx="1359283" cy="1135487"/>
                  <a:chOff x="0" y="-8632"/>
                  <a:chExt cx="1359282" cy="1135486"/>
                </a:xfrm>
              </p:grpSpPr>
              <p:sp>
                <p:nvSpPr>
                  <p:cNvPr id="497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8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9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04" name="Group"/>
                <p:cNvGrpSpPr/>
                <p:nvPr/>
              </p:nvGrpSpPr>
              <p:grpSpPr>
                <a:xfrm>
                  <a:off x="0" y="116968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501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02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03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506" name="Line"/>
              <p:cNvSpPr/>
              <p:nvPr/>
            </p:nvSpPr>
            <p:spPr>
              <a:xfrm flipH="1" flipV="1">
                <a:off x="662081" y="170425"/>
                <a:ext cx="1" cy="275152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07" name="1"/>
              <p:cNvSpPr txBox="1"/>
              <p:nvPr/>
            </p:nvSpPr>
            <p:spPr>
              <a:xfrm>
                <a:off x="118743" y="385014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08" name="3"/>
              <p:cNvSpPr txBox="1"/>
              <p:nvPr/>
            </p:nvSpPr>
            <p:spPr>
              <a:xfrm>
                <a:off x="1362543" y="256276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09" name="2"/>
              <p:cNvSpPr txBox="1"/>
              <p:nvPr/>
            </p:nvSpPr>
            <p:spPr>
              <a:xfrm>
                <a:off x="740643" y="322772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10" name="5"/>
              <p:cNvSpPr txBox="1"/>
              <p:nvPr/>
            </p:nvSpPr>
            <p:spPr>
              <a:xfrm>
                <a:off x="423054" y="733827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511" name="4"/>
              <p:cNvSpPr txBox="1"/>
              <p:nvPr/>
            </p:nvSpPr>
            <p:spPr>
              <a:xfrm>
                <a:off x="1968666" y="187107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12" name="6"/>
              <p:cNvSpPr txBox="1"/>
              <p:nvPr/>
            </p:nvSpPr>
            <p:spPr>
              <a:xfrm>
                <a:off x="1015445" y="669467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34" name="Group"/>
            <p:cNvGrpSpPr/>
            <p:nvPr/>
          </p:nvGrpSpPr>
          <p:grpSpPr>
            <a:xfrm>
              <a:off x="9112971" y="984244"/>
              <a:ext cx="2579538" cy="1353712"/>
              <a:chOff x="26837" y="100483"/>
              <a:chExt cx="2579536" cy="1353711"/>
            </a:xfrm>
          </p:grpSpPr>
          <p:grpSp>
            <p:nvGrpSpPr>
              <p:cNvPr id="526" name="Group"/>
              <p:cNvGrpSpPr/>
              <p:nvPr/>
            </p:nvGrpSpPr>
            <p:grpSpPr>
              <a:xfrm>
                <a:off x="26837" y="193107"/>
                <a:ext cx="2579537" cy="1261089"/>
                <a:chOff x="0" y="-8632"/>
                <a:chExt cx="2579536" cy="1261087"/>
              </a:xfrm>
            </p:grpSpPr>
            <p:grpSp>
              <p:nvGrpSpPr>
                <p:cNvPr id="517" name="Group"/>
                <p:cNvGrpSpPr/>
                <p:nvPr/>
              </p:nvGrpSpPr>
              <p:grpSpPr>
                <a:xfrm>
                  <a:off x="1220254" y="-8633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514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15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16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21" name="Group"/>
                <p:cNvGrpSpPr/>
                <p:nvPr/>
              </p:nvGrpSpPr>
              <p:grpSpPr>
                <a:xfrm>
                  <a:off x="610127" y="54168"/>
                  <a:ext cx="1359283" cy="1135487"/>
                  <a:chOff x="0" y="-8632"/>
                  <a:chExt cx="1359282" cy="1135486"/>
                </a:xfrm>
              </p:grpSpPr>
              <p:sp>
                <p:nvSpPr>
                  <p:cNvPr id="518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19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20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25" name="Group"/>
                <p:cNvGrpSpPr/>
                <p:nvPr/>
              </p:nvGrpSpPr>
              <p:grpSpPr>
                <a:xfrm>
                  <a:off x="0" y="116968"/>
                  <a:ext cx="1359283" cy="1135488"/>
                  <a:chOff x="0" y="-8632"/>
                  <a:chExt cx="1359282" cy="1135486"/>
                </a:xfrm>
              </p:grpSpPr>
              <p:sp>
                <p:nvSpPr>
                  <p:cNvPr id="522" name="Shape"/>
                  <p:cNvSpPr/>
                  <p:nvPr/>
                </p:nvSpPr>
                <p:spPr>
                  <a:xfrm flipH="1" rot="21212999">
                    <a:off x="513807" y="709952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23" name="Shape"/>
                  <p:cNvSpPr/>
                  <p:nvPr/>
                </p:nvSpPr>
                <p:spPr>
                  <a:xfrm flipH="1" rot="21212999">
                    <a:off x="18254" y="36655"/>
                    <a:ext cx="827221" cy="371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24" name="Shape"/>
                  <p:cNvSpPr/>
                  <p:nvPr/>
                </p:nvSpPr>
                <p:spPr>
                  <a:xfrm flipH="1" rot="21212999">
                    <a:off x="266031" y="373303"/>
                    <a:ext cx="827221" cy="371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78" y="359"/>
                        </a:moveTo>
                        <a:lnTo>
                          <a:pt x="0" y="21600"/>
                        </a:lnTo>
                        <a:lnTo>
                          <a:pt x="16122" y="21241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527" name="Line"/>
              <p:cNvSpPr/>
              <p:nvPr/>
            </p:nvSpPr>
            <p:spPr>
              <a:xfrm flipV="1">
                <a:off x="1231899" y="100483"/>
                <a:ext cx="16950" cy="27463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28" name="1"/>
              <p:cNvSpPr txBox="1"/>
              <p:nvPr/>
            </p:nvSpPr>
            <p:spPr>
              <a:xfrm>
                <a:off x="118743" y="385014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9" name="3"/>
              <p:cNvSpPr txBox="1"/>
              <p:nvPr/>
            </p:nvSpPr>
            <p:spPr>
              <a:xfrm>
                <a:off x="1362543" y="256276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30" name="2"/>
              <p:cNvSpPr txBox="1"/>
              <p:nvPr/>
            </p:nvSpPr>
            <p:spPr>
              <a:xfrm>
                <a:off x="740643" y="322772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31" name="5"/>
              <p:cNvSpPr txBox="1"/>
              <p:nvPr/>
            </p:nvSpPr>
            <p:spPr>
              <a:xfrm>
                <a:off x="423054" y="733827"/>
                <a:ext cx="122455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532" name="4"/>
              <p:cNvSpPr txBox="1"/>
              <p:nvPr/>
            </p:nvSpPr>
            <p:spPr>
              <a:xfrm>
                <a:off x="1968666" y="187107"/>
                <a:ext cx="122456" cy="179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33" name="6"/>
              <p:cNvSpPr txBox="1"/>
              <p:nvPr/>
            </p:nvSpPr>
            <p:spPr>
              <a:xfrm>
                <a:off x="1015445" y="669467"/>
                <a:ext cx="122456" cy="179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pic>
          <p:nvPicPr>
            <p:cNvPr id="535" name="c^dagger_mathbf_.pdf" descr="c^dagger_mathbf_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3762" y="129185"/>
              <a:ext cx="39497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+e^i_mathbf_k_cd.pdf" descr="+e^i_mathbf_k_cd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52400" y="1522779"/>
              <a:ext cx="1130301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+e^i_mathbf_k_cd.pdf" descr="+e^i_mathbf_k_c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097565" y="1525094"/>
              <a:ext cx="1130301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+e^i_mathbf_k_cd.pdf" descr="+e^i_mathbf_k_cd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66134" y="3435782"/>
              <a:ext cx="1130301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9" name="e^i_mathbf_k_cdo.pdf" descr="e^i_mathbf_k_cdo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68023" y="1466687"/>
              <a:ext cx="850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0" name="+_ldots.pdf" descr="+_ldots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620558" y="1552478"/>
              <a:ext cx="7112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+_ldots.pdf" descr="+_ldots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3958224" y="3481391"/>
              <a:ext cx="7112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2" name="Rectangle"/>
            <p:cNvSpPr/>
            <p:nvPr/>
          </p:nvSpPr>
          <p:spPr>
            <a:xfrm>
              <a:off x="0" y="0"/>
              <a:ext cx="12463051" cy="439477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44" name="Total size of fermionic Fock space is 4N. (bosonic is infinite)…"/>
          <p:cNvSpPr txBox="1"/>
          <p:nvPr/>
        </p:nvSpPr>
        <p:spPr>
          <a:xfrm>
            <a:off x="414421" y="8679298"/>
            <a:ext cx="119785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Total size of fermionic Fock space is 4</a:t>
            </a:r>
            <a:r>
              <a:rPr baseline="31999"/>
              <a:t>N. </a:t>
            </a:r>
            <a:r>
              <a:t>(bosonic is infinite)</a:t>
            </a:r>
          </a:p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Any state can be written as a linear combination of the states in occupation number basis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"/>
          <p:cNvGrpSpPr/>
          <p:nvPr/>
        </p:nvGrpSpPr>
        <p:grpSpPr>
          <a:xfrm>
            <a:off x="7862203" y="7743680"/>
            <a:ext cx="2956620" cy="1672271"/>
            <a:chOff x="25400" y="224528"/>
            <a:chExt cx="2956619" cy="1672269"/>
          </a:xfrm>
        </p:grpSpPr>
        <p:grpSp>
          <p:nvGrpSpPr>
            <p:cNvPr id="558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549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546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553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550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51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52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557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554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55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56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559" name="Line"/>
            <p:cNvSpPr/>
            <p:nvPr/>
          </p:nvSpPr>
          <p:spPr>
            <a:xfrm flipV="1">
              <a:off x="736302" y="2520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384142" y="224528"/>
              <a:ext cx="7443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 flipV="1">
              <a:off x="25400" y="3066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63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64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65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66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7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69" name="Action of an operator"/>
          <p:cNvSpPr txBox="1"/>
          <p:nvPr/>
        </p:nvSpPr>
        <p:spPr>
          <a:xfrm>
            <a:off x="4363942" y="182973"/>
            <a:ext cx="4691395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Action of an operator </a:t>
            </a:r>
          </a:p>
        </p:txBody>
      </p:sp>
      <p:pic>
        <p:nvPicPr>
          <p:cNvPr id="57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45438" b="0"/>
          <a:stretch>
            <a:fillRect/>
          </a:stretch>
        </p:blipFill>
        <p:spPr>
          <a:xfrm>
            <a:off x="537633" y="4115765"/>
            <a:ext cx="2314377" cy="736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3" name="Group"/>
          <p:cNvGrpSpPr/>
          <p:nvPr/>
        </p:nvGrpSpPr>
        <p:grpSpPr>
          <a:xfrm>
            <a:off x="7499675" y="5725450"/>
            <a:ext cx="2982021" cy="1695532"/>
            <a:chOff x="0" y="201267"/>
            <a:chExt cx="2982019" cy="1695531"/>
          </a:xfrm>
        </p:grpSpPr>
        <p:grpSp>
          <p:nvGrpSpPr>
            <p:cNvPr id="583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574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571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72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73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578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575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76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77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582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579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80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81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584" name="Line"/>
            <p:cNvSpPr/>
            <p:nvPr/>
          </p:nvSpPr>
          <p:spPr>
            <a:xfrm flipV="1">
              <a:off x="1511002" y="2012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723742" y="300728"/>
              <a:ext cx="7443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 flipV="1">
              <a:off x="0" y="3320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8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89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0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91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2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68778" y="7732050"/>
            <a:ext cx="2982020" cy="1695532"/>
            <a:chOff x="0" y="201267"/>
            <a:chExt cx="2982019" cy="1695531"/>
          </a:xfrm>
        </p:grpSpPr>
        <p:grpSp>
          <p:nvGrpSpPr>
            <p:cNvPr id="606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597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594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95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96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01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598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599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00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05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602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03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04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607" name="Line"/>
            <p:cNvSpPr/>
            <p:nvPr/>
          </p:nvSpPr>
          <p:spPr>
            <a:xfrm flipV="1">
              <a:off x="1511002" y="2012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688942" y="669028"/>
              <a:ext cx="7443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0" y="3320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11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12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13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14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15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4172751" y="5894783"/>
            <a:ext cx="2951719" cy="1695532"/>
            <a:chOff x="30300" y="201267"/>
            <a:chExt cx="2951718" cy="1695531"/>
          </a:xfrm>
        </p:grpSpPr>
        <p:grpSp>
          <p:nvGrpSpPr>
            <p:cNvPr id="629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620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617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18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19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24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621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22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23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28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625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26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27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630" name="Line"/>
            <p:cNvSpPr/>
            <p:nvPr/>
          </p:nvSpPr>
          <p:spPr>
            <a:xfrm flipV="1">
              <a:off x="1511002" y="2012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384142" y="224528"/>
              <a:ext cx="7443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 flipV="1">
              <a:off x="304800" y="7511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34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5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36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7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8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4310436" y="7711930"/>
            <a:ext cx="2982020" cy="1735771"/>
            <a:chOff x="0" y="161028"/>
            <a:chExt cx="2982019" cy="1735769"/>
          </a:xfrm>
        </p:grpSpPr>
        <p:grpSp>
          <p:nvGrpSpPr>
            <p:cNvPr id="652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643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640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41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42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47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644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45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46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51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648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49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50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653" name="Line"/>
            <p:cNvSpPr/>
            <p:nvPr/>
          </p:nvSpPr>
          <p:spPr>
            <a:xfrm flipV="1">
              <a:off x="1511002" y="2012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2095343" y="161028"/>
              <a:ext cx="7442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V="1">
              <a:off x="0" y="3320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7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58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59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0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1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85" name="Group"/>
          <p:cNvGrpSpPr/>
          <p:nvPr/>
        </p:nvGrpSpPr>
        <p:grpSpPr>
          <a:xfrm>
            <a:off x="759337" y="5894783"/>
            <a:ext cx="2951719" cy="1695532"/>
            <a:chOff x="30300" y="201267"/>
            <a:chExt cx="2951718" cy="1695531"/>
          </a:xfrm>
        </p:grpSpPr>
        <p:grpSp>
          <p:nvGrpSpPr>
            <p:cNvPr id="675" name="Group"/>
            <p:cNvGrpSpPr/>
            <p:nvPr/>
          </p:nvGrpSpPr>
          <p:grpSpPr>
            <a:xfrm>
              <a:off x="30300" y="266351"/>
              <a:ext cx="2951720" cy="1630448"/>
              <a:chOff x="-399" y="1437"/>
              <a:chExt cx="2951718" cy="1630447"/>
            </a:xfrm>
          </p:grpSpPr>
          <p:grpSp>
            <p:nvGrpSpPr>
              <p:cNvPr id="666" name="Group"/>
              <p:cNvGrpSpPr/>
              <p:nvPr/>
            </p:nvGrpSpPr>
            <p:grpSpPr>
              <a:xfrm>
                <a:off x="1395537" y="1437"/>
                <a:ext cx="1555782" cy="1465516"/>
                <a:chOff x="-399" y="1437"/>
                <a:chExt cx="1555781" cy="1465515"/>
              </a:xfrm>
            </p:grpSpPr>
            <p:sp>
              <p:nvSpPr>
                <p:cNvPr id="663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64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65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70" name="Group"/>
              <p:cNvGrpSpPr/>
              <p:nvPr/>
            </p:nvGrpSpPr>
            <p:grpSpPr>
              <a:xfrm>
                <a:off x="697568" y="83903"/>
                <a:ext cx="1555782" cy="1465516"/>
                <a:chOff x="-399" y="1437"/>
                <a:chExt cx="1555781" cy="1465515"/>
              </a:xfrm>
            </p:grpSpPr>
            <p:sp>
              <p:nvSpPr>
                <p:cNvPr id="667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68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69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74" name="Group"/>
              <p:cNvGrpSpPr/>
              <p:nvPr/>
            </p:nvGrpSpPr>
            <p:grpSpPr>
              <a:xfrm>
                <a:off x="-400" y="166369"/>
                <a:ext cx="1555782" cy="1465516"/>
                <a:chOff x="-399" y="1437"/>
                <a:chExt cx="1555781" cy="1465515"/>
              </a:xfrm>
            </p:grpSpPr>
            <p:sp>
              <p:nvSpPr>
                <p:cNvPr id="671" name="Shape"/>
                <p:cNvSpPr/>
                <p:nvPr/>
              </p:nvSpPr>
              <p:spPr>
                <a:xfrm flipH="1" rot="21212999">
                  <a:off x="590407" y="936918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72" name="Shape"/>
                <p:cNvSpPr/>
                <p:nvPr/>
              </p:nvSpPr>
              <p:spPr>
                <a:xfrm flipH="1" rot="21212999">
                  <a:off x="23508" y="52780"/>
                  <a:ext cx="941066" cy="47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673" name="Shape"/>
                <p:cNvSpPr/>
                <p:nvPr/>
              </p:nvSpPr>
              <p:spPr>
                <a:xfrm flipH="1" rot="21212999">
                  <a:off x="306958" y="494849"/>
                  <a:ext cx="941066" cy="478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360" y="0"/>
                      </a:moveTo>
                      <a:lnTo>
                        <a:pt x="0" y="21439"/>
                      </a:lnTo>
                      <a:lnTo>
                        <a:pt x="16240" y="21600"/>
                      </a:lnTo>
                      <a:lnTo>
                        <a:pt x="21600" y="161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676" name="Line"/>
            <p:cNvSpPr/>
            <p:nvPr/>
          </p:nvSpPr>
          <p:spPr>
            <a:xfrm flipV="1">
              <a:off x="1511002" y="201267"/>
              <a:ext cx="19005" cy="36102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384142" y="224528"/>
              <a:ext cx="7443" cy="361487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 flipV="1">
              <a:off x="711200" y="243173"/>
              <a:ext cx="19389" cy="360629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1"/>
            <p:cNvSpPr txBox="1"/>
            <p:nvPr/>
          </p:nvSpPr>
          <p:spPr>
            <a:xfrm>
              <a:off x="135838" y="505580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0" name="3"/>
            <p:cNvSpPr txBox="1"/>
            <p:nvPr/>
          </p:nvSpPr>
          <p:spPr>
            <a:xfrm>
              <a:off x="1558712" y="336528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1" name="2"/>
            <p:cNvSpPr txBox="1"/>
            <p:nvPr/>
          </p:nvSpPr>
          <p:spPr>
            <a:xfrm>
              <a:off x="847275" y="423847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82" name="5"/>
            <p:cNvSpPr txBox="1"/>
            <p:nvPr/>
          </p:nvSpPr>
          <p:spPr>
            <a:xfrm>
              <a:off x="483962" y="963622"/>
              <a:ext cx="140085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83" name="4"/>
            <p:cNvSpPr txBox="1"/>
            <p:nvPr/>
          </p:nvSpPr>
          <p:spPr>
            <a:xfrm>
              <a:off x="2252100" y="245699"/>
              <a:ext cx="140086" cy="235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4" name="6"/>
            <p:cNvSpPr txBox="1"/>
            <p:nvPr/>
          </p:nvSpPr>
          <p:spPr>
            <a:xfrm>
              <a:off x="1161641" y="879109"/>
              <a:ext cx="140086" cy="235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686" name="(_pm).pdf" descr="(_pm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1575" y="6550355"/>
            <a:ext cx="495300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(_pm).pdf" descr="(_pm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3641" y="6558398"/>
            <a:ext cx="495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(_pm).pdf" descr="(_pm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775" y="8632731"/>
            <a:ext cx="495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(_pm).pdf" descr="(_pm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7908" y="8632731"/>
            <a:ext cx="495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(_pm).pdf" descr="(_pm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041" y="8632731"/>
            <a:ext cx="495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+_ldots.pdf" descr="+_ldots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20966" y="8689881"/>
            <a:ext cx="711201" cy="254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7" name="Group"/>
          <p:cNvGrpSpPr/>
          <p:nvPr/>
        </p:nvGrpSpPr>
        <p:grpSpPr>
          <a:xfrm>
            <a:off x="384960" y="903271"/>
            <a:ext cx="8627650" cy="2978895"/>
            <a:chOff x="0" y="0"/>
            <a:chExt cx="8627649" cy="2978893"/>
          </a:xfrm>
        </p:grpSpPr>
        <p:sp>
          <p:nvSpPr>
            <p:cNvPr id="692" name="Rectangle"/>
            <p:cNvSpPr/>
            <p:nvPr/>
          </p:nvSpPr>
          <p:spPr>
            <a:xfrm>
              <a:off x="0" y="0"/>
              <a:ext cx="8627650" cy="297889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15" name="Group"/>
            <p:cNvGrpSpPr/>
            <p:nvPr/>
          </p:nvGrpSpPr>
          <p:grpSpPr>
            <a:xfrm>
              <a:off x="3231209" y="292566"/>
              <a:ext cx="5095244" cy="2529466"/>
              <a:chOff x="0" y="297884"/>
              <a:chExt cx="5095243" cy="2529464"/>
            </a:xfrm>
          </p:grpSpPr>
          <p:grpSp>
            <p:nvGrpSpPr>
              <p:cNvPr id="705" name="Group"/>
              <p:cNvGrpSpPr/>
              <p:nvPr/>
            </p:nvGrpSpPr>
            <p:grpSpPr>
              <a:xfrm>
                <a:off x="52464" y="374208"/>
                <a:ext cx="5042780" cy="2453142"/>
                <a:chOff x="0" y="-17876"/>
                <a:chExt cx="5042779" cy="2453141"/>
              </a:xfrm>
            </p:grpSpPr>
            <p:grpSp>
              <p:nvGrpSpPr>
                <p:cNvPr id="696" name="Group"/>
                <p:cNvGrpSpPr/>
                <p:nvPr/>
              </p:nvGrpSpPr>
              <p:grpSpPr>
                <a:xfrm>
                  <a:off x="2385495" y="-17877"/>
                  <a:ext cx="2657285" cy="2209036"/>
                  <a:chOff x="0" y="-17876"/>
                  <a:chExt cx="2657283" cy="2209034"/>
                </a:xfrm>
              </p:grpSpPr>
              <p:sp>
                <p:nvSpPr>
                  <p:cNvPr id="693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4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5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00" name="Group"/>
                <p:cNvGrpSpPr/>
                <p:nvPr/>
              </p:nvGrpSpPr>
              <p:grpSpPr>
                <a:xfrm>
                  <a:off x="1192747" y="104177"/>
                  <a:ext cx="2657285" cy="2209035"/>
                  <a:chOff x="0" y="-17876"/>
                  <a:chExt cx="2657283" cy="2209034"/>
                </a:xfrm>
              </p:grpSpPr>
              <p:sp>
                <p:nvSpPr>
                  <p:cNvPr id="697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8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9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04" name="Group"/>
                <p:cNvGrpSpPr/>
                <p:nvPr/>
              </p:nvGrpSpPr>
              <p:grpSpPr>
                <a:xfrm>
                  <a:off x="0" y="226231"/>
                  <a:ext cx="2657284" cy="2209035"/>
                  <a:chOff x="0" y="-17876"/>
                  <a:chExt cx="2657283" cy="2209034"/>
                </a:xfrm>
              </p:grpSpPr>
              <p:sp>
                <p:nvSpPr>
                  <p:cNvPr id="701" name="Shape"/>
                  <p:cNvSpPr/>
                  <p:nvPr/>
                </p:nvSpPr>
                <p:spPr>
                  <a:xfrm flipH="1" rot="21212999">
                    <a:off x="1004274" y="1379250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2" name="Shape"/>
                  <p:cNvSpPr/>
                  <p:nvPr/>
                </p:nvSpPr>
                <p:spPr>
                  <a:xfrm flipH="1" rot="21212999">
                    <a:off x="35509" y="70686"/>
                    <a:ext cx="1617501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3" name="Shape"/>
                  <p:cNvSpPr/>
                  <p:nvPr/>
                </p:nvSpPr>
                <p:spPr>
                  <a:xfrm flipH="1" rot="21212999">
                    <a:off x="519892" y="724968"/>
                    <a:ext cx="1617500" cy="723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83" y="382"/>
                        </a:moveTo>
                        <a:lnTo>
                          <a:pt x="0" y="21600"/>
                        </a:lnTo>
                        <a:lnTo>
                          <a:pt x="16117" y="21218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706" name="Line"/>
              <p:cNvSpPr/>
              <p:nvPr/>
            </p:nvSpPr>
            <p:spPr>
              <a:xfrm flipV="1">
                <a:off x="2582128" y="297884"/>
                <a:ext cx="32477" cy="53433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07" name="Line"/>
              <p:cNvSpPr/>
              <p:nvPr/>
            </p:nvSpPr>
            <p:spPr>
              <a:xfrm>
                <a:off x="2365340" y="332312"/>
                <a:ext cx="12717" cy="53501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08" name="Line"/>
              <p:cNvSpPr/>
              <p:nvPr/>
            </p:nvSpPr>
            <p:spPr>
              <a:xfrm flipV="1">
                <a:off x="0" y="491483"/>
                <a:ext cx="33134" cy="53374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09" name="1"/>
              <p:cNvSpPr txBox="1"/>
              <p:nvPr/>
            </p:nvSpPr>
            <p:spPr>
              <a:xfrm>
                <a:off x="232132" y="748281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10" name="3"/>
              <p:cNvSpPr txBox="1"/>
              <p:nvPr/>
            </p:nvSpPr>
            <p:spPr>
              <a:xfrm>
                <a:off x="2663659" y="498077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11" name="2"/>
              <p:cNvSpPr txBox="1"/>
              <p:nvPr/>
            </p:nvSpPr>
            <p:spPr>
              <a:xfrm>
                <a:off x="1447896" y="627313"/>
                <a:ext cx="239389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12" name="5"/>
              <p:cNvSpPr txBox="1"/>
              <p:nvPr/>
            </p:nvSpPr>
            <p:spPr>
              <a:xfrm>
                <a:off x="827035" y="1426204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713" name="4"/>
              <p:cNvSpPr txBox="1"/>
              <p:nvPr/>
            </p:nvSpPr>
            <p:spPr>
              <a:xfrm>
                <a:off x="3848579" y="363646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14" name="6"/>
              <p:cNvSpPr txBox="1"/>
              <p:nvPr/>
            </p:nvSpPr>
            <p:spPr>
              <a:xfrm>
                <a:off x="1985111" y="1301121"/>
                <a:ext cx="239390" cy="3491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pPr/>
                <a:r>
                  <a:t>6</a:t>
                </a:r>
              </a:p>
            </p:txBody>
          </p:sp>
        </p:grpSp>
        <p:pic>
          <p:nvPicPr>
            <p:cNvPr id="716" name="|_phi_rangle=c^d.pdf" descr="|_phi_rangle=c^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9978" y="160684"/>
              <a:ext cx="23241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18" name="H|_phi_rangle=.pdf" descr="H|_phi_rangle=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964" y="5166386"/>
            <a:ext cx="8890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t_times_(.pdf" descr="t_times_(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2189" y="6681787"/>
            <a:ext cx="6731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Move annihilation operators to the right -&gt;calculate number of (anti)commutators…"/>
          <p:cNvSpPr txBox="1"/>
          <p:nvPr/>
        </p:nvSpPr>
        <p:spPr>
          <a:xfrm>
            <a:off x="3970421" y="4191965"/>
            <a:ext cx="86276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Move annihilation operators to the right -&gt;calculate number of (anti)commutators </a:t>
            </a:r>
          </a:p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Put creations operators to standard order (for fermions only)-&gt; determine signs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marks:…"/>
          <p:cNvSpPr txBox="1"/>
          <p:nvPr/>
        </p:nvSpPr>
        <p:spPr>
          <a:xfrm>
            <a:off x="284480" y="3614043"/>
            <a:ext cx="12435840" cy="502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Remarks: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1-p states N=4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dimension of the Fock space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dimension of an M-particle sector 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density/particle number operator </a:t>
            </a: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23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sp>
        <p:nvSpPr>
          <p:cNvPr id="724" name="Line"/>
          <p:cNvSpPr/>
          <p:nvPr/>
        </p:nvSpPr>
        <p:spPr>
          <a:xfrm>
            <a:off x="1333657" y="2065114"/>
            <a:ext cx="2202280" cy="1"/>
          </a:xfrm>
          <a:prstGeom prst="line">
            <a:avLst/>
          </a:prstGeom>
          <a:ln w="101600">
            <a:solidFill>
              <a:srgbClr val="000000"/>
            </a:solidFill>
            <a:prstDash val="sysDot"/>
            <a:miter lim="400000"/>
            <a:headEnd type="oval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25" name="A"/>
          <p:cNvSpPr txBox="1"/>
          <p:nvPr/>
        </p:nvSpPr>
        <p:spPr>
          <a:xfrm>
            <a:off x="1155982" y="1312521"/>
            <a:ext cx="430756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6" name="B"/>
          <p:cNvSpPr txBox="1"/>
          <p:nvPr/>
        </p:nvSpPr>
        <p:spPr>
          <a:xfrm>
            <a:off x="3299366" y="1312521"/>
            <a:ext cx="430756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7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73" y="2721374"/>
            <a:ext cx="9356233" cy="541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5102" y="4865661"/>
            <a:ext cx="1282419" cy="343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378" y="5334363"/>
            <a:ext cx="3173674" cy="801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4720" y="6213404"/>
            <a:ext cx="1318543" cy="397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onstruction of the Hamiltonian (in occupation number basis):…"/>
          <p:cNvSpPr txBox="1"/>
          <p:nvPr/>
        </p:nvSpPr>
        <p:spPr>
          <a:xfrm>
            <a:off x="284480" y="3457409"/>
            <a:ext cx="12435840" cy="633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Construction of the Hamiltonian (in occupation number basis):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sign convention, e.g.</a:t>
            </a:r>
          </a:p>
          <a:p>
            <a:pPr marL="300789" indent="-300789" algn="l" defTabSz="1300480">
              <a:lnSpc>
                <a:spcPct val="150000"/>
              </a:lnSpc>
              <a:buSzPct val="100000"/>
              <a:buChar char="•"/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order the 1-p states: 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options: Construct the matrices of the elementary creation/anihilation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operators. (computer - sparse matrices)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Construct the basis states and compute the matrix elements of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</a:t>
            </a:r>
            <a:r>
              <a:rPr i="1"/>
              <a:t>H</a:t>
            </a:r>
            <a:r>
              <a:t> using commutation relations. (pen&amp;paper)</a:t>
            </a:r>
          </a:p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300480">
              <a:lnSpc>
                <a:spcPct val="150000"/>
              </a:lnSpc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33" name="Hubbard molecule"/>
          <p:cNvSpPr txBox="1"/>
          <p:nvPr/>
        </p:nvSpPr>
        <p:spPr>
          <a:xfrm>
            <a:off x="4294293" y="374791"/>
            <a:ext cx="399035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molecule</a:t>
            </a:r>
          </a:p>
        </p:txBody>
      </p:sp>
      <p:sp>
        <p:nvSpPr>
          <p:cNvPr id="734" name="Line"/>
          <p:cNvSpPr/>
          <p:nvPr/>
        </p:nvSpPr>
        <p:spPr>
          <a:xfrm>
            <a:off x="1333657" y="2065114"/>
            <a:ext cx="2202280" cy="1"/>
          </a:xfrm>
          <a:prstGeom prst="line">
            <a:avLst/>
          </a:prstGeom>
          <a:ln w="101600">
            <a:solidFill>
              <a:srgbClr val="000000"/>
            </a:solidFill>
            <a:prstDash val="sysDot"/>
            <a:miter lim="400000"/>
            <a:headEnd type="oval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35" name="A"/>
          <p:cNvSpPr txBox="1"/>
          <p:nvPr/>
        </p:nvSpPr>
        <p:spPr>
          <a:xfrm>
            <a:off x="1155982" y="1312521"/>
            <a:ext cx="430756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6" name="B"/>
          <p:cNvSpPr txBox="1"/>
          <p:nvPr/>
        </p:nvSpPr>
        <p:spPr>
          <a:xfrm>
            <a:off x="3299366" y="1312521"/>
            <a:ext cx="430756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7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73" y="2721374"/>
            <a:ext cx="9356233" cy="541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0435" y="4082062"/>
            <a:ext cx="3594383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0678" y="4865661"/>
            <a:ext cx="2619023" cy="379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