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8" y="2796864"/>
            <a:ext cx="11054083" cy="2680158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950718" y="5477021"/>
            <a:ext cx="9103364" cy="3901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9" y="2796865"/>
            <a:ext cx="11054082" cy="2680157"/>
          </a:xfrm>
          <a:prstGeom prst="rect">
            <a:avLst/>
          </a:prstGeom>
        </p:spPr>
        <p:txBody>
          <a:bodyPr lIns="45263" tIns="45263" rIns="45263" bIns="45263">
            <a:noAutofit/>
          </a:bodyPr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9" y="5477021"/>
            <a:ext cx="9103362" cy="390144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33655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67310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01123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34778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9320107" y="8478585"/>
            <a:ext cx="3034454" cy="482601"/>
          </a:xfrm>
          <a:prstGeom prst="rect">
            <a:avLst/>
          </a:prstGeom>
        </p:spPr>
        <p:txBody>
          <a:bodyPr wrap="square"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1.png"/><Relationship Id="rId10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36.png"/><Relationship Id="rId4" Type="http://schemas.openxmlformats.org/officeDocument/2006/relationships/image" Target="../media/image10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3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53.png"/><Relationship Id="rId5" Type="http://schemas.openxmlformats.org/officeDocument/2006/relationships/image" Target="../media/image4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138" name="Making time-step infinitely small"/>
          <p:cNvSpPr txBox="1"/>
          <p:nvPr/>
        </p:nvSpPr>
        <p:spPr>
          <a:xfrm>
            <a:off x="1863634" y="3644836"/>
            <a:ext cx="5349114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Large Fock space:  dim 2</a:t>
            </a:r>
            <a:r>
              <a:rPr baseline="31999"/>
              <a:t>12</a:t>
            </a:r>
          </a:p>
        </p:txBody>
      </p:sp>
      <p:sp>
        <p:nvSpPr>
          <p:cNvPr id="139" name="H is constant in time"/>
          <p:cNvSpPr txBox="1"/>
          <p:nvPr/>
        </p:nvSpPr>
        <p:spPr>
          <a:xfrm>
            <a:off x="1863634" y="4323660"/>
            <a:ext cx="6634493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conservation of S</a:t>
            </a:r>
            <a:r>
              <a:rPr baseline="-5999"/>
              <a:t>z </a:t>
            </a:r>
            <a:r>
              <a:t>: (s1, s2) sectors of dim</a:t>
            </a:r>
          </a:p>
        </p:txBody>
      </p:sp>
      <p:sp>
        <p:nvSpPr>
          <p:cNvPr id="140" name="H is constant in time"/>
          <p:cNvSpPr txBox="1"/>
          <p:nvPr/>
        </p:nvSpPr>
        <p:spPr>
          <a:xfrm>
            <a:off x="1863634" y="5002485"/>
            <a:ext cx="7507072" cy="110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example a </a:t>
            </a:r>
            <a:r>
              <a:rPr b="1"/>
              <a:t>basis</a:t>
            </a:r>
            <a:r>
              <a:t> function from (1,2) sector: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binary code (10000|101000)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8610382" y="4985141"/>
            <a:ext cx="2500927" cy="2880807"/>
            <a:chOff x="0" y="0"/>
            <a:chExt cx="2500926" cy="2880806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141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3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4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5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6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7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49" name="Line"/>
            <p:cNvSpPr/>
            <p:nvPr/>
          </p:nvSpPr>
          <p:spPr>
            <a:xfrm flipV="1">
              <a:off x="1223478" y="0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350478" y="25400"/>
              <a:ext cx="1" cy="42048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53" name="binom_6_s_1_bino.pdf" descr="binom_6_s_1_bi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0193" y="4191000"/>
            <a:ext cx="1231901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559" name="Spectral representation"/>
          <p:cNvSpPr txBox="1"/>
          <p:nvPr/>
        </p:nvSpPr>
        <p:spPr>
          <a:xfrm>
            <a:off x="366886" y="1002797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560" name="langle_psi_g|e^i.pdf" descr="langle_psi_g|e^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593" y="1686682"/>
            <a:ext cx="69215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Fourier transform:"/>
          <p:cNvSpPr txBox="1"/>
          <p:nvPr/>
        </p:nvSpPr>
        <p:spPr>
          <a:xfrm>
            <a:off x="404986" y="2967715"/>
            <a:ext cx="2357438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Fourier transform:</a:t>
            </a:r>
          </a:p>
        </p:txBody>
      </p:sp>
      <p:pic>
        <p:nvPicPr>
          <p:cNvPr id="562" name="G_AB_(t)=.pdf" descr="G_AB_(t)=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781" y="1739337"/>
            <a:ext cx="11811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G_AB_(_omega)=_i.pdf" descr="G_AB_(_omega)=_i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166" y="3582177"/>
            <a:ext cx="35179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=_sum_n_langle_p.pdf" descr="=_sum_n_langle_p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3452" y="3550427"/>
            <a:ext cx="4965701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Oval"/>
          <p:cNvSpPr/>
          <p:nvPr/>
        </p:nvSpPr>
        <p:spPr>
          <a:xfrm>
            <a:off x="6496922" y="3300975"/>
            <a:ext cx="2850209" cy="1222804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" name="Problem"/>
          <p:cNvSpPr txBox="1"/>
          <p:nvPr/>
        </p:nvSpPr>
        <p:spPr>
          <a:xfrm>
            <a:off x="9091786" y="3174314"/>
            <a:ext cx="1022878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</a:t>
            </a:r>
          </a:p>
        </p:txBody>
      </p:sp>
      <p:grpSp>
        <p:nvGrpSpPr>
          <p:cNvPr id="574" name="Group"/>
          <p:cNvGrpSpPr/>
          <p:nvPr/>
        </p:nvGrpSpPr>
        <p:grpSpPr>
          <a:xfrm>
            <a:off x="6484731" y="4425487"/>
            <a:ext cx="2860098" cy="1628371"/>
            <a:chOff x="0" y="0"/>
            <a:chExt cx="2860096" cy="1628370"/>
          </a:xfrm>
        </p:grpSpPr>
        <p:graphicFrame>
          <p:nvGraphicFramePr>
            <p:cNvPr id="567" name="Table"/>
            <p:cNvGraphicFramePr/>
            <p:nvPr/>
          </p:nvGraphicFramePr>
          <p:xfrm>
            <a:off x="448890" y="412550"/>
            <a:ext cx="2411207" cy="12158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401867"/>
                  <a:gridCol w="401867"/>
                  <a:gridCol w="401867"/>
                  <a:gridCol w="401867"/>
                  <a:gridCol w="401867"/>
                  <a:gridCol w="401867"/>
                </a:tblGrid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68" name="space"/>
            <p:cNvSpPr txBox="1"/>
            <p:nvPr/>
          </p:nvSpPr>
          <p:spPr>
            <a:xfrm rot="16200000">
              <a:off x="-95989" y="893807"/>
              <a:ext cx="440892" cy="248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265181" y="696350"/>
              <a:ext cx="1" cy="643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1308689" y="234167"/>
              <a:ext cx="6834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1" name="time"/>
            <p:cNvSpPr txBox="1"/>
            <p:nvPr/>
          </p:nvSpPr>
          <p:spPr>
            <a:xfrm>
              <a:off x="1452069" y="0"/>
              <a:ext cx="355809" cy="248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572" name="Oval"/>
            <p:cNvSpPr/>
            <p:nvPr/>
          </p:nvSpPr>
          <p:spPr>
            <a:xfrm>
              <a:off x="794322" y="1365471"/>
              <a:ext cx="98368" cy="10232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3" name="Oval"/>
            <p:cNvSpPr/>
            <p:nvPr/>
          </p:nvSpPr>
          <p:spPr>
            <a:xfrm>
              <a:off x="1591006" y="1365471"/>
              <a:ext cx="98369" cy="102325"/>
            </a:xfrm>
            <a:prstGeom prst="ellipse">
              <a:avLst/>
            </a:pr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9560445" y="4425487"/>
            <a:ext cx="2860098" cy="1628371"/>
            <a:chOff x="0" y="0"/>
            <a:chExt cx="2860096" cy="1628370"/>
          </a:xfrm>
        </p:grpSpPr>
        <p:grpSp>
          <p:nvGrpSpPr>
            <p:cNvPr id="582" name="Group"/>
            <p:cNvGrpSpPr/>
            <p:nvPr/>
          </p:nvGrpSpPr>
          <p:grpSpPr>
            <a:xfrm>
              <a:off x="0" y="0"/>
              <a:ext cx="2860097" cy="1628371"/>
              <a:chOff x="0" y="0"/>
              <a:chExt cx="2860096" cy="1628370"/>
            </a:xfrm>
          </p:grpSpPr>
          <p:graphicFrame>
            <p:nvGraphicFramePr>
              <p:cNvPr id="575" name="Table"/>
              <p:cNvGraphicFramePr/>
              <p:nvPr/>
            </p:nvGraphicFramePr>
            <p:xfrm>
              <a:off x="448890" y="412550"/>
              <a:ext cx="2411207" cy="121582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{2708684C-4D16-4618-839F-0558EEFCDFE6}</a:tableStyleId>
                  </a:tblPr>
                  <a:tblGrid>
                    <a:gridCol w="401867"/>
                    <a:gridCol w="401867"/>
                    <a:gridCol w="401867"/>
                    <a:gridCol w="401867"/>
                    <a:gridCol w="401867"/>
                    <a:gridCol w="401867"/>
                  </a:tblGrid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T w="12700">
                          <a:miter lim="400000"/>
                        </a:lnT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B w="12700">
                          <a:miter lim="400000"/>
                        </a:lnB>
                      </a:tcPr>
                    </a:tc>
                  </a:tr>
                </a:tbl>
              </a:graphicData>
            </a:graphic>
          </p:graphicFrame>
          <p:sp>
            <p:nvSpPr>
              <p:cNvPr id="576" name="space"/>
              <p:cNvSpPr txBox="1"/>
              <p:nvPr/>
            </p:nvSpPr>
            <p:spPr>
              <a:xfrm rot="16200000">
                <a:off x="-95989" y="893807"/>
                <a:ext cx="440892" cy="248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  <p:sp>
            <p:nvSpPr>
              <p:cNvPr id="577" name="Line"/>
              <p:cNvSpPr/>
              <p:nvPr/>
            </p:nvSpPr>
            <p:spPr>
              <a:xfrm flipV="1">
                <a:off x="265181" y="696350"/>
                <a:ext cx="1" cy="6438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8" name="Line"/>
              <p:cNvSpPr/>
              <p:nvPr/>
            </p:nvSpPr>
            <p:spPr>
              <a:xfrm>
                <a:off x="1308689" y="234167"/>
                <a:ext cx="6834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9" name="time"/>
              <p:cNvSpPr txBox="1"/>
              <p:nvPr/>
            </p:nvSpPr>
            <p:spPr>
              <a:xfrm>
                <a:off x="1452069" y="0"/>
                <a:ext cx="355809" cy="248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time</a:t>
                </a:r>
              </a:p>
            </p:txBody>
          </p:sp>
          <p:sp>
            <p:nvSpPr>
              <p:cNvPr id="580" name="Oval"/>
              <p:cNvSpPr/>
              <p:nvPr/>
            </p:nvSpPr>
            <p:spPr>
              <a:xfrm>
                <a:off x="2000822" y="1365471"/>
                <a:ext cx="98368" cy="1023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1" name="Oval"/>
              <p:cNvSpPr/>
              <p:nvPr/>
            </p:nvSpPr>
            <p:spPr>
              <a:xfrm>
                <a:off x="1591006" y="1365471"/>
                <a:ext cx="98369" cy="102325"/>
              </a:xfrm>
              <a:prstGeom prst="ellipse">
                <a:avLst/>
              </a:prstGeom>
              <a:solidFill>
                <a:srgbClr val="91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83" name="Line"/>
            <p:cNvSpPr/>
            <p:nvPr/>
          </p:nvSpPr>
          <p:spPr>
            <a:xfrm flipV="1">
              <a:off x="1558992" y="12815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 flipH="1" flipV="1">
              <a:off x="1571692" y="12942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86" name="G_AB_(t)=_Theta(.pdf" descr="G_AB_(t)=_Theta(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7511" y="5277792"/>
            <a:ext cx="4381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Retarded (causal) Green's function:"/>
          <p:cNvSpPr txBox="1"/>
          <p:nvPr/>
        </p:nvSpPr>
        <p:spPr>
          <a:xfrm>
            <a:off x="354186" y="4696809"/>
            <a:ext cx="442614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Retarded (causal) Green's function:</a:t>
            </a:r>
          </a:p>
        </p:txBody>
      </p:sp>
      <p:sp>
        <p:nvSpPr>
          <p:cNvPr id="588" name="Treat omega as a complex variable:"/>
          <p:cNvSpPr txBox="1"/>
          <p:nvPr/>
        </p:nvSpPr>
        <p:spPr>
          <a:xfrm>
            <a:off x="344810" y="6068409"/>
            <a:ext cx="44449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Treat omega as a complex variable:</a:t>
            </a:r>
          </a:p>
        </p:txBody>
      </p:sp>
      <p:pic>
        <p:nvPicPr>
          <p:cNvPr id="589" name="int_-_infty^inft.pdf" descr="int_-_infty^inft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5793" y="6795134"/>
            <a:ext cx="8445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1920px-Contour_of_KKR.svg.png" descr="1920px-Contour_of_KKR.sv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32826" y="6754306"/>
            <a:ext cx="3308697" cy="2681423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Callout"/>
          <p:cNvSpPr/>
          <p:nvPr/>
        </p:nvSpPr>
        <p:spPr>
          <a:xfrm>
            <a:off x="7977435" y="5814916"/>
            <a:ext cx="3817542" cy="2498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" y="0"/>
                </a:moveTo>
                <a:cubicBezTo>
                  <a:pt x="161" y="0"/>
                  <a:pt x="0" y="246"/>
                  <a:pt x="0" y="549"/>
                </a:cubicBezTo>
                <a:lnTo>
                  <a:pt x="0" y="5548"/>
                </a:lnTo>
                <a:cubicBezTo>
                  <a:pt x="0" y="5852"/>
                  <a:pt x="161" y="6097"/>
                  <a:pt x="359" y="6097"/>
                </a:cubicBezTo>
                <a:lnTo>
                  <a:pt x="15654" y="6097"/>
                </a:lnTo>
                <a:lnTo>
                  <a:pt x="16372" y="21600"/>
                </a:lnTo>
                <a:lnTo>
                  <a:pt x="17091" y="6097"/>
                </a:lnTo>
                <a:lnTo>
                  <a:pt x="21241" y="6097"/>
                </a:lnTo>
                <a:cubicBezTo>
                  <a:pt x="21439" y="6097"/>
                  <a:pt x="21600" y="5852"/>
                  <a:pt x="21600" y="5548"/>
                </a:cubicBezTo>
                <a:lnTo>
                  <a:pt x="21600" y="549"/>
                </a:lnTo>
                <a:cubicBezTo>
                  <a:pt x="21600" y="246"/>
                  <a:pt x="21439" y="0"/>
                  <a:pt x="21241" y="0"/>
                </a:cubicBezTo>
                <a:lnTo>
                  <a:pt x="359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92" name="frac_1_omega^+-E.pdf" descr="frac_1_omega^+-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52011" y="5953670"/>
            <a:ext cx="2946401" cy="41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595" name="Spectral representation"/>
          <p:cNvSpPr txBox="1"/>
          <p:nvPr/>
        </p:nvSpPr>
        <p:spPr>
          <a:xfrm>
            <a:off x="366886" y="1002797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596" name="G_AB_(_omega)=_i.pdf" descr="G_AB_(_omega)=_i.pdf"/>
          <p:cNvPicPr>
            <a:picLocks noChangeAspect="1"/>
          </p:cNvPicPr>
          <p:nvPr/>
        </p:nvPicPr>
        <p:blipFill>
          <a:blip r:embed="rId2">
            <a:extLst/>
          </a:blip>
          <a:srcRect l="0" t="0" r="70320" b="0"/>
          <a:stretch>
            <a:fillRect/>
          </a:stretch>
        </p:blipFill>
        <p:spPr>
          <a:xfrm>
            <a:off x="531266" y="2623410"/>
            <a:ext cx="1044080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=_sum_n_langle_p.pdf" descr="=_sum_n_langle_p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493" y="2642460"/>
            <a:ext cx="49657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G_AB_(t)=_Theta(.pdf" descr="G_AB_(t)=_Theta(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911" y="2013892"/>
            <a:ext cx="4381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Retarded (causal) Green's function:"/>
          <p:cNvSpPr txBox="1"/>
          <p:nvPr/>
        </p:nvSpPr>
        <p:spPr>
          <a:xfrm>
            <a:off x="354186" y="1439532"/>
            <a:ext cx="442614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Retarded (causal) Green's function:</a:t>
            </a:r>
          </a:p>
        </p:txBody>
      </p:sp>
      <p:grpSp>
        <p:nvGrpSpPr>
          <p:cNvPr id="603" name="Group"/>
          <p:cNvGrpSpPr/>
          <p:nvPr/>
        </p:nvGrpSpPr>
        <p:grpSpPr>
          <a:xfrm>
            <a:off x="7571035" y="1293716"/>
            <a:ext cx="4564088" cy="3620813"/>
            <a:chOff x="0" y="0"/>
            <a:chExt cx="4564086" cy="3620812"/>
          </a:xfrm>
        </p:grpSpPr>
        <p:pic>
          <p:nvPicPr>
            <p:cNvPr id="600" name="1920px-Contour_of_KKR.svg.png" descr="1920px-Contour_of_KKR.svg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255390" y="939389"/>
              <a:ext cx="3308697" cy="2681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1" name="Callout"/>
            <p:cNvSpPr/>
            <p:nvPr/>
          </p:nvSpPr>
          <p:spPr>
            <a:xfrm>
              <a:off x="0" y="0"/>
              <a:ext cx="3817541" cy="249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9" y="0"/>
                  </a:moveTo>
                  <a:cubicBezTo>
                    <a:pt x="161" y="0"/>
                    <a:pt x="0" y="246"/>
                    <a:pt x="0" y="549"/>
                  </a:cubicBezTo>
                  <a:lnTo>
                    <a:pt x="0" y="5548"/>
                  </a:lnTo>
                  <a:cubicBezTo>
                    <a:pt x="0" y="5852"/>
                    <a:pt x="161" y="6097"/>
                    <a:pt x="359" y="6097"/>
                  </a:cubicBezTo>
                  <a:lnTo>
                    <a:pt x="15654" y="6097"/>
                  </a:lnTo>
                  <a:lnTo>
                    <a:pt x="16372" y="21600"/>
                  </a:lnTo>
                  <a:lnTo>
                    <a:pt x="17091" y="6097"/>
                  </a:lnTo>
                  <a:lnTo>
                    <a:pt x="21241" y="6097"/>
                  </a:lnTo>
                  <a:cubicBezTo>
                    <a:pt x="21439" y="6097"/>
                    <a:pt x="21600" y="5852"/>
                    <a:pt x="21600" y="5548"/>
                  </a:cubicBezTo>
                  <a:lnTo>
                    <a:pt x="21600" y="549"/>
                  </a:lnTo>
                  <a:cubicBezTo>
                    <a:pt x="21600" y="246"/>
                    <a:pt x="21439" y="0"/>
                    <a:pt x="21241" y="0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02" name="frac_1_omega^+-E.pdf" descr="frac_1_omega^+-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4575" y="138754"/>
              <a:ext cx="29464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4" name="operatorname_Im_.pdf" descr="operatorname_Im_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7124" y="4708326"/>
            <a:ext cx="524510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Physical meaning"/>
          <p:cNvSpPr txBox="1"/>
          <p:nvPr/>
        </p:nvSpPr>
        <p:spPr>
          <a:xfrm>
            <a:off x="557386" y="4036135"/>
            <a:ext cx="239196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Physical meaning</a:t>
            </a:r>
          </a:p>
        </p:txBody>
      </p:sp>
      <p:pic>
        <p:nvPicPr>
          <p:cNvPr id="606" name="Screenshot 2020-11-13 at 11.29.19.png" descr="Screenshot 2020-11-13 at 11.29.1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06852" y="6647193"/>
            <a:ext cx="3822701" cy="160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Line"/>
          <p:cNvSpPr/>
          <p:nvPr/>
        </p:nvSpPr>
        <p:spPr>
          <a:xfrm>
            <a:off x="656394" y="759969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8" name="Line"/>
          <p:cNvSpPr/>
          <p:nvPr/>
        </p:nvSpPr>
        <p:spPr>
          <a:xfrm>
            <a:off x="8017860" y="759969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" name="Line"/>
          <p:cNvSpPr/>
          <p:nvPr/>
        </p:nvSpPr>
        <p:spPr>
          <a:xfrm>
            <a:off x="8017860" y="725679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0" name="Line"/>
          <p:cNvSpPr/>
          <p:nvPr/>
        </p:nvSpPr>
        <p:spPr>
          <a:xfrm>
            <a:off x="8017860" y="6012635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" name="Line"/>
          <p:cNvSpPr/>
          <p:nvPr/>
        </p:nvSpPr>
        <p:spPr>
          <a:xfrm>
            <a:off x="8017860" y="6806164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2" name="Line"/>
          <p:cNvSpPr/>
          <p:nvPr/>
        </p:nvSpPr>
        <p:spPr>
          <a:xfrm flipV="1">
            <a:off x="8216710" y="7249956"/>
            <a:ext cx="1" cy="3351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" name="Line"/>
          <p:cNvSpPr/>
          <p:nvPr/>
        </p:nvSpPr>
        <p:spPr>
          <a:xfrm flipV="1">
            <a:off x="8521510" y="6777466"/>
            <a:ext cx="1" cy="8075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" name="Line"/>
          <p:cNvSpPr/>
          <p:nvPr/>
        </p:nvSpPr>
        <p:spPr>
          <a:xfrm flipV="1">
            <a:off x="9016810" y="6024728"/>
            <a:ext cx="1" cy="156223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" name="long 𝜔-pulse"/>
          <p:cNvSpPr txBox="1"/>
          <p:nvPr/>
        </p:nvSpPr>
        <p:spPr>
          <a:xfrm>
            <a:off x="4392786" y="6248399"/>
            <a:ext cx="14885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long 𝜔-pulse</a:t>
            </a:r>
          </a:p>
        </p:txBody>
      </p:sp>
      <p:sp>
        <p:nvSpPr>
          <p:cNvPr id="616" name="ground state"/>
          <p:cNvSpPr txBox="1"/>
          <p:nvPr/>
        </p:nvSpPr>
        <p:spPr>
          <a:xfrm>
            <a:off x="752223" y="7602254"/>
            <a:ext cx="1445327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ground state</a:t>
            </a:r>
          </a:p>
        </p:txBody>
      </p:sp>
      <p:sp>
        <p:nvSpPr>
          <p:cNvPr id="617" name="exited states"/>
          <p:cNvSpPr txBox="1"/>
          <p:nvPr/>
        </p:nvSpPr>
        <p:spPr>
          <a:xfrm>
            <a:off x="10061323" y="6433854"/>
            <a:ext cx="1425142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exited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pic>
        <p:nvPicPr>
          <p:cNvPr id="620" name="operatorname_Im_.pdf" descr="operatorname_Im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24" y="1972375"/>
            <a:ext cx="524510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Physical meaning"/>
          <p:cNvSpPr txBox="1"/>
          <p:nvPr/>
        </p:nvSpPr>
        <p:spPr>
          <a:xfrm>
            <a:off x="455786" y="1305635"/>
            <a:ext cx="239196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Physical meaning</a:t>
            </a:r>
          </a:p>
        </p:txBody>
      </p:sp>
      <p:grpSp>
        <p:nvGrpSpPr>
          <p:cNvPr id="634" name="Group"/>
          <p:cNvGrpSpPr/>
          <p:nvPr/>
        </p:nvGrpSpPr>
        <p:grpSpPr>
          <a:xfrm>
            <a:off x="719894" y="2482035"/>
            <a:ext cx="10830071" cy="2234758"/>
            <a:chOff x="0" y="0"/>
            <a:chExt cx="10830070" cy="2234757"/>
          </a:xfrm>
        </p:grpSpPr>
        <p:pic>
          <p:nvPicPr>
            <p:cNvPr id="622" name="Screenshot 2020-11-13 at 11.29.19.png" descr="Screenshot 2020-11-13 at 11.29.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50457" y="634557"/>
              <a:ext cx="3822701" cy="160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3" name="Line"/>
            <p:cNvSpPr/>
            <p:nvPr/>
          </p:nvSpPr>
          <p:spPr>
            <a:xfrm>
              <a:off x="0" y="1587057"/>
              <a:ext cx="16351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7361465" y="1587057"/>
              <a:ext cx="16351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7361465" y="1244157"/>
              <a:ext cx="16351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7361465" y="0"/>
              <a:ext cx="1635150" cy="0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7361465" y="793528"/>
              <a:ext cx="16351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 flipV="1">
              <a:off x="7560316" y="1237320"/>
              <a:ext cx="1" cy="3351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V="1">
              <a:off x="7865115" y="764830"/>
              <a:ext cx="1" cy="80759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V="1">
              <a:off x="8360416" y="12092"/>
              <a:ext cx="1" cy="156223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1" name="long 𝜔-pulse"/>
            <p:cNvSpPr txBox="1"/>
            <p:nvPr/>
          </p:nvSpPr>
          <p:spPr>
            <a:xfrm>
              <a:off x="3736391" y="235764"/>
              <a:ext cx="148852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long 𝜔-pulse</a:t>
              </a:r>
            </a:p>
          </p:txBody>
        </p:sp>
        <p:sp>
          <p:nvSpPr>
            <p:cNvPr id="632" name="ground state"/>
            <p:cNvSpPr txBox="1"/>
            <p:nvPr/>
          </p:nvSpPr>
          <p:spPr>
            <a:xfrm>
              <a:off x="95829" y="1589618"/>
              <a:ext cx="1445327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ground state</a:t>
              </a:r>
            </a:p>
          </p:txBody>
        </p:sp>
        <p:sp>
          <p:nvSpPr>
            <p:cNvPr id="633" name="exited states"/>
            <p:cNvSpPr txBox="1"/>
            <p:nvPr/>
          </p:nvSpPr>
          <p:spPr>
            <a:xfrm>
              <a:off x="9404929" y="421218"/>
              <a:ext cx="1425142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exited states</a:t>
              </a:r>
            </a:p>
          </p:txBody>
        </p:sp>
      </p:grpSp>
      <p:sp>
        <p:nvSpPr>
          <p:cNvPr id="635" name="Examples:"/>
          <p:cNvSpPr txBox="1"/>
          <p:nvPr/>
        </p:nvSpPr>
        <p:spPr>
          <a:xfrm>
            <a:off x="443086" y="4997574"/>
            <a:ext cx="1562101" cy="77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Examples:</a:t>
            </a:r>
          </a:p>
        </p:txBody>
      </p:sp>
      <p:grpSp>
        <p:nvGrpSpPr>
          <p:cNvPr id="642" name="Group"/>
          <p:cNvGrpSpPr/>
          <p:nvPr/>
        </p:nvGrpSpPr>
        <p:grpSpPr>
          <a:xfrm>
            <a:off x="5328637" y="5899138"/>
            <a:ext cx="5344726" cy="2978163"/>
            <a:chOff x="0" y="0"/>
            <a:chExt cx="5344725" cy="2978161"/>
          </a:xfrm>
        </p:grpSpPr>
        <p:sp>
          <p:nvSpPr>
            <p:cNvPr id="636" name="perturbation"/>
            <p:cNvSpPr txBox="1"/>
            <p:nvPr/>
          </p:nvSpPr>
          <p:spPr>
            <a:xfrm>
              <a:off x="0" y="160348"/>
              <a:ext cx="159376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b="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63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25265" y="948724"/>
              <a:ext cx="2018069" cy="2029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24485" y="149145"/>
              <a:ext cx="1032629" cy="1441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9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 rot="8224787">
              <a:off x="1462338" y="415845"/>
              <a:ext cx="1032628" cy="1441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0" name="probe"/>
            <p:cNvSpPr txBox="1"/>
            <p:nvPr/>
          </p:nvSpPr>
          <p:spPr>
            <a:xfrm>
              <a:off x="4546600" y="7948"/>
              <a:ext cx="79812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b="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641" name="sample"/>
            <p:cNvSpPr txBox="1"/>
            <p:nvPr/>
          </p:nvSpPr>
          <p:spPr>
            <a:xfrm>
              <a:off x="2630928" y="639834"/>
              <a:ext cx="96749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b="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6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7700" y="6972300"/>
            <a:ext cx="13462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0495" y="7962900"/>
            <a:ext cx="151871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8800" y="7429500"/>
            <a:ext cx="15621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photoemission…"/>
          <p:cNvSpPr txBox="1"/>
          <p:nvPr/>
        </p:nvSpPr>
        <p:spPr>
          <a:xfrm>
            <a:off x="2369419" y="6901179"/>
            <a:ext cx="3479315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lnSpc>
                <a:spcPct val="150000"/>
              </a:lnSpc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914400">
              <a:lnSpc>
                <a:spcPct val="150000"/>
              </a:lnSpc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transport, optics</a:t>
            </a:r>
          </a:p>
          <a:p>
            <a:pPr algn="l" defTabSz="914400">
              <a:lnSpc>
                <a:spcPct val="150000"/>
              </a:lnSpc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magnetism, neutron scattering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799882" y="2772024"/>
            <a:ext cx="2582932" cy="2788962"/>
            <a:chOff x="0" y="203011"/>
            <a:chExt cx="2582931" cy="2788960"/>
          </a:xfrm>
        </p:grpSpPr>
        <p:grpSp>
          <p:nvGrpSpPr>
            <p:cNvPr id="656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649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1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2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3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4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5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657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2430958" y="8394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2430958" y="209751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 flipV="1">
              <a:off x="201165" y="201993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66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66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5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81" name="Group"/>
          <p:cNvGrpSpPr/>
          <p:nvPr/>
        </p:nvGrpSpPr>
        <p:grpSpPr>
          <a:xfrm>
            <a:off x="5981482" y="2735364"/>
            <a:ext cx="2582932" cy="2825622"/>
            <a:chOff x="0" y="166351"/>
            <a:chExt cx="2582931" cy="2825620"/>
          </a:xfrm>
        </p:grpSpPr>
        <p:grpSp>
          <p:nvGrpSpPr>
            <p:cNvPr id="674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667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69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0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1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2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3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675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278765" y="1663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 flipV="1">
              <a:off x="2430958" y="194511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 flipH="1">
              <a:off x="201165" y="215963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2" name="Rounded Rectangle"/>
          <p:cNvSpPr/>
          <p:nvPr/>
        </p:nvSpPr>
        <p:spPr>
          <a:xfrm>
            <a:off x="1861554" y="49892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" name="Rounded Rectangle"/>
          <p:cNvSpPr/>
          <p:nvPr/>
        </p:nvSpPr>
        <p:spPr>
          <a:xfrm>
            <a:off x="7030454" y="50019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85" name="color_red_e^-itH.pdf" descr="color_red_e^-it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687" name="langle_S_iz_S_iz.pdf" descr="langle_S_iz_S_iz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091" y="6064795"/>
            <a:ext cx="1092201" cy="29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1" name="Group"/>
          <p:cNvGrpSpPr/>
          <p:nvPr/>
        </p:nvGrpSpPr>
        <p:grpSpPr>
          <a:xfrm>
            <a:off x="278431" y="6565436"/>
            <a:ext cx="3443922" cy="3264364"/>
            <a:chOff x="0" y="0"/>
            <a:chExt cx="3443921" cy="3264363"/>
          </a:xfrm>
        </p:grpSpPr>
        <p:pic>
          <p:nvPicPr>
            <p:cNvPr id="688" name="Screenshot 2020-11-12 at 15.30.08.png" descr="Screenshot 2020-11-12 at 15.30.08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8621" y="79372"/>
              <a:ext cx="3035301" cy="302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9" name="𝜔"/>
            <p:cNvSpPr txBox="1"/>
            <p:nvPr/>
          </p:nvSpPr>
          <p:spPr>
            <a:xfrm>
              <a:off x="1968054" y="2756363"/>
              <a:ext cx="2959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690" name="Im"/>
            <p:cNvSpPr txBox="1"/>
            <p:nvPr/>
          </p:nvSpPr>
          <p:spPr>
            <a:xfrm>
              <a:off x="0" y="0"/>
              <a:ext cx="395716" cy="4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Im</a:t>
              </a:r>
            </a:p>
          </p:txBody>
        </p:sp>
      </p:grpSp>
      <p:grpSp>
        <p:nvGrpSpPr>
          <p:cNvPr id="695" name="Group"/>
          <p:cNvGrpSpPr/>
          <p:nvPr/>
        </p:nvGrpSpPr>
        <p:grpSpPr>
          <a:xfrm>
            <a:off x="7644431" y="6768636"/>
            <a:ext cx="4251104" cy="2857964"/>
            <a:chOff x="0" y="0"/>
            <a:chExt cx="4251103" cy="2857963"/>
          </a:xfrm>
        </p:grpSpPr>
        <p:pic>
          <p:nvPicPr>
            <p:cNvPr id="692" name="Screenshot 2020-11-13 at 11.50.00.png" descr="Screenshot 2020-11-13 at 11.50.0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8397" y="122777"/>
              <a:ext cx="3882707" cy="2503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3" name="Im"/>
            <p:cNvSpPr txBox="1"/>
            <p:nvPr/>
          </p:nvSpPr>
          <p:spPr>
            <a:xfrm>
              <a:off x="0" y="0"/>
              <a:ext cx="395716" cy="4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Im</a:t>
              </a:r>
            </a:p>
          </p:txBody>
        </p:sp>
        <p:sp>
          <p:nvSpPr>
            <p:cNvPr id="694" name="𝜔"/>
            <p:cNvSpPr txBox="1"/>
            <p:nvPr/>
          </p:nvSpPr>
          <p:spPr>
            <a:xfrm>
              <a:off x="2526855" y="2349963"/>
              <a:ext cx="2959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</p:grpSp>
      <p:pic>
        <p:nvPicPr>
          <p:cNvPr id="696" name="S_z(_mathbf_k_)=.pdf" descr="S_z(_mathbf_k_)=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00691" y="7446516"/>
            <a:ext cx="25654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4865817" y="8197618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Line"/>
          <p:cNvSpPr/>
          <p:nvPr/>
        </p:nvSpPr>
        <p:spPr>
          <a:xfrm flipH="1">
            <a:off x="4854550" y="8337318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01" name="Group"/>
          <p:cNvGrpSpPr/>
          <p:nvPr/>
        </p:nvGrpSpPr>
        <p:grpSpPr>
          <a:xfrm>
            <a:off x="6855479" y="6086499"/>
            <a:ext cx="1889513" cy="292101"/>
            <a:chOff x="0" y="0"/>
            <a:chExt cx="1889511" cy="292100"/>
          </a:xfrm>
        </p:grpSpPr>
        <p:pic>
          <p:nvPicPr>
            <p:cNvPr id="699" name="langle_S_z(_math.pdf" descr="langle_S_z(_math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52600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0" name="langle_S_iz_S_iz.pdf" descr="langle_S_iz_S_iz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87222" t="0" r="0" b="0"/>
            <a:stretch>
              <a:fillRect/>
            </a:stretch>
          </p:blipFill>
          <p:spPr>
            <a:xfrm>
              <a:off x="1749960" y="0"/>
              <a:ext cx="139552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799882" y="2772024"/>
            <a:ext cx="2582932" cy="2788962"/>
            <a:chOff x="0" y="203011"/>
            <a:chExt cx="2582931" cy="2788960"/>
          </a:xfrm>
        </p:grpSpPr>
        <p:grpSp>
          <p:nvGrpSpPr>
            <p:cNvPr id="711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704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6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7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8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9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10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712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2430958" y="8394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2430958" y="209751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 flipV="1">
              <a:off x="201165" y="201993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71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0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5981482" y="2735364"/>
            <a:ext cx="2582932" cy="2825622"/>
            <a:chOff x="0" y="166351"/>
            <a:chExt cx="2582931" cy="2825620"/>
          </a:xfrm>
        </p:grpSpPr>
        <p:grpSp>
          <p:nvGrpSpPr>
            <p:cNvPr id="729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722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4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5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6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7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28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730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278765" y="1663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2430958" y="194511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 flipH="1">
              <a:off x="201165" y="215963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37" name="Rounded Rectangle"/>
          <p:cNvSpPr/>
          <p:nvPr/>
        </p:nvSpPr>
        <p:spPr>
          <a:xfrm>
            <a:off x="1861554" y="49892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8" name="Rounded Rectangle"/>
          <p:cNvSpPr/>
          <p:nvPr/>
        </p:nvSpPr>
        <p:spPr>
          <a:xfrm>
            <a:off x="7030454" y="50019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40" name="color_red_e^-itH.pdf" descr="color_red_e^-it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741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grpSp>
        <p:nvGrpSpPr>
          <p:cNvPr id="745" name="Group"/>
          <p:cNvGrpSpPr/>
          <p:nvPr/>
        </p:nvGrpSpPr>
        <p:grpSpPr>
          <a:xfrm>
            <a:off x="6310931" y="6412979"/>
            <a:ext cx="5152109" cy="2984962"/>
            <a:chOff x="0" y="0"/>
            <a:chExt cx="5152108" cy="2984960"/>
          </a:xfrm>
        </p:grpSpPr>
        <p:pic>
          <p:nvPicPr>
            <p:cNvPr id="742" name="Screenshot 2020-11-13 at 11.57.14.png" descr="Screenshot 2020-11-13 at 11.57.1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808" y="107527"/>
              <a:ext cx="4813301" cy="285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3" name="Re"/>
            <p:cNvSpPr txBox="1"/>
            <p:nvPr/>
          </p:nvSpPr>
          <p:spPr>
            <a:xfrm>
              <a:off x="0" y="0"/>
              <a:ext cx="395586" cy="4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Re</a:t>
              </a:r>
            </a:p>
          </p:txBody>
        </p:sp>
        <p:sp>
          <p:nvSpPr>
            <p:cNvPr id="744" name="𝜔"/>
            <p:cNvSpPr txBox="1"/>
            <p:nvPr/>
          </p:nvSpPr>
          <p:spPr>
            <a:xfrm>
              <a:off x="2793555" y="2476960"/>
              <a:ext cx="2959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341931" y="6705076"/>
            <a:ext cx="4251104" cy="2857965"/>
            <a:chOff x="0" y="0"/>
            <a:chExt cx="4251103" cy="2857963"/>
          </a:xfrm>
        </p:grpSpPr>
        <p:pic>
          <p:nvPicPr>
            <p:cNvPr id="746" name="Screenshot 2020-11-13 at 11.50.00.png" descr="Screenshot 2020-11-13 at 11.50.00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8397" y="122777"/>
              <a:ext cx="3882707" cy="2503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7" name="Im"/>
            <p:cNvSpPr txBox="1"/>
            <p:nvPr/>
          </p:nvSpPr>
          <p:spPr>
            <a:xfrm>
              <a:off x="0" y="0"/>
              <a:ext cx="395716" cy="4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Im</a:t>
              </a:r>
            </a:p>
          </p:txBody>
        </p:sp>
        <p:sp>
          <p:nvSpPr>
            <p:cNvPr id="748" name="𝜔"/>
            <p:cNvSpPr txBox="1"/>
            <p:nvPr/>
          </p:nvSpPr>
          <p:spPr>
            <a:xfrm>
              <a:off x="2526855" y="2349963"/>
              <a:ext cx="2959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749" name="Im"/>
            <p:cNvSpPr txBox="1"/>
            <p:nvPr/>
          </p:nvSpPr>
          <p:spPr>
            <a:xfrm>
              <a:off x="0" y="0"/>
              <a:ext cx="395716" cy="4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Im</a:t>
              </a:r>
            </a:p>
          </p:txBody>
        </p:sp>
        <p:pic>
          <p:nvPicPr>
            <p:cNvPr id="750" name="mathbf_k_=_pi.pdf" descr="mathbf_k_=_pi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10580" y="150155"/>
              <a:ext cx="698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mathbf_k_=_pi∕3.pdf" descr="mathbf_k_=_pi∕3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36601" y="1386240"/>
              <a:ext cx="9779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2" name="mathbf_k_=2_pi∕3.pdf" descr="mathbf_k_=2_pi∕3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63756" y="686031"/>
              <a:ext cx="11176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6" name="Group"/>
          <p:cNvGrpSpPr/>
          <p:nvPr/>
        </p:nvGrpSpPr>
        <p:grpSpPr>
          <a:xfrm>
            <a:off x="441979" y="6094929"/>
            <a:ext cx="1889513" cy="292101"/>
            <a:chOff x="0" y="0"/>
            <a:chExt cx="1889511" cy="292100"/>
          </a:xfrm>
        </p:grpSpPr>
        <p:pic>
          <p:nvPicPr>
            <p:cNvPr id="754" name="langle_S_z(_math.pdf" descr="langle_S_z(_math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752600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langle_S_iz_S_iz.pdf" descr="langle_S_iz_S_iz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87222" t="0" r="0" b="0"/>
            <a:stretch>
              <a:fillRect/>
            </a:stretch>
          </p:blipFill>
          <p:spPr>
            <a:xfrm>
              <a:off x="1749960" y="0"/>
              <a:ext cx="139552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roup"/>
          <p:cNvGrpSpPr/>
          <p:nvPr/>
        </p:nvGrpSpPr>
        <p:grpSpPr>
          <a:xfrm>
            <a:off x="6579448" y="1060241"/>
            <a:ext cx="6238092" cy="2715757"/>
            <a:chOff x="0" y="-80425"/>
            <a:chExt cx="6238090" cy="2715756"/>
          </a:xfrm>
        </p:grpSpPr>
        <p:sp>
          <p:nvSpPr>
            <p:cNvPr id="758" name="Line"/>
            <p:cNvSpPr/>
            <p:nvPr/>
          </p:nvSpPr>
          <p:spPr>
            <a:xfrm flipV="1">
              <a:off x="1825699" y="435128"/>
              <a:ext cx="1" cy="31104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741148" y="482100"/>
              <a:ext cx="1" cy="31104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1741148" y="1383173"/>
              <a:ext cx="1" cy="31104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1117532" y="1803743"/>
              <a:ext cx="1" cy="31104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2304207" y="1090916"/>
              <a:ext cx="117116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63" name="color_red_e^-itH.pdf" descr="color_red_e^-itH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0548" y="671023"/>
              <a:ext cx="591257" cy="236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4" name="Line"/>
            <p:cNvSpPr/>
            <p:nvPr/>
          </p:nvSpPr>
          <p:spPr>
            <a:xfrm flipH="1">
              <a:off x="97109" y="510284"/>
              <a:ext cx="1" cy="31104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26257"/>
              <a:ext cx="1849998" cy="2609075"/>
              <a:chOff x="0" y="0"/>
              <a:chExt cx="1849997" cy="2609073"/>
            </a:xfrm>
          </p:grpSpPr>
          <p:grpSp>
            <p:nvGrpSpPr>
              <p:cNvPr id="772" name="Group"/>
              <p:cNvGrpSpPr/>
              <p:nvPr/>
            </p:nvGrpSpPr>
            <p:grpSpPr>
              <a:xfrm>
                <a:off x="0" y="-1"/>
                <a:ext cx="1849998" cy="1985601"/>
                <a:chOff x="83409" y="0"/>
                <a:chExt cx="1849997" cy="1985599"/>
              </a:xfrm>
            </p:grpSpPr>
            <p:sp>
              <p:nvSpPr>
                <p:cNvPr id="765" name="Oval"/>
                <p:cNvSpPr/>
                <p:nvPr/>
              </p:nvSpPr>
              <p:spPr>
                <a:xfrm>
                  <a:off x="937330" y="0"/>
                  <a:ext cx="142157" cy="14787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66" name="Circle"/>
                <p:cNvSpPr/>
                <p:nvPr/>
              </p:nvSpPr>
              <p:spPr>
                <a:xfrm>
                  <a:off x="83409" y="86268"/>
                  <a:ext cx="1849999" cy="1849998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67" name="Oval"/>
                <p:cNvSpPr/>
                <p:nvPr/>
              </p:nvSpPr>
              <p:spPr>
                <a:xfrm>
                  <a:off x="1783014" y="524662"/>
                  <a:ext cx="142155" cy="14787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68" name="Oval"/>
                <p:cNvSpPr/>
                <p:nvPr/>
              </p:nvSpPr>
              <p:spPr>
                <a:xfrm>
                  <a:off x="158597" y="1435400"/>
                  <a:ext cx="142157" cy="14787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69" name="Oval"/>
                <p:cNvSpPr/>
                <p:nvPr/>
              </p:nvSpPr>
              <p:spPr>
                <a:xfrm>
                  <a:off x="1023663" y="1837726"/>
                  <a:ext cx="142157" cy="14787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70" name="Oval"/>
                <p:cNvSpPr/>
                <p:nvPr/>
              </p:nvSpPr>
              <p:spPr>
                <a:xfrm>
                  <a:off x="1754830" y="1379033"/>
                  <a:ext cx="142156" cy="14787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71" name="Oval"/>
                <p:cNvSpPr/>
                <p:nvPr/>
              </p:nvSpPr>
              <p:spPr>
                <a:xfrm>
                  <a:off x="121020" y="524662"/>
                  <a:ext cx="142156" cy="14787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773" name="Line"/>
              <p:cNvSpPr/>
              <p:nvPr/>
            </p:nvSpPr>
            <p:spPr>
              <a:xfrm flipV="1">
                <a:off x="144082" y="1301349"/>
                <a:ext cx="1" cy="311040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74" name="Line"/>
              <p:cNvSpPr/>
              <p:nvPr/>
            </p:nvSpPr>
            <p:spPr>
              <a:xfrm flipV="1">
                <a:off x="899222" y="1732005"/>
                <a:ext cx="1" cy="311040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75" name="Rounded Rectangle"/>
              <p:cNvSpPr/>
              <p:nvPr/>
            </p:nvSpPr>
            <p:spPr>
              <a:xfrm>
                <a:off x="760411" y="1588089"/>
                <a:ext cx="491554" cy="555013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776" name="Line" descr="Line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249575" y="1963704"/>
                <a:ext cx="719904" cy="457905"/>
              </a:xfrm>
              <a:prstGeom prst="rect">
                <a:avLst/>
              </a:prstGeom>
              <a:effectLst/>
            </p:spPr>
          </p:pic>
        </p:grpSp>
        <p:grpSp>
          <p:nvGrpSpPr>
            <p:cNvPr id="798" name="Group"/>
            <p:cNvGrpSpPr/>
            <p:nvPr/>
          </p:nvGrpSpPr>
          <p:grpSpPr>
            <a:xfrm>
              <a:off x="3711266" y="-80426"/>
              <a:ext cx="2526825" cy="2204306"/>
              <a:chOff x="0" y="-80425"/>
              <a:chExt cx="2526824" cy="2204305"/>
            </a:xfrm>
          </p:grpSpPr>
          <p:sp>
            <p:nvSpPr>
              <p:cNvPr id="779" name="Line"/>
              <p:cNvSpPr/>
              <p:nvPr/>
            </p:nvSpPr>
            <p:spPr>
              <a:xfrm>
                <a:off x="908318" y="1812839"/>
                <a:ext cx="1" cy="31104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794" name="Group"/>
              <p:cNvGrpSpPr/>
              <p:nvPr/>
            </p:nvGrpSpPr>
            <p:grpSpPr>
              <a:xfrm>
                <a:off x="0" y="0"/>
                <a:ext cx="1849998" cy="2065123"/>
                <a:chOff x="0" y="119147"/>
                <a:chExt cx="1849997" cy="2065122"/>
              </a:xfrm>
            </p:grpSpPr>
            <p:grpSp>
              <p:nvGrpSpPr>
                <p:cNvPr id="787" name="Group"/>
                <p:cNvGrpSpPr/>
                <p:nvPr/>
              </p:nvGrpSpPr>
              <p:grpSpPr>
                <a:xfrm>
                  <a:off x="0" y="145404"/>
                  <a:ext cx="1849998" cy="1985601"/>
                  <a:chOff x="83409" y="0"/>
                  <a:chExt cx="1849997" cy="1985599"/>
                </a:xfrm>
              </p:grpSpPr>
              <p:sp>
                <p:nvSpPr>
                  <p:cNvPr id="780" name="Oval"/>
                  <p:cNvSpPr/>
                  <p:nvPr/>
                </p:nvSpPr>
                <p:spPr>
                  <a:xfrm>
                    <a:off x="937330" y="0"/>
                    <a:ext cx="142157" cy="14787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1" name="Circle"/>
                  <p:cNvSpPr/>
                  <p:nvPr/>
                </p:nvSpPr>
                <p:spPr>
                  <a:xfrm>
                    <a:off x="83409" y="86268"/>
                    <a:ext cx="1849999" cy="1849998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2" name="Oval"/>
                  <p:cNvSpPr/>
                  <p:nvPr/>
                </p:nvSpPr>
                <p:spPr>
                  <a:xfrm>
                    <a:off x="1783014" y="524662"/>
                    <a:ext cx="142155" cy="14787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3" name="Oval"/>
                  <p:cNvSpPr/>
                  <p:nvPr/>
                </p:nvSpPr>
                <p:spPr>
                  <a:xfrm>
                    <a:off x="158597" y="1435400"/>
                    <a:ext cx="142157" cy="14787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4" name="Oval"/>
                  <p:cNvSpPr/>
                  <p:nvPr/>
                </p:nvSpPr>
                <p:spPr>
                  <a:xfrm>
                    <a:off x="1023663" y="1837726"/>
                    <a:ext cx="142157" cy="14787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5" name="Oval"/>
                  <p:cNvSpPr/>
                  <p:nvPr/>
                </p:nvSpPr>
                <p:spPr>
                  <a:xfrm>
                    <a:off x="1754830" y="1379033"/>
                    <a:ext cx="142156" cy="14787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86" name="Oval"/>
                  <p:cNvSpPr/>
                  <p:nvPr/>
                </p:nvSpPr>
                <p:spPr>
                  <a:xfrm>
                    <a:off x="121020" y="524662"/>
                    <a:ext cx="142156" cy="14787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788" name="Line"/>
                <p:cNvSpPr/>
                <p:nvPr/>
              </p:nvSpPr>
              <p:spPr>
                <a:xfrm flipV="1">
                  <a:off x="1825699" y="554275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FF26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89" name="Line"/>
                <p:cNvSpPr/>
                <p:nvPr/>
              </p:nvSpPr>
              <p:spPr>
                <a:xfrm>
                  <a:off x="915902" y="119147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90" name="Line"/>
                <p:cNvSpPr/>
                <p:nvPr/>
              </p:nvSpPr>
              <p:spPr>
                <a:xfrm flipV="1">
                  <a:off x="1741148" y="1393165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 flipH="1">
                  <a:off x="97109" y="629431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92" name="Line"/>
                <p:cNvSpPr/>
                <p:nvPr/>
              </p:nvSpPr>
              <p:spPr>
                <a:xfrm flipH="1">
                  <a:off x="144082" y="1546812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1116192" y="1873230"/>
                  <a:ext cx="1" cy="31104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795" name="Rounded Rectangle"/>
              <p:cNvSpPr/>
              <p:nvPr/>
            </p:nvSpPr>
            <p:spPr>
              <a:xfrm>
                <a:off x="1533592" y="331776"/>
                <a:ext cx="491553" cy="555013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796" name="Line" descr="Line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1750455" y="107039"/>
                <a:ext cx="719904" cy="457905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800" name="1-particle spectral function"/>
          <p:cNvSpPr txBox="1"/>
          <p:nvPr/>
        </p:nvSpPr>
        <p:spPr>
          <a:xfrm>
            <a:off x="252586" y="33168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801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802" name="langle_color_blu.pdf" descr="langle_color_blu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630" y="1936005"/>
            <a:ext cx="47371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1-particle propagator"/>
          <p:cNvSpPr txBox="1"/>
          <p:nvPr/>
        </p:nvSpPr>
        <p:spPr>
          <a:xfrm>
            <a:off x="252586" y="1287450"/>
            <a:ext cx="2910632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propagator</a:t>
            </a:r>
          </a:p>
        </p:txBody>
      </p:sp>
      <p:pic>
        <p:nvPicPr>
          <p:cNvPr id="804" name="Screenshot 2020-11-13 at 12.20.17.png" descr="Screenshot 2020-11-13 at 12.20.17.png"/>
          <p:cNvPicPr>
            <a:picLocks noChangeAspect="0"/>
          </p:cNvPicPr>
          <p:nvPr/>
        </p:nvPicPr>
        <p:blipFill>
          <a:blip r:embed="rId5">
            <a:extLst/>
          </a:blip>
          <a:srcRect l="33055" t="0" r="31088" b="0"/>
          <a:stretch>
            <a:fillRect/>
          </a:stretch>
        </p:blipFill>
        <p:spPr>
          <a:xfrm rot="16200000">
            <a:off x="7555954" y="3360926"/>
            <a:ext cx="1977232" cy="802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5" name="Screenshot 2020-11-13 at 12.16.40.png" descr="Screenshot 2020-11-13 at 12.16.40.png"/>
          <p:cNvPicPr>
            <a:picLocks noChangeAspect="0"/>
          </p:cNvPicPr>
          <p:nvPr/>
        </p:nvPicPr>
        <p:blipFill>
          <a:blip r:embed="rId6">
            <a:alphaModFix amt="51301"/>
            <a:extLst/>
          </a:blip>
          <a:srcRect l="6569" t="8045" r="8204" b="21395"/>
          <a:stretch>
            <a:fillRect/>
          </a:stretch>
        </p:blipFill>
        <p:spPr>
          <a:xfrm>
            <a:off x="427533" y="6564462"/>
            <a:ext cx="3798095" cy="162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1381"/>
                </a:lnTo>
                <a:lnTo>
                  <a:pt x="133" y="11381"/>
                </a:lnTo>
                <a:cubicBezTo>
                  <a:pt x="144" y="11322"/>
                  <a:pt x="166" y="11274"/>
                  <a:pt x="196" y="11244"/>
                </a:cubicBezTo>
                <a:cubicBezTo>
                  <a:pt x="250" y="11192"/>
                  <a:pt x="580" y="11161"/>
                  <a:pt x="1041" y="11154"/>
                </a:cubicBezTo>
                <a:cubicBezTo>
                  <a:pt x="2423" y="11134"/>
                  <a:pt x="5006" y="11296"/>
                  <a:pt x="5006" y="11461"/>
                </a:cubicBezTo>
                <a:cubicBezTo>
                  <a:pt x="5006" y="11508"/>
                  <a:pt x="4853" y="11551"/>
                  <a:pt x="4645" y="11588"/>
                </a:cubicBezTo>
                <a:cubicBezTo>
                  <a:pt x="4798" y="11617"/>
                  <a:pt x="5090" y="11637"/>
                  <a:pt x="5090" y="11672"/>
                </a:cubicBezTo>
                <a:cubicBezTo>
                  <a:pt x="5090" y="11810"/>
                  <a:pt x="3894" y="11906"/>
                  <a:pt x="1713" y="11942"/>
                </a:cubicBezTo>
                <a:lnTo>
                  <a:pt x="0" y="11974"/>
                </a:lnTo>
                <a:lnTo>
                  <a:pt x="0" y="21600"/>
                </a:lnTo>
                <a:lnTo>
                  <a:pt x="10678" y="21600"/>
                </a:lnTo>
                <a:cubicBezTo>
                  <a:pt x="10676" y="20875"/>
                  <a:pt x="10672" y="20310"/>
                  <a:pt x="10671" y="19512"/>
                </a:cubicBezTo>
                <a:cubicBezTo>
                  <a:pt x="10527" y="19860"/>
                  <a:pt x="10499" y="19144"/>
                  <a:pt x="10522" y="15706"/>
                </a:cubicBezTo>
                <a:cubicBezTo>
                  <a:pt x="10543" y="12706"/>
                  <a:pt x="10615" y="11926"/>
                  <a:pt x="10671" y="12930"/>
                </a:cubicBezTo>
                <a:lnTo>
                  <a:pt x="10671" y="12000"/>
                </a:lnTo>
                <a:lnTo>
                  <a:pt x="8175" y="11942"/>
                </a:lnTo>
                <a:cubicBezTo>
                  <a:pt x="6581" y="11906"/>
                  <a:pt x="5679" y="11808"/>
                  <a:pt x="5679" y="11672"/>
                </a:cubicBezTo>
                <a:cubicBezTo>
                  <a:pt x="5679" y="11604"/>
                  <a:pt x="5904" y="11549"/>
                  <a:pt x="6329" y="11503"/>
                </a:cubicBezTo>
                <a:cubicBezTo>
                  <a:pt x="6753" y="11458"/>
                  <a:pt x="7377" y="11426"/>
                  <a:pt x="8173" y="11408"/>
                </a:cubicBezTo>
                <a:lnTo>
                  <a:pt x="10669" y="11350"/>
                </a:lnTo>
                <a:lnTo>
                  <a:pt x="10689" y="7581"/>
                </a:lnTo>
                <a:cubicBezTo>
                  <a:pt x="10704" y="5247"/>
                  <a:pt x="10746" y="3806"/>
                  <a:pt x="10798" y="3806"/>
                </a:cubicBezTo>
                <a:cubicBezTo>
                  <a:pt x="10850" y="3806"/>
                  <a:pt x="10890" y="5247"/>
                  <a:pt x="10904" y="7581"/>
                </a:cubicBezTo>
                <a:lnTo>
                  <a:pt x="10926" y="11350"/>
                </a:lnTo>
                <a:lnTo>
                  <a:pt x="13423" y="11408"/>
                </a:lnTo>
                <a:cubicBezTo>
                  <a:pt x="15015" y="11444"/>
                  <a:pt x="15917" y="11537"/>
                  <a:pt x="15917" y="11672"/>
                </a:cubicBezTo>
                <a:cubicBezTo>
                  <a:pt x="15917" y="11808"/>
                  <a:pt x="15014" y="11906"/>
                  <a:pt x="13420" y="11942"/>
                </a:cubicBezTo>
                <a:lnTo>
                  <a:pt x="10924" y="12000"/>
                </a:lnTo>
                <a:lnTo>
                  <a:pt x="10924" y="19216"/>
                </a:lnTo>
                <a:cubicBezTo>
                  <a:pt x="10924" y="20462"/>
                  <a:pt x="10914" y="20718"/>
                  <a:pt x="10911" y="21600"/>
                </a:cubicBezTo>
                <a:lnTo>
                  <a:pt x="21600" y="21600"/>
                </a:lnTo>
                <a:lnTo>
                  <a:pt x="21600" y="11968"/>
                </a:lnTo>
                <a:lnTo>
                  <a:pt x="20092" y="11942"/>
                </a:lnTo>
                <a:cubicBezTo>
                  <a:pt x="17771" y="11906"/>
                  <a:pt x="16504" y="11810"/>
                  <a:pt x="16504" y="11672"/>
                </a:cubicBezTo>
                <a:cubicBezTo>
                  <a:pt x="16504" y="11535"/>
                  <a:pt x="17771" y="11444"/>
                  <a:pt x="20092" y="11408"/>
                </a:cubicBezTo>
                <a:lnTo>
                  <a:pt x="21600" y="11381"/>
                </a:lnTo>
                <a:lnTo>
                  <a:pt x="21600" y="0"/>
                </a:lnTo>
                <a:lnTo>
                  <a:pt x="10899" y="0"/>
                </a:lnTo>
                <a:cubicBezTo>
                  <a:pt x="10882" y="1158"/>
                  <a:pt x="10843" y="2004"/>
                  <a:pt x="10798" y="2004"/>
                </a:cubicBezTo>
                <a:cubicBezTo>
                  <a:pt x="10752" y="2004"/>
                  <a:pt x="10713" y="1158"/>
                  <a:pt x="10696" y="0"/>
                </a:cubicBezTo>
                <a:lnTo>
                  <a:pt x="0" y="0"/>
                </a:lnTo>
                <a:close/>
                <a:moveTo>
                  <a:pt x="9644" y="1660"/>
                </a:moveTo>
                <a:cubicBezTo>
                  <a:pt x="9668" y="1674"/>
                  <a:pt x="9687" y="1716"/>
                  <a:pt x="9701" y="1771"/>
                </a:cubicBezTo>
                <a:cubicBezTo>
                  <a:pt x="9709" y="1806"/>
                  <a:pt x="9709" y="1844"/>
                  <a:pt x="9710" y="1882"/>
                </a:cubicBezTo>
                <a:cubicBezTo>
                  <a:pt x="9740" y="1885"/>
                  <a:pt x="9767" y="1913"/>
                  <a:pt x="9784" y="1982"/>
                </a:cubicBezTo>
                <a:cubicBezTo>
                  <a:pt x="9811" y="2093"/>
                  <a:pt x="9801" y="2236"/>
                  <a:pt x="9757" y="2305"/>
                </a:cubicBezTo>
                <a:cubicBezTo>
                  <a:pt x="9714" y="2373"/>
                  <a:pt x="9656" y="2347"/>
                  <a:pt x="9629" y="2236"/>
                </a:cubicBezTo>
                <a:cubicBezTo>
                  <a:pt x="9620" y="2201"/>
                  <a:pt x="9620" y="2158"/>
                  <a:pt x="9620" y="2120"/>
                </a:cubicBezTo>
                <a:cubicBezTo>
                  <a:pt x="9589" y="2118"/>
                  <a:pt x="9560" y="2089"/>
                  <a:pt x="9543" y="2019"/>
                </a:cubicBezTo>
                <a:cubicBezTo>
                  <a:pt x="9516" y="1909"/>
                  <a:pt x="9528" y="1765"/>
                  <a:pt x="9572" y="1697"/>
                </a:cubicBezTo>
                <a:cubicBezTo>
                  <a:pt x="9594" y="1663"/>
                  <a:pt x="9621" y="1646"/>
                  <a:pt x="9644" y="1660"/>
                </a:cubicBezTo>
                <a:close/>
                <a:moveTo>
                  <a:pt x="9705" y="19327"/>
                </a:moveTo>
                <a:cubicBezTo>
                  <a:pt x="9751" y="19327"/>
                  <a:pt x="9801" y="19698"/>
                  <a:pt x="9816" y="20152"/>
                </a:cubicBezTo>
                <a:cubicBezTo>
                  <a:pt x="9823" y="20372"/>
                  <a:pt x="9821" y="20574"/>
                  <a:pt x="9811" y="20749"/>
                </a:cubicBezTo>
                <a:cubicBezTo>
                  <a:pt x="9811" y="20751"/>
                  <a:pt x="9812" y="20752"/>
                  <a:pt x="9811" y="20754"/>
                </a:cubicBezTo>
                <a:cubicBezTo>
                  <a:pt x="9801" y="20926"/>
                  <a:pt x="9782" y="21070"/>
                  <a:pt x="9762" y="21167"/>
                </a:cubicBezTo>
                <a:cubicBezTo>
                  <a:pt x="9740" y="21269"/>
                  <a:pt x="9720" y="21321"/>
                  <a:pt x="9694" y="21309"/>
                </a:cubicBezTo>
                <a:cubicBezTo>
                  <a:pt x="9669" y="21300"/>
                  <a:pt x="9642" y="21230"/>
                  <a:pt x="9620" y="21082"/>
                </a:cubicBezTo>
                <a:cubicBezTo>
                  <a:pt x="9583" y="20840"/>
                  <a:pt x="9581" y="20401"/>
                  <a:pt x="9599" y="20025"/>
                </a:cubicBezTo>
                <a:cubicBezTo>
                  <a:pt x="9599" y="20022"/>
                  <a:pt x="9599" y="20022"/>
                  <a:pt x="9599" y="20019"/>
                </a:cubicBezTo>
                <a:cubicBezTo>
                  <a:pt x="9618" y="19642"/>
                  <a:pt x="9656" y="19327"/>
                  <a:pt x="9705" y="1932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06" name="Line"/>
          <p:cNvSpPr/>
          <p:nvPr/>
        </p:nvSpPr>
        <p:spPr>
          <a:xfrm>
            <a:off x="252586" y="7426078"/>
            <a:ext cx="41479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2339280" y="5994750"/>
            <a:ext cx="1" cy="2293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8" name="k"/>
          <p:cNvSpPr txBox="1"/>
          <p:nvPr/>
        </p:nvSpPr>
        <p:spPr>
          <a:xfrm>
            <a:off x="4261585" y="7441455"/>
            <a:ext cx="232675" cy="407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09" name="𝜔"/>
          <p:cNvSpPr txBox="1"/>
          <p:nvPr/>
        </p:nvSpPr>
        <p:spPr>
          <a:xfrm>
            <a:off x="1922485" y="5847110"/>
            <a:ext cx="2959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𝜔</a:t>
            </a:r>
          </a:p>
        </p:txBody>
      </p:sp>
      <p:sp>
        <p:nvSpPr>
          <p:cNvPr id="810" name="Oval"/>
          <p:cNvSpPr/>
          <p:nvPr/>
        </p:nvSpPr>
        <p:spPr>
          <a:xfrm>
            <a:off x="2240042" y="6670924"/>
            <a:ext cx="198477" cy="20645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11" name="Oval"/>
          <p:cNvSpPr/>
          <p:nvPr/>
        </p:nvSpPr>
        <p:spPr>
          <a:xfrm>
            <a:off x="4132342" y="7974775"/>
            <a:ext cx="198477" cy="20645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2" name="Oval"/>
          <p:cNvSpPr/>
          <p:nvPr/>
        </p:nvSpPr>
        <p:spPr>
          <a:xfrm>
            <a:off x="2887742" y="7007782"/>
            <a:ext cx="198477" cy="20645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3" name="Oval"/>
          <p:cNvSpPr/>
          <p:nvPr/>
        </p:nvSpPr>
        <p:spPr>
          <a:xfrm>
            <a:off x="3484642" y="7619940"/>
            <a:ext cx="198477" cy="206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4" name="Oval"/>
          <p:cNvSpPr/>
          <p:nvPr/>
        </p:nvSpPr>
        <p:spPr>
          <a:xfrm>
            <a:off x="4741942" y="5997882"/>
            <a:ext cx="944998" cy="2064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15" name="Oval"/>
          <p:cNvSpPr/>
          <p:nvPr/>
        </p:nvSpPr>
        <p:spPr>
          <a:xfrm>
            <a:off x="6257003" y="5997882"/>
            <a:ext cx="944998" cy="2064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6" name="Oval"/>
          <p:cNvSpPr/>
          <p:nvPr/>
        </p:nvSpPr>
        <p:spPr>
          <a:xfrm>
            <a:off x="7772064" y="5997882"/>
            <a:ext cx="944998" cy="20645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7" name="Oval"/>
          <p:cNvSpPr/>
          <p:nvPr/>
        </p:nvSpPr>
        <p:spPr>
          <a:xfrm>
            <a:off x="9435764" y="5997882"/>
            <a:ext cx="944998" cy="20645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8" name="local"/>
          <p:cNvSpPr txBox="1"/>
          <p:nvPr/>
        </p:nvSpPr>
        <p:spPr>
          <a:xfrm>
            <a:off x="11240595" y="5897225"/>
            <a:ext cx="647571" cy="407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local</a:t>
            </a:r>
          </a:p>
        </p:txBody>
      </p:sp>
      <p:sp>
        <p:nvSpPr>
          <p:cNvPr id="819" name="Non-interacting case (U=0) - relationship to 1P eigenenergies"/>
          <p:cNvSpPr txBox="1"/>
          <p:nvPr/>
        </p:nvSpPr>
        <p:spPr>
          <a:xfrm>
            <a:off x="252586" y="5148371"/>
            <a:ext cx="768369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Non-interacting case (U=0) - relationship to 1P eigenenergies</a:t>
            </a:r>
            <a:r>
              <a:t> </a:t>
            </a:r>
          </a:p>
        </p:txBody>
      </p:sp>
      <p:sp>
        <p:nvSpPr>
          <p:cNvPr id="820" name="Oval"/>
          <p:cNvSpPr/>
          <p:nvPr/>
        </p:nvSpPr>
        <p:spPr>
          <a:xfrm>
            <a:off x="995442" y="7645340"/>
            <a:ext cx="198477" cy="206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1" name="Oval"/>
          <p:cNvSpPr/>
          <p:nvPr/>
        </p:nvSpPr>
        <p:spPr>
          <a:xfrm>
            <a:off x="1592342" y="7024597"/>
            <a:ext cx="198476" cy="20645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22" name="A(_omega)=_sum_l.pdf" descr="A(_omega)=_sum_l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7785" y="4022923"/>
            <a:ext cx="73533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1-particle spectral function"/>
          <p:cNvSpPr txBox="1"/>
          <p:nvPr/>
        </p:nvSpPr>
        <p:spPr>
          <a:xfrm>
            <a:off x="252586" y="10562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825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8609165" y="258005"/>
            <a:ext cx="4241674" cy="2441135"/>
            <a:chOff x="0" y="0"/>
            <a:chExt cx="4241673" cy="2441133"/>
          </a:xfrm>
        </p:grpSpPr>
        <p:pic>
          <p:nvPicPr>
            <p:cNvPr id="826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2">
              <a:alphaModFix amt="51301"/>
              <a:extLst/>
            </a:blip>
            <a:srcRect l="6569" t="8045" r="8204" b="21395"/>
            <a:stretch>
              <a:fillRect/>
            </a:stretch>
          </p:blipFill>
          <p:spPr>
            <a:xfrm>
              <a:off x="174947" y="717352"/>
              <a:ext cx="3798095" cy="162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81"/>
                  </a:lnTo>
                  <a:lnTo>
                    <a:pt x="133" y="11381"/>
                  </a:lnTo>
                  <a:cubicBezTo>
                    <a:pt x="144" y="11322"/>
                    <a:pt x="166" y="11274"/>
                    <a:pt x="196" y="11244"/>
                  </a:cubicBezTo>
                  <a:cubicBezTo>
                    <a:pt x="250" y="11192"/>
                    <a:pt x="580" y="11161"/>
                    <a:pt x="1041" y="11154"/>
                  </a:cubicBezTo>
                  <a:cubicBezTo>
                    <a:pt x="2423" y="11134"/>
                    <a:pt x="5006" y="11296"/>
                    <a:pt x="5006" y="11461"/>
                  </a:cubicBezTo>
                  <a:cubicBezTo>
                    <a:pt x="5006" y="11508"/>
                    <a:pt x="4853" y="11551"/>
                    <a:pt x="4645" y="11588"/>
                  </a:cubicBezTo>
                  <a:cubicBezTo>
                    <a:pt x="4798" y="11617"/>
                    <a:pt x="5090" y="11637"/>
                    <a:pt x="5090" y="11672"/>
                  </a:cubicBezTo>
                  <a:cubicBezTo>
                    <a:pt x="5090" y="11810"/>
                    <a:pt x="3894" y="11906"/>
                    <a:pt x="1713" y="11942"/>
                  </a:cubicBezTo>
                  <a:lnTo>
                    <a:pt x="0" y="11974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5"/>
                    <a:pt x="10672" y="20310"/>
                    <a:pt x="10671" y="19512"/>
                  </a:cubicBezTo>
                  <a:cubicBezTo>
                    <a:pt x="10527" y="19860"/>
                    <a:pt x="10499" y="19144"/>
                    <a:pt x="10522" y="15706"/>
                  </a:cubicBezTo>
                  <a:cubicBezTo>
                    <a:pt x="10543" y="12706"/>
                    <a:pt x="10615" y="11926"/>
                    <a:pt x="10671" y="12930"/>
                  </a:cubicBezTo>
                  <a:lnTo>
                    <a:pt x="10671" y="12000"/>
                  </a:lnTo>
                  <a:lnTo>
                    <a:pt x="8175" y="11942"/>
                  </a:lnTo>
                  <a:cubicBezTo>
                    <a:pt x="6581" y="11906"/>
                    <a:pt x="5679" y="11808"/>
                    <a:pt x="5679" y="11672"/>
                  </a:cubicBezTo>
                  <a:cubicBezTo>
                    <a:pt x="5679" y="11604"/>
                    <a:pt x="5904" y="11549"/>
                    <a:pt x="6329" y="11503"/>
                  </a:cubicBezTo>
                  <a:cubicBezTo>
                    <a:pt x="6753" y="11458"/>
                    <a:pt x="7377" y="11426"/>
                    <a:pt x="8173" y="11408"/>
                  </a:cubicBezTo>
                  <a:lnTo>
                    <a:pt x="10669" y="11350"/>
                  </a:lnTo>
                  <a:lnTo>
                    <a:pt x="10689" y="7581"/>
                  </a:lnTo>
                  <a:cubicBezTo>
                    <a:pt x="10704" y="5247"/>
                    <a:pt x="10746" y="3806"/>
                    <a:pt x="10798" y="3806"/>
                  </a:cubicBezTo>
                  <a:cubicBezTo>
                    <a:pt x="10850" y="3806"/>
                    <a:pt x="10890" y="5247"/>
                    <a:pt x="10904" y="7581"/>
                  </a:cubicBezTo>
                  <a:lnTo>
                    <a:pt x="10926" y="11350"/>
                  </a:lnTo>
                  <a:lnTo>
                    <a:pt x="13423" y="11408"/>
                  </a:lnTo>
                  <a:cubicBezTo>
                    <a:pt x="15015" y="11444"/>
                    <a:pt x="15917" y="11537"/>
                    <a:pt x="15917" y="11672"/>
                  </a:cubicBezTo>
                  <a:cubicBezTo>
                    <a:pt x="15917" y="11808"/>
                    <a:pt x="15014" y="11906"/>
                    <a:pt x="13420" y="11942"/>
                  </a:cubicBezTo>
                  <a:lnTo>
                    <a:pt x="10924" y="12000"/>
                  </a:lnTo>
                  <a:lnTo>
                    <a:pt x="10924" y="19216"/>
                  </a:lnTo>
                  <a:cubicBezTo>
                    <a:pt x="10924" y="20462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2" y="11942"/>
                  </a:lnTo>
                  <a:cubicBezTo>
                    <a:pt x="17771" y="11906"/>
                    <a:pt x="16504" y="11810"/>
                    <a:pt x="16504" y="11672"/>
                  </a:cubicBezTo>
                  <a:cubicBezTo>
                    <a:pt x="16504" y="11535"/>
                    <a:pt x="17771" y="11444"/>
                    <a:pt x="20092" y="11408"/>
                  </a:cubicBezTo>
                  <a:lnTo>
                    <a:pt x="21600" y="11381"/>
                  </a:lnTo>
                  <a:lnTo>
                    <a:pt x="21600" y="0"/>
                  </a:lnTo>
                  <a:lnTo>
                    <a:pt x="10899" y="0"/>
                  </a:lnTo>
                  <a:cubicBezTo>
                    <a:pt x="10882" y="1158"/>
                    <a:pt x="10843" y="2004"/>
                    <a:pt x="10798" y="2004"/>
                  </a:cubicBezTo>
                  <a:cubicBezTo>
                    <a:pt x="10752" y="2004"/>
                    <a:pt x="10713" y="1158"/>
                    <a:pt x="10696" y="0"/>
                  </a:cubicBezTo>
                  <a:lnTo>
                    <a:pt x="0" y="0"/>
                  </a:lnTo>
                  <a:close/>
                  <a:moveTo>
                    <a:pt x="9644" y="1660"/>
                  </a:moveTo>
                  <a:cubicBezTo>
                    <a:pt x="9668" y="1674"/>
                    <a:pt x="9687" y="1716"/>
                    <a:pt x="9701" y="1771"/>
                  </a:cubicBezTo>
                  <a:cubicBezTo>
                    <a:pt x="9709" y="1806"/>
                    <a:pt x="9709" y="1844"/>
                    <a:pt x="9710" y="1882"/>
                  </a:cubicBezTo>
                  <a:cubicBezTo>
                    <a:pt x="9740" y="1885"/>
                    <a:pt x="9767" y="1913"/>
                    <a:pt x="9784" y="1982"/>
                  </a:cubicBezTo>
                  <a:cubicBezTo>
                    <a:pt x="9811" y="2093"/>
                    <a:pt x="9801" y="2236"/>
                    <a:pt x="9757" y="2305"/>
                  </a:cubicBezTo>
                  <a:cubicBezTo>
                    <a:pt x="9714" y="2373"/>
                    <a:pt x="9656" y="2347"/>
                    <a:pt x="9629" y="2236"/>
                  </a:cubicBezTo>
                  <a:cubicBezTo>
                    <a:pt x="9620" y="2201"/>
                    <a:pt x="9620" y="2158"/>
                    <a:pt x="9620" y="2120"/>
                  </a:cubicBezTo>
                  <a:cubicBezTo>
                    <a:pt x="9589" y="2118"/>
                    <a:pt x="9560" y="2089"/>
                    <a:pt x="9543" y="2019"/>
                  </a:cubicBezTo>
                  <a:cubicBezTo>
                    <a:pt x="9516" y="1909"/>
                    <a:pt x="9528" y="1765"/>
                    <a:pt x="9572" y="1697"/>
                  </a:cubicBezTo>
                  <a:cubicBezTo>
                    <a:pt x="9594" y="1663"/>
                    <a:pt x="9621" y="1646"/>
                    <a:pt x="9644" y="1660"/>
                  </a:cubicBezTo>
                  <a:close/>
                  <a:moveTo>
                    <a:pt x="9705" y="19327"/>
                  </a:moveTo>
                  <a:cubicBezTo>
                    <a:pt x="9751" y="19327"/>
                    <a:pt x="9801" y="19698"/>
                    <a:pt x="9816" y="20152"/>
                  </a:cubicBezTo>
                  <a:cubicBezTo>
                    <a:pt x="9823" y="20372"/>
                    <a:pt x="9821" y="20574"/>
                    <a:pt x="9811" y="20749"/>
                  </a:cubicBezTo>
                  <a:cubicBezTo>
                    <a:pt x="9811" y="20751"/>
                    <a:pt x="9812" y="20752"/>
                    <a:pt x="9811" y="20754"/>
                  </a:cubicBezTo>
                  <a:cubicBezTo>
                    <a:pt x="9801" y="20926"/>
                    <a:pt x="9782" y="21070"/>
                    <a:pt x="9762" y="21167"/>
                  </a:cubicBezTo>
                  <a:cubicBezTo>
                    <a:pt x="9740" y="21269"/>
                    <a:pt x="9720" y="21321"/>
                    <a:pt x="9694" y="21309"/>
                  </a:cubicBezTo>
                  <a:cubicBezTo>
                    <a:pt x="9669" y="21300"/>
                    <a:pt x="9642" y="21230"/>
                    <a:pt x="9620" y="21082"/>
                  </a:cubicBezTo>
                  <a:cubicBezTo>
                    <a:pt x="9583" y="20840"/>
                    <a:pt x="9581" y="20401"/>
                    <a:pt x="9599" y="20025"/>
                  </a:cubicBezTo>
                  <a:cubicBezTo>
                    <a:pt x="9599" y="20022"/>
                    <a:pt x="9599" y="20022"/>
                    <a:pt x="9599" y="20019"/>
                  </a:cubicBezTo>
                  <a:cubicBezTo>
                    <a:pt x="9618" y="19642"/>
                    <a:pt x="9656" y="19327"/>
                    <a:pt x="9705" y="1932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827" name="Line"/>
            <p:cNvSpPr/>
            <p:nvPr/>
          </p:nvSpPr>
          <p:spPr>
            <a:xfrm>
              <a:off x="0" y="1578967"/>
              <a:ext cx="41479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 flipV="1">
              <a:off x="2086694" y="147640"/>
              <a:ext cx="1" cy="2293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9" name="k"/>
            <p:cNvSpPr txBox="1"/>
            <p:nvPr/>
          </p:nvSpPr>
          <p:spPr>
            <a:xfrm>
              <a:off x="4008999" y="1594344"/>
              <a:ext cx="232675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30" name="𝜔"/>
            <p:cNvSpPr txBox="1"/>
            <p:nvPr/>
          </p:nvSpPr>
          <p:spPr>
            <a:xfrm>
              <a:off x="1669899" y="0"/>
              <a:ext cx="295924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831" name="Oval"/>
            <p:cNvSpPr/>
            <p:nvPr/>
          </p:nvSpPr>
          <p:spPr>
            <a:xfrm>
              <a:off x="1987456" y="823814"/>
              <a:ext cx="198476" cy="20645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32" name="Oval"/>
            <p:cNvSpPr/>
            <p:nvPr/>
          </p:nvSpPr>
          <p:spPr>
            <a:xfrm>
              <a:off x="3879756" y="2127664"/>
              <a:ext cx="198476" cy="20645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3" name="Oval"/>
            <p:cNvSpPr/>
            <p:nvPr/>
          </p:nvSpPr>
          <p:spPr>
            <a:xfrm>
              <a:off x="2635156" y="1160671"/>
              <a:ext cx="198476" cy="20645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4" name="Oval"/>
            <p:cNvSpPr/>
            <p:nvPr/>
          </p:nvSpPr>
          <p:spPr>
            <a:xfrm>
              <a:off x="3232056" y="1772829"/>
              <a:ext cx="198476" cy="20645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36" name="Oval"/>
          <p:cNvSpPr/>
          <p:nvPr/>
        </p:nvSpPr>
        <p:spPr>
          <a:xfrm>
            <a:off x="10257503" y="3781732"/>
            <a:ext cx="944998" cy="20645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37" name="Oval"/>
          <p:cNvSpPr/>
          <p:nvPr/>
        </p:nvSpPr>
        <p:spPr>
          <a:xfrm>
            <a:off x="10270203" y="4880282"/>
            <a:ext cx="944998" cy="20645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8" name="Oval"/>
          <p:cNvSpPr/>
          <p:nvPr/>
        </p:nvSpPr>
        <p:spPr>
          <a:xfrm>
            <a:off x="10257503" y="6258468"/>
            <a:ext cx="944998" cy="20645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9" name="Oval"/>
          <p:cNvSpPr/>
          <p:nvPr/>
        </p:nvSpPr>
        <p:spPr>
          <a:xfrm>
            <a:off x="10257503" y="7636653"/>
            <a:ext cx="944998" cy="20645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0" name="local"/>
          <p:cNvSpPr txBox="1"/>
          <p:nvPr/>
        </p:nvSpPr>
        <p:spPr>
          <a:xfrm>
            <a:off x="10295678" y="8735203"/>
            <a:ext cx="647570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local</a:t>
            </a:r>
          </a:p>
        </p:txBody>
      </p:sp>
      <p:pic>
        <p:nvPicPr>
          <p:cNvPr id="841" name="Screenshot 2020-11-13 at 12.30.39.png" descr="Screenshot 2020-11-13 at 12.30.39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402" y="3249833"/>
            <a:ext cx="9620338" cy="6288006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U=0"/>
          <p:cNvSpPr txBox="1"/>
          <p:nvPr/>
        </p:nvSpPr>
        <p:spPr>
          <a:xfrm>
            <a:off x="1186321" y="2724449"/>
            <a:ext cx="6605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U=0</a:t>
            </a:r>
          </a:p>
        </p:txBody>
      </p:sp>
      <p:sp>
        <p:nvSpPr>
          <p:cNvPr id="843" name="U=2"/>
          <p:cNvSpPr txBox="1"/>
          <p:nvPr/>
        </p:nvSpPr>
        <p:spPr>
          <a:xfrm>
            <a:off x="3653285" y="2724449"/>
            <a:ext cx="6605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U=2</a:t>
            </a:r>
          </a:p>
        </p:txBody>
      </p:sp>
      <p:sp>
        <p:nvSpPr>
          <p:cNvPr id="844" name="U=4"/>
          <p:cNvSpPr txBox="1"/>
          <p:nvPr/>
        </p:nvSpPr>
        <p:spPr>
          <a:xfrm>
            <a:off x="6120249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U=4</a:t>
            </a:r>
          </a:p>
        </p:txBody>
      </p:sp>
      <p:sp>
        <p:nvSpPr>
          <p:cNvPr id="845" name="U=8"/>
          <p:cNvSpPr txBox="1"/>
          <p:nvPr/>
        </p:nvSpPr>
        <p:spPr>
          <a:xfrm>
            <a:off x="8474715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U=8</a:t>
            </a:r>
          </a:p>
        </p:txBody>
      </p:sp>
      <p:pic>
        <p:nvPicPr>
          <p:cNvPr id="846" name="A(_omega)=_sum_l.pdf" descr="A(_omega)=_sum_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885" y="1535498"/>
            <a:ext cx="73533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1-particle spectral function"/>
          <p:cNvSpPr txBox="1"/>
          <p:nvPr/>
        </p:nvSpPr>
        <p:spPr>
          <a:xfrm>
            <a:off x="252586" y="10562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84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grpSp>
        <p:nvGrpSpPr>
          <p:cNvPr id="859" name="Group"/>
          <p:cNvGrpSpPr/>
          <p:nvPr/>
        </p:nvGrpSpPr>
        <p:grpSpPr>
          <a:xfrm>
            <a:off x="8609165" y="258005"/>
            <a:ext cx="4241674" cy="2441135"/>
            <a:chOff x="0" y="0"/>
            <a:chExt cx="4241673" cy="2441133"/>
          </a:xfrm>
        </p:grpSpPr>
        <p:pic>
          <p:nvPicPr>
            <p:cNvPr id="850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2">
              <a:alphaModFix amt="51301"/>
              <a:extLst/>
            </a:blip>
            <a:srcRect l="6569" t="8045" r="8204" b="21395"/>
            <a:stretch>
              <a:fillRect/>
            </a:stretch>
          </p:blipFill>
          <p:spPr>
            <a:xfrm>
              <a:off x="174947" y="717352"/>
              <a:ext cx="3798095" cy="162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81"/>
                  </a:lnTo>
                  <a:lnTo>
                    <a:pt x="133" y="11381"/>
                  </a:lnTo>
                  <a:cubicBezTo>
                    <a:pt x="144" y="11322"/>
                    <a:pt x="166" y="11274"/>
                    <a:pt x="196" y="11244"/>
                  </a:cubicBezTo>
                  <a:cubicBezTo>
                    <a:pt x="250" y="11192"/>
                    <a:pt x="580" y="11161"/>
                    <a:pt x="1041" y="11154"/>
                  </a:cubicBezTo>
                  <a:cubicBezTo>
                    <a:pt x="2423" y="11134"/>
                    <a:pt x="5006" y="11296"/>
                    <a:pt x="5006" y="11461"/>
                  </a:cubicBezTo>
                  <a:cubicBezTo>
                    <a:pt x="5006" y="11508"/>
                    <a:pt x="4853" y="11551"/>
                    <a:pt x="4645" y="11588"/>
                  </a:cubicBezTo>
                  <a:cubicBezTo>
                    <a:pt x="4798" y="11617"/>
                    <a:pt x="5090" y="11637"/>
                    <a:pt x="5090" y="11672"/>
                  </a:cubicBezTo>
                  <a:cubicBezTo>
                    <a:pt x="5090" y="11810"/>
                    <a:pt x="3894" y="11906"/>
                    <a:pt x="1713" y="11942"/>
                  </a:cubicBezTo>
                  <a:lnTo>
                    <a:pt x="0" y="11974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5"/>
                    <a:pt x="10672" y="20310"/>
                    <a:pt x="10671" y="19512"/>
                  </a:cubicBezTo>
                  <a:cubicBezTo>
                    <a:pt x="10527" y="19860"/>
                    <a:pt x="10499" y="19144"/>
                    <a:pt x="10522" y="15706"/>
                  </a:cubicBezTo>
                  <a:cubicBezTo>
                    <a:pt x="10543" y="12706"/>
                    <a:pt x="10615" y="11926"/>
                    <a:pt x="10671" y="12930"/>
                  </a:cubicBezTo>
                  <a:lnTo>
                    <a:pt x="10671" y="12000"/>
                  </a:lnTo>
                  <a:lnTo>
                    <a:pt x="8175" y="11942"/>
                  </a:lnTo>
                  <a:cubicBezTo>
                    <a:pt x="6581" y="11906"/>
                    <a:pt x="5679" y="11808"/>
                    <a:pt x="5679" y="11672"/>
                  </a:cubicBezTo>
                  <a:cubicBezTo>
                    <a:pt x="5679" y="11604"/>
                    <a:pt x="5904" y="11549"/>
                    <a:pt x="6329" y="11503"/>
                  </a:cubicBezTo>
                  <a:cubicBezTo>
                    <a:pt x="6753" y="11458"/>
                    <a:pt x="7377" y="11426"/>
                    <a:pt x="8173" y="11408"/>
                  </a:cubicBezTo>
                  <a:lnTo>
                    <a:pt x="10669" y="11350"/>
                  </a:lnTo>
                  <a:lnTo>
                    <a:pt x="10689" y="7581"/>
                  </a:lnTo>
                  <a:cubicBezTo>
                    <a:pt x="10704" y="5247"/>
                    <a:pt x="10746" y="3806"/>
                    <a:pt x="10798" y="3806"/>
                  </a:cubicBezTo>
                  <a:cubicBezTo>
                    <a:pt x="10850" y="3806"/>
                    <a:pt x="10890" y="5247"/>
                    <a:pt x="10904" y="7581"/>
                  </a:cubicBezTo>
                  <a:lnTo>
                    <a:pt x="10926" y="11350"/>
                  </a:lnTo>
                  <a:lnTo>
                    <a:pt x="13423" y="11408"/>
                  </a:lnTo>
                  <a:cubicBezTo>
                    <a:pt x="15015" y="11444"/>
                    <a:pt x="15917" y="11537"/>
                    <a:pt x="15917" y="11672"/>
                  </a:cubicBezTo>
                  <a:cubicBezTo>
                    <a:pt x="15917" y="11808"/>
                    <a:pt x="15014" y="11906"/>
                    <a:pt x="13420" y="11942"/>
                  </a:cubicBezTo>
                  <a:lnTo>
                    <a:pt x="10924" y="12000"/>
                  </a:lnTo>
                  <a:lnTo>
                    <a:pt x="10924" y="19216"/>
                  </a:lnTo>
                  <a:cubicBezTo>
                    <a:pt x="10924" y="20462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2" y="11942"/>
                  </a:lnTo>
                  <a:cubicBezTo>
                    <a:pt x="17771" y="11906"/>
                    <a:pt x="16504" y="11810"/>
                    <a:pt x="16504" y="11672"/>
                  </a:cubicBezTo>
                  <a:cubicBezTo>
                    <a:pt x="16504" y="11535"/>
                    <a:pt x="17771" y="11444"/>
                    <a:pt x="20092" y="11408"/>
                  </a:cubicBezTo>
                  <a:lnTo>
                    <a:pt x="21600" y="11381"/>
                  </a:lnTo>
                  <a:lnTo>
                    <a:pt x="21600" y="0"/>
                  </a:lnTo>
                  <a:lnTo>
                    <a:pt x="10899" y="0"/>
                  </a:lnTo>
                  <a:cubicBezTo>
                    <a:pt x="10882" y="1158"/>
                    <a:pt x="10843" y="2004"/>
                    <a:pt x="10798" y="2004"/>
                  </a:cubicBezTo>
                  <a:cubicBezTo>
                    <a:pt x="10752" y="2004"/>
                    <a:pt x="10713" y="1158"/>
                    <a:pt x="10696" y="0"/>
                  </a:cubicBezTo>
                  <a:lnTo>
                    <a:pt x="0" y="0"/>
                  </a:lnTo>
                  <a:close/>
                  <a:moveTo>
                    <a:pt x="9644" y="1660"/>
                  </a:moveTo>
                  <a:cubicBezTo>
                    <a:pt x="9668" y="1674"/>
                    <a:pt x="9687" y="1716"/>
                    <a:pt x="9701" y="1771"/>
                  </a:cubicBezTo>
                  <a:cubicBezTo>
                    <a:pt x="9709" y="1806"/>
                    <a:pt x="9709" y="1844"/>
                    <a:pt x="9710" y="1882"/>
                  </a:cubicBezTo>
                  <a:cubicBezTo>
                    <a:pt x="9740" y="1885"/>
                    <a:pt x="9767" y="1913"/>
                    <a:pt x="9784" y="1982"/>
                  </a:cubicBezTo>
                  <a:cubicBezTo>
                    <a:pt x="9811" y="2093"/>
                    <a:pt x="9801" y="2236"/>
                    <a:pt x="9757" y="2305"/>
                  </a:cubicBezTo>
                  <a:cubicBezTo>
                    <a:pt x="9714" y="2373"/>
                    <a:pt x="9656" y="2347"/>
                    <a:pt x="9629" y="2236"/>
                  </a:cubicBezTo>
                  <a:cubicBezTo>
                    <a:pt x="9620" y="2201"/>
                    <a:pt x="9620" y="2158"/>
                    <a:pt x="9620" y="2120"/>
                  </a:cubicBezTo>
                  <a:cubicBezTo>
                    <a:pt x="9589" y="2118"/>
                    <a:pt x="9560" y="2089"/>
                    <a:pt x="9543" y="2019"/>
                  </a:cubicBezTo>
                  <a:cubicBezTo>
                    <a:pt x="9516" y="1909"/>
                    <a:pt x="9528" y="1765"/>
                    <a:pt x="9572" y="1697"/>
                  </a:cubicBezTo>
                  <a:cubicBezTo>
                    <a:pt x="9594" y="1663"/>
                    <a:pt x="9621" y="1646"/>
                    <a:pt x="9644" y="1660"/>
                  </a:cubicBezTo>
                  <a:close/>
                  <a:moveTo>
                    <a:pt x="9705" y="19327"/>
                  </a:moveTo>
                  <a:cubicBezTo>
                    <a:pt x="9751" y="19327"/>
                    <a:pt x="9801" y="19698"/>
                    <a:pt x="9816" y="20152"/>
                  </a:cubicBezTo>
                  <a:cubicBezTo>
                    <a:pt x="9823" y="20372"/>
                    <a:pt x="9821" y="20574"/>
                    <a:pt x="9811" y="20749"/>
                  </a:cubicBezTo>
                  <a:cubicBezTo>
                    <a:pt x="9811" y="20751"/>
                    <a:pt x="9812" y="20752"/>
                    <a:pt x="9811" y="20754"/>
                  </a:cubicBezTo>
                  <a:cubicBezTo>
                    <a:pt x="9801" y="20926"/>
                    <a:pt x="9782" y="21070"/>
                    <a:pt x="9762" y="21167"/>
                  </a:cubicBezTo>
                  <a:cubicBezTo>
                    <a:pt x="9740" y="21269"/>
                    <a:pt x="9720" y="21321"/>
                    <a:pt x="9694" y="21309"/>
                  </a:cubicBezTo>
                  <a:cubicBezTo>
                    <a:pt x="9669" y="21300"/>
                    <a:pt x="9642" y="21230"/>
                    <a:pt x="9620" y="21082"/>
                  </a:cubicBezTo>
                  <a:cubicBezTo>
                    <a:pt x="9583" y="20840"/>
                    <a:pt x="9581" y="20401"/>
                    <a:pt x="9599" y="20025"/>
                  </a:cubicBezTo>
                  <a:cubicBezTo>
                    <a:pt x="9599" y="20022"/>
                    <a:pt x="9599" y="20022"/>
                    <a:pt x="9599" y="20019"/>
                  </a:cubicBezTo>
                  <a:cubicBezTo>
                    <a:pt x="9618" y="19642"/>
                    <a:pt x="9656" y="19327"/>
                    <a:pt x="9705" y="1932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851" name="Line"/>
            <p:cNvSpPr/>
            <p:nvPr/>
          </p:nvSpPr>
          <p:spPr>
            <a:xfrm>
              <a:off x="0" y="1578967"/>
              <a:ext cx="41479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 flipV="1">
              <a:off x="2086694" y="147640"/>
              <a:ext cx="1" cy="2293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3" name="k"/>
            <p:cNvSpPr txBox="1"/>
            <p:nvPr/>
          </p:nvSpPr>
          <p:spPr>
            <a:xfrm>
              <a:off x="4008999" y="1594344"/>
              <a:ext cx="232675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54" name="𝜔"/>
            <p:cNvSpPr txBox="1"/>
            <p:nvPr/>
          </p:nvSpPr>
          <p:spPr>
            <a:xfrm>
              <a:off x="1669899" y="-1"/>
              <a:ext cx="2959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855" name="Oval"/>
            <p:cNvSpPr/>
            <p:nvPr/>
          </p:nvSpPr>
          <p:spPr>
            <a:xfrm>
              <a:off x="1987456" y="823814"/>
              <a:ext cx="198476" cy="20645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56" name="Oval"/>
            <p:cNvSpPr/>
            <p:nvPr/>
          </p:nvSpPr>
          <p:spPr>
            <a:xfrm>
              <a:off x="3879756" y="2127664"/>
              <a:ext cx="198476" cy="20645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7" name="Oval"/>
            <p:cNvSpPr/>
            <p:nvPr/>
          </p:nvSpPr>
          <p:spPr>
            <a:xfrm>
              <a:off x="2635156" y="1160671"/>
              <a:ext cx="198476" cy="20645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8" name="Oval"/>
            <p:cNvSpPr/>
            <p:nvPr/>
          </p:nvSpPr>
          <p:spPr>
            <a:xfrm>
              <a:off x="3232056" y="1772829"/>
              <a:ext cx="198476" cy="20645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60" name="Oval"/>
          <p:cNvSpPr/>
          <p:nvPr/>
        </p:nvSpPr>
        <p:spPr>
          <a:xfrm>
            <a:off x="10257503" y="3781732"/>
            <a:ext cx="944998" cy="20645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1" name="Oval"/>
          <p:cNvSpPr/>
          <p:nvPr/>
        </p:nvSpPr>
        <p:spPr>
          <a:xfrm>
            <a:off x="10270203" y="4880282"/>
            <a:ext cx="944998" cy="20645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2" name="Oval"/>
          <p:cNvSpPr/>
          <p:nvPr/>
        </p:nvSpPr>
        <p:spPr>
          <a:xfrm>
            <a:off x="10257503" y="6258467"/>
            <a:ext cx="944998" cy="206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3" name="Oval"/>
          <p:cNvSpPr/>
          <p:nvPr/>
        </p:nvSpPr>
        <p:spPr>
          <a:xfrm>
            <a:off x="10257503" y="7636654"/>
            <a:ext cx="944998" cy="20645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4" name="local"/>
          <p:cNvSpPr txBox="1"/>
          <p:nvPr/>
        </p:nvSpPr>
        <p:spPr>
          <a:xfrm>
            <a:off x="10295677" y="8735204"/>
            <a:ext cx="647571" cy="407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local</a:t>
            </a:r>
          </a:p>
        </p:txBody>
      </p:sp>
      <p:pic>
        <p:nvPicPr>
          <p:cNvPr id="865" name="Screenshot 2020-11-13 at 12.30.39.png" descr="Screenshot 2020-11-13 at 12.30.39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402" y="3249833"/>
            <a:ext cx="9620338" cy="6288006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U=0"/>
          <p:cNvSpPr txBox="1"/>
          <p:nvPr/>
        </p:nvSpPr>
        <p:spPr>
          <a:xfrm>
            <a:off x="1186321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U=0</a:t>
            </a:r>
          </a:p>
        </p:txBody>
      </p:sp>
      <p:sp>
        <p:nvSpPr>
          <p:cNvPr id="867" name="U=2"/>
          <p:cNvSpPr txBox="1"/>
          <p:nvPr/>
        </p:nvSpPr>
        <p:spPr>
          <a:xfrm>
            <a:off x="3653285" y="2724449"/>
            <a:ext cx="6605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U=2</a:t>
            </a:r>
          </a:p>
        </p:txBody>
      </p:sp>
      <p:sp>
        <p:nvSpPr>
          <p:cNvPr id="868" name="U=4"/>
          <p:cNvSpPr txBox="1"/>
          <p:nvPr/>
        </p:nvSpPr>
        <p:spPr>
          <a:xfrm>
            <a:off x="6120249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U=4</a:t>
            </a:r>
          </a:p>
        </p:txBody>
      </p:sp>
      <p:sp>
        <p:nvSpPr>
          <p:cNvPr id="869" name="U=8"/>
          <p:cNvSpPr txBox="1"/>
          <p:nvPr/>
        </p:nvSpPr>
        <p:spPr>
          <a:xfrm>
            <a:off x="8474715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U=8</a:t>
            </a:r>
          </a:p>
        </p:txBody>
      </p:sp>
      <p:sp>
        <p:nvSpPr>
          <p:cNvPr id="870" name="Callout"/>
          <p:cNvSpPr/>
          <p:nvPr/>
        </p:nvSpPr>
        <p:spPr>
          <a:xfrm>
            <a:off x="1700128" y="3116964"/>
            <a:ext cx="10598944" cy="6308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394" y="1932"/>
                </a:lnTo>
                <a:lnTo>
                  <a:pt x="2394" y="21383"/>
                </a:lnTo>
                <a:cubicBezTo>
                  <a:pt x="2394" y="21503"/>
                  <a:pt x="2452" y="21600"/>
                  <a:pt x="2523" y="21600"/>
                </a:cubicBezTo>
                <a:lnTo>
                  <a:pt x="21471" y="21600"/>
                </a:lnTo>
                <a:cubicBezTo>
                  <a:pt x="21542" y="21600"/>
                  <a:pt x="21600" y="21503"/>
                  <a:pt x="21600" y="21383"/>
                </a:cubicBezTo>
                <a:lnTo>
                  <a:pt x="21600" y="1533"/>
                </a:lnTo>
                <a:cubicBezTo>
                  <a:pt x="21600" y="1413"/>
                  <a:pt x="21542" y="1315"/>
                  <a:pt x="21471" y="1315"/>
                </a:cubicBezTo>
                <a:lnTo>
                  <a:pt x="3118" y="131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b="0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871" name="H=_sum_a,b_h_ab_.pdf" descr="H=_sum_a,b_h_ab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06961" y="3985276"/>
            <a:ext cx="15875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c^phantom_dagger.pdf" descr="c^phantom_dagge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72208" y="4831110"/>
            <a:ext cx="33020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c^phantom_dagger.pdf" descr="c^phantom_dagger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44069" y="4810003"/>
            <a:ext cx="42037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4" name="H=_sum_i_epsilon.pdf" descr="H=_sum_i_epsilon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90243" y="5695759"/>
            <a:ext cx="1397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|_phi_rangle=c^d.pdf" descr="|_phi_rangle=c^d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14948" y="6483761"/>
            <a:ext cx="19558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H|_phi_rangle=_l.pdf" descr="H|_phi_rangle=_l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91346" y="7093962"/>
            <a:ext cx="2095501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Line"/>
          <p:cNvSpPr/>
          <p:nvPr/>
        </p:nvSpPr>
        <p:spPr>
          <a:xfrm flipH="1">
            <a:off x="5684802" y="5263476"/>
            <a:ext cx="3624422" cy="1785712"/>
          </a:xfrm>
          <a:prstGeom prst="line">
            <a:avLst/>
          </a:prstGeom>
          <a:ln w="508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8" name="Canonical commutation relations!"/>
          <p:cNvSpPr txBox="1"/>
          <p:nvPr/>
        </p:nvSpPr>
        <p:spPr>
          <a:xfrm>
            <a:off x="7675414" y="6258468"/>
            <a:ext cx="3906054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b="0" sz="22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Canonical commutation relations!</a:t>
            </a:r>
          </a:p>
        </p:txBody>
      </p:sp>
      <p:pic>
        <p:nvPicPr>
          <p:cNvPr id="879" name="A_j(_omega)=_del.pdf" descr="A_j(_omega)=_del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72489" y="8216284"/>
            <a:ext cx="21717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0" name="A(_omega)=_sum_l.pdf" descr="A(_omega)=_sum_l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6885" y="1535498"/>
            <a:ext cx="73533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1-particle spectral function"/>
          <p:cNvSpPr txBox="1"/>
          <p:nvPr/>
        </p:nvSpPr>
        <p:spPr>
          <a:xfrm>
            <a:off x="252586" y="10562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883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8609165" y="258005"/>
            <a:ext cx="4241674" cy="2441135"/>
            <a:chOff x="0" y="0"/>
            <a:chExt cx="4241673" cy="2441133"/>
          </a:xfrm>
        </p:grpSpPr>
        <p:pic>
          <p:nvPicPr>
            <p:cNvPr id="884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2">
              <a:alphaModFix amt="51301"/>
              <a:extLst/>
            </a:blip>
            <a:srcRect l="6569" t="8045" r="8204" b="21395"/>
            <a:stretch>
              <a:fillRect/>
            </a:stretch>
          </p:blipFill>
          <p:spPr>
            <a:xfrm>
              <a:off x="174947" y="717352"/>
              <a:ext cx="3798095" cy="162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81"/>
                  </a:lnTo>
                  <a:lnTo>
                    <a:pt x="133" y="11381"/>
                  </a:lnTo>
                  <a:cubicBezTo>
                    <a:pt x="144" y="11322"/>
                    <a:pt x="166" y="11274"/>
                    <a:pt x="196" y="11244"/>
                  </a:cubicBezTo>
                  <a:cubicBezTo>
                    <a:pt x="250" y="11192"/>
                    <a:pt x="580" y="11161"/>
                    <a:pt x="1041" y="11154"/>
                  </a:cubicBezTo>
                  <a:cubicBezTo>
                    <a:pt x="2423" y="11134"/>
                    <a:pt x="5006" y="11296"/>
                    <a:pt x="5006" y="11461"/>
                  </a:cubicBezTo>
                  <a:cubicBezTo>
                    <a:pt x="5006" y="11508"/>
                    <a:pt x="4853" y="11551"/>
                    <a:pt x="4645" y="11588"/>
                  </a:cubicBezTo>
                  <a:cubicBezTo>
                    <a:pt x="4798" y="11617"/>
                    <a:pt x="5090" y="11637"/>
                    <a:pt x="5090" y="11672"/>
                  </a:cubicBezTo>
                  <a:cubicBezTo>
                    <a:pt x="5090" y="11810"/>
                    <a:pt x="3894" y="11906"/>
                    <a:pt x="1713" y="11942"/>
                  </a:cubicBezTo>
                  <a:lnTo>
                    <a:pt x="0" y="11974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5"/>
                    <a:pt x="10672" y="20310"/>
                    <a:pt x="10671" y="19512"/>
                  </a:cubicBezTo>
                  <a:cubicBezTo>
                    <a:pt x="10527" y="19860"/>
                    <a:pt x="10499" y="19144"/>
                    <a:pt x="10522" y="15706"/>
                  </a:cubicBezTo>
                  <a:cubicBezTo>
                    <a:pt x="10543" y="12706"/>
                    <a:pt x="10615" y="11926"/>
                    <a:pt x="10671" y="12930"/>
                  </a:cubicBezTo>
                  <a:lnTo>
                    <a:pt x="10671" y="12000"/>
                  </a:lnTo>
                  <a:lnTo>
                    <a:pt x="8175" y="11942"/>
                  </a:lnTo>
                  <a:cubicBezTo>
                    <a:pt x="6581" y="11906"/>
                    <a:pt x="5679" y="11808"/>
                    <a:pt x="5679" y="11672"/>
                  </a:cubicBezTo>
                  <a:cubicBezTo>
                    <a:pt x="5679" y="11604"/>
                    <a:pt x="5904" y="11549"/>
                    <a:pt x="6329" y="11503"/>
                  </a:cubicBezTo>
                  <a:cubicBezTo>
                    <a:pt x="6753" y="11458"/>
                    <a:pt x="7377" y="11426"/>
                    <a:pt x="8173" y="11408"/>
                  </a:cubicBezTo>
                  <a:lnTo>
                    <a:pt x="10669" y="11350"/>
                  </a:lnTo>
                  <a:lnTo>
                    <a:pt x="10689" y="7581"/>
                  </a:lnTo>
                  <a:cubicBezTo>
                    <a:pt x="10704" y="5247"/>
                    <a:pt x="10746" y="3806"/>
                    <a:pt x="10798" y="3806"/>
                  </a:cubicBezTo>
                  <a:cubicBezTo>
                    <a:pt x="10850" y="3806"/>
                    <a:pt x="10890" y="5247"/>
                    <a:pt x="10904" y="7581"/>
                  </a:cubicBezTo>
                  <a:lnTo>
                    <a:pt x="10926" y="11350"/>
                  </a:lnTo>
                  <a:lnTo>
                    <a:pt x="13423" y="11408"/>
                  </a:lnTo>
                  <a:cubicBezTo>
                    <a:pt x="15015" y="11444"/>
                    <a:pt x="15917" y="11537"/>
                    <a:pt x="15917" y="11672"/>
                  </a:cubicBezTo>
                  <a:cubicBezTo>
                    <a:pt x="15917" y="11808"/>
                    <a:pt x="15014" y="11906"/>
                    <a:pt x="13420" y="11942"/>
                  </a:cubicBezTo>
                  <a:lnTo>
                    <a:pt x="10924" y="12000"/>
                  </a:lnTo>
                  <a:lnTo>
                    <a:pt x="10924" y="19216"/>
                  </a:lnTo>
                  <a:cubicBezTo>
                    <a:pt x="10924" y="20462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2" y="11942"/>
                  </a:lnTo>
                  <a:cubicBezTo>
                    <a:pt x="17771" y="11906"/>
                    <a:pt x="16504" y="11810"/>
                    <a:pt x="16504" y="11672"/>
                  </a:cubicBezTo>
                  <a:cubicBezTo>
                    <a:pt x="16504" y="11535"/>
                    <a:pt x="17771" y="11444"/>
                    <a:pt x="20092" y="11408"/>
                  </a:cubicBezTo>
                  <a:lnTo>
                    <a:pt x="21600" y="11381"/>
                  </a:lnTo>
                  <a:lnTo>
                    <a:pt x="21600" y="0"/>
                  </a:lnTo>
                  <a:lnTo>
                    <a:pt x="10899" y="0"/>
                  </a:lnTo>
                  <a:cubicBezTo>
                    <a:pt x="10882" y="1158"/>
                    <a:pt x="10843" y="2004"/>
                    <a:pt x="10798" y="2004"/>
                  </a:cubicBezTo>
                  <a:cubicBezTo>
                    <a:pt x="10752" y="2004"/>
                    <a:pt x="10713" y="1158"/>
                    <a:pt x="10696" y="0"/>
                  </a:cubicBezTo>
                  <a:lnTo>
                    <a:pt x="0" y="0"/>
                  </a:lnTo>
                  <a:close/>
                  <a:moveTo>
                    <a:pt x="9644" y="1660"/>
                  </a:moveTo>
                  <a:cubicBezTo>
                    <a:pt x="9668" y="1674"/>
                    <a:pt x="9687" y="1716"/>
                    <a:pt x="9701" y="1771"/>
                  </a:cubicBezTo>
                  <a:cubicBezTo>
                    <a:pt x="9709" y="1806"/>
                    <a:pt x="9709" y="1844"/>
                    <a:pt x="9710" y="1882"/>
                  </a:cubicBezTo>
                  <a:cubicBezTo>
                    <a:pt x="9740" y="1885"/>
                    <a:pt x="9767" y="1913"/>
                    <a:pt x="9784" y="1982"/>
                  </a:cubicBezTo>
                  <a:cubicBezTo>
                    <a:pt x="9811" y="2093"/>
                    <a:pt x="9801" y="2236"/>
                    <a:pt x="9757" y="2305"/>
                  </a:cubicBezTo>
                  <a:cubicBezTo>
                    <a:pt x="9714" y="2373"/>
                    <a:pt x="9656" y="2347"/>
                    <a:pt x="9629" y="2236"/>
                  </a:cubicBezTo>
                  <a:cubicBezTo>
                    <a:pt x="9620" y="2201"/>
                    <a:pt x="9620" y="2158"/>
                    <a:pt x="9620" y="2120"/>
                  </a:cubicBezTo>
                  <a:cubicBezTo>
                    <a:pt x="9589" y="2118"/>
                    <a:pt x="9560" y="2089"/>
                    <a:pt x="9543" y="2019"/>
                  </a:cubicBezTo>
                  <a:cubicBezTo>
                    <a:pt x="9516" y="1909"/>
                    <a:pt x="9528" y="1765"/>
                    <a:pt x="9572" y="1697"/>
                  </a:cubicBezTo>
                  <a:cubicBezTo>
                    <a:pt x="9594" y="1663"/>
                    <a:pt x="9621" y="1646"/>
                    <a:pt x="9644" y="1660"/>
                  </a:cubicBezTo>
                  <a:close/>
                  <a:moveTo>
                    <a:pt x="9705" y="19327"/>
                  </a:moveTo>
                  <a:cubicBezTo>
                    <a:pt x="9751" y="19327"/>
                    <a:pt x="9801" y="19698"/>
                    <a:pt x="9816" y="20152"/>
                  </a:cubicBezTo>
                  <a:cubicBezTo>
                    <a:pt x="9823" y="20372"/>
                    <a:pt x="9821" y="20574"/>
                    <a:pt x="9811" y="20749"/>
                  </a:cubicBezTo>
                  <a:cubicBezTo>
                    <a:pt x="9811" y="20751"/>
                    <a:pt x="9812" y="20752"/>
                    <a:pt x="9811" y="20754"/>
                  </a:cubicBezTo>
                  <a:cubicBezTo>
                    <a:pt x="9801" y="20926"/>
                    <a:pt x="9782" y="21070"/>
                    <a:pt x="9762" y="21167"/>
                  </a:cubicBezTo>
                  <a:cubicBezTo>
                    <a:pt x="9740" y="21269"/>
                    <a:pt x="9720" y="21321"/>
                    <a:pt x="9694" y="21309"/>
                  </a:cubicBezTo>
                  <a:cubicBezTo>
                    <a:pt x="9669" y="21300"/>
                    <a:pt x="9642" y="21230"/>
                    <a:pt x="9620" y="21082"/>
                  </a:cubicBezTo>
                  <a:cubicBezTo>
                    <a:pt x="9583" y="20840"/>
                    <a:pt x="9581" y="20401"/>
                    <a:pt x="9599" y="20025"/>
                  </a:cubicBezTo>
                  <a:cubicBezTo>
                    <a:pt x="9599" y="20022"/>
                    <a:pt x="9599" y="20022"/>
                    <a:pt x="9599" y="20019"/>
                  </a:cubicBezTo>
                  <a:cubicBezTo>
                    <a:pt x="9618" y="19642"/>
                    <a:pt x="9656" y="19327"/>
                    <a:pt x="9705" y="1932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885" name="Line"/>
            <p:cNvSpPr/>
            <p:nvPr/>
          </p:nvSpPr>
          <p:spPr>
            <a:xfrm>
              <a:off x="0" y="1578967"/>
              <a:ext cx="41479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 flipV="1">
              <a:off x="2086694" y="147640"/>
              <a:ext cx="1" cy="2293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7" name="k"/>
            <p:cNvSpPr txBox="1"/>
            <p:nvPr/>
          </p:nvSpPr>
          <p:spPr>
            <a:xfrm>
              <a:off x="4008999" y="1594344"/>
              <a:ext cx="232675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88" name="𝜔"/>
            <p:cNvSpPr txBox="1"/>
            <p:nvPr/>
          </p:nvSpPr>
          <p:spPr>
            <a:xfrm>
              <a:off x="1669899" y="-1"/>
              <a:ext cx="2959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889" name="Oval"/>
            <p:cNvSpPr/>
            <p:nvPr/>
          </p:nvSpPr>
          <p:spPr>
            <a:xfrm>
              <a:off x="1987456" y="823814"/>
              <a:ext cx="198476" cy="20645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90" name="Oval"/>
            <p:cNvSpPr/>
            <p:nvPr/>
          </p:nvSpPr>
          <p:spPr>
            <a:xfrm>
              <a:off x="3879756" y="2127664"/>
              <a:ext cx="198476" cy="20645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1" name="Oval"/>
            <p:cNvSpPr/>
            <p:nvPr/>
          </p:nvSpPr>
          <p:spPr>
            <a:xfrm>
              <a:off x="2635156" y="1160671"/>
              <a:ext cx="198476" cy="20645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2" name="Oval"/>
            <p:cNvSpPr/>
            <p:nvPr/>
          </p:nvSpPr>
          <p:spPr>
            <a:xfrm>
              <a:off x="3232056" y="1772829"/>
              <a:ext cx="198476" cy="20645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94" name="Oval"/>
          <p:cNvSpPr/>
          <p:nvPr/>
        </p:nvSpPr>
        <p:spPr>
          <a:xfrm>
            <a:off x="10257503" y="3781732"/>
            <a:ext cx="944998" cy="20645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95" name="Oval"/>
          <p:cNvSpPr/>
          <p:nvPr/>
        </p:nvSpPr>
        <p:spPr>
          <a:xfrm>
            <a:off x="10270203" y="4880282"/>
            <a:ext cx="944998" cy="20645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6" name="Oval"/>
          <p:cNvSpPr/>
          <p:nvPr/>
        </p:nvSpPr>
        <p:spPr>
          <a:xfrm>
            <a:off x="10257503" y="6258467"/>
            <a:ext cx="944998" cy="206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7" name="Oval"/>
          <p:cNvSpPr/>
          <p:nvPr/>
        </p:nvSpPr>
        <p:spPr>
          <a:xfrm>
            <a:off x="10257503" y="7636654"/>
            <a:ext cx="944998" cy="20645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8" name="local"/>
          <p:cNvSpPr txBox="1"/>
          <p:nvPr/>
        </p:nvSpPr>
        <p:spPr>
          <a:xfrm>
            <a:off x="10295677" y="8735204"/>
            <a:ext cx="647571" cy="407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local</a:t>
            </a:r>
          </a:p>
        </p:txBody>
      </p:sp>
      <p:pic>
        <p:nvPicPr>
          <p:cNvPr id="899" name="Screenshot 2020-11-13 at 12.30.39.png" descr="Screenshot 2020-11-13 at 12.30.39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149" y="3217693"/>
            <a:ext cx="9620338" cy="6288006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U=0"/>
          <p:cNvSpPr txBox="1"/>
          <p:nvPr/>
        </p:nvSpPr>
        <p:spPr>
          <a:xfrm>
            <a:off x="1186321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U=0</a:t>
            </a:r>
          </a:p>
        </p:txBody>
      </p:sp>
      <p:sp>
        <p:nvSpPr>
          <p:cNvPr id="901" name="U=2"/>
          <p:cNvSpPr txBox="1"/>
          <p:nvPr/>
        </p:nvSpPr>
        <p:spPr>
          <a:xfrm>
            <a:off x="3653285" y="2724449"/>
            <a:ext cx="6605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U=2</a:t>
            </a:r>
          </a:p>
        </p:txBody>
      </p:sp>
      <p:sp>
        <p:nvSpPr>
          <p:cNvPr id="902" name="U=4"/>
          <p:cNvSpPr txBox="1"/>
          <p:nvPr/>
        </p:nvSpPr>
        <p:spPr>
          <a:xfrm>
            <a:off x="6120249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U=4</a:t>
            </a:r>
          </a:p>
        </p:txBody>
      </p:sp>
      <p:sp>
        <p:nvSpPr>
          <p:cNvPr id="903" name="U=8"/>
          <p:cNvSpPr txBox="1"/>
          <p:nvPr/>
        </p:nvSpPr>
        <p:spPr>
          <a:xfrm>
            <a:off x="8474715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U=8</a:t>
            </a:r>
          </a:p>
        </p:txBody>
      </p:sp>
      <p:pic>
        <p:nvPicPr>
          <p:cNvPr id="904" name="A(_omega)=_sum_l.pdf" descr="A(_omega)=_sum_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885" y="1535498"/>
            <a:ext cx="7353301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Callout"/>
          <p:cNvSpPr/>
          <p:nvPr/>
        </p:nvSpPr>
        <p:spPr>
          <a:xfrm>
            <a:off x="118670" y="3159657"/>
            <a:ext cx="12050714" cy="5059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232" y="1023"/>
                </a:lnTo>
                <a:lnTo>
                  <a:pt x="114" y="1023"/>
                </a:lnTo>
                <a:cubicBezTo>
                  <a:pt x="51" y="1023"/>
                  <a:pt x="0" y="1145"/>
                  <a:pt x="0" y="1295"/>
                </a:cubicBezTo>
                <a:lnTo>
                  <a:pt x="0" y="21329"/>
                </a:lnTo>
                <a:cubicBezTo>
                  <a:pt x="0" y="21479"/>
                  <a:pt x="51" y="21600"/>
                  <a:pt x="114" y="21600"/>
                </a:cubicBezTo>
                <a:lnTo>
                  <a:pt x="17742" y="21600"/>
                </a:lnTo>
                <a:cubicBezTo>
                  <a:pt x="17804" y="21600"/>
                  <a:pt x="17855" y="21479"/>
                  <a:pt x="17855" y="21329"/>
                </a:cubicBezTo>
                <a:lnTo>
                  <a:pt x="17855" y="1810"/>
                </a:lnTo>
                <a:lnTo>
                  <a:pt x="216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b="0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906" name="H=-_mu(n_i_uparr.pdf" descr="H=-_mu(n_i_upar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416" y="4354766"/>
            <a:ext cx="36068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&amp;_langle_uparrow.pdf" descr="&amp;_langle_uparrow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693" y="4978483"/>
            <a:ext cx="7556501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Large U (atomic problem, t=0)"/>
          <p:cNvSpPr txBox="1"/>
          <p:nvPr/>
        </p:nvSpPr>
        <p:spPr>
          <a:xfrm>
            <a:off x="285958" y="3604297"/>
            <a:ext cx="3877718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Large U (atomic problem, t=0)</a:t>
            </a:r>
          </a:p>
        </p:txBody>
      </p:sp>
      <p:sp>
        <p:nvSpPr>
          <p:cNvPr id="909" name="Line"/>
          <p:cNvSpPr/>
          <p:nvPr/>
        </p:nvSpPr>
        <p:spPr>
          <a:xfrm>
            <a:off x="2805093" y="7529597"/>
            <a:ext cx="41479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0" name="Line"/>
          <p:cNvSpPr/>
          <p:nvPr/>
        </p:nvSpPr>
        <p:spPr>
          <a:xfrm flipV="1">
            <a:off x="4891787" y="6098270"/>
            <a:ext cx="1" cy="22934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1" name="𝜔"/>
          <p:cNvSpPr txBox="1"/>
          <p:nvPr/>
        </p:nvSpPr>
        <p:spPr>
          <a:xfrm>
            <a:off x="6893705" y="7494859"/>
            <a:ext cx="2959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𝜔</a:t>
            </a:r>
          </a:p>
        </p:txBody>
      </p:sp>
      <p:sp>
        <p:nvSpPr>
          <p:cNvPr id="912" name="Ak(𝜔)"/>
          <p:cNvSpPr txBox="1"/>
          <p:nvPr/>
        </p:nvSpPr>
        <p:spPr>
          <a:xfrm>
            <a:off x="4174006" y="5834232"/>
            <a:ext cx="71537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</a:t>
            </a:r>
            <a:r>
              <a:rPr baseline="-5999"/>
              <a:t>k</a:t>
            </a:r>
            <a:r>
              <a:t>(𝜔)</a:t>
            </a:r>
          </a:p>
        </p:txBody>
      </p:sp>
      <p:pic>
        <p:nvPicPr>
          <p:cNvPr id="913" name="Screenshot 2020-11-13 at 12.30.39.png" descr="Screenshot 2020-11-13 at 12.30.39.png"/>
          <p:cNvPicPr>
            <a:picLocks noChangeAspect="0"/>
          </p:cNvPicPr>
          <p:nvPr/>
        </p:nvPicPr>
        <p:blipFill>
          <a:blip r:embed="rId3">
            <a:extLst/>
          </a:blip>
          <a:srcRect l="13816" t="0" r="84109" b="82674"/>
          <a:stretch>
            <a:fillRect/>
          </a:stretch>
        </p:blipFill>
        <p:spPr>
          <a:xfrm>
            <a:off x="5949973" y="6433036"/>
            <a:ext cx="199487" cy="1089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Screenshot 2020-11-13 at 12.30.39.png" descr="Screenshot 2020-11-13 at 12.30.39.png"/>
          <p:cNvPicPr>
            <a:picLocks noChangeAspect="0"/>
          </p:cNvPicPr>
          <p:nvPr/>
        </p:nvPicPr>
        <p:blipFill>
          <a:blip r:embed="rId3">
            <a:extLst/>
          </a:blip>
          <a:srcRect l="8103" t="59576" r="90064" b="23098"/>
          <a:stretch>
            <a:fillRect/>
          </a:stretch>
        </p:blipFill>
        <p:spPr>
          <a:xfrm>
            <a:off x="3723234" y="6433036"/>
            <a:ext cx="176240" cy="1089399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U-𝜇"/>
          <p:cNvSpPr txBox="1"/>
          <p:nvPr/>
        </p:nvSpPr>
        <p:spPr>
          <a:xfrm>
            <a:off x="5771975" y="7494859"/>
            <a:ext cx="55013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U-𝜇</a:t>
            </a:r>
          </a:p>
        </p:txBody>
      </p:sp>
      <p:sp>
        <p:nvSpPr>
          <p:cNvPr id="916" name="-𝜇"/>
          <p:cNvSpPr txBox="1"/>
          <p:nvPr/>
        </p:nvSpPr>
        <p:spPr>
          <a:xfrm>
            <a:off x="3556374" y="7456759"/>
            <a:ext cx="3575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-𝜇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1-particle spectral function"/>
          <p:cNvSpPr txBox="1"/>
          <p:nvPr/>
        </p:nvSpPr>
        <p:spPr>
          <a:xfrm>
            <a:off x="252586" y="10562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91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Infinite system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8609165" y="258005"/>
            <a:ext cx="4241674" cy="2441135"/>
            <a:chOff x="0" y="0"/>
            <a:chExt cx="4241673" cy="2441133"/>
          </a:xfrm>
        </p:grpSpPr>
        <p:pic>
          <p:nvPicPr>
            <p:cNvPr id="920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2">
              <a:alphaModFix amt="51301"/>
              <a:extLst/>
            </a:blip>
            <a:srcRect l="6569" t="8045" r="8204" b="21395"/>
            <a:stretch>
              <a:fillRect/>
            </a:stretch>
          </p:blipFill>
          <p:spPr>
            <a:xfrm>
              <a:off x="174947" y="717352"/>
              <a:ext cx="3798095" cy="162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81"/>
                  </a:lnTo>
                  <a:lnTo>
                    <a:pt x="133" y="11381"/>
                  </a:lnTo>
                  <a:cubicBezTo>
                    <a:pt x="144" y="11322"/>
                    <a:pt x="166" y="11274"/>
                    <a:pt x="196" y="11244"/>
                  </a:cubicBezTo>
                  <a:cubicBezTo>
                    <a:pt x="250" y="11192"/>
                    <a:pt x="580" y="11161"/>
                    <a:pt x="1041" y="11154"/>
                  </a:cubicBezTo>
                  <a:cubicBezTo>
                    <a:pt x="2423" y="11134"/>
                    <a:pt x="5006" y="11296"/>
                    <a:pt x="5006" y="11461"/>
                  </a:cubicBezTo>
                  <a:cubicBezTo>
                    <a:pt x="5006" y="11508"/>
                    <a:pt x="4853" y="11551"/>
                    <a:pt x="4645" y="11588"/>
                  </a:cubicBezTo>
                  <a:cubicBezTo>
                    <a:pt x="4798" y="11617"/>
                    <a:pt x="5090" y="11637"/>
                    <a:pt x="5090" y="11672"/>
                  </a:cubicBezTo>
                  <a:cubicBezTo>
                    <a:pt x="5090" y="11810"/>
                    <a:pt x="3894" y="11906"/>
                    <a:pt x="1713" y="11942"/>
                  </a:cubicBezTo>
                  <a:lnTo>
                    <a:pt x="0" y="11974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5"/>
                    <a:pt x="10672" y="20310"/>
                    <a:pt x="10671" y="19512"/>
                  </a:cubicBezTo>
                  <a:cubicBezTo>
                    <a:pt x="10527" y="19860"/>
                    <a:pt x="10499" y="19144"/>
                    <a:pt x="10522" y="15706"/>
                  </a:cubicBezTo>
                  <a:cubicBezTo>
                    <a:pt x="10543" y="12706"/>
                    <a:pt x="10615" y="11926"/>
                    <a:pt x="10671" y="12930"/>
                  </a:cubicBezTo>
                  <a:lnTo>
                    <a:pt x="10671" y="12000"/>
                  </a:lnTo>
                  <a:lnTo>
                    <a:pt x="8175" y="11942"/>
                  </a:lnTo>
                  <a:cubicBezTo>
                    <a:pt x="6581" y="11906"/>
                    <a:pt x="5679" y="11808"/>
                    <a:pt x="5679" y="11672"/>
                  </a:cubicBezTo>
                  <a:cubicBezTo>
                    <a:pt x="5679" y="11604"/>
                    <a:pt x="5904" y="11549"/>
                    <a:pt x="6329" y="11503"/>
                  </a:cubicBezTo>
                  <a:cubicBezTo>
                    <a:pt x="6753" y="11458"/>
                    <a:pt x="7377" y="11426"/>
                    <a:pt x="8173" y="11408"/>
                  </a:cubicBezTo>
                  <a:lnTo>
                    <a:pt x="10669" y="11350"/>
                  </a:lnTo>
                  <a:lnTo>
                    <a:pt x="10689" y="7581"/>
                  </a:lnTo>
                  <a:cubicBezTo>
                    <a:pt x="10704" y="5247"/>
                    <a:pt x="10746" y="3806"/>
                    <a:pt x="10798" y="3806"/>
                  </a:cubicBezTo>
                  <a:cubicBezTo>
                    <a:pt x="10850" y="3806"/>
                    <a:pt x="10890" y="5247"/>
                    <a:pt x="10904" y="7581"/>
                  </a:cubicBezTo>
                  <a:lnTo>
                    <a:pt x="10926" y="11350"/>
                  </a:lnTo>
                  <a:lnTo>
                    <a:pt x="13423" y="11408"/>
                  </a:lnTo>
                  <a:cubicBezTo>
                    <a:pt x="15015" y="11444"/>
                    <a:pt x="15917" y="11537"/>
                    <a:pt x="15917" y="11672"/>
                  </a:cubicBezTo>
                  <a:cubicBezTo>
                    <a:pt x="15917" y="11808"/>
                    <a:pt x="15014" y="11906"/>
                    <a:pt x="13420" y="11942"/>
                  </a:cubicBezTo>
                  <a:lnTo>
                    <a:pt x="10924" y="12000"/>
                  </a:lnTo>
                  <a:lnTo>
                    <a:pt x="10924" y="19216"/>
                  </a:lnTo>
                  <a:cubicBezTo>
                    <a:pt x="10924" y="20462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2" y="11942"/>
                  </a:lnTo>
                  <a:cubicBezTo>
                    <a:pt x="17771" y="11906"/>
                    <a:pt x="16504" y="11810"/>
                    <a:pt x="16504" y="11672"/>
                  </a:cubicBezTo>
                  <a:cubicBezTo>
                    <a:pt x="16504" y="11535"/>
                    <a:pt x="17771" y="11444"/>
                    <a:pt x="20092" y="11408"/>
                  </a:cubicBezTo>
                  <a:lnTo>
                    <a:pt x="21600" y="11381"/>
                  </a:lnTo>
                  <a:lnTo>
                    <a:pt x="21600" y="0"/>
                  </a:lnTo>
                  <a:lnTo>
                    <a:pt x="10899" y="0"/>
                  </a:lnTo>
                  <a:cubicBezTo>
                    <a:pt x="10882" y="1158"/>
                    <a:pt x="10843" y="2004"/>
                    <a:pt x="10798" y="2004"/>
                  </a:cubicBezTo>
                  <a:cubicBezTo>
                    <a:pt x="10752" y="2004"/>
                    <a:pt x="10713" y="1158"/>
                    <a:pt x="10696" y="0"/>
                  </a:cubicBezTo>
                  <a:lnTo>
                    <a:pt x="0" y="0"/>
                  </a:lnTo>
                  <a:close/>
                  <a:moveTo>
                    <a:pt x="9644" y="1660"/>
                  </a:moveTo>
                  <a:cubicBezTo>
                    <a:pt x="9668" y="1674"/>
                    <a:pt x="9687" y="1716"/>
                    <a:pt x="9701" y="1771"/>
                  </a:cubicBezTo>
                  <a:cubicBezTo>
                    <a:pt x="9709" y="1806"/>
                    <a:pt x="9709" y="1844"/>
                    <a:pt x="9710" y="1882"/>
                  </a:cubicBezTo>
                  <a:cubicBezTo>
                    <a:pt x="9740" y="1885"/>
                    <a:pt x="9767" y="1913"/>
                    <a:pt x="9784" y="1982"/>
                  </a:cubicBezTo>
                  <a:cubicBezTo>
                    <a:pt x="9811" y="2093"/>
                    <a:pt x="9801" y="2236"/>
                    <a:pt x="9757" y="2305"/>
                  </a:cubicBezTo>
                  <a:cubicBezTo>
                    <a:pt x="9714" y="2373"/>
                    <a:pt x="9656" y="2347"/>
                    <a:pt x="9629" y="2236"/>
                  </a:cubicBezTo>
                  <a:cubicBezTo>
                    <a:pt x="9620" y="2201"/>
                    <a:pt x="9620" y="2158"/>
                    <a:pt x="9620" y="2120"/>
                  </a:cubicBezTo>
                  <a:cubicBezTo>
                    <a:pt x="9589" y="2118"/>
                    <a:pt x="9560" y="2089"/>
                    <a:pt x="9543" y="2019"/>
                  </a:cubicBezTo>
                  <a:cubicBezTo>
                    <a:pt x="9516" y="1909"/>
                    <a:pt x="9528" y="1765"/>
                    <a:pt x="9572" y="1697"/>
                  </a:cubicBezTo>
                  <a:cubicBezTo>
                    <a:pt x="9594" y="1663"/>
                    <a:pt x="9621" y="1646"/>
                    <a:pt x="9644" y="1660"/>
                  </a:cubicBezTo>
                  <a:close/>
                  <a:moveTo>
                    <a:pt x="9705" y="19327"/>
                  </a:moveTo>
                  <a:cubicBezTo>
                    <a:pt x="9751" y="19327"/>
                    <a:pt x="9801" y="19698"/>
                    <a:pt x="9816" y="20152"/>
                  </a:cubicBezTo>
                  <a:cubicBezTo>
                    <a:pt x="9823" y="20372"/>
                    <a:pt x="9821" y="20574"/>
                    <a:pt x="9811" y="20749"/>
                  </a:cubicBezTo>
                  <a:cubicBezTo>
                    <a:pt x="9811" y="20751"/>
                    <a:pt x="9812" y="20752"/>
                    <a:pt x="9811" y="20754"/>
                  </a:cubicBezTo>
                  <a:cubicBezTo>
                    <a:pt x="9801" y="20926"/>
                    <a:pt x="9782" y="21070"/>
                    <a:pt x="9762" y="21167"/>
                  </a:cubicBezTo>
                  <a:cubicBezTo>
                    <a:pt x="9740" y="21269"/>
                    <a:pt x="9720" y="21321"/>
                    <a:pt x="9694" y="21309"/>
                  </a:cubicBezTo>
                  <a:cubicBezTo>
                    <a:pt x="9669" y="21300"/>
                    <a:pt x="9642" y="21230"/>
                    <a:pt x="9620" y="21082"/>
                  </a:cubicBezTo>
                  <a:cubicBezTo>
                    <a:pt x="9583" y="20840"/>
                    <a:pt x="9581" y="20401"/>
                    <a:pt x="9599" y="20025"/>
                  </a:cubicBezTo>
                  <a:cubicBezTo>
                    <a:pt x="9599" y="20022"/>
                    <a:pt x="9599" y="20022"/>
                    <a:pt x="9599" y="20019"/>
                  </a:cubicBezTo>
                  <a:cubicBezTo>
                    <a:pt x="9618" y="19642"/>
                    <a:pt x="9656" y="19327"/>
                    <a:pt x="9705" y="1932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21" name="Line"/>
            <p:cNvSpPr/>
            <p:nvPr/>
          </p:nvSpPr>
          <p:spPr>
            <a:xfrm>
              <a:off x="0" y="1578967"/>
              <a:ext cx="41479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 flipV="1">
              <a:off x="2086694" y="147640"/>
              <a:ext cx="1" cy="2293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3" name="k"/>
            <p:cNvSpPr txBox="1"/>
            <p:nvPr/>
          </p:nvSpPr>
          <p:spPr>
            <a:xfrm>
              <a:off x="4008999" y="1594344"/>
              <a:ext cx="232675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24" name="𝜔"/>
            <p:cNvSpPr txBox="1"/>
            <p:nvPr/>
          </p:nvSpPr>
          <p:spPr>
            <a:xfrm>
              <a:off x="1669899" y="-1"/>
              <a:ext cx="2959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</p:grpSp>
      <p:pic>
        <p:nvPicPr>
          <p:cNvPr id="926" name="A(_omega)=_sum_l.pdf" descr="A(_omega)=_sum_l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885" y="1535498"/>
            <a:ext cx="73533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7" name="Screenshot 2020-11-13 at 12.30.39.png" descr="Screenshot 2020-11-13 at 12.30.39.png"/>
          <p:cNvPicPr>
            <a:picLocks noChangeAspect="0"/>
          </p:cNvPicPr>
          <p:nvPr/>
        </p:nvPicPr>
        <p:blipFill>
          <a:blip r:embed="rId4">
            <a:extLst/>
          </a:blip>
          <a:srcRect l="0" t="40257" r="0" b="39201"/>
          <a:stretch>
            <a:fillRect/>
          </a:stretch>
        </p:blipFill>
        <p:spPr>
          <a:xfrm>
            <a:off x="682899" y="3084418"/>
            <a:ext cx="9292423" cy="16518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1" name="Group"/>
          <p:cNvGrpSpPr/>
          <p:nvPr/>
        </p:nvGrpSpPr>
        <p:grpSpPr>
          <a:xfrm>
            <a:off x="7243036" y="4728727"/>
            <a:ext cx="2116705" cy="2270700"/>
            <a:chOff x="137810" y="1079983"/>
            <a:chExt cx="2116703" cy="2270699"/>
          </a:xfrm>
        </p:grpSpPr>
        <p:pic>
          <p:nvPicPr>
            <p:cNvPr id="928" name="tmp.pdf" descr="tmp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1381" t="33873" r="10431" b="13112"/>
            <a:stretch>
              <a:fillRect/>
            </a:stretch>
          </p:blipFill>
          <p:spPr>
            <a:xfrm>
              <a:off x="137810" y="1079983"/>
              <a:ext cx="2116704" cy="22707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3761" t="53957" r="61006" b="0"/>
            <a:stretch>
              <a:fillRect/>
            </a:stretch>
          </p:blipFill>
          <p:spPr>
            <a:xfrm>
              <a:off x="1659867" y="1405616"/>
              <a:ext cx="210642" cy="2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6192" t="0" r="85818" b="0"/>
            <a:stretch>
              <a:fillRect/>
            </a:stretch>
          </p:blipFill>
          <p:spPr>
            <a:xfrm>
              <a:off x="1792640" y="1406806"/>
              <a:ext cx="196824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32" name="non-interacting (bare)"/>
          <p:cNvSpPr txBox="1"/>
          <p:nvPr/>
        </p:nvSpPr>
        <p:spPr>
          <a:xfrm>
            <a:off x="2889807" y="4810003"/>
            <a:ext cx="2696767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2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non-interacting (bare)</a:t>
            </a:r>
          </a:p>
        </p:txBody>
      </p:sp>
      <p:sp>
        <p:nvSpPr>
          <p:cNvPr id="933" name="interacting (dressed)"/>
          <p:cNvSpPr txBox="1"/>
          <p:nvPr/>
        </p:nvSpPr>
        <p:spPr>
          <a:xfrm>
            <a:off x="9371158" y="4653280"/>
            <a:ext cx="2463802" cy="447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2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interacting (dressed)</a:t>
            </a:r>
          </a:p>
        </p:txBody>
      </p:sp>
      <p:sp>
        <p:nvSpPr>
          <p:cNvPr id="934" name="U=0"/>
          <p:cNvSpPr txBox="1"/>
          <p:nvPr/>
        </p:nvSpPr>
        <p:spPr>
          <a:xfrm>
            <a:off x="1186321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U=0</a:t>
            </a:r>
          </a:p>
        </p:txBody>
      </p:sp>
      <p:sp>
        <p:nvSpPr>
          <p:cNvPr id="935" name="U=2"/>
          <p:cNvSpPr txBox="1"/>
          <p:nvPr/>
        </p:nvSpPr>
        <p:spPr>
          <a:xfrm>
            <a:off x="3653285" y="2724449"/>
            <a:ext cx="6605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U=2</a:t>
            </a:r>
          </a:p>
        </p:txBody>
      </p:sp>
      <p:sp>
        <p:nvSpPr>
          <p:cNvPr id="936" name="U=4"/>
          <p:cNvSpPr txBox="1"/>
          <p:nvPr/>
        </p:nvSpPr>
        <p:spPr>
          <a:xfrm>
            <a:off x="6120249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U=4</a:t>
            </a:r>
          </a:p>
        </p:txBody>
      </p:sp>
      <p:sp>
        <p:nvSpPr>
          <p:cNvPr id="937" name="U=8"/>
          <p:cNvSpPr txBox="1"/>
          <p:nvPr/>
        </p:nvSpPr>
        <p:spPr>
          <a:xfrm>
            <a:off x="8474715" y="2724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U=8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774990" y="4943286"/>
            <a:ext cx="2043977" cy="2270700"/>
            <a:chOff x="0" y="0"/>
            <a:chExt cx="2043975" cy="2270699"/>
          </a:xfrm>
        </p:grpSpPr>
        <p:pic>
          <p:nvPicPr>
            <p:cNvPr id="938" name="tmp.pdf" descr="tmp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2160" t="33873" r="50964" b="13112"/>
            <a:stretch>
              <a:fillRect/>
            </a:stretch>
          </p:blipFill>
          <p:spPr>
            <a:xfrm>
              <a:off x="-1" y="0"/>
              <a:ext cx="2043977" cy="22707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93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3761" t="53957" r="61006" b="0"/>
            <a:stretch>
              <a:fillRect/>
            </a:stretch>
          </p:blipFill>
          <p:spPr>
            <a:xfrm>
              <a:off x="973627" y="606878"/>
              <a:ext cx="210643" cy="2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1" name="Oval"/>
          <p:cNvSpPr/>
          <p:nvPr/>
        </p:nvSpPr>
        <p:spPr>
          <a:xfrm>
            <a:off x="11841221" y="2030835"/>
            <a:ext cx="198476" cy="206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2" name="Oval"/>
          <p:cNvSpPr/>
          <p:nvPr/>
        </p:nvSpPr>
        <p:spPr>
          <a:xfrm>
            <a:off x="10392501" y="3716007"/>
            <a:ext cx="944998" cy="20645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157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799882" y="2772024"/>
            <a:ext cx="2582932" cy="2788962"/>
            <a:chOff x="0" y="203011"/>
            <a:chExt cx="2582931" cy="2788960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158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9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0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1" name="Oval"/>
              <p:cNvSpPr/>
              <p:nvPr/>
            </p:nvSpPr>
            <p:spPr>
              <a:xfrm>
                <a:off x="221431" y="200407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2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3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4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66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430958" y="8394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430958" y="2097512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201165" y="201993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17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5981482" y="2735364"/>
            <a:ext cx="2582932" cy="2825622"/>
            <a:chOff x="0" y="166351"/>
            <a:chExt cx="2582931" cy="2825620"/>
          </a:xfrm>
        </p:grpSpPr>
        <p:grpSp>
          <p:nvGrpSpPr>
            <p:cNvPr id="183" name="Group"/>
            <p:cNvGrpSpPr/>
            <p:nvPr/>
          </p:nvGrpSpPr>
          <p:grpSpPr>
            <a:xfrm>
              <a:off x="0" y="203011"/>
              <a:ext cx="2582932" cy="2772257"/>
              <a:chOff x="116455" y="0"/>
              <a:chExt cx="2582931" cy="2772255"/>
            </a:xfrm>
          </p:grpSpPr>
          <p:sp>
            <p:nvSpPr>
              <p:cNvPr id="176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7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8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9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0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1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84" name="Line"/>
            <p:cNvSpPr/>
            <p:nvPr/>
          </p:nvSpPr>
          <p:spPr>
            <a:xfrm flipV="1">
              <a:off x="2549006" y="77386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278765" y="16635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2430958" y="1945111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H="1">
              <a:off x="135582" y="87880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H="1">
              <a:off x="201165" y="2159630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1407876" y="2557704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1" name="Rounded Rectangle"/>
          <p:cNvSpPr/>
          <p:nvPr/>
        </p:nvSpPr>
        <p:spPr>
          <a:xfrm>
            <a:off x="1861554" y="4989284"/>
            <a:ext cx="686297" cy="774898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Rounded Rectangle"/>
          <p:cNvSpPr/>
          <p:nvPr/>
        </p:nvSpPr>
        <p:spPr>
          <a:xfrm>
            <a:off x="7030454" y="5001984"/>
            <a:ext cx="686297" cy="774898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4" name="color_red_e^-itH.pdf" descr="color_red_e^-it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langle_color_blu.pdf" descr="langle_color_blu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1608" y="6479182"/>
            <a:ext cx="4889501" cy="34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1-particle spectral function"/>
          <p:cNvSpPr txBox="1"/>
          <p:nvPr/>
        </p:nvSpPr>
        <p:spPr>
          <a:xfrm>
            <a:off x="252586" y="1056223"/>
            <a:ext cx="3635723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1-particle spectral function</a:t>
            </a:r>
          </a:p>
        </p:txBody>
      </p:sp>
      <p:sp>
        <p:nvSpPr>
          <p:cNvPr id="945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Infinite system</a:t>
            </a:r>
          </a:p>
        </p:txBody>
      </p:sp>
      <p:grpSp>
        <p:nvGrpSpPr>
          <p:cNvPr id="951" name="Group"/>
          <p:cNvGrpSpPr/>
          <p:nvPr/>
        </p:nvGrpSpPr>
        <p:grpSpPr>
          <a:xfrm>
            <a:off x="8609165" y="258005"/>
            <a:ext cx="4241674" cy="2441135"/>
            <a:chOff x="0" y="0"/>
            <a:chExt cx="4241673" cy="2441133"/>
          </a:xfrm>
        </p:grpSpPr>
        <p:pic>
          <p:nvPicPr>
            <p:cNvPr id="946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2">
              <a:alphaModFix amt="51301"/>
              <a:extLst/>
            </a:blip>
            <a:srcRect l="6569" t="8045" r="8204" b="21395"/>
            <a:stretch>
              <a:fillRect/>
            </a:stretch>
          </p:blipFill>
          <p:spPr>
            <a:xfrm flipH="1" rot="10800000">
              <a:off x="174947" y="717185"/>
              <a:ext cx="3798095" cy="162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81"/>
                  </a:lnTo>
                  <a:lnTo>
                    <a:pt x="133" y="11381"/>
                  </a:lnTo>
                  <a:cubicBezTo>
                    <a:pt x="144" y="11322"/>
                    <a:pt x="166" y="11274"/>
                    <a:pt x="196" y="11244"/>
                  </a:cubicBezTo>
                  <a:cubicBezTo>
                    <a:pt x="250" y="11192"/>
                    <a:pt x="580" y="11161"/>
                    <a:pt x="1041" y="11154"/>
                  </a:cubicBezTo>
                  <a:cubicBezTo>
                    <a:pt x="2423" y="11134"/>
                    <a:pt x="5006" y="11296"/>
                    <a:pt x="5006" y="11461"/>
                  </a:cubicBezTo>
                  <a:cubicBezTo>
                    <a:pt x="5006" y="11508"/>
                    <a:pt x="4853" y="11551"/>
                    <a:pt x="4645" y="11588"/>
                  </a:cubicBezTo>
                  <a:cubicBezTo>
                    <a:pt x="4798" y="11617"/>
                    <a:pt x="5090" y="11637"/>
                    <a:pt x="5090" y="11672"/>
                  </a:cubicBezTo>
                  <a:cubicBezTo>
                    <a:pt x="5090" y="11810"/>
                    <a:pt x="3894" y="11906"/>
                    <a:pt x="1713" y="11942"/>
                  </a:cubicBezTo>
                  <a:lnTo>
                    <a:pt x="0" y="11974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5"/>
                    <a:pt x="10672" y="20310"/>
                    <a:pt x="10671" y="19512"/>
                  </a:cubicBezTo>
                  <a:cubicBezTo>
                    <a:pt x="10527" y="19860"/>
                    <a:pt x="10499" y="19144"/>
                    <a:pt x="10522" y="15706"/>
                  </a:cubicBezTo>
                  <a:cubicBezTo>
                    <a:pt x="10543" y="12706"/>
                    <a:pt x="10615" y="11926"/>
                    <a:pt x="10671" y="12930"/>
                  </a:cubicBezTo>
                  <a:lnTo>
                    <a:pt x="10671" y="12000"/>
                  </a:lnTo>
                  <a:lnTo>
                    <a:pt x="8175" y="11942"/>
                  </a:lnTo>
                  <a:cubicBezTo>
                    <a:pt x="6581" y="11906"/>
                    <a:pt x="5679" y="11808"/>
                    <a:pt x="5679" y="11672"/>
                  </a:cubicBezTo>
                  <a:cubicBezTo>
                    <a:pt x="5679" y="11604"/>
                    <a:pt x="5904" y="11549"/>
                    <a:pt x="6329" y="11503"/>
                  </a:cubicBezTo>
                  <a:cubicBezTo>
                    <a:pt x="6753" y="11458"/>
                    <a:pt x="7377" y="11426"/>
                    <a:pt x="8173" y="11408"/>
                  </a:cubicBezTo>
                  <a:lnTo>
                    <a:pt x="10669" y="11350"/>
                  </a:lnTo>
                  <a:lnTo>
                    <a:pt x="10689" y="7581"/>
                  </a:lnTo>
                  <a:cubicBezTo>
                    <a:pt x="10704" y="5247"/>
                    <a:pt x="10746" y="3806"/>
                    <a:pt x="10798" y="3806"/>
                  </a:cubicBezTo>
                  <a:cubicBezTo>
                    <a:pt x="10850" y="3806"/>
                    <a:pt x="10890" y="5247"/>
                    <a:pt x="10904" y="7581"/>
                  </a:cubicBezTo>
                  <a:lnTo>
                    <a:pt x="10926" y="11350"/>
                  </a:lnTo>
                  <a:lnTo>
                    <a:pt x="13423" y="11408"/>
                  </a:lnTo>
                  <a:cubicBezTo>
                    <a:pt x="15015" y="11444"/>
                    <a:pt x="15917" y="11537"/>
                    <a:pt x="15917" y="11672"/>
                  </a:cubicBezTo>
                  <a:cubicBezTo>
                    <a:pt x="15917" y="11808"/>
                    <a:pt x="15014" y="11906"/>
                    <a:pt x="13420" y="11942"/>
                  </a:cubicBezTo>
                  <a:lnTo>
                    <a:pt x="10924" y="12000"/>
                  </a:lnTo>
                  <a:lnTo>
                    <a:pt x="10924" y="19216"/>
                  </a:lnTo>
                  <a:cubicBezTo>
                    <a:pt x="10924" y="20462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2" y="11942"/>
                  </a:lnTo>
                  <a:cubicBezTo>
                    <a:pt x="17771" y="11906"/>
                    <a:pt x="16504" y="11810"/>
                    <a:pt x="16504" y="11672"/>
                  </a:cubicBezTo>
                  <a:cubicBezTo>
                    <a:pt x="16504" y="11535"/>
                    <a:pt x="17771" y="11444"/>
                    <a:pt x="20092" y="11408"/>
                  </a:cubicBezTo>
                  <a:lnTo>
                    <a:pt x="21600" y="11381"/>
                  </a:lnTo>
                  <a:lnTo>
                    <a:pt x="21600" y="0"/>
                  </a:lnTo>
                  <a:lnTo>
                    <a:pt x="10899" y="0"/>
                  </a:lnTo>
                  <a:cubicBezTo>
                    <a:pt x="10882" y="1158"/>
                    <a:pt x="10843" y="2004"/>
                    <a:pt x="10798" y="2004"/>
                  </a:cubicBezTo>
                  <a:cubicBezTo>
                    <a:pt x="10752" y="2004"/>
                    <a:pt x="10713" y="1158"/>
                    <a:pt x="10696" y="0"/>
                  </a:cubicBezTo>
                  <a:lnTo>
                    <a:pt x="0" y="0"/>
                  </a:lnTo>
                  <a:close/>
                  <a:moveTo>
                    <a:pt x="9644" y="1660"/>
                  </a:moveTo>
                  <a:cubicBezTo>
                    <a:pt x="9668" y="1674"/>
                    <a:pt x="9687" y="1716"/>
                    <a:pt x="9701" y="1771"/>
                  </a:cubicBezTo>
                  <a:cubicBezTo>
                    <a:pt x="9709" y="1806"/>
                    <a:pt x="9709" y="1844"/>
                    <a:pt x="9710" y="1882"/>
                  </a:cubicBezTo>
                  <a:cubicBezTo>
                    <a:pt x="9740" y="1885"/>
                    <a:pt x="9767" y="1913"/>
                    <a:pt x="9784" y="1982"/>
                  </a:cubicBezTo>
                  <a:cubicBezTo>
                    <a:pt x="9811" y="2093"/>
                    <a:pt x="9801" y="2236"/>
                    <a:pt x="9757" y="2305"/>
                  </a:cubicBezTo>
                  <a:cubicBezTo>
                    <a:pt x="9714" y="2373"/>
                    <a:pt x="9656" y="2347"/>
                    <a:pt x="9629" y="2236"/>
                  </a:cubicBezTo>
                  <a:cubicBezTo>
                    <a:pt x="9620" y="2201"/>
                    <a:pt x="9620" y="2158"/>
                    <a:pt x="9620" y="2120"/>
                  </a:cubicBezTo>
                  <a:cubicBezTo>
                    <a:pt x="9589" y="2118"/>
                    <a:pt x="9560" y="2089"/>
                    <a:pt x="9543" y="2019"/>
                  </a:cubicBezTo>
                  <a:cubicBezTo>
                    <a:pt x="9516" y="1909"/>
                    <a:pt x="9528" y="1765"/>
                    <a:pt x="9572" y="1697"/>
                  </a:cubicBezTo>
                  <a:cubicBezTo>
                    <a:pt x="9594" y="1663"/>
                    <a:pt x="9621" y="1646"/>
                    <a:pt x="9644" y="1660"/>
                  </a:cubicBezTo>
                  <a:close/>
                  <a:moveTo>
                    <a:pt x="9705" y="19327"/>
                  </a:moveTo>
                  <a:cubicBezTo>
                    <a:pt x="9751" y="19327"/>
                    <a:pt x="9801" y="19698"/>
                    <a:pt x="9816" y="20152"/>
                  </a:cubicBezTo>
                  <a:cubicBezTo>
                    <a:pt x="9823" y="20372"/>
                    <a:pt x="9821" y="20574"/>
                    <a:pt x="9811" y="20749"/>
                  </a:cubicBezTo>
                  <a:cubicBezTo>
                    <a:pt x="9811" y="20751"/>
                    <a:pt x="9812" y="20752"/>
                    <a:pt x="9811" y="20754"/>
                  </a:cubicBezTo>
                  <a:cubicBezTo>
                    <a:pt x="9801" y="20926"/>
                    <a:pt x="9782" y="21070"/>
                    <a:pt x="9762" y="21167"/>
                  </a:cubicBezTo>
                  <a:cubicBezTo>
                    <a:pt x="9740" y="21269"/>
                    <a:pt x="9720" y="21321"/>
                    <a:pt x="9694" y="21309"/>
                  </a:cubicBezTo>
                  <a:cubicBezTo>
                    <a:pt x="9669" y="21300"/>
                    <a:pt x="9642" y="21230"/>
                    <a:pt x="9620" y="21082"/>
                  </a:cubicBezTo>
                  <a:cubicBezTo>
                    <a:pt x="9583" y="20840"/>
                    <a:pt x="9581" y="20401"/>
                    <a:pt x="9599" y="20025"/>
                  </a:cubicBezTo>
                  <a:cubicBezTo>
                    <a:pt x="9599" y="20022"/>
                    <a:pt x="9599" y="20022"/>
                    <a:pt x="9599" y="20019"/>
                  </a:cubicBezTo>
                  <a:cubicBezTo>
                    <a:pt x="9618" y="19642"/>
                    <a:pt x="9656" y="19327"/>
                    <a:pt x="9705" y="1932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47" name="Line"/>
            <p:cNvSpPr/>
            <p:nvPr/>
          </p:nvSpPr>
          <p:spPr>
            <a:xfrm>
              <a:off x="0" y="1578967"/>
              <a:ext cx="41479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2086694" y="147640"/>
              <a:ext cx="1" cy="2293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9" name="k"/>
            <p:cNvSpPr txBox="1"/>
            <p:nvPr/>
          </p:nvSpPr>
          <p:spPr>
            <a:xfrm>
              <a:off x="4008999" y="1594344"/>
              <a:ext cx="232675" cy="40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50" name="𝜔"/>
            <p:cNvSpPr txBox="1"/>
            <p:nvPr/>
          </p:nvSpPr>
          <p:spPr>
            <a:xfrm>
              <a:off x="1669899" y="-1"/>
              <a:ext cx="2959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1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</p:grpSp>
      <p:pic>
        <p:nvPicPr>
          <p:cNvPr id="952" name="A(_omega)=_sum_l.pdf" descr="A(_omega)=_sum_l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885" y="1535498"/>
            <a:ext cx="7353301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U=4"/>
          <p:cNvSpPr txBox="1"/>
          <p:nvPr/>
        </p:nvSpPr>
        <p:spPr>
          <a:xfrm>
            <a:off x="607834" y="2769449"/>
            <a:ext cx="66050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U=4</a:t>
            </a:r>
          </a:p>
        </p:txBody>
      </p:sp>
      <p:pic>
        <p:nvPicPr>
          <p:cNvPr id="954" name="Screenshot 2020-11-13 at 16.02.30.png" descr="Screenshot 2020-11-13 at 16.02.30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305" y="3672717"/>
            <a:ext cx="2696767" cy="577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Screenshot 2020-11-13 at 12.30.39.png" descr="Screenshot 2020-11-13 at 12.30.39.png"/>
          <p:cNvPicPr>
            <a:picLocks noChangeAspect="0"/>
          </p:cNvPicPr>
          <p:nvPr/>
        </p:nvPicPr>
        <p:blipFill>
          <a:blip r:embed="rId5">
            <a:extLst/>
          </a:blip>
          <a:srcRect l="50269" t="0" r="25937" b="0"/>
          <a:stretch>
            <a:fillRect/>
          </a:stretch>
        </p:blipFill>
        <p:spPr>
          <a:xfrm>
            <a:off x="5496462" y="3238583"/>
            <a:ext cx="2289010" cy="628800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Line"/>
          <p:cNvSpPr/>
          <p:nvPr/>
        </p:nvSpPr>
        <p:spPr>
          <a:xfrm flipH="1">
            <a:off x="3870725" y="4089447"/>
            <a:ext cx="1616210" cy="1293173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7" name="Line"/>
          <p:cNvSpPr/>
          <p:nvPr/>
        </p:nvSpPr>
        <p:spPr>
          <a:xfrm flipH="1" flipV="1">
            <a:off x="1916121" y="7436958"/>
            <a:ext cx="3633908" cy="34512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8" name="Line"/>
          <p:cNvSpPr/>
          <p:nvPr/>
        </p:nvSpPr>
        <p:spPr>
          <a:xfrm flipH="1">
            <a:off x="3169480" y="5437053"/>
            <a:ext cx="2384977" cy="601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9" name="Line"/>
          <p:cNvSpPr/>
          <p:nvPr/>
        </p:nvSpPr>
        <p:spPr>
          <a:xfrm flipH="1">
            <a:off x="2610646" y="6561292"/>
            <a:ext cx="2910374" cy="27651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0" name="Nocera et al. 2017"/>
          <p:cNvSpPr txBox="1"/>
          <p:nvPr/>
        </p:nvSpPr>
        <p:spPr>
          <a:xfrm>
            <a:off x="188339" y="9234751"/>
            <a:ext cx="1910383" cy="3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Nocera et al.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langle_color_blu.pdf" descr="langle_color_bl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916" y="6471245"/>
            <a:ext cx="51308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sp>
        <p:nvSpPr>
          <p:cNvPr id="199" name="due to spin SU(2) symmetry is equivalent"/>
          <p:cNvSpPr txBox="1"/>
          <p:nvPr/>
        </p:nvSpPr>
        <p:spPr>
          <a:xfrm>
            <a:off x="7885286" y="6691191"/>
            <a:ext cx="3246296" cy="309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due to spin SU(2) symmetry is equivalent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3" name="Rounded Rectangle"/>
          <p:cNvSpPr/>
          <p:nvPr/>
        </p:nvSpPr>
        <p:spPr>
          <a:xfrm>
            <a:off x="1861554" y="49892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5" name="Group"/>
          <p:cNvGrpSpPr/>
          <p:nvPr/>
        </p:nvGrpSpPr>
        <p:grpSpPr>
          <a:xfrm>
            <a:off x="799882" y="2735364"/>
            <a:ext cx="7764532" cy="3041519"/>
            <a:chOff x="0" y="0"/>
            <a:chExt cx="7764531" cy="3041517"/>
          </a:xfrm>
        </p:grpSpPr>
        <p:grpSp>
          <p:nvGrpSpPr>
            <p:cNvPr id="220" name="Group"/>
            <p:cNvGrpSpPr/>
            <p:nvPr/>
          </p:nvGrpSpPr>
          <p:grpSpPr>
            <a:xfrm>
              <a:off x="0" y="36660"/>
              <a:ext cx="6449777" cy="2928661"/>
              <a:chOff x="0" y="203011"/>
              <a:chExt cx="6449776" cy="2928660"/>
            </a:xfrm>
          </p:grpSpPr>
          <p:grpSp>
            <p:nvGrpSpPr>
              <p:cNvPr id="211" name="Group"/>
              <p:cNvGrpSpPr/>
              <p:nvPr/>
            </p:nvGrpSpPr>
            <p:grpSpPr>
              <a:xfrm>
                <a:off x="0" y="203011"/>
                <a:ext cx="2582932" cy="2772257"/>
                <a:chOff x="116455" y="0"/>
                <a:chExt cx="2582931" cy="2772255"/>
              </a:xfrm>
            </p:grpSpPr>
            <p:sp>
              <p:nvSpPr>
                <p:cNvPr id="204" name="Oval"/>
                <p:cNvSpPr/>
                <p:nvPr/>
              </p:nvSpPr>
              <p:spPr>
                <a:xfrm>
                  <a:off x="1308683" y="0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5" name="Circle"/>
                <p:cNvSpPr/>
                <p:nvPr/>
              </p:nvSpPr>
              <p:spPr>
                <a:xfrm>
                  <a:off x="116455" y="120446"/>
                  <a:ext cx="2582932" cy="2582932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6" name="Oval"/>
                <p:cNvSpPr/>
                <p:nvPr/>
              </p:nvSpPr>
              <p:spPr>
                <a:xfrm>
                  <a:off x="2489410" y="732524"/>
                  <a:ext cx="198474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7" name="Oval"/>
                <p:cNvSpPr/>
                <p:nvPr/>
              </p:nvSpPr>
              <p:spPr>
                <a:xfrm>
                  <a:off x="221431" y="2004079"/>
                  <a:ext cx="198476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8" name="Oval"/>
                <p:cNvSpPr/>
                <p:nvPr/>
              </p:nvSpPr>
              <p:spPr>
                <a:xfrm>
                  <a:off x="1429220" y="2565799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9" name="Oval"/>
                <p:cNvSpPr/>
                <p:nvPr/>
              </p:nvSpPr>
              <p:spPr>
                <a:xfrm>
                  <a:off x="2450061" y="1925380"/>
                  <a:ext cx="198474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0" name="Oval"/>
                <p:cNvSpPr/>
                <p:nvPr/>
              </p:nvSpPr>
              <p:spPr>
                <a:xfrm>
                  <a:off x="168966" y="732524"/>
                  <a:ext cx="198475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212" name="Line"/>
              <p:cNvSpPr/>
              <p:nvPr/>
            </p:nvSpPr>
            <p:spPr>
              <a:xfrm flipV="1">
                <a:off x="2549006" y="773869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>
                <a:off x="2430958" y="83945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>
                <a:off x="2430958" y="209751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 flipH="1">
                <a:off x="135582" y="878800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201165" y="2019930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1255476" y="26212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>
                    <a:alpha val="50342"/>
                  </a:srgbClr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>
                <a:off x="1560276" y="26847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>
                <a:off x="6449776" y="26974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>
                    <a:alpha val="44816"/>
                  </a:srgbClr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1" name="Oval"/>
            <p:cNvSpPr/>
            <p:nvPr/>
          </p:nvSpPr>
          <p:spPr>
            <a:xfrm>
              <a:off x="6373828" y="36660"/>
              <a:ext cx="198476" cy="20645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5181600" y="157106"/>
              <a:ext cx="2582932" cy="258293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3" name="Oval"/>
            <p:cNvSpPr/>
            <p:nvPr/>
          </p:nvSpPr>
          <p:spPr>
            <a:xfrm>
              <a:off x="7554555" y="769183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4" name="Oval"/>
            <p:cNvSpPr/>
            <p:nvPr/>
          </p:nvSpPr>
          <p:spPr>
            <a:xfrm>
              <a:off x="5286576" y="2040739"/>
              <a:ext cx="198476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5" name="Oval"/>
            <p:cNvSpPr/>
            <p:nvPr/>
          </p:nvSpPr>
          <p:spPr>
            <a:xfrm>
              <a:off x="6494364" y="2602459"/>
              <a:ext cx="198477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6" name="Oval"/>
            <p:cNvSpPr/>
            <p:nvPr/>
          </p:nvSpPr>
          <p:spPr>
            <a:xfrm>
              <a:off x="7515205" y="1962040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7" name="Oval"/>
            <p:cNvSpPr/>
            <p:nvPr/>
          </p:nvSpPr>
          <p:spPr>
            <a:xfrm>
              <a:off x="5234111" y="769183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7730606" y="607517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6460365" y="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7612559" y="177876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317182" y="71244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382764" y="1993278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6740006" y="2449017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Rounded Rectangle"/>
            <p:cNvSpPr/>
            <p:nvPr/>
          </p:nvSpPr>
          <p:spPr>
            <a:xfrm>
              <a:off x="6230572" y="2266620"/>
              <a:ext cx="686297" cy="774898"/>
            </a:xfrm>
            <a:prstGeom prst="roundRect">
              <a:avLst>
                <a:gd name="adj" fmla="val 27758"/>
              </a:avLst>
            </a:prstGeom>
            <a:noFill/>
            <a:ln w="25400" cap="flat">
              <a:solidFill>
                <a:srgbClr val="00905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6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7" name="color_red_e^-itH.pdf" descr="color_red_e^-it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239" name="Meaning?"/>
          <p:cNvSpPr txBox="1"/>
          <p:nvPr/>
        </p:nvSpPr>
        <p:spPr>
          <a:xfrm>
            <a:off x="224222" y="6896217"/>
            <a:ext cx="14181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Meaning?</a:t>
            </a:r>
          </a:p>
        </p:txBody>
      </p:sp>
      <p:pic>
        <p:nvPicPr>
          <p:cNvPr id="240" name="e^-itH_|_psi_g_r.pdf" descr="e^-itH_|_psi_g_r.pdf"/>
          <p:cNvPicPr>
            <a:picLocks noChangeAspect="1"/>
          </p:cNvPicPr>
          <p:nvPr/>
        </p:nvPicPr>
        <p:blipFill>
          <a:blip r:embed="rId5">
            <a:extLst/>
          </a:blip>
          <a:srcRect l="0" t="50403" r="0" b="0"/>
          <a:stretch>
            <a:fillRect/>
          </a:stretch>
        </p:blipFill>
        <p:spPr>
          <a:xfrm>
            <a:off x="401302" y="8751901"/>
            <a:ext cx="2006601" cy="396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e^-itH_|_psi_g_r.pdf" descr="e^-itH_|_psi_g_r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49708"/>
          <a:stretch>
            <a:fillRect/>
          </a:stretch>
        </p:blipFill>
        <p:spPr>
          <a:xfrm>
            <a:off x="-342900" y="8057694"/>
            <a:ext cx="2006600" cy="4023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"/>
          <p:cNvGrpSpPr/>
          <p:nvPr/>
        </p:nvGrpSpPr>
        <p:grpSpPr>
          <a:xfrm>
            <a:off x="2267681" y="7402262"/>
            <a:ext cx="4168287" cy="2264820"/>
            <a:chOff x="0" y="0"/>
            <a:chExt cx="4168285" cy="2264819"/>
          </a:xfrm>
        </p:grpSpPr>
        <p:sp>
          <p:nvSpPr>
            <p:cNvPr id="242" name="Line"/>
            <p:cNvSpPr/>
            <p:nvPr/>
          </p:nvSpPr>
          <p:spPr>
            <a:xfrm>
              <a:off x="644391" y="755120"/>
              <a:ext cx="35147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644391" y="1624645"/>
              <a:ext cx="35147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 flipH="1">
              <a:off x="1203191" y="461622"/>
              <a:ext cx="1" cy="145700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2543534" y="461622"/>
              <a:ext cx="1" cy="145700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46" name="e^-itH_|_psi_g_r.pdf" descr="e^-itH_|_psi_g_r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3419" t="48815" r="23484" b="1587"/>
            <a:stretch>
              <a:fillRect/>
            </a:stretch>
          </p:blipFill>
          <p:spPr>
            <a:xfrm>
              <a:off x="1063984" y="1842593"/>
              <a:ext cx="463452" cy="39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e^-itH_|_psi_g_r.pdf" descr="e^-itH_|_psi_g_r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51990" r="80446" b="0"/>
            <a:stretch>
              <a:fillRect/>
            </a:stretch>
          </p:blipFill>
          <p:spPr>
            <a:xfrm>
              <a:off x="2418612" y="1880693"/>
              <a:ext cx="392361" cy="384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1202246" y="1624645"/>
              <a:ext cx="2951332" cy="1"/>
            </a:xfrm>
            <a:prstGeom prst="line">
              <a:avLst/>
            </a:prstGeom>
            <a:noFill/>
            <a:ln w="38100" cap="flat">
              <a:solidFill>
                <a:srgbClr val="929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0"/>
            <p:cNvSpPr txBox="1"/>
            <p:nvPr/>
          </p:nvSpPr>
          <p:spPr>
            <a:xfrm>
              <a:off x="1075410" y="0"/>
              <a:ext cx="25556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50" name="t"/>
            <p:cNvSpPr txBox="1"/>
            <p:nvPr/>
          </p:nvSpPr>
          <p:spPr>
            <a:xfrm>
              <a:off x="2451100" y="41592"/>
              <a:ext cx="184870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51" name="time:"/>
            <p:cNvSpPr txBox="1"/>
            <p:nvPr/>
          </p:nvSpPr>
          <p:spPr>
            <a:xfrm>
              <a:off x="0" y="0"/>
              <a:ext cx="664717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time:</a:t>
              </a:r>
            </a:p>
          </p:txBody>
        </p:sp>
        <p:sp>
          <p:nvSpPr>
            <p:cNvPr id="252" name="Line"/>
            <p:cNvSpPr/>
            <p:nvPr/>
          </p:nvSpPr>
          <p:spPr>
            <a:xfrm>
              <a:off x="2548446" y="1624645"/>
              <a:ext cx="1619840" cy="1"/>
            </a:xfrm>
            <a:prstGeom prst="line">
              <a:avLst/>
            </a:prstGeom>
            <a:noFill/>
            <a:ln w="38100" cap="flat">
              <a:solidFill>
                <a:srgbClr val="01199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4" name="Group"/>
          <p:cNvSpPr/>
          <p:nvPr/>
        </p:nvSpPr>
        <p:spPr>
          <a:xfrm>
            <a:off x="185154" y="7405076"/>
            <a:ext cx="6303368" cy="2291589"/>
          </a:xfrm>
          <a:prstGeom prst="roundRect">
            <a:avLst>
              <a:gd name="adj" fmla="val 8313"/>
            </a:avLst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4" name="Group"/>
          <p:cNvGrpSpPr/>
          <p:nvPr/>
        </p:nvGrpSpPr>
        <p:grpSpPr>
          <a:xfrm>
            <a:off x="6624054" y="7395227"/>
            <a:ext cx="6303368" cy="2291589"/>
            <a:chOff x="0" y="0"/>
            <a:chExt cx="6303367" cy="2291587"/>
          </a:xfrm>
        </p:grpSpPr>
        <p:pic>
          <p:nvPicPr>
            <p:cNvPr id="255" name="langle_psi_g|_S_.pdf" descr="langle_psi_g|_S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8957" y="189477"/>
              <a:ext cx="24892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Group"/>
            <p:cNvSpPr/>
            <p:nvPr/>
          </p:nvSpPr>
          <p:spPr>
            <a:xfrm>
              <a:off x="0" y="0"/>
              <a:ext cx="6303368" cy="2291588"/>
            </a:xfrm>
            <a:prstGeom prst="roundRect">
              <a:avLst>
                <a:gd name="adj" fmla="val 8313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aphicFrame>
          <p:nvGraphicFramePr>
            <p:cNvPr id="257" name="Table"/>
            <p:cNvGraphicFramePr/>
            <p:nvPr/>
          </p:nvGraphicFramePr>
          <p:xfrm>
            <a:off x="2828274" y="563612"/>
            <a:ext cx="2987043" cy="150584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497840"/>
                  <a:gridCol w="497840"/>
                  <a:gridCol w="497840"/>
                  <a:gridCol w="497840"/>
                  <a:gridCol w="497840"/>
                  <a:gridCol w="497840"/>
                </a:tblGrid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50973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58" name="space"/>
            <p:cNvSpPr txBox="1"/>
            <p:nvPr/>
          </p:nvSpPr>
          <p:spPr>
            <a:xfrm rot="16200000">
              <a:off x="2150973" y="1161829"/>
              <a:ext cx="548042" cy="309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2599918" y="916384"/>
              <a:ext cx="1" cy="8002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3897030" y="341877"/>
              <a:ext cx="84953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time"/>
            <p:cNvSpPr txBox="1"/>
            <p:nvPr/>
          </p:nvSpPr>
          <p:spPr>
            <a:xfrm>
              <a:off x="4075255" y="50799"/>
              <a:ext cx="442281" cy="3094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262" name="Oval"/>
            <p:cNvSpPr/>
            <p:nvPr/>
          </p:nvSpPr>
          <p:spPr>
            <a:xfrm>
              <a:off x="3257656" y="1748121"/>
              <a:ext cx="122274" cy="12719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3" name="Oval"/>
            <p:cNvSpPr/>
            <p:nvPr/>
          </p:nvSpPr>
          <p:spPr>
            <a:xfrm>
              <a:off x="4247958" y="1748121"/>
              <a:ext cx="122274" cy="127192"/>
            </a:xfrm>
            <a:prstGeom prst="ellipse">
              <a:avLst/>
            </a:pr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langle_color_blu.pdf" descr="langle_color_bl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916" y="6471245"/>
            <a:ext cx="51308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sp>
        <p:nvSpPr>
          <p:cNvPr id="268" name="due to spin SU(2) symmetry is equivalent"/>
          <p:cNvSpPr txBox="1"/>
          <p:nvPr/>
        </p:nvSpPr>
        <p:spPr>
          <a:xfrm>
            <a:off x="7885286" y="6691191"/>
            <a:ext cx="3246296" cy="309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due to spin SU(2) symmetry is equivalent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26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72" name="Rounded Rectangle"/>
          <p:cNvSpPr/>
          <p:nvPr/>
        </p:nvSpPr>
        <p:spPr>
          <a:xfrm>
            <a:off x="1861554" y="4989284"/>
            <a:ext cx="686297" cy="774899"/>
          </a:xfrm>
          <a:prstGeom prst="roundRect">
            <a:avLst>
              <a:gd name="adj" fmla="val 27758"/>
            </a:avLst>
          </a:prstGeom>
          <a:ln w="25400">
            <a:solidFill>
              <a:srgbClr val="009051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04" name="Group"/>
          <p:cNvGrpSpPr/>
          <p:nvPr/>
        </p:nvGrpSpPr>
        <p:grpSpPr>
          <a:xfrm>
            <a:off x="799882" y="2735364"/>
            <a:ext cx="7764532" cy="3041519"/>
            <a:chOff x="0" y="0"/>
            <a:chExt cx="7764531" cy="3041517"/>
          </a:xfrm>
        </p:grpSpPr>
        <p:grpSp>
          <p:nvGrpSpPr>
            <p:cNvPr id="289" name="Group"/>
            <p:cNvGrpSpPr/>
            <p:nvPr/>
          </p:nvGrpSpPr>
          <p:grpSpPr>
            <a:xfrm>
              <a:off x="0" y="36660"/>
              <a:ext cx="6449777" cy="2928661"/>
              <a:chOff x="0" y="203011"/>
              <a:chExt cx="6449776" cy="2928660"/>
            </a:xfrm>
          </p:grpSpPr>
          <p:grpSp>
            <p:nvGrpSpPr>
              <p:cNvPr id="280" name="Group"/>
              <p:cNvGrpSpPr/>
              <p:nvPr/>
            </p:nvGrpSpPr>
            <p:grpSpPr>
              <a:xfrm>
                <a:off x="0" y="203011"/>
                <a:ext cx="2582932" cy="2772257"/>
                <a:chOff x="116455" y="0"/>
                <a:chExt cx="2582931" cy="2772255"/>
              </a:xfrm>
            </p:grpSpPr>
            <p:sp>
              <p:nvSpPr>
                <p:cNvPr id="273" name="Oval"/>
                <p:cNvSpPr/>
                <p:nvPr/>
              </p:nvSpPr>
              <p:spPr>
                <a:xfrm>
                  <a:off x="1308683" y="0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4" name="Circle"/>
                <p:cNvSpPr/>
                <p:nvPr/>
              </p:nvSpPr>
              <p:spPr>
                <a:xfrm>
                  <a:off x="116455" y="120446"/>
                  <a:ext cx="2582932" cy="2582932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5" name="Oval"/>
                <p:cNvSpPr/>
                <p:nvPr/>
              </p:nvSpPr>
              <p:spPr>
                <a:xfrm>
                  <a:off x="2489410" y="732524"/>
                  <a:ext cx="198474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6" name="Oval"/>
                <p:cNvSpPr/>
                <p:nvPr/>
              </p:nvSpPr>
              <p:spPr>
                <a:xfrm>
                  <a:off x="221431" y="2004079"/>
                  <a:ext cx="198476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7" name="Oval"/>
                <p:cNvSpPr/>
                <p:nvPr/>
              </p:nvSpPr>
              <p:spPr>
                <a:xfrm>
                  <a:off x="1429220" y="2565799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8" name="Oval"/>
                <p:cNvSpPr/>
                <p:nvPr/>
              </p:nvSpPr>
              <p:spPr>
                <a:xfrm>
                  <a:off x="2450061" y="1925380"/>
                  <a:ext cx="198474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9" name="Oval"/>
                <p:cNvSpPr/>
                <p:nvPr/>
              </p:nvSpPr>
              <p:spPr>
                <a:xfrm>
                  <a:off x="168966" y="732524"/>
                  <a:ext cx="198475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281" name="Line"/>
              <p:cNvSpPr/>
              <p:nvPr/>
            </p:nvSpPr>
            <p:spPr>
              <a:xfrm flipV="1">
                <a:off x="2549006" y="773869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2" name="Line"/>
              <p:cNvSpPr/>
              <p:nvPr/>
            </p:nvSpPr>
            <p:spPr>
              <a:xfrm>
                <a:off x="2430958" y="83945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Line"/>
              <p:cNvSpPr/>
              <p:nvPr/>
            </p:nvSpPr>
            <p:spPr>
              <a:xfrm>
                <a:off x="2430958" y="209751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 flipH="1">
                <a:off x="135582" y="878800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 flipV="1">
                <a:off x="201165" y="2019930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 flipV="1">
                <a:off x="1255476" y="26212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>
                    <a:alpha val="50342"/>
                  </a:srgbClr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7" name="Line"/>
              <p:cNvSpPr/>
              <p:nvPr/>
            </p:nvSpPr>
            <p:spPr>
              <a:xfrm>
                <a:off x="1560276" y="26847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8" name="Line"/>
              <p:cNvSpPr/>
              <p:nvPr/>
            </p:nvSpPr>
            <p:spPr>
              <a:xfrm>
                <a:off x="6449776" y="2697404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>
                    <a:alpha val="44816"/>
                  </a:srgbClr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0" name="Oval"/>
            <p:cNvSpPr/>
            <p:nvPr/>
          </p:nvSpPr>
          <p:spPr>
            <a:xfrm>
              <a:off x="6373828" y="36660"/>
              <a:ext cx="198476" cy="20645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1" name="Circle"/>
            <p:cNvSpPr/>
            <p:nvPr/>
          </p:nvSpPr>
          <p:spPr>
            <a:xfrm>
              <a:off x="5181600" y="157106"/>
              <a:ext cx="2582932" cy="258293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2" name="Oval"/>
            <p:cNvSpPr/>
            <p:nvPr/>
          </p:nvSpPr>
          <p:spPr>
            <a:xfrm>
              <a:off x="7554555" y="769183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3" name="Oval"/>
            <p:cNvSpPr/>
            <p:nvPr/>
          </p:nvSpPr>
          <p:spPr>
            <a:xfrm>
              <a:off x="5286576" y="2040739"/>
              <a:ext cx="198476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4" name="Oval"/>
            <p:cNvSpPr/>
            <p:nvPr/>
          </p:nvSpPr>
          <p:spPr>
            <a:xfrm>
              <a:off x="6494364" y="2602459"/>
              <a:ext cx="198477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5" name="Oval"/>
            <p:cNvSpPr/>
            <p:nvPr/>
          </p:nvSpPr>
          <p:spPr>
            <a:xfrm>
              <a:off x="7515205" y="1962040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6" name="Oval"/>
            <p:cNvSpPr/>
            <p:nvPr/>
          </p:nvSpPr>
          <p:spPr>
            <a:xfrm>
              <a:off x="5234111" y="769183"/>
              <a:ext cx="198474" cy="2064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7730606" y="607517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6460365" y="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 flipV="1">
              <a:off x="7612559" y="1778760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5317182" y="712449"/>
              <a:ext cx="1" cy="43426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5382764" y="1993278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V="1">
              <a:off x="6740006" y="2449017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Rounded Rectangle"/>
            <p:cNvSpPr/>
            <p:nvPr/>
          </p:nvSpPr>
          <p:spPr>
            <a:xfrm>
              <a:off x="6230572" y="2266620"/>
              <a:ext cx="686297" cy="774898"/>
            </a:xfrm>
            <a:prstGeom prst="roundRect">
              <a:avLst>
                <a:gd name="adj" fmla="val 27758"/>
              </a:avLst>
            </a:prstGeom>
            <a:noFill/>
            <a:ln w="25400" cap="flat">
              <a:solidFill>
                <a:srgbClr val="00905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5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6" name="color_red_e^-itH.pdf" descr="color_red_e^-it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308" name="Meaning?"/>
          <p:cNvSpPr txBox="1"/>
          <p:nvPr/>
        </p:nvSpPr>
        <p:spPr>
          <a:xfrm>
            <a:off x="224222" y="6896217"/>
            <a:ext cx="14181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Meaning?</a:t>
            </a:r>
          </a:p>
        </p:txBody>
      </p:sp>
      <p:pic>
        <p:nvPicPr>
          <p:cNvPr id="309" name="e^-itH_|_psi_g_r.pdf" descr="e^-itH_|_psi_g_r.pdf"/>
          <p:cNvPicPr>
            <a:picLocks noChangeAspect="1"/>
          </p:cNvPicPr>
          <p:nvPr/>
        </p:nvPicPr>
        <p:blipFill>
          <a:blip r:embed="rId5">
            <a:extLst/>
          </a:blip>
          <a:srcRect l="0" t="50403" r="0" b="0"/>
          <a:stretch>
            <a:fillRect/>
          </a:stretch>
        </p:blipFill>
        <p:spPr>
          <a:xfrm>
            <a:off x="401302" y="8751901"/>
            <a:ext cx="2006601" cy="396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e^-itH_|_psi_g_r.pdf" descr="e^-itH_|_psi_g_r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49708"/>
          <a:stretch>
            <a:fillRect/>
          </a:stretch>
        </p:blipFill>
        <p:spPr>
          <a:xfrm>
            <a:off x="-342900" y="8057694"/>
            <a:ext cx="2006600" cy="4023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2" name="Group"/>
          <p:cNvGrpSpPr/>
          <p:nvPr/>
        </p:nvGrpSpPr>
        <p:grpSpPr>
          <a:xfrm>
            <a:off x="2267681" y="7402262"/>
            <a:ext cx="4168287" cy="2264820"/>
            <a:chOff x="0" y="0"/>
            <a:chExt cx="4168285" cy="2264819"/>
          </a:xfrm>
        </p:grpSpPr>
        <p:sp>
          <p:nvSpPr>
            <p:cNvPr id="311" name="Line"/>
            <p:cNvSpPr/>
            <p:nvPr/>
          </p:nvSpPr>
          <p:spPr>
            <a:xfrm>
              <a:off x="644391" y="755120"/>
              <a:ext cx="35147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644391" y="1624645"/>
              <a:ext cx="35147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 flipH="1">
              <a:off x="1203191" y="461622"/>
              <a:ext cx="1" cy="145700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H="1">
              <a:off x="2543534" y="461622"/>
              <a:ext cx="1" cy="145700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15" name="e^-itH_|_psi_g_r.pdf" descr="e^-itH_|_psi_g_r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3419" t="48815" r="23484" b="1587"/>
            <a:stretch>
              <a:fillRect/>
            </a:stretch>
          </p:blipFill>
          <p:spPr>
            <a:xfrm>
              <a:off x="1063984" y="1842593"/>
              <a:ext cx="463452" cy="39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e^-itH_|_psi_g_r.pdf" descr="e^-itH_|_psi_g_r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51990" r="80446" b="0"/>
            <a:stretch>
              <a:fillRect/>
            </a:stretch>
          </p:blipFill>
          <p:spPr>
            <a:xfrm>
              <a:off x="2418612" y="1880693"/>
              <a:ext cx="392361" cy="384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Line"/>
            <p:cNvSpPr/>
            <p:nvPr/>
          </p:nvSpPr>
          <p:spPr>
            <a:xfrm>
              <a:off x="1202246" y="1624645"/>
              <a:ext cx="2951332" cy="1"/>
            </a:xfrm>
            <a:prstGeom prst="line">
              <a:avLst/>
            </a:prstGeom>
            <a:noFill/>
            <a:ln w="38100" cap="flat">
              <a:solidFill>
                <a:srgbClr val="929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0"/>
            <p:cNvSpPr txBox="1"/>
            <p:nvPr/>
          </p:nvSpPr>
          <p:spPr>
            <a:xfrm>
              <a:off x="1075410" y="0"/>
              <a:ext cx="25556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9" name="t"/>
            <p:cNvSpPr txBox="1"/>
            <p:nvPr/>
          </p:nvSpPr>
          <p:spPr>
            <a:xfrm>
              <a:off x="2451100" y="41592"/>
              <a:ext cx="184870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320" name="time:"/>
            <p:cNvSpPr txBox="1"/>
            <p:nvPr/>
          </p:nvSpPr>
          <p:spPr>
            <a:xfrm>
              <a:off x="0" y="0"/>
              <a:ext cx="664717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time:</a:t>
              </a:r>
            </a:p>
          </p:txBody>
        </p:sp>
        <p:sp>
          <p:nvSpPr>
            <p:cNvPr id="321" name="Line"/>
            <p:cNvSpPr/>
            <p:nvPr/>
          </p:nvSpPr>
          <p:spPr>
            <a:xfrm>
              <a:off x="2548446" y="1624645"/>
              <a:ext cx="1619840" cy="1"/>
            </a:xfrm>
            <a:prstGeom prst="line">
              <a:avLst/>
            </a:prstGeom>
            <a:noFill/>
            <a:ln w="38100" cap="flat">
              <a:solidFill>
                <a:srgbClr val="01199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3" name="Group"/>
          <p:cNvSpPr/>
          <p:nvPr/>
        </p:nvSpPr>
        <p:spPr>
          <a:xfrm>
            <a:off x="185154" y="7405076"/>
            <a:ext cx="6303368" cy="2291589"/>
          </a:xfrm>
          <a:prstGeom prst="roundRect">
            <a:avLst>
              <a:gd name="adj" fmla="val 8313"/>
            </a:avLst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Group"/>
          <p:cNvSpPr/>
          <p:nvPr/>
        </p:nvSpPr>
        <p:spPr>
          <a:xfrm>
            <a:off x="6624054" y="7395227"/>
            <a:ext cx="6303368" cy="2291589"/>
          </a:xfrm>
          <a:prstGeom prst="roundRect">
            <a:avLst>
              <a:gd name="adj" fmla="val 8313"/>
            </a:avLst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325" name="Table"/>
          <p:cNvGraphicFramePr/>
          <p:nvPr/>
        </p:nvGraphicFramePr>
        <p:xfrm>
          <a:off x="9452329" y="7958840"/>
          <a:ext cx="2987042" cy="1505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97840"/>
                <a:gridCol w="497840"/>
                <a:gridCol w="497840"/>
                <a:gridCol w="497840"/>
                <a:gridCol w="497840"/>
                <a:gridCol w="497840"/>
              </a:tblGrid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50973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6" name="space"/>
          <p:cNvSpPr txBox="1"/>
          <p:nvPr/>
        </p:nvSpPr>
        <p:spPr>
          <a:xfrm rot="16200000">
            <a:off x="8775027" y="8557056"/>
            <a:ext cx="548042" cy="309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space</a:t>
            </a:r>
          </a:p>
        </p:txBody>
      </p:sp>
      <p:sp>
        <p:nvSpPr>
          <p:cNvPr id="327" name="Line"/>
          <p:cNvSpPr/>
          <p:nvPr/>
        </p:nvSpPr>
        <p:spPr>
          <a:xfrm flipV="1">
            <a:off x="9223973" y="8311611"/>
            <a:ext cx="1" cy="8002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Line"/>
          <p:cNvSpPr/>
          <p:nvPr/>
        </p:nvSpPr>
        <p:spPr>
          <a:xfrm>
            <a:off x="10521084" y="7737105"/>
            <a:ext cx="8495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time"/>
          <p:cNvSpPr txBox="1"/>
          <p:nvPr/>
        </p:nvSpPr>
        <p:spPr>
          <a:xfrm>
            <a:off x="10699309" y="7446027"/>
            <a:ext cx="442281" cy="309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330" name="Oval"/>
          <p:cNvSpPr/>
          <p:nvPr/>
        </p:nvSpPr>
        <p:spPr>
          <a:xfrm>
            <a:off x="9881710" y="9143348"/>
            <a:ext cx="122275" cy="12719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1" name="Oval"/>
          <p:cNvSpPr/>
          <p:nvPr/>
        </p:nvSpPr>
        <p:spPr>
          <a:xfrm>
            <a:off x="9881710" y="8648164"/>
            <a:ext cx="122275" cy="127193"/>
          </a:xfrm>
          <a:prstGeom prst="ellipse">
            <a:avLst/>
          </a:prstGeom>
          <a:solidFill>
            <a:srgbClr val="91919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32" name="langle_psi_g|_S_.pdf" descr="langle_psi_g|_S_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69695" y="7589639"/>
            <a:ext cx="18415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sp>
        <p:nvSpPr>
          <p:cNvPr id="335" name="Line"/>
          <p:cNvSpPr/>
          <p:nvPr/>
        </p:nvSpPr>
        <p:spPr>
          <a:xfrm flipV="1">
            <a:off x="3348888" y="3342882"/>
            <a:ext cx="1" cy="434269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3230840" y="3408464"/>
            <a:ext cx="1" cy="434269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3230840" y="4666525"/>
            <a:ext cx="1" cy="434268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Line"/>
          <p:cNvSpPr/>
          <p:nvPr/>
        </p:nvSpPr>
        <p:spPr>
          <a:xfrm>
            <a:off x="2360159" y="5253717"/>
            <a:ext cx="1" cy="434269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Note that operators taken at equal time fulfil the canonical commutation relations, but not at different times."/>
          <p:cNvSpPr txBox="1"/>
          <p:nvPr/>
        </p:nvSpPr>
        <p:spPr>
          <a:xfrm>
            <a:off x="900286" y="7313491"/>
            <a:ext cx="8364867" cy="309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Note that operators taken at equal time fulfil the canonical commutation relations, but not at different times.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3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1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3" name="Line"/>
          <p:cNvSpPr/>
          <p:nvPr/>
        </p:nvSpPr>
        <p:spPr>
          <a:xfrm>
            <a:off x="4016973" y="4258482"/>
            <a:ext cx="163515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4" name="color_red_e^-itH.pdf" descr="color_red_e^-it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642" y="3672234"/>
            <a:ext cx="825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Line"/>
          <p:cNvSpPr/>
          <p:nvPr/>
        </p:nvSpPr>
        <p:spPr>
          <a:xfrm>
            <a:off x="935465" y="3447814"/>
            <a:ext cx="1" cy="434268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59" name="Group"/>
          <p:cNvGrpSpPr/>
          <p:nvPr/>
        </p:nvGrpSpPr>
        <p:grpSpPr>
          <a:xfrm>
            <a:off x="799882" y="2772025"/>
            <a:ext cx="2582932" cy="3564461"/>
            <a:chOff x="0" y="0"/>
            <a:chExt cx="2582931" cy="3564460"/>
          </a:xfrm>
        </p:grpSpPr>
        <p:grpSp>
          <p:nvGrpSpPr>
            <p:cNvPr id="353" name="Group"/>
            <p:cNvGrpSpPr/>
            <p:nvPr/>
          </p:nvGrpSpPr>
          <p:grpSpPr>
            <a:xfrm>
              <a:off x="0" y="0"/>
              <a:ext cx="2582932" cy="2772256"/>
              <a:chOff x="116455" y="0"/>
              <a:chExt cx="2582931" cy="2772255"/>
            </a:xfrm>
          </p:grpSpPr>
          <p:sp>
            <p:nvSpPr>
              <p:cNvPr id="346" name="Oval"/>
              <p:cNvSpPr/>
              <p:nvPr/>
            </p:nvSpPr>
            <p:spPr>
              <a:xfrm>
                <a:off x="1308683" y="0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116455" y="120446"/>
                <a:ext cx="2582932" cy="258293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8" name="Oval"/>
              <p:cNvSpPr/>
              <p:nvPr/>
            </p:nvSpPr>
            <p:spPr>
              <a:xfrm>
                <a:off x="2489410" y="732524"/>
                <a:ext cx="198474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9" name="Oval"/>
              <p:cNvSpPr/>
              <p:nvPr/>
            </p:nvSpPr>
            <p:spPr>
              <a:xfrm>
                <a:off x="221431" y="2004079"/>
                <a:ext cx="198476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50" name="Oval"/>
              <p:cNvSpPr/>
              <p:nvPr/>
            </p:nvSpPr>
            <p:spPr>
              <a:xfrm>
                <a:off x="1429220" y="2565799"/>
                <a:ext cx="198476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51" name="Oval"/>
              <p:cNvSpPr/>
              <p:nvPr/>
            </p:nvSpPr>
            <p:spPr>
              <a:xfrm>
                <a:off x="2450061" y="1925380"/>
                <a:ext cx="198474" cy="20645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52" name="Oval"/>
              <p:cNvSpPr/>
              <p:nvPr/>
            </p:nvSpPr>
            <p:spPr>
              <a:xfrm>
                <a:off x="168966" y="732524"/>
                <a:ext cx="198475" cy="20645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354" name="Line"/>
            <p:cNvSpPr/>
            <p:nvPr/>
          </p:nvSpPr>
          <p:spPr>
            <a:xfrm flipV="1">
              <a:off x="201165" y="1816918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V="1">
              <a:off x="1255477" y="2418192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Rounded Rectangle"/>
            <p:cNvSpPr/>
            <p:nvPr/>
          </p:nvSpPr>
          <p:spPr>
            <a:xfrm>
              <a:off x="1061672" y="2217259"/>
              <a:ext cx="686297" cy="774899"/>
            </a:xfrm>
            <a:prstGeom prst="roundRect">
              <a:avLst>
                <a:gd name="adj" fmla="val 27758"/>
              </a:avLst>
            </a:prstGeom>
            <a:noFill/>
            <a:ln w="25400" cap="flat">
              <a:solidFill>
                <a:srgbClr val="00905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57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8900000">
              <a:off x="368669" y="2832484"/>
              <a:ext cx="964864" cy="457905"/>
            </a:xfrm>
            <a:prstGeom prst="rect">
              <a:avLst/>
            </a:prstGeom>
            <a:effectLst/>
          </p:spPr>
        </p:pic>
      </p:grpSp>
      <p:grpSp>
        <p:nvGrpSpPr>
          <p:cNvPr id="379" name="Group"/>
          <p:cNvGrpSpPr/>
          <p:nvPr/>
        </p:nvGrpSpPr>
        <p:grpSpPr>
          <a:xfrm>
            <a:off x="5981482" y="2701537"/>
            <a:ext cx="3449626" cy="2999149"/>
            <a:chOff x="0" y="-33827"/>
            <a:chExt cx="3449624" cy="2999147"/>
          </a:xfrm>
        </p:grpSpPr>
        <p:sp>
          <p:nvSpPr>
            <p:cNvPr id="360" name="Line"/>
            <p:cNvSpPr/>
            <p:nvPr/>
          </p:nvSpPr>
          <p:spPr>
            <a:xfrm>
              <a:off x="1268177" y="2531052"/>
              <a:ext cx="1" cy="43426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75" name="Group"/>
            <p:cNvGrpSpPr/>
            <p:nvPr/>
          </p:nvGrpSpPr>
          <p:grpSpPr>
            <a:xfrm>
              <a:off x="0" y="0"/>
              <a:ext cx="2582932" cy="2883286"/>
              <a:chOff x="0" y="166351"/>
              <a:chExt cx="2582931" cy="2883285"/>
            </a:xfrm>
          </p:grpSpPr>
          <p:grpSp>
            <p:nvGrpSpPr>
              <p:cNvPr id="368" name="Group"/>
              <p:cNvGrpSpPr/>
              <p:nvPr/>
            </p:nvGrpSpPr>
            <p:grpSpPr>
              <a:xfrm>
                <a:off x="0" y="203011"/>
                <a:ext cx="2582932" cy="2772257"/>
                <a:chOff x="116455" y="0"/>
                <a:chExt cx="2582931" cy="2772255"/>
              </a:xfrm>
            </p:grpSpPr>
            <p:sp>
              <p:nvSpPr>
                <p:cNvPr id="361" name="Oval"/>
                <p:cNvSpPr/>
                <p:nvPr/>
              </p:nvSpPr>
              <p:spPr>
                <a:xfrm>
                  <a:off x="1308683" y="0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2" name="Circle"/>
                <p:cNvSpPr/>
                <p:nvPr/>
              </p:nvSpPr>
              <p:spPr>
                <a:xfrm>
                  <a:off x="116455" y="120446"/>
                  <a:ext cx="2582932" cy="2582932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3" name="Oval"/>
                <p:cNvSpPr/>
                <p:nvPr/>
              </p:nvSpPr>
              <p:spPr>
                <a:xfrm>
                  <a:off x="2489410" y="732524"/>
                  <a:ext cx="198474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4" name="Oval"/>
                <p:cNvSpPr/>
                <p:nvPr/>
              </p:nvSpPr>
              <p:spPr>
                <a:xfrm>
                  <a:off x="221431" y="2004079"/>
                  <a:ext cx="198476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5" name="Oval"/>
                <p:cNvSpPr/>
                <p:nvPr/>
              </p:nvSpPr>
              <p:spPr>
                <a:xfrm>
                  <a:off x="1429220" y="2565799"/>
                  <a:ext cx="198476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6" name="Oval"/>
                <p:cNvSpPr/>
                <p:nvPr/>
              </p:nvSpPr>
              <p:spPr>
                <a:xfrm>
                  <a:off x="2450061" y="1925380"/>
                  <a:ext cx="198474" cy="20645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7" name="Oval"/>
                <p:cNvSpPr/>
                <p:nvPr/>
              </p:nvSpPr>
              <p:spPr>
                <a:xfrm>
                  <a:off x="168966" y="732524"/>
                  <a:ext cx="198475" cy="20645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369" name="Line"/>
              <p:cNvSpPr/>
              <p:nvPr/>
            </p:nvSpPr>
            <p:spPr>
              <a:xfrm flipV="1">
                <a:off x="2549006" y="773869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>
                <a:off x="1278765" y="16635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2430958" y="1945111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H="1">
                <a:off x="135582" y="878800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H="1">
                <a:off x="201165" y="2159630"/>
                <a:ext cx="1" cy="43426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58406" y="2615369"/>
                <a:ext cx="1" cy="43426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6" name="Rounded Rectangle"/>
            <p:cNvSpPr/>
            <p:nvPr/>
          </p:nvSpPr>
          <p:spPr>
            <a:xfrm>
              <a:off x="2141172" y="463220"/>
              <a:ext cx="686297" cy="774898"/>
            </a:xfrm>
            <a:prstGeom prst="roundRect">
              <a:avLst>
                <a:gd name="adj" fmla="val 27758"/>
              </a:avLst>
            </a:prstGeom>
            <a:noFill/>
            <a:ln w="25400" cap="flat">
              <a:solidFill>
                <a:srgbClr val="00905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77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8900000">
              <a:off x="2464169" y="240244"/>
              <a:ext cx="964864" cy="457905"/>
            </a:xfrm>
            <a:prstGeom prst="rect">
              <a:avLst/>
            </a:prstGeom>
            <a:effectLst/>
          </p:spPr>
        </p:pic>
      </p:grpSp>
      <p:pic>
        <p:nvPicPr>
          <p:cNvPr id="380" name="langle_color_blu.pdf" descr="langle_color_blu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2330" y="6381005"/>
            <a:ext cx="47371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386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5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2738811" y="2663783"/>
            <a:ext cx="6692296" cy="2890215"/>
            <a:chOff x="0" y="-71581"/>
            <a:chExt cx="6692295" cy="2890214"/>
          </a:xfrm>
        </p:grpSpPr>
        <p:sp>
          <p:nvSpPr>
            <p:cNvPr id="387" name="Line"/>
            <p:cNvSpPr/>
            <p:nvPr/>
          </p:nvSpPr>
          <p:spPr>
            <a:xfrm flipV="1">
              <a:off x="1962979" y="467846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1872070" y="518351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1872070" y="1487178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1201562" y="1939372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2477468" y="1172946"/>
              <a:ext cx="1259222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92" name="color_red_e^-itH.pdf" descr="color_red_e^-itH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17595" y="721479"/>
              <a:ext cx="635715" cy="2542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3" name="Line"/>
            <p:cNvSpPr/>
            <p:nvPr/>
          </p:nvSpPr>
          <p:spPr>
            <a:xfrm flipH="1">
              <a:off x="104411" y="548654"/>
              <a:ext cx="1" cy="33442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0" y="28231"/>
              <a:ext cx="1989105" cy="2790402"/>
              <a:chOff x="0" y="0"/>
              <a:chExt cx="1989104" cy="2790401"/>
            </a:xfrm>
          </p:grpSpPr>
          <p:grpSp>
            <p:nvGrpSpPr>
              <p:cNvPr id="401" name="Group"/>
              <p:cNvGrpSpPr/>
              <p:nvPr/>
            </p:nvGrpSpPr>
            <p:grpSpPr>
              <a:xfrm>
                <a:off x="0" y="0"/>
                <a:ext cx="1989105" cy="2134903"/>
                <a:chOff x="89681" y="0"/>
                <a:chExt cx="1989104" cy="2134902"/>
              </a:xfrm>
            </p:grpSpPr>
            <p:sp>
              <p:nvSpPr>
                <p:cNvPr id="394" name="Oval"/>
                <p:cNvSpPr/>
                <p:nvPr/>
              </p:nvSpPr>
              <p:spPr>
                <a:xfrm>
                  <a:off x="1007811" y="0"/>
                  <a:ext cx="152846" cy="15899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5" name="Circle"/>
                <p:cNvSpPr/>
                <p:nvPr/>
              </p:nvSpPr>
              <p:spPr>
                <a:xfrm>
                  <a:off x="89681" y="92754"/>
                  <a:ext cx="1989106" cy="1989106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6" name="Oval"/>
                <p:cNvSpPr/>
                <p:nvPr/>
              </p:nvSpPr>
              <p:spPr>
                <a:xfrm>
                  <a:off x="1917084" y="564113"/>
                  <a:ext cx="152844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7" name="Oval"/>
                <p:cNvSpPr/>
                <p:nvPr/>
              </p:nvSpPr>
              <p:spPr>
                <a:xfrm>
                  <a:off x="170523" y="1543332"/>
                  <a:ext cx="152846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8" name="Oval"/>
                <p:cNvSpPr/>
                <p:nvPr/>
              </p:nvSpPr>
              <p:spPr>
                <a:xfrm>
                  <a:off x="1100636" y="1975910"/>
                  <a:ext cx="152846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9" name="Oval"/>
                <p:cNvSpPr/>
                <p:nvPr/>
              </p:nvSpPr>
              <p:spPr>
                <a:xfrm>
                  <a:off x="1886781" y="1482727"/>
                  <a:ext cx="152845" cy="15899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00" name="Oval"/>
                <p:cNvSpPr/>
                <p:nvPr/>
              </p:nvSpPr>
              <p:spPr>
                <a:xfrm>
                  <a:off x="130120" y="564113"/>
                  <a:ext cx="152845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02" name="Line"/>
              <p:cNvSpPr/>
              <p:nvPr/>
            </p:nvSpPr>
            <p:spPr>
              <a:xfrm flipV="1">
                <a:off x="154916" y="1399201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 flipV="1">
                <a:off x="966837" y="1862239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4" name="Rounded Rectangle"/>
              <p:cNvSpPr/>
              <p:nvPr/>
            </p:nvSpPr>
            <p:spPr>
              <a:xfrm>
                <a:off x="817589" y="1707502"/>
                <a:ext cx="528515" cy="596746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405" name="Line" descr="Lin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900000">
                <a:off x="272178" y="2128594"/>
                <a:ext cx="766396" cy="457905"/>
              </a:xfrm>
              <a:prstGeom prst="rect">
                <a:avLst/>
              </a:prstGeom>
              <a:effectLst/>
            </p:spPr>
          </p:pic>
        </p:grpSp>
        <p:grpSp>
          <p:nvGrpSpPr>
            <p:cNvPr id="427" name="Group"/>
            <p:cNvGrpSpPr/>
            <p:nvPr/>
          </p:nvGrpSpPr>
          <p:grpSpPr>
            <a:xfrm>
              <a:off x="3990328" y="-71582"/>
              <a:ext cx="2701968" cy="2355163"/>
              <a:chOff x="0" y="-71581"/>
              <a:chExt cx="2701966" cy="2355161"/>
            </a:xfrm>
          </p:grpSpPr>
          <p:sp>
            <p:nvSpPr>
              <p:cNvPr id="408" name="Line"/>
              <p:cNvSpPr/>
              <p:nvPr/>
            </p:nvSpPr>
            <p:spPr>
              <a:xfrm>
                <a:off x="976618" y="1949152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23" name="Group"/>
              <p:cNvGrpSpPr/>
              <p:nvPr/>
            </p:nvGrpSpPr>
            <p:grpSpPr>
              <a:xfrm>
                <a:off x="0" y="0"/>
                <a:ext cx="1989105" cy="2220406"/>
                <a:chOff x="0" y="128106"/>
                <a:chExt cx="1989104" cy="2220405"/>
              </a:xfrm>
            </p:grpSpPr>
            <p:grpSp>
              <p:nvGrpSpPr>
                <p:cNvPr id="416" name="Group"/>
                <p:cNvGrpSpPr/>
                <p:nvPr/>
              </p:nvGrpSpPr>
              <p:grpSpPr>
                <a:xfrm>
                  <a:off x="0" y="156338"/>
                  <a:ext cx="1989105" cy="2134903"/>
                  <a:chOff x="89681" y="0"/>
                  <a:chExt cx="1989104" cy="2134902"/>
                </a:xfrm>
              </p:grpSpPr>
              <p:sp>
                <p:nvSpPr>
                  <p:cNvPr id="409" name="Oval"/>
                  <p:cNvSpPr/>
                  <p:nvPr/>
                </p:nvSpPr>
                <p:spPr>
                  <a:xfrm>
                    <a:off x="1007811" y="0"/>
                    <a:ext cx="152846" cy="15899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0" name="Circle"/>
                  <p:cNvSpPr/>
                  <p:nvPr/>
                </p:nvSpPr>
                <p:spPr>
                  <a:xfrm>
                    <a:off x="89681" y="92754"/>
                    <a:ext cx="1989106" cy="1989106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1" name="Oval"/>
                  <p:cNvSpPr/>
                  <p:nvPr/>
                </p:nvSpPr>
                <p:spPr>
                  <a:xfrm>
                    <a:off x="1917084" y="564113"/>
                    <a:ext cx="152844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2" name="Oval"/>
                  <p:cNvSpPr/>
                  <p:nvPr/>
                </p:nvSpPr>
                <p:spPr>
                  <a:xfrm>
                    <a:off x="170523" y="1543332"/>
                    <a:ext cx="152846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3" name="Oval"/>
                  <p:cNvSpPr/>
                  <p:nvPr/>
                </p:nvSpPr>
                <p:spPr>
                  <a:xfrm>
                    <a:off x="1100636" y="1975910"/>
                    <a:ext cx="152846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4" name="Oval"/>
                  <p:cNvSpPr/>
                  <p:nvPr/>
                </p:nvSpPr>
                <p:spPr>
                  <a:xfrm>
                    <a:off x="1886781" y="1482727"/>
                    <a:ext cx="152845" cy="15899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5" name="Oval"/>
                  <p:cNvSpPr/>
                  <p:nvPr/>
                </p:nvSpPr>
                <p:spPr>
                  <a:xfrm>
                    <a:off x="130120" y="564113"/>
                    <a:ext cx="152845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417" name="Line"/>
                <p:cNvSpPr/>
                <p:nvPr/>
              </p:nvSpPr>
              <p:spPr>
                <a:xfrm flipV="1">
                  <a:off x="1962979" y="595953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FF26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18" name="Line"/>
                <p:cNvSpPr/>
                <p:nvPr/>
              </p:nvSpPr>
              <p:spPr>
                <a:xfrm>
                  <a:off x="984772" y="128106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19" name="Line"/>
                <p:cNvSpPr/>
                <p:nvPr/>
              </p:nvSpPr>
              <p:spPr>
                <a:xfrm flipV="1">
                  <a:off x="1872070" y="1497922"/>
                  <a:ext cx="1" cy="334428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20" name="Line"/>
                <p:cNvSpPr/>
                <p:nvPr/>
              </p:nvSpPr>
              <p:spPr>
                <a:xfrm flipH="1">
                  <a:off x="104411" y="676760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21" name="Line"/>
                <p:cNvSpPr/>
                <p:nvPr/>
              </p:nvSpPr>
              <p:spPr>
                <a:xfrm flipH="1">
                  <a:off x="154916" y="1663122"/>
                  <a:ext cx="1" cy="334428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22" name="Line"/>
                <p:cNvSpPr/>
                <p:nvPr/>
              </p:nvSpPr>
              <p:spPr>
                <a:xfrm flipV="1">
                  <a:off x="1200121" y="2014084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24" name="Rounded Rectangle"/>
              <p:cNvSpPr/>
              <p:nvPr/>
            </p:nvSpPr>
            <p:spPr>
              <a:xfrm>
                <a:off x="1648907" y="356723"/>
                <a:ext cx="528515" cy="596746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425" name="Line" descr="Lin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900000">
                <a:off x="1885914" y="132321"/>
                <a:ext cx="766396" cy="457905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42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430" name="Spectral representation"/>
          <p:cNvSpPr txBox="1"/>
          <p:nvPr/>
        </p:nvSpPr>
        <p:spPr>
          <a:xfrm>
            <a:off x="481186" y="5608746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431" name="langle_psi_g|e^i.pdf" descr="langle_psi_g|e^i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0893" y="6292632"/>
            <a:ext cx="6921501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5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78" name="Group"/>
          <p:cNvGrpSpPr/>
          <p:nvPr/>
        </p:nvGrpSpPr>
        <p:grpSpPr>
          <a:xfrm>
            <a:off x="2738811" y="2663783"/>
            <a:ext cx="6692296" cy="2890215"/>
            <a:chOff x="0" y="-71581"/>
            <a:chExt cx="6692295" cy="2890214"/>
          </a:xfrm>
        </p:grpSpPr>
        <p:sp>
          <p:nvSpPr>
            <p:cNvPr id="437" name="Line"/>
            <p:cNvSpPr/>
            <p:nvPr/>
          </p:nvSpPr>
          <p:spPr>
            <a:xfrm flipV="1">
              <a:off x="1962979" y="467846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1872070" y="518351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872070" y="1487178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1201562" y="1939372"/>
              <a:ext cx="1" cy="334429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477468" y="1172946"/>
              <a:ext cx="1259222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42" name="color_red_e^-itH.pdf" descr="color_red_e^-itH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17595" y="721479"/>
              <a:ext cx="635715" cy="2542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 flipH="1">
              <a:off x="104411" y="548654"/>
              <a:ext cx="1" cy="334428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57" name="Group"/>
            <p:cNvGrpSpPr/>
            <p:nvPr/>
          </p:nvGrpSpPr>
          <p:grpSpPr>
            <a:xfrm>
              <a:off x="0" y="28231"/>
              <a:ext cx="1989105" cy="2790402"/>
              <a:chOff x="0" y="0"/>
              <a:chExt cx="1989104" cy="2790401"/>
            </a:xfrm>
          </p:grpSpPr>
          <p:grpSp>
            <p:nvGrpSpPr>
              <p:cNvPr id="451" name="Group"/>
              <p:cNvGrpSpPr/>
              <p:nvPr/>
            </p:nvGrpSpPr>
            <p:grpSpPr>
              <a:xfrm>
                <a:off x="0" y="0"/>
                <a:ext cx="1989105" cy="2134903"/>
                <a:chOff x="89681" y="0"/>
                <a:chExt cx="1989104" cy="2134902"/>
              </a:xfrm>
            </p:grpSpPr>
            <p:sp>
              <p:nvSpPr>
                <p:cNvPr id="444" name="Oval"/>
                <p:cNvSpPr/>
                <p:nvPr/>
              </p:nvSpPr>
              <p:spPr>
                <a:xfrm>
                  <a:off x="1007811" y="0"/>
                  <a:ext cx="152846" cy="15899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5" name="Circle"/>
                <p:cNvSpPr/>
                <p:nvPr/>
              </p:nvSpPr>
              <p:spPr>
                <a:xfrm>
                  <a:off x="89681" y="92754"/>
                  <a:ext cx="1989106" cy="1989106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6" name="Oval"/>
                <p:cNvSpPr/>
                <p:nvPr/>
              </p:nvSpPr>
              <p:spPr>
                <a:xfrm>
                  <a:off x="1917084" y="564113"/>
                  <a:ext cx="152844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7" name="Oval"/>
                <p:cNvSpPr/>
                <p:nvPr/>
              </p:nvSpPr>
              <p:spPr>
                <a:xfrm>
                  <a:off x="170523" y="1543332"/>
                  <a:ext cx="152846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8" name="Oval"/>
                <p:cNvSpPr/>
                <p:nvPr/>
              </p:nvSpPr>
              <p:spPr>
                <a:xfrm>
                  <a:off x="1100636" y="1975910"/>
                  <a:ext cx="152846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9" name="Oval"/>
                <p:cNvSpPr/>
                <p:nvPr/>
              </p:nvSpPr>
              <p:spPr>
                <a:xfrm>
                  <a:off x="1886781" y="1482727"/>
                  <a:ext cx="152845" cy="15899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50" name="Oval"/>
                <p:cNvSpPr/>
                <p:nvPr/>
              </p:nvSpPr>
              <p:spPr>
                <a:xfrm>
                  <a:off x="130120" y="564113"/>
                  <a:ext cx="152845" cy="15899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52" name="Line"/>
              <p:cNvSpPr/>
              <p:nvPr/>
            </p:nvSpPr>
            <p:spPr>
              <a:xfrm flipV="1">
                <a:off x="154916" y="1399201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966837" y="1862239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4" name="Rounded Rectangle"/>
              <p:cNvSpPr/>
              <p:nvPr/>
            </p:nvSpPr>
            <p:spPr>
              <a:xfrm>
                <a:off x="817589" y="1707502"/>
                <a:ext cx="528515" cy="596746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455" name="Line" descr="Lin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900000">
                <a:off x="272178" y="2128594"/>
                <a:ext cx="766396" cy="457905"/>
              </a:xfrm>
              <a:prstGeom prst="rect">
                <a:avLst/>
              </a:prstGeom>
              <a:effectLst/>
            </p:spPr>
          </p:pic>
        </p:grpSp>
        <p:grpSp>
          <p:nvGrpSpPr>
            <p:cNvPr id="477" name="Group"/>
            <p:cNvGrpSpPr/>
            <p:nvPr/>
          </p:nvGrpSpPr>
          <p:grpSpPr>
            <a:xfrm>
              <a:off x="3990328" y="-71582"/>
              <a:ext cx="2701968" cy="2355163"/>
              <a:chOff x="0" y="-71581"/>
              <a:chExt cx="2701966" cy="2355161"/>
            </a:xfrm>
          </p:grpSpPr>
          <p:sp>
            <p:nvSpPr>
              <p:cNvPr id="458" name="Line"/>
              <p:cNvSpPr/>
              <p:nvPr/>
            </p:nvSpPr>
            <p:spPr>
              <a:xfrm>
                <a:off x="976618" y="1949152"/>
                <a:ext cx="1" cy="334429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73" name="Group"/>
              <p:cNvGrpSpPr/>
              <p:nvPr/>
            </p:nvGrpSpPr>
            <p:grpSpPr>
              <a:xfrm>
                <a:off x="0" y="0"/>
                <a:ext cx="1989105" cy="2220406"/>
                <a:chOff x="0" y="128106"/>
                <a:chExt cx="1989104" cy="2220405"/>
              </a:xfrm>
            </p:grpSpPr>
            <p:grpSp>
              <p:nvGrpSpPr>
                <p:cNvPr id="466" name="Group"/>
                <p:cNvGrpSpPr/>
                <p:nvPr/>
              </p:nvGrpSpPr>
              <p:grpSpPr>
                <a:xfrm>
                  <a:off x="0" y="156338"/>
                  <a:ext cx="1989105" cy="2134903"/>
                  <a:chOff x="89681" y="0"/>
                  <a:chExt cx="1989104" cy="2134902"/>
                </a:xfrm>
              </p:grpSpPr>
              <p:sp>
                <p:nvSpPr>
                  <p:cNvPr id="459" name="Oval"/>
                  <p:cNvSpPr/>
                  <p:nvPr/>
                </p:nvSpPr>
                <p:spPr>
                  <a:xfrm>
                    <a:off x="1007811" y="0"/>
                    <a:ext cx="152846" cy="15899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0" name="Circle"/>
                  <p:cNvSpPr/>
                  <p:nvPr/>
                </p:nvSpPr>
                <p:spPr>
                  <a:xfrm>
                    <a:off x="89681" y="92754"/>
                    <a:ext cx="1989106" cy="1989106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1" name="Oval"/>
                  <p:cNvSpPr/>
                  <p:nvPr/>
                </p:nvSpPr>
                <p:spPr>
                  <a:xfrm>
                    <a:off x="1917084" y="564113"/>
                    <a:ext cx="152844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2" name="Oval"/>
                  <p:cNvSpPr/>
                  <p:nvPr/>
                </p:nvSpPr>
                <p:spPr>
                  <a:xfrm>
                    <a:off x="170523" y="1543332"/>
                    <a:ext cx="152846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3" name="Oval"/>
                  <p:cNvSpPr/>
                  <p:nvPr/>
                </p:nvSpPr>
                <p:spPr>
                  <a:xfrm>
                    <a:off x="1100636" y="1975910"/>
                    <a:ext cx="152846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4" name="Oval"/>
                  <p:cNvSpPr/>
                  <p:nvPr/>
                </p:nvSpPr>
                <p:spPr>
                  <a:xfrm>
                    <a:off x="1886781" y="1482727"/>
                    <a:ext cx="152845" cy="15899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5" name="Oval"/>
                  <p:cNvSpPr/>
                  <p:nvPr/>
                </p:nvSpPr>
                <p:spPr>
                  <a:xfrm>
                    <a:off x="130120" y="564113"/>
                    <a:ext cx="152845" cy="15899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467" name="Line"/>
                <p:cNvSpPr/>
                <p:nvPr/>
              </p:nvSpPr>
              <p:spPr>
                <a:xfrm flipV="1">
                  <a:off x="1962979" y="595953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FF26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68" name="Line"/>
                <p:cNvSpPr/>
                <p:nvPr/>
              </p:nvSpPr>
              <p:spPr>
                <a:xfrm>
                  <a:off x="984772" y="128106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69" name="Line"/>
                <p:cNvSpPr/>
                <p:nvPr/>
              </p:nvSpPr>
              <p:spPr>
                <a:xfrm flipV="1">
                  <a:off x="1872070" y="1497922"/>
                  <a:ext cx="1" cy="334428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70" name="Line"/>
                <p:cNvSpPr/>
                <p:nvPr/>
              </p:nvSpPr>
              <p:spPr>
                <a:xfrm flipH="1">
                  <a:off x="104411" y="676760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71" name="Line"/>
                <p:cNvSpPr/>
                <p:nvPr/>
              </p:nvSpPr>
              <p:spPr>
                <a:xfrm flipH="1">
                  <a:off x="154916" y="1663122"/>
                  <a:ext cx="1" cy="334428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72" name="Line"/>
                <p:cNvSpPr/>
                <p:nvPr/>
              </p:nvSpPr>
              <p:spPr>
                <a:xfrm flipV="1">
                  <a:off x="1200121" y="2014084"/>
                  <a:ext cx="1" cy="33442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74" name="Rounded Rectangle"/>
              <p:cNvSpPr/>
              <p:nvPr/>
            </p:nvSpPr>
            <p:spPr>
              <a:xfrm>
                <a:off x="1648907" y="356723"/>
                <a:ext cx="528515" cy="596746"/>
              </a:xfrm>
              <a:prstGeom prst="roundRect">
                <a:avLst>
                  <a:gd name="adj" fmla="val 27758"/>
                </a:avLst>
              </a:prstGeom>
              <a:noFill/>
              <a:ln w="25400" cap="flat">
                <a:solidFill>
                  <a:srgbClr val="009051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475" name="Line" descr="Lin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900000">
                <a:off x="1885914" y="132321"/>
                <a:ext cx="766396" cy="457905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47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480" name="Spectral representation"/>
          <p:cNvSpPr txBox="1"/>
          <p:nvPr/>
        </p:nvSpPr>
        <p:spPr>
          <a:xfrm>
            <a:off x="481186" y="5608746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481" name="langle_psi_g|e^i.pdf" descr="langle_psi_g|e^i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0893" y="6292632"/>
            <a:ext cx="69215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Fourier transform:"/>
          <p:cNvSpPr txBox="1"/>
          <p:nvPr/>
        </p:nvSpPr>
        <p:spPr>
          <a:xfrm>
            <a:off x="519286" y="7573664"/>
            <a:ext cx="2357438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Fourier transform:</a:t>
            </a:r>
          </a:p>
        </p:txBody>
      </p:sp>
      <p:pic>
        <p:nvPicPr>
          <p:cNvPr id="483" name="G_AB_(t)=.pdf" descr="G_AB_(t)=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6081" y="6345287"/>
            <a:ext cx="11811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G_AB_(_omega)=_i.pdf" descr="G_AB_(_omega)=_i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466" y="8188126"/>
            <a:ext cx="35179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=_sum_n_langle_p.pdf" descr="=_sum_n_langle_p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57752" y="8156376"/>
            <a:ext cx="49657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Why correlation functions?…"/>
          <p:cNvSpPr txBox="1"/>
          <p:nvPr/>
        </p:nvSpPr>
        <p:spPr>
          <a:xfrm>
            <a:off x="481186" y="1227246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grpSp>
        <p:nvGrpSpPr>
          <p:cNvPr id="490" name="Group"/>
          <p:cNvGrpSpPr/>
          <p:nvPr/>
        </p:nvGrpSpPr>
        <p:grpSpPr>
          <a:xfrm>
            <a:off x="7347954" y="1047521"/>
            <a:ext cx="5291387" cy="1248204"/>
            <a:chOff x="0" y="0"/>
            <a:chExt cx="5291385" cy="1248203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327109" y="210756"/>
              <a:ext cx="4761624" cy="826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9" name="Rounded Rectangle"/>
            <p:cNvSpPr/>
            <p:nvPr/>
          </p:nvSpPr>
          <p:spPr>
            <a:xfrm>
              <a:off x="0" y="0"/>
              <a:ext cx="5291386" cy="1248204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1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492" name="Spectral representation"/>
          <p:cNvSpPr txBox="1"/>
          <p:nvPr/>
        </p:nvSpPr>
        <p:spPr>
          <a:xfrm>
            <a:off x="481186" y="2501397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493" name="langle_psi_g|e^i.pdf" descr="langle_psi_g|e^i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893" y="3185282"/>
            <a:ext cx="69215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Fourier transform:"/>
          <p:cNvSpPr txBox="1"/>
          <p:nvPr/>
        </p:nvSpPr>
        <p:spPr>
          <a:xfrm>
            <a:off x="519286" y="4466315"/>
            <a:ext cx="2357438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Fourier transform:</a:t>
            </a:r>
          </a:p>
        </p:txBody>
      </p:sp>
      <p:pic>
        <p:nvPicPr>
          <p:cNvPr id="495" name="G_AB_(t)=.pdf" descr="G_AB_(t)=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081" y="3237937"/>
            <a:ext cx="11811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G_AB_(_omega)=_i.pdf" descr="G_AB_(_omega)=_i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466" y="5080777"/>
            <a:ext cx="35179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=_sum_n_langle_p.pdf" descr="=_sum_n_langle_p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57752" y="5049027"/>
            <a:ext cx="4965701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Oval"/>
          <p:cNvSpPr/>
          <p:nvPr/>
        </p:nvSpPr>
        <p:spPr>
          <a:xfrm>
            <a:off x="6611222" y="4799575"/>
            <a:ext cx="2850209" cy="1222804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Problem"/>
          <p:cNvSpPr txBox="1"/>
          <p:nvPr/>
        </p:nvSpPr>
        <p:spPr>
          <a:xfrm>
            <a:off x="9206086" y="4672914"/>
            <a:ext cx="1022878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6599030" y="5924087"/>
            <a:ext cx="2860098" cy="1628371"/>
            <a:chOff x="0" y="0"/>
            <a:chExt cx="2860096" cy="1628370"/>
          </a:xfrm>
        </p:grpSpPr>
        <p:graphicFrame>
          <p:nvGraphicFramePr>
            <p:cNvPr id="500" name="Table"/>
            <p:cNvGraphicFramePr/>
            <p:nvPr/>
          </p:nvGraphicFramePr>
          <p:xfrm>
            <a:off x="448890" y="412550"/>
            <a:ext cx="2411207" cy="12158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401867"/>
                  <a:gridCol w="401867"/>
                  <a:gridCol w="401867"/>
                  <a:gridCol w="401867"/>
                  <a:gridCol w="401867"/>
                  <a:gridCol w="401867"/>
                </a:tblGrid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01" name="space"/>
            <p:cNvSpPr txBox="1"/>
            <p:nvPr/>
          </p:nvSpPr>
          <p:spPr>
            <a:xfrm rot="16200000">
              <a:off x="-95989" y="893807"/>
              <a:ext cx="440892" cy="248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265181" y="696350"/>
              <a:ext cx="1" cy="643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1308690" y="234167"/>
              <a:ext cx="68343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4" name="time"/>
            <p:cNvSpPr txBox="1"/>
            <p:nvPr/>
          </p:nvSpPr>
          <p:spPr>
            <a:xfrm>
              <a:off x="1452069" y="0"/>
              <a:ext cx="355809" cy="248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505" name="Oval"/>
            <p:cNvSpPr/>
            <p:nvPr/>
          </p:nvSpPr>
          <p:spPr>
            <a:xfrm>
              <a:off x="794322" y="1365471"/>
              <a:ext cx="98368" cy="10232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6" name="Oval"/>
            <p:cNvSpPr/>
            <p:nvPr/>
          </p:nvSpPr>
          <p:spPr>
            <a:xfrm>
              <a:off x="1591006" y="1365471"/>
              <a:ext cx="98369" cy="102325"/>
            </a:xfrm>
            <a:prstGeom prst="ellipse">
              <a:avLst/>
            </a:pr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9674745" y="5924087"/>
            <a:ext cx="2860098" cy="1628371"/>
            <a:chOff x="0" y="0"/>
            <a:chExt cx="2860096" cy="1628370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0"/>
              <a:ext cx="2860097" cy="1628371"/>
              <a:chOff x="0" y="0"/>
              <a:chExt cx="2860096" cy="1628370"/>
            </a:xfrm>
          </p:grpSpPr>
          <p:graphicFrame>
            <p:nvGraphicFramePr>
              <p:cNvPr id="508" name="Table"/>
              <p:cNvGraphicFramePr/>
              <p:nvPr/>
            </p:nvGraphicFramePr>
            <p:xfrm>
              <a:off x="448890" y="412550"/>
              <a:ext cx="2411207" cy="121582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{2708684C-4D16-4618-839F-0558EEFCDFE6}</a:tableStyleId>
                  </a:tblPr>
                  <a:tblGrid>
                    <a:gridCol w="401867"/>
                    <a:gridCol w="401867"/>
                    <a:gridCol w="401867"/>
                    <a:gridCol w="401867"/>
                    <a:gridCol w="401867"/>
                    <a:gridCol w="401867"/>
                  </a:tblGrid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T w="12700">
                          <a:miter lim="400000"/>
                        </a:lnT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B w="12700">
                          <a:miter lim="400000"/>
                        </a:lnB>
                      </a:tcPr>
                    </a:tc>
                  </a:tr>
                </a:tbl>
              </a:graphicData>
            </a:graphic>
          </p:graphicFrame>
          <p:sp>
            <p:nvSpPr>
              <p:cNvPr id="509" name="space"/>
              <p:cNvSpPr txBox="1"/>
              <p:nvPr/>
            </p:nvSpPr>
            <p:spPr>
              <a:xfrm rot="16200000">
                <a:off x="-95989" y="893807"/>
                <a:ext cx="440892" cy="248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  <p:sp>
            <p:nvSpPr>
              <p:cNvPr id="510" name="Line"/>
              <p:cNvSpPr/>
              <p:nvPr/>
            </p:nvSpPr>
            <p:spPr>
              <a:xfrm flipV="1">
                <a:off x="265181" y="696350"/>
                <a:ext cx="1" cy="6438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>
                <a:off x="1308689" y="234167"/>
                <a:ext cx="6834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2" name="time"/>
              <p:cNvSpPr txBox="1"/>
              <p:nvPr/>
            </p:nvSpPr>
            <p:spPr>
              <a:xfrm>
                <a:off x="1452069" y="0"/>
                <a:ext cx="355809" cy="248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time</a:t>
                </a:r>
              </a:p>
            </p:txBody>
          </p:sp>
          <p:sp>
            <p:nvSpPr>
              <p:cNvPr id="513" name="Oval"/>
              <p:cNvSpPr/>
              <p:nvPr/>
            </p:nvSpPr>
            <p:spPr>
              <a:xfrm>
                <a:off x="2000822" y="1365471"/>
                <a:ext cx="98368" cy="1023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14" name="Oval"/>
              <p:cNvSpPr/>
              <p:nvPr/>
            </p:nvSpPr>
            <p:spPr>
              <a:xfrm>
                <a:off x="1591006" y="1365471"/>
                <a:ext cx="98369" cy="102325"/>
              </a:xfrm>
              <a:prstGeom prst="ellipse">
                <a:avLst/>
              </a:prstGeom>
              <a:solidFill>
                <a:srgbClr val="91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16" name="Line"/>
            <p:cNvSpPr/>
            <p:nvPr/>
          </p:nvSpPr>
          <p:spPr>
            <a:xfrm flipV="1">
              <a:off x="1558992" y="12815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 flipH="1" flipV="1">
              <a:off x="1571692" y="12942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19" name="G_AB_(t)=_Theta(.pdf" descr="G_AB_(t)=_Theta(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1811" y="6776392"/>
            <a:ext cx="4381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Retarded (causal) Green's function:"/>
          <p:cNvSpPr txBox="1"/>
          <p:nvPr/>
        </p:nvSpPr>
        <p:spPr>
          <a:xfrm>
            <a:off x="468486" y="6195408"/>
            <a:ext cx="442614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Retarded (causal) Green's function:</a:t>
            </a:r>
          </a:p>
        </p:txBody>
      </p:sp>
      <p:sp>
        <p:nvSpPr>
          <p:cNvPr id="521" name="Treat omega as a complex variable:"/>
          <p:cNvSpPr txBox="1"/>
          <p:nvPr/>
        </p:nvSpPr>
        <p:spPr>
          <a:xfrm>
            <a:off x="459110" y="7567009"/>
            <a:ext cx="44449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Treat omega as a complex variable:</a:t>
            </a:r>
          </a:p>
        </p:txBody>
      </p:sp>
      <p:pic>
        <p:nvPicPr>
          <p:cNvPr id="522" name="int_-_infty^inft.pdf" descr="int_-_infty^inft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0093" y="8293735"/>
            <a:ext cx="84455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Time-dependent (dynamical) correlations</a:t>
            </a:r>
          </a:p>
        </p:txBody>
      </p:sp>
      <p:sp>
        <p:nvSpPr>
          <p:cNvPr id="525" name="Spectral representation"/>
          <p:cNvSpPr txBox="1"/>
          <p:nvPr/>
        </p:nvSpPr>
        <p:spPr>
          <a:xfrm>
            <a:off x="366886" y="1002797"/>
            <a:ext cx="31590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Spectral representation</a:t>
            </a:r>
          </a:p>
        </p:txBody>
      </p:sp>
      <p:pic>
        <p:nvPicPr>
          <p:cNvPr id="526" name="langle_psi_g|e^i.pdf" descr="langle_psi_g|e^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593" y="1686682"/>
            <a:ext cx="69215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Fourier transform:"/>
          <p:cNvSpPr txBox="1"/>
          <p:nvPr/>
        </p:nvSpPr>
        <p:spPr>
          <a:xfrm>
            <a:off x="404986" y="2967715"/>
            <a:ext cx="2357438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Fourier transform:</a:t>
            </a:r>
          </a:p>
        </p:txBody>
      </p:sp>
      <p:pic>
        <p:nvPicPr>
          <p:cNvPr id="528" name="G_AB_(t)=.pdf" descr="G_AB_(t)=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781" y="1739337"/>
            <a:ext cx="11811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G_AB_(_omega)=_i.pdf" descr="G_AB_(_omega)=_i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166" y="3582177"/>
            <a:ext cx="35179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=_sum_n_langle_p.pdf" descr="=_sum_n_langle_p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3452" y="3550427"/>
            <a:ext cx="4965701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Oval"/>
          <p:cNvSpPr/>
          <p:nvPr/>
        </p:nvSpPr>
        <p:spPr>
          <a:xfrm>
            <a:off x="6496922" y="3300975"/>
            <a:ext cx="2850209" cy="1222804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" name="Problem"/>
          <p:cNvSpPr txBox="1"/>
          <p:nvPr/>
        </p:nvSpPr>
        <p:spPr>
          <a:xfrm>
            <a:off x="9091786" y="3174314"/>
            <a:ext cx="1022878" cy="40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1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6484731" y="4425487"/>
            <a:ext cx="2860098" cy="1628371"/>
            <a:chOff x="0" y="0"/>
            <a:chExt cx="2860096" cy="1628370"/>
          </a:xfrm>
        </p:grpSpPr>
        <p:graphicFrame>
          <p:nvGraphicFramePr>
            <p:cNvPr id="533" name="Table"/>
            <p:cNvGraphicFramePr/>
            <p:nvPr/>
          </p:nvGraphicFramePr>
          <p:xfrm>
            <a:off x="448890" y="412550"/>
            <a:ext cx="2411207" cy="12158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401867"/>
                  <a:gridCol w="401867"/>
                  <a:gridCol w="401867"/>
                  <a:gridCol w="401867"/>
                  <a:gridCol w="401867"/>
                  <a:gridCol w="401867"/>
                </a:tblGrid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202636"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34" name="space"/>
            <p:cNvSpPr txBox="1"/>
            <p:nvPr/>
          </p:nvSpPr>
          <p:spPr>
            <a:xfrm rot="16200000">
              <a:off x="-95989" y="893807"/>
              <a:ext cx="440892" cy="248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265181" y="696350"/>
              <a:ext cx="1" cy="643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1308689" y="234167"/>
              <a:ext cx="6834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7" name="time"/>
            <p:cNvSpPr txBox="1"/>
            <p:nvPr/>
          </p:nvSpPr>
          <p:spPr>
            <a:xfrm>
              <a:off x="1452069" y="0"/>
              <a:ext cx="355809" cy="248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538" name="Oval"/>
            <p:cNvSpPr/>
            <p:nvPr/>
          </p:nvSpPr>
          <p:spPr>
            <a:xfrm>
              <a:off x="794322" y="1365471"/>
              <a:ext cx="98368" cy="10232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9" name="Oval"/>
            <p:cNvSpPr/>
            <p:nvPr/>
          </p:nvSpPr>
          <p:spPr>
            <a:xfrm>
              <a:off x="1591006" y="1365471"/>
              <a:ext cx="98369" cy="102325"/>
            </a:xfrm>
            <a:prstGeom prst="ellipse">
              <a:avLst/>
            </a:pr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9560445" y="4425487"/>
            <a:ext cx="2860098" cy="1628371"/>
            <a:chOff x="0" y="0"/>
            <a:chExt cx="2860096" cy="1628370"/>
          </a:xfrm>
        </p:grpSpPr>
        <p:grpSp>
          <p:nvGrpSpPr>
            <p:cNvPr id="548" name="Group"/>
            <p:cNvGrpSpPr/>
            <p:nvPr/>
          </p:nvGrpSpPr>
          <p:grpSpPr>
            <a:xfrm>
              <a:off x="0" y="0"/>
              <a:ext cx="2860097" cy="1628371"/>
              <a:chOff x="0" y="0"/>
              <a:chExt cx="2860096" cy="1628370"/>
            </a:xfrm>
          </p:grpSpPr>
          <p:graphicFrame>
            <p:nvGraphicFramePr>
              <p:cNvPr id="541" name="Table"/>
              <p:cNvGraphicFramePr/>
              <p:nvPr/>
            </p:nvGraphicFramePr>
            <p:xfrm>
              <a:off x="448890" y="412550"/>
              <a:ext cx="2411207" cy="121582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{2708684C-4D16-4618-839F-0558EEFCDFE6}</a:tableStyleId>
                  </a:tblPr>
                  <a:tblGrid>
                    <a:gridCol w="401867"/>
                    <a:gridCol w="401867"/>
                    <a:gridCol w="401867"/>
                    <a:gridCol w="401867"/>
                    <a:gridCol w="401867"/>
                    <a:gridCol w="401867"/>
                  </a:tblGrid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T w="12700"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T w="12700">
                          <a:miter lim="400000"/>
                        </a:lnT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</a:tcPr>
                    </a:tc>
                  </a:tr>
                  <a:tr h="202636"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miter lim="400000"/>
                        </a:lnL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B w="12700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200"/>
                          </a:pPr>
                        </a:p>
                      </a:txBody>
                      <a:tcPr marL="50800" marR="50800" marT="50800" marB="50800" anchor="ctr" anchorCtr="0" horzOverflow="overflow">
                        <a:lnR w="12700">
                          <a:miter lim="400000"/>
                        </a:lnR>
                        <a:lnB w="12700">
                          <a:miter lim="400000"/>
                        </a:lnB>
                      </a:tcPr>
                    </a:tc>
                  </a:tr>
                </a:tbl>
              </a:graphicData>
            </a:graphic>
          </p:graphicFrame>
          <p:sp>
            <p:nvSpPr>
              <p:cNvPr id="542" name="space"/>
              <p:cNvSpPr txBox="1"/>
              <p:nvPr/>
            </p:nvSpPr>
            <p:spPr>
              <a:xfrm rot="16200000">
                <a:off x="-95989" y="893807"/>
                <a:ext cx="440892" cy="248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  <p:sp>
            <p:nvSpPr>
              <p:cNvPr id="543" name="Line"/>
              <p:cNvSpPr/>
              <p:nvPr/>
            </p:nvSpPr>
            <p:spPr>
              <a:xfrm flipV="1">
                <a:off x="265181" y="696350"/>
                <a:ext cx="1" cy="6438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4" name="Line"/>
              <p:cNvSpPr/>
              <p:nvPr/>
            </p:nvSpPr>
            <p:spPr>
              <a:xfrm>
                <a:off x="1308689" y="234167"/>
                <a:ext cx="6834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5" name="time"/>
              <p:cNvSpPr txBox="1"/>
              <p:nvPr/>
            </p:nvSpPr>
            <p:spPr>
              <a:xfrm>
                <a:off x="1452069" y="0"/>
                <a:ext cx="355809" cy="248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i="1" sz="15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time</a:t>
                </a:r>
              </a:p>
            </p:txBody>
          </p:sp>
          <p:sp>
            <p:nvSpPr>
              <p:cNvPr id="546" name="Oval"/>
              <p:cNvSpPr/>
              <p:nvPr/>
            </p:nvSpPr>
            <p:spPr>
              <a:xfrm>
                <a:off x="2000822" y="1365471"/>
                <a:ext cx="98368" cy="1023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7" name="Oval"/>
              <p:cNvSpPr/>
              <p:nvPr/>
            </p:nvSpPr>
            <p:spPr>
              <a:xfrm>
                <a:off x="1591006" y="1365471"/>
                <a:ext cx="98369" cy="102325"/>
              </a:xfrm>
              <a:prstGeom prst="ellipse">
                <a:avLst/>
              </a:prstGeom>
              <a:solidFill>
                <a:srgbClr val="91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49" name="Line"/>
            <p:cNvSpPr/>
            <p:nvPr/>
          </p:nvSpPr>
          <p:spPr>
            <a:xfrm flipV="1">
              <a:off x="1558992" y="12815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 flipH="1" flipV="1">
              <a:off x="1571692" y="1294227"/>
              <a:ext cx="569407" cy="28044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52" name="G_AB_(t)=_Theta(.pdf" descr="G_AB_(t)=_Theta(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7511" y="5277792"/>
            <a:ext cx="4381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Retarded (causal) Green's function:"/>
          <p:cNvSpPr txBox="1"/>
          <p:nvPr/>
        </p:nvSpPr>
        <p:spPr>
          <a:xfrm>
            <a:off x="354186" y="4696809"/>
            <a:ext cx="442614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Retarded (causal) Green's function:</a:t>
            </a:r>
          </a:p>
        </p:txBody>
      </p:sp>
      <p:sp>
        <p:nvSpPr>
          <p:cNvPr id="554" name="Treat omega as a complex variable:"/>
          <p:cNvSpPr txBox="1"/>
          <p:nvPr/>
        </p:nvSpPr>
        <p:spPr>
          <a:xfrm>
            <a:off x="344810" y="6068409"/>
            <a:ext cx="444490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Treat omega as a complex variable:</a:t>
            </a:r>
          </a:p>
        </p:txBody>
      </p:sp>
      <p:pic>
        <p:nvPicPr>
          <p:cNvPr id="555" name="int_-_infty^inft.pdf" descr="int_-_infty^inft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5793" y="6795134"/>
            <a:ext cx="8445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1920px-Contour_of_KKR.svg.png" descr="1920px-Contour_of_KKR.sv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32826" y="6754306"/>
            <a:ext cx="3308697" cy="2681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