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7"/>
  </p:notesMasterIdLst>
  <p:sldIdLst>
    <p:sldId id="256" r:id="rId3"/>
    <p:sldId id="258" r:id="rId4"/>
    <p:sldId id="260" r:id="rId5"/>
    <p:sldId id="262" r:id="rId6"/>
    <p:sldId id="274" r:id="rId7"/>
    <p:sldId id="259" r:id="rId8"/>
    <p:sldId id="275" r:id="rId9"/>
    <p:sldId id="270" r:id="rId10"/>
    <p:sldId id="272" r:id="rId11"/>
    <p:sldId id="287" r:id="rId12"/>
    <p:sldId id="264" r:id="rId13"/>
    <p:sldId id="273" r:id="rId14"/>
    <p:sldId id="277" r:id="rId15"/>
    <p:sldId id="25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8" r:id="rId25"/>
    <p:sldId id="276" r:id="rId26"/>
    <p:sldId id="265" r:id="rId27"/>
    <p:sldId id="268" r:id="rId28"/>
    <p:sldId id="289" r:id="rId29"/>
    <p:sldId id="290" r:id="rId30"/>
    <p:sldId id="291" r:id="rId31"/>
    <p:sldId id="267" r:id="rId32"/>
    <p:sldId id="292" r:id="rId33"/>
    <p:sldId id="263" r:id="rId34"/>
    <p:sldId id="266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08" autoAdjust="0"/>
  </p:normalViewPr>
  <p:slideViewPr>
    <p:cSldViewPr snapToGrid="0">
      <p:cViewPr varScale="1">
        <p:scale>
          <a:sx n="58" d="100"/>
          <a:sy n="58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F32F4-00FB-4459-8F62-318EC1846B0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37654-B1A7-45E4-86B0-758FF6761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iler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gopherjs/gopherjs" TargetMode="External"/><Relationship Id="rId5" Type="http://schemas.openxmlformats.org/officeDocument/2006/relationships/hyperlink" Target="https://en.wikipedia.org/wiki/Programming_language" TargetMode="External"/><Relationship Id="rId4" Type="http://schemas.openxmlformats.org/officeDocument/2006/relationships/hyperlink" Target="https://en.wikipedia.org/wiki/Source_cod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annel_(programming)" TargetMode="External"/><Relationship Id="rId13" Type="http://schemas.openxmlformats.org/officeDocument/2006/relationships/hyperlink" Target="https://en.wikipedia.org/wiki/Go_(programming_language)#Omissions" TargetMode="External"/><Relationship Id="rId3" Type="http://schemas.openxmlformats.org/officeDocument/2006/relationships/hyperlink" Target="https://en.wikipedia.org/wiki/C_(programming_language)" TargetMode="External"/><Relationship Id="rId7" Type="http://schemas.openxmlformats.org/officeDocument/2006/relationships/hyperlink" Target="https://en.wikipedia.org/wiki/Light-weight_process" TargetMode="External"/><Relationship Id="rId12" Type="http://schemas.openxmlformats.org/officeDocument/2006/relationships/hyperlink" Target="https://en.wikipedia.org/wiki/Go_(programming_language)#cite_note-4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o_(programming_language)#cite_note-47" TargetMode="External"/><Relationship Id="rId11" Type="http://schemas.openxmlformats.org/officeDocument/2006/relationships/hyperlink" Target="https://en.wikipedia.org/wiki/Static_library" TargetMode="External"/><Relationship Id="rId5" Type="http://schemas.openxmlformats.org/officeDocument/2006/relationships/hyperlink" Target="https://en.wikipedia.org/wiki/Go_(programming_language)#cite_note-46" TargetMode="External"/><Relationship Id="rId10" Type="http://schemas.openxmlformats.org/officeDocument/2006/relationships/hyperlink" Target="https://en.wikipedia.org/wiki/Virtual_inheritance" TargetMode="External"/><Relationship Id="rId4" Type="http://schemas.openxmlformats.org/officeDocument/2006/relationships/hyperlink" Target="https://en.wikipedia.org/wiki/Go_(programming_language)#cite_note-techtalk-compiling-45" TargetMode="External"/><Relationship Id="rId9" Type="http://schemas.openxmlformats.org/officeDocument/2006/relationships/hyperlink" Target="https://en.wikipedia.org/wiki/Protocol_(object-oriented_programming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faq#ancest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wiki/GoForCPPProgrammer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olang.org/doc/faq#ancestor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gropher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mascot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Preparing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smtClean="0"/>
              <a:t>1. Open CMD</a:t>
            </a:r>
          </a:p>
          <a:p>
            <a:r>
              <a:rPr lang="de-DE" baseline="0" dirty="0" err="1" smtClean="0"/>
              <a:t>Cd</a:t>
            </a:r>
            <a:r>
              <a:rPr lang="de-DE" baseline="0" dirty="0" smtClean="0"/>
              <a:t> C:\Go\src\presentation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executing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code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use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command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go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run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filename.go</a:t>
            </a:r>
            <a:endParaRPr lang="de-DE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brackets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conditions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Below: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conditionals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brackets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conditionals</a:t>
            </a: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Interesting</a:t>
            </a:r>
            <a:r>
              <a:rPr lang="de-DE" dirty="0" smtClean="0"/>
              <a:t>: </a:t>
            </a:r>
            <a:r>
              <a:rPr lang="de-DE" dirty="0" err="1" smtClean="0"/>
              <a:t>right</a:t>
            </a:r>
            <a:r>
              <a:rPr lang="de-DE" dirty="0" smtClean="0"/>
              <a:t>-hand </a:t>
            </a:r>
            <a:r>
              <a:rPr lang="de-DE" dirty="0" err="1" smtClean="0"/>
              <a:t>switch-case</a:t>
            </a:r>
            <a:r>
              <a:rPr lang="de-DE" baseline="0" dirty="0" smtClean="0"/>
              <a:t> :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case-condition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+ </a:t>
            </a:r>
            <a:r>
              <a:rPr lang="de-DE" baseline="0" dirty="0" err="1" smtClean="0"/>
              <a:t>switch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below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able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greater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smaller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values</a:t>
            </a:r>
            <a:r>
              <a:rPr lang="de-DE" baseline="0" dirty="0" smtClean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Arrays: </a:t>
            </a:r>
            <a:r>
              <a:rPr lang="de-DE" dirty="0" err="1" smtClean="0"/>
              <a:t>beginning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items</a:t>
            </a:r>
            <a:r>
              <a:rPr lang="de-DE" baseline="0" dirty="0" smtClean="0"/>
              <a:t>, not so in </a:t>
            </a:r>
            <a:r>
              <a:rPr lang="de-DE" baseline="0" dirty="0" err="1" smtClean="0"/>
              <a:t>slices</a:t>
            </a:r>
            <a:r>
              <a:rPr lang="de-DE" baseline="0" dirty="0" smtClean="0"/>
              <a:t>,</a:t>
            </a:r>
          </a:p>
          <a:p>
            <a:r>
              <a:rPr lang="de-DE" baseline="0" dirty="0" smtClean="0"/>
              <a:t>Also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arrays</a:t>
            </a:r>
            <a:r>
              <a:rPr lang="de-DE" baseline="0" dirty="0" smtClean="0"/>
              <a:t>!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-hand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 157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159 </a:t>
            </a:r>
            <a:r>
              <a:rPr lang="de-DE" baseline="0" dirty="0" err="1" smtClean="0"/>
              <a:t>remind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? Yes, a </a:t>
            </a:r>
            <a:r>
              <a:rPr lang="de-DE" baseline="0" dirty="0" err="1" smtClean="0"/>
              <a:t>little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Python, </a:t>
            </a:r>
            <a:r>
              <a:rPr lang="de-DE" baseline="0" dirty="0" err="1" smtClean="0"/>
              <a:t>isn‘t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165 </a:t>
            </a:r>
            <a:r>
              <a:rPr lang="de-DE" dirty="0" err="1" smtClean="0"/>
              <a:t>to</a:t>
            </a:r>
            <a:r>
              <a:rPr lang="de-DE" baseline="0" dirty="0" smtClean="0"/>
              <a:t> 169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cumbersome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baseline="0" dirty="0" smtClean="0"/>
          </a:p>
          <a:p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 172 on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4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Like </a:t>
            </a:r>
            <a:r>
              <a:rPr lang="de-DE" dirty="0" err="1" smtClean="0"/>
              <a:t>HashMaps</a:t>
            </a:r>
            <a:r>
              <a:rPr lang="de-DE" dirty="0" smtClean="0"/>
              <a:t> in Java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Python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What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 192 </a:t>
            </a:r>
            <a:r>
              <a:rPr lang="de-DE" baseline="0" dirty="0" err="1" smtClean="0"/>
              <a:t>gonna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print</a:t>
            </a:r>
            <a:r>
              <a:rPr lang="de-DE" baseline="0" dirty="0" smtClean="0"/>
              <a:t>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requested key doesn't exist, we get the value type's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this case the value type is </a:t>
            </a:r>
            <a:r>
              <a:rPr lang="en-US" dirty="0" err="1" smtClean="0"/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 zero value is </a:t>
            </a:r>
            <a:r>
              <a:rPr lang="en-US" dirty="0" smtClean="0"/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M2: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few</a:t>
            </a:r>
            <a:r>
              <a:rPr lang="de-DE" baseline="0" dirty="0" smtClean="0"/>
              <a:t> initial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declare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variables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at top: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c, i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index-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, 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character</a:t>
            </a:r>
            <a:r>
              <a:rPr lang="de-DE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These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instantiated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r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rPtr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3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geometry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()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perimeter</a:t>
            </a:r>
            <a:r>
              <a:rPr lang="de-DE" baseline="0" dirty="0" smtClean="0"/>
              <a:t>()) </a:t>
            </a:r>
            <a:r>
              <a:rPr lang="de-DE" baseline="0" dirty="0" smtClean="0">
                <a:sym typeface="Wingdings" panose="05000000000000000000" pitchFamily="2" charset="2"/>
              </a:rPr>
              <a:t> so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element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defined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interface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used</a:t>
            </a:r>
            <a:r>
              <a:rPr lang="de-DE" baseline="0" dirty="0" smtClean="0">
                <a:sym typeface="Wingdings" panose="05000000000000000000" pitchFamily="2" charset="2"/>
              </a:rPr>
              <a:t> in „</a:t>
            </a:r>
            <a:r>
              <a:rPr lang="de-DE" baseline="0" dirty="0" err="1" smtClean="0">
                <a:sym typeface="Wingdings" panose="05000000000000000000" pitchFamily="2" charset="2"/>
              </a:rPr>
              <a:t>sub</a:t>
            </a:r>
            <a:r>
              <a:rPr lang="de-DE" baseline="0" dirty="0" smtClean="0">
                <a:sym typeface="Wingdings" panose="05000000000000000000" pitchFamily="2" charset="2"/>
              </a:rPr>
              <a:t>“-</a:t>
            </a:r>
            <a:r>
              <a:rPr lang="de-DE" baseline="0" dirty="0" err="1" smtClean="0">
                <a:sym typeface="Wingdings" panose="05000000000000000000" pitchFamily="2" charset="2"/>
              </a:rPr>
              <a:t>struct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“-</a:t>
            </a:r>
            <a:r>
              <a:rPr lang="de-DE" baseline="0" dirty="0" err="1" smtClean="0"/>
              <a:t>structs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</a:t>
            </a:r>
            <a:r>
              <a:rPr lang="de-DE" baseline="0" dirty="0" smtClean="0"/>
              <a:t> (like </a:t>
            </a:r>
            <a:r>
              <a:rPr lang="de-DE" baseline="0" dirty="0" err="1" smtClean="0"/>
              <a:t>below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Not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measures-method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geometry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but</a:t>
            </a:r>
          </a:p>
          <a:p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measures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c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account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8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code uses </a:t>
            </a:r>
            <a:r>
              <a:rPr lang="en-US" dirty="0" err="1" smtClean="0"/>
              <a:t>os.Open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open a file. If an error occurs it calls </a:t>
            </a:r>
            <a:r>
              <a:rPr lang="en-US" dirty="0" err="1" smtClean="0"/>
              <a:t>log.Fatal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print the error message and stop.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 Google-</a:t>
            </a:r>
            <a:r>
              <a:rPr lang="de-DE" dirty="0" err="1" smtClean="0"/>
              <a:t>employees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Griesemer</a:t>
            </a:r>
            <a:r>
              <a:rPr lang="de-DE" dirty="0" smtClean="0"/>
              <a:t>: Swiss</a:t>
            </a:r>
            <a:r>
              <a:rPr lang="de-DE" baseline="0" dirty="0" smtClean="0"/>
              <a:t> Computer Scientist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ETH </a:t>
            </a:r>
            <a:r>
              <a:rPr lang="de-DE" baseline="0" dirty="0" err="1" smtClean="0"/>
              <a:t>Zurich</a:t>
            </a:r>
            <a:endParaRPr lang="de-DE" baseline="0" dirty="0" smtClean="0"/>
          </a:p>
          <a:p>
            <a:r>
              <a:rPr lang="de-DE" baseline="0" dirty="0" smtClean="0"/>
              <a:t>Rob Pike: Canadian Software Engineer, </a:t>
            </a:r>
            <a:r>
              <a:rPr lang="de-DE" baseline="0" dirty="0" err="1" smtClean="0"/>
              <a:t>Took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developing</a:t>
            </a:r>
            <a:r>
              <a:rPr lang="de-DE" baseline="0" dirty="0" smtClean="0"/>
              <a:t> OS Plan 9,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Inferno +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Limbo (</a:t>
            </a:r>
            <a:r>
              <a:rPr lang="de-DE" baseline="0" dirty="0" err="1" smtClean="0"/>
              <a:t>former</a:t>
            </a:r>
            <a:r>
              <a:rPr lang="de-DE" baseline="0" dirty="0" smtClean="0"/>
              <a:t> Bell Labs </a:t>
            </a:r>
            <a:r>
              <a:rPr lang="de-DE" baseline="0" dirty="0" err="1" smtClean="0"/>
              <a:t>employee</a:t>
            </a:r>
            <a:r>
              <a:rPr lang="de-DE" baseline="0" dirty="0" smtClean="0"/>
              <a:t>)</a:t>
            </a:r>
          </a:p>
          <a:p>
            <a:r>
              <a:rPr lang="de-DE" dirty="0" smtClean="0"/>
              <a:t>Ken Thompson:</a:t>
            </a:r>
            <a:r>
              <a:rPr lang="de-DE" baseline="0" dirty="0" smtClean="0"/>
              <a:t> main-</a:t>
            </a:r>
            <a:r>
              <a:rPr lang="de-DE" baseline="0" dirty="0" err="1" smtClean="0"/>
              <a:t>contributor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UNIX-System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B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C (</a:t>
            </a:r>
            <a:r>
              <a:rPr lang="de-DE" baseline="0" dirty="0" err="1" smtClean="0"/>
              <a:t>former</a:t>
            </a:r>
            <a:r>
              <a:rPr lang="de-DE" baseline="0" dirty="0" smtClean="0"/>
              <a:t> Bell Labs </a:t>
            </a:r>
            <a:r>
              <a:rPr lang="de-DE" baseline="0" dirty="0" err="1" smtClean="0"/>
              <a:t>employee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certainly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multithreaded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? Who </a:t>
            </a:r>
            <a:r>
              <a:rPr lang="de-DE" baseline="0" dirty="0" err="1" smtClean="0"/>
              <a:t>knows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85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routines</a:t>
            </a:r>
            <a:r>
              <a:rPr lang="de-DE" dirty="0" smtClean="0"/>
              <a:t> </a:t>
            </a:r>
            <a:r>
              <a:rPr lang="de-DE" dirty="0" err="1" smtClean="0"/>
              <a:t>haven‘t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count</a:t>
            </a:r>
            <a:r>
              <a:rPr lang="de-DE" baseline="0" dirty="0" smtClean="0"/>
              <a:t>(„</a:t>
            </a:r>
            <a:r>
              <a:rPr lang="de-DE" baseline="0" dirty="0" err="1" smtClean="0"/>
              <a:t>sheep</a:t>
            </a:r>
            <a:r>
              <a:rPr lang="de-DE" baseline="0" dirty="0" smtClean="0"/>
              <a:t>“)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finished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wait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happens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WaitGroup</a:t>
            </a:r>
            <a:r>
              <a:rPr lang="de-DE" baseline="0" dirty="0" smtClean="0"/>
              <a:t>,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priorly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channels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channel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!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continue</a:t>
            </a:r>
            <a:r>
              <a:rPr lang="de-DE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1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That‘s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at all </a:t>
            </a:r>
            <a:r>
              <a:rPr lang="de-DE" baseline="0" dirty="0" smtClean="0">
                <a:sym typeface="Wingdings" panose="05000000000000000000" pitchFamily="2" charset="2"/>
              </a:rPr>
              <a:t> still </a:t>
            </a:r>
            <a:r>
              <a:rPr lang="de-DE" baseline="0" dirty="0" err="1" smtClean="0">
                <a:sym typeface="Wingdings" panose="05000000000000000000" pitchFamily="2" charset="2"/>
              </a:rPr>
              <a:t>most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people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work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back-end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17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Just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ResponseWriter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endParaRPr lang="de-DE" baseline="0" dirty="0" smtClean="0"/>
          </a:p>
          <a:p>
            <a:r>
              <a:rPr lang="de-DE" baseline="0" dirty="0" smtClean="0"/>
              <a:t>1.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Header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Set-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it!</a:t>
            </a:r>
            <a:endParaRPr lang="de-DE" baseline="0" dirty="0" smtClean="0"/>
          </a:p>
          <a:p>
            <a:r>
              <a:rPr lang="de-DE" baseline="0" dirty="0" smtClean="0"/>
              <a:t>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0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GopherJS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source-to-source compiler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S2S compiler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transcompiler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type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iler"/>
              </a:rPr>
              <a:t>compiler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takes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ource code"/>
              </a:rPr>
              <a:t>source 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program written in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gramming language"/>
              </a:rPr>
              <a:t>programming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its input and produces the equivalent source code in the same or a different programming language.</a:t>
            </a:r>
          </a:p>
          <a:p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Its main purpose is to give you the opportunity to write front-end code in Go which will still run in all browsers.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6"/>
              </a:rPr>
              <a:t>https://github.com/gopherjs/gopherjs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Typing</a:t>
            </a:r>
            <a:r>
              <a:rPr lang="de-DE" dirty="0" smtClean="0"/>
              <a:t> </a:t>
            </a:r>
            <a:r>
              <a:rPr lang="de-DE" dirty="0" err="1" smtClean="0"/>
              <a:t>discipline</a:t>
            </a:r>
            <a:r>
              <a:rPr lang="de-DE" dirty="0" smtClean="0"/>
              <a:t>: not</a:t>
            </a:r>
            <a:r>
              <a:rPr lang="de-DE" baseline="0" dirty="0" smtClean="0"/>
              <a:t> Duck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walks like a duck and it quacks like a duck, then it must be a duck)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in </a:t>
            </a:r>
            <a:r>
              <a:rPr lang="de-DE" baseline="0" dirty="0" smtClean="0"/>
              <a:t>Python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But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simplifications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is influenced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 (programming language)"/>
              </a:rPr>
              <a:t>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with an emphasis on greater simplicity and safety. The language consists of: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compilation times.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[45]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package management (go get)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[46]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online package documentation.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[47]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Distinctive approaches to particular problems: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concurrency primitives: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ght-weight process"/>
              </a:rPr>
              <a:t>light-weight processes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hannel (programming)"/>
              </a:rPr>
              <a:t>channels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select statement.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 (object-oriented programming)"/>
              </a:rPr>
              <a:t>interface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in place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Virtual inheritance"/>
              </a:rPr>
              <a:t>virtual inheritance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type embedding instead of non-virtual inheritance.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toolchain that, by default, produces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tatic library"/>
              </a:rPr>
              <a:t>statically linked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native binaries without external dependencies.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desire to keep the language specification simple enough to hold in a programmer's head,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[48]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part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Go (programming language)"/>
              </a:rPr>
              <a:t>omitting features which are common in similar languages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Compilation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: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mentioned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let‘s</a:t>
            </a:r>
            <a:r>
              <a:rPr lang="de-DE" baseline="0" dirty="0" smtClean="0"/>
              <a:t> check out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C++/C</a:t>
            </a:r>
          </a:p>
          <a:p>
            <a:r>
              <a:rPr lang="en-US" dirty="0" smtClean="0">
                <a:hlinkClick r:id="rId3"/>
              </a:rPr>
              <a:t>https://golang.org/doc/faq#ancestors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https://github.com/golang/go/wiki/GoForCPPProgrammers</a:t>
            </a:r>
            <a:endParaRPr lang="en-US" dirty="0" smtClean="0"/>
          </a:p>
          <a:p>
            <a:endParaRPr lang="de-DE" dirty="0" smtClean="0"/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need to worry about heap-allocated vs. stack-allocated storage, </a:t>
            </a:r>
            <a:r>
              <a:rPr lang="en-US" dirty="0" smtClean="0"/>
              <a:t>new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vs. </a:t>
            </a:r>
            <a:r>
              <a:rPr lang="en-US" dirty="0" err="1" smtClean="0"/>
              <a:t>malloc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dirty="0" smtClean="0"/>
              <a:t>delete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vs. </a:t>
            </a:r>
            <a:r>
              <a:rPr lang="en-US" dirty="0" smtClean="0"/>
              <a:t>delete[]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vs. </a:t>
            </a:r>
            <a:r>
              <a:rPr lang="en-US" dirty="0" smtClean="0"/>
              <a:t>free</a:t>
            </a:r>
          </a:p>
          <a:p>
            <a:r>
              <a:rPr lang="de-DE" dirty="0" err="1" smtClean="0"/>
              <a:t>Cast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conversions</a:t>
            </a:r>
            <a:r>
              <a:rPr lang="de-DE" baseline="0" dirty="0" smtClean="0"/>
              <a:t>!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https://golang.org/doc/faq#ancestors</a:t>
            </a:r>
            <a:endParaRPr lang="en-US" dirty="0" smtClean="0"/>
          </a:p>
          <a:p>
            <a:endParaRPr lang="de-DE" dirty="0" smtClean="0"/>
          </a:p>
          <a:p>
            <a:r>
              <a:rPr lang="de-DE" dirty="0" err="1" smtClean="0"/>
              <a:t>Exception</a:t>
            </a:r>
            <a:r>
              <a:rPr lang="de-DE" dirty="0" smtClean="0"/>
              <a:t> Handling: (but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!)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believe that coupling exceptions to a control structure, as in the </a:t>
            </a:r>
            <a:r>
              <a:rPr lang="en-US" dirty="0" smtClean="0"/>
              <a:t>try-catch-finally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idiom, results in convoluted code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importantly</a:t>
            </a:r>
            <a:r>
              <a:rPr lang="de-DE" dirty="0" smtClean="0"/>
              <a:t>: </a:t>
            </a:r>
            <a:r>
              <a:rPr lang="de-DE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</a:t>
            </a:r>
            <a:r>
              <a:rPr lang="de-DE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piec</a:t>
            </a:r>
            <a:r>
              <a:rPr lang="de-DE" baseline="0" dirty="0" err="1" smtClean="0"/>
              <a:t>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reminds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Delphi/Pascal!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37654-B1A7-45E4-86B0-758FF67619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6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831F7-8A05-4D60-9B1C-0C516A3372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BAE4-D06E-4BE4-B0D2-500524A9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.golang.org/welcome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obyexample.com/struc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kentquirk/how-to-use-gopherjs-to-turn-go-code-into-a-javascript-library-1e947703db7a" TargetMode="External"/><Relationship Id="rId3" Type="http://schemas.openxmlformats.org/officeDocument/2006/relationships/hyperlink" Target="https://en.chessbase.com/portals/4/files/news/2011/thompson09.jpg" TargetMode="External"/><Relationship Id="rId7" Type="http://schemas.openxmlformats.org/officeDocument/2006/relationships/hyperlink" Target="https://github.com/golang/go/wiki/GoForCPPProgrammers" TargetMode="External"/><Relationship Id="rId2" Type="http://schemas.openxmlformats.org/officeDocument/2006/relationships/hyperlink" Target="https://de.wikipedia.org/wiki/Rob_Pike#/media/Datei:Rob-pik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lang/go/wiki/GoUsers" TargetMode="External"/><Relationship Id="rId5" Type="http://schemas.openxmlformats.org/officeDocument/2006/relationships/hyperlink" Target="https://www.slideshare.net/ssuser9ebf46/golang-101" TargetMode="External"/><Relationship Id="rId4" Type="http://schemas.openxmlformats.org/officeDocument/2006/relationships/hyperlink" Target="https://upload.wikimedia.org/wikipedia/commons/c/ce/Robert_Griesemer.jpg" TargetMode="External"/><Relationship Id="rId9" Type="http://schemas.openxmlformats.org/officeDocument/2006/relationships/hyperlink" Target="https://github.com/bradtraversy/go_rest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-f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libra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a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22729" y="4762500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: Go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GoLang</a:t>
            </a:r>
            <a:r>
              <a:rPr lang="de-DE" dirty="0" smtClean="0"/>
              <a:t>, Date: </a:t>
            </a:r>
            <a:fld id="{59171D19-BB97-49D0-9344-B21EA1DD421C}" type="datetime1">
              <a:rPr lang="en-US" smtClean="0"/>
              <a:t>10/23/2019</a:t>
            </a:fld>
            <a:endParaRPr lang="en-US" dirty="0" smtClean="0"/>
          </a:p>
          <a:p>
            <a:r>
              <a:rPr lang="de-DE" dirty="0" err="1" smtClean="0"/>
              <a:t>Presenter</a:t>
            </a:r>
            <a:r>
              <a:rPr lang="de-DE" dirty="0" smtClean="0"/>
              <a:t>: Georg Hertzsch, Team </a:t>
            </a:r>
            <a:r>
              <a:rPr lang="de-DE" dirty="0" err="1" smtClean="0"/>
              <a:t>Stats</a:t>
            </a:r>
            <a:r>
              <a:rPr lang="de-DE" dirty="0" smtClean="0"/>
              <a:t>-Screening</a:t>
            </a:r>
          </a:p>
          <a:p>
            <a:r>
              <a:rPr lang="de-DE" dirty="0" smtClean="0"/>
              <a:t>Time </a:t>
            </a:r>
            <a:r>
              <a:rPr lang="de-DE" dirty="0" err="1" smtClean="0"/>
              <a:t>needed</a:t>
            </a:r>
            <a:r>
              <a:rPr lang="de-DE" dirty="0" smtClean="0"/>
              <a:t>: 10 </a:t>
            </a:r>
            <a:r>
              <a:rPr lang="de-DE" dirty="0" err="1" smtClean="0"/>
              <a:t>minutes</a:t>
            </a:r>
            <a:endParaRPr lang="de-DE" dirty="0" smtClean="0"/>
          </a:p>
          <a:p>
            <a:r>
              <a:rPr lang="de-DE" sz="2800" b="1" dirty="0" smtClean="0"/>
              <a:t>Do </a:t>
            </a:r>
            <a:r>
              <a:rPr lang="de-DE" sz="2800" b="1" dirty="0" err="1"/>
              <a:t>I</a:t>
            </a:r>
            <a:r>
              <a:rPr lang="de-DE" sz="2800" b="1" dirty="0" err="1" smtClean="0"/>
              <a:t>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Yourself</a:t>
            </a:r>
            <a:r>
              <a:rPr lang="de-DE" sz="2800" b="1" dirty="0" smtClean="0"/>
              <a:t> (Online Compiler): </a:t>
            </a:r>
            <a:r>
              <a:rPr lang="en-US" sz="2800" dirty="0" smtClean="0">
                <a:hlinkClick r:id="rId3"/>
              </a:rPr>
              <a:t>https://tour.golang.org/welcome/1</a:t>
            </a:r>
            <a:endParaRPr lang="en-US" sz="2800" b="1" dirty="0"/>
          </a:p>
        </p:txBody>
      </p:sp>
      <p:pic>
        <p:nvPicPr>
          <p:cNvPr id="7" name="Picture 2" descr="https://miro.medium.com/max/625/1*vHUiXvBE0p0fLRwFHZuAYw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79" y="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in Go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70025"/>
            <a:ext cx="1070838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string type: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numeric types: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int8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uint8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int16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uint16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int32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uint32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int64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uint64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uintptr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float64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complex64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complex128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r>
              <a:rPr lang="en-US" dirty="0"/>
              <a:t>combined declaration/initialization operator was </a:t>
            </a:r>
            <a:r>
              <a:rPr lang="en-US" dirty="0" smtClean="0"/>
              <a:t>introduced</a:t>
            </a:r>
          </a:p>
          <a:p>
            <a:r>
              <a:rPr lang="de-DE" dirty="0" smtClean="0"/>
              <a:t>Below </a:t>
            </a:r>
            <a:r>
              <a:rPr lang="de-DE" dirty="0" err="1" smtClean="0"/>
              <a:t>see</a:t>
            </a:r>
            <a:r>
              <a:rPr lang="de-DE" dirty="0" smtClean="0"/>
              <a:t> a </a:t>
            </a:r>
            <a:r>
              <a:rPr lang="de-DE" dirty="0" err="1" smtClean="0"/>
              <a:t>declaration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variables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(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though</a:t>
            </a:r>
            <a:r>
              <a:rPr lang="de-DE" dirty="0" smtClean="0"/>
              <a:t> </a:t>
            </a:r>
            <a:r>
              <a:rPr lang="de-DE" dirty="0" err="1" smtClean="0"/>
              <a:t>typing</a:t>
            </a:r>
            <a:r>
              <a:rPr lang="de-DE" dirty="0" smtClean="0"/>
              <a:t> </a:t>
            </a:r>
            <a:r>
              <a:rPr lang="de-DE" dirty="0" err="1" smtClean="0"/>
              <a:t>discipline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/strong)</a:t>
            </a:r>
          </a:p>
          <a:p>
            <a:r>
              <a:rPr lang="de-DE" dirty="0" err="1" smtClean="0"/>
              <a:t>Semicolon</a:t>
            </a:r>
            <a:r>
              <a:rPr lang="de-DE" dirty="0" smtClean="0"/>
              <a:t> at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but not </a:t>
            </a:r>
            <a:r>
              <a:rPr lang="de-DE" dirty="0" err="1" smtClean="0"/>
              <a:t>required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23" y="574370"/>
            <a:ext cx="4722238" cy="275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23" y="4001294"/>
            <a:ext cx="4728877" cy="2502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7535" y="34791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45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670" y="365125"/>
            <a:ext cx="2395330" cy="1325563"/>
          </a:xfrm>
        </p:spPr>
        <p:txBody>
          <a:bodyPr/>
          <a:lstStyle/>
          <a:p>
            <a:r>
              <a:rPr lang="de-DE" dirty="0" smtClean="0"/>
              <a:t>Syntax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1" y="178463"/>
            <a:ext cx="4586739" cy="355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40" y="1841030"/>
            <a:ext cx="7217760" cy="4206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1" y="3882210"/>
            <a:ext cx="4595774" cy="28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4" y="1359383"/>
            <a:ext cx="4091609" cy="28362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1359383"/>
            <a:ext cx="5953068" cy="2857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8" y="4317710"/>
            <a:ext cx="5377071" cy="23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148" y="112298"/>
            <a:ext cx="4674704" cy="1325563"/>
          </a:xfrm>
        </p:spPr>
        <p:txBody>
          <a:bodyPr/>
          <a:lstStyle/>
          <a:p>
            <a:r>
              <a:rPr lang="de-DE" dirty="0" smtClean="0"/>
              <a:t>Arrays vs. Slices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1" y="1437861"/>
            <a:ext cx="6260999" cy="5420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2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More Slices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99" y="1319627"/>
            <a:ext cx="7949814" cy="54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40" y="178933"/>
            <a:ext cx="9607825" cy="6588939"/>
          </a:xfrm>
        </p:spPr>
      </p:pic>
    </p:spTree>
    <p:extLst>
      <p:ext uri="{BB962C8B-B14F-4D97-AF65-F5344CB8AC3E}">
        <p14:creationId xmlns:p14="http://schemas.microsoft.com/office/powerpoint/2010/main" val="26545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32" y="212662"/>
            <a:ext cx="8825685" cy="5697808"/>
          </a:xfrm>
        </p:spPr>
      </p:pic>
    </p:spTree>
    <p:extLst>
      <p:ext uri="{BB962C8B-B14F-4D97-AF65-F5344CB8AC3E}">
        <p14:creationId xmlns:p14="http://schemas.microsoft.com/office/powerpoint/2010/main" val="21199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0" y="1286495"/>
            <a:ext cx="6735260" cy="53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multiple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4" y="2266122"/>
            <a:ext cx="11912452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Background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GoLang</a:t>
            </a:r>
            <a:endParaRPr lang="de-DE" dirty="0" smtClean="0"/>
          </a:p>
          <a:p>
            <a:r>
              <a:rPr lang="de-DE" dirty="0" err="1" smtClean="0"/>
              <a:t>Datastructures</a:t>
            </a:r>
            <a:endParaRPr lang="de-DE" dirty="0" smtClean="0"/>
          </a:p>
          <a:p>
            <a:r>
              <a:rPr lang="de-DE" dirty="0" err="1"/>
              <a:t>GoLang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Multithreading/</a:t>
            </a:r>
            <a:r>
              <a:rPr lang="de-DE" dirty="0" err="1"/>
              <a:t>Concurrency</a:t>
            </a:r>
            <a:r>
              <a:rPr lang="de-DE" dirty="0"/>
              <a:t> (</a:t>
            </a:r>
            <a:r>
              <a:rPr lang="de-DE" dirty="0" err="1"/>
              <a:t>introduction</a:t>
            </a:r>
            <a:r>
              <a:rPr lang="de-DE" dirty="0"/>
              <a:t>, not extensive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err="1" smtClean="0"/>
              <a:t>GoLang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Webengineering (</a:t>
            </a:r>
            <a:r>
              <a:rPr lang="de-DE" dirty="0" err="1" smtClean="0"/>
              <a:t>introduction</a:t>
            </a:r>
            <a:r>
              <a:rPr lang="de-DE" dirty="0" smtClean="0"/>
              <a:t>, not extensive)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Variadic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59" y="1870575"/>
            <a:ext cx="9562682" cy="4410955"/>
          </a:xfrm>
        </p:spPr>
      </p:pic>
    </p:spTree>
    <p:extLst>
      <p:ext uri="{BB962C8B-B14F-4D97-AF65-F5344CB8AC3E}">
        <p14:creationId xmlns:p14="http://schemas.microsoft.com/office/powerpoint/2010/main" val="39279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139" y="195608"/>
            <a:ext cx="10515600" cy="851314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Go‘s</a:t>
            </a:r>
            <a:r>
              <a:rPr lang="de-DE" dirty="0" smtClean="0"/>
              <a:t> </a:t>
            </a:r>
            <a:r>
              <a:rPr lang="de-DE" dirty="0" err="1" smtClean="0"/>
              <a:t>structs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instantiated</a:t>
            </a:r>
            <a:r>
              <a:rPr lang="de-DE" dirty="0" smtClean="0"/>
              <a:t>.</a:t>
            </a:r>
          </a:p>
          <a:p>
            <a:r>
              <a:rPr lang="en-US" dirty="0">
                <a:hlinkClick r:id="rId2"/>
              </a:rPr>
              <a:t>https://gobyexample.com/structs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1590261"/>
            <a:ext cx="11716151" cy="46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09" y="418134"/>
            <a:ext cx="4360628" cy="1325563"/>
          </a:xfrm>
        </p:spPr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structs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28" y="232872"/>
            <a:ext cx="6820894" cy="6462550"/>
          </a:xfrm>
        </p:spPr>
      </p:pic>
    </p:spTree>
    <p:extLst>
      <p:ext uri="{BB962C8B-B14F-4D97-AF65-F5344CB8AC3E}">
        <p14:creationId xmlns:p14="http://schemas.microsoft.com/office/powerpoint/2010/main" val="25812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76" y="117077"/>
            <a:ext cx="4406845" cy="658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6" y="2710981"/>
            <a:ext cx="3951174" cy="13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Substitute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if-clause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en-US" dirty="0"/>
              <a:t>If an error occurs it calls </a:t>
            </a:r>
            <a:r>
              <a:rPr lang="en-US" dirty="0" err="1" smtClean="0"/>
              <a:t>log.Fatal</a:t>
            </a:r>
            <a:r>
              <a:rPr lang="en-US" dirty="0"/>
              <a:t> to print the error message and </a:t>
            </a:r>
            <a:r>
              <a:rPr lang="en-US" dirty="0" smtClean="0"/>
              <a:t>stops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82" y="3038258"/>
            <a:ext cx="9573036" cy="1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Quite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Java </a:t>
            </a:r>
            <a:r>
              <a:rPr lang="de-DE" dirty="0" err="1" smtClean="0"/>
              <a:t>or</a:t>
            </a:r>
            <a:r>
              <a:rPr lang="de-DE" dirty="0" smtClean="0"/>
              <a:t> Node.js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– but </a:t>
            </a:r>
            <a:r>
              <a:rPr lang="de-DE" dirty="0" err="1" smtClean="0"/>
              <a:t>first</a:t>
            </a:r>
            <a:r>
              <a:rPr lang="de-DE" dirty="0" smtClean="0"/>
              <a:t> a </a:t>
            </a:r>
            <a:r>
              <a:rPr lang="en-US" dirty="0" smtClean="0"/>
              <a:t>synchronized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0" y="1334634"/>
            <a:ext cx="5552661" cy="5326943"/>
          </a:xfrm>
        </p:spPr>
      </p:pic>
    </p:spTree>
    <p:extLst>
      <p:ext uri="{BB962C8B-B14F-4D97-AF65-F5344CB8AC3E}">
        <p14:creationId xmlns:p14="http://schemas.microsoft.com/office/powerpoint/2010/main" val="30655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1 - easy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9" y="1306202"/>
            <a:ext cx="6162261" cy="5302670"/>
          </a:xfrm>
        </p:spPr>
      </p:pic>
    </p:spTree>
    <p:extLst>
      <p:ext uri="{BB962C8B-B14F-4D97-AF65-F5344CB8AC3E}">
        <p14:creationId xmlns:p14="http://schemas.microsoft.com/office/powerpoint/2010/main" val="22614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2 - </a:t>
            </a:r>
            <a:r>
              <a:rPr lang="de-DE" dirty="0" err="1" smtClean="0"/>
              <a:t>waitGroup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4" y="1382899"/>
            <a:ext cx="7394713" cy="5162772"/>
          </a:xfrm>
        </p:spPr>
      </p:pic>
    </p:spTree>
    <p:extLst>
      <p:ext uri="{BB962C8B-B14F-4D97-AF65-F5344CB8AC3E}">
        <p14:creationId xmlns:p14="http://schemas.microsoft.com/office/powerpoint/2010/main" val="40739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3 - </a:t>
            </a:r>
            <a:r>
              <a:rPr lang="de-DE" dirty="0" err="1" smtClean="0"/>
              <a:t>channels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33" y="1325218"/>
            <a:ext cx="5184429" cy="53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Faces</a:t>
            </a:r>
            <a:r>
              <a:rPr lang="de-DE" dirty="0" smtClean="0"/>
              <a:t> </a:t>
            </a:r>
            <a:r>
              <a:rPr lang="de-DE" dirty="0" err="1" smtClean="0"/>
              <a:t>behind</a:t>
            </a:r>
            <a:r>
              <a:rPr lang="de-DE" dirty="0" smtClean="0"/>
              <a:t> 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91" y="1690688"/>
            <a:ext cx="2973809" cy="4472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52" y="1690688"/>
            <a:ext cx="3053496" cy="4459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8241"/>
            <a:ext cx="3429000" cy="3524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8713" y="5965378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Ken Thompson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633471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Rob Pike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0167" y="6334710"/>
            <a:ext cx="18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Robert </a:t>
            </a:r>
            <a:r>
              <a:rPr lang="de-DE" dirty="0" err="1" smtClean="0"/>
              <a:t>Griesemer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Back-End (Model, Controller</a:t>
            </a:r>
            <a:r>
              <a:rPr lang="de-DE" dirty="0" smtClean="0"/>
              <a:t>) 1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Mux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600" dirty="0" err="1" smtClean="0"/>
              <a:t>source</a:t>
            </a:r>
            <a:r>
              <a:rPr lang="de-DE" sz="3600" dirty="0"/>
              <a:t>: https://</a:t>
            </a:r>
            <a:r>
              <a:rPr lang="de-DE" sz="3600" dirty="0" smtClean="0"/>
              <a:t>github.com/bradtraversy/go_restapi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7" y="2491409"/>
            <a:ext cx="12042093" cy="3867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678" y="1868557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forget to import </a:t>
            </a:r>
            <a:r>
              <a:rPr lang="en-US" b="1" dirty="0" smtClean="0"/>
              <a:t>"net/http“</a:t>
            </a:r>
            <a:r>
              <a:rPr lang="en-US" dirty="0" smtClean="0"/>
              <a:t> and </a:t>
            </a:r>
            <a:r>
              <a:rPr lang="en-US" b="1" dirty="0"/>
              <a:t>"github.com/gorilla/mux"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4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3957" cy="1325563"/>
          </a:xfrm>
        </p:spPr>
        <p:txBody>
          <a:bodyPr>
            <a:normAutofit fontScale="90000"/>
          </a:bodyPr>
          <a:lstStyle/>
          <a:p>
            <a:r>
              <a:rPr lang="de-DE" sz="4900" dirty="0"/>
              <a:t>Back-End (Model, Controller) </a:t>
            </a:r>
            <a:r>
              <a:rPr lang="de-DE" sz="4900" dirty="0" smtClean="0"/>
              <a:t>2 – </a:t>
            </a:r>
            <a:r>
              <a:rPr lang="de-DE" sz="4900" dirty="0" err="1" smtClean="0"/>
              <a:t>Get-Function</a:t>
            </a:r>
            <a:r>
              <a:rPr lang="de-DE" sz="4900" dirty="0" smtClean="0"/>
              <a:t/>
            </a:r>
            <a:br>
              <a:rPr lang="de-DE" sz="4900" dirty="0" smtClean="0"/>
            </a:br>
            <a:r>
              <a:rPr lang="de-DE" dirty="0" err="1" smtClean="0"/>
              <a:t>source</a:t>
            </a:r>
            <a:r>
              <a:rPr lang="de-DE" dirty="0"/>
              <a:t>: https://github.com/bradtraversy/go_restapi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64436"/>
            <a:ext cx="9912626" cy="4388475"/>
          </a:xfrm>
        </p:spPr>
      </p:pic>
      <p:sp>
        <p:nvSpPr>
          <p:cNvPr id="5" name="TextBox 4"/>
          <p:cNvSpPr txBox="1"/>
          <p:nvPr/>
        </p:nvSpPr>
        <p:spPr>
          <a:xfrm>
            <a:off x="1273864" y="1577009"/>
            <a:ext cx="103482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HandleFunc</a:t>
            </a:r>
            <a:r>
              <a:rPr lang="en-US" dirty="0"/>
              <a:t> registers a new route with a matcher for the URL path.</a:t>
            </a:r>
          </a:p>
          <a:p>
            <a:pPr latinLnBrk="1"/>
            <a:r>
              <a:rPr lang="en-US" dirty="0" err="1"/>
              <a:t>func</a:t>
            </a:r>
            <a:r>
              <a:rPr lang="en-US" dirty="0"/>
              <a:t> (*</a:t>
            </a:r>
            <a:r>
              <a:rPr lang="en-US" dirty="0" err="1"/>
              <a:t>mux.Router</a:t>
            </a:r>
            <a:r>
              <a:rPr lang="en-US" dirty="0"/>
              <a:t>).</a:t>
            </a:r>
            <a:r>
              <a:rPr lang="en-US" dirty="0" err="1"/>
              <a:t>HandleFunc</a:t>
            </a:r>
            <a:r>
              <a:rPr lang="en-US" dirty="0"/>
              <a:t>(path string, </a:t>
            </a:r>
            <a:r>
              <a:rPr lang="en-US" sz="2000" b="1" dirty="0"/>
              <a:t>f </a:t>
            </a:r>
            <a:r>
              <a:rPr lang="en-US" sz="2000" b="1" dirty="0" err="1"/>
              <a:t>func</a:t>
            </a:r>
            <a:r>
              <a:rPr lang="en-US" sz="2000" b="1" dirty="0"/>
              <a:t>(</a:t>
            </a:r>
            <a:r>
              <a:rPr lang="en-US" sz="2000" b="1" dirty="0" err="1"/>
              <a:t>http.ResponseWriter</a:t>
            </a:r>
            <a:r>
              <a:rPr lang="en-US" sz="2000" b="1" dirty="0"/>
              <a:t>, *</a:t>
            </a:r>
            <a:r>
              <a:rPr lang="en-US" sz="2000" b="1" dirty="0" err="1"/>
              <a:t>http.Request</a:t>
            </a:r>
            <a:r>
              <a:rPr lang="en-US" sz="2000" b="1" dirty="0"/>
              <a:t>)</a:t>
            </a:r>
            <a:r>
              <a:rPr lang="en-US" dirty="0"/>
              <a:t>) *</a:t>
            </a:r>
            <a:r>
              <a:rPr lang="en-US" dirty="0" err="1"/>
              <a:t>mux.Route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45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Front-End-</a:t>
            </a:r>
            <a:r>
              <a:rPr lang="de-DE" dirty="0" err="1" smtClean="0"/>
              <a:t>WebApps</a:t>
            </a:r>
            <a:endParaRPr lang="de-DE" dirty="0" smtClean="0"/>
          </a:p>
          <a:p>
            <a:r>
              <a:rPr lang="de-DE" dirty="0" err="1" smtClean="0"/>
              <a:t>GopherJS</a:t>
            </a:r>
            <a:r>
              <a:rPr lang="de-DE" dirty="0" smtClean="0"/>
              <a:t>: </a:t>
            </a:r>
          </a:p>
          <a:p>
            <a:pPr lvl="1"/>
            <a:r>
              <a:rPr lang="en-US" dirty="0" err="1" smtClean="0"/>
              <a:t>GopherJS</a:t>
            </a:r>
            <a:r>
              <a:rPr lang="en-US" dirty="0" smtClean="0"/>
              <a:t> </a:t>
            </a:r>
            <a:r>
              <a:rPr lang="en-US" dirty="0" err="1" smtClean="0"/>
              <a:t>trans</a:t>
            </a:r>
            <a:r>
              <a:rPr lang="en-US" dirty="0" err="1" smtClean="0"/>
              <a:t>piles</a:t>
            </a:r>
            <a:r>
              <a:rPr lang="en-US" dirty="0" smtClean="0"/>
              <a:t> (like translates) </a:t>
            </a:r>
            <a:r>
              <a:rPr lang="en-US" dirty="0"/>
              <a:t>Go code (</a:t>
            </a:r>
            <a:r>
              <a:rPr lang="en-US" dirty="0">
                <a:hlinkClick r:id="rId3"/>
              </a:rPr>
              <a:t>golang.org</a:t>
            </a:r>
            <a:r>
              <a:rPr lang="en-US" dirty="0"/>
              <a:t>) to pure JavaScript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221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Front-End (View)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https://medium.com/@kentquirk/how-to-use-gopherjs-to-turn-go-code-into-a-javascript-library-1e947703db7a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58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Pictures</a:t>
            </a:r>
            <a:endParaRPr lang="en-US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https://de.wikipedia.org/wiki/Rob_Pike#/media/Datei:Rob-pike.jpg</a:t>
            </a:r>
            <a:endParaRPr lang="en-US" sz="1400" dirty="0" smtClean="0"/>
          </a:p>
          <a:p>
            <a:r>
              <a:rPr lang="en-US" sz="1400" dirty="0" smtClean="0">
                <a:hlinkClick r:id="rId3"/>
              </a:rPr>
              <a:t>https://en.chessbase.com/portals/4/files/news/2011/thompson09.jpg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https://upload.wikimedia.org/wikipedia/commons/c/ce/Robert_Griesemer.jpg</a:t>
            </a:r>
            <a:endParaRPr lang="en-US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Content</a:t>
            </a:r>
          </a:p>
          <a:p>
            <a:pPr marL="0" indent="0">
              <a:buNone/>
            </a:pPr>
            <a:r>
              <a:rPr lang="en-US" sz="1400" dirty="0" smtClean="0">
                <a:hlinkClick r:id="rId5"/>
              </a:rPr>
              <a:t>https://www.slideshare.net/ssuser9ebf46/golang-101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hlinkClick r:id="rId6"/>
              </a:rPr>
              <a:t>https://github.com/golang/go/wiki/GoUsers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hlinkClick r:id="rId7"/>
              </a:rPr>
              <a:t>https://github.com/golang/go/wiki/GoForCPPProgrammers</a:t>
            </a:r>
            <a:endParaRPr lang="en-US" sz="1400" dirty="0" smtClean="0"/>
          </a:p>
          <a:p>
            <a:pPr marL="0" indent="0">
              <a:buNone/>
            </a:pPr>
            <a:r>
              <a:rPr lang="de-DE" sz="1400" dirty="0" smtClean="0">
                <a:hlinkClick r:id="rId8"/>
              </a:rPr>
              <a:t>https://medium.com/@</a:t>
            </a:r>
            <a:r>
              <a:rPr lang="de-DE" sz="1400" dirty="0" smtClean="0">
                <a:hlinkClick r:id="rId8"/>
              </a:rPr>
              <a:t>kentquirk/how-to-use-gopherjs-to-turn-go-code-into-a-javascript-library-1e947703db7a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>
                <a:hlinkClick r:id="rId9"/>
              </a:rPr>
              <a:t>https://</a:t>
            </a:r>
            <a:r>
              <a:rPr lang="de-DE" sz="1400" dirty="0" smtClean="0">
                <a:hlinkClick r:id="rId9"/>
              </a:rPr>
              <a:t>github.com/bradtraversy/go_restapi</a:t>
            </a: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300926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7515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First </a:t>
            </a:r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2012,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Oct</a:t>
            </a:r>
            <a:r>
              <a:rPr lang="de-DE" dirty="0" smtClean="0"/>
              <a:t>. 17th 19): 1.13.3</a:t>
            </a:r>
          </a:p>
          <a:p>
            <a:r>
              <a:rPr lang="de-DE" dirty="0" err="1" smtClean="0"/>
              <a:t>License</a:t>
            </a:r>
            <a:r>
              <a:rPr lang="de-DE" dirty="0" smtClean="0"/>
              <a:t>: BSD (University </a:t>
            </a:r>
            <a:r>
              <a:rPr lang="de-DE" dirty="0" err="1" smtClean="0"/>
              <a:t>of</a:t>
            </a:r>
            <a:r>
              <a:rPr lang="de-DE" dirty="0" smtClean="0"/>
              <a:t> California </a:t>
            </a:r>
            <a:r>
              <a:rPr lang="de-DE" dirty="0" err="1" smtClean="0"/>
              <a:t>Berkley</a:t>
            </a:r>
            <a:r>
              <a:rPr lang="de-DE" dirty="0" smtClean="0"/>
              <a:t>), </a:t>
            </a:r>
          </a:p>
          <a:p>
            <a:r>
              <a:rPr lang="de-DE" dirty="0" err="1" smtClean="0"/>
              <a:t>Typing</a:t>
            </a:r>
            <a:r>
              <a:rPr lang="de-DE" dirty="0" smtClean="0"/>
              <a:t> </a:t>
            </a:r>
            <a:r>
              <a:rPr lang="de-DE" dirty="0" err="1" smtClean="0"/>
              <a:t>discipline</a:t>
            </a:r>
            <a:r>
              <a:rPr lang="de-DE" dirty="0" smtClean="0"/>
              <a:t>: strong </a:t>
            </a:r>
          </a:p>
          <a:p>
            <a:r>
              <a:rPr lang="de-DE" dirty="0" smtClean="0"/>
              <a:t>Runs on </a:t>
            </a:r>
            <a:r>
              <a:rPr lang="de-DE" dirty="0" err="1" smtClean="0"/>
              <a:t>DragonFly</a:t>
            </a:r>
            <a:r>
              <a:rPr lang="de-DE" dirty="0" smtClean="0"/>
              <a:t> BSD, FreeBSD, Linux, </a:t>
            </a:r>
            <a:r>
              <a:rPr lang="de-DE" dirty="0" err="1" smtClean="0"/>
              <a:t>macOS</a:t>
            </a:r>
            <a:r>
              <a:rPr lang="de-DE" dirty="0" smtClean="0"/>
              <a:t>, </a:t>
            </a:r>
            <a:r>
              <a:rPr lang="de-DE" dirty="0" err="1" smtClean="0"/>
              <a:t>NetBSD</a:t>
            </a:r>
            <a:r>
              <a:rPr lang="de-DE" dirty="0" smtClean="0"/>
              <a:t>, </a:t>
            </a:r>
            <a:r>
              <a:rPr lang="de-DE" dirty="0" err="1" smtClean="0"/>
              <a:t>OpenBSD</a:t>
            </a:r>
            <a:r>
              <a:rPr lang="de-DE" dirty="0" smtClean="0"/>
              <a:t>, Plan 9, Solaris, Windows</a:t>
            </a:r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github.com/golang/go/wiki/GoUsers  </a:t>
            </a:r>
          </a:p>
          <a:p>
            <a:r>
              <a:rPr lang="en-US" dirty="0" smtClean="0"/>
              <a:t>1. Open-Source: Docker, Caddy (web server), </a:t>
            </a:r>
            <a:r>
              <a:rPr lang="en-US" dirty="0" err="1" smtClean="0"/>
              <a:t>CockroachDB</a:t>
            </a:r>
            <a:r>
              <a:rPr lang="en-US" dirty="0"/>
              <a:t> </a:t>
            </a:r>
            <a:r>
              <a:rPr lang="en-US" dirty="0" smtClean="0"/>
              <a:t>(scale-out SQL-DB), </a:t>
            </a:r>
            <a:r>
              <a:rPr lang="en-US" dirty="0" err="1" smtClean="0"/>
              <a:t>Ethereum</a:t>
            </a:r>
            <a:r>
              <a:rPr lang="en-US" dirty="0" smtClean="0"/>
              <a:t>, Kubernetes, Lightning Network (bitcoin network), </a:t>
            </a:r>
            <a:r>
              <a:rPr lang="en-US" dirty="0" err="1" smtClean="0"/>
              <a:t>Mattermost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2. partly commercial: Uber (</a:t>
            </a:r>
            <a:r>
              <a:rPr lang="en-US" dirty="0"/>
              <a:t>for handling high volumes of </a:t>
            </a:r>
            <a:r>
              <a:rPr lang="en-US" dirty="0" err="1">
                <a:hlinkClick r:id="rId3" tooltip="Geo-fence"/>
              </a:rPr>
              <a:t>geofence</a:t>
            </a:r>
            <a:r>
              <a:rPr lang="en-US" dirty="0"/>
              <a:t>-based </a:t>
            </a:r>
            <a:r>
              <a:rPr lang="en-US" dirty="0" smtClean="0"/>
              <a:t>queries), MongoDB (administering </a:t>
            </a:r>
            <a:r>
              <a:rPr lang="en-US" dirty="0"/>
              <a:t>MongoDB </a:t>
            </a:r>
            <a:r>
              <a:rPr lang="en-US" dirty="0" smtClean="0"/>
              <a:t>instances), Netflix (</a:t>
            </a:r>
            <a:r>
              <a:rPr lang="en-US" dirty="0"/>
              <a:t>two portions of their server </a:t>
            </a:r>
            <a:r>
              <a:rPr lang="en-US" dirty="0" smtClean="0"/>
              <a:t>architecture), Dropbox (just migrated from Python to Go), </a:t>
            </a:r>
          </a:p>
          <a:p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Google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/>
              <a:t>F</a:t>
            </a:r>
            <a:r>
              <a:rPr lang="de-DE" dirty="0" err="1" smtClean="0"/>
              <a:t>ew</a:t>
            </a:r>
            <a:r>
              <a:rPr lang="de-DE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compilation </a:t>
            </a:r>
            <a:r>
              <a:rPr lang="en-US" dirty="0" smtClean="0"/>
              <a:t>times</a:t>
            </a:r>
          </a:p>
          <a:p>
            <a:r>
              <a:rPr lang="en-US" dirty="0"/>
              <a:t>A toolchain that, by default, produces </a:t>
            </a:r>
            <a:r>
              <a:rPr lang="en-US" dirty="0">
                <a:hlinkClick r:id="rId3" tooltip="Static library"/>
              </a:rPr>
              <a:t>statically linked</a:t>
            </a:r>
            <a:r>
              <a:rPr lang="en-US" dirty="0"/>
              <a:t> native binaries without external </a:t>
            </a:r>
            <a:r>
              <a:rPr lang="en-US" dirty="0" smtClean="0"/>
              <a:t>dependencies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This </a:t>
            </a:r>
            <a:r>
              <a:rPr lang="de-DE" b="1" dirty="0" err="1" smtClean="0"/>
              <a:t>is</a:t>
            </a:r>
            <a:r>
              <a:rPr lang="de-DE" b="1" dirty="0" smtClean="0"/>
              <a:t> like C, </a:t>
            </a:r>
            <a:r>
              <a:rPr lang="de-DE" b="1" dirty="0" err="1" smtClean="0"/>
              <a:t>right</a:t>
            </a:r>
            <a:r>
              <a:rPr lang="de-DE" b="1" dirty="0" smtClean="0"/>
              <a:t>?</a:t>
            </a:r>
            <a:endParaRPr lang="de-DE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C/C++ „</a:t>
            </a:r>
            <a:r>
              <a:rPr lang="de-DE" dirty="0" err="1" smtClean="0"/>
              <a:t>upgraded</a:t>
            </a:r>
            <a:r>
              <a:rPr lang="de-DE" dirty="0" smtClean="0"/>
              <a:t>“ </a:t>
            </a:r>
            <a:r>
              <a:rPr lang="de-DE" dirty="0" err="1" smtClean="0"/>
              <a:t>to</a:t>
            </a:r>
            <a:r>
              <a:rPr lang="de-DE" dirty="0" smtClean="0"/>
              <a:t>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Yes (</a:t>
            </a:r>
            <a:r>
              <a:rPr lang="de-DE" b="1" dirty="0" err="1" smtClean="0"/>
              <a:t>main</a:t>
            </a:r>
            <a:r>
              <a:rPr lang="de-DE" b="1" dirty="0" smtClean="0"/>
              <a:t> </a:t>
            </a:r>
            <a:r>
              <a:rPr lang="de-DE" b="1" dirty="0" err="1" smtClean="0"/>
              <a:t>contributor</a:t>
            </a:r>
            <a:r>
              <a:rPr lang="de-DE" b="1" dirty="0" smtClean="0"/>
              <a:t>: C)</a:t>
            </a:r>
          </a:p>
          <a:p>
            <a:r>
              <a:rPr lang="de-DE" dirty="0" err="1" smtClean="0"/>
              <a:t>Simplistic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r>
              <a:rPr lang="de-DE" dirty="0" smtClean="0"/>
              <a:t>: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recall</a:t>
            </a:r>
            <a:endParaRPr lang="de-DE" dirty="0"/>
          </a:p>
          <a:p>
            <a:r>
              <a:rPr lang="de-DE" dirty="0" err="1" smtClean="0"/>
              <a:t>compilation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err="1" smtClean="0"/>
              <a:t>No</a:t>
            </a:r>
            <a:r>
              <a:rPr lang="de-DE" b="1" dirty="0" smtClean="0"/>
              <a:t>:</a:t>
            </a:r>
            <a:endParaRPr lang="de-DE" b="1" dirty="0"/>
          </a:p>
          <a:p>
            <a:pPr marL="0" indent="0">
              <a:buNone/>
            </a:pPr>
            <a:r>
              <a:rPr lang="de-DE" b="1" dirty="0" smtClean="0"/>
              <a:t>Further Input </a:t>
            </a:r>
            <a:r>
              <a:rPr lang="de-DE" b="1" dirty="0" err="1" smtClean="0"/>
              <a:t>from</a:t>
            </a:r>
            <a:r>
              <a:rPr lang="de-DE" b="1" dirty="0" smtClean="0"/>
              <a:t> </a:t>
            </a:r>
            <a:r>
              <a:rPr lang="en-US" dirty="0" smtClean="0"/>
              <a:t>Pascal/Modula/Oberon </a:t>
            </a:r>
            <a:endParaRPr lang="de-DE" b="1" dirty="0"/>
          </a:p>
          <a:p>
            <a:r>
              <a:rPr lang="de-DE" dirty="0" err="1"/>
              <a:t>d</a:t>
            </a:r>
            <a:r>
              <a:rPr lang="de-DE" dirty="0" err="1" smtClean="0"/>
              <a:t>eclarations</a:t>
            </a:r>
            <a:r>
              <a:rPr lang="de-DE" dirty="0" smtClean="0"/>
              <a:t>,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Further Input </a:t>
            </a:r>
            <a:r>
              <a:rPr lang="de-DE" b="1" dirty="0" err="1" smtClean="0"/>
              <a:t>from</a:t>
            </a:r>
            <a:r>
              <a:rPr lang="de-DE" b="1" dirty="0" smtClean="0"/>
              <a:t> </a:t>
            </a:r>
            <a:r>
              <a:rPr lang="en-US" dirty="0" err="1" smtClean="0"/>
              <a:t>Newsqueak</a:t>
            </a:r>
            <a:r>
              <a:rPr lang="en-US" dirty="0" smtClean="0"/>
              <a:t>/Limbo</a:t>
            </a:r>
          </a:p>
          <a:p>
            <a:r>
              <a:rPr lang="en-US" dirty="0" smtClean="0"/>
              <a:t>Concurrency (</a:t>
            </a:r>
            <a:r>
              <a:rPr lang="en-US" dirty="0"/>
              <a:t>Tony Hoare's </a:t>
            </a:r>
            <a:r>
              <a:rPr lang="en-US" dirty="0" smtClean="0"/>
              <a:t>CSP)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3600" b="1" dirty="0" err="1" smtClean="0"/>
              <a:t>It‘s</a:t>
            </a:r>
            <a:r>
              <a:rPr lang="de-DE" sz="3600" b="1" dirty="0" smtClean="0"/>
              <a:t> a </a:t>
            </a:r>
            <a:r>
              <a:rPr lang="en-US" sz="3600" b="1" dirty="0" smtClean="0"/>
              <a:t>completely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new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language</a:t>
            </a:r>
            <a:endParaRPr lang="en-US" sz="3600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8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reason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ervers</a:t>
            </a:r>
            <a:r>
              <a:rPr lang="de-DE" dirty="0" smtClean="0"/>
              <a:t> at Google</a:t>
            </a:r>
          </a:p>
          <a:p>
            <a:pPr lvl="1"/>
            <a:r>
              <a:rPr lang="en-US" dirty="0"/>
              <a:t>Java and C</a:t>
            </a:r>
            <a:r>
              <a:rPr lang="en-US" dirty="0" smtClean="0"/>
              <a:t>++ took too much repetition to write code</a:t>
            </a:r>
          </a:p>
          <a:p>
            <a:pPr lvl="1"/>
            <a:r>
              <a:rPr lang="de-DE" dirty="0" smtClean="0"/>
              <a:t>Python: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type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became</a:t>
            </a:r>
            <a:r>
              <a:rPr lang="de-DE" dirty="0" smtClean="0"/>
              <a:t> an </a:t>
            </a:r>
            <a:r>
              <a:rPr lang="de-DE" dirty="0" err="1" smtClean="0"/>
              <a:t>issue</a:t>
            </a:r>
            <a:endParaRPr lang="en-US" dirty="0" smtClean="0"/>
          </a:p>
          <a:p>
            <a:r>
              <a:rPr lang="de-DE" dirty="0" smtClean="0"/>
              <a:t>Go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en-US" b="1" dirty="0"/>
              <a:t>efficient compilation, efficient </a:t>
            </a:r>
            <a:r>
              <a:rPr lang="en-US" b="1" dirty="0" smtClean="0"/>
              <a:t>execution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/>
              <a:t>ease of </a:t>
            </a:r>
            <a:r>
              <a:rPr lang="en-US" b="1" dirty="0" smtClean="0"/>
              <a:t>programming </a:t>
            </a:r>
            <a:r>
              <a:rPr lang="en-US" dirty="0" smtClean="0"/>
              <a:t>in one language</a:t>
            </a:r>
          </a:p>
          <a:p>
            <a:endParaRPr lang="de-DE" b="1" dirty="0"/>
          </a:p>
          <a:p>
            <a:r>
              <a:rPr lang="de-DE" dirty="0" smtClean="0"/>
              <a:t>Fun </a:t>
            </a:r>
            <a:r>
              <a:rPr lang="de-DE" dirty="0" err="1" smtClean="0"/>
              <a:t>fact</a:t>
            </a:r>
            <a:r>
              <a:rPr lang="de-DE" dirty="0" smtClean="0"/>
              <a:t>: D Language (</a:t>
            </a:r>
            <a:r>
              <a:rPr lang="de-DE" dirty="0" err="1" smtClean="0"/>
              <a:t>official</a:t>
            </a:r>
            <a:r>
              <a:rPr lang="de-DE" dirty="0" smtClean="0"/>
              <a:t> </a:t>
            </a:r>
            <a:r>
              <a:rPr lang="en-US" dirty="0" smtClean="0"/>
              <a:t>ancestor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C)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Google-team in 2015</a:t>
            </a:r>
          </a:p>
          <a:p>
            <a:pPr lvl="1"/>
            <a:r>
              <a:rPr lang="en-US" dirty="0" smtClean="0">
                <a:hlinkClick r:id="rId3"/>
              </a:rPr>
              <a:t>https://dlang.org/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37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Conceptional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C++ </a:t>
            </a:r>
            <a:r>
              <a:rPr lang="de-DE" dirty="0" err="1" smtClean="0"/>
              <a:t>and</a:t>
            </a:r>
            <a:r>
              <a:rPr lang="de-DE" dirty="0" smtClean="0"/>
              <a:t>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</a:t>
            </a:r>
            <a:r>
              <a:rPr lang="en-US" dirty="0"/>
              <a:t>does not have classes with constructors or </a:t>
            </a:r>
            <a:r>
              <a:rPr lang="en-US" dirty="0" smtClean="0"/>
              <a:t>destructors</a:t>
            </a:r>
          </a:p>
          <a:p>
            <a:r>
              <a:rPr lang="en-US" dirty="0" smtClean="0"/>
              <a:t>No class </a:t>
            </a:r>
            <a:r>
              <a:rPr lang="en-US" dirty="0"/>
              <a:t>methods, </a:t>
            </a:r>
            <a:r>
              <a:rPr lang="en-US" dirty="0" smtClean="0"/>
              <a:t>No </a:t>
            </a:r>
            <a:r>
              <a:rPr lang="en-US" dirty="0"/>
              <a:t>class inheritance hierarchy, </a:t>
            </a:r>
            <a:r>
              <a:rPr lang="en-US" dirty="0" smtClean="0"/>
              <a:t>and No </a:t>
            </a:r>
            <a:r>
              <a:rPr lang="en-US" dirty="0"/>
              <a:t>virtual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Go provides</a:t>
            </a:r>
            <a:r>
              <a:rPr lang="en-US" dirty="0"/>
              <a:t> </a:t>
            </a:r>
            <a:r>
              <a:rPr lang="en-US" i="1" dirty="0" smtClean="0"/>
              <a:t>interfaces</a:t>
            </a:r>
          </a:p>
          <a:p>
            <a:r>
              <a:rPr lang="en-US" dirty="0" smtClean="0"/>
              <a:t>go </a:t>
            </a:r>
            <a:r>
              <a:rPr lang="en-US" dirty="0"/>
              <a:t>provides automatic garbage collection of allocated </a:t>
            </a:r>
            <a:r>
              <a:rPr lang="en-US" dirty="0" smtClean="0"/>
              <a:t>memory</a:t>
            </a:r>
          </a:p>
          <a:p>
            <a:r>
              <a:rPr lang="en-US" dirty="0"/>
              <a:t>Go is "safe" by default. Pointers cannot point to arbitrary </a:t>
            </a:r>
            <a:r>
              <a:rPr lang="en-US" dirty="0" smtClean="0"/>
              <a:t>memory</a:t>
            </a:r>
          </a:p>
          <a:p>
            <a:r>
              <a:rPr lang="de-DE" dirty="0" smtClean="0"/>
              <a:t>Hash-</a:t>
            </a:r>
            <a:r>
              <a:rPr lang="de-DE" dirty="0" err="1"/>
              <a:t>T</a:t>
            </a:r>
            <a:r>
              <a:rPr lang="de-DE" dirty="0" err="1" smtClean="0"/>
              <a:t>ables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: </a:t>
            </a:r>
            <a:r>
              <a:rPr lang="de-DE" dirty="0" err="1" smtClean="0"/>
              <a:t>maps</a:t>
            </a:r>
            <a:endParaRPr lang="de-DE" dirty="0" smtClean="0"/>
          </a:p>
          <a:p>
            <a:r>
              <a:rPr lang="en-US" dirty="0" smtClean="0"/>
              <a:t>operations </a:t>
            </a:r>
            <a:r>
              <a:rPr lang="en-US" dirty="0"/>
              <a:t>that mix different types require </a:t>
            </a:r>
            <a:r>
              <a:rPr lang="en-US" dirty="0" smtClean="0"/>
              <a:t>casts#</a:t>
            </a:r>
          </a:p>
          <a:p>
            <a:r>
              <a:rPr lang="de-DE" dirty="0" err="1"/>
              <a:t>t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(Try-Catch-block)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Few</a:t>
            </a:r>
            <a:r>
              <a:rPr lang="de-DE" dirty="0" smtClean="0"/>
              <a:t> Go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6" y="2128010"/>
            <a:ext cx="11349888" cy="3358390"/>
          </a:xfrm>
        </p:spPr>
      </p:pic>
    </p:spTree>
    <p:extLst>
      <p:ext uri="{BB962C8B-B14F-4D97-AF65-F5344CB8AC3E}">
        <p14:creationId xmlns:p14="http://schemas.microsoft.com/office/powerpoint/2010/main" val="20367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2019-10-21T12:00:00+00:00</msg_gueltig_ab>
    <msg_gueltig_bis xmlns="1dd69248-66f9-453d-8211-ae5ae34a4b30">2025-12-31T12:00:00+00:00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6522E030-59D6-4AB0-9A9C-CADCB115C908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Microsoft Office PowerPoint</Application>
  <PresentationFormat>Widescreen</PresentationFormat>
  <Paragraphs>230</Paragraphs>
  <Slides>34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Wingdings</vt:lpstr>
      <vt:lpstr>Office Theme</vt:lpstr>
      <vt:lpstr>PowerPoint Presentation</vt:lpstr>
      <vt:lpstr>Content</vt:lpstr>
      <vt:lpstr>Faces behind Go</vt:lpstr>
      <vt:lpstr>General</vt:lpstr>
      <vt:lpstr>First Few Features</vt:lpstr>
      <vt:lpstr>Was C/C++ „upgraded“ to Go?</vt:lpstr>
      <vt:lpstr>Main reason for the new language</vt:lpstr>
      <vt:lpstr>Conceptional Differences C++ and Go</vt:lpstr>
      <vt:lpstr>Few Go Tools</vt:lpstr>
      <vt:lpstr>Types in Go</vt:lpstr>
      <vt:lpstr>Syntax 1</vt:lpstr>
      <vt:lpstr>Syntax 2</vt:lpstr>
      <vt:lpstr>Syntax 3</vt:lpstr>
      <vt:lpstr>Arrays vs. Slices</vt:lpstr>
      <vt:lpstr>More Slices</vt:lpstr>
      <vt:lpstr>Maps</vt:lpstr>
      <vt:lpstr>Range</vt:lpstr>
      <vt:lpstr>Function with a single return value</vt:lpstr>
      <vt:lpstr>Function with multiple return values</vt:lpstr>
      <vt:lpstr>Variadic parameters</vt:lpstr>
      <vt:lpstr>PowerPoint Presentation</vt:lpstr>
      <vt:lpstr>methods in structs</vt:lpstr>
      <vt:lpstr>Interfaces </vt:lpstr>
      <vt:lpstr>Substitute for exception handling</vt:lpstr>
      <vt:lpstr>Packages</vt:lpstr>
      <vt:lpstr>Concurrency – but first a synchronized example</vt:lpstr>
      <vt:lpstr>Concurrency 1 - easy</vt:lpstr>
      <vt:lpstr>Concurrency 2 - waitGroup</vt:lpstr>
      <vt:lpstr>Concurrency 3 - channels</vt:lpstr>
      <vt:lpstr>Back-End (Model, Controller) 1 with Mux source: https://github.com/bradtraversy/go_restapi</vt:lpstr>
      <vt:lpstr>Back-End (Model, Controller) 2 – Get-Function source: https://github.com/bradtraversy/go_restapi</vt:lpstr>
      <vt:lpstr>Webengineering</vt:lpstr>
      <vt:lpstr>Front-End (View)</vt:lpstr>
      <vt:lpstr>Sources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GoLang.pptx</dc:title>
  <dc:creator>Georg Hertzsch</dc:creator>
  <cp:lastModifiedBy>Georg Hertzsch</cp:lastModifiedBy>
  <cp:revision>62</cp:revision>
  <dcterms:created xsi:type="dcterms:W3CDTF">2019-10-21T17:36:12Z</dcterms:created>
  <dcterms:modified xsi:type="dcterms:W3CDTF">2019-10-24T06:11:31Z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true</vt:bool>
  </property>
  <property fmtid="{D5CDD505-2E9C-101B-9397-08002B2CF9AE}" pid="3" name="msg_DueDateChanged">
    <vt:filetime>2019-10-21T17:36:13Z</vt:filetime>
  </property>
</Properties>
</file>