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0"/>
  </p:notesMasterIdLst>
  <p:sldIdLst>
    <p:sldId id="256" r:id="rId3"/>
    <p:sldId id="257" r:id="rId4"/>
    <p:sldId id="258" r:id="rId5"/>
    <p:sldId id="259" r:id="rId6"/>
    <p:sldId id="261"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285" autoAdjust="0"/>
  </p:normalViewPr>
  <p:slideViewPr>
    <p:cSldViewPr snapToGrid="0">
      <p:cViewPr varScale="1">
        <p:scale>
          <a:sx n="54" d="100"/>
          <a:sy n="54" d="100"/>
        </p:scale>
        <p:origin x="830" y="67"/>
      </p:cViewPr>
      <p:guideLst/>
    </p:cSldViewPr>
  </p:slideViewPr>
  <p:notesTextViewPr>
    <p:cViewPr>
      <p:scale>
        <a:sx n="1" d="1"/>
        <a:sy n="1" d="1"/>
      </p:scale>
      <p:origin x="0" y="-4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5C513-F15A-4B2B-A836-8DEC08874946}"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87977-82FD-4545-BCA1-71A42EE4C9BA}" type="slidenum">
              <a:rPr lang="en-US" smtClean="0"/>
              <a:t>‹#›</a:t>
            </a:fld>
            <a:endParaRPr lang="en-US"/>
          </a:p>
        </p:txBody>
      </p:sp>
    </p:spTree>
    <p:extLst>
      <p:ext uri="{BB962C8B-B14F-4D97-AF65-F5344CB8AC3E}">
        <p14:creationId xmlns:p14="http://schemas.microsoft.com/office/powerpoint/2010/main" val="30696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kern="1200" dirty="0" smtClean="0">
                <a:solidFill>
                  <a:schemeClr val="tx1"/>
                </a:solidFill>
                <a:effectLst/>
                <a:latin typeface="+mn-lt"/>
                <a:ea typeface="+mn-ea"/>
                <a:cs typeface="+mn-cs"/>
              </a:rPr>
              <a:t>Project-idea:</a:t>
            </a:r>
            <a:r>
              <a:rPr lang="en-US" sz="1200" b="0" i="0" kern="1200" dirty="0" smtClean="0">
                <a:solidFill>
                  <a:schemeClr val="tx1"/>
                </a:solidFill>
                <a:effectLst/>
                <a:latin typeface="+mn-lt"/>
                <a:ea typeface="+mn-ea"/>
                <a:cs typeface="+mn-cs"/>
              </a:rPr>
              <a:t> Create </a:t>
            </a:r>
            <a:r>
              <a:rPr lang="en-US" sz="1200" b="1" i="0" kern="1200" dirty="0" smtClean="0">
                <a:solidFill>
                  <a:schemeClr val="tx1"/>
                </a:solidFill>
                <a:effectLst/>
                <a:latin typeface="+mn-lt"/>
                <a:ea typeface="+mn-ea"/>
                <a:cs typeface="+mn-cs"/>
              </a:rPr>
              <a:t>tool</a:t>
            </a:r>
            <a:r>
              <a:rPr lang="en-US" sz="1200" b="0" i="0" kern="1200" dirty="0" smtClean="0">
                <a:solidFill>
                  <a:schemeClr val="tx1"/>
                </a:solidFill>
                <a:effectLst/>
                <a:latin typeface="+mn-lt"/>
                <a:ea typeface="+mn-ea"/>
                <a:cs typeface="+mn-cs"/>
              </a:rPr>
              <a:t> for </a:t>
            </a:r>
            <a:r>
              <a:rPr lang="en-US" sz="1200" b="1" i="0" kern="1200" dirty="0" smtClean="0">
                <a:solidFill>
                  <a:schemeClr val="tx1"/>
                </a:solidFill>
                <a:effectLst/>
                <a:latin typeface="+mn-lt"/>
                <a:ea typeface="+mn-ea"/>
                <a:cs typeface="+mn-cs"/>
              </a:rPr>
              <a:t>screening financial instruments</a:t>
            </a:r>
            <a:r>
              <a:rPr lang="en-US" sz="1200" b="0" i="0" kern="1200" dirty="0" smtClean="0">
                <a:solidFill>
                  <a:schemeClr val="tx1"/>
                </a:solidFill>
                <a:effectLst/>
                <a:latin typeface="+mn-lt"/>
                <a:ea typeface="+mn-ea"/>
                <a:cs typeface="+mn-cs"/>
              </a:rPr>
              <a:t> and opt for best asset</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Main idea: type in a stock and through an API like Google Finance/Yahoo Finance/Bloomberg retrieving the stock prices. Those stock prices can then be computed with a statistics library. Those computed results then get displayed in a table on the User-Front-End. All the stocks can be added into a list on the User-Front. On the left-hand side there is going to be all the names or ISINs of the stock, on the right-hand side there is going to be a listing of all calculated ratios/figures. </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This table will be persisted into a database per each user. Each user will have its own session and can register </a:t>
            </a:r>
            <a:r>
              <a:rPr lang="en-US" sz="1200" b="0" i="0" kern="1200" dirty="0" err="1" smtClean="0">
                <a:solidFill>
                  <a:schemeClr val="tx1"/>
                </a:solidFill>
                <a:effectLst/>
                <a:latin typeface="+mn-lt"/>
                <a:ea typeface="+mn-ea"/>
                <a:cs typeface="+mn-cs"/>
              </a:rPr>
              <a:t>themself</a:t>
            </a:r>
            <a:r>
              <a:rPr lang="en-US" sz="1200" b="0" i="0" kern="1200" dirty="0" smtClean="0">
                <a:solidFill>
                  <a:schemeClr val="tx1"/>
                </a:solidFill>
                <a:effectLst/>
                <a:latin typeface="+mn-lt"/>
                <a:ea typeface="+mn-ea"/>
                <a:cs typeface="+mn-cs"/>
              </a:rPr>
              <a:t>. In addition to that there will be a sample template with a few stocks to start with - this is provided to each and every user by default.</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Peer Review:</a:t>
            </a:r>
          </a:p>
          <a:p>
            <a:pPr rtl="0" fontAlgn="base"/>
            <a:r>
              <a:rPr lang="en-US" sz="1200" b="0" i="0" kern="1200" dirty="0" smtClean="0">
                <a:solidFill>
                  <a:schemeClr val="tx1"/>
                </a:solidFill>
                <a:effectLst/>
                <a:latin typeface="+mn-lt"/>
                <a:ea typeface="+mn-ea"/>
                <a:cs typeface="+mn-cs"/>
              </a:rPr>
              <a:t>Since you persisted all the stock-ISINs in a table this table can be considered a portfolio. The portfolio can then be compared in a fashion of a peer review.</a:t>
            </a:r>
          </a:p>
          <a:p>
            <a:pPr rtl="0" fontAlgn="base"/>
            <a:r>
              <a:rPr lang="en-US" sz="1200" b="0" i="0" kern="1200" dirty="0" smtClean="0">
                <a:solidFill>
                  <a:schemeClr val="tx1"/>
                </a:solidFill>
                <a:effectLst/>
                <a:latin typeface="+mn-lt"/>
                <a:ea typeface="+mn-ea"/>
                <a:cs typeface="+mn-cs"/>
              </a:rPr>
              <a:t>Also each stock's figure can be peer reviewed.</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Charts:</a:t>
            </a:r>
          </a:p>
          <a:p>
            <a:pPr rtl="0" fontAlgn="base"/>
            <a:r>
              <a:rPr lang="en-US" sz="1200" b="0" i="0" kern="1200" dirty="0" smtClean="0">
                <a:solidFill>
                  <a:schemeClr val="tx1"/>
                </a:solidFill>
                <a:effectLst/>
                <a:latin typeface="+mn-lt"/>
                <a:ea typeface="+mn-ea"/>
                <a:cs typeface="+mn-cs"/>
              </a:rPr>
              <a:t>The portfolios figures can be displayed as a Candle-Chart/Bar-Chart and anything else there is </a:t>
            </a:r>
            <a:r>
              <a:rPr lang="en-US" sz="1200" b="0" i="0" kern="1200" dirty="0" err="1" smtClean="0">
                <a:solidFill>
                  <a:schemeClr val="tx1"/>
                </a:solidFill>
                <a:effectLst/>
                <a:latin typeface="+mn-lt"/>
                <a:ea typeface="+mn-ea"/>
                <a:cs typeface="+mn-cs"/>
              </a:rPr>
              <a:t>availble</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Export Options:</a:t>
            </a:r>
          </a:p>
          <a:p>
            <a:pPr rtl="0" fontAlgn="base"/>
            <a:r>
              <a:rPr lang="en-US" sz="1200" b="0" i="0" kern="1200" dirty="0" smtClean="0">
                <a:solidFill>
                  <a:schemeClr val="tx1"/>
                </a:solidFill>
                <a:effectLst/>
                <a:latin typeface="+mn-lt"/>
                <a:ea typeface="+mn-ea"/>
                <a:cs typeface="+mn-cs"/>
              </a:rPr>
              <a:t>The table can then be exported as an Excel-spreadsheet, Csv-File or Pdf-table with static values.</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Additional ideas:</a:t>
            </a:r>
          </a:p>
          <a:p>
            <a:pPr rtl="0" fontAlgn="base"/>
            <a:r>
              <a:rPr lang="en-US" sz="1200" b="0" i="0" kern="1200" dirty="0" smtClean="0">
                <a:solidFill>
                  <a:schemeClr val="tx1"/>
                </a:solidFill>
                <a:effectLst/>
                <a:latin typeface="+mn-lt"/>
                <a:ea typeface="+mn-ea"/>
                <a:cs typeface="+mn-cs"/>
              </a:rPr>
              <a:t>These ideas are only to be implemented if there is enough time left:</a:t>
            </a:r>
          </a:p>
          <a:p>
            <a:pPr rtl="0" fontAlgn="base"/>
            <a:r>
              <a:rPr lang="en-US" sz="1200" b="0" i="0" kern="1200" dirty="0" smtClean="0">
                <a:solidFill>
                  <a:schemeClr val="tx1"/>
                </a:solidFill>
                <a:effectLst/>
                <a:latin typeface="+mn-lt"/>
                <a:ea typeface="+mn-ea"/>
                <a:cs typeface="+mn-cs"/>
              </a:rPr>
              <a:t>+ Manipulation/Creation of own formula. The Python Pandas equation of each figure/stats can be edited and </a:t>
            </a:r>
            <a:r>
              <a:rPr lang="en-US" sz="1200" b="0" i="0" kern="1200" dirty="0" err="1" smtClean="0">
                <a:solidFill>
                  <a:schemeClr val="tx1"/>
                </a:solidFill>
                <a:effectLst/>
                <a:latin typeface="+mn-lt"/>
                <a:ea typeface="+mn-ea"/>
                <a:cs typeface="+mn-cs"/>
              </a:rPr>
              <a:t>costum</a:t>
            </a:r>
            <a:r>
              <a:rPr lang="en-US" sz="1200" b="0" i="0" kern="1200" dirty="0" smtClean="0">
                <a:solidFill>
                  <a:schemeClr val="tx1"/>
                </a:solidFill>
                <a:effectLst/>
                <a:latin typeface="+mn-lt"/>
                <a:ea typeface="+mn-ea"/>
                <a:cs typeface="+mn-cs"/>
              </a:rPr>
              <a:t> adjusted. Those </a:t>
            </a:r>
            <a:r>
              <a:rPr lang="en-US" sz="1200" b="0" i="0" kern="1200" dirty="0" err="1" smtClean="0">
                <a:solidFill>
                  <a:schemeClr val="tx1"/>
                </a:solidFill>
                <a:effectLst/>
                <a:latin typeface="+mn-lt"/>
                <a:ea typeface="+mn-ea"/>
                <a:cs typeface="+mn-cs"/>
              </a:rPr>
              <a:t>costum</a:t>
            </a:r>
            <a:r>
              <a:rPr lang="en-US" sz="1200" b="0" i="0" kern="1200" dirty="0" smtClean="0">
                <a:solidFill>
                  <a:schemeClr val="tx1"/>
                </a:solidFill>
                <a:effectLst/>
                <a:latin typeface="+mn-lt"/>
                <a:ea typeface="+mn-ea"/>
                <a:cs typeface="+mn-cs"/>
              </a:rPr>
              <a:t> adjusted equations are persisted in yet another list (database) </a:t>
            </a:r>
          </a:p>
          <a:p>
            <a:pPr rtl="0" fontAlgn="base"/>
            <a:r>
              <a:rPr lang="en-US" sz="1200" b="0" i="0" kern="1200" dirty="0" smtClean="0">
                <a:solidFill>
                  <a:schemeClr val="tx1"/>
                </a:solidFill>
                <a:effectLst/>
                <a:latin typeface="+mn-lt"/>
                <a:ea typeface="+mn-ea"/>
                <a:cs typeface="+mn-cs"/>
              </a:rPr>
              <a:t>+desktop app written in C++ using the Rest-API of our Controller</a:t>
            </a:r>
          </a:p>
          <a:p>
            <a:pPr rtl="0" fontAlgn="base"/>
            <a:r>
              <a:rPr lang="en-US" sz="1200" b="0" i="0" kern="1200" dirty="0" smtClean="0">
                <a:solidFill>
                  <a:schemeClr val="tx1"/>
                </a:solidFill>
                <a:effectLst/>
                <a:latin typeface="+mn-lt"/>
                <a:ea typeface="+mn-ea"/>
                <a:cs typeface="+mn-cs"/>
              </a:rPr>
              <a:t>+dynamic Excel-Spreadsheet. There is plug-in provided to Excel to be able to use our computations and load them into an excel spreadsheet. They are updated automatically.</a:t>
            </a:r>
          </a:p>
          <a:p>
            <a:pPr rtl="0" fontAlgn="base"/>
            <a:r>
              <a:rPr lang="en-US" sz="1200" b="0" i="0" kern="1200" dirty="0" smtClean="0">
                <a:solidFill>
                  <a:schemeClr val="tx1"/>
                </a:solidFill>
                <a:effectLst/>
                <a:latin typeface="+mn-lt"/>
                <a:ea typeface="+mn-ea"/>
                <a:cs typeface="+mn-cs"/>
              </a:rPr>
              <a:t>+ including charts into exported Excel/Pdf-file (CSV obviously doesn't work)</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1" kern="1200" dirty="0" smtClean="0">
                <a:solidFill>
                  <a:schemeClr val="tx1"/>
                </a:solidFill>
                <a:effectLst/>
                <a:latin typeface="+mn-lt"/>
                <a:ea typeface="+mn-ea"/>
                <a:cs typeface="+mn-cs"/>
              </a:rPr>
              <a:t>Specific stats/figures for screening:</a:t>
            </a:r>
          </a:p>
          <a:p>
            <a:pPr rtl="0" fontAlgn="base"/>
            <a:r>
              <a:rPr lang="en-US" sz="1200" b="0" i="0" kern="1200" dirty="0" smtClean="0">
                <a:solidFill>
                  <a:schemeClr val="tx1"/>
                </a:solidFill>
                <a:effectLst/>
                <a:latin typeface="+mn-lt"/>
                <a:ea typeface="+mn-ea"/>
                <a:cs typeface="+mn-cs"/>
              </a:rPr>
              <a:t>drawn from book "Practical Risk-Adjusted Performance Measurement" by Carl R. Bacon as published by Wiley</a:t>
            </a:r>
          </a:p>
          <a:p>
            <a:pPr rtl="0" fontAlgn="base"/>
            <a:r>
              <a:rPr lang="en-US" sz="1200" b="0" i="0" u="sng" kern="1200" dirty="0" smtClean="0">
                <a:solidFill>
                  <a:schemeClr val="tx1"/>
                </a:solidFill>
                <a:effectLst/>
                <a:latin typeface="+mn-lt"/>
                <a:ea typeface="+mn-ea"/>
                <a:cs typeface="+mn-cs"/>
              </a:rPr>
              <a:t>Descriptive stuff: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annualised</a:t>
            </a:r>
            <a:r>
              <a:rPr lang="en-US" sz="1200" b="0" i="0" kern="1200" dirty="0" smtClean="0">
                <a:solidFill>
                  <a:schemeClr val="tx1"/>
                </a:solidFill>
                <a:effectLst/>
                <a:latin typeface="+mn-lt"/>
                <a:ea typeface="+mn-ea"/>
                <a:cs typeface="+mn-cs"/>
              </a:rPr>
              <a:t> return+ continuously compounded returns (or log returns)+ mean absolute deviation + skewness+ kurtosis+ correlation (other Benchmarks for instance)</a:t>
            </a:r>
          </a:p>
          <a:p>
            <a:pPr rtl="0" fontAlgn="base"/>
            <a:r>
              <a:rPr lang="en-US" sz="1200" b="0" i="0" u="sng" kern="1200" dirty="0" smtClean="0">
                <a:solidFill>
                  <a:schemeClr val="tx1"/>
                </a:solidFill>
                <a:effectLst/>
                <a:latin typeface="+mn-lt"/>
                <a:ea typeface="+mn-ea"/>
                <a:cs typeface="+mn-cs"/>
              </a:rPr>
              <a:t>Risk (but drawdown, see below):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sharpe</a:t>
            </a:r>
            <a:r>
              <a:rPr lang="en-US" sz="1200" b="0" i="0" kern="1200" dirty="0" smtClean="0">
                <a:solidFill>
                  <a:schemeClr val="tx1"/>
                </a:solidFill>
                <a:effectLst/>
                <a:latin typeface="+mn-lt"/>
                <a:ea typeface="+mn-ea"/>
                <a:cs typeface="+mn-cs"/>
              </a:rPr>
              <a:t> ratio+ revised </a:t>
            </a:r>
            <a:r>
              <a:rPr lang="en-US" sz="1200" b="0" i="0" kern="1200" dirty="0" err="1" smtClean="0">
                <a:solidFill>
                  <a:schemeClr val="tx1"/>
                </a:solidFill>
                <a:effectLst/>
                <a:latin typeface="+mn-lt"/>
                <a:ea typeface="+mn-ea"/>
                <a:cs typeface="+mn-cs"/>
              </a:rPr>
              <a:t>sharpe</a:t>
            </a:r>
            <a:r>
              <a:rPr lang="en-US" sz="1200" b="0" i="0" kern="1200" dirty="0" smtClean="0">
                <a:solidFill>
                  <a:schemeClr val="tx1"/>
                </a:solidFill>
                <a:effectLst/>
                <a:latin typeface="+mn-lt"/>
                <a:ea typeface="+mn-ea"/>
                <a:cs typeface="+mn-cs"/>
              </a:rPr>
              <a:t> ratio+ adjusted </a:t>
            </a:r>
            <a:r>
              <a:rPr lang="en-US" sz="1200" b="0" i="0" kern="1200" dirty="0" err="1" smtClean="0">
                <a:solidFill>
                  <a:schemeClr val="tx1"/>
                </a:solidFill>
                <a:effectLst/>
                <a:latin typeface="+mn-lt"/>
                <a:ea typeface="+mn-ea"/>
                <a:cs typeface="+mn-cs"/>
              </a:rPr>
              <a:t>sharpe</a:t>
            </a:r>
            <a:r>
              <a:rPr lang="en-US" sz="1200" b="0" i="0" kern="1200" dirty="0" smtClean="0">
                <a:solidFill>
                  <a:schemeClr val="tx1"/>
                </a:solidFill>
                <a:effectLst/>
                <a:latin typeface="+mn-lt"/>
                <a:ea typeface="+mn-ea"/>
                <a:cs typeface="+mn-cs"/>
              </a:rPr>
              <a:t> ratio+ skewness-kurtosis ratio</a:t>
            </a:r>
          </a:p>
          <a:p>
            <a:pPr rtl="0" fontAlgn="base"/>
            <a:r>
              <a:rPr lang="en-US" sz="1200" b="0" i="0" u="sng" kern="1200" dirty="0" smtClean="0">
                <a:solidFill>
                  <a:schemeClr val="tx1"/>
                </a:solidFill>
                <a:effectLst/>
                <a:latin typeface="+mn-lt"/>
                <a:ea typeface="+mn-ea"/>
                <a:cs typeface="+mn-cs"/>
              </a:rPr>
              <a:t>Regression</a:t>
            </a:r>
            <a:r>
              <a:rPr lang="en-US" sz="1200" b="0" i="0" kern="1200" dirty="0" smtClean="0">
                <a:solidFill>
                  <a:schemeClr val="tx1"/>
                </a:solidFill>
                <a:effectLst/>
                <a:latin typeface="+mn-lt"/>
                <a:ea typeface="+mn-ea"/>
                <a:cs typeface="+mn-cs"/>
              </a:rPr>
              <a:t>+ Jensen's Alpha (no diff. to "normal" regression alpha)+ Beta (systematic risk or </a:t>
            </a:r>
            <a:r>
              <a:rPr lang="en-US" sz="1200" b="0" i="0" kern="1200" dirty="0" err="1" smtClean="0">
                <a:solidFill>
                  <a:schemeClr val="tx1"/>
                </a:solidFill>
                <a:effectLst/>
                <a:latin typeface="+mn-lt"/>
                <a:ea typeface="+mn-ea"/>
                <a:cs typeface="+mn-cs"/>
              </a:rPr>
              <a:t>vol</a:t>
            </a:r>
            <a:r>
              <a:rPr lang="en-US" sz="1200" b="0" i="0" kern="1200" dirty="0" smtClean="0">
                <a:solidFill>
                  <a:schemeClr val="tx1"/>
                </a:solidFill>
                <a:effectLst/>
                <a:latin typeface="+mn-lt"/>
                <a:ea typeface="+mn-ea"/>
                <a:cs typeface="+mn-cs"/>
              </a:rPr>
              <a:t>) of Capital Asset Pricing Model (no diff. to "normal" regression alpha)</a:t>
            </a:r>
          </a:p>
          <a:p>
            <a:pPr rtl="0" fontAlgn="base"/>
            <a:r>
              <a:rPr lang="en-US" sz="1200" b="0" i="0" u="sng" kern="1200" dirty="0" err="1" smtClean="0">
                <a:solidFill>
                  <a:schemeClr val="tx1"/>
                </a:solidFill>
                <a:effectLst/>
                <a:latin typeface="+mn-lt"/>
                <a:ea typeface="+mn-ea"/>
                <a:cs typeface="+mn-cs"/>
              </a:rPr>
              <a:t>Drawdown</a:t>
            </a:r>
            <a:r>
              <a:rPr lang="en-US" sz="1200" b="0" i="0" kern="1200" dirty="0" err="1" smtClean="0">
                <a:solidFill>
                  <a:schemeClr val="tx1"/>
                </a:solidFill>
                <a:effectLst/>
                <a:latin typeface="+mn-lt"/>
                <a:ea typeface="+mn-ea"/>
                <a:cs typeface="+mn-cs"/>
              </a:rPr>
              <a:t>+Max</a:t>
            </a:r>
            <a:r>
              <a:rPr lang="en-US" sz="1200" b="0" i="0" kern="1200" dirty="0" smtClean="0">
                <a:solidFill>
                  <a:schemeClr val="tx1"/>
                </a:solidFill>
                <a:effectLst/>
                <a:latin typeface="+mn-lt"/>
                <a:ea typeface="+mn-ea"/>
                <a:cs typeface="+mn-cs"/>
              </a:rPr>
              <a:t> Drawdown </a:t>
            </a: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rtl="0" fontAlgn="base"/>
            <a:r>
              <a:rPr lang="en-US" sz="1200" b="1" kern="1200" dirty="0" smtClean="0">
                <a:solidFill>
                  <a:schemeClr val="tx1"/>
                </a:solidFill>
                <a:effectLst/>
                <a:latin typeface="+mn-lt"/>
                <a:ea typeface="+mn-ea"/>
                <a:cs typeface="+mn-cs"/>
              </a:rPr>
              <a:t>Goal</a:t>
            </a:r>
          </a:p>
          <a:p>
            <a:pPr rtl="0" fontAlgn="base"/>
            <a:r>
              <a:rPr lang="en-US" sz="1200" b="0" i="0" kern="1200" dirty="0" smtClean="0">
                <a:solidFill>
                  <a:schemeClr val="tx1"/>
                </a:solidFill>
                <a:effectLst/>
                <a:latin typeface="+mn-lt"/>
                <a:ea typeface="+mn-ea"/>
                <a:cs typeface="+mn-cs"/>
              </a:rPr>
              <a:t>Our goal is it to have a tool that brings up the best stocks to choose from in your portfolio. Those are the ones you want to invest in.</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D287977-82FD-4545-BCA1-71A42EE4C9BA}" type="slidenum">
              <a:rPr lang="en-US" smtClean="0"/>
              <a:t>3</a:t>
            </a:fld>
            <a:endParaRPr lang="en-US"/>
          </a:p>
        </p:txBody>
      </p:sp>
    </p:spTree>
    <p:extLst>
      <p:ext uri="{BB962C8B-B14F-4D97-AF65-F5344CB8AC3E}">
        <p14:creationId xmlns:p14="http://schemas.microsoft.com/office/powerpoint/2010/main" val="68301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Use</a:t>
            </a:r>
            <a:r>
              <a:rPr lang="de-DE" dirty="0" smtClean="0"/>
              <a:t> Case </a:t>
            </a:r>
            <a:r>
              <a:rPr lang="de-DE" dirty="0" err="1" smtClean="0"/>
              <a:t>Diagram</a:t>
            </a:r>
            <a:endParaRPr lang="en-US" dirty="0"/>
          </a:p>
        </p:txBody>
      </p:sp>
      <p:sp>
        <p:nvSpPr>
          <p:cNvPr id="4" name="Slide Number Placeholder 3"/>
          <p:cNvSpPr>
            <a:spLocks noGrp="1"/>
          </p:cNvSpPr>
          <p:nvPr>
            <p:ph type="sldNum" sz="quarter" idx="10"/>
          </p:nvPr>
        </p:nvSpPr>
        <p:spPr/>
        <p:txBody>
          <a:bodyPr/>
          <a:lstStyle/>
          <a:p>
            <a:fld id="{BD287977-82FD-4545-BCA1-71A42EE4C9BA}" type="slidenum">
              <a:rPr lang="en-US" smtClean="0"/>
              <a:t>4</a:t>
            </a:fld>
            <a:endParaRPr lang="en-US"/>
          </a:p>
        </p:txBody>
      </p:sp>
    </p:spTree>
    <p:extLst>
      <p:ext uri="{BB962C8B-B14F-4D97-AF65-F5344CB8AC3E}">
        <p14:creationId xmlns:p14="http://schemas.microsoft.com/office/powerpoint/2010/main" val="346745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SRS is meant to give specific details about the Stats-Screener we are about to develop. Stats-Screening is a piece of software supporting to select stocks that seem suited to the investor’s objectives in the long term. This includes risk stats as well as performance stats among others. It is </a:t>
            </a:r>
            <a:r>
              <a:rPr lang="en-US" dirty="0" err="1" smtClean="0"/>
              <a:t>particularily</a:t>
            </a:r>
            <a:r>
              <a:rPr lang="en-US" dirty="0" smtClean="0"/>
              <a:t> valuable for investors favoring the 3/5-Factor-Fama-French model or broadly </a:t>
            </a:r>
            <a:r>
              <a:rPr lang="en-US" dirty="0" err="1" smtClean="0"/>
              <a:t>speeking</a:t>
            </a:r>
            <a:r>
              <a:rPr lang="en-US" dirty="0" smtClean="0"/>
              <a:t> factor investing.</a:t>
            </a:r>
            <a:endParaRPr lang="en-US" dirty="0"/>
          </a:p>
        </p:txBody>
      </p:sp>
      <p:sp>
        <p:nvSpPr>
          <p:cNvPr id="4" name="Slide Number Placeholder 3"/>
          <p:cNvSpPr>
            <a:spLocks noGrp="1"/>
          </p:cNvSpPr>
          <p:nvPr>
            <p:ph type="sldNum" sz="quarter" idx="10"/>
          </p:nvPr>
        </p:nvSpPr>
        <p:spPr/>
        <p:txBody>
          <a:bodyPr/>
          <a:lstStyle/>
          <a:p>
            <a:fld id="{BD287977-82FD-4545-BCA1-71A42EE4C9BA}" type="slidenum">
              <a:rPr lang="en-US" smtClean="0"/>
              <a:t>5</a:t>
            </a:fld>
            <a:endParaRPr lang="en-US"/>
          </a:p>
        </p:txBody>
      </p:sp>
    </p:spTree>
    <p:extLst>
      <p:ext uri="{BB962C8B-B14F-4D97-AF65-F5344CB8AC3E}">
        <p14:creationId xmlns:p14="http://schemas.microsoft.com/office/powerpoint/2010/main" val="2458303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Actors: There can be several users. Those create their own portfolio and then add figures per table.</a:t>
            </a:r>
          </a:p>
          <a:p>
            <a:r>
              <a:rPr lang="en-US" dirty="0" smtClean="0"/>
              <a:t>Registration: all users can log in or sign up on the first time</a:t>
            </a:r>
          </a:p>
          <a:p>
            <a:r>
              <a:rPr lang="en-US" dirty="0" smtClean="0"/>
              <a:t>Portfolio: The actual portfolio containing all of it’s stocks and figures</a:t>
            </a:r>
          </a:p>
          <a:p>
            <a:r>
              <a:rPr lang="en-US" dirty="0" smtClean="0"/>
              <a:t>Exporting Portfolio: to export as pdf, csv, excel</a:t>
            </a:r>
          </a:p>
          <a:p>
            <a:r>
              <a:rPr lang="en-US" dirty="0" smtClean="0"/>
              <a:t>Toolbox: contains all figures and charts</a:t>
            </a:r>
          </a:p>
          <a:p>
            <a:r>
              <a:rPr lang="en-US" dirty="0" err="1" smtClean="0"/>
              <a:t>Opening&amp;Saving</a:t>
            </a:r>
            <a:r>
              <a:rPr lang="en-US" dirty="0" smtClean="0"/>
              <a:t> Operations: saving only the TYPE of figures that have been added to the portfolio (all columns)</a:t>
            </a:r>
          </a:p>
          <a:p>
            <a:r>
              <a:rPr lang="en-US" dirty="0" smtClean="0"/>
              <a:t>Registration: account can be created, removed and settings can be changed, all portfolios in DB are saved </a:t>
            </a:r>
            <a:r>
              <a:rPr lang="en-US" dirty="0" err="1" smtClean="0"/>
              <a:t>dependendant</a:t>
            </a:r>
            <a:r>
              <a:rPr lang="en-US" dirty="0" smtClean="0"/>
              <a:t> on the account</a:t>
            </a:r>
          </a:p>
          <a:p>
            <a:r>
              <a:rPr lang="en-US" dirty="0" smtClean="0"/>
              <a:t>Stats-Screening Controller: When sending correct user credentials, data in form of JSON-</a:t>
            </a:r>
            <a:r>
              <a:rPr lang="en-US" dirty="0" err="1" smtClean="0"/>
              <a:t>Ojects</a:t>
            </a:r>
            <a:r>
              <a:rPr lang="en-US" dirty="0" smtClean="0"/>
              <a:t> can be fetched through Get or Put-methods</a:t>
            </a:r>
          </a:p>
          <a:p>
            <a:r>
              <a:rPr lang="en-US" dirty="0" smtClean="0"/>
              <a:t>Stats-Screening Model: This is the "Computation-Core". The database-API are also situated here.</a:t>
            </a:r>
          </a:p>
          <a:p>
            <a:endParaRPr lang="en-US" dirty="0"/>
          </a:p>
        </p:txBody>
      </p:sp>
      <p:sp>
        <p:nvSpPr>
          <p:cNvPr id="4" name="Slide Number Placeholder 3"/>
          <p:cNvSpPr>
            <a:spLocks noGrp="1"/>
          </p:cNvSpPr>
          <p:nvPr>
            <p:ph type="sldNum" sz="quarter" idx="10"/>
          </p:nvPr>
        </p:nvSpPr>
        <p:spPr/>
        <p:txBody>
          <a:bodyPr/>
          <a:lstStyle/>
          <a:p>
            <a:fld id="{BD287977-82FD-4545-BCA1-71A42EE4C9BA}" type="slidenum">
              <a:rPr lang="en-US" smtClean="0"/>
              <a:t>6</a:t>
            </a:fld>
            <a:endParaRPr lang="en-US"/>
          </a:p>
        </p:txBody>
      </p:sp>
    </p:spTree>
    <p:extLst>
      <p:ext uri="{BB962C8B-B14F-4D97-AF65-F5344CB8AC3E}">
        <p14:creationId xmlns:p14="http://schemas.microsoft.com/office/powerpoint/2010/main" val="132195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de-DE" dirty="0" smtClean="0"/>
              <a:t>Performance:</a:t>
            </a:r>
          </a:p>
          <a:p>
            <a:pPr lvl="1"/>
            <a:endParaRPr lang="en-US" dirty="0" smtClean="0"/>
          </a:p>
          <a:p>
            <a:pPr lvl="1"/>
            <a:r>
              <a:rPr lang="en-US" dirty="0" err="1" smtClean="0"/>
              <a:t>annualised</a:t>
            </a:r>
            <a:r>
              <a:rPr lang="en-US" dirty="0" smtClean="0"/>
              <a:t> return</a:t>
            </a:r>
          </a:p>
          <a:p>
            <a:pPr lvl="1"/>
            <a:r>
              <a:rPr lang="en-US" dirty="0" smtClean="0"/>
              <a:t>continuously compounded returns</a:t>
            </a:r>
          </a:p>
          <a:p>
            <a:pPr lvl="1"/>
            <a:r>
              <a:rPr lang="en-US" dirty="0" smtClean="0"/>
              <a:t>mean absolute deviation</a:t>
            </a:r>
          </a:p>
          <a:p>
            <a:pPr lvl="1"/>
            <a:r>
              <a:rPr lang="en-US" dirty="0" smtClean="0"/>
              <a:t>Skewness</a:t>
            </a:r>
          </a:p>
          <a:p>
            <a:pPr lvl="1"/>
            <a:r>
              <a:rPr lang="en-US" dirty="0" smtClean="0"/>
              <a:t>Kurtosis</a:t>
            </a:r>
          </a:p>
          <a:p>
            <a:pPr lvl="1"/>
            <a:r>
              <a:rPr lang="en-US" dirty="0" smtClean="0"/>
              <a:t>Correlation</a:t>
            </a:r>
          </a:p>
          <a:p>
            <a:pPr lvl="1"/>
            <a:endParaRPr lang="de-DE" dirty="0" smtClean="0"/>
          </a:p>
          <a:p>
            <a:pPr lvl="1"/>
            <a:endParaRPr lang="de-DE" dirty="0" smtClean="0"/>
          </a:p>
          <a:p>
            <a:pPr lvl="1"/>
            <a:r>
              <a:rPr lang="de-DE" dirty="0" err="1" smtClean="0"/>
              <a:t>Risk</a:t>
            </a:r>
            <a:r>
              <a:rPr lang="de-DE" dirty="0" smtClean="0"/>
              <a:t>:</a:t>
            </a:r>
          </a:p>
          <a:p>
            <a:pPr lvl="1"/>
            <a:r>
              <a:rPr lang="de-DE" dirty="0" smtClean="0"/>
              <a:t>Sharpe </a:t>
            </a:r>
            <a:r>
              <a:rPr lang="de-DE" dirty="0" err="1" smtClean="0"/>
              <a:t>ratio</a:t>
            </a:r>
            <a:endParaRPr lang="de-DE" dirty="0" smtClean="0"/>
          </a:p>
          <a:p>
            <a:pPr lvl="1"/>
            <a:r>
              <a:rPr lang="en-US" dirty="0" smtClean="0"/>
              <a:t>revised </a:t>
            </a:r>
            <a:r>
              <a:rPr lang="en-US" dirty="0" err="1" smtClean="0"/>
              <a:t>sharpe</a:t>
            </a:r>
            <a:r>
              <a:rPr lang="en-US" dirty="0" smtClean="0"/>
              <a:t> ratio</a:t>
            </a:r>
          </a:p>
          <a:p>
            <a:pPr lvl="1"/>
            <a:r>
              <a:rPr lang="en-US" dirty="0" smtClean="0"/>
              <a:t>adjusted </a:t>
            </a:r>
            <a:r>
              <a:rPr lang="en-US" dirty="0" err="1" smtClean="0"/>
              <a:t>sharpe</a:t>
            </a:r>
            <a:r>
              <a:rPr lang="en-US" dirty="0" smtClean="0"/>
              <a:t> ratio</a:t>
            </a:r>
          </a:p>
          <a:p>
            <a:pPr lvl="1"/>
            <a:r>
              <a:rPr lang="en-US" dirty="0" smtClean="0"/>
              <a:t>skewness-kurtosis ratio</a:t>
            </a:r>
          </a:p>
          <a:p>
            <a:pPr lvl="1"/>
            <a:endParaRPr lang="de-DE" dirty="0" smtClean="0"/>
          </a:p>
          <a:p>
            <a:pPr lvl="1"/>
            <a:r>
              <a:rPr lang="de-DE" dirty="0" err="1" smtClean="0"/>
              <a:t>Opening</a:t>
            </a:r>
            <a:r>
              <a:rPr lang="de-DE" baseline="0" dirty="0" smtClean="0"/>
              <a:t>&amp; </a:t>
            </a:r>
            <a:r>
              <a:rPr lang="de-DE" baseline="0" dirty="0" err="1" smtClean="0"/>
              <a:t>Savings</a:t>
            </a:r>
            <a:r>
              <a:rPr lang="de-DE" baseline="0" dirty="0" smtClean="0"/>
              <a:t> </a:t>
            </a:r>
            <a:r>
              <a:rPr lang="de-DE" baseline="0" dirty="0" err="1" smtClean="0"/>
              <a:t>Operations</a:t>
            </a:r>
            <a:r>
              <a:rPr lang="de-DE" baseline="0" dirty="0" smtClean="0"/>
              <a:t>: </a:t>
            </a:r>
            <a:r>
              <a:rPr lang="de-DE" baseline="0" dirty="0" err="1" smtClean="0"/>
              <a:t>Saving</a:t>
            </a:r>
            <a:r>
              <a:rPr lang="de-DE" baseline="0" dirty="0" smtClean="0"/>
              <a:t> Portfolio in a </a:t>
            </a:r>
            <a:r>
              <a:rPr lang="de-DE" baseline="0" dirty="0" err="1" smtClean="0"/>
              <a:t>file</a:t>
            </a:r>
            <a:r>
              <a:rPr lang="de-DE" baseline="0" dirty="0" smtClean="0"/>
              <a:t> </a:t>
            </a:r>
            <a:r>
              <a:rPr lang="de-DE" baseline="0" dirty="0" err="1" smtClean="0"/>
              <a:t>is</a:t>
            </a:r>
            <a:r>
              <a:rPr lang="de-DE" baseline="0" dirty="0" smtClean="0"/>
              <a:t> </a:t>
            </a:r>
            <a:r>
              <a:rPr lang="de-DE" baseline="0" dirty="0" err="1" smtClean="0"/>
              <a:t>possible</a:t>
            </a:r>
            <a:r>
              <a:rPr lang="de-DE" baseline="0" dirty="0" smtClean="0"/>
              <a:t>: </a:t>
            </a:r>
            <a:r>
              <a:rPr lang="de-DE" baseline="0" dirty="0" err="1" smtClean="0"/>
              <a:t>contains</a:t>
            </a:r>
            <a:r>
              <a:rPr lang="de-DE" baseline="0" dirty="0" smtClean="0"/>
              <a:t> ISIN </a:t>
            </a:r>
            <a:r>
              <a:rPr lang="de-DE" baseline="0" dirty="0" err="1" smtClean="0"/>
              <a:t>and</a:t>
            </a:r>
            <a:r>
              <a:rPr lang="de-DE" baseline="0" dirty="0" smtClean="0"/>
              <a:t> </a:t>
            </a:r>
            <a:r>
              <a:rPr lang="de-DE" baseline="0" smtClean="0"/>
              <a:t>columns</a:t>
            </a:r>
            <a:endParaRPr lang="en-US" dirty="0" smtClean="0"/>
          </a:p>
          <a:p>
            <a:pPr lvl="1"/>
            <a:endParaRPr lang="de-DE" dirty="0" smtClean="0"/>
          </a:p>
          <a:p>
            <a:pPr lvl="1"/>
            <a:endParaRPr lang="de-DE" dirty="0" smtClean="0"/>
          </a:p>
          <a:p>
            <a:pPr lvl="1"/>
            <a:endParaRPr lang="de-DE" dirty="0" smtClean="0"/>
          </a:p>
        </p:txBody>
      </p:sp>
      <p:sp>
        <p:nvSpPr>
          <p:cNvPr id="4" name="Slide Number Placeholder 3"/>
          <p:cNvSpPr>
            <a:spLocks noGrp="1"/>
          </p:cNvSpPr>
          <p:nvPr>
            <p:ph type="sldNum" sz="quarter" idx="10"/>
          </p:nvPr>
        </p:nvSpPr>
        <p:spPr/>
        <p:txBody>
          <a:bodyPr/>
          <a:lstStyle/>
          <a:p>
            <a:fld id="{BD287977-82FD-4545-BCA1-71A42EE4C9BA}" type="slidenum">
              <a:rPr lang="en-US" smtClean="0"/>
              <a:t>7</a:t>
            </a:fld>
            <a:endParaRPr lang="en-US"/>
          </a:p>
        </p:txBody>
      </p:sp>
    </p:spTree>
    <p:extLst>
      <p:ext uri="{BB962C8B-B14F-4D97-AF65-F5344CB8AC3E}">
        <p14:creationId xmlns:p14="http://schemas.microsoft.com/office/powerpoint/2010/main" val="25363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C941-8B89-4A02-A1CB-E03EE99B4E99}"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322831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C941-8B89-4A02-A1CB-E03EE99B4E99}"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373484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C941-8B89-4A02-A1CB-E03EE99B4E99}"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384377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C941-8B89-4A02-A1CB-E03EE99B4E99}"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16139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FC941-8B89-4A02-A1CB-E03EE99B4E99}"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31617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C941-8B89-4A02-A1CB-E03EE99B4E99}"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388856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C941-8B89-4A02-A1CB-E03EE99B4E99}"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179551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C941-8B89-4A02-A1CB-E03EE99B4E99}"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265783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C941-8B89-4A02-A1CB-E03EE99B4E99}"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248439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4FC941-8B89-4A02-A1CB-E03EE99B4E99}"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24314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4FC941-8B89-4A02-A1CB-E03EE99B4E99}"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8F179-D7E5-48AA-86B0-B76D20E7F4FF}" type="slidenum">
              <a:rPr lang="en-US" smtClean="0"/>
              <a:t>‹#›</a:t>
            </a:fld>
            <a:endParaRPr lang="en-US"/>
          </a:p>
        </p:txBody>
      </p:sp>
    </p:spTree>
    <p:extLst>
      <p:ext uri="{BB962C8B-B14F-4D97-AF65-F5344CB8AC3E}">
        <p14:creationId xmlns:p14="http://schemas.microsoft.com/office/powerpoint/2010/main" val="351241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FC941-8B89-4A02-A1CB-E03EE99B4E99}" type="datetimeFigureOut">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8F179-D7E5-48AA-86B0-B76D20E7F4FF}" type="slidenum">
              <a:rPr lang="en-US" smtClean="0"/>
              <a:t>‹#›</a:t>
            </a:fld>
            <a:endParaRPr lang="en-US"/>
          </a:p>
        </p:txBody>
      </p:sp>
    </p:spTree>
    <p:extLst>
      <p:ext uri="{BB962C8B-B14F-4D97-AF65-F5344CB8AC3E}">
        <p14:creationId xmlns:p14="http://schemas.microsoft.com/office/powerpoint/2010/main" val="25988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Stats</a:t>
            </a:r>
            <a:r>
              <a:rPr lang="de-DE" dirty="0" smtClean="0"/>
              <a:t>-Screening Pitch</a:t>
            </a:r>
            <a:endParaRPr lang="en-US" dirty="0"/>
          </a:p>
        </p:txBody>
      </p:sp>
      <p:sp>
        <p:nvSpPr>
          <p:cNvPr id="3" name="Subtitle 2"/>
          <p:cNvSpPr>
            <a:spLocks noGrp="1"/>
          </p:cNvSpPr>
          <p:nvPr>
            <p:ph type="subTitle" idx="1"/>
          </p:nvPr>
        </p:nvSpPr>
        <p:spPr/>
        <p:txBody>
          <a:bodyPr/>
          <a:lstStyle/>
          <a:p>
            <a:r>
              <a:rPr lang="de-DE" dirty="0" smtClean="0"/>
              <a:t>Team: Georg Hertzsch, Rama Abou Saleh</a:t>
            </a:r>
            <a:endParaRPr lang="en-US" dirty="0"/>
          </a:p>
        </p:txBody>
      </p:sp>
    </p:spTree>
    <p:extLst>
      <p:ext uri="{BB962C8B-B14F-4D97-AF65-F5344CB8AC3E}">
        <p14:creationId xmlns:p14="http://schemas.microsoft.com/office/powerpoint/2010/main" val="401829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Content</a:t>
            </a:r>
            <a:endParaRPr lang="en-US" dirty="0"/>
          </a:p>
        </p:txBody>
      </p:sp>
      <p:sp>
        <p:nvSpPr>
          <p:cNvPr id="3" name="Content Placeholder 2"/>
          <p:cNvSpPr>
            <a:spLocks noGrp="1"/>
          </p:cNvSpPr>
          <p:nvPr>
            <p:ph idx="1"/>
          </p:nvPr>
        </p:nvSpPr>
        <p:spPr/>
        <p:txBody>
          <a:bodyPr/>
          <a:lstStyle/>
          <a:p>
            <a:r>
              <a:rPr lang="de-DE" dirty="0" smtClean="0"/>
              <a:t>Vision</a:t>
            </a:r>
          </a:p>
          <a:p>
            <a:r>
              <a:rPr lang="de-DE" dirty="0" err="1" smtClean="0"/>
              <a:t>Use</a:t>
            </a:r>
            <a:r>
              <a:rPr lang="de-DE" dirty="0" smtClean="0"/>
              <a:t> Case</a:t>
            </a:r>
          </a:p>
          <a:p>
            <a:r>
              <a:rPr lang="de-DE" dirty="0" smtClean="0"/>
              <a:t>SRS</a:t>
            </a:r>
          </a:p>
          <a:p>
            <a:r>
              <a:rPr lang="de-DE" dirty="0" smtClean="0"/>
              <a:t>Non-</a:t>
            </a:r>
            <a:r>
              <a:rPr lang="de-DE" dirty="0" err="1" smtClean="0"/>
              <a:t>Functionals</a:t>
            </a:r>
            <a:endParaRPr lang="de-DE" dirty="0" smtClean="0"/>
          </a:p>
          <a:p>
            <a:r>
              <a:rPr lang="de-DE" dirty="0" err="1" smtClean="0"/>
              <a:t>Scope</a:t>
            </a:r>
            <a:endParaRPr lang="de-DE" dirty="0" smtClean="0"/>
          </a:p>
          <a:p>
            <a:r>
              <a:rPr lang="de-DE" dirty="0" smtClean="0"/>
              <a:t>Project </a:t>
            </a:r>
            <a:r>
              <a:rPr lang="de-DE" dirty="0" err="1" smtClean="0"/>
              <a:t>Methodology</a:t>
            </a:r>
            <a:endParaRPr lang="de-DE" dirty="0" smtClean="0"/>
          </a:p>
          <a:p>
            <a:r>
              <a:rPr lang="de-DE" dirty="0" smtClean="0"/>
              <a:t>Project Management</a:t>
            </a:r>
          </a:p>
          <a:p>
            <a:r>
              <a:rPr lang="de-DE" dirty="0" smtClean="0"/>
              <a:t>RUP</a:t>
            </a:r>
          </a:p>
          <a:p>
            <a:endParaRPr lang="en-US" dirty="0"/>
          </a:p>
        </p:txBody>
      </p:sp>
    </p:spTree>
    <p:extLst>
      <p:ext uri="{BB962C8B-B14F-4D97-AF65-F5344CB8AC3E}">
        <p14:creationId xmlns:p14="http://schemas.microsoft.com/office/powerpoint/2010/main" val="237623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Vision</a:t>
            </a:r>
            <a:endParaRPr lang="en-US" dirty="0"/>
          </a:p>
        </p:txBody>
      </p:sp>
      <p:sp>
        <p:nvSpPr>
          <p:cNvPr id="3" name="Content Placeholder 2"/>
          <p:cNvSpPr>
            <a:spLocks noGrp="1"/>
          </p:cNvSpPr>
          <p:nvPr>
            <p:ph idx="1"/>
          </p:nvPr>
        </p:nvSpPr>
        <p:spPr/>
        <p:txBody>
          <a:bodyPr/>
          <a:lstStyle/>
          <a:p>
            <a:r>
              <a:rPr lang="en-US" dirty="0"/>
              <a:t>Create </a:t>
            </a:r>
            <a:r>
              <a:rPr lang="en-US" b="1" dirty="0"/>
              <a:t>tool</a:t>
            </a:r>
            <a:r>
              <a:rPr lang="en-US" dirty="0"/>
              <a:t> for </a:t>
            </a:r>
            <a:r>
              <a:rPr lang="en-US" b="1" dirty="0"/>
              <a:t>screening financial instruments</a:t>
            </a:r>
            <a:r>
              <a:rPr lang="en-US" dirty="0"/>
              <a:t> and opt for best </a:t>
            </a:r>
            <a:r>
              <a:rPr lang="en-US" dirty="0" smtClean="0"/>
              <a:t>asset</a:t>
            </a:r>
          </a:p>
          <a:p>
            <a:r>
              <a:rPr lang="de-DE" dirty="0" err="1" smtClean="0"/>
              <a:t>Retrieving</a:t>
            </a:r>
            <a:r>
              <a:rPr lang="de-DE" dirty="0" smtClean="0"/>
              <a:t> </a:t>
            </a:r>
            <a:r>
              <a:rPr lang="de-DE" dirty="0" err="1" smtClean="0"/>
              <a:t>prices</a:t>
            </a:r>
            <a:endParaRPr lang="de-DE" dirty="0" smtClean="0"/>
          </a:p>
          <a:p>
            <a:r>
              <a:rPr lang="de-DE" dirty="0" err="1" smtClean="0"/>
              <a:t>With</a:t>
            </a:r>
            <a:r>
              <a:rPr lang="de-DE" dirty="0" smtClean="0"/>
              <a:t> </a:t>
            </a:r>
            <a:r>
              <a:rPr lang="de-DE" dirty="0" err="1" smtClean="0"/>
              <a:t>those</a:t>
            </a:r>
            <a:r>
              <a:rPr lang="de-DE" dirty="0" smtClean="0"/>
              <a:t> </a:t>
            </a:r>
            <a:r>
              <a:rPr lang="de-DE" dirty="0" err="1" smtClean="0"/>
              <a:t>prices</a:t>
            </a:r>
            <a:r>
              <a:rPr lang="de-DE" dirty="0" smtClean="0"/>
              <a:t> </a:t>
            </a:r>
            <a:r>
              <a:rPr lang="de-DE" dirty="0" err="1" smtClean="0"/>
              <a:t>compute</a:t>
            </a:r>
            <a:r>
              <a:rPr lang="de-DE" dirty="0"/>
              <a:t> </a:t>
            </a:r>
            <a:r>
              <a:rPr lang="de-DE" dirty="0" err="1" smtClean="0"/>
              <a:t>statistical</a:t>
            </a:r>
            <a:r>
              <a:rPr lang="de-DE" dirty="0" smtClean="0"/>
              <a:t> </a:t>
            </a:r>
            <a:r>
              <a:rPr lang="de-DE" dirty="0" err="1" smtClean="0"/>
              <a:t>performance</a:t>
            </a:r>
            <a:r>
              <a:rPr lang="de-DE" dirty="0" smtClean="0"/>
              <a:t> </a:t>
            </a:r>
            <a:r>
              <a:rPr lang="de-DE" dirty="0" err="1" smtClean="0"/>
              <a:t>and</a:t>
            </a:r>
            <a:r>
              <a:rPr lang="de-DE" dirty="0" smtClean="0"/>
              <a:t> </a:t>
            </a:r>
            <a:r>
              <a:rPr lang="de-DE" dirty="0" err="1" smtClean="0"/>
              <a:t>risk</a:t>
            </a:r>
            <a:r>
              <a:rPr lang="de-DE" dirty="0" smtClean="0"/>
              <a:t> </a:t>
            </a:r>
            <a:r>
              <a:rPr lang="de-DE" dirty="0" err="1" smtClean="0"/>
              <a:t>figures</a:t>
            </a:r>
            <a:endParaRPr lang="de-DE" dirty="0" smtClean="0"/>
          </a:p>
          <a:p>
            <a:r>
              <a:rPr lang="de-DE" dirty="0" err="1" smtClean="0"/>
              <a:t>Each</a:t>
            </a:r>
            <a:r>
              <a:rPr lang="de-DE" dirty="0" smtClean="0"/>
              <a:t> </a:t>
            </a:r>
            <a:r>
              <a:rPr lang="de-DE" dirty="0" err="1" smtClean="0"/>
              <a:t>user</a:t>
            </a:r>
            <a:r>
              <a:rPr lang="de-DE" dirty="0" smtClean="0"/>
              <a:t> </a:t>
            </a:r>
            <a:r>
              <a:rPr lang="de-DE" dirty="0" err="1" smtClean="0"/>
              <a:t>can</a:t>
            </a:r>
            <a:r>
              <a:rPr lang="de-DE" dirty="0" smtClean="0"/>
              <a:t> </a:t>
            </a:r>
            <a:r>
              <a:rPr lang="de-DE" dirty="0" err="1" smtClean="0"/>
              <a:t>have</a:t>
            </a:r>
            <a:r>
              <a:rPr lang="de-DE" dirty="0" smtClean="0"/>
              <a:t> </a:t>
            </a:r>
            <a:r>
              <a:rPr lang="de-DE" dirty="0" err="1" smtClean="0"/>
              <a:t>several</a:t>
            </a:r>
            <a:r>
              <a:rPr lang="de-DE" dirty="0" smtClean="0"/>
              <a:t> </a:t>
            </a:r>
            <a:r>
              <a:rPr lang="de-DE" dirty="0" err="1" smtClean="0"/>
              <a:t>portfolios</a:t>
            </a:r>
            <a:endParaRPr lang="de-DE" dirty="0" smtClean="0"/>
          </a:p>
          <a:p>
            <a:r>
              <a:rPr lang="de-DE" dirty="0" smtClean="0"/>
              <a:t>Charts</a:t>
            </a:r>
          </a:p>
          <a:p>
            <a:r>
              <a:rPr lang="de-DE" dirty="0" smtClean="0"/>
              <a:t>Export </a:t>
            </a:r>
            <a:r>
              <a:rPr lang="de-DE" dirty="0" err="1" smtClean="0"/>
              <a:t>portfolio</a:t>
            </a:r>
            <a:endParaRPr lang="en-US" dirty="0"/>
          </a:p>
          <a:p>
            <a:endParaRPr lang="en-US" dirty="0"/>
          </a:p>
        </p:txBody>
      </p:sp>
    </p:spTree>
    <p:extLst>
      <p:ext uri="{BB962C8B-B14F-4D97-AF65-F5344CB8AC3E}">
        <p14:creationId xmlns:p14="http://schemas.microsoft.com/office/powerpoint/2010/main" val="391411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551" y="0"/>
            <a:ext cx="9282112" cy="6814618"/>
          </a:xfrm>
        </p:spPr>
      </p:pic>
    </p:spTree>
    <p:extLst>
      <p:ext uri="{BB962C8B-B14F-4D97-AF65-F5344CB8AC3E}">
        <p14:creationId xmlns:p14="http://schemas.microsoft.com/office/powerpoint/2010/main" val="181309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SRS – </a:t>
            </a:r>
            <a:r>
              <a:rPr lang="de-DE" dirty="0" err="1" smtClean="0"/>
              <a:t>Purpose</a:t>
            </a:r>
            <a:r>
              <a:rPr lang="de-DE" dirty="0" smtClean="0"/>
              <a:t> </a:t>
            </a:r>
            <a:endParaRPr lang="en-US" dirty="0"/>
          </a:p>
        </p:txBody>
      </p:sp>
      <p:sp>
        <p:nvSpPr>
          <p:cNvPr id="3" name="Content Placeholder 2"/>
          <p:cNvSpPr>
            <a:spLocks noGrp="1"/>
          </p:cNvSpPr>
          <p:nvPr>
            <p:ph idx="1"/>
          </p:nvPr>
        </p:nvSpPr>
        <p:spPr/>
        <p:txBody>
          <a:bodyPr/>
          <a:lstStyle/>
          <a:p>
            <a:r>
              <a:rPr lang="en-US" dirty="0" smtClean="0"/>
              <a:t>select stocks that seem suited to the investor’s objectives in the long term</a:t>
            </a:r>
          </a:p>
          <a:p>
            <a:r>
              <a:rPr lang="en-US" dirty="0" smtClean="0"/>
              <a:t>This includes risk stats as well as performance stats among others</a:t>
            </a:r>
          </a:p>
          <a:p>
            <a:r>
              <a:rPr lang="en-US" dirty="0" err="1" smtClean="0"/>
              <a:t>particularily</a:t>
            </a:r>
            <a:r>
              <a:rPr lang="en-US" dirty="0" smtClean="0"/>
              <a:t> valuable for investors favoring the 3/5-Factor-Fama-French model or broadly </a:t>
            </a:r>
            <a:r>
              <a:rPr lang="en-US" dirty="0" err="1" smtClean="0"/>
              <a:t>speeking</a:t>
            </a:r>
            <a:r>
              <a:rPr lang="en-US" dirty="0" smtClean="0"/>
              <a:t> factor investing</a:t>
            </a:r>
            <a:endParaRPr lang="en-US" dirty="0"/>
          </a:p>
        </p:txBody>
      </p:sp>
    </p:spTree>
    <p:extLst>
      <p:ext uri="{BB962C8B-B14F-4D97-AF65-F5344CB8AC3E}">
        <p14:creationId xmlns:p14="http://schemas.microsoft.com/office/powerpoint/2010/main" val="404829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SRS - </a:t>
            </a:r>
            <a:r>
              <a:rPr lang="de-DE" dirty="0" err="1" smtClean="0"/>
              <a:t>Scope</a:t>
            </a:r>
            <a:endParaRPr lang="en-US" dirty="0"/>
          </a:p>
        </p:txBody>
      </p:sp>
      <p:sp>
        <p:nvSpPr>
          <p:cNvPr id="3" name="Content Placeholder 2"/>
          <p:cNvSpPr>
            <a:spLocks noGrp="1"/>
          </p:cNvSpPr>
          <p:nvPr>
            <p:ph idx="1"/>
          </p:nvPr>
        </p:nvSpPr>
        <p:spPr/>
        <p:txBody>
          <a:bodyPr/>
          <a:lstStyle/>
          <a:p>
            <a:r>
              <a:rPr lang="de-DE" dirty="0" err="1" smtClean="0"/>
              <a:t>Actors</a:t>
            </a:r>
            <a:r>
              <a:rPr lang="de-DE" dirty="0" smtClean="0"/>
              <a:t>: </a:t>
            </a:r>
            <a:r>
              <a:rPr lang="de-DE" dirty="0" err="1" smtClean="0"/>
              <a:t>users</a:t>
            </a:r>
            <a:endParaRPr lang="de-DE" dirty="0" smtClean="0"/>
          </a:p>
          <a:p>
            <a:r>
              <a:rPr lang="de-DE" dirty="0" smtClean="0"/>
              <a:t>Subsystems:</a:t>
            </a:r>
            <a:endParaRPr lang="en-US" dirty="0"/>
          </a:p>
          <a:p>
            <a:pPr lvl="1"/>
            <a:r>
              <a:rPr lang="de-DE" dirty="0" smtClean="0"/>
              <a:t>Registration</a:t>
            </a:r>
          </a:p>
          <a:p>
            <a:pPr lvl="1"/>
            <a:r>
              <a:rPr lang="de-DE" dirty="0" smtClean="0"/>
              <a:t>Portfolio</a:t>
            </a:r>
          </a:p>
          <a:p>
            <a:pPr lvl="1"/>
            <a:r>
              <a:rPr lang="de-DE" dirty="0" err="1" smtClean="0"/>
              <a:t>Exporting</a:t>
            </a:r>
            <a:r>
              <a:rPr lang="de-DE" dirty="0" smtClean="0"/>
              <a:t> Portfolio</a:t>
            </a:r>
          </a:p>
          <a:p>
            <a:pPr lvl="1"/>
            <a:r>
              <a:rPr lang="de-DE" dirty="0" smtClean="0"/>
              <a:t>Toolbox</a:t>
            </a:r>
          </a:p>
          <a:p>
            <a:pPr lvl="1"/>
            <a:r>
              <a:rPr lang="en-US" dirty="0" err="1" smtClean="0"/>
              <a:t>Opening&amp;Saving</a:t>
            </a:r>
            <a:r>
              <a:rPr lang="en-US" dirty="0" smtClean="0"/>
              <a:t> Operations</a:t>
            </a:r>
          </a:p>
          <a:p>
            <a:pPr lvl="1"/>
            <a:r>
              <a:rPr lang="en-US" dirty="0" smtClean="0"/>
              <a:t>Stats-Screening Controller</a:t>
            </a:r>
            <a:endParaRPr lang="de-DE" dirty="0"/>
          </a:p>
          <a:p>
            <a:pPr lvl="1"/>
            <a:r>
              <a:rPr lang="en-US" dirty="0" smtClean="0"/>
              <a:t>Stats-Screening Model</a:t>
            </a:r>
          </a:p>
        </p:txBody>
      </p:sp>
    </p:spTree>
    <p:extLst>
      <p:ext uri="{BB962C8B-B14F-4D97-AF65-F5344CB8AC3E}">
        <p14:creationId xmlns:p14="http://schemas.microsoft.com/office/powerpoint/2010/main" val="77047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SRS - </a:t>
            </a:r>
            <a:r>
              <a:rPr lang="de-DE" dirty="0" err="1" smtClean="0"/>
              <a:t>Functionality</a:t>
            </a:r>
            <a:endParaRPr lang="en-US" dirty="0"/>
          </a:p>
        </p:txBody>
      </p:sp>
      <p:sp>
        <p:nvSpPr>
          <p:cNvPr id="3" name="Content Placeholder 2"/>
          <p:cNvSpPr>
            <a:spLocks noGrp="1"/>
          </p:cNvSpPr>
          <p:nvPr>
            <p:ph idx="1"/>
          </p:nvPr>
        </p:nvSpPr>
        <p:spPr/>
        <p:txBody>
          <a:bodyPr>
            <a:normAutofit/>
          </a:bodyPr>
          <a:lstStyle/>
          <a:p>
            <a:r>
              <a:rPr lang="de-DE" dirty="0" smtClean="0"/>
              <a:t>Registration</a:t>
            </a:r>
          </a:p>
          <a:p>
            <a:r>
              <a:rPr lang="de-DE" dirty="0" err="1" smtClean="0"/>
              <a:t>Using</a:t>
            </a:r>
            <a:r>
              <a:rPr lang="de-DE" dirty="0" smtClean="0"/>
              <a:t> a Portfolio</a:t>
            </a:r>
          </a:p>
          <a:p>
            <a:r>
              <a:rPr lang="de-DE" dirty="0" err="1" smtClean="0"/>
              <a:t>Changing</a:t>
            </a:r>
            <a:r>
              <a:rPr lang="de-DE" dirty="0" smtClean="0"/>
              <a:t> a Portfolio</a:t>
            </a:r>
          </a:p>
          <a:p>
            <a:r>
              <a:rPr lang="de-DE" dirty="0" err="1" smtClean="0"/>
              <a:t>Exporting</a:t>
            </a:r>
            <a:r>
              <a:rPr lang="de-DE" dirty="0" smtClean="0"/>
              <a:t> a </a:t>
            </a:r>
            <a:r>
              <a:rPr lang="de-DE" dirty="0" err="1" smtClean="0"/>
              <a:t>Portofolio</a:t>
            </a:r>
            <a:endParaRPr lang="de-DE" dirty="0" smtClean="0"/>
          </a:p>
          <a:p>
            <a:r>
              <a:rPr lang="de-DE" dirty="0" smtClean="0"/>
              <a:t>Toolbox/</a:t>
            </a:r>
            <a:r>
              <a:rPr lang="de-DE" dirty="0" err="1" smtClean="0"/>
              <a:t>figures</a:t>
            </a:r>
            <a:r>
              <a:rPr lang="de-DE" dirty="0" smtClean="0"/>
              <a:t>:</a:t>
            </a:r>
          </a:p>
          <a:p>
            <a:pPr lvl="1"/>
            <a:r>
              <a:rPr lang="de-DE" dirty="0" smtClean="0"/>
              <a:t>Performance</a:t>
            </a:r>
          </a:p>
          <a:p>
            <a:pPr lvl="1"/>
            <a:r>
              <a:rPr lang="de-DE" dirty="0" err="1" smtClean="0"/>
              <a:t>Risk</a:t>
            </a:r>
            <a:endParaRPr lang="de-DE" dirty="0" smtClean="0"/>
          </a:p>
          <a:p>
            <a:r>
              <a:rPr lang="de-DE" dirty="0" err="1" smtClean="0"/>
              <a:t>Opening&amp;Savings</a:t>
            </a:r>
            <a:r>
              <a:rPr lang="de-DE" dirty="0" smtClean="0"/>
              <a:t> </a:t>
            </a:r>
            <a:r>
              <a:rPr lang="de-DE" dirty="0" err="1" smtClean="0"/>
              <a:t>Operations</a:t>
            </a:r>
            <a:endParaRPr lang="de-DE" dirty="0" smtClean="0"/>
          </a:p>
          <a:p>
            <a:endParaRPr lang="de-DE" dirty="0" smtClean="0"/>
          </a:p>
        </p:txBody>
      </p:sp>
    </p:spTree>
    <p:extLst>
      <p:ext uri="{BB962C8B-B14F-4D97-AF65-F5344CB8AC3E}">
        <p14:creationId xmlns:p14="http://schemas.microsoft.com/office/powerpoint/2010/main" val="3522391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msg_Klassifizierung xmlns="1dd69248-66f9-453d-8211-ae5ae34a4b30">internal</msg_Klassifizierung>
    <msg_Status xmlns="1dd69248-66f9-453d-8211-ae5ae34a4b30">draft</msg_Status>
    <msg_Firma xmlns="1dd69248-66f9-453d-8211-ae5ae34a4b30"/>
    <msg_Version xmlns="1dd69248-66f9-453d-8211-ae5ae34a4b30">0.1</msg_Version>
    <msg_Manager xmlns="1dd69248-66f9-453d-8211-ae5ae34a4b30">[Dokumentverantwortlicher]</msg_Manager>
    <msg_Dokumententyp xmlns="1dd69248-66f9-453d-8211-ae5ae34a4b30">Schriftwechsel (allgemein)</msg_Dokumententyp>
    <msg_gueltig_ab xmlns="1dd69248-66f9-453d-8211-ae5ae34a4b30">2019-12-05T12:00:00+00:00</msg_gueltig_ab>
    <msg_gueltig_bis xmlns="1dd69248-66f9-453d-8211-ae5ae34a4b30">2025-12-31T12:00:00+00:00</msg_gueltig_bis>
    <msg_Kommentar xmlns="1dd69248-66f9-453d-8211-ae5ae34a4b30">Neues Dokument erstellt.</msg_Kommentar>
  </documentManagement>
</p:properties>
</file>

<file path=customXml/itemProps1.xml><?xml version="1.0" encoding="utf-8"?>
<ds:datastoreItem xmlns:ds="http://schemas.openxmlformats.org/officeDocument/2006/customXml" ds:itemID="{A49ACFC5-CCBB-4BB3-A948-FC0AA28F201A}">
  <ds:schemaRefs>
    <ds:schemaRef ds:uri="http://schemas.microsoft.com/office/2006/metadata/properties"/>
    <ds:schemaRef ds:uri="http://schemas.microsoft.com/office/infopath/2007/PartnerControls"/>
    <ds:schemaRef ds:uri="1dd69248-66f9-453d-8211-ae5ae34a4b30"/>
  </ds:schemaRefs>
</ds:datastoreItem>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Widescreen</PresentationFormat>
  <Paragraphs>109</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Stats-Screening Pitch</vt:lpstr>
      <vt:lpstr>Content</vt:lpstr>
      <vt:lpstr>Vision</vt:lpstr>
      <vt:lpstr>PowerPoint Presentation</vt:lpstr>
      <vt:lpstr>SRS – Purpose </vt:lpstr>
      <vt:lpstr>SRS - Scope</vt:lpstr>
      <vt:lpstr>SRS - Functionality</vt:lpstr>
    </vt:vector>
  </TitlesOfParts>
  <Company>msg systems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Presentation.pptx</dc:title>
  <dc:creator>Georg Hertzsch</dc:creator>
  <cp:lastModifiedBy>Georg Hertzsch</cp:lastModifiedBy>
  <cp:revision>5</cp:revision>
  <dcterms:created xsi:type="dcterms:W3CDTF">2019-12-05T09:43:00Z</dcterms:created>
  <dcterms:modified xsi:type="dcterms:W3CDTF">2019-12-05T10:16:54Z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g_AssistantVisibility">
    <vt:bool>true</vt:bool>
  </property>
  <property fmtid="{D5CDD505-2E9C-101B-9397-08002B2CF9AE}" pid="3" name="msg_DueDateChanged">
    <vt:filetime>2019-12-05T09:43:01Z</vt:filetime>
  </property>
</Properties>
</file>