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1378" y="-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72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83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76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63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648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068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79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3054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55C285-6E62-26EB-601A-FCE316E00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693E33D6-366A-BC69-9D8D-FA28FACB8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5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5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5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618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Векторизація</a:t>
            </a:r>
            <a:r>
              <a:rPr lang="ru-RU" dirty="0"/>
              <a:t> з </a:t>
            </a:r>
            <a:r>
              <a:rPr lang="en-US" dirty="0" err="1"/>
              <a:t>vmap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 err="1"/>
              <a:t>vmap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застосовувати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до кожного рядка без явного циклу.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2276198"/>
            <a:ext cx="3962400" cy="251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65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Зовнішні</a:t>
            </a:r>
            <a:r>
              <a:rPr lang="ru-RU" dirty="0" smtClean="0"/>
              <a:t> </a:t>
            </a:r>
            <a:r>
              <a:rPr lang="ru-RU" dirty="0" err="1"/>
              <a:t>колбеки</a:t>
            </a:r>
            <a:r>
              <a:rPr lang="ru-RU" dirty="0"/>
              <a:t> в JAX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b="1" dirty="0" err="1"/>
              <a:t>Зовнішні</a:t>
            </a:r>
            <a:r>
              <a:rPr lang="ru-RU" b="1" dirty="0"/>
              <a:t> </a:t>
            </a:r>
            <a:r>
              <a:rPr lang="ru-RU" b="1" dirty="0" err="1"/>
              <a:t>колбеки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en-US" dirty="0"/>
              <a:t>JAX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en-US" dirty="0"/>
              <a:t>Python-</a:t>
            </a:r>
            <a:r>
              <a:rPr lang="ru-RU" dirty="0"/>
              <a:t>код на </a:t>
            </a:r>
            <a:r>
              <a:rPr lang="ru-RU" dirty="0" err="1"/>
              <a:t>хості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у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en-US" dirty="0"/>
              <a:t>JAX-</a:t>
            </a:r>
            <a:r>
              <a:rPr lang="ru-RU" dirty="0" err="1"/>
              <a:t>трансформацій</a:t>
            </a:r>
            <a:r>
              <a:rPr lang="ru-RU" dirty="0"/>
              <a:t>, таких як </a:t>
            </a:r>
            <a:r>
              <a:rPr lang="en-US" dirty="0" err="1"/>
              <a:t>jit</a:t>
            </a:r>
            <a:r>
              <a:rPr lang="en-US" dirty="0"/>
              <a:t>(), </a:t>
            </a:r>
            <a:r>
              <a:rPr lang="en-US" dirty="0" err="1"/>
              <a:t>vmap</a:t>
            </a:r>
            <a:r>
              <a:rPr lang="en-US" dirty="0"/>
              <a:t>() </a:t>
            </a:r>
            <a:r>
              <a:rPr lang="ru-RU" dirty="0"/>
              <a:t>та </a:t>
            </a:r>
            <a:r>
              <a:rPr lang="en-US" dirty="0"/>
              <a:t>grad().</a:t>
            </a:r>
          </a:p>
          <a:p>
            <a:pPr marL="152396" indent="0">
              <a:buNone/>
            </a:pP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колбеків</a:t>
            </a:r>
            <a:r>
              <a:rPr lang="ru-RU" dirty="0"/>
              <a:t> у </a:t>
            </a:r>
            <a:r>
              <a:rPr lang="en-US" dirty="0"/>
              <a:t>JAX:</a:t>
            </a:r>
          </a:p>
          <a:p>
            <a:r>
              <a:rPr lang="en-US" dirty="0" err="1"/>
              <a:t>jax.pure_callback</a:t>
            </a:r>
            <a:r>
              <a:rPr lang="en-US" dirty="0"/>
              <a:t>: </a:t>
            </a:r>
            <a:r>
              <a:rPr lang="ru-RU" dirty="0"/>
              <a:t>для </a:t>
            </a:r>
            <a:r>
              <a:rPr lang="ru-RU" dirty="0" err="1"/>
              <a:t>чистих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без </a:t>
            </a:r>
            <a:r>
              <a:rPr lang="ru-RU" dirty="0" err="1"/>
              <a:t>побічних</a:t>
            </a:r>
            <a:r>
              <a:rPr lang="ru-RU" dirty="0"/>
              <a:t> </a:t>
            </a:r>
            <a:r>
              <a:rPr lang="ru-RU" dirty="0" err="1"/>
              <a:t>ефектів</a:t>
            </a:r>
            <a:r>
              <a:rPr lang="ru-RU" dirty="0"/>
              <a:t>.</a:t>
            </a:r>
          </a:p>
          <a:p>
            <a:r>
              <a:rPr lang="en-US" dirty="0" err="1"/>
              <a:t>jax.experimental.io_callback</a:t>
            </a:r>
            <a:r>
              <a:rPr lang="en-US" dirty="0"/>
              <a:t>: </a:t>
            </a:r>
            <a:r>
              <a:rPr lang="ru-RU" dirty="0"/>
              <a:t>для </a:t>
            </a:r>
            <a:r>
              <a:rPr lang="ru-RU" dirty="0" err="1"/>
              <a:t>функцій</a:t>
            </a:r>
            <a:r>
              <a:rPr lang="ru-RU" dirty="0"/>
              <a:t> з </a:t>
            </a:r>
            <a:r>
              <a:rPr lang="ru-RU" dirty="0" err="1"/>
              <a:t>побічними</a:t>
            </a:r>
            <a:r>
              <a:rPr lang="ru-RU" dirty="0"/>
              <a:t> </a:t>
            </a:r>
            <a:r>
              <a:rPr lang="ru-RU" dirty="0" err="1"/>
              <a:t>ефектами</a:t>
            </a:r>
            <a:r>
              <a:rPr lang="ru-RU" dirty="0"/>
              <a:t>, таких як </a:t>
            </a:r>
            <a:r>
              <a:rPr lang="ru-RU" dirty="0" err="1"/>
              <a:t>введення</a:t>
            </a:r>
            <a:r>
              <a:rPr lang="ru-RU" dirty="0"/>
              <a:t>/</a:t>
            </a:r>
            <a:r>
              <a:rPr lang="ru-RU" dirty="0" err="1"/>
              <a:t>виведення</a:t>
            </a:r>
            <a:r>
              <a:rPr lang="ru-RU" dirty="0"/>
              <a:t>.</a:t>
            </a:r>
          </a:p>
          <a:p>
            <a:r>
              <a:rPr lang="en-US" dirty="0" err="1"/>
              <a:t>jax.debug.callback</a:t>
            </a:r>
            <a:r>
              <a:rPr lang="en-US" dirty="0"/>
              <a:t>: </a:t>
            </a:r>
            <a:r>
              <a:rPr lang="ru-RU" dirty="0"/>
              <a:t>для </a:t>
            </a:r>
            <a:r>
              <a:rPr lang="ru-RU" dirty="0" err="1"/>
              <a:t>налагодження</a:t>
            </a:r>
            <a:r>
              <a:rPr lang="ru-RU" dirty="0"/>
              <a:t> та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82" y="799305"/>
            <a:ext cx="4837268" cy="24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81" y="3564456"/>
            <a:ext cx="4544486" cy="248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36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jax.pure_callback</a:t>
            </a:r>
            <a:r>
              <a:rPr lang="en-US" dirty="0"/>
              <a:t> — </a:t>
            </a:r>
            <a:r>
              <a:rPr lang="ru-RU" dirty="0" err="1"/>
              <a:t>чисті</a:t>
            </a:r>
            <a:r>
              <a:rPr lang="ru-RU" dirty="0"/>
              <a:t> </a:t>
            </a:r>
            <a:r>
              <a:rPr lang="ru-RU" dirty="0" err="1"/>
              <a:t>колбеки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/>
          <a:lstStyle/>
          <a:p>
            <a:r>
              <a:rPr lang="en-US" dirty="0" err="1"/>
              <a:t>jax.pure_callback</a:t>
            </a:r>
            <a:r>
              <a:rPr lang="en-US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чисту</a:t>
            </a:r>
            <a:r>
              <a:rPr lang="ru-RU" dirty="0"/>
              <a:t> </a:t>
            </a:r>
            <a:r>
              <a:rPr lang="en-US" dirty="0"/>
              <a:t>Python-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en-US" dirty="0" err="1"/>
              <a:t>host_fn</a:t>
            </a:r>
            <a:r>
              <a:rPr lang="en-US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en-US" dirty="0"/>
              <a:t>JAX-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Функція</a:t>
            </a:r>
            <a:r>
              <a:rPr lang="ru-RU" dirty="0"/>
              <a:t> повинна бути </a:t>
            </a:r>
            <a:r>
              <a:rPr lang="ru-RU" dirty="0" err="1"/>
              <a:t>детермінованою</a:t>
            </a:r>
            <a:r>
              <a:rPr lang="ru-RU" dirty="0"/>
              <a:t> та без </a:t>
            </a:r>
            <a:r>
              <a:rPr lang="ru-RU" dirty="0" err="1"/>
              <a:t>побічних</a:t>
            </a:r>
            <a:r>
              <a:rPr lang="ru-RU" dirty="0"/>
              <a:t> </a:t>
            </a:r>
            <a:r>
              <a:rPr lang="ru-RU" dirty="0" err="1"/>
              <a:t>ефектів</a:t>
            </a:r>
            <a:r>
              <a:rPr lang="ru-RU" dirty="0"/>
              <a:t>.</a:t>
            </a:r>
          </a:p>
          <a:p>
            <a:r>
              <a:rPr lang="en-US" dirty="0" err="1"/>
              <a:t>jax.ShapeDtypeStruct</a:t>
            </a:r>
            <a:r>
              <a:rPr lang="en-US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вказівки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та типу </a:t>
            </a:r>
            <a:r>
              <a:rPr lang="ru-RU" dirty="0" err="1"/>
              <a:t>даних</a:t>
            </a:r>
            <a:r>
              <a:rPr lang="ru-RU" dirty="0"/>
              <a:t> результату </a:t>
            </a:r>
            <a:r>
              <a:rPr lang="ru-RU" dirty="0" err="1"/>
              <a:t>колбеку</a:t>
            </a:r>
            <a:r>
              <a:rPr lang="ru-RU" dirty="0"/>
              <a:t>.</a:t>
            </a:r>
          </a:p>
          <a:p>
            <a:pPr marL="152396" indent="0">
              <a:buNone/>
            </a:pP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41" y="1735667"/>
            <a:ext cx="5446802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22" y="5101443"/>
            <a:ext cx="7004578" cy="108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2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experimental.io_callback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>
            <a:normAutofit/>
          </a:bodyPr>
          <a:lstStyle/>
          <a:p>
            <a:r>
              <a:rPr lang="ru-RU" dirty="0"/>
              <a:t>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 err="1"/>
              <a:t>jax.pure_callback</a:t>
            </a:r>
            <a:r>
              <a:rPr lang="en-US" dirty="0"/>
              <a:t>(),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 err="1"/>
              <a:t>jax.experimental.io_callback</a:t>
            </a:r>
            <a:r>
              <a:rPr lang="en-US" dirty="0"/>
              <a:t>() </a:t>
            </a:r>
            <a:r>
              <a:rPr lang="ru-RU" b="1" dirty="0" err="1"/>
              <a:t>призначена</a:t>
            </a:r>
            <a:r>
              <a:rPr lang="ru-RU" b="1" dirty="0"/>
              <a:t> </a:t>
            </a:r>
            <a:r>
              <a:rPr lang="ru-RU" b="1" dirty="0" err="1"/>
              <a:t>спеціально</a:t>
            </a:r>
            <a:r>
              <a:rPr lang="ru-RU" b="1" dirty="0"/>
              <a:t> для </a:t>
            </a:r>
            <a:r>
              <a:rPr lang="ru-RU" b="1" dirty="0" err="1"/>
              <a:t>використання</a:t>
            </a:r>
            <a:r>
              <a:rPr lang="ru-RU" b="1" dirty="0"/>
              <a:t> з </a:t>
            </a:r>
            <a:r>
              <a:rPr lang="ru-RU" b="1" dirty="0" err="1"/>
              <a:t>нечистими</a:t>
            </a:r>
            <a:r>
              <a:rPr lang="ru-RU" b="1" dirty="0"/>
              <a:t> </a:t>
            </a:r>
            <a:r>
              <a:rPr lang="ru-RU" b="1" dirty="0" err="1"/>
              <a:t>функціями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такими,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b="1" dirty="0" err="1"/>
              <a:t>мають</a:t>
            </a:r>
            <a:r>
              <a:rPr lang="ru-RU" b="1" dirty="0"/>
              <a:t> </a:t>
            </a:r>
            <a:r>
              <a:rPr lang="ru-RU" b="1" dirty="0" err="1"/>
              <a:t>побічні</a:t>
            </a:r>
            <a:r>
              <a:rPr lang="ru-RU" b="1" dirty="0"/>
              <a:t> </a:t>
            </a:r>
            <a:r>
              <a:rPr lang="ru-RU" b="1" dirty="0" err="1"/>
              <a:t>ефекти</a:t>
            </a:r>
            <a:r>
              <a:rPr lang="ru-RU" dirty="0"/>
              <a:t>.</a:t>
            </a:r>
          </a:p>
          <a:p>
            <a:r>
              <a:rPr lang="ru-RU" dirty="0" err="1"/>
              <a:t>Наприклад</a:t>
            </a:r>
            <a:r>
              <a:rPr lang="ru-RU" dirty="0"/>
              <a:t>, ось </a:t>
            </a:r>
            <a:r>
              <a:rPr lang="ru-RU" dirty="0" err="1"/>
              <a:t>колбек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глобальний</a:t>
            </a:r>
            <a:r>
              <a:rPr lang="ru-RU" dirty="0"/>
              <a:t> генератор </a:t>
            </a:r>
            <a:r>
              <a:rPr lang="ru-RU" dirty="0" err="1"/>
              <a:t>випадкових</a:t>
            </a:r>
            <a:r>
              <a:rPr lang="ru-RU" dirty="0"/>
              <a:t> чисел з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ru-RU" dirty="0" err="1"/>
              <a:t>стороні</a:t>
            </a:r>
            <a:r>
              <a:rPr lang="ru-RU" dirty="0"/>
              <a:t> хоста.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нечиста </a:t>
            </a:r>
            <a:r>
              <a:rPr lang="ru-RU" b="1" dirty="0" err="1"/>
              <a:t>операція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побічним</a:t>
            </a:r>
            <a:r>
              <a:rPr lang="ru-RU" dirty="0"/>
              <a:t> </a:t>
            </a:r>
            <a:r>
              <a:rPr lang="ru-RU" dirty="0" err="1"/>
              <a:t>ефектом</a:t>
            </a:r>
            <a:r>
              <a:rPr lang="ru-RU" dirty="0"/>
              <a:t>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випадкового</a:t>
            </a:r>
            <a:r>
              <a:rPr lang="ru-RU" dirty="0"/>
              <a:t> числа в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є </a:t>
            </a:r>
            <a:r>
              <a:rPr lang="ru-RU" b="1" dirty="0" err="1"/>
              <a:t>зміна</a:t>
            </a:r>
            <a:r>
              <a:rPr lang="ru-RU" b="1" dirty="0"/>
              <a:t> </a:t>
            </a:r>
            <a:r>
              <a:rPr lang="ru-RU" b="1" dirty="0" err="1"/>
              <a:t>внутрішнього</a:t>
            </a:r>
            <a:r>
              <a:rPr lang="ru-RU" b="1" dirty="0"/>
              <a:t> стану генератора </a:t>
            </a:r>
            <a:r>
              <a:rPr lang="ru-RU" b="1" dirty="0" err="1"/>
              <a:t>випадкових</a:t>
            </a:r>
            <a:r>
              <a:rPr lang="ru-RU" b="1" dirty="0"/>
              <a:t> чисел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68" y="1870258"/>
            <a:ext cx="5486400" cy="383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97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jax.debug.callback</a:t>
            </a:r>
            <a:r>
              <a:rPr lang="en-US" dirty="0"/>
              <a:t> — </a:t>
            </a:r>
            <a:r>
              <a:rPr lang="ru-RU" dirty="0" err="1"/>
              <a:t>налагодження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>
            <a:normAutofit/>
          </a:bodyPr>
          <a:lstStyle/>
          <a:p>
            <a:r>
              <a:rPr lang="en-US" dirty="0" err="1"/>
              <a:t>jax.debug.callback</a:t>
            </a:r>
            <a:r>
              <a:rPr lang="en-US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налагодження</a:t>
            </a:r>
            <a:r>
              <a:rPr lang="ru-RU" dirty="0"/>
              <a:t> та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en-US" dirty="0"/>
              <a:t>JAX-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вставляти</a:t>
            </a:r>
            <a:r>
              <a:rPr lang="ru-RU" dirty="0"/>
              <a:t> точки </a:t>
            </a:r>
            <a:r>
              <a:rPr lang="ru-RU" dirty="0" err="1"/>
              <a:t>виводу</a:t>
            </a:r>
            <a:r>
              <a:rPr lang="ru-RU" dirty="0"/>
              <a:t> без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трансформацій</a:t>
            </a:r>
            <a:r>
              <a:rPr lang="ru-RU" dirty="0"/>
              <a:t> </a:t>
            </a:r>
            <a:r>
              <a:rPr lang="en-US" dirty="0"/>
              <a:t>JAX.</a:t>
            </a:r>
          </a:p>
          <a:p>
            <a:r>
              <a:rPr lang="ru-RU" dirty="0" err="1"/>
              <a:t>Зверніть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колбеки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/>
              <a:t>бути </a:t>
            </a:r>
            <a:r>
              <a:rPr lang="ru-RU" dirty="0" err="1"/>
              <a:t>дубльовані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опущені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оптимізації</a:t>
            </a:r>
            <a:r>
              <a:rPr lang="ru-RU" dirty="0"/>
              <a:t>, тому </a:t>
            </a:r>
            <a:r>
              <a:rPr lang="ru-RU" dirty="0" err="1"/>
              <a:t>використовуйте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лише</a:t>
            </a:r>
            <a:r>
              <a:rPr lang="ru-RU" dirty="0"/>
              <a:t> для </a:t>
            </a:r>
            <a:r>
              <a:rPr lang="ru-RU" dirty="0" err="1"/>
              <a:t>налагодження</a:t>
            </a:r>
            <a:r>
              <a:rPr lang="ru-RU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21" y="2020224"/>
            <a:ext cx="3740679" cy="288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8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Jax</a:t>
            </a:r>
            <a:r>
              <a:rPr lang="uk-UA" dirty="0" smtClean="0"/>
              <a:t> потужний</a:t>
            </a:r>
          </a:p>
          <a:p>
            <a:r>
              <a:rPr lang="uk-UA" dirty="0" smtClean="0"/>
              <a:t>Інколи непогано </a:t>
            </a:r>
            <a:r>
              <a:rPr lang="uk-UA" dirty="0" err="1" smtClean="0"/>
              <a:t>оптимізовує</a:t>
            </a:r>
            <a:r>
              <a:rPr lang="uk-UA" dirty="0" smtClean="0"/>
              <a:t> швидкість</a:t>
            </a:r>
          </a:p>
          <a:p>
            <a:r>
              <a:rPr lang="uk-UA" dirty="0" smtClean="0"/>
              <a:t>Не передбачає інтеграцію з не </a:t>
            </a:r>
            <a:r>
              <a:rPr lang="uk-UA" dirty="0" err="1" smtClean="0"/>
              <a:t>джаксовими</a:t>
            </a:r>
            <a:r>
              <a:rPr lang="uk-UA" dirty="0" smtClean="0"/>
              <a:t> матрицями</a:t>
            </a:r>
          </a:p>
          <a:p>
            <a:r>
              <a:rPr lang="uk-UA" dirty="0" smtClean="0"/>
              <a:t>Не бажано змішувати </a:t>
            </a:r>
            <a:r>
              <a:rPr lang="uk-UA" dirty="0" err="1" smtClean="0"/>
              <a:t>джакс</a:t>
            </a:r>
            <a:r>
              <a:rPr lang="uk-UA" dirty="0" smtClean="0"/>
              <a:t> і не </a:t>
            </a:r>
            <a:r>
              <a:rPr lang="uk-UA" dirty="0" err="1" smtClean="0"/>
              <a:t>джакс</a:t>
            </a:r>
            <a:endParaRPr lang="uk-UA" dirty="0" smtClean="0"/>
          </a:p>
          <a:p>
            <a:r>
              <a:rPr lang="uk-UA" dirty="0" smtClean="0"/>
              <a:t>Бажано писати великі шматки </a:t>
            </a:r>
            <a:r>
              <a:rPr lang="uk-UA" dirty="0" err="1" smtClean="0"/>
              <a:t>джаксу</a:t>
            </a:r>
            <a:r>
              <a:rPr lang="uk-UA" dirty="0" smtClean="0"/>
              <a:t> і </a:t>
            </a:r>
            <a:r>
              <a:rPr lang="uk-UA" dirty="0" err="1" smtClean="0"/>
              <a:t>компінлювати</a:t>
            </a:r>
            <a:r>
              <a:rPr lang="uk-UA" dirty="0" smtClean="0"/>
              <a:t> його</a:t>
            </a:r>
          </a:p>
          <a:p>
            <a:r>
              <a:rPr lang="uk-UA" dirty="0" smtClean="0"/>
              <a:t>Бажано не використовувати </a:t>
            </a:r>
            <a:r>
              <a:rPr lang="uk-UA" dirty="0" err="1" smtClean="0"/>
              <a:t>колбеки</a:t>
            </a:r>
            <a:r>
              <a:rPr lang="uk-UA" dirty="0" smtClean="0"/>
              <a:t> крім </a:t>
            </a:r>
            <a:r>
              <a:rPr lang="uk-UA" dirty="0" err="1" smtClean="0"/>
              <a:t>дебагу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93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2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особливості </a:t>
            </a:r>
            <a:r>
              <a:rPr lang="en-US" dirty="0" err="1" smtClean="0"/>
              <a:t>DataFrame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Однопоточн</a:t>
            </a:r>
            <a:r>
              <a:rPr lang="uk-UA" dirty="0" err="1" smtClean="0"/>
              <a:t>ість</a:t>
            </a:r>
            <a:r>
              <a:rPr lang="uk-UA" dirty="0" smtClean="0"/>
              <a:t> обробки даних</a:t>
            </a:r>
          </a:p>
          <a:p>
            <a:r>
              <a:rPr lang="uk-UA" dirty="0" smtClean="0"/>
              <a:t>Використання «широких» дата типів</a:t>
            </a:r>
          </a:p>
          <a:p>
            <a:r>
              <a:rPr lang="uk-UA" dirty="0" smtClean="0"/>
              <a:t>Великий функціонал</a:t>
            </a:r>
          </a:p>
          <a:p>
            <a:r>
              <a:rPr lang="uk-UA" dirty="0" smtClean="0"/>
              <a:t>Обмеженість роботи з великими файлами</a:t>
            </a:r>
          </a:p>
          <a:p>
            <a:pPr marL="152396" indent="0">
              <a:buNone/>
            </a:pPr>
            <a:r>
              <a:rPr lang="uk-UA" dirty="0" smtClean="0"/>
              <a:t>На противагу цім як позитивним так і негативним якостям є декілька варіантів бібліотек для роботи з двохмірними даними. Хоча вони і мають менший функціонал для аналітики але більш придатні для роботи з великими даними. Зокрема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en-US" dirty="0" err="1" smtClean="0"/>
              <a:t>Jax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961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для </a:t>
            </a:r>
            <a:r>
              <a:rPr lang="ru-RU" dirty="0" err="1" smtClean="0"/>
              <a:t>матричних</a:t>
            </a:r>
            <a:r>
              <a:rPr lang="ru-RU" dirty="0" smtClean="0"/>
              <a:t> </a:t>
            </a:r>
            <a:r>
              <a:rPr lang="ru-RU" dirty="0" err="1" smtClean="0"/>
              <a:t>операц</a:t>
            </a:r>
            <a:r>
              <a:rPr lang="uk-UA" dirty="0" err="1" smtClean="0"/>
              <a:t>ій</a:t>
            </a:r>
            <a:r>
              <a:rPr lang="uk-UA" dirty="0" smtClean="0"/>
              <a:t>. Порівняння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044767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uk-UA" dirty="0" smtClean="0"/>
              <a:t>На процесорі </a:t>
            </a:r>
            <a:r>
              <a:rPr lang="uk-UA" dirty="0" err="1" smtClean="0"/>
              <a:t>відміність</a:t>
            </a:r>
            <a:r>
              <a:rPr lang="uk-UA" dirty="0" smtClean="0"/>
              <a:t> між бібліотеками виникає </a:t>
            </a:r>
            <a:r>
              <a:rPr lang="uk-UA" dirty="0" err="1" smtClean="0"/>
              <a:t>зарахунок</a:t>
            </a:r>
            <a:r>
              <a:rPr lang="uk-UA" dirty="0" smtClean="0"/>
              <a:t> власне алгоритмів роботи з оперативною </a:t>
            </a:r>
            <a:r>
              <a:rPr lang="uk-UA" dirty="0" err="1" smtClean="0"/>
              <a:t>памятю</a:t>
            </a:r>
            <a:r>
              <a:rPr lang="uk-UA" dirty="0" smtClean="0"/>
              <a:t>. Так  </a:t>
            </a:r>
            <a:r>
              <a:rPr lang="uk-UA" dirty="0" err="1" smtClean="0"/>
              <a:t>Джакс</a:t>
            </a:r>
            <a:r>
              <a:rPr lang="uk-UA" dirty="0" smtClean="0"/>
              <a:t> виявився менш придатним до операцій </a:t>
            </a:r>
            <a:r>
              <a:rPr lang="uk-UA" dirty="0" err="1" smtClean="0"/>
              <a:t>траспонування</a:t>
            </a:r>
            <a:r>
              <a:rPr lang="uk-UA" dirty="0" smtClean="0"/>
              <a:t> – яка є однією з найпростіших серед матричних, в той час як зі </a:t>
            </a:r>
            <a:r>
              <a:rPr lang="uk-UA" dirty="0" err="1" smtClean="0"/>
              <a:t>скаладними</a:t>
            </a:r>
            <a:r>
              <a:rPr lang="uk-UA" dirty="0" smtClean="0"/>
              <a:t> дійсно векторними операціями дійсно отримані непогані результати. Для матричних операцій без використання </a:t>
            </a:r>
            <a:r>
              <a:rPr lang="uk-UA" dirty="0" err="1" smtClean="0"/>
              <a:t>вектоних</a:t>
            </a:r>
            <a:r>
              <a:rPr lang="uk-UA" dirty="0" smtClean="0"/>
              <a:t> функцій рекомендую використовувати </a:t>
            </a:r>
            <a:r>
              <a:rPr lang="uk-UA" dirty="0" err="1" smtClean="0"/>
              <a:t>Тензорфлоу</a:t>
            </a:r>
            <a:r>
              <a:rPr lang="uk-UA" dirty="0" smtClean="0"/>
              <a:t>. 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7" y="3648604"/>
            <a:ext cx="10844213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01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для </a:t>
            </a:r>
            <a:r>
              <a:rPr lang="ru-RU" dirty="0" err="1"/>
              <a:t>матричних</a:t>
            </a:r>
            <a:r>
              <a:rPr lang="ru-RU" dirty="0"/>
              <a:t> </a:t>
            </a:r>
            <a:r>
              <a:rPr lang="ru-RU" dirty="0" err="1"/>
              <a:t>операц</a:t>
            </a:r>
            <a:r>
              <a:rPr lang="uk-UA" dirty="0" err="1"/>
              <a:t>ій</a:t>
            </a:r>
            <a:r>
              <a:rPr lang="uk-UA" dirty="0"/>
              <a:t>. Порівняння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044767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uk-UA" dirty="0" smtClean="0"/>
              <a:t>Для наступного порівняння було використано лише </a:t>
            </a:r>
            <a:r>
              <a:rPr lang="uk-UA" dirty="0" err="1" smtClean="0"/>
              <a:t>куду</a:t>
            </a:r>
            <a:r>
              <a:rPr lang="uk-UA" dirty="0" smtClean="0"/>
              <a:t> (тобто </a:t>
            </a:r>
            <a:r>
              <a:rPr lang="uk-UA" dirty="0" err="1" smtClean="0"/>
              <a:t>відеокарту</a:t>
            </a:r>
            <a:r>
              <a:rPr lang="uk-UA" dirty="0" smtClean="0"/>
              <a:t>). </a:t>
            </a:r>
            <a:r>
              <a:rPr lang="uk-UA" dirty="0" err="1" smtClean="0"/>
              <a:t>Тензорфлоу</a:t>
            </a:r>
            <a:r>
              <a:rPr lang="uk-UA" dirty="0" smtClean="0"/>
              <a:t> виявився надзвичайно вибагливим до </a:t>
            </a:r>
            <a:r>
              <a:rPr lang="uk-UA" dirty="0" err="1" smtClean="0"/>
              <a:t>обєму</a:t>
            </a:r>
            <a:r>
              <a:rPr lang="uk-UA" dirty="0" smtClean="0"/>
              <a:t> </a:t>
            </a:r>
            <a:r>
              <a:rPr lang="uk-UA" dirty="0" err="1" smtClean="0"/>
              <a:t>памяті</a:t>
            </a:r>
            <a:r>
              <a:rPr lang="uk-UA" dirty="0" smtClean="0"/>
              <a:t> і </a:t>
            </a:r>
            <a:r>
              <a:rPr lang="uk-UA" dirty="0" err="1" smtClean="0"/>
              <a:t>нежаль</a:t>
            </a:r>
            <a:r>
              <a:rPr lang="uk-UA" dirty="0" smtClean="0"/>
              <a:t> не зміг відпрацювати коректно. Однак </a:t>
            </a:r>
            <a:r>
              <a:rPr lang="uk-UA" dirty="0" err="1" smtClean="0"/>
              <a:t>Торч</a:t>
            </a:r>
            <a:r>
              <a:rPr lang="uk-UA" dirty="0" smtClean="0"/>
              <a:t> і </a:t>
            </a:r>
            <a:r>
              <a:rPr lang="uk-UA" dirty="0" err="1" smtClean="0"/>
              <a:t>Джакс</a:t>
            </a:r>
            <a:r>
              <a:rPr lang="uk-UA" dirty="0" smtClean="0"/>
              <a:t> мають меншу потребу до відео </a:t>
            </a:r>
            <a:r>
              <a:rPr lang="uk-UA" dirty="0" err="1" smtClean="0"/>
              <a:t>памяті</a:t>
            </a:r>
            <a:r>
              <a:rPr lang="uk-UA" dirty="0" smtClean="0"/>
              <a:t> і тому на них тест пройшов. Результати свідчать про повне домінування </a:t>
            </a:r>
            <a:r>
              <a:rPr lang="uk-UA" dirty="0" err="1" smtClean="0"/>
              <a:t>джаксі</a:t>
            </a:r>
            <a:r>
              <a:rPr lang="uk-UA" dirty="0" smtClean="0"/>
              <a:t> з операціями матричного множення і обернення. В той час як </a:t>
            </a:r>
            <a:r>
              <a:rPr lang="uk-UA" dirty="0" err="1" smtClean="0"/>
              <a:t>пайторч</a:t>
            </a:r>
            <a:r>
              <a:rPr lang="uk-UA" dirty="0" smtClean="0"/>
              <a:t> виявився більш придатним для простіших </a:t>
            </a:r>
            <a:r>
              <a:rPr lang="uk-UA" dirty="0" err="1" smtClean="0"/>
              <a:t>вектоних</a:t>
            </a:r>
            <a:r>
              <a:rPr lang="uk-UA" dirty="0" smtClean="0"/>
              <a:t> операцій. Це </a:t>
            </a:r>
            <a:r>
              <a:rPr lang="uk-UA" dirty="0" err="1" smtClean="0"/>
              <a:t>пітверджує</a:t>
            </a:r>
            <a:r>
              <a:rPr lang="uk-UA" dirty="0" smtClean="0"/>
              <a:t> висновки </a:t>
            </a:r>
            <a:r>
              <a:rPr lang="uk-UA" dirty="0" err="1" smtClean="0"/>
              <a:t>поперднього</a:t>
            </a:r>
            <a:r>
              <a:rPr lang="uk-UA" dirty="0" smtClean="0"/>
              <a:t> слайду.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46" y="4083579"/>
            <a:ext cx="9426575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68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для </a:t>
            </a:r>
            <a:r>
              <a:rPr lang="ru-RU" dirty="0" err="1"/>
              <a:t>матричних</a:t>
            </a:r>
            <a:r>
              <a:rPr lang="ru-RU" dirty="0"/>
              <a:t> </a:t>
            </a:r>
            <a:r>
              <a:rPr lang="ru-RU" dirty="0" err="1"/>
              <a:t>операц</a:t>
            </a:r>
            <a:r>
              <a:rPr lang="uk-UA" dirty="0" err="1"/>
              <a:t>ій</a:t>
            </a:r>
            <a:r>
              <a:rPr lang="uk-UA" dirty="0"/>
              <a:t>. Порівняння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044767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uk-UA" dirty="0" smtClean="0"/>
              <a:t>Окрема </a:t>
            </a:r>
            <a:r>
              <a:rPr lang="uk-UA" dirty="0" err="1" smtClean="0"/>
              <a:t>ворто</a:t>
            </a:r>
            <a:r>
              <a:rPr lang="uk-UA" dirty="0" smtClean="0"/>
              <a:t> відмітити можливість </a:t>
            </a:r>
            <a:r>
              <a:rPr lang="uk-UA" dirty="0" err="1" smtClean="0"/>
              <a:t>Джаксу</a:t>
            </a:r>
            <a:r>
              <a:rPr lang="uk-UA" dirty="0" smtClean="0"/>
              <a:t> використовувати </a:t>
            </a:r>
            <a:r>
              <a:rPr lang="en-US" dirty="0" smtClean="0"/>
              <a:t>XLA</a:t>
            </a:r>
            <a:r>
              <a:rPr lang="ru-RU" dirty="0" smtClean="0"/>
              <a:t> ядра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недоступн</a:t>
            </a:r>
            <a:r>
              <a:rPr lang="uk-UA" dirty="0" smtClean="0"/>
              <a:t>і при використанні куди і зазвичай зустрічаються в професійних </a:t>
            </a:r>
            <a:r>
              <a:rPr lang="uk-UA" dirty="0" err="1" smtClean="0"/>
              <a:t>відокартах</a:t>
            </a:r>
            <a:r>
              <a:rPr lang="uk-UA" dirty="0" smtClean="0"/>
              <a:t> для </a:t>
            </a:r>
            <a:r>
              <a:rPr lang="uk-UA" dirty="0" err="1" smtClean="0"/>
              <a:t>рендерингу</a:t>
            </a:r>
            <a:r>
              <a:rPr lang="uk-UA" dirty="0" smtClean="0"/>
              <a:t> та проведенню симуляцій. Очікувано тести виявили незначне покращення порівняно з кудою.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" y="3867150"/>
            <a:ext cx="11088687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91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Базові</a:t>
            </a:r>
            <a:r>
              <a:rPr lang="ru-RU" dirty="0"/>
              <a:t> </a:t>
            </a:r>
            <a:r>
              <a:rPr lang="ru-RU" dirty="0" err="1"/>
              <a:t>матричні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з JAX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JAX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/>
              <a:t>високопродуктивних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 на </a:t>
            </a:r>
            <a:r>
              <a:rPr lang="ru-RU" dirty="0" err="1"/>
              <a:t>масивах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автоматичного </a:t>
            </a:r>
            <a:r>
              <a:rPr lang="ru-RU" dirty="0" err="1"/>
              <a:t>диференціювання</a:t>
            </a:r>
            <a:r>
              <a:rPr lang="ru-RU" dirty="0"/>
              <a:t>, </a:t>
            </a:r>
            <a:r>
              <a:rPr lang="en-US" dirty="0"/>
              <a:t>JIT-</a:t>
            </a:r>
            <a:r>
              <a:rPr lang="ru-RU" dirty="0" err="1"/>
              <a:t>компіляції</a:t>
            </a:r>
            <a:r>
              <a:rPr lang="ru-RU" dirty="0"/>
              <a:t> та </a:t>
            </a:r>
            <a:r>
              <a:rPr lang="ru-RU" dirty="0" err="1"/>
              <a:t>паралельного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на </a:t>
            </a:r>
            <a:r>
              <a:rPr lang="en-US" dirty="0"/>
              <a:t>CPU, GPU </a:t>
            </a:r>
            <a:r>
              <a:rPr lang="ru-RU" dirty="0"/>
              <a:t>та </a:t>
            </a:r>
            <a:r>
              <a:rPr lang="en-US" dirty="0"/>
              <a:t>TPU.</a:t>
            </a:r>
            <a:r>
              <a:rPr lang="ru-RU" dirty="0"/>
              <a:t>Вона </a:t>
            </a:r>
            <a:r>
              <a:rPr lang="ru-RU" dirty="0" err="1"/>
              <a:t>поєднує</a:t>
            </a:r>
            <a:r>
              <a:rPr lang="ru-RU" dirty="0"/>
              <a:t> </a:t>
            </a:r>
            <a:r>
              <a:rPr lang="ru-RU" dirty="0" err="1"/>
              <a:t>знайомий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з </a:t>
            </a:r>
            <a:r>
              <a:rPr lang="ru-RU" dirty="0" err="1"/>
              <a:t>потужними</a:t>
            </a:r>
            <a:r>
              <a:rPr lang="ru-RU" dirty="0"/>
              <a:t> </a:t>
            </a:r>
            <a:r>
              <a:rPr lang="ru-RU" dirty="0" err="1"/>
              <a:t>трансформаціями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реалізовувати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обчислювальні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66" y="1331440"/>
            <a:ext cx="4194705" cy="48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20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JIT-</a:t>
            </a:r>
            <a:r>
              <a:rPr lang="ru-RU" dirty="0" err="1"/>
              <a:t>компіляція</a:t>
            </a:r>
            <a:r>
              <a:rPr lang="ru-RU" dirty="0"/>
              <a:t> для </a:t>
            </a:r>
            <a:r>
              <a:rPr lang="ru-RU" dirty="0" err="1"/>
              <a:t>прискорення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/>
              <a:t>@</a:t>
            </a:r>
            <a:r>
              <a:rPr lang="ru-RU" dirty="0" err="1"/>
              <a:t>jit</a:t>
            </a:r>
            <a:r>
              <a:rPr lang="ru-RU" dirty="0"/>
              <a:t> автоматично </a:t>
            </a:r>
            <a:r>
              <a:rPr lang="ru-RU" dirty="0" err="1"/>
              <a:t>компілює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 </a:t>
            </a:r>
            <a:r>
              <a:rPr lang="ru-RU" dirty="0" err="1"/>
              <a:t>підвищуючи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 на GPU </a:t>
            </a:r>
            <a:r>
              <a:rPr lang="ru-RU" dirty="0" err="1"/>
              <a:t>або</a:t>
            </a:r>
            <a:r>
              <a:rPr lang="ru-RU" dirty="0"/>
              <a:t> TPU.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2132013"/>
            <a:ext cx="4367213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03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Автоматичне</a:t>
            </a:r>
            <a:r>
              <a:rPr lang="ru-RU" dirty="0"/>
              <a:t> </a:t>
            </a:r>
            <a:r>
              <a:rPr lang="ru-RU" dirty="0" err="1"/>
              <a:t>диференціювання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/>
              <a:t>@</a:t>
            </a:r>
            <a:r>
              <a:rPr lang="ru-RU" dirty="0" err="1"/>
              <a:t>jit</a:t>
            </a:r>
            <a:r>
              <a:rPr lang="ru-RU" dirty="0"/>
              <a:t> автоматично </a:t>
            </a:r>
            <a:r>
              <a:rPr lang="ru-RU" dirty="0" err="1"/>
              <a:t>компілює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 </a:t>
            </a:r>
            <a:r>
              <a:rPr lang="ru-RU" dirty="0" err="1"/>
              <a:t>підвищуючи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 на GPU </a:t>
            </a:r>
            <a:r>
              <a:rPr lang="ru-RU" dirty="0" err="1"/>
              <a:t>або</a:t>
            </a:r>
            <a:r>
              <a:rPr lang="ru-RU" dirty="0"/>
              <a:t> TPU.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9" y="2288647"/>
            <a:ext cx="4524676" cy="2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9" y="3268132"/>
            <a:ext cx="4569218" cy="216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90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Векторизація</a:t>
            </a:r>
            <a:r>
              <a:rPr lang="ru-RU" dirty="0"/>
              <a:t> з </a:t>
            </a:r>
            <a:r>
              <a:rPr lang="en-US" dirty="0" err="1"/>
              <a:t>vmap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 err="1"/>
              <a:t>vmap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застосовувати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до кожного рядка без явного циклу.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2276198"/>
            <a:ext cx="3962400" cy="251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598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1104</TotalTime>
  <Words>618</Words>
  <Application>Microsoft Office PowerPoint</Application>
  <PresentationFormat>Произвольный</PresentationFormat>
  <Paragraphs>47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Тема1</vt:lpstr>
      <vt:lpstr>ММП 2025/2026</vt:lpstr>
      <vt:lpstr>Основні особливості DataFrame</vt:lpstr>
      <vt:lpstr>Аналоги для матричних операцій. Порівняння</vt:lpstr>
      <vt:lpstr>Аналоги для матричних операцій. Порівняння</vt:lpstr>
      <vt:lpstr>Аналоги для матричних операцій. Порівняння</vt:lpstr>
      <vt:lpstr>Базові матричні операції з JAX</vt:lpstr>
      <vt:lpstr>JIT-компіляція для прискорення</vt:lpstr>
      <vt:lpstr>Автоматичне диференціювання</vt:lpstr>
      <vt:lpstr>Векторизація з vmap</vt:lpstr>
      <vt:lpstr>Векторизація з vmap</vt:lpstr>
      <vt:lpstr>Зовнішні колбеки в JAX</vt:lpstr>
      <vt:lpstr>jax.pure_callback — чисті колбеки</vt:lpstr>
      <vt:lpstr>experimental.io_callback</vt:lpstr>
      <vt:lpstr>jax.debug.callback — налагодження</vt:lpstr>
      <vt:lpstr>Висновок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Хлєвнушко;Канцедал Георгій</dc:creator>
  <cp:lastModifiedBy>Georgiy Kantsedal</cp:lastModifiedBy>
  <cp:revision>29</cp:revision>
  <dcterms:created xsi:type="dcterms:W3CDTF">2025-03-10T11:32:07Z</dcterms:created>
  <dcterms:modified xsi:type="dcterms:W3CDTF">2025-05-09T17:20:06Z</dcterms:modified>
</cp:coreProperties>
</file>