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vml" ContentType="application/vnd.openxmlformats-officedocument.vmlDrawin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theme/theme2.xml" ContentType="application/vnd.openxmlformats-officedocument.theme+xml"/>
  <Override PartName="/ppt/notesSlides/notesSlide1.xml" ContentType="application/vnd.openxmlformats-officedocument.presentationml.notesSlide+xml"/>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embeddings/oleObject16.bin" ContentType="application/vnd.openxmlformats-officedocument.oleObject"/>
  <Override PartName="/ppt/embeddings/oleObject17.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6" r:id="rId1"/>
  </p:sldMasterIdLst>
  <p:notesMasterIdLst>
    <p:notesMasterId r:id="rId63"/>
  </p:notesMasterIdLst>
  <p:sldIdLst>
    <p:sldId id="270" r:id="rId2"/>
    <p:sldId id="313" r:id="rId3"/>
    <p:sldId id="349" r:id="rId4"/>
    <p:sldId id="321" r:id="rId5"/>
    <p:sldId id="322" r:id="rId6"/>
    <p:sldId id="323" r:id="rId7"/>
    <p:sldId id="324" r:id="rId8"/>
    <p:sldId id="325" r:id="rId9"/>
    <p:sldId id="326" r:id="rId10"/>
    <p:sldId id="350" r:id="rId11"/>
    <p:sldId id="354" r:id="rId12"/>
    <p:sldId id="353" r:id="rId13"/>
    <p:sldId id="351" r:id="rId14"/>
    <p:sldId id="352" r:id="rId15"/>
    <p:sldId id="355" r:id="rId16"/>
    <p:sldId id="356" r:id="rId17"/>
    <p:sldId id="348" r:id="rId18"/>
    <p:sldId id="374" r:id="rId19"/>
    <p:sldId id="376" r:id="rId20"/>
    <p:sldId id="377" r:id="rId21"/>
    <p:sldId id="375" r:id="rId22"/>
    <p:sldId id="328" r:id="rId23"/>
    <p:sldId id="329" r:id="rId24"/>
    <p:sldId id="342" r:id="rId25"/>
    <p:sldId id="331" r:id="rId26"/>
    <p:sldId id="332" r:id="rId27"/>
    <p:sldId id="378" r:id="rId28"/>
    <p:sldId id="333" r:id="rId29"/>
    <p:sldId id="334" r:id="rId30"/>
    <p:sldId id="379" r:id="rId31"/>
    <p:sldId id="380" r:id="rId32"/>
    <p:sldId id="381" r:id="rId33"/>
    <p:sldId id="335" r:id="rId34"/>
    <p:sldId id="336" r:id="rId35"/>
    <p:sldId id="382" r:id="rId36"/>
    <p:sldId id="337" r:id="rId37"/>
    <p:sldId id="338" r:id="rId38"/>
    <p:sldId id="383" r:id="rId39"/>
    <p:sldId id="339" r:id="rId40"/>
    <p:sldId id="340" r:id="rId41"/>
    <p:sldId id="371" r:id="rId42"/>
    <p:sldId id="357" r:id="rId43"/>
    <p:sldId id="358" r:id="rId44"/>
    <p:sldId id="365" r:id="rId45"/>
    <p:sldId id="359" r:id="rId46"/>
    <p:sldId id="366" r:id="rId47"/>
    <p:sldId id="367" r:id="rId48"/>
    <p:sldId id="360" r:id="rId49"/>
    <p:sldId id="369" r:id="rId50"/>
    <p:sldId id="361" r:id="rId51"/>
    <p:sldId id="368" r:id="rId52"/>
    <p:sldId id="362" r:id="rId53"/>
    <p:sldId id="370" r:id="rId54"/>
    <p:sldId id="363" r:id="rId55"/>
    <p:sldId id="364" r:id="rId56"/>
    <p:sldId id="372" r:id="rId57"/>
    <p:sldId id="318" r:id="rId58"/>
    <p:sldId id="319" r:id="rId59"/>
    <p:sldId id="345" r:id="rId60"/>
    <p:sldId id="347" r:id="rId61"/>
    <p:sldId id="277" r:id="rId62"/>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v2" initials="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57" autoAdjust="0"/>
    <p:restoredTop sz="67774" autoAdjust="0"/>
  </p:normalViewPr>
  <p:slideViewPr>
    <p:cSldViewPr>
      <p:cViewPr varScale="1">
        <p:scale>
          <a:sx n="60" d="100"/>
          <a:sy n="60" d="100"/>
        </p:scale>
        <p:origin x="-1696" y="-10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notesMaster" Target="notesMasters/notesMaster1.xml"/><Relationship Id="rId64" Type="http://schemas.openxmlformats.org/officeDocument/2006/relationships/printerSettings" Target="printerSettings/printerSettings1.bin"/><Relationship Id="rId65" Type="http://schemas.openxmlformats.org/officeDocument/2006/relationships/commentAuthors" Target="commentAuthors.xml"/><Relationship Id="rId66" Type="http://schemas.openxmlformats.org/officeDocument/2006/relationships/presProps" Target="presProps.xml"/><Relationship Id="rId67" Type="http://schemas.openxmlformats.org/officeDocument/2006/relationships/viewProps" Target="viewProps.xml"/><Relationship Id="rId68" Type="http://schemas.openxmlformats.org/officeDocument/2006/relationships/theme" Target="theme/theme1.xml"/><Relationship Id="rId69"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image" Target="../media/image2.png"/><Relationship Id="rId2" Type="http://schemas.openxmlformats.org/officeDocument/2006/relationships/image" Target="../media/image3.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6F15A3-491E-4CAA-814E-2ACDB251F119}" type="datetimeFigureOut">
              <a:rPr lang="ru-RU" smtClean="0"/>
              <a:t>3/20/16</a:t>
            </a:fld>
            <a:endParaRPr lang="ru-R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7F924A-8ABD-48EB-8C7D-0F451B3BA9C4}" type="slidenum">
              <a:rPr lang="ru-RU" smtClean="0"/>
              <a:t>‹#›</a:t>
            </a:fld>
            <a:endParaRPr lang="ru-RU"/>
          </a:p>
        </p:txBody>
      </p:sp>
    </p:spTree>
    <p:extLst>
      <p:ext uri="{BB962C8B-B14F-4D97-AF65-F5344CB8AC3E}">
        <p14:creationId xmlns:p14="http://schemas.microsoft.com/office/powerpoint/2010/main" val="4103416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ln/>
        </p:spPr>
      </p:sp>
      <p:sp>
        <p:nvSpPr>
          <p:cNvPr id="6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
        <p:nvSpPr>
          <p:cNvPr id="61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7E46BB9-97AF-4CE2-A6C0-318E0B7A7A41}" type="slidenum">
              <a:rPr lang="ru-RU" smtClean="0"/>
              <a:pPr/>
              <a:t>1</a:t>
            </a:fld>
            <a:endParaRPr lang="ru-RU"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Scrum is an iterative, incremental framework for project management often seen in agile software development, a type of software engineering.</a:t>
            </a:r>
          </a:p>
          <a:p>
            <a:r>
              <a:rPr lang="en-US" dirty="0" smtClean="0"/>
              <a:t>Although the Scrum approach was originally suggested for managing product development projects, its use has focused on the management of software development projects, and it can be used to run software maintenance teams or as a general project/program management approach.</a:t>
            </a:r>
          </a:p>
          <a:p>
            <a:r>
              <a:rPr lang="en-US" b="1" dirty="0" smtClean="0"/>
              <a:t>History</a:t>
            </a:r>
          </a:p>
          <a:p>
            <a:r>
              <a:rPr lang="en-US" dirty="0" smtClean="0"/>
              <a:t>In 1986, </a:t>
            </a:r>
            <a:r>
              <a:rPr lang="en-US" dirty="0" err="1" smtClean="0"/>
              <a:t>Hirotaka</a:t>
            </a:r>
            <a:r>
              <a:rPr lang="en-US" dirty="0" smtClean="0"/>
              <a:t> Takeuchi and </a:t>
            </a:r>
            <a:r>
              <a:rPr lang="en-US" dirty="0" err="1" smtClean="0"/>
              <a:t>Ikujiro</a:t>
            </a:r>
            <a:r>
              <a:rPr lang="en-US" dirty="0" smtClean="0"/>
              <a:t> </a:t>
            </a:r>
            <a:r>
              <a:rPr lang="en-US" dirty="0" err="1" smtClean="0"/>
              <a:t>Nonaka</a:t>
            </a:r>
            <a:r>
              <a:rPr lang="en-US" dirty="0" smtClean="0"/>
              <a:t> described a new approach to commercial product development that would increase speed and flexibility, based on case studies from manufacturing firms in the automotive, computer, photocopier, and printer industries. They called this the holistic or rugby approach, as the whole process is performed by one cross-functional team across multiple overlapping phases, where the team "tries to go the distance as a unit, passing the ball back and forth".</a:t>
            </a:r>
          </a:p>
          <a:p>
            <a:r>
              <a:rPr lang="en-US" dirty="0" smtClean="0"/>
              <a:t>In 1991, </a:t>
            </a:r>
            <a:r>
              <a:rPr lang="en-US" dirty="0" err="1" smtClean="0"/>
              <a:t>DeGrace</a:t>
            </a:r>
            <a:r>
              <a:rPr lang="en-US" dirty="0" smtClean="0"/>
              <a:t> and Stahl first referred to this as the scrum approach. In rugby, a scrum refers to the manner of restarting the game after a minor infraction. In the early 1990s, Ken </a:t>
            </a:r>
            <a:r>
              <a:rPr lang="en-US" dirty="0" err="1" smtClean="0"/>
              <a:t>Schwaber</a:t>
            </a:r>
            <a:r>
              <a:rPr lang="en-US" dirty="0" smtClean="0"/>
              <a:t> used such an approach at his company, Advanced Development Methods, and Jeff Sutherland, with John </a:t>
            </a:r>
            <a:r>
              <a:rPr lang="en-US" dirty="0" err="1" smtClean="0"/>
              <a:t>Scumniotales</a:t>
            </a:r>
            <a:r>
              <a:rPr lang="en-US" dirty="0" smtClean="0"/>
              <a:t> and Jeff McKenna, developed a similar approach at Easel Corporation, and were the first to refer to it using the single word Scrum.</a:t>
            </a:r>
          </a:p>
          <a:p>
            <a:r>
              <a:rPr lang="en-US" dirty="0" smtClean="0"/>
              <a:t>In 1995, Sutherland and </a:t>
            </a:r>
            <a:r>
              <a:rPr lang="en-US" dirty="0" err="1" smtClean="0"/>
              <a:t>Schwaber</a:t>
            </a:r>
            <a:r>
              <a:rPr lang="en-US" dirty="0" smtClean="0"/>
              <a:t> jointly presented a paper describing the Scrum methodology at the Business Object Design and Implementation Workshop held as part of OOPSLA ’95 in Austin, Texas, its first public presentation. </a:t>
            </a:r>
            <a:r>
              <a:rPr lang="en-US" dirty="0" err="1" smtClean="0"/>
              <a:t>Schwaber</a:t>
            </a:r>
            <a:r>
              <a:rPr lang="en-US" dirty="0" smtClean="0"/>
              <a:t> and Sutherland collaborated during the following years to merge the above writings, their experiences, and industry best practices into what is now known as Scrum.</a:t>
            </a:r>
          </a:p>
          <a:p>
            <a:r>
              <a:rPr lang="en-US" dirty="0" smtClean="0"/>
              <a:t>In 2001, </a:t>
            </a:r>
            <a:r>
              <a:rPr lang="en-US" dirty="0" err="1" smtClean="0"/>
              <a:t>Schwaber</a:t>
            </a:r>
            <a:r>
              <a:rPr lang="en-US" dirty="0" smtClean="0"/>
              <a:t> teamed up with Mike </a:t>
            </a:r>
            <a:r>
              <a:rPr lang="en-US" dirty="0" err="1" smtClean="0"/>
              <a:t>Beedle</a:t>
            </a:r>
            <a:r>
              <a:rPr lang="en-US" dirty="0" smtClean="0"/>
              <a:t> to describe the method in the book Agile Software Development with Scrum.</a:t>
            </a:r>
          </a:p>
          <a:p>
            <a:r>
              <a:rPr lang="en-US" dirty="0" smtClean="0"/>
              <a:t>Although the word is not an acronym, some companies implementing the process have been known to spell it with capital letters as SCRUM. This may be due to one of Ken </a:t>
            </a:r>
            <a:r>
              <a:rPr lang="en-US" dirty="0" err="1" smtClean="0"/>
              <a:t>Schwaber’s</a:t>
            </a:r>
            <a:r>
              <a:rPr lang="en-US" dirty="0" smtClean="0"/>
              <a:t> early papers, which capitalized SCRUM in the title.</a:t>
            </a:r>
          </a:p>
          <a:p>
            <a:endParaRPr lang="en-US" b="1" dirty="0" smtClean="0"/>
          </a:p>
          <a:p>
            <a:r>
              <a:rPr lang="en-US" b="1" dirty="0" smtClean="0"/>
              <a:t>Main Principles</a:t>
            </a:r>
          </a:p>
          <a:p>
            <a:r>
              <a:rPr lang="en-US" dirty="0" smtClean="0"/>
              <a:t>Scrum is a process skeleton that contains sets of practices and predefined roles. </a:t>
            </a:r>
          </a:p>
          <a:p>
            <a:r>
              <a:rPr lang="en-US" dirty="0" smtClean="0"/>
              <a:t>The main roles in Scrum are:</a:t>
            </a:r>
          </a:p>
          <a:p>
            <a:r>
              <a:rPr lang="en-US" dirty="0" smtClean="0"/>
              <a:t>the “</a:t>
            </a:r>
            <a:r>
              <a:rPr lang="en-US" dirty="0" err="1" smtClean="0"/>
              <a:t>ScrumMaster</a:t>
            </a:r>
            <a:r>
              <a:rPr lang="en-US" dirty="0" smtClean="0"/>
              <a:t>”, who maintains the processes (typically in lieu of a project manager)</a:t>
            </a:r>
          </a:p>
          <a:p>
            <a:r>
              <a:rPr lang="en-US" dirty="0" smtClean="0"/>
              <a:t>the “Product Owner”, who represents the stakeholders and the business</a:t>
            </a:r>
          </a:p>
          <a:p>
            <a:r>
              <a:rPr lang="en-US" dirty="0" smtClean="0"/>
              <a:t>the “Team”, a cross-functional group who do the actual analysis, design, implementation, testing, etc.</a:t>
            </a:r>
          </a:p>
          <a:p>
            <a:r>
              <a:rPr lang="en-US" dirty="0" smtClean="0"/>
              <a:t>During each “sprint”, typically a two to four week period (with the length being decided by the team), the team creates a potentially deliverable product increment (for example, working and tested software). The set of features that go into a sprint come from the product “backlog”, which is a prioritized set of high level requirements of work to be done. Which backlog items go into the sprint is determined during the sprint planning meeting. During this meeting, the Product Owner informs the team of the items in the product backlog that he or she wants completed. The team then determines how much of this they can commit to complete during the next sprint, and records this in the sprint backlog. During a sprint, no one is allowed to change the sprint backlog, which means that the requirements are frozen for that sprint. Development is </a:t>
            </a:r>
            <a:r>
              <a:rPr lang="en-US" dirty="0" err="1" smtClean="0"/>
              <a:t>timeboxed</a:t>
            </a:r>
            <a:r>
              <a:rPr lang="en-US" dirty="0" smtClean="0"/>
              <a:t> such that the sprint must end on time; if requirements are not completed for any reason they are left out and returned to the product backlog. After a sprint is completed, the team demonstrates how to use the software.</a:t>
            </a:r>
          </a:p>
          <a:p>
            <a:r>
              <a:rPr lang="en-US" dirty="0" smtClean="0"/>
              <a:t>Scrum enables the creation of self-organizing teams by encouraging co-location of all team members, and verbal communication between all team members and disciplines in the project.</a:t>
            </a:r>
          </a:p>
          <a:p>
            <a:r>
              <a:rPr lang="en-US" dirty="0" smtClean="0"/>
              <a:t>A key principle of Scrum is its recognition that during a project the customers can change their minds about what they want and need (often called requirements churn), and that unpredicted challenges cannot be easily addressed in a traditional predictive or planned manner. As such, Scrum adopts an empirical approach—accepting that the problem cannot be fully understood or defined, focusing instead on maximizing the team’s ability to deliver quickly and respond to emerging requirements.</a:t>
            </a:r>
          </a:p>
          <a:p>
            <a:r>
              <a:rPr lang="en-US" dirty="0" smtClean="0"/>
              <a:t>Like other agile development methodologies, Scrum can be implemented through a wide range of tools. Many companies use universal software tools, such as spreadsheets to build and maintain artifacts such as the sprint backlog. There are also open-source and proprietary software packages dedicated to management of products under the Scrum process. Other organizations implement Scrum without the use of any software tools, and maintain their artifacts in hard-copy forms such as paper, whiteboards, and sticky notes</a:t>
            </a:r>
          </a:p>
          <a:p>
            <a:endParaRPr lang="en-US" dirty="0" smtClean="0"/>
          </a:p>
          <a:p>
            <a:endParaRPr lang="ru-RU" dirty="0"/>
          </a:p>
        </p:txBody>
      </p:sp>
      <p:sp>
        <p:nvSpPr>
          <p:cNvPr id="4" name="Slide Number Placeholder 3"/>
          <p:cNvSpPr>
            <a:spLocks noGrp="1"/>
          </p:cNvSpPr>
          <p:nvPr>
            <p:ph type="sldNum" sz="quarter" idx="10"/>
          </p:nvPr>
        </p:nvSpPr>
        <p:spPr/>
        <p:txBody>
          <a:bodyPr/>
          <a:lstStyle/>
          <a:p>
            <a:fld id="{2B7F924A-8ABD-48EB-8C7D-0F451B3BA9C4}" type="slidenum">
              <a:rPr lang="ru-RU" smtClean="0"/>
              <a:t>12</a:t>
            </a:fld>
            <a:endParaRPr lang="ru-RU"/>
          </a:p>
        </p:txBody>
      </p:sp>
    </p:spTree>
    <p:extLst>
      <p:ext uri="{BB962C8B-B14F-4D97-AF65-F5344CB8AC3E}">
        <p14:creationId xmlns:p14="http://schemas.microsoft.com/office/powerpoint/2010/main" val="1833940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The Product Backlog</a:t>
            </a:r>
            <a:r>
              <a:rPr lang="en-US" sz="1200" b="0" i="0" kern="1200" dirty="0" smtClean="0">
                <a:solidFill>
                  <a:schemeClr val="tx1"/>
                </a:solidFill>
                <a:effectLst/>
                <a:latin typeface="+mn-lt"/>
                <a:ea typeface="+mn-ea"/>
                <a:cs typeface="+mn-cs"/>
              </a:rPr>
              <a:t> is the master list of all functionality desired in the product. A product or a project backlog is a prioritized list of requirements with a rough size and complexity estimate of each requirement. Hence, the backlog has 3 components: requirements, priority, rough size and complexity estimate.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Sprint Backlog:</a:t>
            </a:r>
            <a:r>
              <a:rPr lang="en-US" sz="1200" b="0" i="0" kern="1200" dirty="0" smtClean="0">
                <a:solidFill>
                  <a:schemeClr val="tx1"/>
                </a:solidFill>
                <a:effectLst/>
                <a:latin typeface="+mn-lt"/>
                <a:ea typeface="+mn-ea"/>
                <a:cs typeface="+mn-cs"/>
              </a:rPr>
              <a:t> The sprint backlog is the list of tasks that the Scrum team is committing that they will complete in the current sprint. Items on the sprint backlog are drawn from the Product Backlog, by the team based on the priorities set by the Product Owner.</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Daily SCRUM meeting rules: </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1. Hold the daily scrum in the same place at the same time every work day.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2. All team members are required to attend.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3. The scrum master begins the meeting by starting with the person to his or her left and proceeding counter clockwise around the room until everyone has reported.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4. Each team member should respond to three questions only: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a) What have you done since the last daily scrum regarding this project?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b) What will you do between now and the next daily scrum meeting regarding this project?</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Scrum of Scrums</a:t>
            </a:r>
          </a:p>
          <a:p>
            <a:r>
              <a:rPr lang="en-US" sz="1200" b="0" i="0" kern="1200" dirty="0" smtClean="0">
                <a:solidFill>
                  <a:schemeClr val="tx1"/>
                </a:solidFill>
                <a:effectLst/>
                <a:latin typeface="+mn-lt"/>
                <a:ea typeface="+mn-ea"/>
                <a:cs typeface="+mn-cs"/>
              </a:rPr>
              <a:t>Each day normally after the daily scrum.</a:t>
            </a:r>
          </a:p>
          <a:p>
            <a:r>
              <a:rPr lang="en-US" sz="1200" b="0" i="0" kern="1200" dirty="0" smtClean="0">
                <a:solidFill>
                  <a:schemeClr val="tx1"/>
                </a:solidFill>
                <a:effectLst/>
                <a:latin typeface="+mn-lt"/>
                <a:ea typeface="+mn-ea"/>
                <a:cs typeface="+mn-cs"/>
              </a:rPr>
              <a:t>These meetings allow clusters of teams to discuss their work, focusing especially on areas of overlap and integration.</a:t>
            </a:r>
          </a:p>
          <a:p>
            <a:r>
              <a:rPr lang="en-US" sz="1200" b="0" i="0" kern="1200" dirty="0" smtClean="0">
                <a:solidFill>
                  <a:schemeClr val="tx1"/>
                </a:solidFill>
                <a:effectLst/>
                <a:latin typeface="+mn-lt"/>
                <a:ea typeface="+mn-ea"/>
                <a:cs typeface="+mn-cs"/>
              </a:rPr>
              <a:t>A designated person from each team attends.</a:t>
            </a:r>
          </a:p>
          <a:p>
            <a:r>
              <a:rPr lang="en-US" sz="1200" b="0" i="0" kern="1200" dirty="0" smtClean="0">
                <a:solidFill>
                  <a:schemeClr val="tx1"/>
                </a:solidFill>
                <a:effectLst/>
                <a:latin typeface="+mn-lt"/>
                <a:ea typeface="+mn-ea"/>
                <a:cs typeface="+mn-cs"/>
              </a:rPr>
              <a:t>The agenda will be the same as the Daily Scrum, plus the following four questions:</a:t>
            </a:r>
          </a:p>
          <a:p>
            <a:r>
              <a:rPr lang="en-US" sz="1200" b="0" i="0" kern="1200" dirty="0" smtClean="0">
                <a:solidFill>
                  <a:schemeClr val="tx1"/>
                </a:solidFill>
                <a:effectLst/>
                <a:latin typeface="+mn-lt"/>
                <a:ea typeface="+mn-ea"/>
                <a:cs typeface="+mn-cs"/>
              </a:rPr>
              <a:t>What has your team done since we last met?</a:t>
            </a:r>
          </a:p>
          <a:p>
            <a:r>
              <a:rPr lang="en-US" sz="1200" b="0" i="0" kern="1200" dirty="0" smtClean="0">
                <a:solidFill>
                  <a:schemeClr val="tx1"/>
                </a:solidFill>
                <a:effectLst/>
                <a:latin typeface="+mn-lt"/>
                <a:ea typeface="+mn-ea"/>
                <a:cs typeface="+mn-cs"/>
              </a:rPr>
              <a:t>What will your team do before we meet again?</a:t>
            </a:r>
          </a:p>
          <a:p>
            <a:r>
              <a:rPr lang="en-US" sz="1200" b="0" i="0" kern="1200" dirty="0" smtClean="0">
                <a:solidFill>
                  <a:schemeClr val="tx1"/>
                </a:solidFill>
                <a:effectLst/>
                <a:latin typeface="+mn-lt"/>
                <a:ea typeface="+mn-ea"/>
                <a:cs typeface="+mn-cs"/>
              </a:rPr>
              <a:t>Is anything slowing your team down or getting in their way?</a:t>
            </a:r>
          </a:p>
          <a:p>
            <a:r>
              <a:rPr lang="en-US" sz="1200" b="0" i="0" kern="1200" dirty="0" smtClean="0">
                <a:solidFill>
                  <a:schemeClr val="tx1"/>
                </a:solidFill>
                <a:effectLst/>
                <a:latin typeface="+mn-lt"/>
                <a:ea typeface="+mn-ea"/>
                <a:cs typeface="+mn-cs"/>
              </a:rPr>
              <a:t>Are you about to put something in another team’s way?</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Sprint Planning Meeting</a:t>
            </a:r>
          </a:p>
          <a:p>
            <a:r>
              <a:rPr lang="en-US" sz="1200" b="0" i="0" kern="1200" dirty="0" smtClean="0">
                <a:solidFill>
                  <a:schemeClr val="tx1"/>
                </a:solidFill>
                <a:effectLst/>
                <a:latin typeface="+mn-lt"/>
                <a:ea typeface="+mn-ea"/>
                <a:cs typeface="+mn-cs"/>
              </a:rPr>
              <a:t>At the beginning of the sprint cycle (every 7–30 days), a “Sprint Planning Meeting” is held.</a:t>
            </a:r>
          </a:p>
          <a:p>
            <a:r>
              <a:rPr lang="en-US" sz="1200" b="0" i="0" kern="1200" dirty="0" smtClean="0">
                <a:solidFill>
                  <a:schemeClr val="tx1"/>
                </a:solidFill>
                <a:effectLst/>
                <a:latin typeface="+mn-lt"/>
                <a:ea typeface="+mn-ea"/>
                <a:cs typeface="+mn-cs"/>
              </a:rPr>
              <a:t>Select what work is to be done</a:t>
            </a:r>
          </a:p>
          <a:p>
            <a:r>
              <a:rPr lang="en-US" sz="1200" b="0" i="0" kern="1200" dirty="0" smtClean="0">
                <a:solidFill>
                  <a:schemeClr val="tx1"/>
                </a:solidFill>
                <a:effectLst/>
                <a:latin typeface="+mn-lt"/>
                <a:ea typeface="+mn-ea"/>
                <a:cs typeface="+mn-cs"/>
              </a:rPr>
              <a:t>Prepare the Sprint Backlog that details the time it will take to do that work, with the entire team</a:t>
            </a:r>
          </a:p>
          <a:p>
            <a:r>
              <a:rPr lang="en-US" sz="1200" b="0" i="0" kern="1200" dirty="0" smtClean="0">
                <a:solidFill>
                  <a:schemeClr val="tx1"/>
                </a:solidFill>
                <a:effectLst/>
                <a:latin typeface="+mn-lt"/>
                <a:ea typeface="+mn-ea"/>
                <a:cs typeface="+mn-cs"/>
              </a:rPr>
              <a:t>Identify and communicate how much of the work is likely to be done during the current sprint</a:t>
            </a:r>
          </a:p>
          <a:p>
            <a:r>
              <a:rPr lang="en-US" sz="1200" b="0" i="0" kern="1200" dirty="0" smtClean="0">
                <a:solidFill>
                  <a:schemeClr val="tx1"/>
                </a:solidFill>
                <a:effectLst/>
                <a:latin typeface="+mn-lt"/>
                <a:ea typeface="+mn-ea"/>
                <a:cs typeface="+mn-cs"/>
              </a:rPr>
              <a:t>Eight hour time limit</a:t>
            </a:r>
          </a:p>
          <a:p>
            <a:r>
              <a:rPr lang="en-US" sz="1200" b="0" i="0" kern="1200" dirty="0" smtClean="0">
                <a:solidFill>
                  <a:schemeClr val="tx1"/>
                </a:solidFill>
                <a:effectLst/>
                <a:latin typeface="+mn-lt"/>
                <a:ea typeface="+mn-ea"/>
                <a:cs typeface="+mn-cs"/>
              </a:rPr>
              <a:t>(1st four hours) Product Owner + Team: dialog for prioritizing the Product Backlog</a:t>
            </a:r>
          </a:p>
          <a:p>
            <a:r>
              <a:rPr lang="en-US" sz="1200" b="0" i="0" kern="1200" dirty="0" smtClean="0">
                <a:solidFill>
                  <a:schemeClr val="tx1"/>
                </a:solidFill>
                <a:effectLst/>
                <a:latin typeface="+mn-lt"/>
                <a:ea typeface="+mn-ea"/>
                <a:cs typeface="+mn-cs"/>
              </a:rPr>
              <a:t>(2nd four hours) Team only: hashing out a plan for the Sprint, resulting in the Sprint Backlog</a:t>
            </a:r>
          </a:p>
          <a:p>
            <a:r>
              <a:rPr lang="en-US" sz="1200" b="0" i="0" kern="1200" dirty="0" smtClean="0">
                <a:solidFill>
                  <a:schemeClr val="tx1"/>
                </a:solidFill>
                <a:effectLst/>
                <a:latin typeface="+mn-lt"/>
                <a:ea typeface="+mn-ea"/>
                <a:cs typeface="+mn-cs"/>
              </a:rPr>
              <a:t>At the end of a sprint cycle, two meetings are held: the “Sprint Review Meeting” and the “Sprint Retrospective”</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Sprint Review Meeting</a:t>
            </a:r>
          </a:p>
          <a:p>
            <a:r>
              <a:rPr lang="en-US" sz="1200" b="0" i="0" kern="1200" dirty="0" smtClean="0">
                <a:solidFill>
                  <a:schemeClr val="tx1"/>
                </a:solidFill>
                <a:effectLst/>
                <a:latin typeface="+mn-lt"/>
                <a:ea typeface="+mn-ea"/>
                <a:cs typeface="+mn-cs"/>
              </a:rPr>
              <a:t>Review the work that was completed and not completed</a:t>
            </a:r>
          </a:p>
          <a:p>
            <a:r>
              <a:rPr lang="en-US" sz="1200" b="0" i="0" kern="1200" dirty="0" smtClean="0">
                <a:solidFill>
                  <a:schemeClr val="tx1"/>
                </a:solidFill>
                <a:effectLst/>
                <a:latin typeface="+mn-lt"/>
                <a:ea typeface="+mn-ea"/>
                <a:cs typeface="+mn-cs"/>
              </a:rPr>
              <a:t>Present the completed work to the stakeholders (a.k.a. “the demo”)</a:t>
            </a:r>
          </a:p>
          <a:p>
            <a:r>
              <a:rPr lang="en-US" sz="1200" b="0" i="0" kern="1200" dirty="0" smtClean="0">
                <a:solidFill>
                  <a:schemeClr val="tx1"/>
                </a:solidFill>
                <a:effectLst/>
                <a:latin typeface="+mn-lt"/>
                <a:ea typeface="+mn-ea"/>
                <a:cs typeface="+mn-cs"/>
              </a:rPr>
              <a:t>Incomplete work cannot be demonstrated</a:t>
            </a:r>
          </a:p>
          <a:p>
            <a:r>
              <a:rPr lang="en-US" sz="1200" b="0" i="0" kern="1200" dirty="0" smtClean="0">
                <a:solidFill>
                  <a:schemeClr val="tx1"/>
                </a:solidFill>
                <a:effectLst/>
                <a:latin typeface="+mn-lt"/>
                <a:ea typeface="+mn-ea"/>
                <a:cs typeface="+mn-cs"/>
              </a:rPr>
              <a:t>Four hour time limit</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Sprint Retrospective</a:t>
            </a:r>
          </a:p>
          <a:p>
            <a:r>
              <a:rPr lang="en-US" sz="1200" b="0" i="0" kern="1200" dirty="0" smtClean="0">
                <a:solidFill>
                  <a:schemeClr val="tx1"/>
                </a:solidFill>
                <a:effectLst/>
                <a:latin typeface="+mn-lt"/>
                <a:ea typeface="+mn-ea"/>
                <a:cs typeface="+mn-cs"/>
              </a:rPr>
              <a:t>All team members reflect on the past sprint</a:t>
            </a:r>
          </a:p>
          <a:p>
            <a:r>
              <a:rPr lang="en-US" sz="1200" b="0" i="0" kern="1200" dirty="0" smtClean="0">
                <a:solidFill>
                  <a:schemeClr val="tx1"/>
                </a:solidFill>
                <a:effectLst/>
                <a:latin typeface="+mn-lt"/>
                <a:ea typeface="+mn-ea"/>
                <a:cs typeface="+mn-cs"/>
              </a:rPr>
              <a:t>Make continuous process improvements</a:t>
            </a:r>
          </a:p>
          <a:p>
            <a:r>
              <a:rPr lang="en-US" sz="1200" b="0" i="0" kern="1200" dirty="0" smtClean="0">
                <a:solidFill>
                  <a:schemeClr val="tx1"/>
                </a:solidFill>
                <a:effectLst/>
                <a:latin typeface="+mn-lt"/>
                <a:ea typeface="+mn-ea"/>
                <a:cs typeface="+mn-cs"/>
              </a:rPr>
              <a:t>Two main questions are asked in the sprint retrospective: What went well during the sprint? What could be improved in the next sprint?</a:t>
            </a:r>
          </a:p>
          <a:p>
            <a:r>
              <a:rPr lang="en-US" sz="1200" b="0" i="0" kern="1200" dirty="0" smtClean="0">
                <a:solidFill>
                  <a:schemeClr val="tx1"/>
                </a:solidFill>
                <a:effectLst/>
                <a:latin typeface="+mn-lt"/>
                <a:ea typeface="+mn-ea"/>
                <a:cs typeface="+mn-cs"/>
              </a:rPr>
              <a:t>Three hour time limit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t>
            </a:r>
          </a:p>
          <a:p>
            <a:r>
              <a:rPr lang="en-US" sz="1200" b="1" i="0" kern="1200" dirty="0" smtClean="0">
                <a:solidFill>
                  <a:schemeClr val="tx1"/>
                </a:solidFill>
                <a:effectLst/>
                <a:latin typeface="+mn-lt"/>
                <a:ea typeface="+mn-ea"/>
                <a:cs typeface="+mn-cs"/>
              </a:rPr>
              <a:t>Artifacts</a:t>
            </a:r>
          </a:p>
          <a:p>
            <a:r>
              <a:rPr lang="en-US" b="1" dirty="0" smtClean="0"/>
              <a:t>Product Backlog</a:t>
            </a:r>
          </a:p>
          <a:p>
            <a:r>
              <a:rPr lang="en-US" dirty="0" smtClean="0"/>
              <a:t>The product backlog is a high-level list that is maintained throughout the entire project. It aggregates backlog items: broad descriptions of all potential features, prioritized as an absolute ordering by business value. It is therefore the “What” that will be built, sorted by importance. It is open and editable by anyone and contains rough estimates of both business value and development effort. Those estimates help the Product Owner to gauge the timeline and, to a limited extent prioritize. For example, if the “add spellcheck” and “add table support” features have the same business value, the one with the smallest development effort will probably have higher priority, because the ROI (Return on Investment) is higher.</a:t>
            </a:r>
          </a:p>
          <a:p>
            <a:r>
              <a:rPr lang="en-US" dirty="0" smtClean="0"/>
              <a:t>The Product Backlog, and business value of each listed item is the property of the product owner. The associated development effort is however set by the Team.</a:t>
            </a:r>
          </a:p>
          <a:p>
            <a:endParaRPr lang="en-US" dirty="0" smtClean="0"/>
          </a:p>
          <a:p>
            <a:r>
              <a:rPr lang="en-US" b="1" dirty="0" smtClean="0"/>
              <a:t>Sprint Backlog</a:t>
            </a:r>
          </a:p>
          <a:p>
            <a:r>
              <a:rPr lang="en-US" dirty="0" smtClean="0"/>
              <a:t>The sprint backlog is the list of work the team must address during the next sprint. Features are broken down into tasks, which, as a best practice, should normally be between four and sixteen hours of work. With this level of detail the whole team understands exactly what to do, and potentially, anyone can pick a task from the list. Tasks on the sprint backlog are never assigned; rather, tasks are signed up for by the team members as needed, according to the set priority and the team member skills. This promotes self-organization of the team, and developer buy-in.</a:t>
            </a:r>
          </a:p>
          <a:p>
            <a:r>
              <a:rPr lang="en-US" dirty="0" smtClean="0"/>
              <a:t>The sprint backlog is the property of the team, and all included estimates are provided by the Team. Often an accompanying task board is used to see and change the state of the tasks of the current sprint, like “to do”, “in progress” and “done”.</a:t>
            </a:r>
          </a:p>
          <a:p>
            <a:endParaRPr lang="en-US" dirty="0" smtClean="0"/>
          </a:p>
          <a:p>
            <a:r>
              <a:rPr lang="en-US" b="1" dirty="0" smtClean="0"/>
              <a:t>Burn down</a:t>
            </a:r>
          </a:p>
          <a:p>
            <a:r>
              <a:rPr lang="en-US" dirty="0" smtClean="0"/>
              <a:t>The sprint burn down chart is a publicly displayed chart showing remaining work in the sprint backlog. Updated every day, it gives a simple view of the sprint progress. It also provides quick visualizations for reference. There are also other types of </a:t>
            </a:r>
            <a:r>
              <a:rPr lang="en-US" dirty="0" err="1" smtClean="0"/>
              <a:t>burndown</a:t>
            </a:r>
            <a:r>
              <a:rPr lang="en-US" dirty="0" smtClean="0"/>
              <a:t>, for example the release </a:t>
            </a:r>
            <a:r>
              <a:rPr lang="en-US" dirty="0" err="1" smtClean="0"/>
              <a:t>burndown</a:t>
            </a:r>
            <a:r>
              <a:rPr lang="en-US" dirty="0" smtClean="0"/>
              <a:t> chart that shows the amount of work left to complete the target commitment for a Product Release (normally spanning through multiple iterations) and the alternative release </a:t>
            </a:r>
            <a:r>
              <a:rPr lang="en-US" dirty="0" err="1" smtClean="0"/>
              <a:t>burndown</a:t>
            </a:r>
            <a:r>
              <a:rPr lang="en-US" dirty="0" smtClean="0"/>
              <a:t> chart which basically does the same, but clearly shows scope changes to Release Content, by resetting the baseline.  It should not be confused with an earned value chart.</a:t>
            </a:r>
            <a:endParaRPr lang="ru-RU" dirty="0"/>
          </a:p>
        </p:txBody>
      </p:sp>
      <p:sp>
        <p:nvSpPr>
          <p:cNvPr id="4" name="Slide Number Placeholder 3"/>
          <p:cNvSpPr>
            <a:spLocks noGrp="1"/>
          </p:cNvSpPr>
          <p:nvPr>
            <p:ph type="sldNum" sz="quarter" idx="10"/>
          </p:nvPr>
        </p:nvSpPr>
        <p:spPr/>
        <p:txBody>
          <a:bodyPr/>
          <a:lstStyle/>
          <a:p>
            <a:fld id="{2B7F924A-8ABD-48EB-8C7D-0F451B3BA9C4}" type="slidenum">
              <a:rPr lang="ru-RU" smtClean="0"/>
              <a:t>13</a:t>
            </a:fld>
            <a:endParaRPr lang="ru-RU"/>
          </a:p>
        </p:txBody>
      </p:sp>
    </p:spTree>
    <p:extLst>
      <p:ext uri="{BB962C8B-B14F-4D97-AF65-F5344CB8AC3E}">
        <p14:creationId xmlns:p14="http://schemas.microsoft.com/office/powerpoint/2010/main" val="18197217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Scrum is an iterative incremental process of software development commonly used with agile software development.</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Software developed during one unit of time is referred to as an iteration, which typically lasts from two to four weeks. Each iteration passes through a full software development cycle, including planning, requirements analysis, design, writing unit tests, then coding until the unit tests pass and a working product is finally demonstrated to stakeholders.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Roles</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Product Owner (PO)</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The PO is a single person who represents the customer/organization's interest in seeing the product's completion. The PO stands as the authority of all matters regarding the final product. They are responsible for deciding what features are required and prioritizing said features based on organizational interests. Unlike a traditional "sponsor" who may just fulfill the purpose of sign-offs, the product owner is seen as an essential part of the project's team and is always available to the others.</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Although they have an active part within the project, steering the direction of the product, communicating with stakeholders, and helping resolve certain impediments (organizational, especially), the PO is not a management figure (although they should ideally possess good management qualities, such being decisive; having a vision, good communication, etc.). This is counter to how an effective Scrum Team should operate, and the PO should not put or find themselves in such a position.</a:t>
            </a:r>
            <a:br>
              <a:rPr lang="en-US" sz="1200" b="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
            </a:r>
            <a:br>
              <a:rPr lang="en-US" sz="1200" b="1" i="0" kern="1200" dirty="0" smtClean="0">
                <a:solidFill>
                  <a:schemeClr val="tx1"/>
                </a:solidFill>
                <a:effectLst/>
                <a:latin typeface="+mn-lt"/>
                <a:ea typeface="+mn-ea"/>
                <a:cs typeface="+mn-cs"/>
              </a:rPr>
            </a:br>
            <a:r>
              <a:rPr lang="en-US" sz="1200" b="1" i="0" kern="1200" dirty="0" err="1" smtClean="0">
                <a:solidFill>
                  <a:schemeClr val="tx1"/>
                </a:solidFill>
                <a:effectLst/>
                <a:latin typeface="+mn-lt"/>
                <a:ea typeface="+mn-ea"/>
                <a:cs typeface="+mn-cs"/>
              </a:rPr>
              <a:t>ScrumMaster</a:t>
            </a:r>
            <a:r>
              <a:rPr lang="en-US" sz="1200" b="1" i="0" kern="1200" dirty="0" smtClean="0">
                <a:solidFill>
                  <a:schemeClr val="tx1"/>
                </a:solidFill>
                <a:effectLst/>
                <a:latin typeface="+mn-lt"/>
                <a:ea typeface="+mn-ea"/>
                <a:cs typeface="+mn-cs"/>
              </a:rPr>
              <a:t/>
            </a:r>
            <a:br>
              <a:rPr lang="en-US" sz="1200" b="1"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ScrumMaster</a:t>
            </a:r>
            <a:r>
              <a:rPr lang="en-US" sz="1200" b="0" i="0" kern="1200" dirty="0" smtClean="0">
                <a:solidFill>
                  <a:schemeClr val="tx1"/>
                </a:solidFill>
                <a:effectLst/>
                <a:latin typeface="+mn-lt"/>
                <a:ea typeface="+mn-ea"/>
                <a:cs typeface="+mn-cs"/>
              </a:rPr>
              <a:t> is also not a manager; he is instead their best friend. The </a:t>
            </a:r>
            <a:r>
              <a:rPr lang="en-US" sz="1200" b="0" i="0" kern="1200" dirty="0" err="1" smtClean="0">
                <a:solidFill>
                  <a:schemeClr val="tx1"/>
                </a:solidFill>
                <a:effectLst/>
                <a:latin typeface="+mn-lt"/>
                <a:ea typeface="+mn-ea"/>
                <a:cs typeface="+mn-cs"/>
              </a:rPr>
              <a:t>ScrumMaster's</a:t>
            </a:r>
            <a:r>
              <a:rPr lang="en-US" sz="1200" b="0" i="0" kern="1200" dirty="0" smtClean="0">
                <a:solidFill>
                  <a:schemeClr val="tx1"/>
                </a:solidFill>
                <a:effectLst/>
                <a:latin typeface="+mn-lt"/>
                <a:ea typeface="+mn-ea"/>
                <a:cs typeface="+mn-cs"/>
              </a:rPr>
              <a:t> role is to create and maintain an environment that allows the Scrum Team to communicate, work efficiently, drive themselves, and continually improve. They are also responsible for keeping and displaying information that shows the progress of the project, as well as aiding the Product Owner so that the PO can properly utilize Scrum with correct prioritizing of features and integration as a part of the team.</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It is also the </a:t>
            </a:r>
            <a:r>
              <a:rPr lang="en-US" sz="1200" b="0" i="0" kern="1200" dirty="0" err="1" smtClean="0">
                <a:solidFill>
                  <a:schemeClr val="tx1"/>
                </a:solidFill>
                <a:effectLst/>
                <a:latin typeface="+mn-lt"/>
                <a:ea typeface="+mn-ea"/>
                <a:cs typeface="+mn-cs"/>
              </a:rPr>
              <a:t>ScrumMaster's</a:t>
            </a:r>
            <a:r>
              <a:rPr lang="en-US" sz="1200" b="0" i="0" kern="1200" dirty="0" smtClean="0">
                <a:solidFill>
                  <a:schemeClr val="tx1"/>
                </a:solidFill>
                <a:effectLst/>
                <a:latin typeface="+mn-lt"/>
                <a:ea typeface="+mn-ea"/>
                <a:cs typeface="+mn-cs"/>
              </a:rPr>
              <a:t> role is to protect and insulate the team from external sources (and the PO, if necessary) during the Sprint cycle, and ensure that their commitment doesn't break.</a:t>
            </a:r>
            <a:br>
              <a:rPr lang="en-US" sz="1200" b="0" i="0" kern="1200" dirty="0" smtClean="0">
                <a:solidFill>
                  <a:schemeClr val="tx1"/>
                </a:solidFill>
                <a:effectLst/>
                <a:latin typeface="+mn-lt"/>
                <a:ea typeface="+mn-ea"/>
                <a:cs typeface="+mn-cs"/>
              </a:rPr>
            </a:br>
            <a:r>
              <a:rPr lang="en-US" sz="1200" b="0" i="1" kern="1200" dirty="0" smtClean="0">
                <a:solidFill>
                  <a:schemeClr val="tx1"/>
                </a:solidFill>
                <a:effectLst/>
                <a:latin typeface="+mn-lt"/>
                <a:ea typeface="+mn-ea"/>
                <a:cs typeface="+mn-cs"/>
              </a:rPr>
              <a:t>"The </a:t>
            </a:r>
            <a:r>
              <a:rPr lang="en-US" sz="1200" b="0" i="1" kern="1200" dirty="0" err="1" smtClean="0">
                <a:solidFill>
                  <a:schemeClr val="tx1"/>
                </a:solidFill>
                <a:effectLst/>
                <a:latin typeface="+mn-lt"/>
                <a:ea typeface="+mn-ea"/>
                <a:cs typeface="+mn-cs"/>
              </a:rPr>
              <a:t>ScrumMaster's</a:t>
            </a:r>
            <a:r>
              <a:rPr lang="en-US" sz="1200" b="0" i="1" kern="1200" dirty="0" smtClean="0">
                <a:solidFill>
                  <a:schemeClr val="tx1"/>
                </a:solidFill>
                <a:effectLst/>
                <a:latin typeface="+mn-lt"/>
                <a:ea typeface="+mn-ea"/>
                <a:cs typeface="+mn-cs"/>
              </a:rPr>
              <a:t> job is to project the process"</a:t>
            </a:r>
            <a:r>
              <a:rPr lang="en-US" sz="1200" b="0" i="0" kern="1200" dirty="0" smtClean="0">
                <a:solidFill>
                  <a:schemeClr val="tx1"/>
                </a:solidFill>
                <a:effectLst/>
                <a:latin typeface="+mn-lt"/>
                <a:ea typeface="+mn-ea"/>
                <a:cs typeface="+mn-cs"/>
              </a:rPr>
              <a:t> - </a:t>
            </a:r>
            <a:r>
              <a:rPr lang="en-US" sz="1200" b="0" i="1" kern="1200" dirty="0" smtClean="0">
                <a:solidFill>
                  <a:schemeClr val="tx1"/>
                </a:solidFill>
                <a:effectLst/>
                <a:latin typeface="+mn-lt"/>
                <a:ea typeface="+mn-ea"/>
                <a:cs typeface="+mn-cs"/>
              </a:rPr>
              <a:t>Jens </a:t>
            </a:r>
            <a:r>
              <a:rPr lang="en-US" sz="1200" b="0" i="1" kern="1200" dirty="0" err="1" smtClean="0">
                <a:solidFill>
                  <a:schemeClr val="tx1"/>
                </a:solidFill>
                <a:effectLst/>
                <a:latin typeface="+mn-lt"/>
                <a:ea typeface="+mn-ea"/>
                <a:cs typeface="+mn-cs"/>
              </a:rPr>
              <a:t>Ostergaard</a:t>
            </a:r>
            <a:endParaRPr lang="en-US" sz="1200" b="0" i="1"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Scrum Team</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The Scrum Team is everyone who will be performing the actual work (i.e., construction and development of the product) during the Sprint cycles. This is a small group of seven (give or take two) that should consist of cross-functional individuals who can fulfill multiple roles in development. Key to the Scrum Team is that they are self-organizing and motivated, as they are expected to be able to work without management and take personal responsibility for much of the development that happens. While it is not always possible, it is suggested that Scrum Teams co-locate to the same area to improve communication and team dynamics, which should result in a higher velocity.</a:t>
            </a:r>
            <a:endParaRPr lang="ru-RU" dirty="0"/>
          </a:p>
        </p:txBody>
      </p:sp>
      <p:sp>
        <p:nvSpPr>
          <p:cNvPr id="4" name="Slide Number Placeholder 3"/>
          <p:cNvSpPr>
            <a:spLocks noGrp="1"/>
          </p:cNvSpPr>
          <p:nvPr>
            <p:ph type="sldNum" sz="quarter" idx="10"/>
          </p:nvPr>
        </p:nvSpPr>
        <p:spPr/>
        <p:txBody>
          <a:bodyPr/>
          <a:lstStyle/>
          <a:p>
            <a:fld id="{2B7F924A-8ABD-48EB-8C7D-0F451B3BA9C4}" type="slidenum">
              <a:rPr lang="ru-RU" smtClean="0"/>
              <a:t>14</a:t>
            </a:fld>
            <a:endParaRPr lang="ru-RU"/>
          </a:p>
        </p:txBody>
      </p:sp>
    </p:spTree>
    <p:extLst>
      <p:ext uri="{BB962C8B-B14F-4D97-AF65-F5344CB8AC3E}">
        <p14:creationId xmlns:p14="http://schemas.microsoft.com/office/powerpoint/2010/main" val="140501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Strengths</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It fosters buy-in among the development team as they are have a greater sense of responsibility and influence to the end product.</a:t>
            </a:r>
          </a:p>
          <a:p>
            <a:r>
              <a:rPr lang="en-US" sz="1200" b="0" i="0" kern="1200" dirty="0" smtClean="0">
                <a:solidFill>
                  <a:schemeClr val="tx1"/>
                </a:solidFill>
                <a:effectLst/>
                <a:latin typeface="+mn-lt"/>
                <a:ea typeface="+mn-ea"/>
                <a:cs typeface="+mn-cs"/>
              </a:rPr>
              <a:t>It fosters buy-in among stakeholders (including the PO) as their continued feedback and feature requests are an integral part of the project.</a:t>
            </a:r>
          </a:p>
          <a:p>
            <a:r>
              <a:rPr lang="en-US" sz="1200" b="0" i="0" kern="1200" dirty="0" smtClean="0">
                <a:solidFill>
                  <a:schemeClr val="tx1"/>
                </a:solidFill>
                <a:effectLst/>
                <a:latin typeface="+mn-lt"/>
                <a:ea typeface="+mn-ea"/>
                <a:cs typeface="+mn-cs"/>
              </a:rPr>
              <a:t>It encourages customer confidence as stakeholders are given frequent demos of a working product that has its most important features integrated early on in development.</a:t>
            </a:r>
          </a:p>
          <a:p>
            <a:r>
              <a:rPr lang="en-US" sz="1200" b="0" i="0" kern="1200" dirty="0" smtClean="0">
                <a:solidFill>
                  <a:schemeClr val="tx1"/>
                </a:solidFill>
                <a:effectLst/>
                <a:latin typeface="+mn-lt"/>
                <a:ea typeface="+mn-ea"/>
                <a:cs typeface="+mn-cs"/>
              </a:rPr>
              <a:t>It is lightweight, its concepts easy to pick up, and there are very few roles and artifacts to track.</a:t>
            </a:r>
          </a:p>
          <a:p>
            <a:r>
              <a:rPr lang="en-US" sz="1200" b="0" i="0" kern="1200" dirty="0" smtClean="0">
                <a:solidFill>
                  <a:schemeClr val="tx1"/>
                </a:solidFill>
                <a:effectLst/>
                <a:latin typeface="+mn-lt"/>
                <a:ea typeface="+mn-ea"/>
                <a:cs typeface="+mn-cs"/>
              </a:rPr>
              <a:t>It does not require sophisticated tools (you could get away with just using spreadsheet software to track velocity and generate the </a:t>
            </a:r>
            <a:r>
              <a:rPr lang="en-US" sz="1200" b="0" i="0" kern="1200" dirty="0" err="1" smtClean="0">
                <a:solidFill>
                  <a:schemeClr val="tx1"/>
                </a:solidFill>
                <a:effectLst/>
                <a:latin typeface="+mn-lt"/>
                <a:ea typeface="+mn-ea"/>
                <a:cs typeface="+mn-cs"/>
              </a:rPr>
              <a:t>Burndown</a:t>
            </a:r>
            <a:r>
              <a:rPr lang="en-US" sz="1200" b="0" i="0" kern="1200" dirty="0" smtClean="0">
                <a:solidFill>
                  <a:schemeClr val="tx1"/>
                </a:solidFill>
                <a:effectLst/>
                <a:latin typeface="+mn-lt"/>
                <a:ea typeface="+mn-ea"/>
                <a:cs typeface="+mn-cs"/>
              </a:rPr>
              <a:t> Chart, and even that could be done manually).</a:t>
            </a:r>
          </a:p>
          <a:p>
            <a:r>
              <a:rPr lang="en-US" sz="1200" b="0" i="0" kern="1200" dirty="0" smtClean="0">
                <a:solidFill>
                  <a:schemeClr val="tx1"/>
                </a:solidFill>
                <a:effectLst/>
                <a:latin typeface="+mn-lt"/>
                <a:ea typeface="+mn-ea"/>
                <a:cs typeface="+mn-cs"/>
              </a:rPr>
              <a:t>It keeps teams motivated with continual "small wins" in the form of Sprint Tasks, Sprint Goals and iterations of the product.</a:t>
            </a:r>
          </a:p>
          <a:p>
            <a:r>
              <a:rPr lang="en-US" sz="1200" b="0" i="0" kern="1200" dirty="0" smtClean="0">
                <a:solidFill>
                  <a:schemeClr val="tx1"/>
                </a:solidFill>
                <a:effectLst/>
                <a:latin typeface="+mn-lt"/>
                <a:ea typeface="+mn-ea"/>
                <a:cs typeface="+mn-cs"/>
              </a:rPr>
              <a:t>It is able to adapt to changing requirements.</a:t>
            </a:r>
          </a:p>
          <a:p>
            <a:r>
              <a:rPr lang="en-US" sz="1200" b="0" i="0" kern="1200" dirty="0" smtClean="0">
                <a:solidFill>
                  <a:schemeClr val="tx1"/>
                </a:solidFill>
                <a:effectLst/>
                <a:latin typeface="+mn-lt"/>
                <a:ea typeface="+mn-ea"/>
                <a:cs typeface="+mn-cs"/>
              </a:rPr>
              <a:t>It promotes open communication among the development team and stakeholders.</a:t>
            </a:r>
          </a:p>
          <a:p>
            <a:r>
              <a:rPr lang="en-US" sz="1200" b="0" i="0" kern="1200" dirty="0" smtClean="0">
                <a:solidFill>
                  <a:schemeClr val="tx1"/>
                </a:solidFill>
                <a:effectLst/>
                <a:latin typeface="+mn-lt"/>
                <a:ea typeface="+mn-ea"/>
                <a:cs typeface="+mn-cs"/>
              </a:rPr>
              <a:t>Its lack of developmental processes means that it can be adapted to suit a wide variety of projects, not just software systems.</a:t>
            </a:r>
          </a:p>
          <a:p>
            <a:r>
              <a:rPr lang="en-US" sz="1200" b="0" i="0" kern="1200" dirty="0" smtClean="0">
                <a:solidFill>
                  <a:schemeClr val="tx1"/>
                </a:solidFill>
                <a:effectLst/>
                <a:latin typeface="+mn-lt"/>
                <a:ea typeface="+mn-ea"/>
                <a:cs typeface="+mn-cs"/>
              </a:rPr>
              <a:t>Its uncertainty is known up front, and each sprint cycle reduces uncertainty (as opposed to traditional development which can be "almost like a surprise party" by the end of a project).</a:t>
            </a:r>
          </a:p>
          <a:p>
            <a:r>
              <a:rPr lang="en-US" sz="1200" b="0" i="0" kern="1200" dirty="0" smtClean="0">
                <a:solidFill>
                  <a:schemeClr val="tx1"/>
                </a:solidFill>
                <a:effectLst/>
                <a:latin typeface="+mn-lt"/>
                <a:ea typeface="+mn-ea"/>
                <a:cs typeface="+mn-cs"/>
              </a:rPr>
              <a:t>It is considered a "Silver Mirror" (as opposed to a </a:t>
            </a:r>
            <a:r>
              <a:rPr lang="en-US" sz="1200" b="0" i="1" kern="1200" dirty="0" smtClean="0">
                <a:solidFill>
                  <a:schemeClr val="tx1"/>
                </a:solidFill>
                <a:effectLst/>
                <a:latin typeface="+mn-lt"/>
                <a:ea typeface="+mn-ea"/>
                <a:cs typeface="+mn-cs"/>
              </a:rPr>
              <a:t>Silver Bullet</a:t>
            </a:r>
            <a:r>
              <a:rPr lang="en-US" sz="1200" b="0" i="0" kern="1200" dirty="0" smtClean="0">
                <a:solidFill>
                  <a:schemeClr val="tx1"/>
                </a:solidFill>
                <a:effectLst/>
                <a:latin typeface="+mn-lt"/>
                <a:ea typeface="+mn-ea"/>
                <a:cs typeface="+mn-cs"/>
              </a:rPr>
              <a:t>) and its processes can quickly reveal problems within the influencing organization and/or immediate team.</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ru-RU" dirty="0"/>
          </a:p>
        </p:txBody>
      </p:sp>
      <p:sp>
        <p:nvSpPr>
          <p:cNvPr id="4" name="Slide Number Placeholder 3"/>
          <p:cNvSpPr>
            <a:spLocks noGrp="1"/>
          </p:cNvSpPr>
          <p:nvPr>
            <p:ph type="sldNum" sz="quarter" idx="10"/>
          </p:nvPr>
        </p:nvSpPr>
        <p:spPr/>
        <p:txBody>
          <a:bodyPr/>
          <a:lstStyle/>
          <a:p>
            <a:fld id="{2B7F924A-8ABD-48EB-8C7D-0F451B3BA9C4}" type="slidenum">
              <a:rPr lang="ru-RU" smtClean="0"/>
              <a:t>15</a:t>
            </a:fld>
            <a:endParaRPr lang="ru-RU"/>
          </a:p>
        </p:txBody>
      </p:sp>
    </p:spTree>
    <p:extLst>
      <p:ext uri="{BB962C8B-B14F-4D97-AF65-F5344CB8AC3E}">
        <p14:creationId xmlns:p14="http://schemas.microsoft.com/office/powerpoint/2010/main" val="13721489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Weaknesses </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Is not suited for teams that have non-motivated individuals within them. Development can likewise suffer from inexperienced workers (although this is relative to other qualities they might possess, and the team that can support them).</a:t>
            </a:r>
          </a:p>
          <a:p>
            <a:r>
              <a:rPr lang="en-US" sz="1200" b="0" i="0" kern="1200" dirty="0" smtClean="0">
                <a:solidFill>
                  <a:schemeClr val="tx1"/>
                </a:solidFill>
                <a:effectLst/>
                <a:latin typeface="+mn-lt"/>
                <a:ea typeface="+mn-ea"/>
                <a:cs typeface="+mn-cs"/>
              </a:rPr>
              <a:t>Its simplicity can be deceptive, leading Scrum practices to be carried out inefficiently or disregarded if their purpose is taken lightly, without proper understanding.</a:t>
            </a:r>
          </a:p>
          <a:p>
            <a:r>
              <a:rPr lang="en-US" sz="1200" b="0" i="0" kern="1200" dirty="0" smtClean="0">
                <a:solidFill>
                  <a:schemeClr val="tx1"/>
                </a:solidFill>
                <a:effectLst/>
                <a:latin typeface="+mn-lt"/>
                <a:ea typeface="+mn-ea"/>
                <a:cs typeface="+mn-cs"/>
              </a:rPr>
              <a:t>It lacks a prescribed set of processes for development.</a:t>
            </a:r>
          </a:p>
          <a:p>
            <a:r>
              <a:rPr lang="en-US" sz="1200" b="0" i="0" kern="1200" dirty="0" smtClean="0">
                <a:solidFill>
                  <a:schemeClr val="tx1"/>
                </a:solidFill>
                <a:effectLst/>
                <a:latin typeface="+mn-lt"/>
                <a:ea typeface="+mn-ea"/>
                <a:cs typeface="+mn-cs"/>
              </a:rPr>
              <a:t>It requires members of the teams to be working in the same area for maximum performance.</a:t>
            </a:r>
          </a:p>
          <a:p>
            <a:r>
              <a:rPr lang="en-US" sz="1200" b="0" i="0" kern="1200" dirty="0" smtClean="0">
                <a:solidFill>
                  <a:schemeClr val="tx1"/>
                </a:solidFill>
                <a:effectLst/>
                <a:latin typeface="+mn-lt"/>
                <a:ea typeface="+mn-ea"/>
                <a:cs typeface="+mn-cs"/>
              </a:rPr>
              <a:t>It is suited more towards a development team comprised of permanent workers, and not so much a team which relies upon outside consultants.</a:t>
            </a:r>
          </a:p>
          <a:p>
            <a:r>
              <a:rPr lang="en-US" sz="1200" b="0" i="0" kern="1200" dirty="0" smtClean="0">
                <a:solidFill>
                  <a:schemeClr val="tx1"/>
                </a:solidFill>
                <a:effectLst/>
                <a:latin typeface="+mn-lt"/>
                <a:ea typeface="+mn-ea"/>
                <a:cs typeface="+mn-cs"/>
              </a:rPr>
              <a:t>It relies on having a proactive, involved Product Owner, which is not always possible.</a:t>
            </a:r>
          </a:p>
          <a:p>
            <a:r>
              <a:rPr lang="en-US" sz="1200" b="0" i="0" kern="1200" dirty="0" smtClean="0">
                <a:solidFill>
                  <a:schemeClr val="tx1"/>
                </a:solidFill>
                <a:effectLst/>
                <a:latin typeface="+mn-lt"/>
                <a:ea typeface="+mn-ea"/>
                <a:cs typeface="+mn-cs"/>
              </a:rPr>
              <a:t>Depending on the team, its focus on features and iterative releases can encourage quick &amp; dirty development over stable and secure.</a:t>
            </a:r>
          </a:p>
          <a:p>
            <a:r>
              <a:rPr lang="en-US" sz="1200" b="0" i="0" kern="1200" dirty="0" smtClean="0">
                <a:solidFill>
                  <a:schemeClr val="tx1"/>
                </a:solidFill>
                <a:effectLst/>
                <a:latin typeface="+mn-lt"/>
                <a:ea typeface="+mn-ea"/>
                <a:cs typeface="+mn-cs"/>
              </a:rPr>
              <a:t>While it can be quick to problems apparent, it is not always as quick to reveal what the cause of the problem is.</a:t>
            </a:r>
          </a:p>
          <a:p>
            <a:endParaRPr lang="ru-RU" dirty="0" smtClean="0"/>
          </a:p>
          <a:p>
            <a:endParaRPr lang="ru-RU" dirty="0"/>
          </a:p>
        </p:txBody>
      </p:sp>
      <p:sp>
        <p:nvSpPr>
          <p:cNvPr id="4" name="Slide Number Placeholder 3"/>
          <p:cNvSpPr>
            <a:spLocks noGrp="1"/>
          </p:cNvSpPr>
          <p:nvPr>
            <p:ph type="sldNum" sz="quarter" idx="10"/>
          </p:nvPr>
        </p:nvSpPr>
        <p:spPr/>
        <p:txBody>
          <a:bodyPr/>
          <a:lstStyle/>
          <a:p>
            <a:fld id="{2B7F924A-8ABD-48EB-8C7D-0F451B3BA9C4}" type="slidenum">
              <a:rPr lang="ru-RU" smtClean="0"/>
              <a:t>16</a:t>
            </a:fld>
            <a:endParaRPr lang="ru-RU"/>
          </a:p>
        </p:txBody>
      </p:sp>
    </p:spTree>
    <p:extLst>
      <p:ext uri="{BB962C8B-B14F-4D97-AF65-F5344CB8AC3E}">
        <p14:creationId xmlns:p14="http://schemas.microsoft.com/office/powerpoint/2010/main" val="15186133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2B7F924A-8ABD-48EB-8C7D-0F451B3BA9C4}" type="slidenum">
              <a:rPr lang="ru-RU" smtClean="0"/>
              <a:t>17</a:t>
            </a:fld>
            <a:endParaRPr lang="ru-RU"/>
          </a:p>
        </p:txBody>
      </p:sp>
    </p:spTree>
    <p:extLst>
      <p:ext uri="{BB962C8B-B14F-4D97-AF65-F5344CB8AC3E}">
        <p14:creationId xmlns:p14="http://schemas.microsoft.com/office/powerpoint/2010/main" val="5797954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kern="1200" dirty="0" smtClean="0">
                <a:solidFill>
                  <a:schemeClr val="tx1"/>
                </a:solidFill>
                <a:effectLst/>
                <a:latin typeface="+mn-lt"/>
                <a:ea typeface="+mn-ea"/>
                <a:cs typeface="+mn-cs"/>
              </a:rPr>
              <a:t>Исходя из того, что в нашей компании принята итеративная  схема разработки программных продуктов, стадии планирование, разработка и выполнение тестов, анализ и написание отчета могут повторяться. Посмотрите на этот замкнутый круг, из которого, кажется, нет выхода</a:t>
            </a:r>
            <a:r>
              <a:rPr lang="en-US" sz="1200" kern="1200" dirty="0" smtClean="0">
                <a:solidFill>
                  <a:schemeClr val="tx1"/>
                </a:solidFill>
                <a:effectLst/>
                <a:latin typeface="+mn-lt"/>
                <a:ea typeface="+mn-ea"/>
                <a:cs typeface="+mn-cs"/>
                <a:sym typeface="Wingdings"/>
              </a:rPr>
              <a:t></a:t>
            </a:r>
            <a:r>
              <a:rPr lang="en-US" sz="1200" kern="1200" dirty="0" smtClean="0">
                <a:solidFill>
                  <a:schemeClr val="tx1"/>
                </a:solidFill>
                <a:effectLst/>
                <a:latin typeface="+mn-lt"/>
                <a:ea typeface="+mn-ea"/>
                <a:cs typeface="+mn-cs"/>
              </a:rPr>
              <a:t> </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Рассмотрим более подробно каждую стадию.</a:t>
            </a:r>
          </a:p>
          <a:p>
            <a:endParaRPr lang="ru-RU" sz="1200" kern="1200" dirty="0" smtClean="0">
              <a:solidFill>
                <a:schemeClr val="tx1"/>
              </a:solidFill>
              <a:effectLst/>
              <a:latin typeface="+mn-lt"/>
              <a:ea typeface="+mn-ea"/>
              <a:cs typeface="+mn-cs"/>
            </a:endParaRPr>
          </a:p>
          <a:p>
            <a:endParaRPr lang="ru-RU" sz="1200" kern="1200" dirty="0" smtClean="0">
              <a:solidFill>
                <a:schemeClr val="tx1"/>
              </a:solidFill>
              <a:effectLst/>
              <a:latin typeface="+mn-lt"/>
              <a:ea typeface="+mn-ea"/>
              <a:cs typeface="+mn-cs"/>
            </a:endParaRPr>
          </a:p>
          <a:p>
            <a:endParaRPr lang="ru-RU" dirty="0"/>
          </a:p>
        </p:txBody>
      </p:sp>
      <p:sp>
        <p:nvSpPr>
          <p:cNvPr id="4" name="Slide Number Placeholder 3"/>
          <p:cNvSpPr>
            <a:spLocks noGrp="1"/>
          </p:cNvSpPr>
          <p:nvPr>
            <p:ph type="sldNum" sz="quarter" idx="10"/>
          </p:nvPr>
        </p:nvSpPr>
        <p:spPr/>
        <p:txBody>
          <a:bodyPr/>
          <a:lstStyle/>
          <a:p>
            <a:fld id="{2B7F924A-8ABD-48EB-8C7D-0F451B3BA9C4}" type="slidenum">
              <a:rPr lang="ru-RU" smtClean="0"/>
              <a:t>22</a:t>
            </a:fld>
            <a:endParaRPr lang="ru-RU"/>
          </a:p>
        </p:txBody>
      </p:sp>
    </p:spTree>
    <p:extLst>
      <p:ext uri="{BB962C8B-B14F-4D97-AF65-F5344CB8AC3E}">
        <p14:creationId xmlns:p14="http://schemas.microsoft.com/office/powerpoint/2010/main" val="15807221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kern="1200" dirty="0" smtClean="0">
                <a:solidFill>
                  <a:schemeClr val="tx1"/>
                </a:solidFill>
                <a:effectLst/>
                <a:latin typeface="+mn-lt"/>
                <a:ea typeface="+mn-ea"/>
                <a:cs typeface="+mn-cs"/>
              </a:rPr>
              <a:t>Процесс начинается с момента получения ресурс менеджерами письменного запроса от менеджера проекта на выделение требуемых ресурсов для тестирования программного продукта.</a:t>
            </a:r>
          </a:p>
          <a:p>
            <a:r>
              <a:rPr lang="ru-RU" sz="1200" kern="1200" dirty="0" smtClean="0">
                <a:solidFill>
                  <a:schemeClr val="tx1"/>
                </a:solidFill>
                <a:effectLst/>
                <a:latin typeface="+mn-lt"/>
                <a:ea typeface="+mn-ea"/>
                <a:cs typeface="+mn-cs"/>
              </a:rPr>
              <a:t> </a:t>
            </a:r>
          </a:p>
          <a:p>
            <a:r>
              <a:rPr lang="ru-RU" sz="1200" kern="1200" dirty="0" smtClean="0">
                <a:solidFill>
                  <a:schemeClr val="tx1"/>
                </a:solidFill>
                <a:effectLst/>
                <a:latin typeface="+mn-lt"/>
                <a:ea typeface="+mn-ea"/>
                <a:cs typeface="+mn-cs"/>
              </a:rPr>
              <a:t>После согласования указанных ресурсов, ресурс менеджер назначает специалистов, ответственных за тестирование этого проекта и посылает сообщение (письмо) менеджеру проекта.</a:t>
            </a:r>
          </a:p>
          <a:p>
            <a:r>
              <a:rPr lang="ru-RU" sz="1200" kern="1200" dirty="0" smtClean="0">
                <a:solidFill>
                  <a:schemeClr val="tx1"/>
                </a:solidFill>
                <a:effectLst/>
                <a:latin typeface="+mn-lt"/>
                <a:ea typeface="+mn-ea"/>
                <a:cs typeface="+mn-cs"/>
              </a:rPr>
              <a:t> </a:t>
            </a:r>
          </a:p>
          <a:p>
            <a:r>
              <a:rPr lang="ru-RU" sz="1200" kern="1200" dirty="0" smtClean="0">
                <a:solidFill>
                  <a:schemeClr val="tx1"/>
                </a:solidFill>
                <a:effectLst/>
                <a:latin typeface="+mn-lt"/>
                <a:ea typeface="+mn-ea"/>
                <a:cs typeface="+mn-cs"/>
              </a:rPr>
              <a:t>Назначенные специалисты по функциональному тестированию принимают участие во вступительном собрании (в случае их назначения в начале проекта) и приступают к анализу проектной документации, на основании которого, ведущий специалист по тестированию (ВСТ) при необходимости разрабатывает рекомендации по корректировке документации для обеспечения возможности полноценного тестирования программного продукта и посылает их менеджеру проекта.</a:t>
            </a:r>
          </a:p>
          <a:p>
            <a:endParaRPr lang="ru-RU" dirty="0"/>
          </a:p>
        </p:txBody>
      </p:sp>
      <p:sp>
        <p:nvSpPr>
          <p:cNvPr id="4" name="Slide Number Placeholder 3"/>
          <p:cNvSpPr>
            <a:spLocks noGrp="1"/>
          </p:cNvSpPr>
          <p:nvPr>
            <p:ph type="sldNum" sz="quarter" idx="10"/>
          </p:nvPr>
        </p:nvSpPr>
        <p:spPr/>
        <p:txBody>
          <a:bodyPr/>
          <a:lstStyle/>
          <a:p>
            <a:fld id="{2B7F924A-8ABD-48EB-8C7D-0F451B3BA9C4}" type="slidenum">
              <a:rPr lang="ru-RU" smtClean="0"/>
              <a:t>23</a:t>
            </a:fld>
            <a:endParaRPr lang="ru-RU"/>
          </a:p>
        </p:txBody>
      </p:sp>
    </p:spTree>
    <p:extLst>
      <p:ext uri="{BB962C8B-B14F-4D97-AF65-F5344CB8AC3E}">
        <p14:creationId xmlns:p14="http://schemas.microsoft.com/office/powerpoint/2010/main" val="23014172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2B7F924A-8ABD-48EB-8C7D-0F451B3BA9C4}" type="slidenum">
              <a:rPr lang="ru-RU" smtClean="0"/>
              <a:t>24</a:t>
            </a:fld>
            <a:endParaRPr lang="ru-RU"/>
          </a:p>
        </p:txBody>
      </p:sp>
    </p:spTree>
    <p:extLst>
      <p:ext uri="{BB962C8B-B14F-4D97-AF65-F5344CB8AC3E}">
        <p14:creationId xmlns:p14="http://schemas.microsoft.com/office/powerpoint/2010/main" val="15807221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Назначенный ведущий специалист по тестированию разрабатывает на основе анализа проектной документации тестовый план и согласовывает его с менеджером проекта и публикует утвержденный план в РМС. Начальная версия тестового плана должна быть направлена на утверждение руководителю группы до начала тестирования программного продукта.</a:t>
            </a:r>
          </a:p>
          <a:p>
            <a:endParaRPr lang="ru-RU" dirty="0"/>
          </a:p>
        </p:txBody>
      </p:sp>
      <p:sp>
        <p:nvSpPr>
          <p:cNvPr id="4" name="Slide Number Placeholder 3"/>
          <p:cNvSpPr>
            <a:spLocks noGrp="1"/>
          </p:cNvSpPr>
          <p:nvPr>
            <p:ph type="sldNum" sz="quarter" idx="10"/>
          </p:nvPr>
        </p:nvSpPr>
        <p:spPr/>
        <p:txBody>
          <a:bodyPr/>
          <a:lstStyle/>
          <a:p>
            <a:fld id="{2B7F924A-8ABD-48EB-8C7D-0F451B3BA9C4}" type="slidenum">
              <a:rPr lang="ru-RU" smtClean="0"/>
              <a:t>25</a:t>
            </a:fld>
            <a:endParaRPr lang="ru-RU"/>
          </a:p>
        </p:txBody>
      </p:sp>
    </p:spTree>
    <p:extLst>
      <p:ext uri="{BB962C8B-B14F-4D97-AF65-F5344CB8AC3E}">
        <p14:creationId xmlns:p14="http://schemas.microsoft.com/office/powerpoint/2010/main" val="3789795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i="1" dirty="0" smtClean="0"/>
              <a:t>Студенты</a:t>
            </a:r>
            <a:r>
              <a:rPr lang="ru-RU" i="1" baseline="0" dirty="0" smtClean="0"/>
              <a:t> должны понять, что плохих  моделей не бывает, бывает несоответственный выбор – не для того проекта, не для той команды, не для того заказчика</a:t>
            </a:r>
            <a:endParaRPr lang="ru-RU" i="1" dirty="0"/>
          </a:p>
        </p:txBody>
      </p:sp>
      <p:sp>
        <p:nvSpPr>
          <p:cNvPr id="4" name="Slide Number Placeholder 3"/>
          <p:cNvSpPr>
            <a:spLocks noGrp="1"/>
          </p:cNvSpPr>
          <p:nvPr>
            <p:ph type="sldNum" sz="quarter" idx="10"/>
          </p:nvPr>
        </p:nvSpPr>
        <p:spPr/>
        <p:txBody>
          <a:bodyPr/>
          <a:lstStyle/>
          <a:p>
            <a:fld id="{2B7F924A-8ABD-48EB-8C7D-0F451B3BA9C4}" type="slidenum">
              <a:rPr lang="ru-RU" smtClean="0"/>
              <a:t>3</a:t>
            </a:fld>
            <a:endParaRPr lang="ru-RU"/>
          </a:p>
        </p:txBody>
      </p:sp>
    </p:spTree>
    <p:extLst>
      <p:ext uri="{BB962C8B-B14F-4D97-AF65-F5344CB8AC3E}">
        <p14:creationId xmlns:p14="http://schemas.microsoft.com/office/powerpoint/2010/main" val="5797954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kern="1200" dirty="0" smtClean="0">
                <a:solidFill>
                  <a:schemeClr val="tx1"/>
                </a:solidFill>
                <a:effectLst/>
                <a:latin typeface="+mn-lt"/>
                <a:ea typeface="+mn-ea"/>
                <a:cs typeface="+mn-cs"/>
              </a:rPr>
              <a:t>Ведущий специалист по тестированию распределяет обязанности по тестированию программного продукта среди команды специалистов, выделенных для данного проекта, в соответствии с которыми, все участники тестирования разрабатывают тестовые сценарии для закрепленных за ними областей тестирования программного продукта. Ведущий специалист на их основе формирует тестовый сценарий для программного продукта в целом, согласует его с менеджером проекта и публикует в РМС. Тестовый сценарий должен быть утвержден до начала тестирования программного продукта. Тестовый сценарий может выполняться как вручную, так и с использованием средств автоматического тестирования. Часто приемочный тест выполняться автоматическим способом. В зависимости от реализации процесса в конкретном проекте тестовые сценарии могут содержать следующие типы тестов:</a:t>
            </a:r>
          </a:p>
          <a:p>
            <a:pPr lvl="0"/>
            <a:r>
              <a:rPr lang="ru-RU" sz="1200" kern="1200" dirty="0" smtClean="0">
                <a:solidFill>
                  <a:schemeClr val="tx1"/>
                </a:solidFill>
                <a:effectLst/>
                <a:latin typeface="+mn-lt"/>
                <a:ea typeface="+mn-ea"/>
                <a:cs typeface="+mn-cs"/>
              </a:rPr>
              <a:t>Приемочный тест (smoke test);</a:t>
            </a:r>
          </a:p>
          <a:p>
            <a:pPr lvl="0"/>
            <a:r>
              <a:rPr lang="ru-RU" sz="1200" kern="1200" dirty="0" smtClean="0">
                <a:solidFill>
                  <a:schemeClr val="tx1"/>
                </a:solidFill>
                <a:effectLst/>
                <a:latin typeface="+mn-lt"/>
                <a:ea typeface="+mn-ea"/>
                <a:cs typeface="+mn-cs"/>
              </a:rPr>
              <a:t>Критический тест</a:t>
            </a:r>
            <a:r>
              <a:rPr lang="en-US" sz="1200" kern="1200" dirty="0" smtClean="0">
                <a:solidFill>
                  <a:schemeClr val="tx1"/>
                </a:solidFill>
                <a:effectLst/>
                <a:latin typeface="+mn-lt"/>
                <a:ea typeface="+mn-ea"/>
                <a:cs typeface="+mn-cs"/>
              </a:rPr>
              <a:t> (critical path test);</a:t>
            </a:r>
            <a:endParaRPr lang="ru-RU" sz="1200" kern="1200" dirty="0" smtClean="0">
              <a:solidFill>
                <a:schemeClr val="tx1"/>
              </a:solidFill>
              <a:effectLst/>
              <a:latin typeface="+mn-lt"/>
              <a:ea typeface="+mn-ea"/>
              <a:cs typeface="+mn-cs"/>
            </a:endParaRPr>
          </a:p>
          <a:p>
            <a:pPr lvl="0"/>
            <a:r>
              <a:rPr lang="ru-RU" sz="1200" kern="1200" dirty="0" smtClean="0">
                <a:solidFill>
                  <a:schemeClr val="tx1"/>
                </a:solidFill>
                <a:effectLst/>
                <a:latin typeface="+mn-lt"/>
                <a:ea typeface="+mn-ea"/>
                <a:cs typeface="+mn-cs"/>
              </a:rPr>
              <a:t>Расширенный тест (extended test).</a:t>
            </a:r>
          </a:p>
          <a:p>
            <a:endParaRPr lang="ru-RU" dirty="0"/>
          </a:p>
        </p:txBody>
      </p:sp>
      <p:sp>
        <p:nvSpPr>
          <p:cNvPr id="4" name="Slide Number Placeholder 3"/>
          <p:cNvSpPr>
            <a:spLocks noGrp="1"/>
          </p:cNvSpPr>
          <p:nvPr>
            <p:ph type="sldNum" sz="quarter" idx="10"/>
          </p:nvPr>
        </p:nvSpPr>
        <p:spPr/>
        <p:txBody>
          <a:bodyPr/>
          <a:lstStyle/>
          <a:p>
            <a:fld id="{2B7F924A-8ABD-48EB-8C7D-0F451B3BA9C4}" type="slidenum">
              <a:rPr lang="ru-RU" smtClean="0"/>
              <a:t>28</a:t>
            </a:fld>
            <a:endParaRPr lang="ru-RU"/>
          </a:p>
        </p:txBody>
      </p:sp>
    </p:spTree>
    <p:extLst>
      <p:ext uri="{BB962C8B-B14F-4D97-AF65-F5344CB8AC3E}">
        <p14:creationId xmlns:p14="http://schemas.microsoft.com/office/powerpoint/2010/main" val="8458380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dirty="0" err="1" smtClean="0"/>
              <a:t>Testware</a:t>
            </a:r>
            <a:r>
              <a:rPr lang="en-US" dirty="0" smtClean="0"/>
              <a:t> is a term for all utilities that serve in combination for testing a software like scripts, the test environment and any other test infrastructure for later reuse.)</a:t>
            </a:r>
          </a:p>
          <a:p>
            <a:endParaRPr lang="ru-RU" dirty="0"/>
          </a:p>
        </p:txBody>
      </p:sp>
      <p:sp>
        <p:nvSpPr>
          <p:cNvPr id="4" name="Номер слайда 3"/>
          <p:cNvSpPr>
            <a:spLocks noGrp="1"/>
          </p:cNvSpPr>
          <p:nvPr>
            <p:ph type="sldNum" sz="quarter" idx="10"/>
          </p:nvPr>
        </p:nvSpPr>
        <p:spPr/>
        <p:txBody>
          <a:bodyPr/>
          <a:lstStyle/>
          <a:p>
            <a:fld id="{2B7F924A-8ABD-48EB-8C7D-0F451B3BA9C4}" type="slidenum">
              <a:rPr lang="ru-RU" smtClean="0"/>
              <a:t>30</a:t>
            </a:fld>
            <a:endParaRPr lang="ru-RU"/>
          </a:p>
        </p:txBody>
      </p:sp>
    </p:spTree>
    <p:extLst>
      <p:ext uri="{BB962C8B-B14F-4D97-AF65-F5344CB8AC3E}">
        <p14:creationId xmlns:p14="http://schemas.microsoft.com/office/powerpoint/2010/main" val="42174860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Test suite is a collection of test cases that are used to test a software program   to show that it has some specified set of </a:t>
            </a:r>
            <a:r>
              <a:rPr lang="en-US" dirty="0" err="1" smtClean="0"/>
              <a:t>behaviours</a:t>
            </a:r>
            <a:r>
              <a:rPr lang="en-US" dirty="0" smtClean="0"/>
              <a:t>. A test suite often contains detailed instructions and information for each collection of test cases on the system configuration to be used during testing. Test suites are used to group similar test cases together.</a:t>
            </a:r>
            <a:endParaRPr lang="ru-RU" dirty="0"/>
          </a:p>
        </p:txBody>
      </p:sp>
      <p:sp>
        <p:nvSpPr>
          <p:cNvPr id="4" name="Номер слайда 3"/>
          <p:cNvSpPr>
            <a:spLocks noGrp="1"/>
          </p:cNvSpPr>
          <p:nvPr>
            <p:ph type="sldNum" sz="quarter" idx="10"/>
          </p:nvPr>
        </p:nvSpPr>
        <p:spPr/>
        <p:txBody>
          <a:bodyPr/>
          <a:lstStyle/>
          <a:p>
            <a:fld id="{2B7F924A-8ABD-48EB-8C7D-0F451B3BA9C4}" type="slidenum">
              <a:rPr lang="ru-RU" smtClean="0"/>
              <a:t>31</a:t>
            </a:fld>
            <a:endParaRPr lang="ru-RU"/>
          </a:p>
        </p:txBody>
      </p:sp>
    </p:spTree>
    <p:extLst>
      <p:ext uri="{BB962C8B-B14F-4D97-AF65-F5344CB8AC3E}">
        <p14:creationId xmlns:p14="http://schemas.microsoft.com/office/powerpoint/2010/main" val="13467993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kern="1200" dirty="0" smtClean="0">
                <a:solidFill>
                  <a:schemeClr val="tx1"/>
                </a:solidFill>
                <a:effectLst/>
                <a:latin typeface="+mn-lt"/>
                <a:ea typeface="+mn-ea"/>
                <a:cs typeface="+mn-cs"/>
              </a:rPr>
              <a:t>При получении сообщения РМС о выпуске новой версии программного продукта ВСТ проверяет соответствие конфигурации версии программного продукта проектной документации, команда тестирования приступает к инсталляции продукта на выделенном тестовом оборудовании, уточняет конфигурационную информацию (проверяет номер версии ПП, наличие требуемых компонент и т.п.) и проводит приемочный тест. Приемочный и другие типы тестов выполняются, если они предусмотрены тестовым планом. Как минимум один вид тестов должен быть предусмотрен в тестовом плане. Если приемочный тест не выполняется, то конечное состояние предназначенной для тестирования версии программного продукта в РМС должно быть Installed или Not installed.</a:t>
            </a:r>
          </a:p>
          <a:p>
            <a:r>
              <a:rPr lang="ru-RU" sz="1200" kern="1200" dirty="0" smtClean="0">
                <a:solidFill>
                  <a:schemeClr val="tx1"/>
                </a:solidFill>
                <a:effectLst/>
                <a:latin typeface="+mn-lt"/>
                <a:ea typeface="+mn-ea"/>
                <a:cs typeface="+mn-cs"/>
              </a:rPr>
              <a:t> </a:t>
            </a:r>
          </a:p>
          <a:p>
            <a:r>
              <a:rPr lang="ru-RU" sz="1200" kern="1200" dirty="0" smtClean="0">
                <a:solidFill>
                  <a:schemeClr val="tx1"/>
                </a:solidFill>
                <a:effectLst/>
                <a:latin typeface="+mn-lt"/>
                <a:ea typeface="+mn-ea"/>
                <a:cs typeface="+mn-cs"/>
              </a:rPr>
              <a:t>В ходе приемочного и последующих типов тестов специалисты по тестированию проверяют соответствие исправленных дефектов, заявленных группой разработки программного продукта, их реальному состоянию и отображают их состояние в РМС. Кроме того, как и во время остальных видов тестирования, каждый обнаруженный в программном продукте дефект должен незамедлительно заноситься в РМС, откуда автоматически поступает уведомление о новом дефекте в группу разработки. </a:t>
            </a:r>
          </a:p>
          <a:p>
            <a:r>
              <a:rPr lang="ru-RU" sz="1200" kern="1200" dirty="0" smtClean="0">
                <a:solidFill>
                  <a:schemeClr val="tx1"/>
                </a:solidFill>
                <a:effectLst/>
                <a:latin typeface="+mn-lt"/>
                <a:ea typeface="+mn-ea"/>
                <a:cs typeface="+mn-cs"/>
              </a:rPr>
              <a:t> </a:t>
            </a:r>
          </a:p>
          <a:p>
            <a:r>
              <a:rPr lang="ru-RU" sz="1200" kern="1200" dirty="0" smtClean="0">
                <a:solidFill>
                  <a:schemeClr val="tx1"/>
                </a:solidFill>
                <a:effectLst/>
                <a:latin typeface="+mn-lt"/>
                <a:ea typeface="+mn-ea"/>
                <a:cs typeface="+mn-cs"/>
              </a:rPr>
              <a:t>По результатам приемочного теста ведущий специалист по тестированию принимает решение о прохождении теста программным продуктом. Если тест не пройден, то он посылает через РМС сообщение о том, что версия программного продукта (ПП) не прошла приемочный тест (smoke test failed) и процесс тестирования данной версии заканчивается. При положительном решении посылается сообщение о прохождении теста (smoke test passed) и команда тестирования приступает к критическому и расширенному тестам, которые могут длиться продолжительное время (вплоть до нескольких рабочих дней). Как правило, данный процесс продолжается до момента выпуска новой версии программного продукта. </a:t>
            </a:r>
          </a:p>
          <a:p>
            <a:endParaRPr lang="ru-RU" dirty="0"/>
          </a:p>
        </p:txBody>
      </p:sp>
      <p:sp>
        <p:nvSpPr>
          <p:cNvPr id="4" name="Slide Number Placeholder 3"/>
          <p:cNvSpPr>
            <a:spLocks noGrp="1"/>
          </p:cNvSpPr>
          <p:nvPr>
            <p:ph type="sldNum" sz="quarter" idx="10"/>
          </p:nvPr>
        </p:nvSpPr>
        <p:spPr/>
        <p:txBody>
          <a:bodyPr/>
          <a:lstStyle/>
          <a:p>
            <a:fld id="{2B7F924A-8ABD-48EB-8C7D-0F451B3BA9C4}" type="slidenum">
              <a:rPr lang="ru-RU" smtClean="0"/>
              <a:t>33</a:t>
            </a:fld>
            <a:endParaRPr lang="ru-RU"/>
          </a:p>
        </p:txBody>
      </p:sp>
    </p:spTree>
    <p:extLst>
      <p:ext uri="{BB962C8B-B14F-4D97-AF65-F5344CB8AC3E}">
        <p14:creationId xmlns:p14="http://schemas.microsoft.com/office/powerpoint/2010/main" val="19292626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kern="1200" dirty="0" smtClean="0">
                <a:solidFill>
                  <a:schemeClr val="tx1"/>
                </a:solidFill>
                <a:effectLst/>
                <a:latin typeface="+mn-lt"/>
                <a:ea typeface="+mn-ea"/>
                <a:cs typeface="+mn-cs"/>
              </a:rPr>
              <a:t>ВСТ (СТ в случае закрепления за ним отдельного приложения из состава ПП) как правило в конце каждой рабочей недели создает отчет о результатах тестирования версии (нескольких версий) программного продукта и опубликовывает его в РМС. В случае, когда в течение рабочей недели версии ПП не выпускались, допускается не создавать данный отчет, при этом вся статистическая информация за данный период должна быть включена в следующий отчет за общий период. Шаблон отчета опубликован в РМС. Данные результаты обсуждаются на еженедельном общем собрании отдела функционального тестирования. Кроме того, при необходимости, ВСТ корректирует тестовые план и сценарий, согласует вносимые изменения в описанном ранее порядке и публикует обновленные версии документов в РМС.</a:t>
            </a:r>
          </a:p>
          <a:p>
            <a:r>
              <a:rPr lang="ru-RU" sz="1200" kern="1200" dirty="0" smtClean="0">
                <a:solidFill>
                  <a:schemeClr val="tx1"/>
                </a:solidFill>
                <a:effectLst/>
                <a:latin typeface="+mn-lt"/>
                <a:ea typeface="+mn-ea"/>
                <a:cs typeface="+mn-cs"/>
              </a:rPr>
              <a:t>Ведущий специалист по тестированию принимает участие в регулярных, как правило, еженедельных, хотя менеджер проекта может установить иную периодичность обсуждений, обсуждениях состояния проекта, а также в завершающем собрании по проекту.</a:t>
            </a:r>
          </a:p>
          <a:p>
            <a:r>
              <a:rPr lang="ru-RU" sz="1200" kern="1200" dirty="0" smtClean="0">
                <a:solidFill>
                  <a:schemeClr val="tx1"/>
                </a:solidFill>
                <a:effectLst/>
                <a:latin typeface="+mn-lt"/>
                <a:ea typeface="+mn-ea"/>
                <a:cs typeface="+mn-cs"/>
              </a:rPr>
              <a:t> </a:t>
            </a:r>
          </a:p>
          <a:p>
            <a:endParaRPr lang="ru-RU" dirty="0"/>
          </a:p>
        </p:txBody>
      </p:sp>
      <p:sp>
        <p:nvSpPr>
          <p:cNvPr id="4" name="Slide Number Placeholder 3"/>
          <p:cNvSpPr>
            <a:spLocks noGrp="1"/>
          </p:cNvSpPr>
          <p:nvPr>
            <p:ph type="sldNum" sz="quarter" idx="10"/>
          </p:nvPr>
        </p:nvSpPr>
        <p:spPr/>
        <p:txBody>
          <a:bodyPr/>
          <a:lstStyle/>
          <a:p>
            <a:fld id="{2B7F924A-8ABD-48EB-8C7D-0F451B3BA9C4}" type="slidenum">
              <a:rPr lang="ru-RU" smtClean="0"/>
              <a:t>36</a:t>
            </a:fld>
            <a:endParaRPr lang="ru-RU"/>
          </a:p>
        </p:txBody>
      </p:sp>
    </p:spTree>
    <p:extLst>
      <p:ext uri="{BB962C8B-B14F-4D97-AF65-F5344CB8AC3E}">
        <p14:creationId xmlns:p14="http://schemas.microsoft.com/office/powerpoint/2010/main" val="9008767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2B7F924A-8ABD-48EB-8C7D-0F451B3BA9C4}" type="slidenum">
              <a:rPr lang="ru-RU" smtClean="0"/>
              <a:t>38</a:t>
            </a:fld>
            <a:endParaRPr lang="ru-RU"/>
          </a:p>
        </p:txBody>
      </p:sp>
    </p:spTree>
    <p:extLst>
      <p:ext uri="{BB962C8B-B14F-4D97-AF65-F5344CB8AC3E}">
        <p14:creationId xmlns:p14="http://schemas.microsoft.com/office/powerpoint/2010/main" val="35674434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kern="1200" dirty="0" smtClean="0">
                <a:solidFill>
                  <a:schemeClr val="tx1"/>
                </a:solidFill>
                <a:effectLst/>
                <a:latin typeface="+mn-lt"/>
                <a:ea typeface="+mn-ea"/>
                <a:cs typeface="+mn-cs"/>
              </a:rPr>
              <a:t>Ну, и после того как продукт и оттестирован, и группа тестирования рекомендует его к поставке заказчику, процесс тестирования завершается. Это как раз то самое место, когда мы вырываемся из нашего замкнутого круга</a:t>
            </a:r>
            <a:r>
              <a:rPr lang="ru-RU" sz="1200" kern="1200" dirty="0" smtClean="0">
                <a:solidFill>
                  <a:schemeClr val="tx1"/>
                </a:solidFill>
                <a:effectLst/>
                <a:latin typeface="+mn-lt"/>
                <a:ea typeface="+mn-ea"/>
                <a:cs typeface="+mn-cs"/>
                <a:sym typeface="Wingdings"/>
              </a:rPr>
              <a:t></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***вопросы?***</a:t>
            </a:r>
          </a:p>
          <a:p>
            <a:endParaRPr lang="ru-RU" dirty="0"/>
          </a:p>
        </p:txBody>
      </p:sp>
      <p:sp>
        <p:nvSpPr>
          <p:cNvPr id="4" name="Slide Number Placeholder 3"/>
          <p:cNvSpPr>
            <a:spLocks noGrp="1"/>
          </p:cNvSpPr>
          <p:nvPr>
            <p:ph type="sldNum" sz="quarter" idx="10"/>
          </p:nvPr>
        </p:nvSpPr>
        <p:spPr/>
        <p:txBody>
          <a:bodyPr/>
          <a:lstStyle/>
          <a:p>
            <a:fld id="{2B7F924A-8ABD-48EB-8C7D-0F451B3BA9C4}" type="slidenum">
              <a:rPr lang="ru-RU" smtClean="0"/>
              <a:t>39</a:t>
            </a:fld>
            <a:endParaRPr lang="ru-RU"/>
          </a:p>
        </p:txBody>
      </p:sp>
    </p:spTree>
    <p:extLst>
      <p:ext uri="{BB962C8B-B14F-4D97-AF65-F5344CB8AC3E}">
        <p14:creationId xmlns:p14="http://schemas.microsoft.com/office/powerpoint/2010/main" val="17672860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kern="1200" dirty="0" smtClean="0">
                <a:solidFill>
                  <a:schemeClr val="tx1"/>
                </a:solidFill>
                <a:effectLst/>
                <a:latin typeface="+mn-lt"/>
                <a:ea typeface="+mn-ea"/>
                <a:cs typeface="+mn-cs"/>
              </a:rPr>
              <a:t>Хорошо. Теперь предлагаю вам взглянуть на последний слайд сегодняшней темы. Это Схема процесса функционального тестирования, с которым мы только что познакомились. Здесь идут распределение по фазам тестирования и ролям в проекте.</a:t>
            </a:r>
          </a:p>
          <a:p>
            <a:r>
              <a:rPr lang="ru-RU" sz="1200" kern="1200" dirty="0" smtClean="0">
                <a:solidFill>
                  <a:schemeClr val="tx1"/>
                </a:solidFill>
                <a:effectLst/>
                <a:latin typeface="+mn-lt"/>
                <a:ea typeface="+mn-ea"/>
                <a:cs typeface="+mn-cs"/>
              </a:rPr>
              <a:t>***рассказать по слайду***</a:t>
            </a:r>
          </a:p>
          <a:p>
            <a:endParaRPr lang="ru-RU" dirty="0"/>
          </a:p>
        </p:txBody>
      </p:sp>
      <p:sp>
        <p:nvSpPr>
          <p:cNvPr id="4" name="Slide Number Placeholder 3"/>
          <p:cNvSpPr>
            <a:spLocks noGrp="1"/>
          </p:cNvSpPr>
          <p:nvPr>
            <p:ph type="sldNum" sz="quarter" idx="10"/>
          </p:nvPr>
        </p:nvSpPr>
        <p:spPr/>
        <p:txBody>
          <a:bodyPr/>
          <a:lstStyle/>
          <a:p>
            <a:fld id="{2B7F924A-8ABD-48EB-8C7D-0F451B3BA9C4}" type="slidenum">
              <a:rPr lang="ru-RU" smtClean="0"/>
              <a:t>40</a:t>
            </a:fld>
            <a:endParaRPr lang="ru-RU"/>
          </a:p>
        </p:txBody>
      </p:sp>
    </p:spTree>
    <p:extLst>
      <p:ext uri="{BB962C8B-B14F-4D97-AF65-F5344CB8AC3E}">
        <p14:creationId xmlns:p14="http://schemas.microsoft.com/office/powerpoint/2010/main" val="32184430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2B7F924A-8ABD-48EB-8C7D-0F451B3BA9C4}" type="slidenum">
              <a:rPr lang="ru-RU" smtClean="0"/>
              <a:t>41</a:t>
            </a:fld>
            <a:endParaRPr lang="ru-RU"/>
          </a:p>
        </p:txBody>
      </p:sp>
    </p:spTree>
    <p:extLst>
      <p:ext uri="{BB962C8B-B14F-4D97-AF65-F5344CB8AC3E}">
        <p14:creationId xmlns:p14="http://schemas.microsoft.com/office/powerpoint/2010/main" val="5797954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1" kern="1200" dirty="0" smtClean="0">
                <a:solidFill>
                  <a:schemeClr val="tx1"/>
                </a:solidFill>
                <a:effectLst/>
                <a:latin typeface="+mn-lt"/>
                <a:ea typeface="+mn-ea"/>
                <a:cs typeface="+mn-cs"/>
              </a:rPr>
              <a:t>Testing Can’t Show That Bugs Don’t Exist</a:t>
            </a:r>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Think about this for a moment. You’re an exterminator charged with examining a house for bugs. You inspect the house and find evidence of bugs—maybe live bugs, dead bugs, or nests.</a:t>
            </a:r>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 can safely say that the house has bugs.</a:t>
            </a:r>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 visit another house. This time you find no evidence of bugs. You look in all the obvious places and see no signs of an infestation. Maybe you find a few dead bugs or old nests but you see nothing that tells you that live bugs exist. Can you absolutely, positively state that the house is bug free? Nope. All you can conclude is that in your search you didn’t find any live bugs. Unless you completely dismantled the house down to the foundation, you can’t be sure that you didn’t simply just miss them.</a:t>
            </a:r>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Software testing works exactly as the exterminator does. It can show that bugs exist, but it can’t show that bugs don’t exist. You can perform your tests, find and report bugs, but at no point can you guarantee that there are no longer any bugs to find. You can only continue your testing and possibly find more.</a:t>
            </a:r>
            <a:endParaRPr lang="ru-RU" sz="1200" kern="1200" dirty="0" smtClean="0">
              <a:solidFill>
                <a:schemeClr val="tx1"/>
              </a:solidFill>
              <a:effectLst/>
              <a:latin typeface="+mn-lt"/>
              <a:ea typeface="+mn-ea"/>
              <a:cs typeface="+mn-cs"/>
            </a:endParaRPr>
          </a:p>
        </p:txBody>
      </p:sp>
      <p:sp>
        <p:nvSpPr>
          <p:cNvPr id="59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2B3C86"/>
                </a:solidFill>
                <a:latin typeface="Arial" charset="0"/>
                <a:cs typeface="Times New Roman" pitchFamily="18" charset="0"/>
              </a:defRPr>
            </a:lvl1pPr>
            <a:lvl2pPr marL="742950" indent="-285750" eaLnBrk="0" hangingPunct="0">
              <a:defRPr b="1">
                <a:solidFill>
                  <a:srgbClr val="2B3C86"/>
                </a:solidFill>
                <a:latin typeface="Arial" charset="0"/>
                <a:cs typeface="Times New Roman" pitchFamily="18" charset="0"/>
              </a:defRPr>
            </a:lvl2pPr>
            <a:lvl3pPr marL="1143000" indent="-228600" eaLnBrk="0" hangingPunct="0">
              <a:defRPr b="1">
                <a:solidFill>
                  <a:srgbClr val="2B3C86"/>
                </a:solidFill>
                <a:latin typeface="Arial" charset="0"/>
                <a:cs typeface="Times New Roman" pitchFamily="18" charset="0"/>
              </a:defRPr>
            </a:lvl3pPr>
            <a:lvl4pPr marL="1600200" indent="-228600" eaLnBrk="0" hangingPunct="0">
              <a:defRPr b="1">
                <a:solidFill>
                  <a:srgbClr val="2B3C86"/>
                </a:solidFill>
                <a:latin typeface="Arial" charset="0"/>
                <a:cs typeface="Times New Roman" pitchFamily="18" charset="0"/>
              </a:defRPr>
            </a:lvl4pPr>
            <a:lvl5pPr marL="2057400" indent="-228600" eaLnBrk="0" hangingPunct="0">
              <a:defRPr b="1">
                <a:solidFill>
                  <a:srgbClr val="2B3C86"/>
                </a:solidFill>
                <a:latin typeface="Arial" charset="0"/>
                <a:cs typeface="Times New Roman" pitchFamily="18" charset="0"/>
              </a:defRPr>
            </a:lvl5pPr>
            <a:lvl6pPr marL="2514600" indent="-228600" eaLnBrk="0" fontAlgn="base" hangingPunct="0">
              <a:spcBef>
                <a:spcPct val="50000"/>
              </a:spcBef>
              <a:spcAft>
                <a:spcPct val="0"/>
              </a:spcAft>
              <a:defRPr b="1">
                <a:solidFill>
                  <a:srgbClr val="2B3C86"/>
                </a:solidFill>
                <a:latin typeface="Arial" charset="0"/>
                <a:cs typeface="Times New Roman" pitchFamily="18" charset="0"/>
              </a:defRPr>
            </a:lvl6pPr>
            <a:lvl7pPr marL="2971800" indent="-228600" eaLnBrk="0" fontAlgn="base" hangingPunct="0">
              <a:spcBef>
                <a:spcPct val="50000"/>
              </a:spcBef>
              <a:spcAft>
                <a:spcPct val="0"/>
              </a:spcAft>
              <a:defRPr b="1">
                <a:solidFill>
                  <a:srgbClr val="2B3C86"/>
                </a:solidFill>
                <a:latin typeface="Arial" charset="0"/>
                <a:cs typeface="Times New Roman" pitchFamily="18" charset="0"/>
              </a:defRPr>
            </a:lvl7pPr>
            <a:lvl8pPr marL="3429000" indent="-228600" eaLnBrk="0" fontAlgn="base" hangingPunct="0">
              <a:spcBef>
                <a:spcPct val="50000"/>
              </a:spcBef>
              <a:spcAft>
                <a:spcPct val="0"/>
              </a:spcAft>
              <a:defRPr b="1">
                <a:solidFill>
                  <a:srgbClr val="2B3C86"/>
                </a:solidFill>
                <a:latin typeface="Arial" charset="0"/>
                <a:cs typeface="Times New Roman" pitchFamily="18" charset="0"/>
              </a:defRPr>
            </a:lvl8pPr>
            <a:lvl9pPr marL="3886200" indent="-228600" eaLnBrk="0" fontAlgn="base" hangingPunct="0">
              <a:spcBef>
                <a:spcPct val="50000"/>
              </a:spcBef>
              <a:spcAft>
                <a:spcPct val="0"/>
              </a:spcAft>
              <a:defRPr b="1">
                <a:solidFill>
                  <a:srgbClr val="2B3C86"/>
                </a:solidFill>
                <a:latin typeface="Arial" charset="0"/>
                <a:cs typeface="Times New Roman" pitchFamily="18" charset="0"/>
              </a:defRPr>
            </a:lvl9pPr>
          </a:lstStyle>
          <a:p>
            <a:pPr eaLnBrk="1" hangingPunct="1"/>
            <a:fld id="{782BA451-F632-42B8-A267-75F00275FC03}" type="slidenum">
              <a:rPr lang="en-US" b="0" smtClean="0">
                <a:solidFill>
                  <a:schemeClr val="tx1"/>
                </a:solidFill>
                <a:latin typeface="Times New Roman" pitchFamily="18" charset="0"/>
              </a:rPr>
              <a:pPr eaLnBrk="1" hangingPunct="1"/>
              <a:t>44</a:t>
            </a:fld>
            <a:endParaRPr lang="en-US" b="0" smtClean="0">
              <a:solidFill>
                <a:schemeClr val="tx1"/>
              </a:solidFill>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dirty="0" smtClean="0"/>
              <a:t>Big-Bang Model</a:t>
            </a:r>
          </a:p>
          <a:p>
            <a:r>
              <a:rPr lang="en-US" dirty="0" smtClean="0"/>
              <a:t>One theory of the creation of the universe is the big-bang theory. It states that billions of years ago, the universe was created in a single huge explosion of nearly infinite energy. Everything that exists is the result of energy and matter lining up to produce this book, floppy disks, and Bill Gates. If the atoms didn’t line up just right, these things might all be just quivering masses</a:t>
            </a:r>
          </a:p>
          <a:p>
            <a:r>
              <a:rPr lang="en-US" dirty="0" smtClean="0"/>
              <a:t>of goop.</a:t>
            </a:r>
          </a:p>
          <a:p>
            <a:r>
              <a:rPr lang="en-US" dirty="0" smtClean="0"/>
              <a:t>The big-bang model for software development shown in Figure follows much the same principle. A huge amount of matter (people and money) is put together, a lot of energy is expended—often violently—and out comes the perfect software product…or it doesn’t.</a:t>
            </a:r>
          </a:p>
          <a:p>
            <a:r>
              <a:rPr lang="en-US" dirty="0" smtClean="0"/>
              <a:t>The beauty of the big-bang method is that it’s simple. There is little if any planning, scheduling, or formal development process. All the effort is spent developing the software and writing the code. It’s an ideal process if the product requirements aren’t well understood and the final release date is flexible. It’s also important to have very flexible customers, too, because they won’t know what they’re getting until the very end.</a:t>
            </a:r>
          </a:p>
          <a:p>
            <a:r>
              <a:rPr lang="en-US" dirty="0" smtClean="0"/>
              <a:t>Notice that testing isn’t shown in Figure. In most cases, there is little to no formal testing done under the big-bang model. If testing does occur, it’s squeezed in just before the product is released. It’s a mystery why testing is sometimes inserted into this model, but it’s probably to make everyone feel good that some testing was performed.</a:t>
            </a:r>
          </a:p>
          <a:p>
            <a:r>
              <a:rPr lang="en-US" dirty="0" smtClean="0"/>
              <a:t>If you are called in to test a product under the big-bang model, you have both an easy and a difficult task. Because the software is already complete, you have the perfect specification—the product itself. And, because it’s impossible to go back and fix things that are broken, your</a:t>
            </a:r>
          </a:p>
          <a:p>
            <a:r>
              <a:rPr lang="en-US" dirty="0" smtClean="0"/>
              <a:t>job is really just to report what you find so the customers can be told about the problems.</a:t>
            </a:r>
          </a:p>
          <a:p>
            <a:r>
              <a:rPr lang="en-US" dirty="0" smtClean="0"/>
              <a:t>The downside is that, in the eyes of project management, the product is ready to go, so your work is holding up delivery to the customer. The longer you take to do your job and the more bugs you find, the more contentious the situation will become. Try to stay away from testing in this model.</a:t>
            </a:r>
            <a:endParaRPr lang="ru-RU" dirty="0" smtClean="0"/>
          </a:p>
        </p:txBody>
      </p:sp>
      <p:sp>
        <p:nvSpPr>
          <p:cNvPr id="286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2B3C86"/>
                </a:solidFill>
                <a:latin typeface="Verdana" pitchFamily="34" charset="0"/>
                <a:cs typeface="Times New Roman" pitchFamily="18" charset="0"/>
              </a:defRPr>
            </a:lvl1pPr>
            <a:lvl2pPr marL="742950" indent="-285750" eaLnBrk="0" hangingPunct="0">
              <a:defRPr b="1">
                <a:solidFill>
                  <a:srgbClr val="2B3C86"/>
                </a:solidFill>
                <a:latin typeface="Verdana" pitchFamily="34" charset="0"/>
                <a:cs typeface="Times New Roman" pitchFamily="18" charset="0"/>
              </a:defRPr>
            </a:lvl2pPr>
            <a:lvl3pPr marL="1143000" indent="-228600" eaLnBrk="0" hangingPunct="0">
              <a:defRPr b="1">
                <a:solidFill>
                  <a:srgbClr val="2B3C86"/>
                </a:solidFill>
                <a:latin typeface="Verdana" pitchFamily="34" charset="0"/>
                <a:cs typeface="Times New Roman" pitchFamily="18" charset="0"/>
              </a:defRPr>
            </a:lvl3pPr>
            <a:lvl4pPr marL="1600200" indent="-228600" eaLnBrk="0" hangingPunct="0">
              <a:defRPr b="1">
                <a:solidFill>
                  <a:srgbClr val="2B3C86"/>
                </a:solidFill>
                <a:latin typeface="Verdana" pitchFamily="34" charset="0"/>
                <a:cs typeface="Times New Roman" pitchFamily="18" charset="0"/>
              </a:defRPr>
            </a:lvl4pPr>
            <a:lvl5pPr marL="2057400" indent="-228600" eaLnBrk="0" hangingPunct="0">
              <a:defRPr b="1">
                <a:solidFill>
                  <a:srgbClr val="2B3C86"/>
                </a:solidFill>
                <a:latin typeface="Verdana" pitchFamily="34" charset="0"/>
                <a:cs typeface="Times New Roman" pitchFamily="18" charset="0"/>
              </a:defRPr>
            </a:lvl5pPr>
            <a:lvl6pPr marL="2514600" indent="-228600" eaLnBrk="0" fontAlgn="base" hangingPunct="0">
              <a:spcBef>
                <a:spcPct val="50000"/>
              </a:spcBef>
              <a:spcAft>
                <a:spcPct val="0"/>
              </a:spcAft>
              <a:defRPr b="1">
                <a:solidFill>
                  <a:srgbClr val="2B3C86"/>
                </a:solidFill>
                <a:latin typeface="Verdana" pitchFamily="34" charset="0"/>
                <a:cs typeface="Times New Roman" pitchFamily="18" charset="0"/>
              </a:defRPr>
            </a:lvl6pPr>
            <a:lvl7pPr marL="2971800" indent="-228600" eaLnBrk="0" fontAlgn="base" hangingPunct="0">
              <a:spcBef>
                <a:spcPct val="50000"/>
              </a:spcBef>
              <a:spcAft>
                <a:spcPct val="0"/>
              </a:spcAft>
              <a:defRPr b="1">
                <a:solidFill>
                  <a:srgbClr val="2B3C86"/>
                </a:solidFill>
                <a:latin typeface="Verdana" pitchFamily="34" charset="0"/>
                <a:cs typeface="Times New Roman" pitchFamily="18" charset="0"/>
              </a:defRPr>
            </a:lvl7pPr>
            <a:lvl8pPr marL="3429000" indent="-228600" eaLnBrk="0" fontAlgn="base" hangingPunct="0">
              <a:spcBef>
                <a:spcPct val="50000"/>
              </a:spcBef>
              <a:spcAft>
                <a:spcPct val="0"/>
              </a:spcAft>
              <a:defRPr b="1">
                <a:solidFill>
                  <a:srgbClr val="2B3C86"/>
                </a:solidFill>
                <a:latin typeface="Verdana" pitchFamily="34" charset="0"/>
                <a:cs typeface="Times New Roman" pitchFamily="18" charset="0"/>
              </a:defRPr>
            </a:lvl8pPr>
            <a:lvl9pPr marL="3886200" indent="-228600" eaLnBrk="0" fontAlgn="base" hangingPunct="0">
              <a:spcBef>
                <a:spcPct val="50000"/>
              </a:spcBef>
              <a:spcAft>
                <a:spcPct val="0"/>
              </a:spcAft>
              <a:defRPr b="1">
                <a:solidFill>
                  <a:srgbClr val="2B3C86"/>
                </a:solidFill>
                <a:latin typeface="Verdana" pitchFamily="34" charset="0"/>
                <a:cs typeface="Times New Roman" pitchFamily="18" charset="0"/>
              </a:defRPr>
            </a:lvl9pPr>
          </a:lstStyle>
          <a:p>
            <a:pPr eaLnBrk="1" hangingPunct="1"/>
            <a:fld id="{7BEB917A-BC4E-4CB1-B985-A60B4DAFD3EE}" type="slidenum">
              <a:rPr lang="en-US" b="0" smtClean="0">
                <a:solidFill>
                  <a:schemeClr val="tx1"/>
                </a:solidFill>
                <a:latin typeface="Times New Roman" pitchFamily="18" charset="0"/>
              </a:rPr>
              <a:pPr eaLnBrk="1" hangingPunct="1"/>
              <a:t>4</a:t>
            </a:fld>
            <a:endParaRPr lang="en-US" b="0" smtClean="0">
              <a:solidFill>
                <a:schemeClr val="tx1"/>
              </a:solidFill>
              <a:latin typeface="Times New Roman"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dirty="0" smtClean="0"/>
              <a:t>It’s Impossible to Test a Program Completely</a:t>
            </a:r>
          </a:p>
          <a:p>
            <a:r>
              <a:rPr lang="en-US" dirty="0" smtClean="0"/>
              <a:t>As a new tester, you might believe that you can approach a piece of software, fully test it, find  all the bugs, and assure that the software is perfect. Unfortunately, this isn’t possible, even with the simplest programs, due to four key reasons:</a:t>
            </a:r>
          </a:p>
          <a:p>
            <a:r>
              <a:rPr lang="en-US" dirty="0" smtClean="0"/>
              <a:t>• The number of possible inputs is very large.</a:t>
            </a:r>
          </a:p>
          <a:p>
            <a:r>
              <a:rPr lang="en-US" dirty="0" smtClean="0"/>
              <a:t>• The number of possible outputs is very large.</a:t>
            </a:r>
          </a:p>
          <a:p>
            <a:r>
              <a:rPr lang="en-US" dirty="0" smtClean="0"/>
              <a:t>• The number of paths through the software is very large.</a:t>
            </a:r>
          </a:p>
          <a:p>
            <a:r>
              <a:rPr lang="en-US" dirty="0" smtClean="0"/>
              <a:t>• The software specification is subjective. You might say that a bug is in the eye of the beholder. </a:t>
            </a:r>
          </a:p>
          <a:p>
            <a:r>
              <a:rPr lang="en-US" dirty="0" smtClean="0"/>
              <a:t>Multiply all these “very large” possibilities together and you get a set of test conditions that’s too large to attempt. If you don’t believe it, consider the Microsoft Windows Calculator.</a:t>
            </a:r>
          </a:p>
          <a:p>
            <a:endParaRPr lang="en-US" dirty="0" smtClean="0"/>
          </a:p>
          <a:p>
            <a:r>
              <a:rPr lang="en-US" dirty="0" smtClean="0"/>
              <a:t>Assume that you are assigned to test the Windows Calculator. You decide to start with addition.</a:t>
            </a:r>
          </a:p>
          <a:p>
            <a:r>
              <a:rPr lang="en-US" dirty="0" smtClean="0"/>
              <a:t>You try 1+0=. You get an answer of 1. That’s correct. Then you try 1+1=. You get 2. How far do you go? The calculator accepts a 32-digit number, so you must try all the possibilities up to</a:t>
            </a:r>
          </a:p>
          <a:p>
            <a:r>
              <a:rPr lang="ru-RU" dirty="0" smtClean="0"/>
              <a:t>1+99999999999999999999999999999999=</a:t>
            </a:r>
          </a:p>
          <a:p>
            <a:r>
              <a:rPr lang="en-US" dirty="0" smtClean="0"/>
              <a:t>Once you complete that series, you can move on to 2+0=, 2+1=, 2+2=, and so on. Eventually you’ll get to</a:t>
            </a:r>
          </a:p>
          <a:p>
            <a:r>
              <a:rPr lang="ru-RU" dirty="0" smtClean="0"/>
              <a:t>99999999999999999999999999999999+99999999999999999999999999999999=</a:t>
            </a:r>
          </a:p>
          <a:p>
            <a:r>
              <a:rPr lang="en-US" dirty="0" smtClean="0"/>
              <a:t>Next you should try all the decimal values: 1.0+0.1, 1.0+0.2, and so on.</a:t>
            </a:r>
          </a:p>
          <a:p>
            <a:r>
              <a:rPr lang="en-US" dirty="0" smtClean="0"/>
              <a:t>Once you verify that regular numbers sum properly, you need to attempt illegal inputs to assure that they’re properly handled. Remember, you’re not limited to clicking the numbers onscreen—you can press keys on your computer keyboard, too. Good values to try might be</a:t>
            </a:r>
          </a:p>
          <a:p>
            <a:r>
              <a:rPr lang="en-US" dirty="0" smtClean="0"/>
              <a:t>1+</a:t>
            </a:r>
            <a:r>
              <a:rPr lang="en-US" i="1" dirty="0" smtClean="0"/>
              <a:t>a</a:t>
            </a:r>
            <a:r>
              <a:rPr lang="en-US" dirty="0" smtClean="0"/>
              <a:t>, </a:t>
            </a:r>
            <a:r>
              <a:rPr lang="en-US" i="1" dirty="0" smtClean="0"/>
              <a:t>z</a:t>
            </a:r>
            <a:r>
              <a:rPr lang="en-US" dirty="0" smtClean="0"/>
              <a:t>+1, 1</a:t>
            </a:r>
            <a:r>
              <a:rPr lang="en-US" i="1" dirty="0" smtClean="0"/>
              <a:t>a</a:t>
            </a:r>
            <a:r>
              <a:rPr lang="en-US" dirty="0" smtClean="0"/>
              <a:t>1+2</a:t>
            </a:r>
            <a:r>
              <a:rPr lang="en-US" i="1" dirty="0" smtClean="0"/>
              <a:t>b</a:t>
            </a:r>
            <a:r>
              <a:rPr lang="en-US" dirty="0" smtClean="0"/>
              <a:t>2,…. There are literally billions upon billions of these.</a:t>
            </a:r>
          </a:p>
          <a:p>
            <a:r>
              <a:rPr lang="en-US" dirty="0" smtClean="0"/>
              <a:t>Edited inputs must also be tested. The Windows Calculator allows the Backspace and Delete keys, so you should try them. 1&lt;backspace&gt;2+2 should equal 4. Everything you’ve tested so far must be retested by pressing the Backspace key for each entry, for each two entries, and so on.</a:t>
            </a:r>
          </a:p>
          <a:p>
            <a:r>
              <a:rPr lang="en-US" dirty="0" smtClean="0"/>
              <a:t>If you or your heirs manage to complete all these cases, you can then move on to adding three numbers, then four numbers,….</a:t>
            </a:r>
          </a:p>
          <a:p>
            <a:r>
              <a:rPr lang="en-US" dirty="0" smtClean="0"/>
              <a:t>There are so many possible entries that you could never complete them, even if you used a super computer to feed in the numbers. And that’s only for addition. You still have subtraction, multiplication, division, square root, percentage, and inverse to cover.</a:t>
            </a:r>
          </a:p>
          <a:p>
            <a:r>
              <a:rPr lang="en-US" dirty="0" smtClean="0"/>
              <a:t>The point of this example is to demonstrate that it’s impossible to completely test a program, even software as simple as a calculator. If you decide to eliminate any of the test conditions because you feel they’re redundant or unnecessary, or just to save time, you’ve decided not to  test the program completely.</a:t>
            </a:r>
          </a:p>
        </p:txBody>
      </p:sp>
      <p:sp>
        <p:nvSpPr>
          <p:cNvPr id="573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2B3C86"/>
                </a:solidFill>
                <a:latin typeface="Arial" charset="0"/>
                <a:cs typeface="Times New Roman" pitchFamily="18" charset="0"/>
              </a:defRPr>
            </a:lvl1pPr>
            <a:lvl2pPr marL="742950" indent="-285750" eaLnBrk="0" hangingPunct="0">
              <a:defRPr b="1">
                <a:solidFill>
                  <a:srgbClr val="2B3C86"/>
                </a:solidFill>
                <a:latin typeface="Arial" charset="0"/>
                <a:cs typeface="Times New Roman" pitchFamily="18" charset="0"/>
              </a:defRPr>
            </a:lvl2pPr>
            <a:lvl3pPr marL="1143000" indent="-228600" eaLnBrk="0" hangingPunct="0">
              <a:defRPr b="1">
                <a:solidFill>
                  <a:srgbClr val="2B3C86"/>
                </a:solidFill>
                <a:latin typeface="Arial" charset="0"/>
                <a:cs typeface="Times New Roman" pitchFamily="18" charset="0"/>
              </a:defRPr>
            </a:lvl3pPr>
            <a:lvl4pPr marL="1600200" indent="-228600" eaLnBrk="0" hangingPunct="0">
              <a:defRPr b="1">
                <a:solidFill>
                  <a:srgbClr val="2B3C86"/>
                </a:solidFill>
                <a:latin typeface="Arial" charset="0"/>
                <a:cs typeface="Times New Roman" pitchFamily="18" charset="0"/>
              </a:defRPr>
            </a:lvl4pPr>
            <a:lvl5pPr marL="2057400" indent="-228600" eaLnBrk="0" hangingPunct="0">
              <a:defRPr b="1">
                <a:solidFill>
                  <a:srgbClr val="2B3C86"/>
                </a:solidFill>
                <a:latin typeface="Arial" charset="0"/>
                <a:cs typeface="Times New Roman" pitchFamily="18" charset="0"/>
              </a:defRPr>
            </a:lvl5pPr>
            <a:lvl6pPr marL="2514600" indent="-228600" eaLnBrk="0" fontAlgn="base" hangingPunct="0">
              <a:spcBef>
                <a:spcPct val="50000"/>
              </a:spcBef>
              <a:spcAft>
                <a:spcPct val="0"/>
              </a:spcAft>
              <a:defRPr b="1">
                <a:solidFill>
                  <a:srgbClr val="2B3C86"/>
                </a:solidFill>
                <a:latin typeface="Arial" charset="0"/>
                <a:cs typeface="Times New Roman" pitchFamily="18" charset="0"/>
              </a:defRPr>
            </a:lvl6pPr>
            <a:lvl7pPr marL="2971800" indent="-228600" eaLnBrk="0" fontAlgn="base" hangingPunct="0">
              <a:spcBef>
                <a:spcPct val="50000"/>
              </a:spcBef>
              <a:spcAft>
                <a:spcPct val="0"/>
              </a:spcAft>
              <a:defRPr b="1">
                <a:solidFill>
                  <a:srgbClr val="2B3C86"/>
                </a:solidFill>
                <a:latin typeface="Arial" charset="0"/>
                <a:cs typeface="Times New Roman" pitchFamily="18" charset="0"/>
              </a:defRPr>
            </a:lvl7pPr>
            <a:lvl8pPr marL="3429000" indent="-228600" eaLnBrk="0" fontAlgn="base" hangingPunct="0">
              <a:spcBef>
                <a:spcPct val="50000"/>
              </a:spcBef>
              <a:spcAft>
                <a:spcPct val="0"/>
              </a:spcAft>
              <a:defRPr b="1">
                <a:solidFill>
                  <a:srgbClr val="2B3C86"/>
                </a:solidFill>
                <a:latin typeface="Arial" charset="0"/>
                <a:cs typeface="Times New Roman" pitchFamily="18" charset="0"/>
              </a:defRPr>
            </a:lvl8pPr>
            <a:lvl9pPr marL="3886200" indent="-228600" eaLnBrk="0" fontAlgn="base" hangingPunct="0">
              <a:spcBef>
                <a:spcPct val="50000"/>
              </a:spcBef>
              <a:spcAft>
                <a:spcPct val="0"/>
              </a:spcAft>
              <a:defRPr b="1">
                <a:solidFill>
                  <a:srgbClr val="2B3C86"/>
                </a:solidFill>
                <a:latin typeface="Arial" charset="0"/>
                <a:cs typeface="Times New Roman" pitchFamily="18" charset="0"/>
              </a:defRPr>
            </a:lvl9pPr>
          </a:lstStyle>
          <a:p>
            <a:pPr eaLnBrk="1" hangingPunct="1"/>
            <a:fld id="{0E8F0D0C-B85C-41AD-83B2-CAECE4267E55}" type="slidenum">
              <a:rPr lang="en-US" b="0" smtClean="0">
                <a:solidFill>
                  <a:schemeClr val="tx1"/>
                </a:solidFill>
                <a:latin typeface="Times New Roman" pitchFamily="18" charset="0"/>
              </a:rPr>
              <a:pPr eaLnBrk="1" hangingPunct="1"/>
              <a:t>46</a:t>
            </a:fld>
            <a:endParaRPr lang="en-US" b="0" smtClean="0">
              <a:solidFill>
                <a:schemeClr val="tx1"/>
              </a:solidFill>
              <a:latin typeface="Times New Roman"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If you decide not to test every possible test scenario, you’ve chosen to take on risk. In the calculator example, what if you choose not to test that 1024+1024=2048? It’s possible the programmer accidentally left in a bug for that situation. If you don’t test it, a customer will still</a:t>
            </a:r>
          </a:p>
          <a:p>
            <a:r>
              <a:rPr lang="en-US" dirty="0" smtClean="0"/>
              <a:t>use it, and he or she will discover the bug. It’ll be a costly bug, too, since it wasn’t found until the software was in the customer’s hands.</a:t>
            </a:r>
          </a:p>
          <a:p>
            <a:r>
              <a:rPr lang="en-US" dirty="0" smtClean="0"/>
              <a:t>This may all sound pretty scary. You can’t test everything, and if you don’t, you will likely miss bugs. The product has to be released, so you will need to stop testing, but if you stop too soon, there will still be areas untested. What do you do?</a:t>
            </a:r>
          </a:p>
          <a:p>
            <a:r>
              <a:rPr lang="en-US" dirty="0" smtClean="0"/>
              <a:t>One key concept that software testers need to learn is how to reduce the huge domain of possible tests into a manageable set, and how to make wise risk-based decisions on what’s important to test and what’s not.</a:t>
            </a:r>
          </a:p>
          <a:p>
            <a:r>
              <a:rPr lang="en-US" dirty="0" smtClean="0"/>
              <a:t>Figure  shows the relationship between the amount of testing performed and the number of bugs found. If you attempt to test everything, the costs go up dramatically and the number of missed bugs declines to the point that it’s no longer cost effective to continue. If you cut the testing short or make poor decisions of what to test, the costs are low but you’ll miss a lot of bugs. The goal is to hit that optimal amount of testing so that you don’t test too much or too little.</a:t>
            </a:r>
            <a:endParaRPr lang="ru-RU" dirty="0" smtClean="0"/>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2B3C86"/>
                </a:solidFill>
                <a:latin typeface="Arial" charset="0"/>
                <a:cs typeface="Times New Roman" pitchFamily="18" charset="0"/>
              </a:defRPr>
            </a:lvl1pPr>
            <a:lvl2pPr marL="742950" indent="-285750" eaLnBrk="0" hangingPunct="0">
              <a:defRPr b="1">
                <a:solidFill>
                  <a:srgbClr val="2B3C86"/>
                </a:solidFill>
                <a:latin typeface="Arial" charset="0"/>
                <a:cs typeface="Times New Roman" pitchFamily="18" charset="0"/>
              </a:defRPr>
            </a:lvl2pPr>
            <a:lvl3pPr marL="1143000" indent="-228600" eaLnBrk="0" hangingPunct="0">
              <a:defRPr b="1">
                <a:solidFill>
                  <a:srgbClr val="2B3C86"/>
                </a:solidFill>
                <a:latin typeface="Arial" charset="0"/>
                <a:cs typeface="Times New Roman" pitchFamily="18" charset="0"/>
              </a:defRPr>
            </a:lvl3pPr>
            <a:lvl4pPr marL="1600200" indent="-228600" eaLnBrk="0" hangingPunct="0">
              <a:defRPr b="1">
                <a:solidFill>
                  <a:srgbClr val="2B3C86"/>
                </a:solidFill>
                <a:latin typeface="Arial" charset="0"/>
                <a:cs typeface="Times New Roman" pitchFamily="18" charset="0"/>
              </a:defRPr>
            </a:lvl4pPr>
            <a:lvl5pPr marL="2057400" indent="-228600" eaLnBrk="0" hangingPunct="0">
              <a:defRPr b="1">
                <a:solidFill>
                  <a:srgbClr val="2B3C86"/>
                </a:solidFill>
                <a:latin typeface="Arial" charset="0"/>
                <a:cs typeface="Times New Roman" pitchFamily="18" charset="0"/>
              </a:defRPr>
            </a:lvl5pPr>
            <a:lvl6pPr marL="2514600" indent="-228600" eaLnBrk="0" fontAlgn="base" hangingPunct="0">
              <a:spcBef>
                <a:spcPct val="50000"/>
              </a:spcBef>
              <a:spcAft>
                <a:spcPct val="0"/>
              </a:spcAft>
              <a:defRPr b="1">
                <a:solidFill>
                  <a:srgbClr val="2B3C86"/>
                </a:solidFill>
                <a:latin typeface="Arial" charset="0"/>
                <a:cs typeface="Times New Roman" pitchFamily="18" charset="0"/>
              </a:defRPr>
            </a:lvl6pPr>
            <a:lvl7pPr marL="2971800" indent="-228600" eaLnBrk="0" fontAlgn="base" hangingPunct="0">
              <a:spcBef>
                <a:spcPct val="50000"/>
              </a:spcBef>
              <a:spcAft>
                <a:spcPct val="0"/>
              </a:spcAft>
              <a:defRPr b="1">
                <a:solidFill>
                  <a:srgbClr val="2B3C86"/>
                </a:solidFill>
                <a:latin typeface="Arial" charset="0"/>
                <a:cs typeface="Times New Roman" pitchFamily="18" charset="0"/>
              </a:defRPr>
            </a:lvl7pPr>
            <a:lvl8pPr marL="3429000" indent="-228600" eaLnBrk="0" fontAlgn="base" hangingPunct="0">
              <a:spcBef>
                <a:spcPct val="50000"/>
              </a:spcBef>
              <a:spcAft>
                <a:spcPct val="0"/>
              </a:spcAft>
              <a:defRPr b="1">
                <a:solidFill>
                  <a:srgbClr val="2B3C86"/>
                </a:solidFill>
                <a:latin typeface="Arial" charset="0"/>
                <a:cs typeface="Times New Roman" pitchFamily="18" charset="0"/>
              </a:defRPr>
            </a:lvl8pPr>
            <a:lvl9pPr marL="3886200" indent="-228600" eaLnBrk="0" fontAlgn="base" hangingPunct="0">
              <a:spcBef>
                <a:spcPct val="50000"/>
              </a:spcBef>
              <a:spcAft>
                <a:spcPct val="0"/>
              </a:spcAft>
              <a:defRPr b="1">
                <a:solidFill>
                  <a:srgbClr val="2B3C86"/>
                </a:solidFill>
                <a:latin typeface="Arial" charset="0"/>
                <a:cs typeface="Times New Roman" pitchFamily="18" charset="0"/>
              </a:defRPr>
            </a:lvl9pPr>
          </a:lstStyle>
          <a:p>
            <a:pPr eaLnBrk="1" hangingPunct="1"/>
            <a:fld id="{6CF9855F-6A79-4A27-B8F9-D703C1F7F131}" type="slidenum">
              <a:rPr lang="en-US" b="0" smtClean="0">
                <a:solidFill>
                  <a:schemeClr val="tx1"/>
                </a:solidFill>
                <a:latin typeface="Times New Roman" pitchFamily="18" charset="0"/>
              </a:rPr>
              <a:pPr eaLnBrk="1" hangingPunct="1"/>
              <a:t>47</a:t>
            </a:fld>
            <a:endParaRPr lang="en-US" b="0" smtClean="0">
              <a:solidFill>
                <a:schemeClr val="tx1"/>
              </a:solidFill>
              <a:latin typeface="Times New Roman"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Software Testers Aren’t the Most Popular Members of a</a:t>
            </a:r>
          </a:p>
          <a:p>
            <a:r>
              <a:rPr lang="en-US" b="1" dirty="0" smtClean="0"/>
              <a:t>Project Team</a:t>
            </a:r>
          </a:p>
          <a:p>
            <a:r>
              <a:rPr lang="en-US" dirty="0" smtClean="0"/>
              <a:t>Remember the goal of a software tester?</a:t>
            </a:r>
          </a:p>
          <a:p>
            <a:r>
              <a:rPr lang="en-US" i="1" dirty="0" smtClean="0"/>
              <a:t>The goal of a software tester is to find bugs, find them as early as possible, and make sure they get fixed.</a:t>
            </a:r>
          </a:p>
          <a:p>
            <a:r>
              <a:rPr lang="en-US" dirty="0" smtClean="0"/>
              <a:t>Your job is to inspect and critique your peer’s work, find problems with it, and publicize what you’ve found. Ouch! You won’t win a popularity contest doing this job.</a:t>
            </a:r>
          </a:p>
          <a:p>
            <a:r>
              <a:rPr lang="en-US" dirty="0" smtClean="0"/>
              <a:t>Here are a couple of tips to keep the peace with your fellow teammates:</a:t>
            </a:r>
          </a:p>
          <a:p>
            <a:r>
              <a:rPr lang="en-US" dirty="0" smtClean="0"/>
              <a:t>• </a:t>
            </a:r>
            <a:r>
              <a:rPr lang="en-US" b="1" dirty="0" smtClean="0"/>
              <a:t>Find bugs early. </a:t>
            </a:r>
            <a:r>
              <a:rPr lang="en-US" dirty="0" smtClean="0"/>
              <a:t>That’s your job, of course, but work hard at doing this. It’s much less of an impact and much more appreciated if you find a serious bug three months before, rather than one day before, a product’s scheduled release.</a:t>
            </a:r>
          </a:p>
          <a:p>
            <a:r>
              <a:rPr lang="en-US" dirty="0" smtClean="0"/>
              <a:t>• </a:t>
            </a:r>
            <a:r>
              <a:rPr lang="en-US" b="1" dirty="0" smtClean="0"/>
              <a:t>Temper your enthusiasm. </a:t>
            </a:r>
            <a:r>
              <a:rPr lang="en-US" dirty="0" smtClean="0"/>
              <a:t>Okay, you really love your job. You get really excited when you find a terrible bug. But, if you bounce into a programmer’s cubicle with a huge grin on your face and tell her that you just found the nastiest bug of your career and it’s in her</a:t>
            </a:r>
          </a:p>
          <a:p>
            <a:r>
              <a:rPr lang="en-US" dirty="0" smtClean="0"/>
              <a:t>code, she won’t be happy.</a:t>
            </a:r>
          </a:p>
          <a:p>
            <a:r>
              <a:rPr lang="en-US" dirty="0" smtClean="0"/>
              <a:t>• </a:t>
            </a:r>
            <a:r>
              <a:rPr lang="en-US" b="1" dirty="0" smtClean="0"/>
              <a:t>Don’t always report bad news. </a:t>
            </a:r>
            <a:r>
              <a:rPr lang="en-US" dirty="0" smtClean="0"/>
              <a:t>If you find a piece of code surprisingly bug free, tell the world. Pop into a programmer’s cubicle occasionally just to chat. If all you ever do is report bad news, people will see you coming and will run and hide.</a:t>
            </a:r>
            <a:endParaRPr lang="ru-RU" dirty="0" smtClean="0"/>
          </a:p>
          <a:p>
            <a:endParaRPr lang="ru-RU" dirty="0" smtClean="0"/>
          </a:p>
          <a:p>
            <a:endParaRPr lang="ru-RU" dirty="0"/>
          </a:p>
        </p:txBody>
      </p:sp>
      <p:sp>
        <p:nvSpPr>
          <p:cNvPr id="4" name="Slide Number Placeholder 3"/>
          <p:cNvSpPr>
            <a:spLocks noGrp="1"/>
          </p:cNvSpPr>
          <p:nvPr>
            <p:ph type="sldNum" sz="quarter" idx="10"/>
          </p:nvPr>
        </p:nvSpPr>
        <p:spPr/>
        <p:txBody>
          <a:bodyPr/>
          <a:lstStyle/>
          <a:p>
            <a:fld id="{2B7F924A-8ABD-48EB-8C7D-0F451B3BA9C4}" type="slidenum">
              <a:rPr lang="ru-RU" smtClean="0"/>
              <a:t>49</a:t>
            </a:fld>
            <a:endParaRPr lang="ru-RU"/>
          </a:p>
        </p:txBody>
      </p:sp>
    </p:spTree>
    <p:extLst>
      <p:ext uri="{BB962C8B-B14F-4D97-AF65-F5344CB8AC3E}">
        <p14:creationId xmlns:p14="http://schemas.microsoft.com/office/powerpoint/2010/main" val="28659337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The More Bugs You Find, the More Bugs There Are</a:t>
            </a:r>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are even more similarities between real bugs and software bugs. Both types tend to come in groups. If you see one, odds are there will be more nearby.</a:t>
            </a:r>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Frequently, a tester will go for long spells without finding a bug. He’ll then find one bug, then quickly another and another. There are several reasons for this:</a:t>
            </a:r>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Programmers have bad days. </a:t>
            </a:r>
            <a:r>
              <a:rPr lang="en-US" sz="1200" kern="1200" dirty="0" smtClean="0">
                <a:solidFill>
                  <a:schemeClr val="tx1"/>
                </a:solidFill>
                <a:effectLst/>
                <a:latin typeface="+mn-lt"/>
                <a:ea typeface="+mn-ea"/>
                <a:cs typeface="+mn-cs"/>
              </a:rPr>
              <a:t>Like all of us, programmers can have off days. Code written one day may be perfect; code written another may be sloppy. One bug can be a tell-tale sign that there are more nearby.</a:t>
            </a:r>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Programmers often make the same mistake. </a:t>
            </a:r>
            <a:r>
              <a:rPr lang="en-US" sz="1200" kern="1200" dirty="0" smtClean="0">
                <a:solidFill>
                  <a:schemeClr val="tx1"/>
                </a:solidFill>
                <a:effectLst/>
                <a:latin typeface="+mn-lt"/>
                <a:ea typeface="+mn-ea"/>
                <a:cs typeface="+mn-cs"/>
              </a:rPr>
              <a:t>Everyone has habits. A programmer who is prone to a certain error will often repeat it.</a:t>
            </a:r>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Some bugs are really just the tip of the iceberg. </a:t>
            </a:r>
            <a:r>
              <a:rPr lang="en-US" sz="1200" kern="1200" dirty="0" smtClean="0">
                <a:solidFill>
                  <a:schemeClr val="tx1"/>
                </a:solidFill>
                <a:effectLst/>
                <a:latin typeface="+mn-lt"/>
                <a:ea typeface="+mn-ea"/>
                <a:cs typeface="+mn-cs"/>
              </a:rPr>
              <a:t>Very often the software’s design or architecture has a fundamental problem. A tester will find several bugs that at first may seem unrelated but eventually are discovered to have one primary serious cause.</a:t>
            </a:r>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It’s important to note that the inverse of this “bugs follow bugs” idea is true, as well. If you fail to find bugs no matter how hard you try, it may very well be that the software was cleanly written and that there are indeed few if any bugs to be found. </a:t>
            </a:r>
            <a:endParaRPr lang="ru-RU" sz="1200" kern="1200" dirty="0" smtClean="0">
              <a:solidFill>
                <a:schemeClr val="tx1"/>
              </a:solidFill>
              <a:effectLst/>
              <a:latin typeface="+mn-lt"/>
              <a:ea typeface="+mn-ea"/>
              <a:cs typeface="+mn-cs"/>
            </a:endParaRPr>
          </a:p>
          <a:p>
            <a:endParaRPr lang="ru-RU" dirty="0" smtClean="0"/>
          </a:p>
          <a:p>
            <a:endParaRPr lang="ru-RU" dirty="0"/>
          </a:p>
        </p:txBody>
      </p:sp>
      <p:sp>
        <p:nvSpPr>
          <p:cNvPr id="4" name="Slide Number Placeholder 3"/>
          <p:cNvSpPr>
            <a:spLocks noGrp="1"/>
          </p:cNvSpPr>
          <p:nvPr>
            <p:ph type="sldNum" sz="quarter" idx="10"/>
          </p:nvPr>
        </p:nvSpPr>
        <p:spPr/>
        <p:txBody>
          <a:bodyPr/>
          <a:lstStyle/>
          <a:p>
            <a:fld id="{2B7F924A-8ABD-48EB-8C7D-0F451B3BA9C4}" type="slidenum">
              <a:rPr lang="ru-RU" smtClean="0"/>
              <a:t>51</a:t>
            </a:fld>
            <a:endParaRPr lang="ru-RU"/>
          </a:p>
        </p:txBody>
      </p:sp>
    </p:spTree>
    <p:extLst>
      <p:ext uri="{BB962C8B-B14F-4D97-AF65-F5344CB8AC3E}">
        <p14:creationId xmlns:p14="http://schemas.microsoft.com/office/powerpoint/2010/main" val="5078510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In 1990, Boris </a:t>
            </a:r>
            <a:r>
              <a:rPr lang="en-US" dirty="0" err="1" smtClean="0"/>
              <a:t>Beizer</a:t>
            </a:r>
            <a:r>
              <a:rPr lang="en-US" dirty="0" smtClean="0"/>
              <a:t>, in his book </a:t>
            </a:r>
            <a:r>
              <a:rPr lang="en-US" i="1" dirty="0" smtClean="0"/>
              <a:t>Software Testing Techniques</a:t>
            </a:r>
            <a:r>
              <a:rPr lang="en-US" dirty="0" smtClean="0"/>
              <a:t>, Second Edition, coined the term </a:t>
            </a:r>
            <a:r>
              <a:rPr lang="en-US" i="1" dirty="0" smtClean="0"/>
              <a:t>pesticide paradox </a:t>
            </a:r>
            <a:r>
              <a:rPr lang="en-US" dirty="0" smtClean="0"/>
              <a:t>to describe the phenomenon that the more you test software, the more immune it becomes to your tests. The same thing happens to insects with pesticides. If you keep applying the same pesticide, the insects eventually build up resistance and the pesticide no longer works.</a:t>
            </a:r>
          </a:p>
          <a:p>
            <a:r>
              <a:rPr lang="en-US" dirty="0" smtClean="0"/>
              <a:t>Remember the spiral model of software development ? The test process repeats each time around the loop. With each iteration, the software testers receive the software for testing and run their tests. Eventually, after several passes, all the bugs that those tests would find are exposed. Continuing to run them won’t reveal anything new.</a:t>
            </a:r>
          </a:p>
          <a:p>
            <a:r>
              <a:rPr lang="en-US" dirty="0" smtClean="0"/>
              <a:t>To overcome the pesticide paradox, software testers must continually write new and different tests to exercise different parts of the program and find more bugs.</a:t>
            </a:r>
            <a:endParaRPr lang="ru-RU" dirty="0" smtClean="0"/>
          </a:p>
          <a:p>
            <a:endParaRPr lang="ru-RU" dirty="0" smtClean="0"/>
          </a:p>
        </p:txBody>
      </p:sp>
      <p:sp>
        <p:nvSpPr>
          <p:cNvPr id="604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2B3C86"/>
                </a:solidFill>
                <a:latin typeface="Arial" charset="0"/>
                <a:cs typeface="Times New Roman" pitchFamily="18" charset="0"/>
              </a:defRPr>
            </a:lvl1pPr>
            <a:lvl2pPr marL="742950" indent="-285750" eaLnBrk="0" hangingPunct="0">
              <a:defRPr b="1">
                <a:solidFill>
                  <a:srgbClr val="2B3C86"/>
                </a:solidFill>
                <a:latin typeface="Arial" charset="0"/>
                <a:cs typeface="Times New Roman" pitchFamily="18" charset="0"/>
              </a:defRPr>
            </a:lvl2pPr>
            <a:lvl3pPr marL="1143000" indent="-228600" eaLnBrk="0" hangingPunct="0">
              <a:defRPr b="1">
                <a:solidFill>
                  <a:srgbClr val="2B3C86"/>
                </a:solidFill>
                <a:latin typeface="Arial" charset="0"/>
                <a:cs typeface="Times New Roman" pitchFamily="18" charset="0"/>
              </a:defRPr>
            </a:lvl3pPr>
            <a:lvl4pPr marL="1600200" indent="-228600" eaLnBrk="0" hangingPunct="0">
              <a:defRPr b="1">
                <a:solidFill>
                  <a:srgbClr val="2B3C86"/>
                </a:solidFill>
                <a:latin typeface="Arial" charset="0"/>
                <a:cs typeface="Times New Roman" pitchFamily="18" charset="0"/>
              </a:defRPr>
            </a:lvl4pPr>
            <a:lvl5pPr marL="2057400" indent="-228600" eaLnBrk="0" hangingPunct="0">
              <a:defRPr b="1">
                <a:solidFill>
                  <a:srgbClr val="2B3C86"/>
                </a:solidFill>
                <a:latin typeface="Arial" charset="0"/>
                <a:cs typeface="Times New Roman" pitchFamily="18" charset="0"/>
              </a:defRPr>
            </a:lvl5pPr>
            <a:lvl6pPr marL="2514600" indent="-228600" eaLnBrk="0" fontAlgn="base" hangingPunct="0">
              <a:spcBef>
                <a:spcPct val="50000"/>
              </a:spcBef>
              <a:spcAft>
                <a:spcPct val="0"/>
              </a:spcAft>
              <a:defRPr b="1">
                <a:solidFill>
                  <a:srgbClr val="2B3C86"/>
                </a:solidFill>
                <a:latin typeface="Arial" charset="0"/>
                <a:cs typeface="Times New Roman" pitchFamily="18" charset="0"/>
              </a:defRPr>
            </a:lvl6pPr>
            <a:lvl7pPr marL="2971800" indent="-228600" eaLnBrk="0" fontAlgn="base" hangingPunct="0">
              <a:spcBef>
                <a:spcPct val="50000"/>
              </a:spcBef>
              <a:spcAft>
                <a:spcPct val="0"/>
              </a:spcAft>
              <a:defRPr b="1">
                <a:solidFill>
                  <a:srgbClr val="2B3C86"/>
                </a:solidFill>
                <a:latin typeface="Arial" charset="0"/>
                <a:cs typeface="Times New Roman" pitchFamily="18" charset="0"/>
              </a:defRPr>
            </a:lvl7pPr>
            <a:lvl8pPr marL="3429000" indent="-228600" eaLnBrk="0" fontAlgn="base" hangingPunct="0">
              <a:spcBef>
                <a:spcPct val="50000"/>
              </a:spcBef>
              <a:spcAft>
                <a:spcPct val="0"/>
              </a:spcAft>
              <a:defRPr b="1">
                <a:solidFill>
                  <a:srgbClr val="2B3C86"/>
                </a:solidFill>
                <a:latin typeface="Arial" charset="0"/>
                <a:cs typeface="Times New Roman" pitchFamily="18" charset="0"/>
              </a:defRPr>
            </a:lvl8pPr>
            <a:lvl9pPr marL="3886200" indent="-228600" eaLnBrk="0" fontAlgn="base" hangingPunct="0">
              <a:spcBef>
                <a:spcPct val="50000"/>
              </a:spcBef>
              <a:spcAft>
                <a:spcPct val="0"/>
              </a:spcAft>
              <a:defRPr b="1">
                <a:solidFill>
                  <a:srgbClr val="2B3C86"/>
                </a:solidFill>
                <a:latin typeface="Arial" charset="0"/>
                <a:cs typeface="Times New Roman" pitchFamily="18" charset="0"/>
              </a:defRPr>
            </a:lvl9pPr>
          </a:lstStyle>
          <a:p>
            <a:pPr eaLnBrk="1" hangingPunct="1"/>
            <a:fld id="{C14473BD-67E4-4534-A939-EAC2D9988F34}" type="slidenum">
              <a:rPr lang="en-US" b="0" smtClean="0">
                <a:solidFill>
                  <a:schemeClr val="tx1"/>
                </a:solidFill>
                <a:latin typeface="Times New Roman" pitchFamily="18" charset="0"/>
              </a:rPr>
              <a:pPr eaLnBrk="1" hangingPunct="1"/>
              <a:t>53</a:t>
            </a:fld>
            <a:endParaRPr lang="en-US" b="0" smtClean="0">
              <a:solidFill>
                <a:schemeClr val="tx1"/>
              </a:solidFill>
              <a:latin typeface="Times New Roman"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kern="1200" dirty="0" smtClean="0">
                <a:solidFill>
                  <a:schemeClr val="tx1"/>
                </a:solidFill>
                <a:effectLst/>
                <a:latin typeface="+mn-lt"/>
                <a:ea typeface="+mn-ea"/>
                <a:cs typeface="+mn-cs"/>
              </a:rPr>
              <a:t>There are several reasons why you might choose not to fix a bug:</a:t>
            </a:r>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There’s not enough time. </a:t>
            </a:r>
            <a:r>
              <a:rPr lang="en-US" sz="1200" kern="1200" dirty="0" smtClean="0">
                <a:solidFill>
                  <a:schemeClr val="tx1"/>
                </a:solidFill>
                <a:effectLst/>
                <a:latin typeface="+mn-lt"/>
                <a:ea typeface="+mn-ea"/>
                <a:cs typeface="+mn-cs"/>
              </a:rPr>
              <a:t>In every project there are always too many software features, too few people to code and test them, and not enough room left in the schedule to finish. If you’re working on a tax preparation program, April 15 isn’t going to move—you must have your software ready in time.</a:t>
            </a:r>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It’s really not a bug. </a:t>
            </a:r>
            <a:r>
              <a:rPr lang="en-US" sz="1200" kern="1200" dirty="0" smtClean="0">
                <a:solidFill>
                  <a:schemeClr val="tx1"/>
                </a:solidFill>
                <a:effectLst/>
                <a:latin typeface="+mn-lt"/>
                <a:ea typeface="+mn-ea"/>
                <a:cs typeface="+mn-cs"/>
              </a:rPr>
              <a:t>Maybe you’ve heard the phrase, “It’s not a bug, it’s a feature!” It’s not uncommon for misunderstandings, test errors, or spec changes to result in would-be bugs being dismissed as features.</a:t>
            </a:r>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It’s too risky to fix. </a:t>
            </a:r>
            <a:r>
              <a:rPr lang="en-US" sz="1200" kern="1200" dirty="0" smtClean="0">
                <a:solidFill>
                  <a:schemeClr val="tx1"/>
                </a:solidFill>
                <a:effectLst/>
                <a:latin typeface="+mn-lt"/>
                <a:ea typeface="+mn-ea"/>
                <a:cs typeface="+mn-cs"/>
              </a:rPr>
              <a:t>Unfortunately, this is all too often true. Software is fragile, intertwined, and sometimes like spaghetti. You might make a bug fix that causes other bugs to appear. Under the pressure to release a product under a tight schedule, it might be too risky to change the software. It may be better to leave in the known bug to avoid the risk of creating new, unknown ones.</a:t>
            </a:r>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It’s just not worth it. </a:t>
            </a:r>
            <a:r>
              <a:rPr lang="en-US" sz="1200" kern="1200" dirty="0" smtClean="0">
                <a:solidFill>
                  <a:schemeClr val="tx1"/>
                </a:solidFill>
                <a:effectLst/>
                <a:latin typeface="+mn-lt"/>
                <a:ea typeface="+mn-ea"/>
                <a:cs typeface="+mn-cs"/>
              </a:rPr>
              <a:t>This may sound harsh, but it’s reality. Bugs that would occur infrequently or bugs that appear in little-used features may be dismissed. Bugs that have  work-</a:t>
            </a:r>
            <a:r>
              <a:rPr lang="en-US" sz="1200" kern="1200" dirty="0" err="1" smtClean="0">
                <a:solidFill>
                  <a:schemeClr val="tx1"/>
                </a:solidFill>
                <a:effectLst/>
                <a:latin typeface="+mn-lt"/>
                <a:ea typeface="+mn-ea"/>
                <a:cs typeface="+mn-cs"/>
              </a:rPr>
              <a:t>arounds</a:t>
            </a:r>
            <a:r>
              <a:rPr lang="en-US" sz="1200" kern="1200" dirty="0" smtClean="0">
                <a:solidFill>
                  <a:schemeClr val="tx1"/>
                </a:solidFill>
                <a:effectLst/>
                <a:latin typeface="+mn-lt"/>
                <a:ea typeface="+mn-ea"/>
                <a:cs typeface="+mn-cs"/>
              </a:rPr>
              <a:t>, ways that a user can prevent or avoid the bug, are often not fixed. It all comes down to a business decision based on risk.</a:t>
            </a:r>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ru-RU" sz="1200" kern="1200" dirty="0">
              <a:solidFill>
                <a:schemeClr val="tx1"/>
              </a:solidFill>
              <a:effectLst/>
              <a:latin typeface="+mn-lt"/>
              <a:ea typeface="+mn-ea"/>
              <a:cs typeface="+mn-cs"/>
            </a:endParaRPr>
          </a:p>
        </p:txBody>
      </p:sp>
      <p:sp>
        <p:nvSpPr>
          <p:cNvPr id="614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2B3C86"/>
                </a:solidFill>
                <a:latin typeface="Arial" charset="0"/>
                <a:cs typeface="Times New Roman" pitchFamily="18" charset="0"/>
              </a:defRPr>
            </a:lvl1pPr>
            <a:lvl2pPr marL="742950" indent="-285750" eaLnBrk="0" hangingPunct="0">
              <a:defRPr b="1">
                <a:solidFill>
                  <a:srgbClr val="2B3C86"/>
                </a:solidFill>
                <a:latin typeface="Arial" charset="0"/>
                <a:cs typeface="Times New Roman" pitchFamily="18" charset="0"/>
              </a:defRPr>
            </a:lvl2pPr>
            <a:lvl3pPr marL="1143000" indent="-228600" eaLnBrk="0" hangingPunct="0">
              <a:defRPr b="1">
                <a:solidFill>
                  <a:srgbClr val="2B3C86"/>
                </a:solidFill>
                <a:latin typeface="Arial" charset="0"/>
                <a:cs typeface="Times New Roman" pitchFamily="18" charset="0"/>
              </a:defRPr>
            </a:lvl3pPr>
            <a:lvl4pPr marL="1600200" indent="-228600" eaLnBrk="0" hangingPunct="0">
              <a:defRPr b="1">
                <a:solidFill>
                  <a:srgbClr val="2B3C86"/>
                </a:solidFill>
                <a:latin typeface="Arial" charset="0"/>
                <a:cs typeface="Times New Roman" pitchFamily="18" charset="0"/>
              </a:defRPr>
            </a:lvl4pPr>
            <a:lvl5pPr marL="2057400" indent="-228600" eaLnBrk="0" hangingPunct="0">
              <a:defRPr b="1">
                <a:solidFill>
                  <a:srgbClr val="2B3C86"/>
                </a:solidFill>
                <a:latin typeface="Arial" charset="0"/>
                <a:cs typeface="Times New Roman" pitchFamily="18" charset="0"/>
              </a:defRPr>
            </a:lvl5pPr>
            <a:lvl6pPr marL="2514600" indent="-228600" eaLnBrk="0" fontAlgn="base" hangingPunct="0">
              <a:spcBef>
                <a:spcPct val="50000"/>
              </a:spcBef>
              <a:spcAft>
                <a:spcPct val="0"/>
              </a:spcAft>
              <a:defRPr b="1">
                <a:solidFill>
                  <a:srgbClr val="2B3C86"/>
                </a:solidFill>
                <a:latin typeface="Arial" charset="0"/>
                <a:cs typeface="Times New Roman" pitchFamily="18" charset="0"/>
              </a:defRPr>
            </a:lvl6pPr>
            <a:lvl7pPr marL="2971800" indent="-228600" eaLnBrk="0" fontAlgn="base" hangingPunct="0">
              <a:spcBef>
                <a:spcPct val="50000"/>
              </a:spcBef>
              <a:spcAft>
                <a:spcPct val="0"/>
              </a:spcAft>
              <a:defRPr b="1">
                <a:solidFill>
                  <a:srgbClr val="2B3C86"/>
                </a:solidFill>
                <a:latin typeface="Arial" charset="0"/>
                <a:cs typeface="Times New Roman" pitchFamily="18" charset="0"/>
              </a:defRPr>
            </a:lvl7pPr>
            <a:lvl8pPr marL="3429000" indent="-228600" eaLnBrk="0" fontAlgn="base" hangingPunct="0">
              <a:spcBef>
                <a:spcPct val="50000"/>
              </a:spcBef>
              <a:spcAft>
                <a:spcPct val="0"/>
              </a:spcAft>
              <a:defRPr b="1">
                <a:solidFill>
                  <a:srgbClr val="2B3C86"/>
                </a:solidFill>
                <a:latin typeface="Arial" charset="0"/>
                <a:cs typeface="Times New Roman" pitchFamily="18" charset="0"/>
              </a:defRPr>
            </a:lvl8pPr>
            <a:lvl9pPr marL="3886200" indent="-228600" eaLnBrk="0" fontAlgn="base" hangingPunct="0">
              <a:spcBef>
                <a:spcPct val="50000"/>
              </a:spcBef>
              <a:spcAft>
                <a:spcPct val="0"/>
              </a:spcAft>
              <a:defRPr b="1">
                <a:solidFill>
                  <a:srgbClr val="2B3C86"/>
                </a:solidFill>
                <a:latin typeface="Arial" charset="0"/>
                <a:cs typeface="Times New Roman" pitchFamily="18" charset="0"/>
              </a:defRPr>
            </a:lvl9pPr>
          </a:lstStyle>
          <a:p>
            <a:pPr eaLnBrk="1" hangingPunct="1"/>
            <a:fld id="{EF72969A-C92C-4DE0-91EC-3E58F2EB8C03}" type="slidenum">
              <a:rPr lang="en-US" b="0" smtClean="0">
                <a:solidFill>
                  <a:schemeClr val="tx1"/>
                </a:solidFill>
                <a:latin typeface="Times New Roman" pitchFamily="18" charset="0"/>
              </a:rPr>
              <a:pPr eaLnBrk="1" hangingPunct="1"/>
              <a:t>57</a:t>
            </a:fld>
            <a:endParaRPr lang="en-US" b="0" smtClean="0">
              <a:solidFill>
                <a:schemeClr val="tx1"/>
              </a:solidFill>
              <a:latin typeface="Times New Roman"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If there’s a problem in the software but no one ever discovers it—not programmers, not testers, and not even a single customer—is it a bug?</a:t>
            </a:r>
          </a:p>
          <a:p>
            <a:r>
              <a:rPr lang="en-US" dirty="0" smtClean="0"/>
              <a:t>Get a group of software testers in a room and ask them this question. You’ll be in for a lively discussion. Everyone has their own opinion and can be pretty vocal about it. The problem is that there’s no definitive answer. The answer is based on what you and your development team decide works best for you.</a:t>
            </a:r>
          </a:p>
          <a:p>
            <a:r>
              <a:rPr lang="en-US" dirty="0" smtClean="0"/>
              <a:t>Let us consider the rules to define a bug:</a:t>
            </a:r>
          </a:p>
          <a:p>
            <a:r>
              <a:rPr lang="en-US" dirty="0" smtClean="0"/>
              <a:t>1. The software doesn’t do something that the product specification says it should do.</a:t>
            </a:r>
          </a:p>
          <a:p>
            <a:r>
              <a:rPr lang="en-US" dirty="0" smtClean="0"/>
              <a:t>2. The software does something that the product specification says it shouldn’t do.</a:t>
            </a:r>
          </a:p>
          <a:p>
            <a:r>
              <a:rPr lang="en-US" dirty="0" smtClean="0"/>
              <a:t>3. The software does something that the product specification doesn’t mention.</a:t>
            </a:r>
          </a:p>
          <a:p>
            <a:r>
              <a:rPr lang="en-US" dirty="0" smtClean="0"/>
              <a:t>4. The software doesn’t do something that the product specification doesn’t mention but should.</a:t>
            </a:r>
          </a:p>
          <a:p>
            <a:r>
              <a:rPr lang="en-US" dirty="0" smtClean="0"/>
              <a:t>5. The software is difficult to understand, hard to use, slow, or—in the software tester’s eyes—will be viewed by the end user as just plain not right.</a:t>
            </a:r>
          </a:p>
          <a:p>
            <a:r>
              <a:rPr lang="en-US" dirty="0" smtClean="0"/>
              <a:t>Following these rules helps clarify the dilemma by making a bug a bug only if it’s observed.</a:t>
            </a:r>
          </a:p>
          <a:p>
            <a:r>
              <a:rPr lang="en-US" dirty="0" smtClean="0"/>
              <a:t>To claim that the software does or doesn’t do “something” implies that the software was run and that “something” or the lack of “something” was witnessed. Since you can’t report on what you didn’t see, you can’t claim that a bug exists if you didn’t see it.</a:t>
            </a:r>
          </a:p>
          <a:p>
            <a:r>
              <a:rPr lang="en-US" dirty="0" smtClean="0"/>
              <a:t>Here’s another way to think of it. It’s not uncommon for two people to have completely different opinions on the quality of a software product. One may say that the program is incredibly buggy and the other may say that it’s perfect. How can both be right? The answer is that one has used the product in a way that reveals lots of bugs. The other hasn’t.</a:t>
            </a:r>
            <a:endParaRPr lang="ru-RU" dirty="0" smtClean="0"/>
          </a:p>
        </p:txBody>
      </p:sp>
      <p:sp>
        <p:nvSpPr>
          <p:cNvPr id="62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2B3C86"/>
                </a:solidFill>
                <a:latin typeface="Arial" charset="0"/>
                <a:cs typeface="Times New Roman" pitchFamily="18" charset="0"/>
              </a:defRPr>
            </a:lvl1pPr>
            <a:lvl2pPr marL="742950" indent="-285750" eaLnBrk="0" hangingPunct="0">
              <a:defRPr b="1">
                <a:solidFill>
                  <a:srgbClr val="2B3C86"/>
                </a:solidFill>
                <a:latin typeface="Arial" charset="0"/>
                <a:cs typeface="Times New Roman" pitchFamily="18" charset="0"/>
              </a:defRPr>
            </a:lvl2pPr>
            <a:lvl3pPr marL="1143000" indent="-228600" eaLnBrk="0" hangingPunct="0">
              <a:defRPr b="1">
                <a:solidFill>
                  <a:srgbClr val="2B3C86"/>
                </a:solidFill>
                <a:latin typeface="Arial" charset="0"/>
                <a:cs typeface="Times New Roman" pitchFamily="18" charset="0"/>
              </a:defRPr>
            </a:lvl3pPr>
            <a:lvl4pPr marL="1600200" indent="-228600" eaLnBrk="0" hangingPunct="0">
              <a:defRPr b="1">
                <a:solidFill>
                  <a:srgbClr val="2B3C86"/>
                </a:solidFill>
                <a:latin typeface="Arial" charset="0"/>
                <a:cs typeface="Times New Roman" pitchFamily="18" charset="0"/>
              </a:defRPr>
            </a:lvl4pPr>
            <a:lvl5pPr marL="2057400" indent="-228600" eaLnBrk="0" hangingPunct="0">
              <a:defRPr b="1">
                <a:solidFill>
                  <a:srgbClr val="2B3C86"/>
                </a:solidFill>
                <a:latin typeface="Arial" charset="0"/>
                <a:cs typeface="Times New Roman" pitchFamily="18" charset="0"/>
              </a:defRPr>
            </a:lvl5pPr>
            <a:lvl6pPr marL="2514600" indent="-228600" eaLnBrk="0" fontAlgn="base" hangingPunct="0">
              <a:spcBef>
                <a:spcPct val="50000"/>
              </a:spcBef>
              <a:spcAft>
                <a:spcPct val="0"/>
              </a:spcAft>
              <a:defRPr b="1">
                <a:solidFill>
                  <a:srgbClr val="2B3C86"/>
                </a:solidFill>
                <a:latin typeface="Arial" charset="0"/>
                <a:cs typeface="Times New Roman" pitchFamily="18" charset="0"/>
              </a:defRPr>
            </a:lvl6pPr>
            <a:lvl7pPr marL="2971800" indent="-228600" eaLnBrk="0" fontAlgn="base" hangingPunct="0">
              <a:spcBef>
                <a:spcPct val="50000"/>
              </a:spcBef>
              <a:spcAft>
                <a:spcPct val="0"/>
              </a:spcAft>
              <a:defRPr b="1">
                <a:solidFill>
                  <a:srgbClr val="2B3C86"/>
                </a:solidFill>
                <a:latin typeface="Arial" charset="0"/>
                <a:cs typeface="Times New Roman" pitchFamily="18" charset="0"/>
              </a:defRPr>
            </a:lvl7pPr>
            <a:lvl8pPr marL="3429000" indent="-228600" eaLnBrk="0" fontAlgn="base" hangingPunct="0">
              <a:spcBef>
                <a:spcPct val="50000"/>
              </a:spcBef>
              <a:spcAft>
                <a:spcPct val="0"/>
              </a:spcAft>
              <a:defRPr b="1">
                <a:solidFill>
                  <a:srgbClr val="2B3C86"/>
                </a:solidFill>
                <a:latin typeface="Arial" charset="0"/>
                <a:cs typeface="Times New Roman" pitchFamily="18" charset="0"/>
              </a:defRPr>
            </a:lvl8pPr>
            <a:lvl9pPr marL="3886200" indent="-228600" eaLnBrk="0" fontAlgn="base" hangingPunct="0">
              <a:spcBef>
                <a:spcPct val="50000"/>
              </a:spcBef>
              <a:spcAft>
                <a:spcPct val="0"/>
              </a:spcAft>
              <a:defRPr b="1">
                <a:solidFill>
                  <a:srgbClr val="2B3C86"/>
                </a:solidFill>
                <a:latin typeface="Arial" charset="0"/>
                <a:cs typeface="Times New Roman" pitchFamily="18" charset="0"/>
              </a:defRPr>
            </a:lvl9pPr>
          </a:lstStyle>
          <a:p>
            <a:pPr eaLnBrk="1" hangingPunct="1"/>
            <a:fld id="{AC1F5B01-FAC4-4B2D-AA7E-6B54ED64C091}" type="slidenum">
              <a:rPr lang="en-US" b="0" smtClean="0">
                <a:solidFill>
                  <a:schemeClr val="tx1"/>
                </a:solidFill>
                <a:latin typeface="Times New Roman" pitchFamily="18" charset="0"/>
              </a:rPr>
              <a:pPr eaLnBrk="1" hangingPunct="1"/>
              <a:t>58</a:t>
            </a:fld>
            <a:endParaRPr lang="en-US" b="0" smtClean="0">
              <a:solidFill>
                <a:schemeClr val="tx1"/>
              </a:solidFill>
              <a:latin typeface="Times New Roman"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Product Specifications Are Never Final</a:t>
            </a:r>
          </a:p>
          <a:p>
            <a:r>
              <a:rPr lang="en-US" dirty="0" smtClean="0"/>
              <a:t>Software developers have a problem. The industry is moving so fast that last year’s cutting-edge products are obsolete this year. At the same time, software is getting larger and gaining more features and complexity, resulting in longer and longer development schedules. These two opposing forces result in conflict, and the result is a constantly changing product specification.</a:t>
            </a:r>
          </a:p>
          <a:p>
            <a:r>
              <a:rPr lang="en-US" dirty="0" smtClean="0"/>
              <a:t>There’s no other way to respond to the rapid changes. Assume that your product had a locked down, final, absolutely-can’t-change-it product spec. You’re halfway through the planned two year development cycle, and your main competitor releases a product very similar to yours but with several desirable features that your product doesn’t have. Do you continue with your spec as is and release an inferior product in another year? Or, does your team regroup, rethink the</a:t>
            </a:r>
            <a:r>
              <a:rPr lang="en-US" baseline="0" dirty="0" smtClean="0"/>
              <a:t> </a:t>
            </a:r>
            <a:r>
              <a:rPr lang="en-US" dirty="0" smtClean="0"/>
              <a:t>product’s features, rewrite the product spec, and work on a revised product? In most cases, wise business dictates the latter.</a:t>
            </a:r>
          </a:p>
          <a:p>
            <a:r>
              <a:rPr lang="en-US" dirty="0" smtClean="0"/>
              <a:t>As a software tester, you must assume that the spec will change. Features will be added that you didn’t plan to test. Features will be changed or even deleted that you had already tested and reported bugs on. It will happen. You’ll learn techniques for being flexible in your test planning and test execution.</a:t>
            </a:r>
          </a:p>
        </p:txBody>
      </p:sp>
      <p:sp>
        <p:nvSpPr>
          <p:cNvPr id="4" name="Slide Number Placeholder 3"/>
          <p:cNvSpPr>
            <a:spLocks noGrp="1"/>
          </p:cNvSpPr>
          <p:nvPr>
            <p:ph type="sldNum" sz="quarter" idx="10"/>
          </p:nvPr>
        </p:nvSpPr>
        <p:spPr/>
        <p:txBody>
          <a:bodyPr/>
          <a:lstStyle/>
          <a:p>
            <a:fld id="{2B7F924A-8ABD-48EB-8C7D-0F451B3BA9C4}" type="slidenum">
              <a:rPr lang="ru-RU" smtClean="0"/>
              <a:t>59</a:t>
            </a:fld>
            <a:endParaRPr lang="ru-RU"/>
          </a:p>
        </p:txBody>
      </p:sp>
    </p:spTree>
    <p:extLst>
      <p:ext uri="{BB962C8B-B14F-4D97-AF65-F5344CB8AC3E}">
        <p14:creationId xmlns:p14="http://schemas.microsoft.com/office/powerpoint/2010/main" val="26000876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dirty="0" smtClean="0"/>
          </a:p>
        </p:txBody>
      </p:sp>
      <p:sp>
        <p:nvSpPr>
          <p:cNvPr id="184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702FA0D-54B3-486E-AD58-EC685203D774}" type="slidenum">
              <a:rPr lang="ru-RU" smtClean="0"/>
              <a:pPr/>
              <a:t>61</a:t>
            </a:fld>
            <a:endParaRPr lang="ru-RU"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The code-and-fix model shown in Figure is usually the one that project teams fall into by default if they don’t consciously attempt to use something else. It’s a step up, procedurally, from the big-bang model, in that it at least requires some idea of what the product requirements are.</a:t>
            </a:r>
          </a:p>
          <a:p>
            <a:r>
              <a:rPr lang="en-US" dirty="0" smtClean="0"/>
              <a:t>A wise man once said, “There’s never time to do it right, but there’s always time to do it over.”</a:t>
            </a:r>
          </a:p>
          <a:p>
            <a:r>
              <a:rPr lang="en-US" dirty="0" smtClean="0"/>
              <a:t>That pretty much sums up this model. A team using this approach usually starts with a rough idea of what they want, does some simple design, and then proceeds into a long repeating cycle of coding, testing, and fixing bugs. At some point they decide that enough is enough and release the product.</a:t>
            </a:r>
          </a:p>
          <a:p>
            <a:r>
              <a:rPr lang="en-US" dirty="0" smtClean="0"/>
              <a:t>As there’s very little overhead for planning and documenting, a project team can show results immediately. For this reason, the code-and-fix model works very well for small projects intended to be created quickly and then thrown out shortly after they’re done, such as prototypes</a:t>
            </a:r>
          </a:p>
          <a:p>
            <a:r>
              <a:rPr lang="en-US" dirty="0" smtClean="0"/>
              <a:t>and demos. Even so, code-and-fix has been used on many large and well-known software products. If your word processor or spreadsheet software has lots of little bugs or it just doesn’t seem quite finished, it was likely created with the code-and-fix model.</a:t>
            </a:r>
          </a:p>
          <a:p>
            <a:r>
              <a:rPr lang="en-US" dirty="0" smtClean="0"/>
              <a:t>Like the big-bang model, testing isn’t specifically called out in the code-and-fix model but does play a significant role between the coding and the fixing.</a:t>
            </a:r>
          </a:p>
          <a:p>
            <a:r>
              <a:rPr lang="en-US" dirty="0" smtClean="0"/>
              <a:t>As a tester on a code-and-fix project, you need to be aware that you, along with the programmers, will be in a constant state of cycling. As often as every day you’ll be given new or updated releases of the software and will set off to test it. You’ll run your tests, report the bugs,</a:t>
            </a:r>
          </a:p>
          <a:p>
            <a:r>
              <a:rPr lang="en-US" dirty="0" smtClean="0"/>
              <a:t>and then get a new software release. You may not have finished testing the previous release when the new one arrives, and the new one may have new or changed features. Eventually, you’ll get a chance to test most of the features, find fewer and fewer bugs, and then someone (or the schedule) will decide that it’s time to release the product.</a:t>
            </a:r>
          </a:p>
          <a:p>
            <a:r>
              <a:rPr lang="en-US" dirty="0" smtClean="0"/>
              <a:t>You will most likely encounter the code-and-fix model during your work as a software tester. It’s a good introduction to software development and will help you appreciate the more formal methods.</a:t>
            </a:r>
          </a:p>
        </p:txBody>
      </p:sp>
      <p:sp>
        <p:nvSpPr>
          <p:cNvPr id="297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2B3C86"/>
                </a:solidFill>
                <a:latin typeface="Verdana" pitchFamily="34" charset="0"/>
                <a:cs typeface="Times New Roman" pitchFamily="18" charset="0"/>
              </a:defRPr>
            </a:lvl1pPr>
            <a:lvl2pPr marL="742950" indent="-285750" eaLnBrk="0" hangingPunct="0">
              <a:defRPr b="1">
                <a:solidFill>
                  <a:srgbClr val="2B3C86"/>
                </a:solidFill>
                <a:latin typeface="Verdana" pitchFamily="34" charset="0"/>
                <a:cs typeface="Times New Roman" pitchFamily="18" charset="0"/>
              </a:defRPr>
            </a:lvl2pPr>
            <a:lvl3pPr marL="1143000" indent="-228600" eaLnBrk="0" hangingPunct="0">
              <a:defRPr b="1">
                <a:solidFill>
                  <a:srgbClr val="2B3C86"/>
                </a:solidFill>
                <a:latin typeface="Verdana" pitchFamily="34" charset="0"/>
                <a:cs typeface="Times New Roman" pitchFamily="18" charset="0"/>
              </a:defRPr>
            </a:lvl3pPr>
            <a:lvl4pPr marL="1600200" indent="-228600" eaLnBrk="0" hangingPunct="0">
              <a:defRPr b="1">
                <a:solidFill>
                  <a:srgbClr val="2B3C86"/>
                </a:solidFill>
                <a:latin typeface="Verdana" pitchFamily="34" charset="0"/>
                <a:cs typeface="Times New Roman" pitchFamily="18" charset="0"/>
              </a:defRPr>
            </a:lvl4pPr>
            <a:lvl5pPr marL="2057400" indent="-228600" eaLnBrk="0" hangingPunct="0">
              <a:defRPr b="1">
                <a:solidFill>
                  <a:srgbClr val="2B3C86"/>
                </a:solidFill>
                <a:latin typeface="Verdana" pitchFamily="34" charset="0"/>
                <a:cs typeface="Times New Roman" pitchFamily="18" charset="0"/>
              </a:defRPr>
            </a:lvl5pPr>
            <a:lvl6pPr marL="2514600" indent="-228600" eaLnBrk="0" fontAlgn="base" hangingPunct="0">
              <a:spcBef>
                <a:spcPct val="50000"/>
              </a:spcBef>
              <a:spcAft>
                <a:spcPct val="0"/>
              </a:spcAft>
              <a:defRPr b="1">
                <a:solidFill>
                  <a:srgbClr val="2B3C86"/>
                </a:solidFill>
                <a:latin typeface="Verdana" pitchFamily="34" charset="0"/>
                <a:cs typeface="Times New Roman" pitchFamily="18" charset="0"/>
              </a:defRPr>
            </a:lvl6pPr>
            <a:lvl7pPr marL="2971800" indent="-228600" eaLnBrk="0" fontAlgn="base" hangingPunct="0">
              <a:spcBef>
                <a:spcPct val="50000"/>
              </a:spcBef>
              <a:spcAft>
                <a:spcPct val="0"/>
              </a:spcAft>
              <a:defRPr b="1">
                <a:solidFill>
                  <a:srgbClr val="2B3C86"/>
                </a:solidFill>
                <a:latin typeface="Verdana" pitchFamily="34" charset="0"/>
                <a:cs typeface="Times New Roman" pitchFamily="18" charset="0"/>
              </a:defRPr>
            </a:lvl7pPr>
            <a:lvl8pPr marL="3429000" indent="-228600" eaLnBrk="0" fontAlgn="base" hangingPunct="0">
              <a:spcBef>
                <a:spcPct val="50000"/>
              </a:spcBef>
              <a:spcAft>
                <a:spcPct val="0"/>
              </a:spcAft>
              <a:defRPr b="1">
                <a:solidFill>
                  <a:srgbClr val="2B3C86"/>
                </a:solidFill>
                <a:latin typeface="Verdana" pitchFamily="34" charset="0"/>
                <a:cs typeface="Times New Roman" pitchFamily="18" charset="0"/>
              </a:defRPr>
            </a:lvl8pPr>
            <a:lvl9pPr marL="3886200" indent="-228600" eaLnBrk="0" fontAlgn="base" hangingPunct="0">
              <a:spcBef>
                <a:spcPct val="50000"/>
              </a:spcBef>
              <a:spcAft>
                <a:spcPct val="0"/>
              </a:spcAft>
              <a:defRPr b="1">
                <a:solidFill>
                  <a:srgbClr val="2B3C86"/>
                </a:solidFill>
                <a:latin typeface="Verdana" pitchFamily="34" charset="0"/>
                <a:cs typeface="Times New Roman" pitchFamily="18" charset="0"/>
              </a:defRPr>
            </a:lvl9pPr>
          </a:lstStyle>
          <a:p>
            <a:pPr eaLnBrk="1" hangingPunct="1"/>
            <a:fld id="{E47D23D5-BAF1-4DC2-960A-C1751CACDE34}" type="slidenum">
              <a:rPr lang="en-US" b="0" smtClean="0">
                <a:solidFill>
                  <a:schemeClr val="tx1"/>
                </a:solidFill>
                <a:latin typeface="Times New Roman" pitchFamily="18" charset="0"/>
              </a:rPr>
              <a:pPr eaLnBrk="1" hangingPunct="1"/>
              <a:t>5</a:t>
            </a:fld>
            <a:endParaRPr lang="en-US" b="0" smtClean="0">
              <a:solidFill>
                <a:schemeClr val="tx1"/>
              </a:solidFill>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This is the most common and classic of life cycle models, also referred to as a linear-sequential life cycle model. It is very simple to understand and use. In a waterfall model, each phase must be completed in its entirety before the next phase can  begin. At the end of each phase, a review takes place to determine if the project is on the right path and whether or not to continue or discard the project.</a:t>
            </a:r>
          </a:p>
          <a:p>
            <a:r>
              <a:rPr lang="en-US" sz="1200" b="1" i="0" kern="1200" dirty="0" smtClean="0">
                <a:solidFill>
                  <a:schemeClr val="tx1"/>
                </a:solidFill>
                <a:effectLst/>
                <a:latin typeface="+mn-lt"/>
                <a:ea typeface="+mn-ea"/>
                <a:cs typeface="+mn-cs"/>
              </a:rPr>
              <a:t>Requirement (Diagram)</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a.</a:t>
            </a:r>
            <a:r>
              <a:rPr lang="en-US" sz="1200" b="0" i="0" kern="1200" dirty="0" smtClean="0">
                <a:solidFill>
                  <a:schemeClr val="tx1"/>
                </a:solidFill>
                <a:effectLst/>
                <a:latin typeface="+mn-lt"/>
                <a:ea typeface="+mn-ea"/>
                <a:cs typeface="+mn-cs"/>
              </a:rPr>
              <a:t> Design</a:t>
            </a:r>
          </a:p>
          <a:p>
            <a:r>
              <a:rPr lang="en-US" sz="1200" b="1" i="0" kern="1200" dirty="0" smtClean="0">
                <a:solidFill>
                  <a:schemeClr val="tx1"/>
                </a:solidFill>
                <a:effectLst/>
                <a:latin typeface="+mn-lt"/>
                <a:ea typeface="+mn-ea"/>
                <a:cs typeface="+mn-cs"/>
              </a:rPr>
              <a:t>b.</a:t>
            </a:r>
            <a:r>
              <a:rPr lang="en-US" sz="1200" b="0" i="0" kern="1200" dirty="0" smtClean="0">
                <a:solidFill>
                  <a:schemeClr val="tx1"/>
                </a:solidFill>
                <a:effectLst/>
                <a:latin typeface="+mn-lt"/>
                <a:ea typeface="+mn-ea"/>
                <a:cs typeface="+mn-cs"/>
              </a:rPr>
              <a:t> Implementation &amp;amp; Unit Testing</a:t>
            </a:r>
          </a:p>
          <a:p>
            <a:r>
              <a:rPr lang="en-US" sz="1200" b="1" i="0" kern="1200" dirty="0" smtClean="0">
                <a:solidFill>
                  <a:schemeClr val="tx1"/>
                </a:solidFill>
                <a:effectLst/>
                <a:latin typeface="+mn-lt"/>
                <a:ea typeface="+mn-ea"/>
                <a:cs typeface="+mn-cs"/>
              </a:rPr>
              <a:t>c.</a:t>
            </a:r>
            <a:r>
              <a:rPr lang="en-US" sz="1200" b="0" i="0" kern="1200" dirty="0" smtClean="0">
                <a:solidFill>
                  <a:schemeClr val="tx1"/>
                </a:solidFill>
                <a:effectLst/>
                <a:latin typeface="+mn-lt"/>
                <a:ea typeface="+mn-ea"/>
                <a:cs typeface="+mn-cs"/>
              </a:rPr>
              <a:t> Integration &amp;amp; System Testing</a:t>
            </a:r>
          </a:p>
          <a:p>
            <a:r>
              <a:rPr lang="en-US" sz="1200" b="1" i="0" kern="1200" dirty="0" smtClean="0">
                <a:solidFill>
                  <a:schemeClr val="tx1"/>
                </a:solidFill>
                <a:effectLst/>
                <a:latin typeface="+mn-lt"/>
                <a:ea typeface="+mn-ea"/>
                <a:cs typeface="+mn-cs"/>
              </a:rPr>
              <a:t>d.</a:t>
            </a:r>
            <a:r>
              <a:rPr lang="en-US" sz="1200" b="0" i="0" kern="1200" dirty="0" smtClean="0">
                <a:solidFill>
                  <a:schemeClr val="tx1"/>
                </a:solidFill>
                <a:effectLst/>
                <a:latin typeface="+mn-lt"/>
                <a:ea typeface="+mn-ea"/>
                <a:cs typeface="+mn-cs"/>
              </a:rPr>
              <a:t> Operation</a:t>
            </a:r>
          </a:p>
          <a:p>
            <a:r>
              <a:rPr lang="en-US" sz="1200" b="1" i="0" kern="1200" dirty="0" smtClean="0">
                <a:solidFill>
                  <a:schemeClr val="tx1"/>
                </a:solidFill>
                <a:effectLst/>
                <a:latin typeface="+mn-lt"/>
                <a:ea typeface="+mn-ea"/>
                <a:cs typeface="+mn-cs"/>
              </a:rPr>
              <a:t>Advantages</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a.</a:t>
            </a:r>
            <a:r>
              <a:rPr lang="en-US" sz="1200" b="0" i="0" kern="1200" dirty="0" smtClean="0">
                <a:solidFill>
                  <a:schemeClr val="tx1"/>
                </a:solidFill>
                <a:effectLst/>
                <a:latin typeface="+mn-lt"/>
                <a:ea typeface="+mn-ea"/>
                <a:cs typeface="+mn-cs"/>
              </a:rPr>
              <a:t> Simple and easy to use.</a:t>
            </a:r>
          </a:p>
          <a:p>
            <a:r>
              <a:rPr lang="en-US" sz="1200" b="1" i="0" kern="1200" dirty="0" smtClean="0">
                <a:solidFill>
                  <a:schemeClr val="tx1"/>
                </a:solidFill>
                <a:effectLst/>
                <a:latin typeface="+mn-lt"/>
                <a:ea typeface="+mn-ea"/>
                <a:cs typeface="+mn-cs"/>
              </a:rPr>
              <a:t>b. </a:t>
            </a:r>
            <a:r>
              <a:rPr lang="en-US" sz="1200" b="0" i="0" kern="1200" dirty="0" smtClean="0">
                <a:solidFill>
                  <a:schemeClr val="tx1"/>
                </a:solidFill>
                <a:effectLst/>
                <a:latin typeface="+mn-lt"/>
                <a:ea typeface="+mn-ea"/>
                <a:cs typeface="+mn-cs"/>
              </a:rPr>
              <a:t>Easy to manage due to the rigidity of the model – each phase has specific deliverables and a review process.</a:t>
            </a:r>
          </a:p>
          <a:p>
            <a:r>
              <a:rPr lang="en-US" sz="1200" b="1" i="0" kern="1200" dirty="0" smtClean="0">
                <a:solidFill>
                  <a:schemeClr val="tx1"/>
                </a:solidFill>
                <a:effectLst/>
                <a:latin typeface="+mn-lt"/>
                <a:ea typeface="+mn-ea"/>
                <a:cs typeface="+mn-cs"/>
              </a:rPr>
              <a:t>c.</a:t>
            </a:r>
            <a:r>
              <a:rPr lang="en-US" sz="1200" b="0" i="0" kern="1200" dirty="0" smtClean="0">
                <a:solidFill>
                  <a:schemeClr val="tx1"/>
                </a:solidFill>
                <a:effectLst/>
                <a:latin typeface="+mn-lt"/>
                <a:ea typeface="+mn-ea"/>
                <a:cs typeface="+mn-cs"/>
              </a:rPr>
              <a:t> Phases are processed and completed one at a time.</a:t>
            </a:r>
          </a:p>
          <a:p>
            <a:r>
              <a:rPr lang="en-US" sz="1200" b="1" i="0" kern="1200" dirty="0" smtClean="0">
                <a:solidFill>
                  <a:schemeClr val="tx1"/>
                </a:solidFill>
                <a:effectLst/>
                <a:latin typeface="+mn-lt"/>
                <a:ea typeface="+mn-ea"/>
                <a:cs typeface="+mn-cs"/>
              </a:rPr>
              <a:t>d. </a:t>
            </a:r>
            <a:r>
              <a:rPr lang="en-US" sz="1200" b="0" i="0" kern="1200" dirty="0" smtClean="0">
                <a:solidFill>
                  <a:schemeClr val="tx1"/>
                </a:solidFill>
                <a:effectLst/>
                <a:latin typeface="+mn-lt"/>
                <a:ea typeface="+mn-ea"/>
                <a:cs typeface="+mn-cs"/>
              </a:rPr>
              <a:t>Works well for smaller projects where requirements are very well understood.</a:t>
            </a:r>
          </a:p>
          <a:p>
            <a:r>
              <a:rPr lang="en-US" sz="1200" b="1" i="0" kern="1200" dirty="0" smtClean="0">
                <a:solidFill>
                  <a:schemeClr val="tx1"/>
                </a:solidFill>
                <a:effectLst/>
                <a:latin typeface="+mn-lt"/>
                <a:ea typeface="+mn-ea"/>
                <a:cs typeface="+mn-cs"/>
              </a:rPr>
              <a:t>Disadvantages</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a.</a:t>
            </a:r>
            <a:r>
              <a:rPr lang="en-US" sz="1200" b="0" i="0" kern="1200" dirty="0" smtClean="0">
                <a:solidFill>
                  <a:schemeClr val="tx1"/>
                </a:solidFill>
                <a:effectLst/>
                <a:latin typeface="+mn-lt"/>
                <a:ea typeface="+mn-ea"/>
                <a:cs typeface="+mn-cs"/>
              </a:rPr>
              <a:t> Adjusting scope during the life cycle can kill a project</a:t>
            </a:r>
          </a:p>
          <a:p>
            <a:r>
              <a:rPr lang="en-US" sz="1200" b="1" i="0" kern="1200" dirty="0" smtClean="0">
                <a:solidFill>
                  <a:schemeClr val="tx1"/>
                </a:solidFill>
                <a:effectLst/>
                <a:latin typeface="+mn-lt"/>
                <a:ea typeface="+mn-ea"/>
                <a:cs typeface="+mn-cs"/>
              </a:rPr>
              <a:t>b.</a:t>
            </a:r>
            <a:r>
              <a:rPr lang="en-US" sz="1200" b="0" i="0" kern="1200" dirty="0" smtClean="0">
                <a:solidFill>
                  <a:schemeClr val="tx1"/>
                </a:solidFill>
                <a:effectLst/>
                <a:latin typeface="+mn-lt"/>
                <a:ea typeface="+mn-ea"/>
                <a:cs typeface="+mn-cs"/>
              </a:rPr>
              <a:t> Poor model for complex and object-oriented projects.</a:t>
            </a:r>
          </a:p>
          <a:p>
            <a:r>
              <a:rPr lang="en-US" sz="1200" b="1" i="0" kern="1200" dirty="0" smtClean="0">
                <a:solidFill>
                  <a:schemeClr val="tx1"/>
                </a:solidFill>
                <a:effectLst/>
                <a:latin typeface="+mn-lt"/>
                <a:ea typeface="+mn-ea"/>
                <a:cs typeface="+mn-cs"/>
              </a:rPr>
              <a:t>c. </a:t>
            </a:r>
            <a:r>
              <a:rPr lang="en-US" sz="1200" b="0" i="0" kern="1200" dirty="0" smtClean="0">
                <a:solidFill>
                  <a:schemeClr val="tx1"/>
                </a:solidFill>
                <a:effectLst/>
                <a:latin typeface="+mn-lt"/>
                <a:ea typeface="+mn-ea"/>
                <a:cs typeface="+mn-cs"/>
              </a:rPr>
              <a:t>Poor model for long and ongoing projects.</a:t>
            </a:r>
          </a:p>
          <a:p>
            <a:r>
              <a:rPr lang="en-US" sz="1200" b="1" i="0" kern="1200" dirty="0" smtClean="0">
                <a:solidFill>
                  <a:schemeClr val="tx1"/>
                </a:solidFill>
                <a:effectLst/>
                <a:latin typeface="+mn-lt"/>
                <a:ea typeface="+mn-ea"/>
                <a:cs typeface="+mn-cs"/>
              </a:rPr>
              <a:t>d.</a:t>
            </a:r>
            <a:r>
              <a:rPr lang="en-US" sz="1200" b="0" i="0" kern="1200" dirty="0" smtClean="0">
                <a:solidFill>
                  <a:schemeClr val="tx1"/>
                </a:solidFill>
                <a:effectLst/>
                <a:latin typeface="+mn-lt"/>
                <a:ea typeface="+mn-ea"/>
                <a:cs typeface="+mn-cs"/>
              </a:rPr>
              <a:t> Poor model where requirements are at a moderate to high risk of changing.</a:t>
            </a:r>
          </a:p>
          <a:p>
            <a:endParaRPr lang="ru-RU" dirty="0"/>
          </a:p>
        </p:txBody>
      </p:sp>
      <p:sp>
        <p:nvSpPr>
          <p:cNvPr id="4" name="Slide Number Placeholder 3"/>
          <p:cNvSpPr>
            <a:spLocks noGrp="1"/>
          </p:cNvSpPr>
          <p:nvPr>
            <p:ph type="sldNum" sz="quarter" idx="10"/>
          </p:nvPr>
        </p:nvSpPr>
        <p:spPr/>
        <p:txBody>
          <a:bodyPr/>
          <a:lstStyle/>
          <a:p>
            <a:fld id="{2B7F924A-8ABD-48EB-8C7D-0F451B3BA9C4}" type="slidenum">
              <a:rPr lang="ru-RU" smtClean="0"/>
              <a:t>6</a:t>
            </a:fld>
            <a:endParaRPr lang="ru-RU"/>
          </a:p>
        </p:txBody>
      </p:sp>
    </p:spTree>
    <p:extLst>
      <p:ext uri="{BB962C8B-B14F-4D97-AF65-F5344CB8AC3E}">
        <p14:creationId xmlns:p14="http://schemas.microsoft.com/office/powerpoint/2010/main" val="3184003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Just like the waterfall model, the V-Shaped life cycle is a sequential path of execution of processes. Each phase must be completed before the next phase begins. Testing is emphasized in this model more so than the waterfall model though. The testing procedures are developed early in the life cycle before any coding is done, during each of the phases preceding implementation.</a:t>
            </a:r>
          </a:p>
          <a:p>
            <a:r>
              <a:rPr lang="en-US" sz="1200" b="0" i="0" kern="1200" dirty="0" smtClean="0">
                <a:solidFill>
                  <a:schemeClr val="tx1"/>
                </a:solidFill>
                <a:effectLst/>
                <a:latin typeface="+mn-lt"/>
                <a:ea typeface="+mn-ea"/>
                <a:cs typeface="+mn-cs"/>
              </a:rPr>
              <a:t>Requirements begin the life cycle model just like the waterfall model. Before development is started, a system test plan is created. The test plan focuses on meeting the functionality specified in the requirements gathering.</a:t>
            </a:r>
          </a:p>
          <a:p>
            <a:r>
              <a:rPr lang="en-US" sz="1200" b="0" i="0" kern="1200" dirty="0" smtClean="0">
                <a:solidFill>
                  <a:schemeClr val="tx1"/>
                </a:solidFill>
                <a:effectLst/>
                <a:latin typeface="+mn-lt"/>
                <a:ea typeface="+mn-ea"/>
                <a:cs typeface="+mn-cs"/>
              </a:rPr>
              <a:t>The high-level design phase focuses on system architecture and design. An integration test plan is created in this phase as well in order to test the pieces of the software systems ability to work together.</a:t>
            </a:r>
          </a:p>
          <a:p>
            <a:r>
              <a:rPr lang="en-US" sz="1200" b="0" i="0" kern="1200" dirty="0" smtClean="0">
                <a:solidFill>
                  <a:schemeClr val="tx1"/>
                </a:solidFill>
                <a:effectLst/>
                <a:latin typeface="+mn-lt"/>
                <a:ea typeface="+mn-ea"/>
                <a:cs typeface="+mn-cs"/>
              </a:rPr>
              <a:t>The low-level design phase is where the actual software components are designed, and unit tests are created in this phase as well.</a:t>
            </a:r>
          </a:p>
          <a:p>
            <a:r>
              <a:rPr lang="en-US" sz="1200" b="0" i="0" kern="1200" dirty="0" smtClean="0">
                <a:solidFill>
                  <a:schemeClr val="tx1"/>
                </a:solidFill>
                <a:effectLst/>
                <a:latin typeface="+mn-lt"/>
                <a:ea typeface="+mn-ea"/>
                <a:cs typeface="+mn-cs"/>
              </a:rPr>
              <a:t>The implementation phase is, again, where all coding takes place. Once coding is complete, the path of execution continues up the right side of the V where the test plans developed earlier are now put to use.</a:t>
            </a:r>
          </a:p>
          <a:p>
            <a:r>
              <a:rPr lang="en-US" sz="1200" b="1" i="0" kern="1200" dirty="0" smtClean="0">
                <a:solidFill>
                  <a:schemeClr val="tx1"/>
                </a:solidFill>
                <a:effectLst/>
                <a:latin typeface="+mn-lt"/>
                <a:ea typeface="+mn-ea"/>
                <a:cs typeface="+mn-cs"/>
              </a:rPr>
              <a:t>Advantages</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a. </a:t>
            </a:r>
            <a:r>
              <a:rPr lang="en-US" sz="1200" b="0" i="0" kern="1200" dirty="0" smtClean="0">
                <a:solidFill>
                  <a:schemeClr val="tx1"/>
                </a:solidFill>
                <a:effectLst/>
                <a:latin typeface="+mn-lt"/>
                <a:ea typeface="+mn-ea"/>
                <a:cs typeface="+mn-cs"/>
              </a:rPr>
              <a:t>Simple and easy to use.</a:t>
            </a:r>
          </a:p>
          <a:p>
            <a:r>
              <a:rPr lang="en-US" sz="1200" b="1" i="0" kern="1200" dirty="0" smtClean="0">
                <a:solidFill>
                  <a:schemeClr val="tx1"/>
                </a:solidFill>
                <a:effectLst/>
                <a:latin typeface="+mn-lt"/>
                <a:ea typeface="+mn-ea"/>
                <a:cs typeface="+mn-cs"/>
              </a:rPr>
              <a:t>b.</a:t>
            </a:r>
            <a:r>
              <a:rPr lang="en-US" sz="1200" b="0" i="0" kern="1200" dirty="0" smtClean="0">
                <a:solidFill>
                  <a:schemeClr val="tx1"/>
                </a:solidFill>
                <a:effectLst/>
                <a:latin typeface="+mn-lt"/>
                <a:ea typeface="+mn-ea"/>
                <a:cs typeface="+mn-cs"/>
              </a:rPr>
              <a:t> Each phase has specific deliverables.</a:t>
            </a:r>
          </a:p>
          <a:p>
            <a:r>
              <a:rPr lang="en-US" sz="1200" b="1" i="0" kern="1200" dirty="0" smtClean="0">
                <a:solidFill>
                  <a:schemeClr val="tx1"/>
                </a:solidFill>
                <a:effectLst/>
                <a:latin typeface="+mn-lt"/>
                <a:ea typeface="+mn-ea"/>
                <a:cs typeface="+mn-cs"/>
              </a:rPr>
              <a:t>c. </a:t>
            </a:r>
            <a:r>
              <a:rPr lang="en-US" sz="1200" b="0" i="0" kern="1200" dirty="0" smtClean="0">
                <a:solidFill>
                  <a:schemeClr val="tx1"/>
                </a:solidFill>
                <a:effectLst/>
                <a:latin typeface="+mn-lt"/>
                <a:ea typeface="+mn-ea"/>
                <a:cs typeface="+mn-cs"/>
              </a:rPr>
              <a:t>Higher chance of success over the waterfall model due to the development of test plans early on during the life cycle.</a:t>
            </a:r>
          </a:p>
          <a:p>
            <a:r>
              <a:rPr lang="en-US" sz="1200" b="1" i="0" kern="1200" dirty="0" smtClean="0">
                <a:solidFill>
                  <a:schemeClr val="tx1"/>
                </a:solidFill>
                <a:effectLst/>
                <a:latin typeface="+mn-lt"/>
                <a:ea typeface="+mn-ea"/>
                <a:cs typeface="+mn-cs"/>
              </a:rPr>
              <a:t>d. </a:t>
            </a:r>
            <a:r>
              <a:rPr lang="en-US" sz="1200" b="0" i="0" kern="1200" dirty="0" smtClean="0">
                <a:solidFill>
                  <a:schemeClr val="tx1"/>
                </a:solidFill>
                <a:effectLst/>
                <a:latin typeface="+mn-lt"/>
                <a:ea typeface="+mn-ea"/>
                <a:cs typeface="+mn-cs"/>
              </a:rPr>
              <a:t>Works well for small projects where requirements are easily understood.</a:t>
            </a:r>
          </a:p>
          <a:p>
            <a:r>
              <a:rPr lang="en-US" sz="1200" b="1" i="0" kern="1200" dirty="0" smtClean="0">
                <a:solidFill>
                  <a:schemeClr val="tx1"/>
                </a:solidFill>
                <a:effectLst/>
                <a:latin typeface="+mn-lt"/>
                <a:ea typeface="+mn-ea"/>
                <a:cs typeface="+mn-cs"/>
              </a:rPr>
              <a:t>Disadvantages</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a. </a:t>
            </a:r>
            <a:r>
              <a:rPr lang="en-US" sz="1200" b="0" i="0" kern="1200" dirty="0" smtClean="0">
                <a:solidFill>
                  <a:schemeClr val="tx1"/>
                </a:solidFill>
                <a:effectLst/>
                <a:latin typeface="+mn-lt"/>
                <a:ea typeface="+mn-ea"/>
                <a:cs typeface="+mn-cs"/>
              </a:rPr>
              <a:t>Very rigid, like the waterfall model.</a:t>
            </a:r>
          </a:p>
          <a:p>
            <a:r>
              <a:rPr lang="en-US" sz="1200" b="1" i="0" kern="1200" dirty="0" smtClean="0">
                <a:solidFill>
                  <a:schemeClr val="tx1"/>
                </a:solidFill>
                <a:effectLst/>
                <a:latin typeface="+mn-lt"/>
                <a:ea typeface="+mn-ea"/>
                <a:cs typeface="+mn-cs"/>
              </a:rPr>
              <a:t>b. </a:t>
            </a:r>
            <a:r>
              <a:rPr lang="en-US" sz="1200" b="0" i="0" kern="1200" dirty="0" smtClean="0">
                <a:solidFill>
                  <a:schemeClr val="tx1"/>
                </a:solidFill>
                <a:effectLst/>
                <a:latin typeface="+mn-lt"/>
                <a:ea typeface="+mn-ea"/>
                <a:cs typeface="+mn-cs"/>
              </a:rPr>
              <a:t>Software is developed during the implementation phase, so no early prototypes of the software are produced.</a:t>
            </a:r>
          </a:p>
          <a:p>
            <a:r>
              <a:rPr lang="en-US" sz="1200" b="1" i="0" kern="1200" dirty="0" smtClean="0">
                <a:solidFill>
                  <a:schemeClr val="tx1"/>
                </a:solidFill>
                <a:effectLst/>
                <a:latin typeface="+mn-lt"/>
                <a:ea typeface="+mn-ea"/>
                <a:cs typeface="+mn-cs"/>
              </a:rPr>
              <a:t>c.</a:t>
            </a:r>
            <a:r>
              <a:rPr lang="en-US" sz="1200" b="0" i="0" kern="1200" dirty="0" smtClean="0">
                <a:solidFill>
                  <a:schemeClr val="tx1"/>
                </a:solidFill>
                <a:effectLst/>
                <a:latin typeface="+mn-lt"/>
                <a:ea typeface="+mn-ea"/>
                <a:cs typeface="+mn-cs"/>
              </a:rPr>
              <a:t> Model doesn’t provide a clear path for problems found during testing phases.</a:t>
            </a:r>
          </a:p>
        </p:txBody>
      </p:sp>
      <p:sp>
        <p:nvSpPr>
          <p:cNvPr id="4" name="Slide Number Placeholder 3"/>
          <p:cNvSpPr>
            <a:spLocks noGrp="1"/>
          </p:cNvSpPr>
          <p:nvPr>
            <p:ph type="sldNum" sz="quarter" idx="10"/>
          </p:nvPr>
        </p:nvSpPr>
        <p:spPr/>
        <p:txBody>
          <a:bodyPr/>
          <a:lstStyle/>
          <a:p>
            <a:fld id="{2B7F924A-8ABD-48EB-8C7D-0F451B3BA9C4}" type="slidenum">
              <a:rPr lang="ru-RU" smtClean="0"/>
              <a:t>7</a:t>
            </a:fld>
            <a:endParaRPr lang="ru-RU"/>
          </a:p>
        </p:txBody>
      </p:sp>
    </p:spTree>
    <p:extLst>
      <p:ext uri="{BB962C8B-B14F-4D97-AF65-F5344CB8AC3E}">
        <p14:creationId xmlns:p14="http://schemas.microsoft.com/office/powerpoint/2010/main" val="11790074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It’s not quite utopia, but the spiral goes a long way in addressing many of the problems inherent with the other models while adding a few of its own nice touches.</a:t>
            </a:r>
          </a:p>
          <a:p>
            <a:r>
              <a:rPr lang="en-US" dirty="0" smtClean="0"/>
              <a:t>The spiral model was introduced by Barry Boehm in 1986 in his Association for Computing Machinery (ACM) paper, “A Spiral Model of Software Development and Enhancement.” It’s used fairly often and has proven to be an effective approach to developing software.</a:t>
            </a:r>
          </a:p>
          <a:p>
            <a:r>
              <a:rPr lang="en-US" dirty="0" smtClean="0"/>
              <a:t>The general idea behind the spiral model is that you don’t define everything in detail at the very beginning. You start small, define your important features, try them out, get feedback from your customers, and then move on to the next level. You repeat this until you have your final product.</a:t>
            </a:r>
          </a:p>
          <a:p>
            <a:r>
              <a:rPr lang="en-US" dirty="0" smtClean="0"/>
              <a:t>Each time around the spiral involves six steps:</a:t>
            </a:r>
          </a:p>
          <a:p>
            <a:r>
              <a:rPr lang="en-US" dirty="0" smtClean="0"/>
              <a:t>1. Determine objectives, alternatives, and constraints.</a:t>
            </a:r>
          </a:p>
          <a:p>
            <a:r>
              <a:rPr lang="en-US" dirty="0" smtClean="0"/>
              <a:t>2. Identify and resolve risks.</a:t>
            </a:r>
          </a:p>
          <a:p>
            <a:r>
              <a:rPr lang="en-US" dirty="0" smtClean="0"/>
              <a:t>3. Evaluate alternatives.</a:t>
            </a:r>
          </a:p>
          <a:p>
            <a:r>
              <a:rPr lang="en-US" dirty="0" smtClean="0"/>
              <a:t>4. Develop and test the current level.</a:t>
            </a:r>
          </a:p>
          <a:p>
            <a:r>
              <a:rPr lang="en-US" dirty="0" smtClean="0"/>
              <a:t>5. Plan the next level.</a:t>
            </a:r>
          </a:p>
          <a:p>
            <a:r>
              <a:rPr lang="en-US" dirty="0" smtClean="0"/>
              <a:t>6. Decide on the approach for the next level.</a:t>
            </a:r>
          </a:p>
          <a:p>
            <a:r>
              <a:rPr lang="en-US" dirty="0" smtClean="0"/>
              <a:t>Built into the spiral model is a bit of waterfall (the steps of analysis, design, develop, test), a bit of code-and-fix (each time around the spiral), and a bit of big-bang (look at it from the outside).</a:t>
            </a:r>
          </a:p>
          <a:p>
            <a:r>
              <a:rPr lang="en-US" dirty="0" smtClean="0"/>
              <a:t>Couple this with the lower costs of finding problems early, and you have a pretty good development model.</a:t>
            </a:r>
          </a:p>
          <a:p>
            <a:r>
              <a:rPr lang="en-US" dirty="0" smtClean="0"/>
              <a:t>If you’re a tester, you’ll like this model. You’ll get a chance to influence the product early by being involved in the preliminary design phases. You’ll see where the project has come from and where it’s going. And, at the very end of the project, you won’t feel as rushed to perform all your testing at the last minute. You’ve been testing all along, so the last push should only be a validation that everything is OK. </a:t>
            </a:r>
            <a:endParaRPr lang="ru-RU" dirty="0" smtClean="0"/>
          </a:p>
        </p:txBody>
      </p:sp>
      <p:sp>
        <p:nvSpPr>
          <p:cNvPr id="307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2B3C86"/>
                </a:solidFill>
                <a:latin typeface="Verdana" pitchFamily="34" charset="0"/>
                <a:cs typeface="Times New Roman" pitchFamily="18" charset="0"/>
              </a:defRPr>
            </a:lvl1pPr>
            <a:lvl2pPr marL="742950" indent="-285750" eaLnBrk="0" hangingPunct="0">
              <a:defRPr b="1">
                <a:solidFill>
                  <a:srgbClr val="2B3C86"/>
                </a:solidFill>
                <a:latin typeface="Verdana" pitchFamily="34" charset="0"/>
                <a:cs typeface="Times New Roman" pitchFamily="18" charset="0"/>
              </a:defRPr>
            </a:lvl2pPr>
            <a:lvl3pPr marL="1143000" indent="-228600" eaLnBrk="0" hangingPunct="0">
              <a:defRPr b="1">
                <a:solidFill>
                  <a:srgbClr val="2B3C86"/>
                </a:solidFill>
                <a:latin typeface="Verdana" pitchFamily="34" charset="0"/>
                <a:cs typeface="Times New Roman" pitchFamily="18" charset="0"/>
              </a:defRPr>
            </a:lvl3pPr>
            <a:lvl4pPr marL="1600200" indent="-228600" eaLnBrk="0" hangingPunct="0">
              <a:defRPr b="1">
                <a:solidFill>
                  <a:srgbClr val="2B3C86"/>
                </a:solidFill>
                <a:latin typeface="Verdana" pitchFamily="34" charset="0"/>
                <a:cs typeface="Times New Roman" pitchFamily="18" charset="0"/>
              </a:defRPr>
            </a:lvl4pPr>
            <a:lvl5pPr marL="2057400" indent="-228600" eaLnBrk="0" hangingPunct="0">
              <a:defRPr b="1">
                <a:solidFill>
                  <a:srgbClr val="2B3C86"/>
                </a:solidFill>
                <a:latin typeface="Verdana" pitchFamily="34" charset="0"/>
                <a:cs typeface="Times New Roman" pitchFamily="18" charset="0"/>
              </a:defRPr>
            </a:lvl5pPr>
            <a:lvl6pPr marL="2514600" indent="-228600" eaLnBrk="0" fontAlgn="base" hangingPunct="0">
              <a:spcBef>
                <a:spcPct val="50000"/>
              </a:spcBef>
              <a:spcAft>
                <a:spcPct val="0"/>
              </a:spcAft>
              <a:defRPr b="1">
                <a:solidFill>
                  <a:srgbClr val="2B3C86"/>
                </a:solidFill>
                <a:latin typeface="Verdana" pitchFamily="34" charset="0"/>
                <a:cs typeface="Times New Roman" pitchFamily="18" charset="0"/>
              </a:defRPr>
            </a:lvl6pPr>
            <a:lvl7pPr marL="2971800" indent="-228600" eaLnBrk="0" fontAlgn="base" hangingPunct="0">
              <a:spcBef>
                <a:spcPct val="50000"/>
              </a:spcBef>
              <a:spcAft>
                <a:spcPct val="0"/>
              </a:spcAft>
              <a:defRPr b="1">
                <a:solidFill>
                  <a:srgbClr val="2B3C86"/>
                </a:solidFill>
                <a:latin typeface="Verdana" pitchFamily="34" charset="0"/>
                <a:cs typeface="Times New Roman" pitchFamily="18" charset="0"/>
              </a:defRPr>
            </a:lvl7pPr>
            <a:lvl8pPr marL="3429000" indent="-228600" eaLnBrk="0" fontAlgn="base" hangingPunct="0">
              <a:spcBef>
                <a:spcPct val="50000"/>
              </a:spcBef>
              <a:spcAft>
                <a:spcPct val="0"/>
              </a:spcAft>
              <a:defRPr b="1">
                <a:solidFill>
                  <a:srgbClr val="2B3C86"/>
                </a:solidFill>
                <a:latin typeface="Verdana" pitchFamily="34" charset="0"/>
                <a:cs typeface="Times New Roman" pitchFamily="18" charset="0"/>
              </a:defRPr>
            </a:lvl8pPr>
            <a:lvl9pPr marL="3886200" indent="-228600" eaLnBrk="0" fontAlgn="base" hangingPunct="0">
              <a:spcBef>
                <a:spcPct val="50000"/>
              </a:spcBef>
              <a:spcAft>
                <a:spcPct val="0"/>
              </a:spcAft>
              <a:defRPr b="1">
                <a:solidFill>
                  <a:srgbClr val="2B3C86"/>
                </a:solidFill>
                <a:latin typeface="Verdana" pitchFamily="34" charset="0"/>
                <a:cs typeface="Times New Roman" pitchFamily="18" charset="0"/>
              </a:defRPr>
            </a:lvl9pPr>
          </a:lstStyle>
          <a:p>
            <a:pPr eaLnBrk="1" hangingPunct="1"/>
            <a:fld id="{3A003199-E247-4CFF-AF81-6E50F818B798}" type="slidenum">
              <a:rPr lang="en-US" b="0" smtClean="0">
                <a:solidFill>
                  <a:schemeClr val="tx1"/>
                </a:solidFill>
                <a:latin typeface="Times New Roman" pitchFamily="18" charset="0"/>
              </a:rPr>
              <a:pPr eaLnBrk="1" hangingPunct="1"/>
              <a:t>8</a:t>
            </a:fld>
            <a:endParaRPr lang="en-US" b="0" smtClean="0">
              <a:solidFill>
                <a:schemeClr val="tx1"/>
              </a:solidFill>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kern="1200" dirty="0" smtClean="0">
                <a:solidFill>
                  <a:schemeClr val="tx1"/>
                </a:solidFill>
                <a:effectLst/>
                <a:latin typeface="+mn-lt"/>
                <a:ea typeface="+mn-ea"/>
                <a:cs typeface="+mn-cs"/>
              </a:rPr>
              <a:t>Итеративная модель предполагает совершенствование продукта через итерации. В каждой итерации коллектив разработчиков выполняет сборку программы. Каждая сборка является потенциальным кандидатом для тестирования. Для каждой сборки могут разрабатываться или уточняться тесты. Поскольку процесс разработки является итерационным некоторые тесты, используемые при тестировании ранних сборок, могут быть использованы и при тестировании последующих сборок. Такой процесс тестирования называется регрессионным тестированием, как вы уже знаете. Каждая новая итерации подразумевает повторное тестирование всех компонентов, разработанных на предыдущей итерации, плюс разработка тестов для тестирования новых компонент и их тестирование. Хотя, это может быть и не так. Все зависит от выбранной стратегии. Например, на начальном этапе разработки продукта может быть выбрана стратегия тестирования только новой функциональности, сделанной в данном конкретном билде. Конечно же при таком подходе есть риски, что сломается что-то из того, что уже было сделано в предыдущих билдах, и в какой-то момент, эти проблемы не будут найдены. Но, как правило, в проекте всегда есть фаза баг-фиксинга, в течение которой разработчики усиленно работают над устранением ошибок (как правило, вся функциональность к этому времени уже сделана), а тестировщики проводят регрессионные тесты, которые позволят выявить все эти проблемы, пропущенные на этапе тестирования новой функциональности.</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В </a:t>
            </a:r>
            <a:r>
              <a:rPr lang="en-US" sz="1200" kern="1200" dirty="0" smtClean="0">
                <a:solidFill>
                  <a:schemeClr val="tx1"/>
                </a:solidFill>
                <a:effectLst/>
                <a:latin typeface="+mn-lt"/>
                <a:ea typeface="+mn-ea"/>
                <a:cs typeface="+mn-cs"/>
              </a:rPr>
              <a:t>EPAM </a:t>
            </a:r>
            <a:r>
              <a:rPr lang="ru-RU" sz="1200" kern="1200" dirty="0" smtClean="0">
                <a:solidFill>
                  <a:schemeClr val="tx1"/>
                </a:solidFill>
                <a:effectLst/>
                <a:latin typeface="+mn-lt"/>
                <a:ea typeface="+mn-ea"/>
                <a:cs typeface="+mn-cs"/>
              </a:rPr>
              <a:t> принята итеративная схема разработки программных продуктов</a:t>
            </a:r>
          </a:p>
          <a:p>
            <a:r>
              <a:rPr lang="ru-RU" sz="1200" b="1" kern="1200" dirty="0" smtClean="0">
                <a:solidFill>
                  <a:schemeClr val="tx1"/>
                </a:solidFill>
                <a:effectLst/>
                <a:latin typeface="+mn-lt"/>
                <a:ea typeface="+mn-ea"/>
                <a:cs typeface="+mn-cs"/>
              </a:rPr>
              <a:t> </a:t>
            </a:r>
            <a:endParaRPr lang="ru-RU" sz="1200" kern="1200" dirty="0" smtClean="0">
              <a:solidFill>
                <a:schemeClr val="tx1"/>
              </a:solidFill>
              <a:effectLst/>
              <a:latin typeface="+mn-lt"/>
              <a:ea typeface="+mn-ea"/>
              <a:cs typeface="+mn-cs"/>
            </a:endParaRPr>
          </a:p>
          <a:p>
            <a:endParaRPr lang="ru-RU" dirty="0"/>
          </a:p>
        </p:txBody>
      </p:sp>
      <p:sp>
        <p:nvSpPr>
          <p:cNvPr id="4" name="Slide Number Placeholder 3"/>
          <p:cNvSpPr>
            <a:spLocks noGrp="1"/>
          </p:cNvSpPr>
          <p:nvPr>
            <p:ph type="sldNum" sz="quarter" idx="10"/>
          </p:nvPr>
        </p:nvSpPr>
        <p:spPr/>
        <p:txBody>
          <a:bodyPr/>
          <a:lstStyle/>
          <a:p>
            <a:fld id="{2B7F924A-8ABD-48EB-8C7D-0F451B3BA9C4}" type="slidenum">
              <a:rPr lang="ru-RU" smtClean="0"/>
              <a:t>9</a:t>
            </a:fld>
            <a:endParaRPr lang="ru-RU"/>
          </a:p>
        </p:txBody>
      </p:sp>
    </p:spTree>
    <p:extLst>
      <p:ext uri="{BB962C8B-B14F-4D97-AF65-F5344CB8AC3E}">
        <p14:creationId xmlns:p14="http://schemas.microsoft.com/office/powerpoint/2010/main" val="15507066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Agile </a:t>
            </a:r>
            <a:r>
              <a:rPr lang="en-US" sz="1200" b="0" i="0" kern="1200" dirty="0" smtClean="0">
                <a:solidFill>
                  <a:schemeClr val="tx1"/>
                </a:solidFill>
                <a:effectLst/>
                <a:latin typeface="+mn-lt"/>
                <a:ea typeface="+mn-ea"/>
                <a:cs typeface="+mn-cs"/>
              </a:rPr>
              <a:t>means being able to quickly change direction. Agile software development is a group of software development methodologies.</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Agile software development methods:</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1. Agile Modeling</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2. Agile Unified Process (AUP)</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3. Dynamic Systems Development Method (DSDM)</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4. Essential Unified Process (</a:t>
            </a:r>
            <a:r>
              <a:rPr lang="en-US" sz="1200" b="0" i="0" kern="1200" dirty="0" err="1" smtClean="0">
                <a:solidFill>
                  <a:schemeClr val="tx1"/>
                </a:solidFill>
                <a:effectLst/>
                <a:latin typeface="+mn-lt"/>
                <a:ea typeface="+mn-ea"/>
                <a:cs typeface="+mn-cs"/>
              </a:rPr>
              <a:t>EssUP</a:t>
            </a:r>
            <a:r>
              <a:rPr lang="en-US" sz="1200" b="0" i="0" kern="1200" dirty="0" smtClean="0">
                <a:solidFill>
                  <a:schemeClr val="tx1"/>
                </a:solidFill>
                <a:effectLst/>
                <a:latin typeface="+mn-lt"/>
                <a:ea typeface="+mn-ea"/>
                <a:cs typeface="+mn-cs"/>
              </a:rPr>
              <a:t>)</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5. Extreme Programming (XP)</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6. Feature Driven Development (FDD)</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7. Open Unified Process (</a:t>
            </a:r>
            <a:r>
              <a:rPr lang="en-US" sz="1200" b="0" i="0" kern="1200" dirty="0" err="1" smtClean="0">
                <a:solidFill>
                  <a:schemeClr val="tx1"/>
                </a:solidFill>
                <a:effectLst/>
                <a:latin typeface="+mn-lt"/>
                <a:ea typeface="+mn-ea"/>
                <a:cs typeface="+mn-cs"/>
              </a:rPr>
              <a:t>OpenUP</a:t>
            </a:r>
            <a:r>
              <a:rPr lang="en-US" sz="1200" b="0" i="0" kern="1200" dirty="0" smtClean="0">
                <a:solidFill>
                  <a:schemeClr val="tx1"/>
                </a:solidFill>
                <a:effectLst/>
                <a:latin typeface="+mn-lt"/>
                <a:ea typeface="+mn-ea"/>
                <a:cs typeface="+mn-cs"/>
              </a:rPr>
              <a:t>)</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8. Scrum</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9. Velocity tracking</a:t>
            </a:r>
            <a:endParaRPr lang="ru-RU" dirty="0"/>
          </a:p>
        </p:txBody>
      </p:sp>
      <p:sp>
        <p:nvSpPr>
          <p:cNvPr id="4" name="Slide Number Placeholder 3"/>
          <p:cNvSpPr>
            <a:spLocks noGrp="1"/>
          </p:cNvSpPr>
          <p:nvPr>
            <p:ph type="sldNum" sz="quarter" idx="10"/>
          </p:nvPr>
        </p:nvSpPr>
        <p:spPr/>
        <p:txBody>
          <a:bodyPr/>
          <a:lstStyle/>
          <a:p>
            <a:fld id="{2B7F924A-8ABD-48EB-8C7D-0F451B3BA9C4}" type="slidenum">
              <a:rPr lang="ru-RU" smtClean="0"/>
              <a:t>10</a:t>
            </a:fld>
            <a:endParaRPr lang="ru-RU"/>
          </a:p>
        </p:txBody>
      </p:sp>
    </p:spTree>
    <p:extLst>
      <p:ext uri="{BB962C8B-B14F-4D97-AF65-F5344CB8AC3E}">
        <p14:creationId xmlns:p14="http://schemas.microsoft.com/office/powerpoint/2010/main" val="371081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7.bin"/><Relationship Id="rId4" Type="http://schemas.openxmlformats.org/officeDocument/2006/relationships/image" Target="../media/image2.png"/><Relationship Id="rId1" Type="http://schemas.openxmlformats.org/officeDocument/2006/relationships/vmlDrawing" Target="../drawings/vmlDrawing7.vml"/><Relationship Id="rId2"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8.bin"/><Relationship Id="rId4" Type="http://schemas.openxmlformats.org/officeDocument/2006/relationships/image" Target="../media/image2.png"/><Relationship Id="rId1" Type="http://schemas.openxmlformats.org/officeDocument/2006/relationships/vmlDrawing" Target="../drawings/vmlDrawing8.vml"/><Relationship Id="rId2"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9.bin"/><Relationship Id="rId4" Type="http://schemas.openxmlformats.org/officeDocument/2006/relationships/image" Target="../media/image2.png"/><Relationship Id="rId1" Type="http://schemas.openxmlformats.org/officeDocument/2006/relationships/vmlDrawing" Target="../drawings/vmlDrawing9.vml"/><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2.png"/><Relationship Id="rId1" Type="http://schemas.openxmlformats.org/officeDocument/2006/relationships/vmlDrawing" Target="../drawings/vmlDrawing1.vml"/><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2.png"/><Relationship Id="rId1" Type="http://schemas.openxmlformats.org/officeDocument/2006/relationships/vmlDrawing" Target="../drawings/vmlDrawing2.vml"/><Relationship Id="rId2"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2.png"/><Relationship Id="rId1" Type="http://schemas.openxmlformats.org/officeDocument/2006/relationships/vmlDrawing" Target="../drawings/vmlDrawing3.vml"/><Relationship Id="rId2"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image" Target="../media/image2.png"/><Relationship Id="rId1" Type="http://schemas.openxmlformats.org/officeDocument/2006/relationships/vmlDrawing" Target="../drawings/vmlDrawing4.vml"/><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image" Target="../media/image2.png"/><Relationship Id="rId1" Type="http://schemas.openxmlformats.org/officeDocument/2006/relationships/vmlDrawing" Target="../drawings/vmlDrawing5.vml"/><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6.bin"/><Relationship Id="rId4" Type="http://schemas.openxmlformats.org/officeDocument/2006/relationships/image" Target="../media/image2.png"/><Relationship Id="rId1" Type="http://schemas.openxmlformats.org/officeDocument/2006/relationships/vmlDrawing" Target="../drawings/vmlDrawing6.vml"/><Relationship Id="rId2"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A45517B2-3629-452E-841B-E4DEA25BDB52}" type="datetime1">
              <a:rPr lang="ru-RU" smtClean="0"/>
              <a:t>3/20/16</a:t>
            </a:fld>
            <a:endParaRPr lang="ru-RU"/>
          </a:p>
        </p:txBody>
      </p:sp>
      <p:sp>
        <p:nvSpPr>
          <p:cNvPr id="17" name="Footer Placeholder 16"/>
          <p:cNvSpPr>
            <a:spLocks noGrp="1"/>
          </p:cNvSpPr>
          <p:nvPr>
            <p:ph type="ftr" sz="quarter" idx="11"/>
          </p:nvPr>
        </p:nvSpPr>
        <p:spPr>
          <a:xfrm>
            <a:off x="2898648" y="6355080"/>
            <a:ext cx="3474720" cy="365760"/>
          </a:xfrm>
        </p:spPr>
        <p:txBody>
          <a:bodyPr/>
          <a:lstStyle/>
          <a:p>
            <a:r>
              <a:rPr lang="en-US" smtClean="0"/>
              <a:t>® 2011. EPAM Systems. All rights reserved.</a:t>
            </a:r>
            <a:endParaRPr lang="ru-RU"/>
          </a:p>
        </p:txBody>
      </p:sp>
      <p:sp>
        <p:nvSpPr>
          <p:cNvPr id="29" name="Slide Number Placeholder 28"/>
          <p:cNvSpPr>
            <a:spLocks noGrp="1"/>
          </p:cNvSpPr>
          <p:nvPr>
            <p:ph type="sldNum" sz="quarter" idx="12"/>
          </p:nvPr>
        </p:nvSpPr>
        <p:spPr>
          <a:xfrm>
            <a:off x="1216152" y="6355080"/>
            <a:ext cx="1219200" cy="365760"/>
          </a:xfrm>
        </p:spPr>
        <p:txBody>
          <a:bodyPr/>
          <a:lstStyle/>
          <a:p>
            <a:fld id="{0EB6C2E2-7391-4BA5-9162-90ECE42707CD}" type="slidenum">
              <a:rPr lang="ru-RU" smtClean="0"/>
              <a:t>‹#›</a:t>
            </a:fld>
            <a:endParaRPr lang="ru-RU"/>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28D81AF-440D-4C99-A6AA-FE73624E9B5F}" type="datetime1">
              <a:rPr lang="ru-RU" smtClean="0"/>
              <a:t>3/20/16</a:t>
            </a:fld>
            <a:endParaRPr lang="ru-RU"/>
          </a:p>
        </p:txBody>
      </p:sp>
      <p:sp>
        <p:nvSpPr>
          <p:cNvPr id="5" name="Footer Placeholder 4"/>
          <p:cNvSpPr>
            <a:spLocks noGrp="1"/>
          </p:cNvSpPr>
          <p:nvPr>
            <p:ph type="ftr" sz="quarter" idx="11"/>
          </p:nvPr>
        </p:nvSpPr>
        <p:spPr/>
        <p:txBody>
          <a:bodyPr/>
          <a:lstStyle/>
          <a:p>
            <a:r>
              <a:rPr lang="en-US" smtClean="0"/>
              <a:t>® 2011. EPAM Systems. All rights reserved.</a:t>
            </a:r>
            <a:endParaRPr lang="ru-RU"/>
          </a:p>
        </p:txBody>
      </p:sp>
      <p:sp>
        <p:nvSpPr>
          <p:cNvPr id="6" name="Slide Number Placeholder 5"/>
          <p:cNvSpPr>
            <a:spLocks noGrp="1"/>
          </p:cNvSpPr>
          <p:nvPr>
            <p:ph type="sldNum" sz="quarter" idx="12"/>
          </p:nvPr>
        </p:nvSpPr>
        <p:spPr/>
        <p:txBody>
          <a:bodyPr/>
          <a:lstStyle/>
          <a:p>
            <a:fld id="{0EB6C2E2-7391-4BA5-9162-90ECE42707CD}" type="slidenum">
              <a:rPr lang="ru-RU" smtClean="0"/>
              <a:t>‹#›</a:t>
            </a:fld>
            <a:endParaRPr lang="ru-RU"/>
          </a:p>
        </p:txBody>
      </p:sp>
      <p:graphicFrame>
        <p:nvGraphicFramePr>
          <p:cNvPr id="7" name="Object 6"/>
          <p:cNvGraphicFramePr>
            <a:graphicFrameLocks noChangeAspect="1"/>
          </p:cNvGraphicFramePr>
          <p:nvPr userDrawn="1">
            <p:extLst>
              <p:ext uri="{D42A27DB-BD31-4B8C-83A1-F6EECF244321}">
                <p14:modId xmlns:p14="http://schemas.microsoft.com/office/powerpoint/2010/main" val="2616696141"/>
              </p:ext>
            </p:extLst>
          </p:nvPr>
        </p:nvGraphicFramePr>
        <p:xfrm>
          <a:off x="7812088" y="6453188"/>
          <a:ext cx="811212" cy="215900"/>
        </p:xfrm>
        <a:graphic>
          <a:graphicData uri="http://schemas.openxmlformats.org/presentationml/2006/ole">
            <mc:AlternateContent xmlns:mc="http://schemas.openxmlformats.org/markup-compatibility/2006">
              <mc:Choice xmlns:v="urn:schemas-microsoft-com:vml" Requires="v">
                <p:oleObj spid="_x0000_s61483" name="Photo Editor Photo" r:id="rId3" imgW="1467055" imgH="390580" progId="MSPhotoEd.3">
                  <p:embed/>
                </p:oleObj>
              </mc:Choice>
              <mc:Fallback>
                <p:oleObj name="Photo Editor Photo" r:id="rId3" imgW="1467055" imgH="390580" progId="MSPhotoEd.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2088" y="6453188"/>
                        <a:ext cx="81121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E99B95C-3DD8-4EF8-8977-72138415DF68}" type="datetime1">
              <a:rPr lang="ru-RU" smtClean="0"/>
              <a:t>3/20/16</a:t>
            </a:fld>
            <a:endParaRPr lang="ru-RU"/>
          </a:p>
        </p:txBody>
      </p:sp>
      <p:sp>
        <p:nvSpPr>
          <p:cNvPr id="5" name="Footer Placeholder 4"/>
          <p:cNvSpPr>
            <a:spLocks noGrp="1"/>
          </p:cNvSpPr>
          <p:nvPr>
            <p:ph type="ftr" sz="quarter" idx="11"/>
          </p:nvPr>
        </p:nvSpPr>
        <p:spPr/>
        <p:txBody>
          <a:bodyPr/>
          <a:lstStyle/>
          <a:p>
            <a:r>
              <a:rPr lang="en-US" smtClean="0"/>
              <a:t>® 2011. EPAM Systems. All rights reserved.</a:t>
            </a:r>
            <a:endParaRPr lang="ru-RU"/>
          </a:p>
        </p:txBody>
      </p:sp>
      <p:sp>
        <p:nvSpPr>
          <p:cNvPr id="6" name="Slide Number Placeholder 5"/>
          <p:cNvSpPr>
            <a:spLocks noGrp="1"/>
          </p:cNvSpPr>
          <p:nvPr>
            <p:ph type="sldNum" sz="quarter" idx="12"/>
          </p:nvPr>
        </p:nvSpPr>
        <p:spPr/>
        <p:txBody>
          <a:bodyPr/>
          <a:lstStyle/>
          <a:p>
            <a:fld id="{0EB6C2E2-7391-4BA5-9162-90ECE42707CD}" type="slidenum">
              <a:rPr lang="ru-RU" smtClean="0"/>
              <a:t>‹#›</a:t>
            </a:fld>
            <a:endParaRPr lang="ru-RU"/>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graphicFrame>
        <p:nvGraphicFramePr>
          <p:cNvPr id="10" name="Object 9"/>
          <p:cNvGraphicFramePr>
            <a:graphicFrameLocks noChangeAspect="1"/>
          </p:cNvGraphicFramePr>
          <p:nvPr userDrawn="1">
            <p:extLst>
              <p:ext uri="{D42A27DB-BD31-4B8C-83A1-F6EECF244321}">
                <p14:modId xmlns:p14="http://schemas.microsoft.com/office/powerpoint/2010/main" val="2616696141"/>
              </p:ext>
            </p:extLst>
          </p:nvPr>
        </p:nvGraphicFramePr>
        <p:xfrm>
          <a:off x="7812088" y="6453188"/>
          <a:ext cx="811212" cy="215900"/>
        </p:xfrm>
        <a:graphic>
          <a:graphicData uri="http://schemas.openxmlformats.org/presentationml/2006/ole">
            <mc:AlternateContent xmlns:mc="http://schemas.openxmlformats.org/markup-compatibility/2006">
              <mc:Choice xmlns:v="urn:schemas-microsoft-com:vml" Requires="v">
                <p:oleObj spid="_x0000_s62507" name="Photo Editor Photo" r:id="rId3" imgW="1467055" imgH="390580" progId="MSPhotoEd.3">
                  <p:embed/>
                </p:oleObj>
              </mc:Choice>
              <mc:Fallback>
                <p:oleObj name="Photo Editor Photo" r:id="rId3" imgW="1467055" imgH="390580" progId="MSPhotoEd.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2088" y="6453188"/>
                        <a:ext cx="81121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609600"/>
            <a:ext cx="77724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3" name="Date Placeholder 2"/>
          <p:cNvSpPr>
            <a:spLocks noGrp="1"/>
          </p:cNvSpPr>
          <p:nvPr>
            <p:ph type="dt" sz="half" idx="10"/>
          </p:nvPr>
        </p:nvSpPr>
        <p:spPr/>
        <p:txBody>
          <a:bodyPr/>
          <a:lstStyle>
            <a:lvl1pPr>
              <a:defRPr/>
            </a:lvl1pPr>
          </a:lstStyle>
          <a:p>
            <a:pPr>
              <a:defRPr/>
            </a:pPr>
            <a:fld id="{7101ABFB-768A-4C63-8AEF-D77A1E1C49B7}" type="datetime1">
              <a:rPr lang="ru-RU" smtClean="0"/>
              <a:t>3/20/16</a:t>
            </a:fld>
            <a:endParaRPr lang="en-US"/>
          </a:p>
        </p:txBody>
      </p:sp>
      <p:sp>
        <p:nvSpPr>
          <p:cNvPr id="4" name="Footer Placeholder 3"/>
          <p:cNvSpPr>
            <a:spLocks noGrp="1"/>
          </p:cNvSpPr>
          <p:nvPr>
            <p:ph type="ftr" sz="quarter" idx="11"/>
          </p:nvPr>
        </p:nvSpPr>
        <p:spPr/>
        <p:txBody>
          <a:bodyPr/>
          <a:lstStyle>
            <a:lvl1pPr>
              <a:defRPr/>
            </a:lvl1pPr>
          </a:lstStyle>
          <a:p>
            <a:pPr>
              <a:defRPr/>
            </a:pPr>
            <a:r>
              <a:rPr lang="en-US" smtClean="0"/>
              <a:t>® 2011. EPAM Systems. All rights reserved.</a:t>
            </a:r>
            <a:endParaRPr lang="en-US"/>
          </a:p>
        </p:txBody>
      </p:sp>
      <p:sp>
        <p:nvSpPr>
          <p:cNvPr id="5" name="Slide Number Placeholder 4"/>
          <p:cNvSpPr>
            <a:spLocks noGrp="1"/>
          </p:cNvSpPr>
          <p:nvPr>
            <p:ph type="sldNum" sz="quarter" idx="12"/>
          </p:nvPr>
        </p:nvSpPr>
        <p:spPr/>
        <p:txBody>
          <a:bodyPr/>
          <a:lstStyle>
            <a:lvl1pPr>
              <a:defRPr/>
            </a:lvl1pPr>
          </a:lstStyle>
          <a:p>
            <a:pPr>
              <a:defRPr/>
            </a:pPr>
            <a:fld id="{0CA725C7-0A68-42B9-80CF-25FAF646B9B0}" type="slidenum">
              <a:rPr lang="en-US"/>
              <a:pPr>
                <a:defRPr/>
              </a:pPr>
              <a:t>‹#›</a:t>
            </a:fld>
            <a:endParaRPr lang="en-US"/>
          </a:p>
        </p:txBody>
      </p:sp>
      <p:graphicFrame>
        <p:nvGraphicFramePr>
          <p:cNvPr id="6" name="Object 5"/>
          <p:cNvGraphicFramePr>
            <a:graphicFrameLocks noChangeAspect="1"/>
          </p:cNvGraphicFramePr>
          <p:nvPr userDrawn="1">
            <p:extLst>
              <p:ext uri="{D42A27DB-BD31-4B8C-83A1-F6EECF244321}">
                <p14:modId xmlns:p14="http://schemas.microsoft.com/office/powerpoint/2010/main" val="3380329212"/>
              </p:ext>
            </p:extLst>
          </p:nvPr>
        </p:nvGraphicFramePr>
        <p:xfrm>
          <a:off x="7812088" y="6453188"/>
          <a:ext cx="811212" cy="215900"/>
        </p:xfrm>
        <a:graphic>
          <a:graphicData uri="http://schemas.openxmlformats.org/presentationml/2006/ole">
            <mc:AlternateContent xmlns:mc="http://schemas.openxmlformats.org/markup-compatibility/2006">
              <mc:Choice xmlns:v="urn:schemas-microsoft-com:vml" Requires="v">
                <p:oleObj spid="_x0000_s65575" name="Photo Editor Photo" r:id="rId3" imgW="1467055" imgH="390580" progId="MSPhotoEd.3">
                  <p:embed/>
                </p:oleObj>
              </mc:Choice>
              <mc:Fallback>
                <p:oleObj name="Photo Editor Photo" r:id="rId3" imgW="1467055" imgH="390580" progId="MSPhotoEd.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2088" y="6453188"/>
                        <a:ext cx="81121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943040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D8FC168-EF44-4BAC-9954-2A17A0B90702}" type="datetime1">
              <a:rPr lang="ru-RU" smtClean="0"/>
              <a:t>3/20/16</a:t>
            </a:fld>
            <a:endParaRPr lang="ru-RU"/>
          </a:p>
        </p:txBody>
      </p:sp>
      <p:sp>
        <p:nvSpPr>
          <p:cNvPr id="5" name="Footer Placeholder 4"/>
          <p:cNvSpPr>
            <a:spLocks noGrp="1"/>
          </p:cNvSpPr>
          <p:nvPr>
            <p:ph type="ftr" sz="quarter" idx="11"/>
          </p:nvPr>
        </p:nvSpPr>
        <p:spPr/>
        <p:txBody>
          <a:bodyPr/>
          <a:lstStyle/>
          <a:p>
            <a:r>
              <a:rPr lang="en-US" smtClean="0"/>
              <a:t>® 2011. EPAM Systems. All rights reserved.</a:t>
            </a:r>
            <a:endParaRPr lang="ru-RU"/>
          </a:p>
        </p:txBody>
      </p:sp>
      <p:sp>
        <p:nvSpPr>
          <p:cNvPr id="6" name="Slide Number Placeholder 5"/>
          <p:cNvSpPr>
            <a:spLocks noGrp="1"/>
          </p:cNvSpPr>
          <p:nvPr>
            <p:ph type="sldNum" sz="quarter" idx="12"/>
          </p:nvPr>
        </p:nvSpPr>
        <p:spPr/>
        <p:txBody>
          <a:bodyPr/>
          <a:lstStyle/>
          <a:p>
            <a:fld id="{0EB6C2E2-7391-4BA5-9162-90ECE42707CD}" type="slidenum">
              <a:rPr lang="ru-RU" smtClean="0"/>
              <a:t>‹#›</a:t>
            </a:fld>
            <a:endParaRPr lang="ru-RU"/>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graphicFrame>
        <p:nvGraphicFramePr>
          <p:cNvPr id="7" name="Object 6"/>
          <p:cNvGraphicFramePr>
            <a:graphicFrameLocks noChangeAspect="1"/>
          </p:cNvGraphicFramePr>
          <p:nvPr userDrawn="1">
            <p:extLst>
              <p:ext uri="{D42A27DB-BD31-4B8C-83A1-F6EECF244321}">
                <p14:modId xmlns:p14="http://schemas.microsoft.com/office/powerpoint/2010/main" val="2616696141"/>
              </p:ext>
            </p:extLst>
          </p:nvPr>
        </p:nvGraphicFramePr>
        <p:xfrm>
          <a:off x="7812360" y="6453336"/>
          <a:ext cx="811212" cy="215900"/>
        </p:xfrm>
        <a:graphic>
          <a:graphicData uri="http://schemas.openxmlformats.org/presentationml/2006/ole">
            <mc:AlternateContent xmlns:mc="http://schemas.openxmlformats.org/markup-compatibility/2006">
              <mc:Choice xmlns:v="urn:schemas-microsoft-com:vml" Requires="v">
                <p:oleObj spid="_x0000_s55344" name="Photo Editor Photo" r:id="rId3" imgW="1467055" imgH="390580" progId="MSPhotoEd.3">
                  <p:embed/>
                </p:oleObj>
              </mc:Choice>
              <mc:Fallback>
                <p:oleObj name="Photo Editor Photo" r:id="rId3" imgW="1467055" imgH="390580" progId="MSPhotoEd.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2360" y="6453336"/>
                        <a:ext cx="81121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29AD9E91-19EB-469A-ADBE-865F2632514D}" type="datetime1">
              <a:rPr lang="ru-RU" smtClean="0"/>
              <a:t>3/20/16</a:t>
            </a:fld>
            <a:endParaRPr lang="ru-RU"/>
          </a:p>
        </p:txBody>
      </p:sp>
      <p:sp>
        <p:nvSpPr>
          <p:cNvPr id="5" name="Footer Placeholder 4"/>
          <p:cNvSpPr>
            <a:spLocks noGrp="1"/>
          </p:cNvSpPr>
          <p:nvPr>
            <p:ph type="ftr" sz="quarter" idx="11"/>
          </p:nvPr>
        </p:nvSpPr>
        <p:spPr>
          <a:xfrm>
            <a:off x="2898648" y="6355080"/>
            <a:ext cx="3474720" cy="365760"/>
          </a:xfrm>
        </p:spPr>
        <p:txBody>
          <a:bodyPr/>
          <a:lstStyle/>
          <a:p>
            <a:r>
              <a:rPr lang="en-US" smtClean="0"/>
              <a:t>® 2011. EPAM Systems. All rights reserved.</a:t>
            </a:r>
            <a:endParaRPr lang="ru-RU"/>
          </a:p>
        </p:txBody>
      </p:sp>
      <p:sp>
        <p:nvSpPr>
          <p:cNvPr id="6" name="Slide Number Placeholder 5"/>
          <p:cNvSpPr>
            <a:spLocks noGrp="1"/>
          </p:cNvSpPr>
          <p:nvPr>
            <p:ph type="sldNum" sz="quarter" idx="12"/>
          </p:nvPr>
        </p:nvSpPr>
        <p:spPr>
          <a:xfrm>
            <a:off x="1069848" y="6355080"/>
            <a:ext cx="1520952" cy="365760"/>
          </a:xfrm>
        </p:spPr>
        <p:txBody>
          <a:bodyPr/>
          <a:lstStyle/>
          <a:p>
            <a:fld id="{0EB6C2E2-7391-4BA5-9162-90ECE42707CD}" type="slidenum">
              <a:rPr lang="ru-RU" smtClean="0"/>
              <a:t>‹#›</a:t>
            </a:fld>
            <a:endParaRPr lang="ru-RU"/>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A112ADE-47AB-4812-A7E0-E866AD75D5C0}" type="datetime1">
              <a:rPr lang="ru-RU" smtClean="0"/>
              <a:t>3/20/16</a:t>
            </a:fld>
            <a:endParaRPr lang="ru-RU"/>
          </a:p>
        </p:txBody>
      </p:sp>
      <p:sp>
        <p:nvSpPr>
          <p:cNvPr id="6" name="Footer Placeholder 5"/>
          <p:cNvSpPr>
            <a:spLocks noGrp="1"/>
          </p:cNvSpPr>
          <p:nvPr>
            <p:ph type="ftr" sz="quarter" idx="11"/>
          </p:nvPr>
        </p:nvSpPr>
        <p:spPr/>
        <p:txBody>
          <a:bodyPr/>
          <a:lstStyle/>
          <a:p>
            <a:r>
              <a:rPr lang="en-US" smtClean="0"/>
              <a:t>® 2011. EPAM Systems. All rights reserved.</a:t>
            </a:r>
            <a:endParaRPr lang="ru-RU"/>
          </a:p>
        </p:txBody>
      </p:sp>
      <p:sp>
        <p:nvSpPr>
          <p:cNvPr id="7" name="Slide Number Placeholder 6"/>
          <p:cNvSpPr>
            <a:spLocks noGrp="1"/>
          </p:cNvSpPr>
          <p:nvPr>
            <p:ph type="sldNum" sz="quarter" idx="12"/>
          </p:nvPr>
        </p:nvSpPr>
        <p:spPr/>
        <p:txBody>
          <a:bodyPr/>
          <a:lstStyle/>
          <a:p>
            <a:fld id="{0EB6C2E2-7391-4BA5-9162-90ECE42707CD}" type="slidenum">
              <a:rPr lang="ru-RU" smtClean="0"/>
              <a:t>‹#›</a:t>
            </a:fld>
            <a:endParaRPr lang="ru-RU"/>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graphicFrame>
        <p:nvGraphicFramePr>
          <p:cNvPr id="4" name="Object 3"/>
          <p:cNvGraphicFramePr>
            <a:graphicFrameLocks noChangeAspect="1"/>
          </p:cNvGraphicFramePr>
          <p:nvPr userDrawn="1">
            <p:extLst>
              <p:ext uri="{D42A27DB-BD31-4B8C-83A1-F6EECF244321}">
                <p14:modId xmlns:p14="http://schemas.microsoft.com/office/powerpoint/2010/main" val="2616696141"/>
              </p:ext>
            </p:extLst>
          </p:nvPr>
        </p:nvGraphicFramePr>
        <p:xfrm>
          <a:off x="7812088" y="6453188"/>
          <a:ext cx="811212" cy="215900"/>
        </p:xfrm>
        <a:graphic>
          <a:graphicData uri="http://schemas.openxmlformats.org/presentationml/2006/ole">
            <mc:AlternateContent xmlns:mc="http://schemas.openxmlformats.org/markup-compatibility/2006">
              <mc:Choice xmlns:v="urn:schemas-microsoft-com:vml" Requires="v">
                <p:oleObj spid="_x0000_s56364" name="Photo Editor Photo" r:id="rId3" imgW="1467055" imgH="390580" progId="MSPhotoEd.3">
                  <p:embed/>
                </p:oleObj>
              </mc:Choice>
              <mc:Fallback>
                <p:oleObj name="Photo Editor Photo" r:id="rId3" imgW="1467055" imgH="390580" progId="MSPhotoEd.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2088" y="6453188"/>
                        <a:ext cx="81121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A1DA2082-036E-435E-ADC5-071F9051B6E3}" type="datetime1">
              <a:rPr lang="ru-RU" smtClean="0"/>
              <a:t>3/20/16</a:t>
            </a:fld>
            <a:endParaRPr lang="ru-RU"/>
          </a:p>
        </p:txBody>
      </p:sp>
      <p:sp>
        <p:nvSpPr>
          <p:cNvPr id="8" name="Footer Placeholder 7"/>
          <p:cNvSpPr>
            <a:spLocks noGrp="1"/>
          </p:cNvSpPr>
          <p:nvPr>
            <p:ph type="ftr" sz="quarter" idx="11"/>
          </p:nvPr>
        </p:nvSpPr>
        <p:spPr/>
        <p:txBody>
          <a:bodyPr/>
          <a:lstStyle/>
          <a:p>
            <a:r>
              <a:rPr lang="en-US" smtClean="0"/>
              <a:t>® 2011. EPAM Systems. All rights reserved.</a:t>
            </a:r>
            <a:endParaRPr lang="ru-RU"/>
          </a:p>
        </p:txBody>
      </p:sp>
      <p:sp>
        <p:nvSpPr>
          <p:cNvPr id="9" name="Slide Number Placeholder 8"/>
          <p:cNvSpPr>
            <a:spLocks noGrp="1"/>
          </p:cNvSpPr>
          <p:nvPr>
            <p:ph type="sldNum" sz="quarter" idx="12"/>
          </p:nvPr>
        </p:nvSpPr>
        <p:spPr/>
        <p:txBody>
          <a:bodyPr/>
          <a:lstStyle/>
          <a:p>
            <a:fld id="{0EB6C2E2-7391-4BA5-9162-90ECE42707CD}" type="slidenum">
              <a:rPr lang="ru-RU" smtClean="0"/>
              <a:t>‹#›</a:t>
            </a:fld>
            <a:endParaRPr lang="ru-RU"/>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graphicFrame>
        <p:nvGraphicFramePr>
          <p:cNvPr id="5" name="Object 4"/>
          <p:cNvGraphicFramePr>
            <a:graphicFrameLocks noChangeAspect="1"/>
          </p:cNvGraphicFramePr>
          <p:nvPr userDrawn="1">
            <p:extLst>
              <p:ext uri="{D42A27DB-BD31-4B8C-83A1-F6EECF244321}">
                <p14:modId xmlns:p14="http://schemas.microsoft.com/office/powerpoint/2010/main" val="2616696141"/>
              </p:ext>
            </p:extLst>
          </p:nvPr>
        </p:nvGraphicFramePr>
        <p:xfrm>
          <a:off x="7812088" y="6453188"/>
          <a:ext cx="811212" cy="215900"/>
        </p:xfrm>
        <a:graphic>
          <a:graphicData uri="http://schemas.openxmlformats.org/presentationml/2006/ole">
            <mc:AlternateContent xmlns:mc="http://schemas.openxmlformats.org/markup-compatibility/2006">
              <mc:Choice xmlns:v="urn:schemas-microsoft-com:vml" Requires="v">
                <p:oleObj spid="_x0000_s57387" name="Photo Editor Photo" r:id="rId3" imgW="1467055" imgH="390580" progId="MSPhotoEd.3">
                  <p:embed/>
                </p:oleObj>
              </mc:Choice>
              <mc:Fallback>
                <p:oleObj name="Photo Editor Photo" r:id="rId3" imgW="1467055" imgH="390580" progId="MSPhotoEd.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2088" y="6453188"/>
                        <a:ext cx="81121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30EBA9F-AC1B-462B-82A3-3C6C2254AA90}" type="datetime1">
              <a:rPr lang="ru-RU" smtClean="0"/>
              <a:t>3/20/16</a:t>
            </a:fld>
            <a:endParaRPr lang="ru-RU"/>
          </a:p>
        </p:txBody>
      </p:sp>
      <p:sp>
        <p:nvSpPr>
          <p:cNvPr id="4" name="Footer Placeholder 3"/>
          <p:cNvSpPr>
            <a:spLocks noGrp="1"/>
          </p:cNvSpPr>
          <p:nvPr>
            <p:ph type="ftr" sz="quarter" idx="11"/>
          </p:nvPr>
        </p:nvSpPr>
        <p:spPr/>
        <p:txBody>
          <a:bodyPr/>
          <a:lstStyle/>
          <a:p>
            <a:r>
              <a:rPr lang="en-US" smtClean="0"/>
              <a:t>® 2011. EPAM Systems. All rights reserved.</a:t>
            </a:r>
            <a:endParaRPr lang="ru-RU"/>
          </a:p>
        </p:txBody>
      </p:sp>
      <p:sp>
        <p:nvSpPr>
          <p:cNvPr id="5" name="Slide Number Placeholder 4"/>
          <p:cNvSpPr>
            <a:spLocks noGrp="1"/>
          </p:cNvSpPr>
          <p:nvPr>
            <p:ph type="sldNum" sz="quarter" idx="12"/>
          </p:nvPr>
        </p:nvSpPr>
        <p:spPr/>
        <p:txBody>
          <a:bodyPr/>
          <a:lstStyle/>
          <a:p>
            <a:fld id="{0EB6C2E2-7391-4BA5-9162-90ECE42707CD}" type="slidenum">
              <a:rPr lang="ru-RU" smtClean="0"/>
              <a:t>‹#›</a:t>
            </a:fld>
            <a:endParaRPr lang="ru-RU"/>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graphicFrame>
        <p:nvGraphicFramePr>
          <p:cNvPr id="7" name="Object 6"/>
          <p:cNvGraphicFramePr>
            <a:graphicFrameLocks noChangeAspect="1"/>
          </p:cNvGraphicFramePr>
          <p:nvPr userDrawn="1">
            <p:extLst>
              <p:ext uri="{D42A27DB-BD31-4B8C-83A1-F6EECF244321}">
                <p14:modId xmlns:p14="http://schemas.microsoft.com/office/powerpoint/2010/main" val="2616696141"/>
              </p:ext>
            </p:extLst>
          </p:nvPr>
        </p:nvGraphicFramePr>
        <p:xfrm>
          <a:off x="7812088" y="6453188"/>
          <a:ext cx="811212" cy="215900"/>
        </p:xfrm>
        <a:graphic>
          <a:graphicData uri="http://schemas.openxmlformats.org/presentationml/2006/ole">
            <mc:AlternateContent xmlns:mc="http://schemas.openxmlformats.org/markup-compatibility/2006">
              <mc:Choice xmlns:v="urn:schemas-microsoft-com:vml" Requires="v">
                <p:oleObj spid="_x0000_s58411" name="Photo Editor Photo" r:id="rId3" imgW="1467055" imgH="390580" progId="MSPhotoEd.3">
                  <p:embed/>
                </p:oleObj>
              </mc:Choice>
              <mc:Fallback>
                <p:oleObj name="Photo Editor Photo" r:id="rId3" imgW="1467055" imgH="390580" progId="MSPhotoEd.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2088" y="6453188"/>
                        <a:ext cx="81121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D1E38F-E813-4ADA-B4E3-CEBAE5B6DC34}" type="datetime1">
              <a:rPr lang="ru-RU" smtClean="0"/>
              <a:t>3/20/16</a:t>
            </a:fld>
            <a:endParaRPr lang="ru-RU"/>
          </a:p>
        </p:txBody>
      </p:sp>
      <p:sp>
        <p:nvSpPr>
          <p:cNvPr id="3" name="Footer Placeholder 2"/>
          <p:cNvSpPr>
            <a:spLocks noGrp="1"/>
          </p:cNvSpPr>
          <p:nvPr>
            <p:ph type="ftr" sz="quarter" idx="11"/>
          </p:nvPr>
        </p:nvSpPr>
        <p:spPr/>
        <p:txBody>
          <a:bodyPr/>
          <a:lstStyle/>
          <a:p>
            <a:r>
              <a:rPr lang="en-US" smtClean="0"/>
              <a:t>® 2011. EPAM Systems. All rights reserved.</a:t>
            </a:r>
            <a:endParaRPr lang="ru-RU"/>
          </a:p>
        </p:txBody>
      </p:sp>
      <p:sp>
        <p:nvSpPr>
          <p:cNvPr id="4" name="Slide Number Placeholder 3"/>
          <p:cNvSpPr>
            <a:spLocks noGrp="1"/>
          </p:cNvSpPr>
          <p:nvPr>
            <p:ph type="sldNum" sz="quarter" idx="12"/>
          </p:nvPr>
        </p:nvSpPr>
        <p:spPr/>
        <p:txBody>
          <a:bodyPr/>
          <a:lstStyle/>
          <a:p>
            <a:fld id="{0EB6C2E2-7391-4BA5-9162-90ECE42707CD}" type="slidenum">
              <a:rPr lang="ru-RU" smtClean="0"/>
              <a:t>‹#›</a:t>
            </a:fld>
            <a:endParaRPr lang="ru-RU"/>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graphicFrame>
        <p:nvGraphicFramePr>
          <p:cNvPr id="7" name="Object 6"/>
          <p:cNvGraphicFramePr>
            <a:graphicFrameLocks noChangeAspect="1"/>
          </p:cNvGraphicFramePr>
          <p:nvPr userDrawn="1">
            <p:extLst>
              <p:ext uri="{D42A27DB-BD31-4B8C-83A1-F6EECF244321}">
                <p14:modId xmlns:p14="http://schemas.microsoft.com/office/powerpoint/2010/main" val="2616696141"/>
              </p:ext>
            </p:extLst>
          </p:nvPr>
        </p:nvGraphicFramePr>
        <p:xfrm>
          <a:off x="7812088" y="6453188"/>
          <a:ext cx="811212" cy="215900"/>
        </p:xfrm>
        <a:graphic>
          <a:graphicData uri="http://schemas.openxmlformats.org/presentationml/2006/ole">
            <mc:AlternateContent xmlns:mc="http://schemas.openxmlformats.org/markup-compatibility/2006">
              <mc:Choice xmlns:v="urn:schemas-microsoft-com:vml" Requires="v">
                <p:oleObj spid="_x0000_s59435" name="Photo Editor Photo" r:id="rId3" imgW="1467055" imgH="390580" progId="MSPhotoEd.3">
                  <p:embed/>
                </p:oleObj>
              </mc:Choice>
              <mc:Fallback>
                <p:oleObj name="Photo Editor Photo" r:id="rId3" imgW="1467055" imgH="390580" progId="MSPhotoEd.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2088" y="6453188"/>
                        <a:ext cx="81121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155326D-184A-4469-966B-72B6B621A7B6}" type="datetime1">
              <a:rPr lang="ru-RU" smtClean="0"/>
              <a:t>3/20/16</a:t>
            </a:fld>
            <a:endParaRPr lang="ru-RU"/>
          </a:p>
        </p:txBody>
      </p:sp>
      <p:sp>
        <p:nvSpPr>
          <p:cNvPr id="6" name="Footer Placeholder 5"/>
          <p:cNvSpPr>
            <a:spLocks noGrp="1"/>
          </p:cNvSpPr>
          <p:nvPr>
            <p:ph type="ftr" sz="quarter" idx="11"/>
          </p:nvPr>
        </p:nvSpPr>
        <p:spPr/>
        <p:txBody>
          <a:bodyPr/>
          <a:lstStyle/>
          <a:p>
            <a:r>
              <a:rPr lang="en-US" smtClean="0"/>
              <a:t>® 2011. EPAM Systems. All rights reserved.</a:t>
            </a:r>
            <a:endParaRPr lang="ru-RU"/>
          </a:p>
        </p:txBody>
      </p:sp>
      <p:sp>
        <p:nvSpPr>
          <p:cNvPr id="7" name="Slide Number Placeholder 6"/>
          <p:cNvSpPr>
            <a:spLocks noGrp="1"/>
          </p:cNvSpPr>
          <p:nvPr>
            <p:ph type="sldNum" sz="quarter" idx="12"/>
          </p:nvPr>
        </p:nvSpPr>
        <p:spPr/>
        <p:txBody>
          <a:bodyPr/>
          <a:lstStyle/>
          <a:p>
            <a:fld id="{0EB6C2E2-7391-4BA5-9162-90ECE42707CD}" type="slidenum">
              <a:rPr lang="ru-RU" smtClean="0"/>
              <a:t>‹#›</a:t>
            </a:fld>
            <a:endParaRPr lang="ru-RU"/>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graphicFrame>
        <p:nvGraphicFramePr>
          <p:cNvPr id="4" name="Object 3"/>
          <p:cNvGraphicFramePr>
            <a:graphicFrameLocks noChangeAspect="1"/>
          </p:cNvGraphicFramePr>
          <p:nvPr userDrawn="1">
            <p:extLst>
              <p:ext uri="{D42A27DB-BD31-4B8C-83A1-F6EECF244321}">
                <p14:modId xmlns:p14="http://schemas.microsoft.com/office/powerpoint/2010/main" val="2616696141"/>
              </p:ext>
            </p:extLst>
          </p:nvPr>
        </p:nvGraphicFramePr>
        <p:xfrm>
          <a:off x="7812088" y="6453188"/>
          <a:ext cx="811212" cy="215900"/>
        </p:xfrm>
        <a:graphic>
          <a:graphicData uri="http://schemas.openxmlformats.org/presentationml/2006/ole">
            <mc:AlternateContent xmlns:mc="http://schemas.openxmlformats.org/markup-compatibility/2006">
              <mc:Choice xmlns:v="urn:schemas-microsoft-com:vml" Requires="v">
                <p:oleObj spid="_x0000_s60459" name="Photo Editor Photo" r:id="rId3" imgW="1467055" imgH="390580" progId="MSPhotoEd.3">
                  <p:embed/>
                </p:oleObj>
              </mc:Choice>
              <mc:Fallback>
                <p:oleObj name="Photo Editor Photo" r:id="rId3" imgW="1467055" imgH="390580" progId="MSPhotoEd.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2088" y="6453188"/>
                        <a:ext cx="81121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59A9406-85B9-4848-B272-0CA337C1531A}" type="datetime1">
              <a:rPr lang="ru-RU" smtClean="0"/>
              <a:t>3/20/16</a:t>
            </a:fld>
            <a:endParaRPr lang="ru-RU"/>
          </a:p>
        </p:txBody>
      </p:sp>
      <p:sp>
        <p:nvSpPr>
          <p:cNvPr id="6" name="Footer Placeholder 5"/>
          <p:cNvSpPr>
            <a:spLocks noGrp="1"/>
          </p:cNvSpPr>
          <p:nvPr>
            <p:ph type="ftr" sz="quarter" idx="11"/>
          </p:nvPr>
        </p:nvSpPr>
        <p:spPr/>
        <p:txBody>
          <a:bodyPr/>
          <a:lstStyle/>
          <a:p>
            <a:r>
              <a:rPr lang="en-US" smtClean="0"/>
              <a:t>® 2011. EPAM Systems. All rights reserved.</a:t>
            </a:r>
            <a:endParaRPr lang="ru-RU"/>
          </a:p>
        </p:txBody>
      </p:sp>
      <p:sp>
        <p:nvSpPr>
          <p:cNvPr id="7" name="Slide Number Placeholder 6"/>
          <p:cNvSpPr>
            <a:spLocks noGrp="1"/>
          </p:cNvSpPr>
          <p:nvPr>
            <p:ph type="sldNum" sz="quarter" idx="12"/>
          </p:nvPr>
        </p:nvSpPr>
        <p:spPr/>
        <p:txBody>
          <a:bodyPr/>
          <a:lstStyle/>
          <a:p>
            <a:fld id="{0EB6C2E2-7391-4BA5-9162-90ECE42707CD}" type="slidenum">
              <a:rPr lang="ru-RU" smtClean="0"/>
              <a:t>‹#›</a:t>
            </a:fld>
            <a:endParaRPr lang="ru-RU"/>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dirty="0" smtClean="0"/>
              <a:t>Click to edit Master title style</a:t>
            </a:r>
            <a:endParaRPr kumimoji="0" lang="en-US" dirty="0"/>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B7CD6F0E-EB4B-4F1C-B7AA-4352E12D1193}" type="datetime1">
              <a:rPr lang="ru-RU" smtClean="0"/>
              <a:t>3/20/16</a:t>
            </a:fld>
            <a:endParaRPr lang="ru-RU"/>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r>
              <a:rPr lang="en-US" smtClean="0"/>
              <a:t>® 2011. EPAM Systems. All rights reserved.</a:t>
            </a:r>
            <a:endParaRPr lang="ru-RU"/>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0EB6C2E2-7391-4BA5-9162-90ECE42707CD}" type="slidenum">
              <a:rPr lang="ru-RU" smtClean="0"/>
              <a:t>‹#›</a:t>
            </a:fld>
            <a:endParaRPr lang="ru-RU"/>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Lst>
  <p:hf hd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oleObject" Target="../embeddings/oleObject14.bin"/><Relationship Id="rId13" Type="http://schemas.openxmlformats.org/officeDocument/2006/relationships/image" Target="../media/image6.png"/><Relationship Id="rId1" Type="http://schemas.openxmlformats.org/officeDocument/2006/relationships/vmlDrawing" Target="../drawings/vmlDrawing10.vml"/><Relationship Id="rId2" Type="http://schemas.openxmlformats.org/officeDocument/2006/relationships/slideLayout" Target="../slideLayouts/slideLayout1.xml"/><Relationship Id="rId3" Type="http://schemas.openxmlformats.org/officeDocument/2006/relationships/notesSlide" Target="../notesSlides/notesSlide1.xml"/><Relationship Id="rId4" Type="http://schemas.openxmlformats.org/officeDocument/2006/relationships/oleObject" Target="../embeddings/oleObject10.bin"/><Relationship Id="rId5" Type="http://schemas.openxmlformats.org/officeDocument/2006/relationships/image" Target="../media/image2.png"/><Relationship Id="rId6" Type="http://schemas.openxmlformats.org/officeDocument/2006/relationships/oleObject" Target="../embeddings/oleObject11.bin"/><Relationship Id="rId7" Type="http://schemas.openxmlformats.org/officeDocument/2006/relationships/image" Target="../media/image3.png"/><Relationship Id="rId8" Type="http://schemas.openxmlformats.org/officeDocument/2006/relationships/oleObject" Target="../embeddings/oleObject12.bin"/><Relationship Id="rId9" Type="http://schemas.openxmlformats.org/officeDocument/2006/relationships/image" Target="../media/image4.png"/><Relationship Id="rId10" Type="http://schemas.openxmlformats.org/officeDocument/2006/relationships/oleObject" Target="../embeddings/oleObject13.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5.bin"/><Relationship Id="rId4" Type="http://schemas.openxmlformats.org/officeDocument/2006/relationships/image" Target="../media/image2.png"/><Relationship Id="rId1" Type="http://schemas.openxmlformats.org/officeDocument/2006/relationships/vmlDrawing" Target="../drawings/vmlDrawing11.vml"/><Relationship Id="rId2"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6.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0.pn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38.xml"/><Relationship Id="rId4" Type="http://schemas.openxmlformats.org/officeDocument/2006/relationships/oleObject" Target="../embeddings/oleObject16.bin"/><Relationship Id="rId5" Type="http://schemas.openxmlformats.org/officeDocument/2006/relationships/image" Target="../media/image2.png"/><Relationship Id="rId6" Type="http://schemas.openxmlformats.org/officeDocument/2006/relationships/oleObject" Target="../embeddings/oleObject17.bin"/><Relationship Id="rId7" Type="http://schemas.openxmlformats.org/officeDocument/2006/relationships/image" Target="../media/image3.png"/><Relationship Id="rId8" Type="http://schemas.openxmlformats.org/officeDocument/2006/relationships/hyperlink" Target="http://www.epam.com/" TargetMode="External"/><Relationship Id="rId9" Type="http://schemas.openxmlformats.org/officeDocument/2006/relationships/hyperlink" Target="http://kpi.ua/" TargetMode="External"/><Relationship Id="rId1" Type="http://schemas.openxmlformats.org/officeDocument/2006/relationships/vmlDrawing" Target="../drawings/vmlDrawing12.vml"/><Relationship Id="rId2"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2"/>
          <p:cNvGraphicFramePr>
            <a:graphicFrameLocks noChangeAspect="1"/>
          </p:cNvGraphicFramePr>
          <p:nvPr/>
        </p:nvGraphicFramePr>
        <p:xfrm>
          <a:off x="323850" y="852488"/>
          <a:ext cx="1466850" cy="390525"/>
        </p:xfrm>
        <a:graphic>
          <a:graphicData uri="http://schemas.openxmlformats.org/presentationml/2006/ole">
            <mc:AlternateContent xmlns:mc="http://schemas.openxmlformats.org/markup-compatibility/2006">
              <mc:Choice xmlns:v="urn:schemas-microsoft-com:vml" Requires="v">
                <p:oleObj spid="_x0000_s1389" name="Photo Editor Photo" r:id="rId4" imgW="1467055" imgH="390580" progId="MSPhotoEd.3">
                  <p:embed/>
                </p:oleObj>
              </mc:Choice>
              <mc:Fallback>
                <p:oleObj name="Photo Editor Photo" r:id="rId4" imgW="1467055" imgH="390580" progId="MSPhotoEd.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850" y="852488"/>
                        <a:ext cx="146685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1" name="Text Box 3"/>
          <p:cNvSpPr txBox="1">
            <a:spLocks noChangeArrowheads="1"/>
          </p:cNvSpPr>
          <p:nvPr/>
        </p:nvSpPr>
        <p:spPr bwMode="auto">
          <a:xfrm>
            <a:off x="1981200" y="904875"/>
            <a:ext cx="53435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400" b="1" dirty="0">
                <a:solidFill>
                  <a:srgbClr val="002C78"/>
                </a:solidFill>
                <a:latin typeface="Tahoma" pitchFamily="34" charset="0"/>
              </a:rPr>
              <a:t>Your Global Technology Outsourcing Partner</a:t>
            </a:r>
            <a:r>
              <a:rPr lang="en-US" sz="1400" b="1" dirty="0">
                <a:latin typeface="Tahoma" pitchFamily="34" charset="0"/>
              </a:rPr>
              <a:t> </a:t>
            </a:r>
          </a:p>
        </p:txBody>
      </p:sp>
      <p:sp>
        <p:nvSpPr>
          <p:cNvPr id="2052" name="Rectangle 4"/>
          <p:cNvSpPr>
            <a:spLocks noChangeArrowheads="1"/>
          </p:cNvSpPr>
          <p:nvPr/>
        </p:nvSpPr>
        <p:spPr bwMode="auto">
          <a:xfrm>
            <a:off x="6626225" y="6599238"/>
            <a:ext cx="247375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sz="800" dirty="0">
                <a:solidFill>
                  <a:srgbClr val="AEAEAE"/>
                </a:solidFill>
                <a:latin typeface="Verdana" pitchFamily="34" charset="0"/>
                <a:sym typeface="Symbol" pitchFamily="18" charset="2"/>
              </a:rPr>
              <a:t>® </a:t>
            </a:r>
            <a:r>
              <a:rPr lang="en-US" sz="800" dirty="0" smtClean="0">
                <a:solidFill>
                  <a:srgbClr val="AEAEAE"/>
                </a:solidFill>
                <a:latin typeface="Verdana" pitchFamily="34" charset="0"/>
                <a:sym typeface="Symbol" pitchFamily="18" charset="2"/>
              </a:rPr>
              <a:t>2011. </a:t>
            </a:r>
            <a:r>
              <a:rPr lang="en-US" sz="800" dirty="0">
                <a:solidFill>
                  <a:srgbClr val="AEAEAE"/>
                </a:solidFill>
                <a:latin typeface="Verdana" pitchFamily="34" charset="0"/>
                <a:sym typeface="Symbol" pitchFamily="18" charset="2"/>
              </a:rPr>
              <a:t>EPAM Systems. All rights reserved.</a:t>
            </a:r>
          </a:p>
        </p:txBody>
      </p:sp>
      <p:sp>
        <p:nvSpPr>
          <p:cNvPr id="2053" name="Text Box 5"/>
          <p:cNvSpPr txBox="1">
            <a:spLocks noChangeArrowheads="1"/>
          </p:cNvSpPr>
          <p:nvPr/>
        </p:nvSpPr>
        <p:spPr bwMode="auto">
          <a:xfrm>
            <a:off x="762000" y="4038600"/>
            <a:ext cx="4321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solidFill>
                  <a:schemeClr val="bg1"/>
                </a:solidFill>
                <a:latin typeface="Verdana" pitchFamily="34" charset="0"/>
              </a:rPr>
              <a:t>EPAM</a:t>
            </a:r>
            <a:r>
              <a:rPr lang="en-US" sz="2400">
                <a:latin typeface="Verdana" pitchFamily="34" charset="0"/>
              </a:rPr>
              <a:t> </a:t>
            </a:r>
            <a:r>
              <a:rPr lang="en-US" sz="2400">
                <a:solidFill>
                  <a:schemeClr val="bg1"/>
                </a:solidFill>
                <a:latin typeface="Verdana" pitchFamily="34" charset="0"/>
              </a:rPr>
              <a:t>POWER POINT TITLE</a:t>
            </a:r>
          </a:p>
        </p:txBody>
      </p:sp>
      <p:sp>
        <p:nvSpPr>
          <p:cNvPr id="2054" name="Text Box 6"/>
          <p:cNvSpPr txBox="1">
            <a:spLocks noChangeArrowheads="1"/>
          </p:cNvSpPr>
          <p:nvPr/>
        </p:nvSpPr>
        <p:spPr bwMode="auto">
          <a:xfrm>
            <a:off x="762000" y="4419600"/>
            <a:ext cx="30257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solidFill>
                  <a:schemeClr val="bg1"/>
                </a:solidFill>
                <a:latin typeface="Verdana" pitchFamily="34" charset="0"/>
              </a:rPr>
              <a:t>Sub</a:t>
            </a:r>
            <a:r>
              <a:rPr lang="en-US"/>
              <a:t> </a:t>
            </a:r>
            <a:r>
              <a:rPr lang="en-US">
                <a:solidFill>
                  <a:schemeClr val="bg1"/>
                </a:solidFill>
                <a:latin typeface="Verdana" pitchFamily="34" charset="0"/>
              </a:rPr>
              <a:t>Topic</a:t>
            </a:r>
          </a:p>
        </p:txBody>
      </p:sp>
      <p:graphicFrame>
        <p:nvGraphicFramePr>
          <p:cNvPr id="2055" name="Object 7"/>
          <p:cNvGraphicFramePr>
            <a:graphicFrameLocks noChangeAspect="1"/>
          </p:cNvGraphicFramePr>
          <p:nvPr/>
        </p:nvGraphicFramePr>
        <p:xfrm>
          <a:off x="1588" y="2590800"/>
          <a:ext cx="9142412" cy="3609975"/>
        </p:xfrm>
        <a:graphic>
          <a:graphicData uri="http://schemas.openxmlformats.org/presentationml/2006/ole">
            <mc:AlternateContent xmlns:mc="http://schemas.openxmlformats.org/markup-compatibility/2006">
              <mc:Choice xmlns:v="urn:schemas-microsoft-com:vml" Requires="v">
                <p:oleObj spid="_x0000_s1390" name="Photo Editor Photo" r:id="rId6" imgW="9142857" imgH="3610479" progId="MSPhotoEd.3">
                  <p:embed/>
                </p:oleObj>
              </mc:Choice>
              <mc:Fallback>
                <p:oleObj name="Photo Editor Photo" r:id="rId6" imgW="9142857" imgH="3610479" progId="MSPhotoEd.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8" y="2590800"/>
                        <a:ext cx="9142412" cy="360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6" name="Object 8"/>
          <p:cNvGraphicFramePr>
            <a:graphicFrameLocks noChangeAspect="1"/>
          </p:cNvGraphicFramePr>
          <p:nvPr/>
        </p:nvGraphicFramePr>
        <p:xfrm>
          <a:off x="8001000" y="2590800"/>
          <a:ext cx="1143000" cy="914400"/>
        </p:xfrm>
        <a:graphic>
          <a:graphicData uri="http://schemas.openxmlformats.org/presentationml/2006/ole">
            <mc:AlternateContent xmlns:mc="http://schemas.openxmlformats.org/markup-compatibility/2006">
              <mc:Choice xmlns:v="urn:schemas-microsoft-com:vml" Requires="v">
                <p:oleObj spid="_x0000_s1391" name="Photo Editor Photo" r:id="rId8" imgW="1142857" imgH="914286" progId="MSPhotoEd.3">
                  <p:embed/>
                </p:oleObj>
              </mc:Choice>
              <mc:Fallback>
                <p:oleObj name="Photo Editor Photo" r:id="rId8" imgW="1142857" imgH="914286" progId="MSPhotoEd.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001000" y="2590800"/>
                        <a:ext cx="1143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7" name="Object 9"/>
          <p:cNvGraphicFramePr>
            <a:graphicFrameLocks noChangeAspect="1"/>
          </p:cNvGraphicFramePr>
          <p:nvPr/>
        </p:nvGraphicFramePr>
        <p:xfrm>
          <a:off x="5715000" y="2590800"/>
          <a:ext cx="1143000" cy="914400"/>
        </p:xfrm>
        <a:graphic>
          <a:graphicData uri="http://schemas.openxmlformats.org/presentationml/2006/ole">
            <mc:AlternateContent xmlns:mc="http://schemas.openxmlformats.org/markup-compatibility/2006">
              <mc:Choice xmlns:v="urn:schemas-microsoft-com:vml" Requires="v">
                <p:oleObj spid="_x0000_s1392" name="Photo Editor Photo" r:id="rId10" imgW="1142857" imgH="914286" progId="MSPhotoEd.3">
                  <p:embed/>
                </p:oleObj>
              </mc:Choice>
              <mc:Fallback>
                <p:oleObj name="Photo Editor Photo" r:id="rId10" imgW="1142857" imgH="914286" progId="MSPhotoEd.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15000" y="2590800"/>
                        <a:ext cx="1143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8" name="Object 10"/>
          <p:cNvGraphicFramePr>
            <a:graphicFrameLocks noChangeAspect="1"/>
          </p:cNvGraphicFramePr>
          <p:nvPr/>
        </p:nvGraphicFramePr>
        <p:xfrm>
          <a:off x="6858000" y="2590800"/>
          <a:ext cx="1143000" cy="914400"/>
        </p:xfrm>
        <a:graphic>
          <a:graphicData uri="http://schemas.openxmlformats.org/presentationml/2006/ole">
            <mc:AlternateContent xmlns:mc="http://schemas.openxmlformats.org/markup-compatibility/2006">
              <mc:Choice xmlns:v="urn:schemas-microsoft-com:vml" Requires="v">
                <p:oleObj spid="_x0000_s1393" name="Photo Editor Photo" r:id="rId12" imgW="1142857" imgH="914286" progId="MSPhotoEd.3">
                  <p:embed/>
                </p:oleObj>
              </mc:Choice>
              <mc:Fallback>
                <p:oleObj name="Photo Editor Photo" r:id="rId12" imgW="1142857" imgH="914286" progId="MSPhotoEd.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58000" y="2590800"/>
                        <a:ext cx="1143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9" name="Text Box 11"/>
          <p:cNvSpPr txBox="1">
            <a:spLocks noChangeArrowheads="1"/>
          </p:cNvSpPr>
          <p:nvPr/>
        </p:nvSpPr>
        <p:spPr bwMode="auto">
          <a:xfrm>
            <a:off x="636588" y="4067175"/>
            <a:ext cx="8112125" cy="124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3000" b="1" dirty="0" smtClean="0">
                <a:solidFill>
                  <a:schemeClr val="bg1"/>
                </a:solidFill>
              </a:rPr>
              <a:t>Software Testing Fundamentals</a:t>
            </a:r>
          </a:p>
          <a:p>
            <a:pPr eaLnBrk="1" hangingPunct="1">
              <a:spcBef>
                <a:spcPct val="50000"/>
              </a:spcBef>
            </a:pPr>
            <a:r>
              <a:rPr lang="en-US" sz="3000" b="1" dirty="0" smtClean="0">
                <a:solidFill>
                  <a:schemeClr val="bg1"/>
                </a:solidFill>
              </a:rPr>
              <a:t>Introduction</a:t>
            </a:r>
            <a:endParaRPr lang="en-US" sz="3000" b="1" dirty="0">
              <a:solidFill>
                <a:schemeClr val="bg1"/>
              </a:solidFill>
            </a:endParaRPr>
          </a:p>
        </p:txBody>
      </p:sp>
    </p:spTree>
    <p:extLst>
      <p:ext uri="{BB962C8B-B14F-4D97-AF65-F5344CB8AC3E}">
        <p14:creationId xmlns:p14="http://schemas.microsoft.com/office/powerpoint/2010/main" val="30560954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Development</a:t>
            </a:r>
            <a:endParaRPr lang="ru-RU" dirty="0"/>
          </a:p>
        </p:txBody>
      </p:sp>
      <p:sp>
        <p:nvSpPr>
          <p:cNvPr id="3" name="Text Placeholder 2"/>
          <p:cNvSpPr>
            <a:spLocks noGrp="1"/>
          </p:cNvSpPr>
          <p:nvPr>
            <p:ph type="body" idx="1"/>
          </p:nvPr>
        </p:nvSpPr>
        <p:spPr/>
        <p:txBody>
          <a:bodyPr/>
          <a:lstStyle/>
          <a:p>
            <a:r>
              <a:rPr lang="en-US" dirty="0"/>
              <a:t>S</a:t>
            </a:r>
            <a:r>
              <a:rPr lang="en-US" dirty="0" smtClean="0"/>
              <a:t>crum</a:t>
            </a:r>
            <a:endParaRPr lang="ru-RU" dirty="0"/>
          </a:p>
        </p:txBody>
      </p:sp>
      <p:sp>
        <p:nvSpPr>
          <p:cNvPr id="4" name="Footer Placeholder 3"/>
          <p:cNvSpPr>
            <a:spLocks noGrp="1"/>
          </p:cNvSpPr>
          <p:nvPr>
            <p:ph type="ftr" sz="quarter" idx="11"/>
          </p:nvPr>
        </p:nvSpPr>
        <p:spPr/>
        <p:txBody>
          <a:bodyPr/>
          <a:lstStyle/>
          <a:p>
            <a:r>
              <a:rPr lang="en-US" smtClean="0"/>
              <a:t>® 2011. EPAM Systems. All rights reserved.</a:t>
            </a:r>
            <a:endParaRPr lang="ru-RU"/>
          </a:p>
        </p:txBody>
      </p:sp>
      <p:sp>
        <p:nvSpPr>
          <p:cNvPr id="5" name="Slide Number Placeholder 4"/>
          <p:cNvSpPr>
            <a:spLocks noGrp="1"/>
          </p:cNvSpPr>
          <p:nvPr>
            <p:ph type="sldNum" sz="quarter" idx="12"/>
          </p:nvPr>
        </p:nvSpPr>
        <p:spPr/>
        <p:txBody>
          <a:bodyPr/>
          <a:lstStyle/>
          <a:p>
            <a:fld id="{0EB6C2E2-7391-4BA5-9162-90ECE42707CD}" type="slidenum">
              <a:rPr lang="ru-RU" smtClean="0"/>
              <a:t>10</a:t>
            </a:fld>
            <a:endParaRPr lang="ru-RU"/>
          </a:p>
        </p:txBody>
      </p:sp>
    </p:spTree>
    <p:extLst>
      <p:ext uri="{BB962C8B-B14F-4D97-AF65-F5344CB8AC3E}">
        <p14:creationId xmlns:p14="http://schemas.microsoft.com/office/powerpoint/2010/main" val="2683496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Principles</a:t>
            </a:r>
            <a:endParaRPr lang="ru-RU" dirty="0"/>
          </a:p>
        </p:txBody>
      </p:sp>
      <p:sp>
        <p:nvSpPr>
          <p:cNvPr id="3" name="Footer Placeholder 2"/>
          <p:cNvSpPr>
            <a:spLocks noGrp="1"/>
          </p:cNvSpPr>
          <p:nvPr>
            <p:ph type="ftr" sz="quarter" idx="11"/>
          </p:nvPr>
        </p:nvSpPr>
        <p:spPr/>
        <p:txBody>
          <a:bodyPr/>
          <a:lstStyle/>
          <a:p>
            <a:r>
              <a:rPr lang="en-US" smtClean="0"/>
              <a:t>® 2011. EPAM Systems. All rights reserved.</a:t>
            </a:r>
            <a:endParaRPr lang="ru-RU"/>
          </a:p>
        </p:txBody>
      </p:sp>
      <p:sp>
        <p:nvSpPr>
          <p:cNvPr id="4" name="Slide Number Placeholder 3"/>
          <p:cNvSpPr>
            <a:spLocks noGrp="1"/>
          </p:cNvSpPr>
          <p:nvPr>
            <p:ph type="sldNum" sz="quarter" idx="12"/>
          </p:nvPr>
        </p:nvSpPr>
        <p:spPr/>
        <p:txBody>
          <a:bodyPr/>
          <a:lstStyle/>
          <a:p>
            <a:fld id="{0EB6C2E2-7391-4BA5-9162-90ECE42707CD}" type="slidenum">
              <a:rPr lang="ru-RU" smtClean="0"/>
              <a:t>11</a:t>
            </a:fld>
            <a:endParaRPr lang="ru-RU"/>
          </a:p>
        </p:txBody>
      </p:sp>
      <p:sp>
        <p:nvSpPr>
          <p:cNvPr id="5" name="Content Placeholder 4"/>
          <p:cNvSpPr>
            <a:spLocks noGrp="1"/>
          </p:cNvSpPr>
          <p:nvPr>
            <p:ph sz="quarter" idx="1"/>
          </p:nvPr>
        </p:nvSpPr>
        <p:spPr/>
        <p:txBody>
          <a:bodyPr>
            <a:normAutofit fontScale="77500" lnSpcReduction="20000"/>
          </a:bodyPr>
          <a:lstStyle/>
          <a:p>
            <a:pPr fontAlgn="base"/>
            <a:r>
              <a:rPr lang="en-US" dirty="0"/>
              <a:t>Customer satisfaction by rapid, continuous delivery of useful software</a:t>
            </a:r>
          </a:p>
          <a:p>
            <a:pPr fontAlgn="base"/>
            <a:r>
              <a:rPr lang="en-US" dirty="0"/>
              <a:t>Even late changes in requirements are welcome</a:t>
            </a:r>
          </a:p>
          <a:p>
            <a:pPr fontAlgn="base"/>
            <a:r>
              <a:rPr lang="en-US" dirty="0"/>
              <a:t>Working software is delivered frequently (weeks rather than months)</a:t>
            </a:r>
          </a:p>
          <a:p>
            <a:pPr fontAlgn="base"/>
            <a:r>
              <a:rPr lang="en-US" dirty="0"/>
              <a:t>The developers are working closely and daily with the people who know the business</a:t>
            </a:r>
          </a:p>
          <a:p>
            <a:pPr fontAlgn="base"/>
            <a:r>
              <a:rPr lang="en-US" dirty="0"/>
              <a:t>Projects supported by motivated and reliable people</a:t>
            </a:r>
          </a:p>
          <a:p>
            <a:pPr fontAlgn="base"/>
            <a:r>
              <a:rPr lang="en-US" dirty="0"/>
              <a:t>A conversation in person is the best way of communication, which means that people are quite the same place</a:t>
            </a:r>
          </a:p>
          <a:p>
            <a:pPr fontAlgn="base"/>
            <a:r>
              <a:rPr lang="en-US" dirty="0"/>
              <a:t>Working software is the first measure of progress</a:t>
            </a:r>
          </a:p>
          <a:p>
            <a:pPr fontAlgn="base"/>
            <a:r>
              <a:rPr lang="en-US" dirty="0"/>
              <a:t>The development can always be continued</a:t>
            </a:r>
          </a:p>
          <a:p>
            <a:pPr fontAlgn="base"/>
            <a:r>
              <a:rPr lang="en-US" dirty="0"/>
              <a:t>There is constant attention to technical excellence and good design</a:t>
            </a:r>
          </a:p>
          <a:p>
            <a:pPr fontAlgn="base"/>
            <a:r>
              <a:rPr lang="en-US" dirty="0"/>
              <a:t>Simplicity is key: more is not done, the better</a:t>
            </a:r>
          </a:p>
          <a:p>
            <a:pPr fontAlgn="base"/>
            <a:r>
              <a:rPr lang="en-US" dirty="0"/>
              <a:t>The teams organize themselves</a:t>
            </a:r>
          </a:p>
          <a:p>
            <a:pPr fontAlgn="base"/>
            <a:r>
              <a:rPr lang="en-US" dirty="0"/>
              <a:t>It adapts to the </a:t>
            </a:r>
            <a:r>
              <a:rPr lang="en-US" dirty="0" smtClean="0"/>
              <a:t>circumstances</a:t>
            </a:r>
            <a:endParaRPr lang="en-US" dirty="0"/>
          </a:p>
        </p:txBody>
      </p:sp>
    </p:spTree>
    <p:extLst>
      <p:ext uri="{BB962C8B-B14F-4D97-AF65-F5344CB8AC3E}">
        <p14:creationId xmlns:p14="http://schemas.microsoft.com/office/powerpoint/2010/main" val="4277436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Scrum</a:t>
            </a:r>
            <a:endParaRPr lang="ru-RU" dirty="0"/>
          </a:p>
        </p:txBody>
      </p:sp>
      <p:sp>
        <p:nvSpPr>
          <p:cNvPr id="4" name="Footer Placeholder 3"/>
          <p:cNvSpPr>
            <a:spLocks noGrp="1"/>
          </p:cNvSpPr>
          <p:nvPr>
            <p:ph type="ftr" sz="quarter" idx="11"/>
          </p:nvPr>
        </p:nvSpPr>
        <p:spPr/>
        <p:txBody>
          <a:bodyPr/>
          <a:lstStyle/>
          <a:p>
            <a:r>
              <a:rPr lang="en-US" smtClean="0"/>
              <a:t>® 2011. EPAM Systems. All rights reserved.</a:t>
            </a:r>
            <a:endParaRPr lang="ru-RU"/>
          </a:p>
        </p:txBody>
      </p:sp>
      <p:sp>
        <p:nvSpPr>
          <p:cNvPr id="5" name="Slide Number Placeholder 4"/>
          <p:cNvSpPr>
            <a:spLocks noGrp="1"/>
          </p:cNvSpPr>
          <p:nvPr>
            <p:ph type="sldNum" sz="quarter" idx="12"/>
          </p:nvPr>
        </p:nvSpPr>
        <p:spPr/>
        <p:txBody>
          <a:bodyPr/>
          <a:lstStyle/>
          <a:p>
            <a:fld id="{0EB6C2E2-7391-4BA5-9162-90ECE42707CD}" type="slidenum">
              <a:rPr lang="ru-RU" smtClean="0"/>
              <a:t>12</a:t>
            </a:fld>
            <a:endParaRPr lang="ru-RU"/>
          </a:p>
        </p:txBody>
      </p:sp>
      <p:sp>
        <p:nvSpPr>
          <p:cNvPr id="7" name="Content Placeholder 6"/>
          <p:cNvSpPr>
            <a:spLocks noGrp="1"/>
          </p:cNvSpPr>
          <p:nvPr>
            <p:ph sz="quarter" idx="1"/>
          </p:nvPr>
        </p:nvSpPr>
        <p:spPr/>
        <p:txBody>
          <a:bodyPr/>
          <a:lstStyle/>
          <a:p>
            <a:r>
              <a:rPr lang="en-US" dirty="0"/>
              <a:t>I</a:t>
            </a:r>
            <a:r>
              <a:rPr lang="en-US" dirty="0" smtClean="0"/>
              <a:t>terative</a:t>
            </a:r>
            <a:r>
              <a:rPr lang="en-US" dirty="0"/>
              <a:t>, incremental framework for project management often seen in agile software development, a type of software </a:t>
            </a:r>
            <a:r>
              <a:rPr lang="en-US" dirty="0" smtClean="0"/>
              <a:t>engineering</a:t>
            </a:r>
          </a:p>
          <a:p>
            <a:endParaRPr lang="en-US" dirty="0"/>
          </a:p>
          <a:p>
            <a:r>
              <a:rPr lang="en-US" dirty="0" smtClean="0"/>
              <a:t>Multidisciplinary </a:t>
            </a:r>
            <a:r>
              <a:rPr lang="en-US" dirty="0"/>
              <a:t>teams </a:t>
            </a:r>
            <a:endParaRPr lang="en-US" dirty="0" smtClean="0"/>
          </a:p>
          <a:p>
            <a:r>
              <a:rPr lang="en-US" dirty="0" smtClean="0"/>
              <a:t>In short </a:t>
            </a:r>
            <a:r>
              <a:rPr lang="en-US" dirty="0"/>
              <a:t>sprints (iterations) deliver working software. </a:t>
            </a:r>
            <a:endParaRPr lang="en-US" dirty="0" smtClean="0"/>
          </a:p>
          <a:p>
            <a:r>
              <a:rPr lang="en-US" dirty="0" smtClean="0">
                <a:solidFill>
                  <a:schemeClr val="accent1"/>
                </a:solidFill>
              </a:rPr>
              <a:t>Cooperation</a:t>
            </a:r>
            <a:r>
              <a:rPr lang="en-US" dirty="0">
                <a:solidFill>
                  <a:schemeClr val="accent1"/>
                </a:solidFill>
              </a:rPr>
              <a:t>, communication </a:t>
            </a:r>
            <a:r>
              <a:rPr lang="en-US" dirty="0"/>
              <a:t>and</a:t>
            </a:r>
            <a:r>
              <a:rPr lang="en-US" dirty="0">
                <a:solidFill>
                  <a:schemeClr val="accent1"/>
                </a:solidFill>
              </a:rPr>
              <a:t> team spirit </a:t>
            </a:r>
            <a:r>
              <a:rPr lang="en-US" dirty="0"/>
              <a:t>are the key words</a:t>
            </a:r>
            <a:endParaRPr lang="ru-RU" dirty="0"/>
          </a:p>
        </p:txBody>
      </p:sp>
    </p:spTree>
    <p:extLst>
      <p:ext uri="{BB962C8B-B14F-4D97-AF65-F5344CB8AC3E}">
        <p14:creationId xmlns:p14="http://schemas.microsoft.com/office/powerpoint/2010/main" val="368893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Process and Artifacts </a:t>
            </a:r>
            <a:endParaRPr lang="ru-RU" dirty="0"/>
          </a:p>
        </p:txBody>
      </p:sp>
      <p:sp>
        <p:nvSpPr>
          <p:cNvPr id="3" name="Footer Placeholder 2"/>
          <p:cNvSpPr>
            <a:spLocks noGrp="1"/>
          </p:cNvSpPr>
          <p:nvPr>
            <p:ph type="ftr" sz="quarter" idx="11"/>
          </p:nvPr>
        </p:nvSpPr>
        <p:spPr/>
        <p:txBody>
          <a:bodyPr/>
          <a:lstStyle/>
          <a:p>
            <a:r>
              <a:rPr lang="en-US" smtClean="0"/>
              <a:t>® 2011. EPAM Systems. All rights reserved.</a:t>
            </a:r>
            <a:endParaRPr lang="ru-RU"/>
          </a:p>
        </p:txBody>
      </p:sp>
      <p:sp>
        <p:nvSpPr>
          <p:cNvPr id="4" name="Slide Number Placeholder 3"/>
          <p:cNvSpPr>
            <a:spLocks noGrp="1"/>
          </p:cNvSpPr>
          <p:nvPr>
            <p:ph type="sldNum" sz="quarter" idx="12"/>
          </p:nvPr>
        </p:nvSpPr>
        <p:spPr/>
        <p:txBody>
          <a:bodyPr/>
          <a:lstStyle/>
          <a:p>
            <a:fld id="{0EB6C2E2-7391-4BA5-9162-90ECE42707CD}" type="slidenum">
              <a:rPr lang="ru-RU" smtClean="0"/>
              <a:t>13</a:t>
            </a:fld>
            <a:endParaRPr lang="ru-RU"/>
          </a:p>
        </p:txBody>
      </p:sp>
      <p:pic>
        <p:nvPicPr>
          <p:cNvPr id="66568" name="Picture 8" descr="http://www.waterfall-model.com/wp-content/uploads/2011/05/agile-scrum-proces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340768"/>
            <a:ext cx="7632848" cy="4842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8068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Process and Roles</a:t>
            </a:r>
            <a:endParaRPr lang="ru-RU" dirty="0"/>
          </a:p>
        </p:txBody>
      </p:sp>
      <p:sp>
        <p:nvSpPr>
          <p:cNvPr id="3" name="Footer Placeholder 2"/>
          <p:cNvSpPr>
            <a:spLocks noGrp="1"/>
          </p:cNvSpPr>
          <p:nvPr>
            <p:ph type="ftr" sz="quarter" idx="11"/>
          </p:nvPr>
        </p:nvSpPr>
        <p:spPr/>
        <p:txBody>
          <a:bodyPr/>
          <a:lstStyle/>
          <a:p>
            <a:r>
              <a:rPr lang="en-US" smtClean="0"/>
              <a:t>® 2011. EPAM Systems. All rights reserved.</a:t>
            </a:r>
            <a:endParaRPr lang="ru-RU"/>
          </a:p>
        </p:txBody>
      </p:sp>
      <p:sp>
        <p:nvSpPr>
          <p:cNvPr id="4" name="Slide Number Placeholder 3"/>
          <p:cNvSpPr>
            <a:spLocks noGrp="1"/>
          </p:cNvSpPr>
          <p:nvPr>
            <p:ph type="sldNum" sz="quarter" idx="12"/>
          </p:nvPr>
        </p:nvSpPr>
        <p:spPr/>
        <p:txBody>
          <a:bodyPr/>
          <a:lstStyle/>
          <a:p>
            <a:fld id="{0EB6C2E2-7391-4BA5-9162-90ECE42707CD}" type="slidenum">
              <a:rPr lang="ru-RU" smtClean="0"/>
              <a:t>14</a:t>
            </a:fld>
            <a:endParaRPr lang="ru-RU"/>
          </a:p>
        </p:txBody>
      </p:sp>
      <p:pic>
        <p:nvPicPr>
          <p:cNvPr id="103426" name="Picture 2" descr="external image ScrumOverviewResize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7" y="1205004"/>
            <a:ext cx="7200799" cy="5022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8348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a:t>
            </a:r>
            <a:endParaRPr lang="ru-RU" dirty="0"/>
          </a:p>
        </p:txBody>
      </p:sp>
      <p:sp>
        <p:nvSpPr>
          <p:cNvPr id="3" name="Footer Placeholder 2"/>
          <p:cNvSpPr>
            <a:spLocks noGrp="1"/>
          </p:cNvSpPr>
          <p:nvPr>
            <p:ph type="ftr" sz="quarter" idx="11"/>
          </p:nvPr>
        </p:nvSpPr>
        <p:spPr/>
        <p:txBody>
          <a:bodyPr/>
          <a:lstStyle/>
          <a:p>
            <a:r>
              <a:rPr lang="en-US" smtClean="0"/>
              <a:t>® 2011. EPAM Systems. All rights reserved.</a:t>
            </a:r>
            <a:endParaRPr lang="ru-RU"/>
          </a:p>
        </p:txBody>
      </p:sp>
      <p:sp>
        <p:nvSpPr>
          <p:cNvPr id="4" name="Slide Number Placeholder 3"/>
          <p:cNvSpPr>
            <a:spLocks noGrp="1"/>
          </p:cNvSpPr>
          <p:nvPr>
            <p:ph type="sldNum" sz="quarter" idx="12"/>
          </p:nvPr>
        </p:nvSpPr>
        <p:spPr/>
        <p:txBody>
          <a:bodyPr/>
          <a:lstStyle/>
          <a:p>
            <a:fld id="{0EB6C2E2-7391-4BA5-9162-90ECE42707CD}" type="slidenum">
              <a:rPr lang="ru-RU" smtClean="0"/>
              <a:t>15</a:t>
            </a:fld>
            <a:endParaRPr lang="ru-RU"/>
          </a:p>
        </p:txBody>
      </p:sp>
      <p:sp>
        <p:nvSpPr>
          <p:cNvPr id="5" name="Content Placeholder 4"/>
          <p:cNvSpPr>
            <a:spLocks noGrp="1"/>
          </p:cNvSpPr>
          <p:nvPr>
            <p:ph sz="quarter" idx="1"/>
          </p:nvPr>
        </p:nvSpPr>
        <p:spPr/>
        <p:txBody>
          <a:bodyPr/>
          <a:lstStyle/>
          <a:p>
            <a:r>
              <a:rPr lang="en-US" dirty="0"/>
              <a:t>Much contact and communication can provide a high team spirit. The project is seen as a whole instead of considering various aspects like </a:t>
            </a:r>
            <a:r>
              <a:rPr lang="en-US" dirty="0" smtClean="0"/>
              <a:t>islands</a:t>
            </a:r>
            <a:endParaRPr lang="en-US" dirty="0"/>
          </a:p>
          <a:p>
            <a:r>
              <a:rPr lang="en-US" dirty="0"/>
              <a:t>Because much happening at once, the duration of a project are shorter than other </a:t>
            </a:r>
            <a:r>
              <a:rPr lang="en-US" dirty="0" smtClean="0"/>
              <a:t>methods</a:t>
            </a:r>
            <a:endParaRPr lang="en-US" dirty="0"/>
          </a:p>
          <a:p>
            <a:r>
              <a:rPr lang="en-US" dirty="0"/>
              <a:t>Because problems are known to everyone, this site earlier reactions</a:t>
            </a:r>
            <a:endParaRPr lang="ru-RU" dirty="0"/>
          </a:p>
        </p:txBody>
      </p:sp>
    </p:spTree>
    <p:extLst>
      <p:ext uri="{BB962C8B-B14F-4D97-AF65-F5344CB8AC3E}">
        <p14:creationId xmlns:p14="http://schemas.microsoft.com/office/powerpoint/2010/main" val="1112602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Weaknesses</a:t>
            </a:r>
            <a:endParaRPr lang="ru-RU" dirty="0"/>
          </a:p>
        </p:txBody>
      </p:sp>
      <p:sp>
        <p:nvSpPr>
          <p:cNvPr id="3" name="Footer Placeholder 2"/>
          <p:cNvSpPr>
            <a:spLocks noGrp="1"/>
          </p:cNvSpPr>
          <p:nvPr>
            <p:ph type="ftr" sz="quarter" idx="11"/>
          </p:nvPr>
        </p:nvSpPr>
        <p:spPr/>
        <p:txBody>
          <a:bodyPr/>
          <a:lstStyle/>
          <a:p>
            <a:r>
              <a:rPr lang="en-US" smtClean="0"/>
              <a:t>® 2011. EPAM Systems. All rights reserved.</a:t>
            </a:r>
            <a:endParaRPr lang="ru-RU"/>
          </a:p>
        </p:txBody>
      </p:sp>
      <p:sp>
        <p:nvSpPr>
          <p:cNvPr id="4" name="Slide Number Placeholder 3"/>
          <p:cNvSpPr>
            <a:spLocks noGrp="1"/>
          </p:cNvSpPr>
          <p:nvPr>
            <p:ph type="sldNum" sz="quarter" idx="12"/>
          </p:nvPr>
        </p:nvSpPr>
        <p:spPr/>
        <p:txBody>
          <a:bodyPr/>
          <a:lstStyle/>
          <a:p>
            <a:fld id="{0EB6C2E2-7391-4BA5-9162-90ECE42707CD}" type="slidenum">
              <a:rPr lang="ru-RU" smtClean="0"/>
              <a:t>16</a:t>
            </a:fld>
            <a:endParaRPr lang="ru-RU"/>
          </a:p>
        </p:txBody>
      </p:sp>
      <p:sp>
        <p:nvSpPr>
          <p:cNvPr id="5" name="Content Placeholder 4"/>
          <p:cNvSpPr>
            <a:spLocks noGrp="1"/>
          </p:cNvSpPr>
          <p:nvPr>
            <p:ph sz="quarter" idx="1"/>
          </p:nvPr>
        </p:nvSpPr>
        <p:spPr/>
        <p:txBody>
          <a:bodyPr>
            <a:normAutofit/>
          </a:bodyPr>
          <a:lstStyle/>
          <a:p>
            <a:r>
              <a:rPr lang="en-US" dirty="0" smtClean="0"/>
              <a:t>Doesn’t work efficiently for big teams and teams which members have sufficiently different levels of knowledge </a:t>
            </a:r>
          </a:p>
          <a:p>
            <a:r>
              <a:rPr lang="en-US" dirty="0" smtClean="0"/>
              <a:t>Not </a:t>
            </a:r>
            <a:r>
              <a:rPr lang="en-US" dirty="0"/>
              <a:t>suited for teams that have non-motivated individuals within </a:t>
            </a:r>
            <a:r>
              <a:rPr lang="en-US" dirty="0" smtClean="0"/>
              <a:t>them</a:t>
            </a:r>
          </a:p>
          <a:p>
            <a:r>
              <a:rPr lang="en-US" dirty="0" smtClean="0"/>
              <a:t>Relies </a:t>
            </a:r>
            <a:r>
              <a:rPr lang="en-US" dirty="0"/>
              <a:t>on having a proactive, involved Product Owner, which is not always possible</a:t>
            </a:r>
            <a:endParaRPr lang="en-US" dirty="0" smtClean="0"/>
          </a:p>
          <a:p>
            <a:endParaRPr lang="ru-RU" dirty="0"/>
          </a:p>
        </p:txBody>
      </p:sp>
    </p:spTree>
    <p:extLst>
      <p:ext uri="{BB962C8B-B14F-4D97-AF65-F5344CB8AC3E}">
        <p14:creationId xmlns:p14="http://schemas.microsoft.com/office/powerpoint/2010/main" val="603852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Testing Stages</a:t>
            </a:r>
            <a:endParaRPr lang="ru-RU" dirty="0"/>
          </a:p>
        </p:txBody>
      </p:sp>
      <p:sp>
        <p:nvSpPr>
          <p:cNvPr id="3" name="Text Placeholder 2"/>
          <p:cNvSpPr>
            <a:spLocks noGrp="1"/>
          </p:cNvSpPr>
          <p:nvPr>
            <p:ph type="body" idx="1"/>
          </p:nvPr>
        </p:nvSpPr>
        <p:spPr/>
        <p:txBody>
          <a:bodyPr/>
          <a:lstStyle/>
          <a:p>
            <a:endParaRPr lang="ru-RU" dirty="0"/>
          </a:p>
        </p:txBody>
      </p:sp>
      <p:sp>
        <p:nvSpPr>
          <p:cNvPr id="4" name="Footer Placeholder 3"/>
          <p:cNvSpPr>
            <a:spLocks noGrp="1"/>
          </p:cNvSpPr>
          <p:nvPr>
            <p:ph type="ftr" sz="quarter" idx="11"/>
          </p:nvPr>
        </p:nvSpPr>
        <p:spPr/>
        <p:txBody>
          <a:bodyPr/>
          <a:lstStyle/>
          <a:p>
            <a:r>
              <a:rPr lang="en-US" smtClean="0"/>
              <a:t>® 2011. EPAM Systems. All rights reserved.</a:t>
            </a:r>
            <a:endParaRPr lang="ru-RU"/>
          </a:p>
        </p:txBody>
      </p:sp>
      <p:sp>
        <p:nvSpPr>
          <p:cNvPr id="5" name="Slide Number Placeholder 4"/>
          <p:cNvSpPr>
            <a:spLocks noGrp="1"/>
          </p:cNvSpPr>
          <p:nvPr>
            <p:ph type="sldNum" sz="quarter" idx="12"/>
          </p:nvPr>
        </p:nvSpPr>
        <p:spPr/>
        <p:txBody>
          <a:bodyPr/>
          <a:lstStyle/>
          <a:p>
            <a:fld id="{0EB6C2E2-7391-4BA5-9162-90ECE42707CD}" type="slidenum">
              <a:rPr lang="ru-RU" smtClean="0"/>
              <a:t>17</a:t>
            </a:fld>
            <a:endParaRPr lang="ru-RU"/>
          </a:p>
        </p:txBody>
      </p:sp>
    </p:spTree>
    <p:extLst>
      <p:ext uri="{BB962C8B-B14F-4D97-AF65-F5344CB8AC3E}">
        <p14:creationId xmlns:p14="http://schemas.microsoft.com/office/powerpoint/2010/main" val="35867324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r>
              <a:rPr lang="en-US" dirty="0" smtClean="0"/>
              <a:t>Testing is a process</a:t>
            </a:r>
            <a:endParaRPr lang="ru-RU" dirty="0"/>
          </a:p>
        </p:txBody>
      </p:sp>
      <p:sp>
        <p:nvSpPr>
          <p:cNvPr id="3" name="Нижний колонтитул 2"/>
          <p:cNvSpPr>
            <a:spLocks noGrp="1"/>
          </p:cNvSpPr>
          <p:nvPr>
            <p:ph type="ftr" sz="quarter" idx="11"/>
          </p:nvPr>
        </p:nvSpPr>
        <p:spPr/>
        <p:txBody>
          <a:bodyPr/>
          <a:lstStyle/>
          <a:p>
            <a:r>
              <a:rPr lang="en-US" smtClean="0"/>
              <a:t>® 2011. EPAM Systems. All rights reserved.</a:t>
            </a:r>
            <a:endParaRPr lang="ru-RU"/>
          </a:p>
        </p:txBody>
      </p:sp>
      <p:sp>
        <p:nvSpPr>
          <p:cNvPr id="4" name="Номер слайда 3"/>
          <p:cNvSpPr>
            <a:spLocks noGrp="1"/>
          </p:cNvSpPr>
          <p:nvPr>
            <p:ph type="sldNum" sz="quarter" idx="12"/>
          </p:nvPr>
        </p:nvSpPr>
        <p:spPr/>
        <p:txBody>
          <a:bodyPr/>
          <a:lstStyle/>
          <a:p>
            <a:fld id="{0EB6C2E2-7391-4BA5-9162-90ECE42707CD}" type="slidenum">
              <a:rPr lang="ru-RU" smtClean="0"/>
              <a:t>18</a:t>
            </a:fld>
            <a:endParaRPr lang="ru-RU"/>
          </a:p>
        </p:txBody>
      </p:sp>
      <p:sp>
        <p:nvSpPr>
          <p:cNvPr id="5" name="Содержимое 4"/>
          <p:cNvSpPr>
            <a:spLocks noGrp="1"/>
          </p:cNvSpPr>
          <p:nvPr>
            <p:ph sz="quarter" idx="1"/>
          </p:nvPr>
        </p:nvSpPr>
        <p:spPr/>
        <p:txBody>
          <a:bodyPr/>
          <a:lstStyle/>
          <a:p>
            <a:r>
              <a:rPr lang="en-US" dirty="0"/>
              <a:t>Testing is a process rather than a single activity. This process starts from test planning then designing test cases, preparing for execution and evaluating status till the test closure. So, we can divide the activities within the fundamental test process into the following basic steps:</a:t>
            </a:r>
          </a:p>
          <a:p>
            <a:r>
              <a:rPr lang="en-US" dirty="0"/>
              <a:t>1)    Planning and Control</a:t>
            </a:r>
            <a:br>
              <a:rPr lang="en-US" dirty="0"/>
            </a:br>
            <a:r>
              <a:rPr lang="en-US" dirty="0"/>
              <a:t>2)    Analysis and Design</a:t>
            </a:r>
            <a:br>
              <a:rPr lang="en-US" dirty="0"/>
            </a:br>
            <a:r>
              <a:rPr lang="en-US" dirty="0"/>
              <a:t>3)    Implementation and Execution</a:t>
            </a:r>
            <a:br>
              <a:rPr lang="en-US" dirty="0"/>
            </a:br>
            <a:r>
              <a:rPr lang="en-US" dirty="0"/>
              <a:t>4)    Evaluating exit criteria and Reporting</a:t>
            </a:r>
            <a:br>
              <a:rPr lang="en-US" dirty="0"/>
            </a:br>
            <a:r>
              <a:rPr lang="en-US" dirty="0"/>
              <a:t>5)    Test Closure activities </a:t>
            </a:r>
          </a:p>
          <a:p>
            <a:endParaRPr lang="ru-RU" dirty="0"/>
          </a:p>
        </p:txBody>
      </p:sp>
    </p:spTree>
    <p:extLst>
      <p:ext uri="{BB962C8B-B14F-4D97-AF65-F5344CB8AC3E}">
        <p14:creationId xmlns:p14="http://schemas.microsoft.com/office/powerpoint/2010/main" val="35561584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normAutofit/>
          </a:bodyPr>
          <a:lstStyle/>
          <a:p>
            <a:r>
              <a:rPr lang="en-US" dirty="0"/>
              <a:t>Planning and </a:t>
            </a:r>
            <a:r>
              <a:rPr lang="en-US" dirty="0" smtClean="0"/>
              <a:t>Control</a:t>
            </a:r>
            <a:endParaRPr lang="ru-RU" dirty="0"/>
          </a:p>
        </p:txBody>
      </p:sp>
      <p:sp>
        <p:nvSpPr>
          <p:cNvPr id="3" name="Нижний колонтитул 2"/>
          <p:cNvSpPr>
            <a:spLocks noGrp="1"/>
          </p:cNvSpPr>
          <p:nvPr>
            <p:ph type="ftr" sz="quarter" idx="11"/>
          </p:nvPr>
        </p:nvSpPr>
        <p:spPr/>
        <p:txBody>
          <a:bodyPr/>
          <a:lstStyle/>
          <a:p>
            <a:r>
              <a:rPr lang="en-US" smtClean="0"/>
              <a:t>® 2011. EPAM Systems. All rights reserved.</a:t>
            </a:r>
            <a:endParaRPr lang="ru-RU"/>
          </a:p>
        </p:txBody>
      </p:sp>
      <p:sp>
        <p:nvSpPr>
          <p:cNvPr id="4" name="Номер слайда 3"/>
          <p:cNvSpPr>
            <a:spLocks noGrp="1"/>
          </p:cNvSpPr>
          <p:nvPr>
            <p:ph type="sldNum" sz="quarter" idx="12"/>
          </p:nvPr>
        </p:nvSpPr>
        <p:spPr/>
        <p:txBody>
          <a:bodyPr/>
          <a:lstStyle/>
          <a:p>
            <a:fld id="{0EB6C2E2-7391-4BA5-9162-90ECE42707CD}" type="slidenum">
              <a:rPr lang="ru-RU" smtClean="0"/>
              <a:t>19</a:t>
            </a:fld>
            <a:endParaRPr lang="ru-RU"/>
          </a:p>
        </p:txBody>
      </p:sp>
      <p:sp>
        <p:nvSpPr>
          <p:cNvPr id="5" name="Содержимое 4"/>
          <p:cNvSpPr>
            <a:spLocks noGrp="1"/>
          </p:cNvSpPr>
          <p:nvPr>
            <p:ph sz="quarter" idx="1"/>
          </p:nvPr>
        </p:nvSpPr>
        <p:spPr/>
        <p:txBody>
          <a:bodyPr>
            <a:normAutofit/>
          </a:bodyPr>
          <a:lstStyle/>
          <a:p>
            <a:r>
              <a:rPr lang="en-US" b="1" dirty="0" smtClean="0"/>
              <a:t>Test planning</a:t>
            </a:r>
            <a:r>
              <a:rPr lang="en-US" dirty="0" smtClean="0"/>
              <a:t> has following major tasks:</a:t>
            </a:r>
            <a:br>
              <a:rPr lang="en-US" dirty="0" smtClean="0"/>
            </a:br>
            <a:r>
              <a:rPr lang="en-US" dirty="0" err="1" smtClean="0"/>
              <a:t>i</a:t>
            </a:r>
            <a:r>
              <a:rPr lang="en-US" dirty="0" smtClean="0"/>
              <a:t>.  To determine the scope and risks and identify the objectives of testing.</a:t>
            </a:r>
            <a:br>
              <a:rPr lang="en-US" dirty="0" smtClean="0"/>
            </a:br>
            <a:r>
              <a:rPr lang="en-US" dirty="0" smtClean="0"/>
              <a:t>ii. To determine the test approach.</a:t>
            </a:r>
            <a:br>
              <a:rPr lang="en-US" dirty="0" smtClean="0"/>
            </a:br>
            <a:r>
              <a:rPr lang="en-US" dirty="0" smtClean="0"/>
              <a:t>iii. To implement the test policy and/or the </a:t>
            </a:r>
            <a:r>
              <a:rPr lang="en-US" b="1" dirty="0" smtClean="0"/>
              <a:t>test strategy</a:t>
            </a:r>
            <a:r>
              <a:rPr lang="en-US" dirty="0" smtClean="0"/>
              <a:t> (Test strategy is an outline that describes the testing portion of the software development cycle. It is created to inform PM, testers and developers about some key issues of the testing process. This includes the testing objectives, method of testing, total time and resources required for the project and the testing environments.).</a:t>
            </a:r>
            <a:br>
              <a:rPr lang="en-US" dirty="0" smtClean="0"/>
            </a:br>
            <a:endParaRPr lang="ru-RU" dirty="0"/>
          </a:p>
        </p:txBody>
      </p:sp>
    </p:spTree>
    <p:extLst>
      <p:ext uri="{BB962C8B-B14F-4D97-AF65-F5344CB8AC3E}">
        <p14:creationId xmlns:p14="http://schemas.microsoft.com/office/powerpoint/2010/main" val="1641389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1143000"/>
            <a:ext cx="8001000" cy="2457450"/>
          </a:xfrm>
        </p:spPr>
        <p:txBody>
          <a:bodyPr/>
          <a:lstStyle/>
          <a:p>
            <a:r>
              <a:rPr lang="en-US" b="1" dirty="0">
                <a:solidFill>
                  <a:schemeClr val="tx2"/>
                </a:solidFill>
              </a:rPr>
              <a:t>Software Testing Fundamentals</a:t>
            </a:r>
            <a:r>
              <a:rPr lang="ru-RU" b="1" dirty="0">
                <a:solidFill>
                  <a:schemeClr val="tx2"/>
                </a:solidFill>
              </a:rPr>
              <a:t/>
            </a:r>
            <a:br>
              <a:rPr lang="ru-RU" b="1" dirty="0">
                <a:solidFill>
                  <a:schemeClr val="tx2"/>
                </a:solidFill>
              </a:rPr>
            </a:br>
            <a:endParaRPr lang="ru-RU" dirty="0"/>
          </a:p>
        </p:txBody>
      </p:sp>
      <p:sp>
        <p:nvSpPr>
          <p:cNvPr id="2051" name="Rectangle 3"/>
          <p:cNvSpPr>
            <a:spLocks noGrp="1" noChangeArrowheads="1"/>
          </p:cNvSpPr>
          <p:nvPr>
            <p:ph type="subTitle" idx="1"/>
          </p:nvPr>
        </p:nvSpPr>
        <p:spPr/>
        <p:txBody>
          <a:bodyPr/>
          <a:lstStyle/>
          <a:p>
            <a:r>
              <a:rPr lang="en-US" b="1" dirty="0" smtClean="0">
                <a:solidFill>
                  <a:schemeClr val="accent2"/>
                </a:solidFill>
              </a:rPr>
              <a:t>Software Lifecycle Models and Testing </a:t>
            </a:r>
            <a:endParaRPr lang="ru-RU" b="1" dirty="0">
              <a:solidFill>
                <a:schemeClr val="accent2"/>
              </a:solidFill>
            </a:endParaRPr>
          </a:p>
        </p:txBody>
      </p:sp>
      <p:sp>
        <p:nvSpPr>
          <p:cNvPr id="3" name="TextBox 2"/>
          <p:cNvSpPr txBox="1"/>
          <p:nvPr/>
        </p:nvSpPr>
        <p:spPr>
          <a:xfrm>
            <a:off x="1175314" y="3995946"/>
            <a:ext cx="6984776" cy="369332"/>
          </a:xfrm>
          <a:prstGeom prst="rect">
            <a:avLst/>
          </a:prstGeom>
          <a:noFill/>
        </p:spPr>
        <p:txBody>
          <a:bodyPr wrap="square" rtlCol="0">
            <a:spAutoFit/>
          </a:bodyPr>
          <a:lstStyle/>
          <a:p>
            <a:pPr algn="r"/>
            <a:r>
              <a:rPr lang="en-US" b="1" dirty="0">
                <a:solidFill>
                  <a:schemeClr val="tx2"/>
                </a:solidFill>
                <a:latin typeface="+mj-lt"/>
              </a:rPr>
              <a:t>Module 1: Introduction into Software Testing</a:t>
            </a:r>
            <a:endParaRPr lang="ru-RU" b="1" dirty="0">
              <a:solidFill>
                <a:schemeClr val="tx2"/>
              </a:solidFill>
              <a:latin typeface="+mj-lt"/>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3180327368"/>
              </p:ext>
            </p:extLst>
          </p:nvPr>
        </p:nvGraphicFramePr>
        <p:xfrm>
          <a:off x="323528" y="404664"/>
          <a:ext cx="1466850" cy="390525"/>
        </p:xfrm>
        <a:graphic>
          <a:graphicData uri="http://schemas.openxmlformats.org/presentationml/2006/ole">
            <mc:AlternateContent xmlns:mc="http://schemas.openxmlformats.org/markup-compatibility/2006">
              <mc:Choice xmlns:v="urn:schemas-microsoft-com:vml" Requires="v">
                <p:oleObj spid="_x0000_s16441" name="Photo Editor Photo" r:id="rId3" imgW="1467055" imgH="390580" progId="MSPhotoEd.3">
                  <p:embed/>
                </p:oleObj>
              </mc:Choice>
              <mc:Fallback>
                <p:oleObj name="Photo Editor Photo" r:id="rId3" imgW="1467055" imgH="390580" progId="MSPhotoEd.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404664"/>
                        <a:ext cx="146685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264049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normAutofit/>
          </a:bodyPr>
          <a:lstStyle/>
          <a:p>
            <a:r>
              <a:rPr lang="en-US" dirty="0"/>
              <a:t>Planning and </a:t>
            </a:r>
            <a:r>
              <a:rPr lang="en-US" dirty="0" smtClean="0"/>
              <a:t>Control</a:t>
            </a:r>
            <a:endParaRPr lang="ru-RU" dirty="0"/>
          </a:p>
        </p:txBody>
      </p:sp>
      <p:sp>
        <p:nvSpPr>
          <p:cNvPr id="3" name="Нижний колонтитул 2"/>
          <p:cNvSpPr>
            <a:spLocks noGrp="1"/>
          </p:cNvSpPr>
          <p:nvPr>
            <p:ph type="ftr" sz="quarter" idx="11"/>
          </p:nvPr>
        </p:nvSpPr>
        <p:spPr/>
        <p:txBody>
          <a:bodyPr/>
          <a:lstStyle/>
          <a:p>
            <a:r>
              <a:rPr lang="en-US" smtClean="0"/>
              <a:t>® 2011. EPAM Systems. All rights reserved.</a:t>
            </a:r>
            <a:endParaRPr lang="ru-RU"/>
          </a:p>
        </p:txBody>
      </p:sp>
      <p:sp>
        <p:nvSpPr>
          <p:cNvPr id="4" name="Номер слайда 3"/>
          <p:cNvSpPr>
            <a:spLocks noGrp="1"/>
          </p:cNvSpPr>
          <p:nvPr>
            <p:ph type="sldNum" sz="quarter" idx="12"/>
          </p:nvPr>
        </p:nvSpPr>
        <p:spPr/>
        <p:txBody>
          <a:bodyPr/>
          <a:lstStyle/>
          <a:p>
            <a:fld id="{0EB6C2E2-7391-4BA5-9162-90ECE42707CD}" type="slidenum">
              <a:rPr lang="ru-RU" smtClean="0"/>
              <a:t>20</a:t>
            </a:fld>
            <a:endParaRPr lang="ru-RU"/>
          </a:p>
        </p:txBody>
      </p:sp>
      <p:sp>
        <p:nvSpPr>
          <p:cNvPr id="5" name="Содержимое 4"/>
          <p:cNvSpPr>
            <a:spLocks noGrp="1"/>
          </p:cNvSpPr>
          <p:nvPr>
            <p:ph sz="quarter" idx="1"/>
          </p:nvPr>
        </p:nvSpPr>
        <p:spPr/>
        <p:txBody>
          <a:bodyPr>
            <a:normAutofit lnSpcReduction="10000"/>
          </a:bodyPr>
          <a:lstStyle/>
          <a:p>
            <a:r>
              <a:rPr lang="en-US" b="1" dirty="0" smtClean="0"/>
              <a:t>Test planning</a:t>
            </a:r>
            <a:r>
              <a:rPr lang="en-US" dirty="0" smtClean="0"/>
              <a:t> has following major tasks:</a:t>
            </a:r>
            <a:br>
              <a:rPr lang="en-US" dirty="0" smtClean="0"/>
            </a:br>
            <a:r>
              <a:rPr lang="en-US" dirty="0" smtClean="0"/>
              <a:t>iv. To determine the required test resources like people, test environments, PCs, etc.</a:t>
            </a:r>
            <a:br>
              <a:rPr lang="en-US" dirty="0" smtClean="0"/>
            </a:br>
            <a:r>
              <a:rPr lang="en-US" dirty="0" smtClean="0"/>
              <a:t>v. To schedule test analysis and design tasks, test implementation, execution and evaluation.</a:t>
            </a:r>
            <a:br>
              <a:rPr lang="en-US" dirty="0" smtClean="0"/>
            </a:br>
            <a:r>
              <a:rPr lang="en-US" dirty="0" smtClean="0"/>
              <a:t>vi. To determine the </a:t>
            </a:r>
            <a:r>
              <a:rPr lang="en-US" b="1" dirty="0" smtClean="0"/>
              <a:t>Exit criteria </a:t>
            </a:r>
            <a:r>
              <a:rPr lang="en-US" dirty="0" smtClean="0"/>
              <a:t>we need to set criteria such as </a:t>
            </a:r>
            <a:r>
              <a:rPr lang="en-US" b="1" dirty="0" smtClean="0"/>
              <a:t>Coverage criteria.</a:t>
            </a:r>
            <a:r>
              <a:rPr lang="en-US" dirty="0" smtClean="0"/>
              <a:t> (Coverage criteria are the percentage of statements in the software that must be executed during testing. This will help us track whether we are completing test activities correctly. They will show us which tasks and checks we must complete for a particular   level of testing before we can say that testing is finished.)</a:t>
            </a:r>
          </a:p>
          <a:p>
            <a:endParaRPr lang="ru-RU" dirty="0"/>
          </a:p>
        </p:txBody>
      </p:sp>
    </p:spTree>
    <p:extLst>
      <p:ext uri="{BB962C8B-B14F-4D97-AF65-F5344CB8AC3E}">
        <p14:creationId xmlns:p14="http://schemas.microsoft.com/office/powerpoint/2010/main" val="533237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normAutofit/>
          </a:bodyPr>
          <a:lstStyle/>
          <a:p>
            <a:r>
              <a:rPr lang="en-US" dirty="0"/>
              <a:t>Planning and </a:t>
            </a:r>
            <a:r>
              <a:rPr lang="en-US" dirty="0" smtClean="0"/>
              <a:t>Control</a:t>
            </a:r>
            <a:endParaRPr lang="ru-RU" dirty="0"/>
          </a:p>
        </p:txBody>
      </p:sp>
      <p:sp>
        <p:nvSpPr>
          <p:cNvPr id="3" name="Нижний колонтитул 2"/>
          <p:cNvSpPr>
            <a:spLocks noGrp="1"/>
          </p:cNvSpPr>
          <p:nvPr>
            <p:ph type="ftr" sz="quarter" idx="11"/>
          </p:nvPr>
        </p:nvSpPr>
        <p:spPr/>
        <p:txBody>
          <a:bodyPr/>
          <a:lstStyle/>
          <a:p>
            <a:r>
              <a:rPr lang="en-US" smtClean="0"/>
              <a:t>® 2011. EPAM Systems. All rights reserved.</a:t>
            </a:r>
            <a:endParaRPr lang="ru-RU"/>
          </a:p>
        </p:txBody>
      </p:sp>
      <p:sp>
        <p:nvSpPr>
          <p:cNvPr id="4" name="Номер слайда 3"/>
          <p:cNvSpPr>
            <a:spLocks noGrp="1"/>
          </p:cNvSpPr>
          <p:nvPr>
            <p:ph type="sldNum" sz="quarter" idx="12"/>
          </p:nvPr>
        </p:nvSpPr>
        <p:spPr/>
        <p:txBody>
          <a:bodyPr/>
          <a:lstStyle/>
          <a:p>
            <a:fld id="{0EB6C2E2-7391-4BA5-9162-90ECE42707CD}" type="slidenum">
              <a:rPr lang="ru-RU" smtClean="0"/>
              <a:t>21</a:t>
            </a:fld>
            <a:endParaRPr lang="ru-RU"/>
          </a:p>
        </p:txBody>
      </p:sp>
      <p:sp>
        <p:nvSpPr>
          <p:cNvPr id="5" name="Содержимое 4"/>
          <p:cNvSpPr>
            <a:spLocks noGrp="1"/>
          </p:cNvSpPr>
          <p:nvPr>
            <p:ph sz="quarter" idx="1"/>
          </p:nvPr>
        </p:nvSpPr>
        <p:spPr/>
        <p:txBody>
          <a:bodyPr>
            <a:normAutofit/>
          </a:bodyPr>
          <a:lstStyle/>
          <a:p>
            <a:pPr marL="0" indent="0">
              <a:buNone/>
            </a:pPr>
            <a:r>
              <a:rPr lang="en-US" b="1" dirty="0"/>
              <a:t> Test control </a:t>
            </a:r>
            <a:r>
              <a:rPr lang="en-US" dirty="0"/>
              <a:t>has</a:t>
            </a:r>
            <a:r>
              <a:rPr lang="en-US" b="1" dirty="0"/>
              <a:t> </a:t>
            </a:r>
            <a:r>
              <a:rPr lang="en-US" dirty="0"/>
              <a:t>the</a:t>
            </a:r>
            <a:r>
              <a:rPr lang="en-US" b="1" dirty="0"/>
              <a:t> </a:t>
            </a:r>
            <a:r>
              <a:rPr lang="en-US" dirty="0"/>
              <a:t>following major tasks:</a:t>
            </a:r>
            <a:br>
              <a:rPr lang="en-US" dirty="0"/>
            </a:br>
            <a:r>
              <a:rPr lang="en-US" dirty="0" err="1"/>
              <a:t>i</a:t>
            </a:r>
            <a:r>
              <a:rPr lang="en-US" dirty="0"/>
              <a:t>.  To measure and analyze the results of reviews and testing.</a:t>
            </a:r>
            <a:br>
              <a:rPr lang="en-US" dirty="0"/>
            </a:br>
            <a:r>
              <a:rPr lang="en-US" dirty="0"/>
              <a:t>ii.  To monitor and document progress, test coverage and exit criteria.</a:t>
            </a:r>
            <a:br>
              <a:rPr lang="en-US" dirty="0"/>
            </a:br>
            <a:r>
              <a:rPr lang="en-US" dirty="0"/>
              <a:t>iii.  To provide information on testing.</a:t>
            </a:r>
            <a:br>
              <a:rPr lang="en-US" dirty="0"/>
            </a:br>
            <a:r>
              <a:rPr lang="en-US" dirty="0"/>
              <a:t>iv.  To initiate corrective actions.</a:t>
            </a:r>
            <a:br>
              <a:rPr lang="en-US" dirty="0"/>
            </a:br>
            <a:r>
              <a:rPr lang="en-US" dirty="0"/>
              <a:t>v.   To make decisions.</a:t>
            </a:r>
          </a:p>
          <a:p>
            <a:endParaRPr lang="ru-RU" dirty="0"/>
          </a:p>
        </p:txBody>
      </p:sp>
    </p:spTree>
    <p:extLst>
      <p:ext uri="{BB962C8B-B14F-4D97-AF65-F5344CB8AC3E}">
        <p14:creationId xmlns:p14="http://schemas.microsoft.com/office/powerpoint/2010/main" val="41622611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00000"/>
          </a:stretch>
        </a:blipFill>
        <a:effectLst/>
      </p:bgPr>
    </p:bg>
    <p:spTree>
      <p:nvGrpSpPr>
        <p:cNvPr id="1" name=""/>
        <p:cNvGrpSpPr/>
        <p:nvPr/>
      </p:nvGrpSpPr>
      <p:grpSpPr>
        <a:xfrm>
          <a:off x="0" y="0"/>
          <a:ext cx="0" cy="0"/>
          <a:chOff x="0" y="0"/>
          <a:chExt cx="0" cy="0"/>
        </a:xfrm>
      </p:grpSpPr>
      <p:sp>
        <p:nvSpPr>
          <p:cNvPr id="12290" name="Rectangle 30"/>
          <p:cNvSpPr>
            <a:spLocks noChangeArrowheads="1"/>
          </p:cNvSpPr>
          <p:nvPr/>
        </p:nvSpPr>
        <p:spPr bwMode="auto">
          <a:xfrm>
            <a:off x="468313" y="990600"/>
            <a:ext cx="21748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pPr>
            <a:endParaRPr lang="en-US" sz="2000" dirty="0">
              <a:solidFill>
                <a:srgbClr val="333399"/>
              </a:solidFill>
              <a:latin typeface="Tahoma" pitchFamily="34" charset="0"/>
            </a:endParaRPr>
          </a:p>
        </p:txBody>
      </p:sp>
      <p:sp>
        <p:nvSpPr>
          <p:cNvPr id="12291" name="_s1028"/>
          <p:cNvSpPr>
            <a:spLocks noChangeArrowheads="1" noTextEdit="1"/>
          </p:cNvSpPr>
          <p:nvPr/>
        </p:nvSpPr>
        <p:spPr bwMode="auto">
          <a:xfrm>
            <a:off x="2454275" y="1371600"/>
            <a:ext cx="3857625" cy="385762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1 h 21600"/>
            </a:gdLst>
            <a:ahLst/>
            <a:cxnLst>
              <a:cxn ang="T8">
                <a:pos x="T0" y="T1"/>
              </a:cxn>
              <a:cxn ang="T9">
                <a:pos x="T2" y="T3"/>
              </a:cxn>
              <a:cxn ang="T10">
                <a:pos x="T4" y="T5"/>
              </a:cxn>
              <a:cxn ang="T11">
                <a:pos x="T6" y="T7"/>
              </a:cxn>
            </a:cxnLst>
            <a:rect l="T12" t="T13" r="T14" b="T15"/>
            <a:pathLst>
              <a:path w="21600" h="21600">
                <a:moveTo>
                  <a:pt x="7765" y="3289"/>
                </a:moveTo>
                <a:cubicBezTo>
                  <a:pt x="8729" y="2900"/>
                  <a:pt x="9760" y="2700"/>
                  <a:pt x="10799" y="2700"/>
                </a:cubicBezTo>
                <a:cubicBezTo>
                  <a:pt x="11839" y="2699"/>
                  <a:pt x="12870" y="2900"/>
                  <a:pt x="13834" y="3289"/>
                </a:cubicBezTo>
                <a:lnTo>
                  <a:pt x="14845" y="786"/>
                </a:lnTo>
                <a:cubicBezTo>
                  <a:pt x="13560" y="266"/>
                  <a:pt x="12186" y="0"/>
                  <a:pt x="10800" y="0"/>
                </a:cubicBezTo>
                <a:cubicBezTo>
                  <a:pt x="9413" y="-1"/>
                  <a:pt x="8039" y="266"/>
                  <a:pt x="6754" y="786"/>
                </a:cubicBezTo>
                <a:lnTo>
                  <a:pt x="7765" y="3289"/>
                </a:lnTo>
                <a:close/>
              </a:path>
            </a:pathLst>
          </a:custGeom>
          <a:solidFill>
            <a:srgbClr val="FF00FF"/>
          </a:solidFill>
          <a:ln w="28575">
            <a:solidFill>
              <a:srgbClr val="CA00CA"/>
            </a:solidFill>
            <a:miter lim="800000"/>
            <a:headEnd/>
            <a:tailEnd/>
          </a:ln>
        </p:spPr>
        <p:txBody>
          <a:bodyPr anchor="ctr"/>
          <a:lstStyle/>
          <a:p>
            <a:endParaRPr lang="ru-RU"/>
          </a:p>
        </p:txBody>
      </p:sp>
      <p:sp>
        <p:nvSpPr>
          <p:cNvPr id="12292" name="_s1031"/>
          <p:cNvSpPr>
            <a:spLocks noChangeArrowheads="1" noTextEdit="1"/>
          </p:cNvSpPr>
          <p:nvPr/>
        </p:nvSpPr>
        <p:spPr bwMode="auto">
          <a:xfrm rot="-5400000">
            <a:off x="2339975" y="1530350"/>
            <a:ext cx="3857625" cy="385762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1 h 21600"/>
            </a:gdLst>
            <a:ahLst/>
            <a:cxnLst>
              <a:cxn ang="T8">
                <a:pos x="T0" y="T1"/>
              </a:cxn>
              <a:cxn ang="T9">
                <a:pos x="T2" y="T3"/>
              </a:cxn>
              <a:cxn ang="T10">
                <a:pos x="T4" y="T5"/>
              </a:cxn>
              <a:cxn ang="T11">
                <a:pos x="T6" y="T7"/>
              </a:cxn>
            </a:cxnLst>
            <a:rect l="T12" t="T13" r="T14" b="T15"/>
            <a:pathLst>
              <a:path w="21600" h="21600">
                <a:moveTo>
                  <a:pt x="7765" y="3289"/>
                </a:moveTo>
                <a:cubicBezTo>
                  <a:pt x="8729" y="2900"/>
                  <a:pt x="9760" y="2700"/>
                  <a:pt x="10799" y="2700"/>
                </a:cubicBezTo>
                <a:cubicBezTo>
                  <a:pt x="11839" y="2699"/>
                  <a:pt x="12870" y="2900"/>
                  <a:pt x="13834" y="3289"/>
                </a:cubicBezTo>
                <a:lnTo>
                  <a:pt x="14845" y="786"/>
                </a:lnTo>
                <a:cubicBezTo>
                  <a:pt x="13560" y="266"/>
                  <a:pt x="12186" y="0"/>
                  <a:pt x="10800" y="0"/>
                </a:cubicBezTo>
                <a:cubicBezTo>
                  <a:pt x="9413" y="-1"/>
                  <a:pt x="8039" y="266"/>
                  <a:pt x="6754" y="786"/>
                </a:cubicBezTo>
                <a:lnTo>
                  <a:pt x="7765" y="3289"/>
                </a:lnTo>
                <a:close/>
              </a:path>
            </a:pathLst>
          </a:custGeom>
          <a:solidFill>
            <a:srgbClr val="9966FF"/>
          </a:solidFill>
          <a:ln w="28575">
            <a:solidFill>
              <a:srgbClr val="5F0FFF"/>
            </a:solidFill>
            <a:miter lim="800000"/>
            <a:headEnd/>
            <a:tailEnd/>
          </a:ln>
        </p:spPr>
        <p:txBody>
          <a:bodyPr anchor="ctr"/>
          <a:lstStyle/>
          <a:p>
            <a:endParaRPr lang="ru-RU"/>
          </a:p>
        </p:txBody>
      </p:sp>
      <p:sp>
        <p:nvSpPr>
          <p:cNvPr id="12293" name="_s1030"/>
          <p:cNvSpPr>
            <a:spLocks noChangeArrowheads="1" noTextEdit="1"/>
          </p:cNvSpPr>
          <p:nvPr/>
        </p:nvSpPr>
        <p:spPr bwMode="auto">
          <a:xfrm rot="10800000">
            <a:off x="2443163" y="1628775"/>
            <a:ext cx="3857625" cy="385762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1 h 21600"/>
            </a:gdLst>
            <a:ahLst/>
            <a:cxnLst>
              <a:cxn ang="T8">
                <a:pos x="T0" y="T1"/>
              </a:cxn>
              <a:cxn ang="T9">
                <a:pos x="T2" y="T3"/>
              </a:cxn>
              <a:cxn ang="T10">
                <a:pos x="T4" y="T5"/>
              </a:cxn>
              <a:cxn ang="T11">
                <a:pos x="T6" y="T7"/>
              </a:cxn>
            </a:cxnLst>
            <a:rect l="T12" t="T13" r="T14" b="T15"/>
            <a:pathLst>
              <a:path w="21600" h="21600">
                <a:moveTo>
                  <a:pt x="7765" y="3289"/>
                </a:moveTo>
                <a:cubicBezTo>
                  <a:pt x="8729" y="2900"/>
                  <a:pt x="9760" y="2700"/>
                  <a:pt x="10799" y="2700"/>
                </a:cubicBezTo>
                <a:cubicBezTo>
                  <a:pt x="11839" y="2699"/>
                  <a:pt x="12870" y="2900"/>
                  <a:pt x="13834" y="3289"/>
                </a:cubicBezTo>
                <a:lnTo>
                  <a:pt x="14845" y="786"/>
                </a:lnTo>
                <a:cubicBezTo>
                  <a:pt x="13560" y="266"/>
                  <a:pt x="12186" y="0"/>
                  <a:pt x="10800" y="0"/>
                </a:cubicBezTo>
                <a:cubicBezTo>
                  <a:pt x="9413" y="-1"/>
                  <a:pt x="8039" y="266"/>
                  <a:pt x="6754" y="786"/>
                </a:cubicBezTo>
                <a:lnTo>
                  <a:pt x="7765" y="3289"/>
                </a:lnTo>
                <a:close/>
              </a:path>
            </a:pathLst>
          </a:custGeom>
          <a:solidFill>
            <a:srgbClr val="F1FD09"/>
          </a:solidFill>
          <a:ln w="28575">
            <a:solidFill>
              <a:srgbClr val="CAD402"/>
            </a:solidFill>
            <a:miter lim="800000"/>
            <a:headEnd/>
            <a:tailEnd/>
          </a:ln>
        </p:spPr>
        <p:txBody>
          <a:bodyPr anchor="ctr"/>
          <a:lstStyle/>
          <a:p>
            <a:endParaRPr lang="ru-RU"/>
          </a:p>
        </p:txBody>
      </p:sp>
      <p:sp>
        <p:nvSpPr>
          <p:cNvPr id="12294" name="_s1029"/>
          <p:cNvSpPr>
            <a:spLocks noChangeArrowheads="1" noTextEdit="1"/>
          </p:cNvSpPr>
          <p:nvPr/>
        </p:nvSpPr>
        <p:spPr bwMode="auto">
          <a:xfrm rot="5400000">
            <a:off x="2586038" y="1557338"/>
            <a:ext cx="3857625" cy="385762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1 h 21600"/>
            </a:gdLst>
            <a:ahLst/>
            <a:cxnLst>
              <a:cxn ang="T8">
                <a:pos x="T0" y="T1"/>
              </a:cxn>
              <a:cxn ang="T9">
                <a:pos x="T2" y="T3"/>
              </a:cxn>
              <a:cxn ang="T10">
                <a:pos x="T4" y="T5"/>
              </a:cxn>
              <a:cxn ang="T11">
                <a:pos x="T6" y="T7"/>
              </a:cxn>
            </a:cxnLst>
            <a:rect l="T12" t="T13" r="T14" b="T15"/>
            <a:pathLst>
              <a:path w="21600" h="21600">
                <a:moveTo>
                  <a:pt x="7765" y="3289"/>
                </a:moveTo>
                <a:cubicBezTo>
                  <a:pt x="8729" y="2900"/>
                  <a:pt x="9760" y="2700"/>
                  <a:pt x="10799" y="2700"/>
                </a:cubicBezTo>
                <a:cubicBezTo>
                  <a:pt x="11839" y="2699"/>
                  <a:pt x="12870" y="2900"/>
                  <a:pt x="13834" y="3289"/>
                </a:cubicBezTo>
                <a:lnTo>
                  <a:pt x="14845" y="786"/>
                </a:lnTo>
                <a:cubicBezTo>
                  <a:pt x="13560" y="266"/>
                  <a:pt x="12186" y="0"/>
                  <a:pt x="10800" y="0"/>
                </a:cubicBezTo>
                <a:cubicBezTo>
                  <a:pt x="9413" y="-1"/>
                  <a:pt x="8039" y="266"/>
                  <a:pt x="6754" y="786"/>
                </a:cubicBezTo>
                <a:lnTo>
                  <a:pt x="7765" y="3289"/>
                </a:lnTo>
                <a:close/>
              </a:path>
            </a:pathLst>
          </a:custGeom>
          <a:solidFill>
            <a:srgbClr val="0399FF"/>
          </a:solidFill>
          <a:ln w="28575">
            <a:solidFill>
              <a:srgbClr val="4B595B"/>
            </a:solidFill>
            <a:miter lim="800000"/>
            <a:headEnd/>
            <a:tailEnd/>
          </a:ln>
        </p:spPr>
        <p:txBody>
          <a:bodyPr anchor="ctr"/>
          <a:lstStyle/>
          <a:p>
            <a:endParaRPr lang="ru-RU"/>
          </a:p>
        </p:txBody>
      </p:sp>
      <p:sp>
        <p:nvSpPr>
          <p:cNvPr id="12295" name="_s1035"/>
          <p:cNvSpPr>
            <a:spLocks noChangeArrowheads="1"/>
          </p:cNvSpPr>
          <p:nvPr/>
        </p:nvSpPr>
        <p:spPr bwMode="auto">
          <a:xfrm>
            <a:off x="2555875" y="4076700"/>
            <a:ext cx="989013"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spcBef>
                <a:spcPct val="0"/>
              </a:spcBef>
            </a:pPr>
            <a:r>
              <a:rPr lang="en-US" sz="2000" b="0">
                <a:solidFill>
                  <a:schemeClr val="tx1"/>
                </a:solidFill>
                <a:latin typeface="Tahoma" pitchFamily="34" charset="0"/>
              </a:rPr>
              <a:t>Test </a:t>
            </a:r>
          </a:p>
          <a:p>
            <a:pPr algn="ctr">
              <a:spcBef>
                <a:spcPct val="0"/>
              </a:spcBef>
            </a:pPr>
            <a:r>
              <a:rPr lang="en-US" sz="2000" b="0">
                <a:solidFill>
                  <a:schemeClr val="tx1"/>
                </a:solidFill>
                <a:latin typeface="Tahoma" pitchFamily="34" charset="0"/>
              </a:rPr>
              <a:t>Planning</a:t>
            </a:r>
          </a:p>
        </p:txBody>
      </p:sp>
      <p:sp>
        <p:nvSpPr>
          <p:cNvPr id="12296" name="_s1034"/>
          <p:cNvSpPr>
            <a:spLocks noChangeArrowheads="1"/>
          </p:cNvSpPr>
          <p:nvPr/>
        </p:nvSpPr>
        <p:spPr bwMode="auto">
          <a:xfrm>
            <a:off x="2627313" y="1628775"/>
            <a:ext cx="92075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spcBef>
                <a:spcPct val="0"/>
              </a:spcBef>
            </a:pPr>
            <a:r>
              <a:rPr lang="en-US" sz="2000" b="0">
                <a:solidFill>
                  <a:schemeClr val="tx1"/>
                </a:solidFill>
                <a:latin typeface="Tahoma" pitchFamily="34" charset="0"/>
              </a:rPr>
              <a:t>Test </a:t>
            </a:r>
          </a:p>
          <a:p>
            <a:pPr algn="ctr">
              <a:spcBef>
                <a:spcPct val="0"/>
              </a:spcBef>
            </a:pPr>
            <a:r>
              <a:rPr lang="en-US" sz="2000" b="0">
                <a:solidFill>
                  <a:schemeClr val="tx1"/>
                </a:solidFill>
                <a:latin typeface="Tahoma" pitchFamily="34" charset="0"/>
              </a:rPr>
              <a:t>Designing</a:t>
            </a:r>
          </a:p>
        </p:txBody>
      </p:sp>
      <p:sp>
        <p:nvSpPr>
          <p:cNvPr id="12297" name="_s1033"/>
          <p:cNvSpPr>
            <a:spLocks noChangeArrowheads="1"/>
          </p:cNvSpPr>
          <p:nvPr/>
        </p:nvSpPr>
        <p:spPr bwMode="auto">
          <a:xfrm>
            <a:off x="5167313" y="1647825"/>
            <a:ext cx="989012"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spcBef>
                <a:spcPct val="0"/>
              </a:spcBef>
            </a:pPr>
            <a:r>
              <a:rPr lang="en-US" sz="2000" b="0">
                <a:solidFill>
                  <a:schemeClr val="tx1"/>
                </a:solidFill>
                <a:latin typeface="Tahoma" pitchFamily="34" charset="0"/>
              </a:rPr>
              <a:t>Test</a:t>
            </a:r>
          </a:p>
          <a:p>
            <a:pPr algn="ctr">
              <a:spcBef>
                <a:spcPct val="0"/>
              </a:spcBef>
            </a:pPr>
            <a:r>
              <a:rPr lang="en-US" sz="2000" b="0">
                <a:solidFill>
                  <a:schemeClr val="tx1"/>
                </a:solidFill>
                <a:latin typeface="Tahoma" pitchFamily="34" charset="0"/>
              </a:rPr>
              <a:t>Executing</a:t>
            </a:r>
          </a:p>
        </p:txBody>
      </p:sp>
      <p:sp>
        <p:nvSpPr>
          <p:cNvPr id="12298" name="_s1032"/>
          <p:cNvSpPr>
            <a:spLocks noChangeArrowheads="1"/>
          </p:cNvSpPr>
          <p:nvPr/>
        </p:nvSpPr>
        <p:spPr bwMode="auto">
          <a:xfrm>
            <a:off x="5148263" y="4076700"/>
            <a:ext cx="989012"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spcBef>
                <a:spcPct val="0"/>
              </a:spcBef>
            </a:pPr>
            <a:r>
              <a:rPr lang="en-US" sz="2000" b="0">
                <a:solidFill>
                  <a:schemeClr val="tx1"/>
                </a:solidFill>
                <a:latin typeface="Tahoma" pitchFamily="34" charset="0"/>
              </a:rPr>
              <a:t>Analyze &amp;</a:t>
            </a:r>
          </a:p>
          <a:p>
            <a:pPr algn="ctr">
              <a:spcBef>
                <a:spcPct val="0"/>
              </a:spcBef>
            </a:pPr>
            <a:r>
              <a:rPr lang="en-US" sz="2000" b="0">
                <a:solidFill>
                  <a:schemeClr val="tx1"/>
                </a:solidFill>
                <a:latin typeface="Tahoma" pitchFamily="34" charset="0"/>
              </a:rPr>
              <a:t>Reporting</a:t>
            </a:r>
          </a:p>
        </p:txBody>
      </p:sp>
      <p:sp>
        <p:nvSpPr>
          <p:cNvPr id="3135" name="Rectangle 63"/>
          <p:cNvSpPr>
            <a:spLocks noChangeArrowheads="1"/>
          </p:cNvSpPr>
          <p:nvPr/>
        </p:nvSpPr>
        <p:spPr bwMode="auto">
          <a:xfrm>
            <a:off x="755650" y="4759325"/>
            <a:ext cx="1655763"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pPr>
            <a:r>
              <a:rPr lang="en-US" sz="2000">
                <a:solidFill>
                  <a:schemeClr val="accent2"/>
                </a:solidFill>
                <a:latin typeface="Tahoma" pitchFamily="34" charset="0"/>
              </a:rPr>
              <a:t>Initiation</a:t>
            </a:r>
          </a:p>
          <a:p>
            <a:pPr marL="342900" indent="-342900">
              <a:spcBef>
                <a:spcPct val="20000"/>
              </a:spcBef>
              <a:buFontTx/>
              <a:buChar char="•"/>
            </a:pPr>
            <a:endParaRPr lang="en-US" sz="2000">
              <a:solidFill>
                <a:schemeClr val="accent2"/>
              </a:solidFill>
              <a:latin typeface="Tahoma" pitchFamily="34" charset="0"/>
            </a:endParaRPr>
          </a:p>
        </p:txBody>
      </p:sp>
      <p:sp>
        <p:nvSpPr>
          <p:cNvPr id="12300" name="AutoShape 64"/>
          <p:cNvSpPr>
            <a:spLocks noChangeArrowheads="1"/>
          </p:cNvSpPr>
          <p:nvPr/>
        </p:nvSpPr>
        <p:spPr bwMode="auto">
          <a:xfrm rot="-598036">
            <a:off x="1258888" y="5157788"/>
            <a:ext cx="1771650" cy="504825"/>
          </a:xfrm>
          <a:prstGeom prst="curvedUpArrow">
            <a:avLst>
              <a:gd name="adj1" fmla="val 70189"/>
              <a:gd name="adj2" fmla="val 140377"/>
              <a:gd name="adj3" fmla="val 33333"/>
            </a:avLst>
          </a:prstGeom>
          <a:solidFill>
            <a:srgbClr val="CC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ru-RU"/>
          </a:p>
        </p:txBody>
      </p:sp>
      <p:sp>
        <p:nvSpPr>
          <p:cNvPr id="12301" name="AutoShape 65"/>
          <p:cNvSpPr>
            <a:spLocks noChangeArrowheads="1"/>
          </p:cNvSpPr>
          <p:nvPr/>
        </p:nvSpPr>
        <p:spPr bwMode="auto">
          <a:xfrm rot="1357094" flipV="1">
            <a:off x="6300788" y="5014913"/>
            <a:ext cx="1800225" cy="504825"/>
          </a:xfrm>
          <a:prstGeom prst="curvedUpArrow">
            <a:avLst>
              <a:gd name="adj1" fmla="val 71321"/>
              <a:gd name="adj2" fmla="val 142642"/>
              <a:gd name="adj3" fmla="val 33333"/>
            </a:avLst>
          </a:prstGeom>
          <a:solidFill>
            <a:srgbClr val="CC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ru-RU"/>
          </a:p>
        </p:txBody>
      </p:sp>
      <p:sp>
        <p:nvSpPr>
          <p:cNvPr id="12302" name="Rectangle 66"/>
          <p:cNvSpPr>
            <a:spLocks noChangeArrowheads="1"/>
          </p:cNvSpPr>
          <p:nvPr/>
        </p:nvSpPr>
        <p:spPr bwMode="auto">
          <a:xfrm>
            <a:off x="6877050" y="5734050"/>
            <a:ext cx="1655763"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pPr>
            <a:r>
              <a:rPr lang="en-US" sz="2000" b="0">
                <a:solidFill>
                  <a:schemeClr val="tx1"/>
                </a:solidFill>
                <a:latin typeface="Tahoma" pitchFamily="34" charset="0"/>
              </a:rPr>
              <a:t>Completion</a:t>
            </a:r>
          </a:p>
          <a:p>
            <a:pPr marL="342900" indent="-342900">
              <a:spcBef>
                <a:spcPct val="20000"/>
              </a:spcBef>
              <a:buFontTx/>
              <a:buChar char="•"/>
            </a:pPr>
            <a:endParaRPr lang="en-US" sz="2000" b="0">
              <a:solidFill>
                <a:schemeClr val="tx1"/>
              </a:solidFill>
              <a:latin typeface="Tahoma" pitchFamily="34" charset="0"/>
            </a:endParaRPr>
          </a:p>
        </p:txBody>
      </p:sp>
      <p:sp>
        <p:nvSpPr>
          <p:cNvPr id="12303" name="Rectangle 67"/>
          <p:cNvSpPr>
            <a:spLocks noChangeArrowheads="1"/>
          </p:cNvSpPr>
          <p:nvPr/>
        </p:nvSpPr>
        <p:spPr bwMode="auto">
          <a:xfrm>
            <a:off x="457200" y="76200"/>
            <a:ext cx="64198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spcBef>
                <a:spcPct val="0"/>
              </a:spcBef>
            </a:pPr>
            <a:r>
              <a:rPr lang="en-US" sz="2400" b="0">
                <a:solidFill>
                  <a:schemeClr val="bg1"/>
                </a:solidFill>
                <a:latin typeface="Tahoma" pitchFamily="34" charset="0"/>
              </a:rPr>
              <a:t>Functional Testing Workflow</a:t>
            </a:r>
          </a:p>
        </p:txBody>
      </p:sp>
      <p:sp>
        <p:nvSpPr>
          <p:cNvPr id="2" name="Title 1"/>
          <p:cNvSpPr>
            <a:spLocks noGrp="1"/>
          </p:cNvSpPr>
          <p:nvPr>
            <p:ph type="title"/>
          </p:nvPr>
        </p:nvSpPr>
        <p:spPr/>
        <p:txBody>
          <a:bodyPr>
            <a:normAutofit/>
          </a:bodyPr>
          <a:lstStyle/>
          <a:p>
            <a:r>
              <a:rPr lang="en-US" dirty="0">
                <a:solidFill>
                  <a:srgbClr val="333399"/>
                </a:solidFill>
              </a:rPr>
              <a:t>Main </a:t>
            </a:r>
            <a:r>
              <a:rPr lang="en-US" dirty="0" smtClean="0">
                <a:solidFill>
                  <a:srgbClr val="333399"/>
                </a:solidFill>
              </a:rPr>
              <a:t>Stages</a:t>
            </a:r>
            <a:endParaRPr lang="ru-RU" dirty="0"/>
          </a:p>
        </p:txBody>
      </p:sp>
      <p:sp>
        <p:nvSpPr>
          <p:cNvPr id="4" name="Footer Placeholder 3"/>
          <p:cNvSpPr>
            <a:spLocks noGrp="1"/>
          </p:cNvSpPr>
          <p:nvPr>
            <p:ph type="ftr" sz="quarter" idx="11"/>
          </p:nvPr>
        </p:nvSpPr>
        <p:spPr/>
        <p:txBody>
          <a:bodyPr/>
          <a:lstStyle/>
          <a:p>
            <a:r>
              <a:rPr lang="en-US" smtClean="0"/>
              <a:t>® 2011. EPAM Systems. All rights reserved.</a:t>
            </a:r>
            <a:endParaRPr lang="ru-RU"/>
          </a:p>
        </p:txBody>
      </p:sp>
      <p:sp>
        <p:nvSpPr>
          <p:cNvPr id="5" name="Slide Number Placeholder 4"/>
          <p:cNvSpPr>
            <a:spLocks noGrp="1"/>
          </p:cNvSpPr>
          <p:nvPr>
            <p:ph type="sldNum" sz="quarter" idx="12"/>
          </p:nvPr>
        </p:nvSpPr>
        <p:spPr/>
        <p:txBody>
          <a:bodyPr/>
          <a:lstStyle/>
          <a:p>
            <a:fld id="{0EB6C2E2-7391-4BA5-9162-90ECE42707CD}" type="slidenum">
              <a:rPr lang="ru-RU" smtClean="0"/>
              <a:t>22</a:t>
            </a:fld>
            <a:endParaRPr lang="ru-RU"/>
          </a:p>
        </p:txBody>
      </p:sp>
    </p:spTree>
    <p:extLst>
      <p:ext uri="{BB962C8B-B14F-4D97-AF65-F5344CB8AC3E}">
        <p14:creationId xmlns:p14="http://schemas.microsoft.com/office/powerpoint/2010/main" val="33176738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32" fill="hold" grpId="0" nodeType="withEffect">
                                  <p:stCondLst>
                                    <p:cond delay="0"/>
                                  </p:stCondLst>
                                  <p:childTnLst>
                                    <p:set>
                                      <p:cBhvr>
                                        <p:cTn id="6" dur="1" fill="hold">
                                          <p:stCondLst>
                                            <p:cond delay="0"/>
                                          </p:stCondLst>
                                        </p:cTn>
                                        <p:tgtEl>
                                          <p:spTgt spid="3135"/>
                                        </p:tgtEl>
                                        <p:attrNameLst>
                                          <p:attrName>style.visibility</p:attrName>
                                        </p:attrNameLst>
                                      </p:cBhvr>
                                      <p:to>
                                        <p:strVal val="visible"/>
                                      </p:to>
                                    </p:set>
                                    <p:anim calcmode="lin" valueType="num">
                                      <p:cBhvr>
                                        <p:cTn id="7" dur="1000" fill="hold"/>
                                        <p:tgtEl>
                                          <p:spTgt spid="3135"/>
                                        </p:tgtEl>
                                        <p:attrNameLst>
                                          <p:attrName>ppt_w</p:attrName>
                                        </p:attrNameLst>
                                      </p:cBhvr>
                                      <p:tavLst>
                                        <p:tav tm="0">
                                          <p:val>
                                            <p:strVal val="4*#ppt_w"/>
                                          </p:val>
                                        </p:tav>
                                        <p:tav tm="100000">
                                          <p:val>
                                            <p:strVal val="#ppt_w"/>
                                          </p:val>
                                        </p:tav>
                                      </p:tavLst>
                                    </p:anim>
                                    <p:anim calcmode="lin" valueType="num">
                                      <p:cBhvr>
                                        <p:cTn id="8" dur="1000" fill="hold"/>
                                        <p:tgtEl>
                                          <p:spTgt spid="3135"/>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body" sz="half" idx="1"/>
          </p:nvPr>
        </p:nvSpPr>
        <p:spPr>
          <a:xfrm>
            <a:off x="481708" y="1691035"/>
            <a:ext cx="3816350" cy="1944688"/>
          </a:xfrm>
          <a:noFill/>
        </p:spPr>
        <p:txBody>
          <a:bodyPr/>
          <a:lstStyle/>
          <a:p>
            <a:pPr eaLnBrk="1" hangingPunct="1">
              <a:lnSpc>
                <a:spcPct val="90000"/>
              </a:lnSpc>
            </a:pPr>
            <a:r>
              <a:rPr lang="en-US" sz="2000" dirty="0" smtClean="0">
                <a:solidFill>
                  <a:srgbClr val="333399"/>
                </a:solidFill>
              </a:rPr>
              <a:t>Testers assignment</a:t>
            </a:r>
          </a:p>
          <a:p>
            <a:pPr eaLnBrk="1" hangingPunct="1">
              <a:lnSpc>
                <a:spcPct val="90000"/>
              </a:lnSpc>
            </a:pPr>
            <a:r>
              <a:rPr lang="en-US" sz="2000" dirty="0" smtClean="0">
                <a:solidFill>
                  <a:srgbClr val="333399"/>
                </a:solidFill>
              </a:rPr>
              <a:t>Kick-off meeting</a:t>
            </a:r>
          </a:p>
          <a:p>
            <a:pPr eaLnBrk="1" hangingPunct="1">
              <a:lnSpc>
                <a:spcPct val="90000"/>
              </a:lnSpc>
            </a:pPr>
            <a:r>
              <a:rPr lang="en-US" sz="2000" dirty="0" smtClean="0">
                <a:solidFill>
                  <a:srgbClr val="333399"/>
                </a:solidFill>
              </a:rPr>
              <a:t>Study and analyze of the SRS and other relevant project documentation</a:t>
            </a:r>
          </a:p>
        </p:txBody>
      </p:sp>
      <p:sp>
        <p:nvSpPr>
          <p:cNvPr id="13315" name="Rectangle 5"/>
          <p:cNvSpPr>
            <a:spLocks noChangeArrowheads="1"/>
          </p:cNvSpPr>
          <p:nvPr/>
        </p:nvSpPr>
        <p:spPr bwMode="auto">
          <a:xfrm>
            <a:off x="251520" y="1268760"/>
            <a:ext cx="8534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pPr>
            <a:r>
              <a:rPr lang="en-US" sz="2000">
                <a:solidFill>
                  <a:srgbClr val="333399"/>
                </a:solidFill>
              </a:rPr>
              <a:t>Activities</a:t>
            </a:r>
          </a:p>
        </p:txBody>
      </p:sp>
      <p:sp>
        <p:nvSpPr>
          <p:cNvPr id="13316" name="Rectangle 6"/>
          <p:cNvSpPr>
            <a:spLocks noChangeArrowheads="1"/>
          </p:cNvSpPr>
          <p:nvPr/>
        </p:nvSpPr>
        <p:spPr bwMode="auto">
          <a:xfrm>
            <a:off x="481708" y="4211985"/>
            <a:ext cx="3889375" cy="187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Char char="•"/>
            </a:pPr>
            <a:r>
              <a:rPr lang="en-US" sz="2000" b="0" dirty="0">
                <a:solidFill>
                  <a:srgbClr val="333399"/>
                </a:solidFill>
              </a:rPr>
              <a:t>Project Resource request</a:t>
            </a:r>
          </a:p>
          <a:p>
            <a:pPr marL="342900" indent="-342900">
              <a:spcBef>
                <a:spcPct val="20000"/>
              </a:spcBef>
              <a:buFontTx/>
              <a:buChar char="•"/>
            </a:pPr>
            <a:r>
              <a:rPr lang="en-US" sz="2000" b="0" dirty="0">
                <a:solidFill>
                  <a:srgbClr val="333399"/>
                </a:solidFill>
              </a:rPr>
              <a:t>Assignment letters</a:t>
            </a:r>
          </a:p>
          <a:p>
            <a:pPr marL="342900" indent="-342900">
              <a:spcBef>
                <a:spcPct val="20000"/>
              </a:spcBef>
              <a:buFontTx/>
              <a:buChar char="•"/>
            </a:pPr>
            <a:r>
              <a:rPr lang="en-US" sz="2000" b="0" dirty="0">
                <a:solidFill>
                  <a:srgbClr val="333399"/>
                </a:solidFill>
              </a:rPr>
              <a:t>Report with results of analysis of SRS and other project documents</a:t>
            </a:r>
          </a:p>
        </p:txBody>
      </p:sp>
      <p:sp>
        <p:nvSpPr>
          <p:cNvPr id="13317" name="Rectangle 7"/>
          <p:cNvSpPr>
            <a:spLocks noChangeArrowheads="1"/>
          </p:cNvSpPr>
          <p:nvPr/>
        </p:nvSpPr>
        <p:spPr bwMode="auto">
          <a:xfrm>
            <a:off x="300733" y="3716685"/>
            <a:ext cx="385286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pPr>
            <a:r>
              <a:rPr lang="en-US" sz="2000">
                <a:solidFill>
                  <a:srgbClr val="333399"/>
                </a:solidFill>
              </a:rPr>
              <a:t>Artifacts</a:t>
            </a:r>
          </a:p>
        </p:txBody>
      </p:sp>
      <p:pic>
        <p:nvPicPr>
          <p:cNvPr id="13318" name="Picture 8" descr="in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6100" y="1601788"/>
            <a:ext cx="4608513" cy="337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9" name="Rectangle 10"/>
          <p:cNvSpPr>
            <a:spLocks noChangeArrowheads="1"/>
          </p:cNvSpPr>
          <p:nvPr/>
        </p:nvSpPr>
        <p:spPr bwMode="auto">
          <a:xfrm>
            <a:off x="457200" y="76200"/>
            <a:ext cx="64198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spcBef>
                <a:spcPct val="0"/>
              </a:spcBef>
            </a:pPr>
            <a:r>
              <a:rPr lang="en-US" sz="2400" b="0" dirty="0">
                <a:solidFill>
                  <a:schemeClr val="bg1"/>
                </a:solidFill>
                <a:latin typeface="Tahoma" pitchFamily="34" charset="0"/>
              </a:rPr>
              <a:t>Functional Testing Workflow: Initiation</a:t>
            </a:r>
          </a:p>
        </p:txBody>
      </p:sp>
      <p:sp>
        <p:nvSpPr>
          <p:cNvPr id="2" name="Footer Placeholder 1"/>
          <p:cNvSpPr>
            <a:spLocks noGrp="1"/>
          </p:cNvSpPr>
          <p:nvPr>
            <p:ph type="ftr" sz="quarter" idx="11"/>
          </p:nvPr>
        </p:nvSpPr>
        <p:spPr/>
        <p:txBody>
          <a:bodyPr/>
          <a:lstStyle/>
          <a:p>
            <a:r>
              <a:rPr lang="en-US" smtClean="0"/>
              <a:t>® 2011. EPAM Systems. All rights reserved.</a:t>
            </a:r>
            <a:endParaRPr lang="ru-RU"/>
          </a:p>
        </p:txBody>
      </p:sp>
      <p:sp>
        <p:nvSpPr>
          <p:cNvPr id="3" name="Slide Number Placeholder 2"/>
          <p:cNvSpPr>
            <a:spLocks noGrp="1"/>
          </p:cNvSpPr>
          <p:nvPr>
            <p:ph type="sldNum" sz="quarter" idx="12"/>
          </p:nvPr>
        </p:nvSpPr>
        <p:spPr/>
        <p:txBody>
          <a:bodyPr/>
          <a:lstStyle/>
          <a:p>
            <a:fld id="{0EB6C2E2-7391-4BA5-9162-90ECE42707CD}" type="slidenum">
              <a:rPr lang="ru-RU" smtClean="0"/>
              <a:t>23</a:t>
            </a:fld>
            <a:endParaRPr lang="ru-RU"/>
          </a:p>
        </p:txBody>
      </p:sp>
      <p:sp>
        <p:nvSpPr>
          <p:cNvPr id="12" name="Title 1"/>
          <p:cNvSpPr>
            <a:spLocks noGrp="1"/>
          </p:cNvSpPr>
          <p:nvPr>
            <p:ph type="title"/>
          </p:nvPr>
        </p:nvSpPr>
        <p:spPr>
          <a:xfrm>
            <a:off x="457200" y="152400"/>
            <a:ext cx="8229600" cy="990600"/>
          </a:xfrm>
        </p:spPr>
        <p:txBody>
          <a:bodyPr>
            <a:normAutofit/>
          </a:bodyPr>
          <a:lstStyle/>
          <a:p>
            <a:r>
              <a:rPr lang="en-US" dirty="0" smtClean="0">
                <a:solidFill>
                  <a:srgbClr val="333399"/>
                </a:solidFill>
              </a:rPr>
              <a:t>Initiation</a:t>
            </a:r>
            <a:endParaRPr lang="ru-RU" dirty="0"/>
          </a:p>
        </p:txBody>
      </p:sp>
    </p:spTree>
    <p:extLst>
      <p:ext uri="{BB962C8B-B14F-4D97-AF65-F5344CB8AC3E}">
        <p14:creationId xmlns:p14="http://schemas.microsoft.com/office/powerpoint/2010/main" val="63231578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0"/>
          <p:cNvSpPr>
            <a:spLocks noChangeArrowheads="1"/>
          </p:cNvSpPr>
          <p:nvPr/>
        </p:nvSpPr>
        <p:spPr bwMode="auto">
          <a:xfrm>
            <a:off x="468313" y="990600"/>
            <a:ext cx="21748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pPr>
            <a:endParaRPr lang="en-US" sz="2000" dirty="0">
              <a:solidFill>
                <a:srgbClr val="333399"/>
              </a:solidFill>
              <a:latin typeface="Tahoma" pitchFamily="34" charset="0"/>
            </a:endParaRPr>
          </a:p>
        </p:txBody>
      </p:sp>
      <p:sp>
        <p:nvSpPr>
          <p:cNvPr id="12303" name="Rectangle 67"/>
          <p:cNvSpPr>
            <a:spLocks noChangeArrowheads="1"/>
          </p:cNvSpPr>
          <p:nvPr/>
        </p:nvSpPr>
        <p:spPr bwMode="auto">
          <a:xfrm>
            <a:off x="457200" y="76200"/>
            <a:ext cx="64198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spcBef>
                <a:spcPct val="0"/>
              </a:spcBef>
            </a:pPr>
            <a:r>
              <a:rPr lang="en-US" sz="2400" b="0">
                <a:solidFill>
                  <a:schemeClr val="bg1"/>
                </a:solidFill>
                <a:latin typeface="Tahoma" pitchFamily="34" charset="0"/>
              </a:rPr>
              <a:t>Functional Testing Workflow</a:t>
            </a:r>
          </a:p>
        </p:txBody>
      </p:sp>
      <p:sp>
        <p:nvSpPr>
          <p:cNvPr id="2" name="Title 1"/>
          <p:cNvSpPr>
            <a:spLocks noGrp="1"/>
          </p:cNvSpPr>
          <p:nvPr>
            <p:ph type="title"/>
          </p:nvPr>
        </p:nvSpPr>
        <p:spPr/>
        <p:txBody>
          <a:bodyPr>
            <a:normAutofit/>
          </a:bodyPr>
          <a:lstStyle/>
          <a:p>
            <a:r>
              <a:rPr lang="en-US" dirty="0">
                <a:solidFill>
                  <a:srgbClr val="333399"/>
                </a:solidFill>
              </a:rPr>
              <a:t>Main S</a:t>
            </a:r>
            <a:r>
              <a:rPr lang="en-US" dirty="0" smtClean="0">
                <a:solidFill>
                  <a:srgbClr val="333399"/>
                </a:solidFill>
              </a:rPr>
              <a:t>tages</a:t>
            </a:r>
            <a:endParaRPr lang="ru-RU" dirty="0"/>
          </a:p>
        </p:txBody>
      </p:sp>
      <p:sp>
        <p:nvSpPr>
          <p:cNvPr id="4" name="Footer Placeholder 3"/>
          <p:cNvSpPr>
            <a:spLocks noGrp="1"/>
          </p:cNvSpPr>
          <p:nvPr>
            <p:ph type="ftr" sz="quarter" idx="11"/>
          </p:nvPr>
        </p:nvSpPr>
        <p:spPr/>
        <p:txBody>
          <a:bodyPr/>
          <a:lstStyle/>
          <a:p>
            <a:r>
              <a:rPr lang="en-US" smtClean="0"/>
              <a:t>® 2011. EPAM Systems. All rights reserved.</a:t>
            </a:r>
            <a:endParaRPr lang="ru-RU"/>
          </a:p>
        </p:txBody>
      </p:sp>
      <p:sp>
        <p:nvSpPr>
          <p:cNvPr id="5" name="Slide Number Placeholder 4"/>
          <p:cNvSpPr>
            <a:spLocks noGrp="1"/>
          </p:cNvSpPr>
          <p:nvPr>
            <p:ph type="sldNum" sz="quarter" idx="12"/>
          </p:nvPr>
        </p:nvSpPr>
        <p:spPr/>
        <p:txBody>
          <a:bodyPr/>
          <a:lstStyle/>
          <a:p>
            <a:fld id="{0EB6C2E2-7391-4BA5-9162-90ECE42707CD}" type="slidenum">
              <a:rPr lang="ru-RU" smtClean="0"/>
              <a:t>24</a:t>
            </a:fld>
            <a:endParaRPr lang="ru-RU"/>
          </a:p>
        </p:txBody>
      </p:sp>
      <p:sp>
        <p:nvSpPr>
          <p:cNvPr id="19" name="_s1031"/>
          <p:cNvSpPr>
            <a:spLocks noChangeArrowheads="1" noTextEdit="1"/>
          </p:cNvSpPr>
          <p:nvPr/>
        </p:nvSpPr>
        <p:spPr bwMode="auto">
          <a:xfrm rot="-5400000">
            <a:off x="2339975" y="1530350"/>
            <a:ext cx="3857625" cy="385762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1 h 21600"/>
            </a:gdLst>
            <a:ahLst/>
            <a:cxnLst>
              <a:cxn ang="T8">
                <a:pos x="T0" y="T1"/>
              </a:cxn>
              <a:cxn ang="T9">
                <a:pos x="T2" y="T3"/>
              </a:cxn>
              <a:cxn ang="T10">
                <a:pos x="T4" y="T5"/>
              </a:cxn>
              <a:cxn ang="T11">
                <a:pos x="T6" y="T7"/>
              </a:cxn>
            </a:cxnLst>
            <a:rect l="T12" t="T13" r="T14" b="T15"/>
            <a:pathLst>
              <a:path w="21600" h="21600">
                <a:moveTo>
                  <a:pt x="7765" y="3289"/>
                </a:moveTo>
                <a:cubicBezTo>
                  <a:pt x="8729" y="2900"/>
                  <a:pt x="9760" y="2700"/>
                  <a:pt x="10799" y="2700"/>
                </a:cubicBezTo>
                <a:cubicBezTo>
                  <a:pt x="11839" y="2699"/>
                  <a:pt x="12870" y="2900"/>
                  <a:pt x="13834" y="3289"/>
                </a:cubicBezTo>
                <a:lnTo>
                  <a:pt x="14845" y="786"/>
                </a:lnTo>
                <a:cubicBezTo>
                  <a:pt x="13560" y="266"/>
                  <a:pt x="12186" y="0"/>
                  <a:pt x="10800" y="0"/>
                </a:cubicBezTo>
                <a:cubicBezTo>
                  <a:pt x="9413" y="-1"/>
                  <a:pt x="8039" y="266"/>
                  <a:pt x="6754" y="786"/>
                </a:cubicBezTo>
                <a:lnTo>
                  <a:pt x="7765" y="3289"/>
                </a:lnTo>
                <a:close/>
              </a:path>
            </a:pathLst>
          </a:custGeom>
          <a:solidFill>
            <a:srgbClr val="9966FF"/>
          </a:solidFill>
          <a:ln w="28575">
            <a:solidFill>
              <a:srgbClr val="5F0FFF"/>
            </a:solidFill>
            <a:miter lim="800000"/>
            <a:headEnd/>
            <a:tailEnd/>
          </a:ln>
        </p:spPr>
        <p:txBody>
          <a:bodyPr anchor="ctr"/>
          <a:lstStyle/>
          <a:p>
            <a:endParaRPr lang="ru-RU"/>
          </a:p>
        </p:txBody>
      </p:sp>
      <p:sp>
        <p:nvSpPr>
          <p:cNvPr id="20" name="_s1030"/>
          <p:cNvSpPr>
            <a:spLocks noChangeArrowheads="1" noTextEdit="1"/>
          </p:cNvSpPr>
          <p:nvPr/>
        </p:nvSpPr>
        <p:spPr bwMode="auto">
          <a:xfrm rot="10800000">
            <a:off x="2443163" y="1628775"/>
            <a:ext cx="3857625" cy="385762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1 h 21600"/>
            </a:gdLst>
            <a:ahLst/>
            <a:cxnLst>
              <a:cxn ang="T8">
                <a:pos x="T0" y="T1"/>
              </a:cxn>
              <a:cxn ang="T9">
                <a:pos x="T2" y="T3"/>
              </a:cxn>
              <a:cxn ang="T10">
                <a:pos x="T4" y="T5"/>
              </a:cxn>
              <a:cxn ang="T11">
                <a:pos x="T6" y="T7"/>
              </a:cxn>
            </a:cxnLst>
            <a:rect l="T12" t="T13" r="T14" b="T15"/>
            <a:pathLst>
              <a:path w="21600" h="21600">
                <a:moveTo>
                  <a:pt x="7765" y="3289"/>
                </a:moveTo>
                <a:cubicBezTo>
                  <a:pt x="8729" y="2900"/>
                  <a:pt x="9760" y="2700"/>
                  <a:pt x="10799" y="2700"/>
                </a:cubicBezTo>
                <a:cubicBezTo>
                  <a:pt x="11839" y="2699"/>
                  <a:pt x="12870" y="2900"/>
                  <a:pt x="13834" y="3289"/>
                </a:cubicBezTo>
                <a:lnTo>
                  <a:pt x="14845" y="786"/>
                </a:lnTo>
                <a:cubicBezTo>
                  <a:pt x="13560" y="266"/>
                  <a:pt x="12186" y="0"/>
                  <a:pt x="10800" y="0"/>
                </a:cubicBezTo>
                <a:cubicBezTo>
                  <a:pt x="9413" y="-1"/>
                  <a:pt x="8039" y="266"/>
                  <a:pt x="6754" y="786"/>
                </a:cubicBezTo>
                <a:lnTo>
                  <a:pt x="7765" y="3289"/>
                </a:lnTo>
                <a:close/>
              </a:path>
            </a:pathLst>
          </a:custGeom>
          <a:solidFill>
            <a:srgbClr val="F1FD09"/>
          </a:solidFill>
          <a:ln w="28575">
            <a:solidFill>
              <a:srgbClr val="CAD402"/>
            </a:solidFill>
            <a:miter lim="800000"/>
            <a:headEnd/>
            <a:tailEnd/>
          </a:ln>
        </p:spPr>
        <p:txBody>
          <a:bodyPr anchor="ctr"/>
          <a:lstStyle/>
          <a:p>
            <a:endParaRPr lang="ru-RU"/>
          </a:p>
        </p:txBody>
      </p:sp>
      <p:sp>
        <p:nvSpPr>
          <p:cNvPr id="21" name="_s1029"/>
          <p:cNvSpPr>
            <a:spLocks noChangeArrowheads="1" noTextEdit="1"/>
          </p:cNvSpPr>
          <p:nvPr/>
        </p:nvSpPr>
        <p:spPr bwMode="auto">
          <a:xfrm rot="5400000">
            <a:off x="2586038" y="1557338"/>
            <a:ext cx="3857625" cy="385762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1 h 21600"/>
            </a:gdLst>
            <a:ahLst/>
            <a:cxnLst>
              <a:cxn ang="T8">
                <a:pos x="T0" y="T1"/>
              </a:cxn>
              <a:cxn ang="T9">
                <a:pos x="T2" y="T3"/>
              </a:cxn>
              <a:cxn ang="T10">
                <a:pos x="T4" y="T5"/>
              </a:cxn>
              <a:cxn ang="T11">
                <a:pos x="T6" y="T7"/>
              </a:cxn>
            </a:cxnLst>
            <a:rect l="T12" t="T13" r="T14" b="T15"/>
            <a:pathLst>
              <a:path w="21600" h="21600">
                <a:moveTo>
                  <a:pt x="7765" y="3289"/>
                </a:moveTo>
                <a:cubicBezTo>
                  <a:pt x="8729" y="2900"/>
                  <a:pt x="9760" y="2700"/>
                  <a:pt x="10799" y="2700"/>
                </a:cubicBezTo>
                <a:cubicBezTo>
                  <a:pt x="11839" y="2699"/>
                  <a:pt x="12870" y="2900"/>
                  <a:pt x="13834" y="3289"/>
                </a:cubicBezTo>
                <a:lnTo>
                  <a:pt x="14845" y="786"/>
                </a:lnTo>
                <a:cubicBezTo>
                  <a:pt x="13560" y="266"/>
                  <a:pt x="12186" y="0"/>
                  <a:pt x="10800" y="0"/>
                </a:cubicBezTo>
                <a:cubicBezTo>
                  <a:pt x="9413" y="-1"/>
                  <a:pt x="8039" y="266"/>
                  <a:pt x="6754" y="786"/>
                </a:cubicBezTo>
                <a:lnTo>
                  <a:pt x="7765" y="3289"/>
                </a:lnTo>
                <a:close/>
              </a:path>
            </a:pathLst>
          </a:custGeom>
          <a:solidFill>
            <a:srgbClr val="0399FF"/>
          </a:solidFill>
          <a:ln w="28575">
            <a:solidFill>
              <a:srgbClr val="4B595B"/>
            </a:solidFill>
            <a:miter lim="800000"/>
            <a:headEnd/>
            <a:tailEnd/>
          </a:ln>
        </p:spPr>
        <p:txBody>
          <a:bodyPr anchor="ctr"/>
          <a:lstStyle/>
          <a:p>
            <a:endParaRPr lang="ru-RU"/>
          </a:p>
        </p:txBody>
      </p:sp>
      <p:sp>
        <p:nvSpPr>
          <p:cNvPr id="22" name="_s1035"/>
          <p:cNvSpPr>
            <a:spLocks noChangeArrowheads="1"/>
          </p:cNvSpPr>
          <p:nvPr/>
        </p:nvSpPr>
        <p:spPr bwMode="auto">
          <a:xfrm>
            <a:off x="2555875" y="4076700"/>
            <a:ext cx="989013"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spcBef>
                <a:spcPct val="0"/>
              </a:spcBef>
            </a:pPr>
            <a:r>
              <a:rPr lang="en-US" sz="2000">
                <a:solidFill>
                  <a:schemeClr val="accent2"/>
                </a:solidFill>
                <a:latin typeface="Tahoma" pitchFamily="34" charset="0"/>
              </a:rPr>
              <a:t>Test </a:t>
            </a:r>
          </a:p>
          <a:p>
            <a:pPr algn="ctr">
              <a:spcBef>
                <a:spcPct val="0"/>
              </a:spcBef>
            </a:pPr>
            <a:r>
              <a:rPr lang="en-US" sz="2000">
                <a:solidFill>
                  <a:schemeClr val="accent2"/>
                </a:solidFill>
                <a:latin typeface="Tahoma" pitchFamily="34" charset="0"/>
              </a:rPr>
              <a:t>Planning</a:t>
            </a:r>
          </a:p>
        </p:txBody>
      </p:sp>
      <p:sp>
        <p:nvSpPr>
          <p:cNvPr id="23" name="_s1034"/>
          <p:cNvSpPr>
            <a:spLocks noChangeArrowheads="1"/>
          </p:cNvSpPr>
          <p:nvPr/>
        </p:nvSpPr>
        <p:spPr bwMode="auto">
          <a:xfrm>
            <a:off x="2627313" y="1628775"/>
            <a:ext cx="92075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spcBef>
                <a:spcPct val="0"/>
              </a:spcBef>
            </a:pPr>
            <a:r>
              <a:rPr lang="en-US" sz="2000" b="0">
                <a:solidFill>
                  <a:schemeClr val="tx1"/>
                </a:solidFill>
                <a:latin typeface="Tahoma" pitchFamily="34" charset="0"/>
              </a:rPr>
              <a:t>Test </a:t>
            </a:r>
          </a:p>
          <a:p>
            <a:pPr algn="ctr">
              <a:spcBef>
                <a:spcPct val="0"/>
              </a:spcBef>
            </a:pPr>
            <a:r>
              <a:rPr lang="en-US" sz="2000" b="0">
                <a:solidFill>
                  <a:schemeClr val="tx1"/>
                </a:solidFill>
                <a:latin typeface="Tahoma" pitchFamily="34" charset="0"/>
              </a:rPr>
              <a:t>Designing</a:t>
            </a:r>
          </a:p>
        </p:txBody>
      </p:sp>
      <p:sp>
        <p:nvSpPr>
          <p:cNvPr id="24" name="_s1033"/>
          <p:cNvSpPr>
            <a:spLocks noChangeArrowheads="1"/>
          </p:cNvSpPr>
          <p:nvPr/>
        </p:nvSpPr>
        <p:spPr bwMode="auto">
          <a:xfrm>
            <a:off x="5167313" y="1647825"/>
            <a:ext cx="989012"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spcBef>
                <a:spcPct val="0"/>
              </a:spcBef>
            </a:pPr>
            <a:r>
              <a:rPr lang="en-US" sz="2000" b="0">
                <a:solidFill>
                  <a:schemeClr val="tx1"/>
                </a:solidFill>
                <a:latin typeface="Tahoma" pitchFamily="34" charset="0"/>
              </a:rPr>
              <a:t>Test</a:t>
            </a:r>
          </a:p>
          <a:p>
            <a:pPr algn="ctr">
              <a:spcBef>
                <a:spcPct val="0"/>
              </a:spcBef>
            </a:pPr>
            <a:r>
              <a:rPr lang="en-US" sz="2000" b="0">
                <a:solidFill>
                  <a:schemeClr val="tx1"/>
                </a:solidFill>
                <a:latin typeface="Tahoma" pitchFamily="34" charset="0"/>
              </a:rPr>
              <a:t>Executing</a:t>
            </a:r>
          </a:p>
        </p:txBody>
      </p:sp>
      <p:sp>
        <p:nvSpPr>
          <p:cNvPr id="25" name="_s1032"/>
          <p:cNvSpPr>
            <a:spLocks noChangeArrowheads="1"/>
          </p:cNvSpPr>
          <p:nvPr/>
        </p:nvSpPr>
        <p:spPr bwMode="auto">
          <a:xfrm>
            <a:off x="5148263" y="4076700"/>
            <a:ext cx="989012"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spcBef>
                <a:spcPct val="0"/>
              </a:spcBef>
            </a:pPr>
            <a:r>
              <a:rPr lang="en-US" sz="2000" b="0">
                <a:solidFill>
                  <a:schemeClr val="tx1"/>
                </a:solidFill>
                <a:latin typeface="Tahoma" pitchFamily="34" charset="0"/>
              </a:rPr>
              <a:t>Analyze &amp;</a:t>
            </a:r>
          </a:p>
          <a:p>
            <a:pPr algn="ctr">
              <a:spcBef>
                <a:spcPct val="0"/>
              </a:spcBef>
            </a:pPr>
            <a:r>
              <a:rPr lang="en-US" sz="2000" b="0">
                <a:solidFill>
                  <a:schemeClr val="tx1"/>
                </a:solidFill>
                <a:latin typeface="Tahoma" pitchFamily="34" charset="0"/>
              </a:rPr>
              <a:t>Reporting</a:t>
            </a:r>
          </a:p>
        </p:txBody>
      </p:sp>
      <p:sp>
        <p:nvSpPr>
          <p:cNvPr id="26" name="Rectangle 24"/>
          <p:cNvSpPr>
            <a:spLocks noChangeArrowheads="1"/>
          </p:cNvSpPr>
          <p:nvPr/>
        </p:nvSpPr>
        <p:spPr bwMode="auto">
          <a:xfrm>
            <a:off x="755650" y="4759325"/>
            <a:ext cx="1655763"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pPr>
            <a:r>
              <a:rPr lang="en-US" sz="2000" b="0">
                <a:solidFill>
                  <a:schemeClr val="tx1"/>
                </a:solidFill>
                <a:latin typeface="Tahoma" pitchFamily="34" charset="0"/>
              </a:rPr>
              <a:t>Initiation</a:t>
            </a:r>
          </a:p>
          <a:p>
            <a:pPr marL="342900" indent="-342900">
              <a:spcBef>
                <a:spcPct val="20000"/>
              </a:spcBef>
              <a:buFontTx/>
              <a:buChar char="•"/>
            </a:pPr>
            <a:endParaRPr lang="en-US" sz="2000" b="0">
              <a:solidFill>
                <a:schemeClr val="tx1"/>
              </a:solidFill>
              <a:latin typeface="Tahoma" pitchFamily="34" charset="0"/>
            </a:endParaRPr>
          </a:p>
        </p:txBody>
      </p:sp>
      <p:sp>
        <p:nvSpPr>
          <p:cNvPr id="27" name="AutoShape 25"/>
          <p:cNvSpPr>
            <a:spLocks noChangeArrowheads="1"/>
          </p:cNvSpPr>
          <p:nvPr/>
        </p:nvSpPr>
        <p:spPr bwMode="auto">
          <a:xfrm rot="-598036">
            <a:off x="1258888" y="5157788"/>
            <a:ext cx="1771650" cy="504825"/>
          </a:xfrm>
          <a:prstGeom prst="curvedUpArrow">
            <a:avLst>
              <a:gd name="adj1" fmla="val 70189"/>
              <a:gd name="adj2" fmla="val 140377"/>
              <a:gd name="adj3" fmla="val 33333"/>
            </a:avLst>
          </a:prstGeom>
          <a:solidFill>
            <a:srgbClr val="CC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ru-RU"/>
          </a:p>
        </p:txBody>
      </p:sp>
      <p:sp>
        <p:nvSpPr>
          <p:cNvPr id="28" name="AutoShape 26"/>
          <p:cNvSpPr>
            <a:spLocks noChangeArrowheads="1"/>
          </p:cNvSpPr>
          <p:nvPr/>
        </p:nvSpPr>
        <p:spPr bwMode="auto">
          <a:xfrm rot="1357094" flipV="1">
            <a:off x="6300788" y="5014913"/>
            <a:ext cx="1800225" cy="504825"/>
          </a:xfrm>
          <a:prstGeom prst="curvedUpArrow">
            <a:avLst>
              <a:gd name="adj1" fmla="val 71321"/>
              <a:gd name="adj2" fmla="val 142642"/>
              <a:gd name="adj3" fmla="val 33333"/>
            </a:avLst>
          </a:prstGeom>
          <a:solidFill>
            <a:srgbClr val="CC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ru-RU"/>
          </a:p>
        </p:txBody>
      </p:sp>
      <p:sp>
        <p:nvSpPr>
          <p:cNvPr id="29" name="Rectangle 27"/>
          <p:cNvSpPr>
            <a:spLocks noChangeArrowheads="1"/>
          </p:cNvSpPr>
          <p:nvPr/>
        </p:nvSpPr>
        <p:spPr bwMode="auto">
          <a:xfrm>
            <a:off x="6877050" y="5734050"/>
            <a:ext cx="1655763"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pPr>
            <a:r>
              <a:rPr lang="en-US" sz="2000" b="0">
                <a:solidFill>
                  <a:schemeClr val="tx1"/>
                </a:solidFill>
                <a:latin typeface="Tahoma" pitchFamily="34" charset="0"/>
              </a:rPr>
              <a:t>Completion</a:t>
            </a:r>
          </a:p>
          <a:p>
            <a:pPr marL="342900" indent="-342900">
              <a:spcBef>
                <a:spcPct val="20000"/>
              </a:spcBef>
              <a:buFontTx/>
              <a:buChar char="•"/>
            </a:pPr>
            <a:endParaRPr lang="en-US" sz="2000" b="0">
              <a:solidFill>
                <a:schemeClr val="tx1"/>
              </a:solidFill>
              <a:latin typeface="Tahoma" pitchFamily="34" charset="0"/>
            </a:endParaRPr>
          </a:p>
        </p:txBody>
      </p:sp>
      <p:sp>
        <p:nvSpPr>
          <p:cNvPr id="30" name="_s1028"/>
          <p:cNvSpPr>
            <a:spLocks noChangeArrowheads="1" noTextEdit="1"/>
          </p:cNvSpPr>
          <p:nvPr/>
        </p:nvSpPr>
        <p:spPr bwMode="auto">
          <a:xfrm>
            <a:off x="2454275" y="1371600"/>
            <a:ext cx="3857625" cy="385762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1 h 21600"/>
            </a:gdLst>
            <a:ahLst/>
            <a:cxnLst>
              <a:cxn ang="T8">
                <a:pos x="T0" y="T1"/>
              </a:cxn>
              <a:cxn ang="T9">
                <a:pos x="T2" y="T3"/>
              </a:cxn>
              <a:cxn ang="T10">
                <a:pos x="T4" y="T5"/>
              </a:cxn>
              <a:cxn ang="T11">
                <a:pos x="T6" y="T7"/>
              </a:cxn>
            </a:cxnLst>
            <a:rect l="T12" t="T13" r="T14" b="T15"/>
            <a:pathLst>
              <a:path w="21600" h="21600">
                <a:moveTo>
                  <a:pt x="7765" y="3289"/>
                </a:moveTo>
                <a:cubicBezTo>
                  <a:pt x="8729" y="2900"/>
                  <a:pt x="9760" y="2700"/>
                  <a:pt x="10799" y="2700"/>
                </a:cubicBezTo>
                <a:cubicBezTo>
                  <a:pt x="11839" y="2699"/>
                  <a:pt x="12870" y="2900"/>
                  <a:pt x="13834" y="3289"/>
                </a:cubicBezTo>
                <a:lnTo>
                  <a:pt x="14845" y="786"/>
                </a:lnTo>
                <a:cubicBezTo>
                  <a:pt x="13560" y="266"/>
                  <a:pt x="12186" y="0"/>
                  <a:pt x="10800" y="0"/>
                </a:cubicBezTo>
                <a:cubicBezTo>
                  <a:pt x="9413" y="-1"/>
                  <a:pt x="8039" y="266"/>
                  <a:pt x="6754" y="786"/>
                </a:cubicBezTo>
                <a:lnTo>
                  <a:pt x="7765" y="3289"/>
                </a:lnTo>
                <a:close/>
              </a:path>
            </a:pathLst>
          </a:custGeom>
          <a:solidFill>
            <a:srgbClr val="FF00FF"/>
          </a:solidFill>
          <a:ln w="28575">
            <a:solidFill>
              <a:srgbClr val="CA00CA"/>
            </a:solidFill>
            <a:miter lim="800000"/>
            <a:headEnd/>
            <a:tailEnd/>
          </a:ln>
        </p:spPr>
        <p:txBody>
          <a:bodyPr anchor="ctr"/>
          <a:lstStyle/>
          <a:p>
            <a:endParaRPr lang="ru-RU"/>
          </a:p>
        </p:txBody>
      </p:sp>
    </p:spTree>
    <p:extLst>
      <p:ext uri="{BB962C8B-B14F-4D97-AF65-F5344CB8AC3E}">
        <p14:creationId xmlns:p14="http://schemas.microsoft.com/office/powerpoint/2010/main" val="21771548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1000" fill="hold"/>
                                        <p:tgtEl>
                                          <p:spTgt spid="22"/>
                                        </p:tgtEl>
                                        <p:attrNameLst>
                                          <p:attrName>ppt_w</p:attrName>
                                        </p:attrNameLst>
                                      </p:cBhvr>
                                      <p:tavLst>
                                        <p:tav tm="0">
                                          <p:val>
                                            <p:strVal val="4*#ppt_w"/>
                                          </p:val>
                                        </p:tav>
                                        <p:tav tm="100000">
                                          <p:val>
                                            <p:strVal val="#ppt_w"/>
                                          </p:val>
                                        </p:tav>
                                      </p:tavLst>
                                    </p:anim>
                                    <p:anim calcmode="lin" valueType="num">
                                      <p:cBhvr>
                                        <p:cTn id="8" dur="1000" fill="hold"/>
                                        <p:tgtEl>
                                          <p:spTgt spid="22"/>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body" idx="1"/>
          </p:nvPr>
        </p:nvSpPr>
        <p:spPr>
          <a:xfrm>
            <a:off x="684213" y="1556469"/>
            <a:ext cx="8064500" cy="2520950"/>
          </a:xfrm>
          <a:noFill/>
        </p:spPr>
        <p:txBody>
          <a:bodyPr/>
          <a:lstStyle/>
          <a:p>
            <a:r>
              <a:rPr lang="ru-RU" sz="2000" dirty="0">
                <a:solidFill>
                  <a:srgbClr val="333399"/>
                </a:solidFill>
                <a:latin typeface="Gill Sans MT" pitchFamily="34" charset="0"/>
              </a:rPr>
              <a:t>Understand the operational (system, project, and process) and the organizational context of the testing to be </a:t>
            </a:r>
            <a:r>
              <a:rPr lang="ru-RU" sz="2000" dirty="0" smtClean="0">
                <a:solidFill>
                  <a:srgbClr val="333399"/>
                </a:solidFill>
                <a:latin typeface="Gill Sans MT" pitchFamily="34" charset="0"/>
              </a:rPr>
              <a:t>performed</a:t>
            </a:r>
            <a:endParaRPr lang="en-US" sz="2000" dirty="0">
              <a:solidFill>
                <a:srgbClr val="333399"/>
              </a:solidFill>
              <a:latin typeface="Gill Sans MT" pitchFamily="34" charset="0"/>
            </a:endParaRPr>
          </a:p>
          <a:p>
            <a:r>
              <a:rPr lang="ru-RU" sz="2000" dirty="0">
                <a:solidFill>
                  <a:srgbClr val="333399"/>
                </a:solidFill>
                <a:latin typeface="Gill Sans MT" pitchFamily="34" charset="0"/>
              </a:rPr>
              <a:t>Define and prioritize the risks to system quality, and obtain stakeholder</a:t>
            </a:r>
            <a:r>
              <a:rPr lang="en-US" sz="2000" dirty="0">
                <a:solidFill>
                  <a:srgbClr val="333399"/>
                </a:solidFill>
                <a:latin typeface="Gill Sans MT" pitchFamily="34" charset="0"/>
              </a:rPr>
              <a:t>s</a:t>
            </a:r>
            <a:r>
              <a:rPr lang="ru-RU" sz="2000" dirty="0">
                <a:solidFill>
                  <a:srgbClr val="333399"/>
                </a:solidFill>
                <a:latin typeface="Gill Sans MT" pitchFamily="34" charset="0"/>
              </a:rPr>
              <a:t> consensus on the extent of testing to mitigate these </a:t>
            </a:r>
            <a:r>
              <a:rPr lang="ru-RU" sz="2000" dirty="0" smtClean="0">
                <a:solidFill>
                  <a:srgbClr val="333399"/>
                </a:solidFill>
                <a:latin typeface="Gill Sans MT" pitchFamily="34" charset="0"/>
              </a:rPr>
              <a:t>risks</a:t>
            </a:r>
            <a:endParaRPr lang="en-US" sz="2000" dirty="0">
              <a:solidFill>
                <a:srgbClr val="333399"/>
              </a:solidFill>
              <a:latin typeface="Gill Sans MT" pitchFamily="34" charset="0"/>
            </a:endParaRPr>
          </a:p>
          <a:p>
            <a:pPr eaLnBrk="1" hangingPunct="1"/>
            <a:r>
              <a:rPr lang="en-US" sz="2000" dirty="0" smtClean="0">
                <a:solidFill>
                  <a:srgbClr val="333399"/>
                </a:solidFill>
                <a:latin typeface="Gill Sans MT" pitchFamily="34" charset="0"/>
              </a:rPr>
              <a:t>Test Plan creation, confirmation and publishing</a:t>
            </a:r>
          </a:p>
          <a:p>
            <a:pPr eaLnBrk="1" hangingPunct="1"/>
            <a:r>
              <a:rPr lang="en-US" sz="2000" dirty="0" smtClean="0">
                <a:solidFill>
                  <a:srgbClr val="333399"/>
                </a:solidFill>
                <a:latin typeface="Gill Sans MT" pitchFamily="34" charset="0"/>
              </a:rPr>
              <a:t>Test environment establishment</a:t>
            </a:r>
          </a:p>
        </p:txBody>
      </p:sp>
      <p:sp>
        <p:nvSpPr>
          <p:cNvPr id="15363" name="Rectangle 5"/>
          <p:cNvSpPr>
            <a:spLocks noChangeArrowheads="1"/>
          </p:cNvSpPr>
          <p:nvPr/>
        </p:nvSpPr>
        <p:spPr bwMode="auto">
          <a:xfrm>
            <a:off x="468313" y="1238969"/>
            <a:ext cx="721518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pPr>
            <a:r>
              <a:rPr lang="en-US" sz="2000">
                <a:solidFill>
                  <a:srgbClr val="333399"/>
                </a:solidFill>
                <a:latin typeface="Gill Sans MT" pitchFamily="34" charset="0"/>
              </a:rPr>
              <a:t>Activities</a:t>
            </a:r>
          </a:p>
        </p:txBody>
      </p:sp>
      <p:sp>
        <p:nvSpPr>
          <p:cNvPr id="15364" name="Rectangle 6"/>
          <p:cNvSpPr>
            <a:spLocks noChangeArrowheads="1"/>
          </p:cNvSpPr>
          <p:nvPr/>
        </p:nvSpPr>
        <p:spPr bwMode="auto">
          <a:xfrm>
            <a:off x="684213" y="4653682"/>
            <a:ext cx="7559675" cy="187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Char char="•"/>
            </a:pPr>
            <a:r>
              <a:rPr lang="en-US" sz="2000" b="0" dirty="0">
                <a:solidFill>
                  <a:srgbClr val="333399"/>
                </a:solidFill>
                <a:latin typeface="Gill Sans MT" pitchFamily="34" charset="0"/>
              </a:rPr>
              <a:t>Test Plan</a:t>
            </a:r>
          </a:p>
          <a:p>
            <a:pPr marL="342900" indent="-342900">
              <a:spcBef>
                <a:spcPct val="20000"/>
              </a:spcBef>
              <a:buFontTx/>
              <a:buChar char="•"/>
            </a:pPr>
            <a:r>
              <a:rPr lang="en-US" sz="2000" b="0" dirty="0">
                <a:solidFill>
                  <a:srgbClr val="333399"/>
                </a:solidFill>
                <a:latin typeface="Gill Sans MT" pitchFamily="34" charset="0"/>
              </a:rPr>
              <a:t>Test Hardware request</a:t>
            </a:r>
          </a:p>
        </p:txBody>
      </p:sp>
      <p:sp>
        <p:nvSpPr>
          <p:cNvPr id="15365" name="Rectangle 7"/>
          <p:cNvSpPr>
            <a:spLocks noChangeArrowheads="1"/>
          </p:cNvSpPr>
          <p:nvPr/>
        </p:nvSpPr>
        <p:spPr bwMode="auto">
          <a:xfrm>
            <a:off x="525463" y="4229819"/>
            <a:ext cx="743108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pPr>
            <a:r>
              <a:rPr lang="en-US" sz="2000">
                <a:solidFill>
                  <a:srgbClr val="333399"/>
                </a:solidFill>
                <a:latin typeface="Gill Sans MT" pitchFamily="34" charset="0"/>
              </a:rPr>
              <a:t>Artifacts</a:t>
            </a:r>
          </a:p>
        </p:txBody>
      </p:sp>
      <p:sp>
        <p:nvSpPr>
          <p:cNvPr id="15366" name="Rectangle 9"/>
          <p:cNvSpPr>
            <a:spLocks noChangeArrowheads="1"/>
          </p:cNvSpPr>
          <p:nvPr/>
        </p:nvSpPr>
        <p:spPr bwMode="auto">
          <a:xfrm>
            <a:off x="457200" y="76200"/>
            <a:ext cx="807561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spcBef>
                <a:spcPct val="0"/>
              </a:spcBef>
            </a:pPr>
            <a:r>
              <a:rPr lang="en-US" sz="2400" b="0">
                <a:solidFill>
                  <a:schemeClr val="bg1"/>
                </a:solidFill>
                <a:latin typeface="Tahoma" pitchFamily="34" charset="0"/>
              </a:rPr>
              <a:t>Functional Testing Workflow: Test Planning</a:t>
            </a:r>
          </a:p>
        </p:txBody>
      </p:sp>
      <p:sp>
        <p:nvSpPr>
          <p:cNvPr id="2" name="Footer Placeholder 1"/>
          <p:cNvSpPr>
            <a:spLocks noGrp="1"/>
          </p:cNvSpPr>
          <p:nvPr>
            <p:ph type="ftr" sz="quarter" idx="11"/>
          </p:nvPr>
        </p:nvSpPr>
        <p:spPr/>
        <p:txBody>
          <a:bodyPr/>
          <a:lstStyle/>
          <a:p>
            <a:r>
              <a:rPr lang="en-US" smtClean="0"/>
              <a:t>® 2011. EPAM Systems. All rights reserved.</a:t>
            </a:r>
            <a:endParaRPr lang="ru-RU"/>
          </a:p>
        </p:txBody>
      </p:sp>
      <p:sp>
        <p:nvSpPr>
          <p:cNvPr id="3" name="Slide Number Placeholder 2"/>
          <p:cNvSpPr>
            <a:spLocks noGrp="1"/>
          </p:cNvSpPr>
          <p:nvPr>
            <p:ph type="sldNum" sz="quarter" idx="12"/>
          </p:nvPr>
        </p:nvSpPr>
        <p:spPr/>
        <p:txBody>
          <a:bodyPr/>
          <a:lstStyle/>
          <a:p>
            <a:fld id="{0EB6C2E2-7391-4BA5-9162-90ECE42707CD}" type="slidenum">
              <a:rPr lang="ru-RU" smtClean="0"/>
              <a:t>25</a:t>
            </a:fld>
            <a:endParaRPr lang="ru-RU"/>
          </a:p>
        </p:txBody>
      </p:sp>
      <p:sp>
        <p:nvSpPr>
          <p:cNvPr id="9" name="Title 1"/>
          <p:cNvSpPr>
            <a:spLocks noGrp="1"/>
          </p:cNvSpPr>
          <p:nvPr>
            <p:ph type="title"/>
          </p:nvPr>
        </p:nvSpPr>
        <p:spPr>
          <a:xfrm>
            <a:off x="457200" y="152400"/>
            <a:ext cx="8229600" cy="990600"/>
          </a:xfrm>
        </p:spPr>
        <p:txBody>
          <a:bodyPr>
            <a:normAutofit/>
          </a:bodyPr>
          <a:lstStyle/>
          <a:p>
            <a:r>
              <a:rPr lang="en-US" dirty="0" smtClean="0">
                <a:solidFill>
                  <a:srgbClr val="333399"/>
                </a:solidFill>
              </a:rPr>
              <a:t>Test Planning</a:t>
            </a:r>
            <a:endParaRPr lang="ru-RU" dirty="0"/>
          </a:p>
        </p:txBody>
      </p:sp>
    </p:spTree>
    <p:extLst>
      <p:ext uri="{BB962C8B-B14F-4D97-AF65-F5344CB8AC3E}">
        <p14:creationId xmlns:p14="http://schemas.microsoft.com/office/powerpoint/2010/main" val="1414043430"/>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_s1031"/>
          <p:cNvSpPr>
            <a:spLocks noChangeArrowheads="1" noTextEdit="1"/>
          </p:cNvSpPr>
          <p:nvPr/>
        </p:nvSpPr>
        <p:spPr bwMode="auto">
          <a:xfrm rot="-5400000">
            <a:off x="2339975" y="1530350"/>
            <a:ext cx="3857625" cy="385762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1 h 21600"/>
            </a:gdLst>
            <a:ahLst/>
            <a:cxnLst>
              <a:cxn ang="T8">
                <a:pos x="T0" y="T1"/>
              </a:cxn>
              <a:cxn ang="T9">
                <a:pos x="T2" y="T3"/>
              </a:cxn>
              <a:cxn ang="T10">
                <a:pos x="T4" y="T5"/>
              </a:cxn>
              <a:cxn ang="T11">
                <a:pos x="T6" y="T7"/>
              </a:cxn>
            </a:cxnLst>
            <a:rect l="T12" t="T13" r="T14" b="T15"/>
            <a:pathLst>
              <a:path w="21600" h="21600">
                <a:moveTo>
                  <a:pt x="7765" y="3289"/>
                </a:moveTo>
                <a:cubicBezTo>
                  <a:pt x="8729" y="2900"/>
                  <a:pt x="9760" y="2700"/>
                  <a:pt x="10799" y="2700"/>
                </a:cubicBezTo>
                <a:cubicBezTo>
                  <a:pt x="11839" y="2699"/>
                  <a:pt x="12870" y="2900"/>
                  <a:pt x="13834" y="3289"/>
                </a:cubicBezTo>
                <a:lnTo>
                  <a:pt x="14845" y="786"/>
                </a:lnTo>
                <a:cubicBezTo>
                  <a:pt x="13560" y="266"/>
                  <a:pt x="12186" y="0"/>
                  <a:pt x="10800" y="0"/>
                </a:cubicBezTo>
                <a:cubicBezTo>
                  <a:pt x="9413" y="-1"/>
                  <a:pt x="8039" y="266"/>
                  <a:pt x="6754" y="786"/>
                </a:cubicBezTo>
                <a:lnTo>
                  <a:pt x="7765" y="3289"/>
                </a:lnTo>
                <a:close/>
              </a:path>
            </a:pathLst>
          </a:custGeom>
          <a:solidFill>
            <a:srgbClr val="9966FF"/>
          </a:solidFill>
          <a:ln w="28575">
            <a:solidFill>
              <a:srgbClr val="5F0FFF"/>
            </a:solidFill>
            <a:miter lim="800000"/>
            <a:headEnd/>
            <a:tailEnd/>
          </a:ln>
        </p:spPr>
        <p:txBody>
          <a:bodyPr anchor="ctr"/>
          <a:lstStyle/>
          <a:p>
            <a:endParaRPr lang="ru-RU"/>
          </a:p>
        </p:txBody>
      </p:sp>
      <p:sp>
        <p:nvSpPr>
          <p:cNvPr id="16387" name="_s1030"/>
          <p:cNvSpPr>
            <a:spLocks noChangeArrowheads="1" noTextEdit="1"/>
          </p:cNvSpPr>
          <p:nvPr/>
        </p:nvSpPr>
        <p:spPr bwMode="auto">
          <a:xfrm rot="10800000">
            <a:off x="2443163" y="1628775"/>
            <a:ext cx="3857625" cy="385762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1 h 21600"/>
            </a:gdLst>
            <a:ahLst/>
            <a:cxnLst>
              <a:cxn ang="T8">
                <a:pos x="T0" y="T1"/>
              </a:cxn>
              <a:cxn ang="T9">
                <a:pos x="T2" y="T3"/>
              </a:cxn>
              <a:cxn ang="T10">
                <a:pos x="T4" y="T5"/>
              </a:cxn>
              <a:cxn ang="T11">
                <a:pos x="T6" y="T7"/>
              </a:cxn>
            </a:cxnLst>
            <a:rect l="T12" t="T13" r="T14" b="T15"/>
            <a:pathLst>
              <a:path w="21600" h="21600">
                <a:moveTo>
                  <a:pt x="7765" y="3289"/>
                </a:moveTo>
                <a:cubicBezTo>
                  <a:pt x="8729" y="2900"/>
                  <a:pt x="9760" y="2700"/>
                  <a:pt x="10799" y="2700"/>
                </a:cubicBezTo>
                <a:cubicBezTo>
                  <a:pt x="11839" y="2699"/>
                  <a:pt x="12870" y="2900"/>
                  <a:pt x="13834" y="3289"/>
                </a:cubicBezTo>
                <a:lnTo>
                  <a:pt x="14845" y="786"/>
                </a:lnTo>
                <a:cubicBezTo>
                  <a:pt x="13560" y="266"/>
                  <a:pt x="12186" y="0"/>
                  <a:pt x="10800" y="0"/>
                </a:cubicBezTo>
                <a:cubicBezTo>
                  <a:pt x="9413" y="-1"/>
                  <a:pt x="8039" y="266"/>
                  <a:pt x="6754" y="786"/>
                </a:cubicBezTo>
                <a:lnTo>
                  <a:pt x="7765" y="3289"/>
                </a:lnTo>
                <a:close/>
              </a:path>
            </a:pathLst>
          </a:custGeom>
          <a:solidFill>
            <a:srgbClr val="F1FD09"/>
          </a:solidFill>
          <a:ln w="28575">
            <a:solidFill>
              <a:srgbClr val="CAD402"/>
            </a:solidFill>
            <a:miter lim="800000"/>
            <a:headEnd/>
            <a:tailEnd/>
          </a:ln>
        </p:spPr>
        <p:txBody>
          <a:bodyPr anchor="ctr"/>
          <a:lstStyle/>
          <a:p>
            <a:endParaRPr lang="ru-RU"/>
          </a:p>
        </p:txBody>
      </p:sp>
      <p:sp>
        <p:nvSpPr>
          <p:cNvPr id="16388" name="_s1029"/>
          <p:cNvSpPr>
            <a:spLocks noChangeArrowheads="1" noTextEdit="1"/>
          </p:cNvSpPr>
          <p:nvPr/>
        </p:nvSpPr>
        <p:spPr bwMode="auto">
          <a:xfrm rot="5400000">
            <a:off x="2586038" y="1557338"/>
            <a:ext cx="3857625" cy="385762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1 h 21600"/>
            </a:gdLst>
            <a:ahLst/>
            <a:cxnLst>
              <a:cxn ang="T8">
                <a:pos x="T0" y="T1"/>
              </a:cxn>
              <a:cxn ang="T9">
                <a:pos x="T2" y="T3"/>
              </a:cxn>
              <a:cxn ang="T10">
                <a:pos x="T4" y="T5"/>
              </a:cxn>
              <a:cxn ang="T11">
                <a:pos x="T6" y="T7"/>
              </a:cxn>
            </a:cxnLst>
            <a:rect l="T12" t="T13" r="T14" b="T15"/>
            <a:pathLst>
              <a:path w="21600" h="21600">
                <a:moveTo>
                  <a:pt x="7765" y="3289"/>
                </a:moveTo>
                <a:cubicBezTo>
                  <a:pt x="8729" y="2900"/>
                  <a:pt x="9760" y="2700"/>
                  <a:pt x="10799" y="2700"/>
                </a:cubicBezTo>
                <a:cubicBezTo>
                  <a:pt x="11839" y="2699"/>
                  <a:pt x="12870" y="2900"/>
                  <a:pt x="13834" y="3289"/>
                </a:cubicBezTo>
                <a:lnTo>
                  <a:pt x="14845" y="786"/>
                </a:lnTo>
                <a:cubicBezTo>
                  <a:pt x="13560" y="266"/>
                  <a:pt x="12186" y="0"/>
                  <a:pt x="10800" y="0"/>
                </a:cubicBezTo>
                <a:cubicBezTo>
                  <a:pt x="9413" y="-1"/>
                  <a:pt x="8039" y="266"/>
                  <a:pt x="6754" y="786"/>
                </a:cubicBezTo>
                <a:lnTo>
                  <a:pt x="7765" y="3289"/>
                </a:lnTo>
                <a:close/>
              </a:path>
            </a:pathLst>
          </a:custGeom>
          <a:solidFill>
            <a:srgbClr val="0399FF"/>
          </a:solidFill>
          <a:ln w="28575">
            <a:solidFill>
              <a:srgbClr val="4B595B"/>
            </a:solidFill>
            <a:miter lim="800000"/>
            <a:headEnd/>
            <a:tailEnd/>
          </a:ln>
        </p:spPr>
        <p:txBody>
          <a:bodyPr anchor="ctr"/>
          <a:lstStyle/>
          <a:p>
            <a:endParaRPr lang="ru-RU"/>
          </a:p>
        </p:txBody>
      </p:sp>
      <p:sp>
        <p:nvSpPr>
          <p:cNvPr id="16389" name="_s1035"/>
          <p:cNvSpPr>
            <a:spLocks noChangeArrowheads="1"/>
          </p:cNvSpPr>
          <p:nvPr/>
        </p:nvSpPr>
        <p:spPr bwMode="auto">
          <a:xfrm>
            <a:off x="2555875" y="4076700"/>
            <a:ext cx="989013"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spcBef>
                <a:spcPct val="0"/>
              </a:spcBef>
            </a:pPr>
            <a:r>
              <a:rPr lang="en-US" sz="2000" b="0">
                <a:solidFill>
                  <a:schemeClr val="tx1"/>
                </a:solidFill>
                <a:latin typeface="Tahoma" pitchFamily="34" charset="0"/>
              </a:rPr>
              <a:t>Test </a:t>
            </a:r>
          </a:p>
          <a:p>
            <a:pPr algn="ctr">
              <a:spcBef>
                <a:spcPct val="0"/>
              </a:spcBef>
            </a:pPr>
            <a:r>
              <a:rPr lang="en-US" sz="2000" b="0">
                <a:solidFill>
                  <a:schemeClr val="tx1"/>
                </a:solidFill>
                <a:latin typeface="Tahoma" pitchFamily="34" charset="0"/>
              </a:rPr>
              <a:t>Planning</a:t>
            </a:r>
          </a:p>
        </p:txBody>
      </p:sp>
      <p:sp>
        <p:nvSpPr>
          <p:cNvPr id="99336" name="_s1034"/>
          <p:cNvSpPr>
            <a:spLocks noChangeArrowheads="1"/>
          </p:cNvSpPr>
          <p:nvPr/>
        </p:nvSpPr>
        <p:spPr bwMode="auto">
          <a:xfrm>
            <a:off x="2627313" y="1628775"/>
            <a:ext cx="92075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spcBef>
                <a:spcPct val="0"/>
              </a:spcBef>
            </a:pPr>
            <a:r>
              <a:rPr lang="en-US" sz="2000">
                <a:solidFill>
                  <a:schemeClr val="accent2"/>
                </a:solidFill>
                <a:latin typeface="Tahoma" pitchFamily="34" charset="0"/>
              </a:rPr>
              <a:t>Test </a:t>
            </a:r>
          </a:p>
          <a:p>
            <a:pPr algn="ctr">
              <a:spcBef>
                <a:spcPct val="0"/>
              </a:spcBef>
            </a:pPr>
            <a:r>
              <a:rPr lang="en-US" sz="2000">
                <a:solidFill>
                  <a:schemeClr val="accent2"/>
                </a:solidFill>
                <a:latin typeface="Tahoma" pitchFamily="34" charset="0"/>
              </a:rPr>
              <a:t>Designing</a:t>
            </a:r>
          </a:p>
        </p:txBody>
      </p:sp>
      <p:sp>
        <p:nvSpPr>
          <p:cNvPr id="16391" name="_s1033"/>
          <p:cNvSpPr>
            <a:spLocks noChangeArrowheads="1"/>
          </p:cNvSpPr>
          <p:nvPr/>
        </p:nvSpPr>
        <p:spPr bwMode="auto">
          <a:xfrm>
            <a:off x="5167313" y="1647825"/>
            <a:ext cx="989012"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spcBef>
                <a:spcPct val="0"/>
              </a:spcBef>
            </a:pPr>
            <a:r>
              <a:rPr lang="en-US" sz="2000" b="0">
                <a:solidFill>
                  <a:schemeClr val="tx1"/>
                </a:solidFill>
                <a:latin typeface="Tahoma" pitchFamily="34" charset="0"/>
              </a:rPr>
              <a:t>Test</a:t>
            </a:r>
          </a:p>
          <a:p>
            <a:pPr algn="ctr">
              <a:spcBef>
                <a:spcPct val="0"/>
              </a:spcBef>
            </a:pPr>
            <a:r>
              <a:rPr lang="en-US" sz="2000" b="0">
                <a:solidFill>
                  <a:schemeClr val="tx1"/>
                </a:solidFill>
                <a:latin typeface="Tahoma" pitchFamily="34" charset="0"/>
              </a:rPr>
              <a:t>Executing</a:t>
            </a:r>
          </a:p>
        </p:txBody>
      </p:sp>
      <p:sp>
        <p:nvSpPr>
          <p:cNvPr id="16392" name="_s1032"/>
          <p:cNvSpPr>
            <a:spLocks noChangeArrowheads="1"/>
          </p:cNvSpPr>
          <p:nvPr/>
        </p:nvSpPr>
        <p:spPr bwMode="auto">
          <a:xfrm>
            <a:off x="5148263" y="4076700"/>
            <a:ext cx="989012"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spcBef>
                <a:spcPct val="0"/>
              </a:spcBef>
            </a:pPr>
            <a:r>
              <a:rPr lang="en-US" sz="2000" b="0">
                <a:solidFill>
                  <a:schemeClr val="tx1"/>
                </a:solidFill>
                <a:latin typeface="Tahoma" pitchFamily="34" charset="0"/>
              </a:rPr>
              <a:t>Analyze &amp;</a:t>
            </a:r>
          </a:p>
          <a:p>
            <a:pPr algn="ctr">
              <a:spcBef>
                <a:spcPct val="0"/>
              </a:spcBef>
            </a:pPr>
            <a:r>
              <a:rPr lang="en-US" sz="2000" b="0">
                <a:solidFill>
                  <a:schemeClr val="tx1"/>
                </a:solidFill>
                <a:latin typeface="Tahoma" pitchFamily="34" charset="0"/>
              </a:rPr>
              <a:t>Reporting</a:t>
            </a:r>
          </a:p>
        </p:txBody>
      </p:sp>
      <p:sp>
        <p:nvSpPr>
          <p:cNvPr id="16393" name="Rectangle 11"/>
          <p:cNvSpPr>
            <a:spLocks noChangeArrowheads="1"/>
          </p:cNvSpPr>
          <p:nvPr/>
        </p:nvSpPr>
        <p:spPr bwMode="auto">
          <a:xfrm>
            <a:off x="755650" y="4759325"/>
            <a:ext cx="1655763"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pPr>
            <a:r>
              <a:rPr lang="en-US" sz="2000" b="0">
                <a:solidFill>
                  <a:schemeClr val="tx1"/>
                </a:solidFill>
                <a:latin typeface="Tahoma" pitchFamily="34" charset="0"/>
              </a:rPr>
              <a:t>Initiation</a:t>
            </a:r>
          </a:p>
          <a:p>
            <a:pPr marL="342900" indent="-342900">
              <a:spcBef>
                <a:spcPct val="20000"/>
              </a:spcBef>
              <a:buFontTx/>
              <a:buChar char="•"/>
            </a:pPr>
            <a:endParaRPr lang="en-US" sz="2000" b="0">
              <a:solidFill>
                <a:schemeClr val="tx1"/>
              </a:solidFill>
              <a:latin typeface="Tahoma" pitchFamily="34" charset="0"/>
            </a:endParaRPr>
          </a:p>
        </p:txBody>
      </p:sp>
      <p:sp>
        <p:nvSpPr>
          <p:cNvPr id="16394" name="AutoShape 12"/>
          <p:cNvSpPr>
            <a:spLocks noChangeArrowheads="1"/>
          </p:cNvSpPr>
          <p:nvPr/>
        </p:nvSpPr>
        <p:spPr bwMode="auto">
          <a:xfrm rot="-598036">
            <a:off x="1258888" y="5157788"/>
            <a:ext cx="1771650" cy="504825"/>
          </a:xfrm>
          <a:prstGeom prst="curvedUpArrow">
            <a:avLst>
              <a:gd name="adj1" fmla="val 70189"/>
              <a:gd name="adj2" fmla="val 140377"/>
              <a:gd name="adj3" fmla="val 33333"/>
            </a:avLst>
          </a:prstGeom>
          <a:solidFill>
            <a:srgbClr val="CC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ru-RU"/>
          </a:p>
        </p:txBody>
      </p:sp>
      <p:sp>
        <p:nvSpPr>
          <p:cNvPr id="16395" name="AutoShape 13"/>
          <p:cNvSpPr>
            <a:spLocks noChangeArrowheads="1"/>
          </p:cNvSpPr>
          <p:nvPr/>
        </p:nvSpPr>
        <p:spPr bwMode="auto">
          <a:xfrm rot="1357094" flipV="1">
            <a:off x="6300788" y="5014913"/>
            <a:ext cx="1800225" cy="504825"/>
          </a:xfrm>
          <a:prstGeom prst="curvedUpArrow">
            <a:avLst>
              <a:gd name="adj1" fmla="val 71321"/>
              <a:gd name="adj2" fmla="val 142642"/>
              <a:gd name="adj3" fmla="val 33333"/>
            </a:avLst>
          </a:prstGeom>
          <a:solidFill>
            <a:srgbClr val="CC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ru-RU"/>
          </a:p>
        </p:txBody>
      </p:sp>
      <p:sp>
        <p:nvSpPr>
          <p:cNvPr id="16396" name="Rectangle 14"/>
          <p:cNvSpPr>
            <a:spLocks noChangeArrowheads="1"/>
          </p:cNvSpPr>
          <p:nvPr/>
        </p:nvSpPr>
        <p:spPr bwMode="auto">
          <a:xfrm>
            <a:off x="6877050" y="5734050"/>
            <a:ext cx="1655763"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pPr>
            <a:r>
              <a:rPr lang="en-US" sz="2000" b="0">
                <a:solidFill>
                  <a:schemeClr val="tx1"/>
                </a:solidFill>
                <a:latin typeface="Tahoma" pitchFamily="34" charset="0"/>
              </a:rPr>
              <a:t>Completion</a:t>
            </a:r>
          </a:p>
          <a:p>
            <a:pPr marL="342900" indent="-342900">
              <a:spcBef>
                <a:spcPct val="20000"/>
              </a:spcBef>
              <a:buFontTx/>
              <a:buChar char="•"/>
            </a:pPr>
            <a:endParaRPr lang="en-US" sz="2000" b="0">
              <a:solidFill>
                <a:schemeClr val="tx1"/>
              </a:solidFill>
              <a:latin typeface="Tahoma" pitchFamily="34" charset="0"/>
            </a:endParaRPr>
          </a:p>
        </p:txBody>
      </p:sp>
      <p:sp>
        <p:nvSpPr>
          <p:cNvPr id="16397" name="_s1028"/>
          <p:cNvSpPr>
            <a:spLocks noChangeArrowheads="1" noTextEdit="1"/>
          </p:cNvSpPr>
          <p:nvPr/>
        </p:nvSpPr>
        <p:spPr bwMode="auto">
          <a:xfrm>
            <a:off x="2454275" y="1371600"/>
            <a:ext cx="3857625" cy="385762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1 h 21600"/>
            </a:gdLst>
            <a:ahLst/>
            <a:cxnLst>
              <a:cxn ang="T8">
                <a:pos x="T0" y="T1"/>
              </a:cxn>
              <a:cxn ang="T9">
                <a:pos x="T2" y="T3"/>
              </a:cxn>
              <a:cxn ang="T10">
                <a:pos x="T4" y="T5"/>
              </a:cxn>
              <a:cxn ang="T11">
                <a:pos x="T6" y="T7"/>
              </a:cxn>
            </a:cxnLst>
            <a:rect l="T12" t="T13" r="T14" b="T15"/>
            <a:pathLst>
              <a:path w="21600" h="21600">
                <a:moveTo>
                  <a:pt x="7765" y="3289"/>
                </a:moveTo>
                <a:cubicBezTo>
                  <a:pt x="8729" y="2900"/>
                  <a:pt x="9760" y="2700"/>
                  <a:pt x="10799" y="2700"/>
                </a:cubicBezTo>
                <a:cubicBezTo>
                  <a:pt x="11839" y="2699"/>
                  <a:pt x="12870" y="2900"/>
                  <a:pt x="13834" y="3289"/>
                </a:cubicBezTo>
                <a:lnTo>
                  <a:pt x="14845" y="786"/>
                </a:lnTo>
                <a:cubicBezTo>
                  <a:pt x="13560" y="266"/>
                  <a:pt x="12186" y="0"/>
                  <a:pt x="10800" y="0"/>
                </a:cubicBezTo>
                <a:cubicBezTo>
                  <a:pt x="9413" y="-1"/>
                  <a:pt x="8039" y="266"/>
                  <a:pt x="6754" y="786"/>
                </a:cubicBezTo>
                <a:lnTo>
                  <a:pt x="7765" y="3289"/>
                </a:lnTo>
                <a:close/>
              </a:path>
            </a:pathLst>
          </a:custGeom>
          <a:solidFill>
            <a:srgbClr val="FF00FF"/>
          </a:solidFill>
          <a:ln w="28575">
            <a:solidFill>
              <a:srgbClr val="CA00CA"/>
            </a:solidFill>
            <a:miter lim="800000"/>
            <a:headEnd/>
            <a:tailEnd/>
          </a:ln>
        </p:spPr>
        <p:txBody>
          <a:bodyPr anchor="ctr"/>
          <a:lstStyle/>
          <a:p>
            <a:endParaRPr lang="ru-RU"/>
          </a:p>
        </p:txBody>
      </p:sp>
      <p:sp>
        <p:nvSpPr>
          <p:cNvPr id="16399" name="Rectangle 18"/>
          <p:cNvSpPr>
            <a:spLocks noChangeArrowheads="1"/>
          </p:cNvSpPr>
          <p:nvPr/>
        </p:nvSpPr>
        <p:spPr bwMode="auto">
          <a:xfrm>
            <a:off x="457200" y="76200"/>
            <a:ext cx="64198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spcBef>
                <a:spcPct val="0"/>
              </a:spcBef>
            </a:pPr>
            <a:r>
              <a:rPr lang="en-US" sz="2400" b="0">
                <a:solidFill>
                  <a:schemeClr val="bg1"/>
                </a:solidFill>
                <a:latin typeface="Tahoma" pitchFamily="34" charset="0"/>
              </a:rPr>
              <a:t>Functional Testing Workflow</a:t>
            </a:r>
          </a:p>
        </p:txBody>
      </p:sp>
      <p:sp>
        <p:nvSpPr>
          <p:cNvPr id="4" name="Title 3"/>
          <p:cNvSpPr>
            <a:spLocks noGrp="1"/>
          </p:cNvSpPr>
          <p:nvPr>
            <p:ph type="title"/>
          </p:nvPr>
        </p:nvSpPr>
        <p:spPr/>
        <p:txBody>
          <a:bodyPr/>
          <a:lstStyle/>
          <a:p>
            <a:r>
              <a:rPr lang="en-US" dirty="0">
                <a:solidFill>
                  <a:srgbClr val="333399"/>
                </a:solidFill>
              </a:rPr>
              <a:t>Main </a:t>
            </a:r>
            <a:r>
              <a:rPr lang="en-US" dirty="0" smtClean="0">
                <a:solidFill>
                  <a:srgbClr val="333399"/>
                </a:solidFill>
              </a:rPr>
              <a:t>Stages</a:t>
            </a:r>
            <a:endParaRPr lang="ru-RU" dirty="0"/>
          </a:p>
        </p:txBody>
      </p:sp>
      <p:sp>
        <p:nvSpPr>
          <p:cNvPr id="2" name="Footer Placeholder 1"/>
          <p:cNvSpPr>
            <a:spLocks noGrp="1"/>
          </p:cNvSpPr>
          <p:nvPr>
            <p:ph type="ftr" sz="quarter" idx="11"/>
          </p:nvPr>
        </p:nvSpPr>
        <p:spPr/>
        <p:txBody>
          <a:bodyPr/>
          <a:lstStyle/>
          <a:p>
            <a:r>
              <a:rPr lang="en-US" smtClean="0"/>
              <a:t>® 2011. EPAM Systems. All rights reserved.</a:t>
            </a:r>
            <a:endParaRPr lang="ru-RU"/>
          </a:p>
        </p:txBody>
      </p:sp>
      <p:sp>
        <p:nvSpPr>
          <p:cNvPr id="3" name="Slide Number Placeholder 2"/>
          <p:cNvSpPr>
            <a:spLocks noGrp="1"/>
          </p:cNvSpPr>
          <p:nvPr>
            <p:ph type="sldNum" sz="quarter" idx="12"/>
          </p:nvPr>
        </p:nvSpPr>
        <p:spPr/>
        <p:txBody>
          <a:bodyPr/>
          <a:lstStyle/>
          <a:p>
            <a:fld id="{0EB6C2E2-7391-4BA5-9162-90ECE42707CD}" type="slidenum">
              <a:rPr lang="ru-RU" smtClean="0"/>
              <a:t>26</a:t>
            </a:fld>
            <a:endParaRPr lang="ru-RU"/>
          </a:p>
        </p:txBody>
      </p:sp>
    </p:spTree>
    <p:extLst>
      <p:ext uri="{BB962C8B-B14F-4D97-AF65-F5344CB8AC3E}">
        <p14:creationId xmlns:p14="http://schemas.microsoft.com/office/powerpoint/2010/main" val="14700780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32" fill="hold" grpId="0" nodeType="withEffect">
                                  <p:stCondLst>
                                    <p:cond delay="0"/>
                                  </p:stCondLst>
                                  <p:childTnLst>
                                    <p:set>
                                      <p:cBhvr>
                                        <p:cTn id="6" dur="1" fill="hold">
                                          <p:stCondLst>
                                            <p:cond delay="0"/>
                                          </p:stCondLst>
                                        </p:cTn>
                                        <p:tgtEl>
                                          <p:spTgt spid="99336"/>
                                        </p:tgtEl>
                                        <p:attrNameLst>
                                          <p:attrName>style.visibility</p:attrName>
                                        </p:attrNameLst>
                                      </p:cBhvr>
                                      <p:to>
                                        <p:strVal val="visible"/>
                                      </p:to>
                                    </p:set>
                                    <p:anim calcmode="lin" valueType="num">
                                      <p:cBhvr>
                                        <p:cTn id="7" dur="1000" fill="hold"/>
                                        <p:tgtEl>
                                          <p:spTgt spid="99336"/>
                                        </p:tgtEl>
                                        <p:attrNameLst>
                                          <p:attrName>ppt_w</p:attrName>
                                        </p:attrNameLst>
                                      </p:cBhvr>
                                      <p:tavLst>
                                        <p:tav tm="0">
                                          <p:val>
                                            <p:strVal val="4*#ppt_w"/>
                                          </p:val>
                                        </p:tav>
                                        <p:tav tm="100000">
                                          <p:val>
                                            <p:strVal val="#ppt_w"/>
                                          </p:val>
                                        </p:tav>
                                      </p:tavLst>
                                    </p:anim>
                                    <p:anim calcmode="lin" valueType="num">
                                      <p:cBhvr>
                                        <p:cTn id="8" dur="1000" fill="hold"/>
                                        <p:tgtEl>
                                          <p:spTgt spid="99336"/>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normAutofit/>
          </a:bodyPr>
          <a:lstStyle/>
          <a:p>
            <a:r>
              <a:rPr lang="en-US" dirty="0"/>
              <a:t>Analysis and Design</a:t>
            </a:r>
            <a:r>
              <a:rPr lang="en-US" dirty="0" smtClean="0"/>
              <a:t>:</a:t>
            </a:r>
            <a:endParaRPr lang="ru-RU" dirty="0"/>
          </a:p>
        </p:txBody>
      </p:sp>
      <p:sp>
        <p:nvSpPr>
          <p:cNvPr id="3" name="Нижний колонтитул 2"/>
          <p:cNvSpPr>
            <a:spLocks noGrp="1"/>
          </p:cNvSpPr>
          <p:nvPr>
            <p:ph type="ftr" sz="quarter" idx="11"/>
          </p:nvPr>
        </p:nvSpPr>
        <p:spPr/>
        <p:txBody>
          <a:bodyPr/>
          <a:lstStyle/>
          <a:p>
            <a:r>
              <a:rPr lang="en-US" smtClean="0"/>
              <a:t>® 2011. EPAM Systems. All rights reserved.</a:t>
            </a:r>
            <a:endParaRPr lang="ru-RU"/>
          </a:p>
        </p:txBody>
      </p:sp>
      <p:sp>
        <p:nvSpPr>
          <p:cNvPr id="4" name="Номер слайда 3"/>
          <p:cNvSpPr>
            <a:spLocks noGrp="1"/>
          </p:cNvSpPr>
          <p:nvPr>
            <p:ph type="sldNum" sz="quarter" idx="12"/>
          </p:nvPr>
        </p:nvSpPr>
        <p:spPr/>
        <p:txBody>
          <a:bodyPr/>
          <a:lstStyle/>
          <a:p>
            <a:fld id="{0EB6C2E2-7391-4BA5-9162-90ECE42707CD}" type="slidenum">
              <a:rPr lang="ru-RU" smtClean="0"/>
              <a:t>27</a:t>
            </a:fld>
            <a:endParaRPr lang="ru-RU"/>
          </a:p>
        </p:txBody>
      </p:sp>
      <p:sp>
        <p:nvSpPr>
          <p:cNvPr id="5" name="Содержимое 4"/>
          <p:cNvSpPr>
            <a:spLocks noGrp="1"/>
          </p:cNvSpPr>
          <p:nvPr>
            <p:ph sz="quarter" idx="1"/>
          </p:nvPr>
        </p:nvSpPr>
        <p:spPr/>
        <p:txBody>
          <a:bodyPr>
            <a:normAutofit fontScale="92500"/>
          </a:bodyPr>
          <a:lstStyle/>
          <a:p>
            <a:pPr marL="0" indent="0">
              <a:buNone/>
            </a:pPr>
            <a:r>
              <a:rPr lang="en-US" b="1" dirty="0" smtClean="0"/>
              <a:t>Test </a:t>
            </a:r>
            <a:r>
              <a:rPr lang="en-US" b="1" dirty="0"/>
              <a:t>analysis and Test Design </a:t>
            </a:r>
            <a:r>
              <a:rPr lang="en-US" dirty="0"/>
              <a:t>has the following major tasks:</a:t>
            </a:r>
            <a:br>
              <a:rPr lang="en-US" dirty="0"/>
            </a:br>
            <a:r>
              <a:rPr lang="en-US" dirty="0" err="1"/>
              <a:t>i</a:t>
            </a:r>
            <a:r>
              <a:rPr lang="en-US" dirty="0"/>
              <a:t>.   To review the </a:t>
            </a:r>
            <a:r>
              <a:rPr lang="en-US" b="1" dirty="0"/>
              <a:t>test basis.</a:t>
            </a:r>
            <a:r>
              <a:rPr lang="en-US" dirty="0"/>
              <a:t> (The test basis is the information we need in order to start the test analysis and   create our own test cases. Basically it’s a documentation on which test cases are based,</a:t>
            </a:r>
            <a:r>
              <a:rPr lang="en-US" b="1" dirty="0"/>
              <a:t> </a:t>
            </a:r>
            <a:r>
              <a:rPr lang="en-US" dirty="0"/>
              <a:t>such as requirements, design specifications, product risk analysis, architecture and interfaces. We can use the test basis documents to understand what the system should do once built.)</a:t>
            </a:r>
            <a:br>
              <a:rPr lang="en-US" dirty="0"/>
            </a:br>
            <a:r>
              <a:rPr lang="en-US" dirty="0"/>
              <a:t>ii.   To identify test conditions.</a:t>
            </a:r>
            <a:br>
              <a:rPr lang="en-US" dirty="0"/>
            </a:br>
            <a:r>
              <a:rPr lang="en-US" dirty="0"/>
              <a:t>iii.  To design the tests.</a:t>
            </a:r>
            <a:br>
              <a:rPr lang="en-US" dirty="0"/>
            </a:br>
            <a:r>
              <a:rPr lang="en-US" dirty="0"/>
              <a:t>iv.  To evaluate testability of the requirements and system.</a:t>
            </a:r>
            <a:br>
              <a:rPr lang="en-US" dirty="0"/>
            </a:br>
            <a:r>
              <a:rPr lang="en-US" dirty="0"/>
              <a:t>v.  To design the test environment set-up and identify and required infrastructure and tools.</a:t>
            </a:r>
          </a:p>
          <a:p>
            <a:endParaRPr lang="ru-RU" dirty="0"/>
          </a:p>
        </p:txBody>
      </p:sp>
    </p:spTree>
    <p:extLst>
      <p:ext uri="{BB962C8B-B14F-4D97-AF65-F5344CB8AC3E}">
        <p14:creationId xmlns:p14="http://schemas.microsoft.com/office/powerpoint/2010/main" val="29611368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body" idx="1"/>
          </p:nvPr>
        </p:nvSpPr>
        <p:spPr>
          <a:xfrm>
            <a:off x="611188" y="1917377"/>
            <a:ext cx="7632700" cy="1871663"/>
          </a:xfrm>
          <a:noFill/>
        </p:spPr>
        <p:txBody>
          <a:bodyPr/>
          <a:lstStyle/>
          <a:p>
            <a:pPr eaLnBrk="1" hangingPunct="1"/>
            <a:r>
              <a:rPr lang="en-US" sz="2000" dirty="0" smtClean="0">
                <a:solidFill>
                  <a:srgbClr val="333399"/>
                </a:solidFill>
              </a:rPr>
              <a:t>Test Procedures and Test Cases creation, confirmation and publishing</a:t>
            </a:r>
          </a:p>
          <a:p>
            <a:pPr eaLnBrk="1" hangingPunct="1"/>
            <a:r>
              <a:rPr lang="en-US" sz="2000" dirty="0" smtClean="0">
                <a:solidFill>
                  <a:srgbClr val="333399"/>
                </a:solidFill>
              </a:rPr>
              <a:t>Automated Test Scripts </a:t>
            </a:r>
          </a:p>
          <a:p>
            <a:pPr marL="0" indent="0" eaLnBrk="1" hangingPunct="1">
              <a:buNone/>
            </a:pPr>
            <a:r>
              <a:rPr lang="en-US" sz="2000" dirty="0" smtClean="0">
                <a:solidFill>
                  <a:srgbClr val="333399"/>
                </a:solidFill>
              </a:rPr>
              <a:t>development (often after </a:t>
            </a:r>
          </a:p>
          <a:p>
            <a:pPr marL="0" indent="0" eaLnBrk="1" hangingPunct="1">
              <a:buNone/>
            </a:pPr>
            <a:r>
              <a:rPr lang="en-US" sz="2000" dirty="0" smtClean="0">
                <a:solidFill>
                  <a:srgbClr val="333399"/>
                </a:solidFill>
              </a:rPr>
              <a:t>the first build delivery)</a:t>
            </a:r>
          </a:p>
        </p:txBody>
      </p:sp>
      <p:sp>
        <p:nvSpPr>
          <p:cNvPr id="17411" name="Rectangle 5"/>
          <p:cNvSpPr>
            <a:spLocks noChangeArrowheads="1"/>
          </p:cNvSpPr>
          <p:nvPr/>
        </p:nvSpPr>
        <p:spPr bwMode="auto">
          <a:xfrm>
            <a:off x="468313" y="1311424"/>
            <a:ext cx="563086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pPr>
            <a:r>
              <a:rPr lang="en-US" sz="2000" dirty="0">
                <a:solidFill>
                  <a:srgbClr val="333399"/>
                </a:solidFill>
              </a:rPr>
              <a:t>Activities</a:t>
            </a:r>
          </a:p>
        </p:txBody>
      </p:sp>
      <p:sp>
        <p:nvSpPr>
          <p:cNvPr id="17412" name="Rectangle 6"/>
          <p:cNvSpPr>
            <a:spLocks noChangeArrowheads="1"/>
          </p:cNvSpPr>
          <p:nvPr/>
        </p:nvSpPr>
        <p:spPr bwMode="auto">
          <a:xfrm>
            <a:off x="611188" y="4365649"/>
            <a:ext cx="3673475" cy="187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Char char="•"/>
            </a:pPr>
            <a:r>
              <a:rPr lang="en-US" sz="2000" b="0" dirty="0">
                <a:solidFill>
                  <a:srgbClr val="333399"/>
                </a:solidFill>
              </a:rPr>
              <a:t>Test Scenarios, Test Procedures and Test Cases</a:t>
            </a:r>
          </a:p>
          <a:p>
            <a:pPr marL="342900" indent="-342900">
              <a:spcBef>
                <a:spcPct val="20000"/>
              </a:spcBef>
              <a:buFontTx/>
              <a:buChar char="•"/>
            </a:pPr>
            <a:r>
              <a:rPr lang="en-US" sz="2000" b="0" dirty="0">
                <a:solidFill>
                  <a:srgbClr val="333399"/>
                </a:solidFill>
              </a:rPr>
              <a:t>Automated Test Scripts</a:t>
            </a:r>
          </a:p>
        </p:txBody>
      </p:sp>
      <p:sp>
        <p:nvSpPr>
          <p:cNvPr id="17413" name="Rectangle 7"/>
          <p:cNvSpPr>
            <a:spLocks noChangeArrowheads="1"/>
          </p:cNvSpPr>
          <p:nvPr/>
        </p:nvSpPr>
        <p:spPr bwMode="auto">
          <a:xfrm>
            <a:off x="468313" y="3905274"/>
            <a:ext cx="390366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pPr>
            <a:r>
              <a:rPr lang="en-US" sz="2000" dirty="0">
                <a:solidFill>
                  <a:srgbClr val="333399"/>
                </a:solidFill>
              </a:rPr>
              <a:t>Artifacts</a:t>
            </a:r>
          </a:p>
        </p:txBody>
      </p:sp>
      <p:pic>
        <p:nvPicPr>
          <p:cNvPr id="17414" name="Picture 8" descr="doc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2981" y="2492896"/>
            <a:ext cx="4590638" cy="3240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 2011. EPAM Systems. All rights reserved.</a:t>
            </a:r>
            <a:endParaRPr lang="ru-RU"/>
          </a:p>
        </p:txBody>
      </p:sp>
      <p:sp>
        <p:nvSpPr>
          <p:cNvPr id="3" name="Slide Number Placeholder 2"/>
          <p:cNvSpPr>
            <a:spLocks noGrp="1"/>
          </p:cNvSpPr>
          <p:nvPr>
            <p:ph type="sldNum" sz="quarter" idx="12"/>
          </p:nvPr>
        </p:nvSpPr>
        <p:spPr/>
        <p:txBody>
          <a:bodyPr/>
          <a:lstStyle/>
          <a:p>
            <a:fld id="{0EB6C2E2-7391-4BA5-9162-90ECE42707CD}" type="slidenum">
              <a:rPr lang="ru-RU" smtClean="0"/>
              <a:t>28</a:t>
            </a:fld>
            <a:endParaRPr lang="ru-RU"/>
          </a:p>
        </p:txBody>
      </p:sp>
      <p:sp>
        <p:nvSpPr>
          <p:cNvPr id="10" name="Title 1"/>
          <p:cNvSpPr>
            <a:spLocks noGrp="1"/>
          </p:cNvSpPr>
          <p:nvPr>
            <p:ph type="title"/>
          </p:nvPr>
        </p:nvSpPr>
        <p:spPr>
          <a:xfrm>
            <a:off x="457200" y="152400"/>
            <a:ext cx="8229600" cy="990600"/>
          </a:xfrm>
        </p:spPr>
        <p:txBody>
          <a:bodyPr>
            <a:normAutofit/>
          </a:bodyPr>
          <a:lstStyle/>
          <a:p>
            <a:r>
              <a:rPr lang="en-US" dirty="0" smtClean="0">
                <a:solidFill>
                  <a:srgbClr val="333399"/>
                </a:solidFill>
              </a:rPr>
              <a:t>Test Designing</a:t>
            </a:r>
            <a:endParaRPr lang="ru-RU" dirty="0"/>
          </a:p>
        </p:txBody>
      </p:sp>
    </p:spTree>
    <p:extLst>
      <p:ext uri="{BB962C8B-B14F-4D97-AF65-F5344CB8AC3E}">
        <p14:creationId xmlns:p14="http://schemas.microsoft.com/office/powerpoint/2010/main" val="1507026178"/>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_s1031"/>
          <p:cNvSpPr>
            <a:spLocks noChangeArrowheads="1" noTextEdit="1"/>
          </p:cNvSpPr>
          <p:nvPr/>
        </p:nvSpPr>
        <p:spPr bwMode="auto">
          <a:xfrm rot="-5400000">
            <a:off x="2339975" y="1530350"/>
            <a:ext cx="3857625" cy="385762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1 h 21600"/>
            </a:gdLst>
            <a:ahLst/>
            <a:cxnLst>
              <a:cxn ang="T8">
                <a:pos x="T0" y="T1"/>
              </a:cxn>
              <a:cxn ang="T9">
                <a:pos x="T2" y="T3"/>
              </a:cxn>
              <a:cxn ang="T10">
                <a:pos x="T4" y="T5"/>
              </a:cxn>
              <a:cxn ang="T11">
                <a:pos x="T6" y="T7"/>
              </a:cxn>
            </a:cxnLst>
            <a:rect l="T12" t="T13" r="T14" b="T15"/>
            <a:pathLst>
              <a:path w="21600" h="21600">
                <a:moveTo>
                  <a:pt x="7765" y="3289"/>
                </a:moveTo>
                <a:cubicBezTo>
                  <a:pt x="8729" y="2900"/>
                  <a:pt x="9760" y="2700"/>
                  <a:pt x="10799" y="2700"/>
                </a:cubicBezTo>
                <a:cubicBezTo>
                  <a:pt x="11839" y="2699"/>
                  <a:pt x="12870" y="2900"/>
                  <a:pt x="13834" y="3289"/>
                </a:cubicBezTo>
                <a:lnTo>
                  <a:pt x="14845" y="786"/>
                </a:lnTo>
                <a:cubicBezTo>
                  <a:pt x="13560" y="266"/>
                  <a:pt x="12186" y="0"/>
                  <a:pt x="10800" y="0"/>
                </a:cubicBezTo>
                <a:cubicBezTo>
                  <a:pt x="9413" y="-1"/>
                  <a:pt x="8039" y="266"/>
                  <a:pt x="6754" y="786"/>
                </a:cubicBezTo>
                <a:lnTo>
                  <a:pt x="7765" y="3289"/>
                </a:lnTo>
                <a:close/>
              </a:path>
            </a:pathLst>
          </a:custGeom>
          <a:solidFill>
            <a:srgbClr val="9966FF"/>
          </a:solidFill>
          <a:ln w="28575">
            <a:solidFill>
              <a:srgbClr val="5F0FFF"/>
            </a:solidFill>
            <a:miter lim="800000"/>
            <a:headEnd/>
            <a:tailEnd/>
          </a:ln>
        </p:spPr>
        <p:txBody>
          <a:bodyPr anchor="ctr"/>
          <a:lstStyle/>
          <a:p>
            <a:endParaRPr lang="ru-RU"/>
          </a:p>
        </p:txBody>
      </p:sp>
      <p:sp>
        <p:nvSpPr>
          <p:cNvPr id="18435" name="_s1030"/>
          <p:cNvSpPr>
            <a:spLocks noChangeArrowheads="1" noTextEdit="1"/>
          </p:cNvSpPr>
          <p:nvPr/>
        </p:nvSpPr>
        <p:spPr bwMode="auto">
          <a:xfrm rot="10800000">
            <a:off x="2443163" y="1628775"/>
            <a:ext cx="3857625" cy="385762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1 h 21600"/>
            </a:gdLst>
            <a:ahLst/>
            <a:cxnLst>
              <a:cxn ang="T8">
                <a:pos x="T0" y="T1"/>
              </a:cxn>
              <a:cxn ang="T9">
                <a:pos x="T2" y="T3"/>
              </a:cxn>
              <a:cxn ang="T10">
                <a:pos x="T4" y="T5"/>
              </a:cxn>
              <a:cxn ang="T11">
                <a:pos x="T6" y="T7"/>
              </a:cxn>
            </a:cxnLst>
            <a:rect l="T12" t="T13" r="T14" b="T15"/>
            <a:pathLst>
              <a:path w="21600" h="21600">
                <a:moveTo>
                  <a:pt x="7765" y="3289"/>
                </a:moveTo>
                <a:cubicBezTo>
                  <a:pt x="8729" y="2900"/>
                  <a:pt x="9760" y="2700"/>
                  <a:pt x="10799" y="2700"/>
                </a:cubicBezTo>
                <a:cubicBezTo>
                  <a:pt x="11839" y="2699"/>
                  <a:pt x="12870" y="2900"/>
                  <a:pt x="13834" y="3289"/>
                </a:cubicBezTo>
                <a:lnTo>
                  <a:pt x="14845" y="786"/>
                </a:lnTo>
                <a:cubicBezTo>
                  <a:pt x="13560" y="266"/>
                  <a:pt x="12186" y="0"/>
                  <a:pt x="10800" y="0"/>
                </a:cubicBezTo>
                <a:cubicBezTo>
                  <a:pt x="9413" y="-1"/>
                  <a:pt x="8039" y="266"/>
                  <a:pt x="6754" y="786"/>
                </a:cubicBezTo>
                <a:lnTo>
                  <a:pt x="7765" y="3289"/>
                </a:lnTo>
                <a:close/>
              </a:path>
            </a:pathLst>
          </a:custGeom>
          <a:solidFill>
            <a:srgbClr val="F1FD09"/>
          </a:solidFill>
          <a:ln w="28575">
            <a:solidFill>
              <a:srgbClr val="CAD402"/>
            </a:solidFill>
            <a:miter lim="800000"/>
            <a:headEnd/>
            <a:tailEnd/>
          </a:ln>
        </p:spPr>
        <p:txBody>
          <a:bodyPr anchor="ctr"/>
          <a:lstStyle/>
          <a:p>
            <a:endParaRPr lang="ru-RU"/>
          </a:p>
        </p:txBody>
      </p:sp>
      <p:sp>
        <p:nvSpPr>
          <p:cNvPr id="18436" name="_s1029"/>
          <p:cNvSpPr>
            <a:spLocks noChangeArrowheads="1" noTextEdit="1"/>
          </p:cNvSpPr>
          <p:nvPr/>
        </p:nvSpPr>
        <p:spPr bwMode="auto">
          <a:xfrm rot="5400000">
            <a:off x="2586038" y="1557338"/>
            <a:ext cx="3857625" cy="385762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1 h 21600"/>
            </a:gdLst>
            <a:ahLst/>
            <a:cxnLst>
              <a:cxn ang="T8">
                <a:pos x="T0" y="T1"/>
              </a:cxn>
              <a:cxn ang="T9">
                <a:pos x="T2" y="T3"/>
              </a:cxn>
              <a:cxn ang="T10">
                <a:pos x="T4" y="T5"/>
              </a:cxn>
              <a:cxn ang="T11">
                <a:pos x="T6" y="T7"/>
              </a:cxn>
            </a:cxnLst>
            <a:rect l="T12" t="T13" r="T14" b="T15"/>
            <a:pathLst>
              <a:path w="21600" h="21600">
                <a:moveTo>
                  <a:pt x="7765" y="3289"/>
                </a:moveTo>
                <a:cubicBezTo>
                  <a:pt x="8729" y="2900"/>
                  <a:pt x="9760" y="2700"/>
                  <a:pt x="10799" y="2700"/>
                </a:cubicBezTo>
                <a:cubicBezTo>
                  <a:pt x="11839" y="2699"/>
                  <a:pt x="12870" y="2900"/>
                  <a:pt x="13834" y="3289"/>
                </a:cubicBezTo>
                <a:lnTo>
                  <a:pt x="14845" y="786"/>
                </a:lnTo>
                <a:cubicBezTo>
                  <a:pt x="13560" y="266"/>
                  <a:pt x="12186" y="0"/>
                  <a:pt x="10800" y="0"/>
                </a:cubicBezTo>
                <a:cubicBezTo>
                  <a:pt x="9413" y="-1"/>
                  <a:pt x="8039" y="266"/>
                  <a:pt x="6754" y="786"/>
                </a:cubicBezTo>
                <a:lnTo>
                  <a:pt x="7765" y="3289"/>
                </a:lnTo>
                <a:close/>
              </a:path>
            </a:pathLst>
          </a:custGeom>
          <a:solidFill>
            <a:srgbClr val="0399FF"/>
          </a:solidFill>
          <a:ln w="28575">
            <a:solidFill>
              <a:srgbClr val="4B595B"/>
            </a:solidFill>
            <a:miter lim="800000"/>
            <a:headEnd/>
            <a:tailEnd/>
          </a:ln>
        </p:spPr>
        <p:txBody>
          <a:bodyPr anchor="ctr"/>
          <a:lstStyle/>
          <a:p>
            <a:endParaRPr lang="ru-RU"/>
          </a:p>
        </p:txBody>
      </p:sp>
      <p:sp>
        <p:nvSpPr>
          <p:cNvPr id="18437" name="_s1035"/>
          <p:cNvSpPr>
            <a:spLocks noChangeArrowheads="1"/>
          </p:cNvSpPr>
          <p:nvPr/>
        </p:nvSpPr>
        <p:spPr bwMode="auto">
          <a:xfrm>
            <a:off x="2555875" y="4076700"/>
            <a:ext cx="989013"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spcBef>
                <a:spcPct val="0"/>
              </a:spcBef>
            </a:pPr>
            <a:r>
              <a:rPr lang="en-US" sz="2000" b="0">
                <a:solidFill>
                  <a:schemeClr val="tx1"/>
                </a:solidFill>
                <a:latin typeface="Tahoma" pitchFamily="34" charset="0"/>
              </a:rPr>
              <a:t>Test </a:t>
            </a:r>
          </a:p>
          <a:p>
            <a:pPr algn="ctr">
              <a:spcBef>
                <a:spcPct val="0"/>
              </a:spcBef>
            </a:pPr>
            <a:r>
              <a:rPr lang="en-US" sz="2000" b="0">
                <a:solidFill>
                  <a:schemeClr val="tx1"/>
                </a:solidFill>
                <a:latin typeface="Tahoma" pitchFamily="34" charset="0"/>
              </a:rPr>
              <a:t>Planning</a:t>
            </a:r>
          </a:p>
        </p:txBody>
      </p:sp>
      <p:sp>
        <p:nvSpPr>
          <p:cNvPr id="18438" name="_s1034"/>
          <p:cNvSpPr>
            <a:spLocks noChangeArrowheads="1"/>
          </p:cNvSpPr>
          <p:nvPr/>
        </p:nvSpPr>
        <p:spPr bwMode="auto">
          <a:xfrm>
            <a:off x="2627313" y="1628775"/>
            <a:ext cx="92075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spcBef>
                <a:spcPct val="0"/>
              </a:spcBef>
            </a:pPr>
            <a:r>
              <a:rPr lang="en-US" sz="2000" b="0">
                <a:solidFill>
                  <a:schemeClr val="tx1"/>
                </a:solidFill>
                <a:latin typeface="Tahoma" pitchFamily="34" charset="0"/>
              </a:rPr>
              <a:t>Test </a:t>
            </a:r>
          </a:p>
          <a:p>
            <a:pPr algn="ctr">
              <a:spcBef>
                <a:spcPct val="0"/>
              </a:spcBef>
            </a:pPr>
            <a:r>
              <a:rPr lang="en-US" sz="2000" b="0">
                <a:solidFill>
                  <a:schemeClr val="tx1"/>
                </a:solidFill>
                <a:latin typeface="Tahoma" pitchFamily="34" charset="0"/>
              </a:rPr>
              <a:t>Designing</a:t>
            </a:r>
          </a:p>
        </p:txBody>
      </p:sp>
      <p:sp>
        <p:nvSpPr>
          <p:cNvPr id="101385" name="_s1033"/>
          <p:cNvSpPr>
            <a:spLocks noChangeArrowheads="1"/>
          </p:cNvSpPr>
          <p:nvPr/>
        </p:nvSpPr>
        <p:spPr bwMode="auto">
          <a:xfrm>
            <a:off x="5167313" y="1647825"/>
            <a:ext cx="989012"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spcBef>
                <a:spcPct val="0"/>
              </a:spcBef>
            </a:pPr>
            <a:r>
              <a:rPr lang="en-US" sz="2000">
                <a:solidFill>
                  <a:schemeClr val="accent2"/>
                </a:solidFill>
                <a:latin typeface="Tahoma" pitchFamily="34" charset="0"/>
              </a:rPr>
              <a:t>Test</a:t>
            </a:r>
          </a:p>
          <a:p>
            <a:pPr algn="ctr">
              <a:spcBef>
                <a:spcPct val="0"/>
              </a:spcBef>
            </a:pPr>
            <a:r>
              <a:rPr lang="en-US" sz="2000">
                <a:solidFill>
                  <a:schemeClr val="accent2"/>
                </a:solidFill>
                <a:latin typeface="Tahoma" pitchFamily="34" charset="0"/>
              </a:rPr>
              <a:t>Executing</a:t>
            </a:r>
          </a:p>
        </p:txBody>
      </p:sp>
      <p:sp>
        <p:nvSpPr>
          <p:cNvPr id="18440" name="_s1032"/>
          <p:cNvSpPr>
            <a:spLocks noChangeArrowheads="1"/>
          </p:cNvSpPr>
          <p:nvPr/>
        </p:nvSpPr>
        <p:spPr bwMode="auto">
          <a:xfrm>
            <a:off x="5148263" y="4076700"/>
            <a:ext cx="989012"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spcBef>
                <a:spcPct val="0"/>
              </a:spcBef>
            </a:pPr>
            <a:r>
              <a:rPr lang="en-US" sz="2000" b="0">
                <a:solidFill>
                  <a:schemeClr val="tx1"/>
                </a:solidFill>
                <a:latin typeface="Tahoma" pitchFamily="34" charset="0"/>
              </a:rPr>
              <a:t>Analyze &amp;</a:t>
            </a:r>
          </a:p>
          <a:p>
            <a:pPr algn="ctr">
              <a:spcBef>
                <a:spcPct val="0"/>
              </a:spcBef>
            </a:pPr>
            <a:r>
              <a:rPr lang="en-US" sz="2000" b="0">
                <a:solidFill>
                  <a:schemeClr val="tx1"/>
                </a:solidFill>
                <a:latin typeface="Tahoma" pitchFamily="34" charset="0"/>
              </a:rPr>
              <a:t>Reporting</a:t>
            </a:r>
          </a:p>
        </p:txBody>
      </p:sp>
      <p:sp>
        <p:nvSpPr>
          <p:cNvPr id="18441" name="Rectangle 11"/>
          <p:cNvSpPr>
            <a:spLocks noChangeArrowheads="1"/>
          </p:cNvSpPr>
          <p:nvPr/>
        </p:nvSpPr>
        <p:spPr bwMode="auto">
          <a:xfrm>
            <a:off x="755650" y="4759325"/>
            <a:ext cx="1655763"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pPr>
            <a:r>
              <a:rPr lang="en-US" sz="2000" b="0">
                <a:solidFill>
                  <a:schemeClr val="tx1"/>
                </a:solidFill>
                <a:latin typeface="Tahoma" pitchFamily="34" charset="0"/>
              </a:rPr>
              <a:t>Initiation</a:t>
            </a:r>
          </a:p>
          <a:p>
            <a:pPr marL="342900" indent="-342900">
              <a:spcBef>
                <a:spcPct val="20000"/>
              </a:spcBef>
              <a:buFontTx/>
              <a:buChar char="•"/>
            </a:pPr>
            <a:endParaRPr lang="en-US" sz="2000" b="0">
              <a:solidFill>
                <a:schemeClr val="tx1"/>
              </a:solidFill>
              <a:latin typeface="Tahoma" pitchFamily="34" charset="0"/>
            </a:endParaRPr>
          </a:p>
        </p:txBody>
      </p:sp>
      <p:sp>
        <p:nvSpPr>
          <p:cNvPr id="18442" name="AutoShape 12"/>
          <p:cNvSpPr>
            <a:spLocks noChangeArrowheads="1"/>
          </p:cNvSpPr>
          <p:nvPr/>
        </p:nvSpPr>
        <p:spPr bwMode="auto">
          <a:xfrm rot="-598036">
            <a:off x="1258888" y="5157788"/>
            <a:ext cx="1771650" cy="504825"/>
          </a:xfrm>
          <a:prstGeom prst="curvedUpArrow">
            <a:avLst>
              <a:gd name="adj1" fmla="val 70189"/>
              <a:gd name="adj2" fmla="val 140377"/>
              <a:gd name="adj3" fmla="val 33333"/>
            </a:avLst>
          </a:prstGeom>
          <a:solidFill>
            <a:srgbClr val="CC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ru-RU"/>
          </a:p>
        </p:txBody>
      </p:sp>
      <p:sp>
        <p:nvSpPr>
          <p:cNvPr id="18443" name="AutoShape 13"/>
          <p:cNvSpPr>
            <a:spLocks noChangeArrowheads="1"/>
          </p:cNvSpPr>
          <p:nvPr/>
        </p:nvSpPr>
        <p:spPr bwMode="auto">
          <a:xfrm rot="1357094" flipV="1">
            <a:off x="6300788" y="5014913"/>
            <a:ext cx="1800225" cy="504825"/>
          </a:xfrm>
          <a:prstGeom prst="curvedUpArrow">
            <a:avLst>
              <a:gd name="adj1" fmla="val 71321"/>
              <a:gd name="adj2" fmla="val 142642"/>
              <a:gd name="adj3" fmla="val 33333"/>
            </a:avLst>
          </a:prstGeom>
          <a:solidFill>
            <a:srgbClr val="CC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ru-RU"/>
          </a:p>
        </p:txBody>
      </p:sp>
      <p:sp>
        <p:nvSpPr>
          <p:cNvPr id="18444" name="Rectangle 14"/>
          <p:cNvSpPr>
            <a:spLocks noChangeArrowheads="1"/>
          </p:cNvSpPr>
          <p:nvPr/>
        </p:nvSpPr>
        <p:spPr bwMode="auto">
          <a:xfrm>
            <a:off x="6877050" y="5734050"/>
            <a:ext cx="1655763"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pPr>
            <a:r>
              <a:rPr lang="en-US" sz="2000" b="0">
                <a:solidFill>
                  <a:schemeClr val="tx1"/>
                </a:solidFill>
                <a:latin typeface="Tahoma" pitchFamily="34" charset="0"/>
              </a:rPr>
              <a:t>Completion</a:t>
            </a:r>
          </a:p>
          <a:p>
            <a:pPr marL="342900" indent="-342900">
              <a:spcBef>
                <a:spcPct val="20000"/>
              </a:spcBef>
              <a:buFontTx/>
              <a:buChar char="•"/>
            </a:pPr>
            <a:endParaRPr lang="en-US" sz="2000" b="0">
              <a:solidFill>
                <a:schemeClr val="tx1"/>
              </a:solidFill>
              <a:latin typeface="Tahoma" pitchFamily="34" charset="0"/>
            </a:endParaRPr>
          </a:p>
        </p:txBody>
      </p:sp>
      <p:sp>
        <p:nvSpPr>
          <p:cNvPr id="18445" name="_s1028"/>
          <p:cNvSpPr>
            <a:spLocks noChangeArrowheads="1" noTextEdit="1"/>
          </p:cNvSpPr>
          <p:nvPr/>
        </p:nvSpPr>
        <p:spPr bwMode="auto">
          <a:xfrm>
            <a:off x="2454275" y="1371600"/>
            <a:ext cx="3857625" cy="385762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1 h 21600"/>
            </a:gdLst>
            <a:ahLst/>
            <a:cxnLst>
              <a:cxn ang="T8">
                <a:pos x="T0" y="T1"/>
              </a:cxn>
              <a:cxn ang="T9">
                <a:pos x="T2" y="T3"/>
              </a:cxn>
              <a:cxn ang="T10">
                <a:pos x="T4" y="T5"/>
              </a:cxn>
              <a:cxn ang="T11">
                <a:pos x="T6" y="T7"/>
              </a:cxn>
            </a:cxnLst>
            <a:rect l="T12" t="T13" r="T14" b="T15"/>
            <a:pathLst>
              <a:path w="21600" h="21600">
                <a:moveTo>
                  <a:pt x="7765" y="3289"/>
                </a:moveTo>
                <a:cubicBezTo>
                  <a:pt x="8729" y="2900"/>
                  <a:pt x="9760" y="2700"/>
                  <a:pt x="10799" y="2700"/>
                </a:cubicBezTo>
                <a:cubicBezTo>
                  <a:pt x="11839" y="2699"/>
                  <a:pt x="12870" y="2900"/>
                  <a:pt x="13834" y="3289"/>
                </a:cubicBezTo>
                <a:lnTo>
                  <a:pt x="14845" y="786"/>
                </a:lnTo>
                <a:cubicBezTo>
                  <a:pt x="13560" y="266"/>
                  <a:pt x="12186" y="0"/>
                  <a:pt x="10800" y="0"/>
                </a:cubicBezTo>
                <a:cubicBezTo>
                  <a:pt x="9413" y="-1"/>
                  <a:pt x="8039" y="266"/>
                  <a:pt x="6754" y="786"/>
                </a:cubicBezTo>
                <a:lnTo>
                  <a:pt x="7765" y="3289"/>
                </a:lnTo>
                <a:close/>
              </a:path>
            </a:pathLst>
          </a:custGeom>
          <a:solidFill>
            <a:srgbClr val="FF00FF"/>
          </a:solidFill>
          <a:ln w="28575">
            <a:solidFill>
              <a:srgbClr val="CA00CA"/>
            </a:solidFill>
            <a:miter lim="800000"/>
            <a:headEnd/>
            <a:tailEnd/>
          </a:ln>
        </p:spPr>
        <p:txBody>
          <a:bodyPr anchor="ctr"/>
          <a:lstStyle/>
          <a:p>
            <a:endParaRPr lang="ru-RU"/>
          </a:p>
        </p:txBody>
      </p:sp>
      <p:sp>
        <p:nvSpPr>
          <p:cNvPr id="18447" name="Rectangle 18"/>
          <p:cNvSpPr>
            <a:spLocks noChangeArrowheads="1"/>
          </p:cNvSpPr>
          <p:nvPr/>
        </p:nvSpPr>
        <p:spPr bwMode="auto">
          <a:xfrm>
            <a:off x="457200" y="76200"/>
            <a:ext cx="64198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spcBef>
                <a:spcPct val="0"/>
              </a:spcBef>
            </a:pPr>
            <a:r>
              <a:rPr lang="en-US" sz="2400" b="0">
                <a:solidFill>
                  <a:schemeClr val="bg1"/>
                </a:solidFill>
                <a:latin typeface="Tahoma" pitchFamily="34" charset="0"/>
              </a:rPr>
              <a:t>Functional Testing Workflow</a:t>
            </a:r>
          </a:p>
        </p:txBody>
      </p:sp>
      <p:sp>
        <p:nvSpPr>
          <p:cNvPr id="4" name="Title 3"/>
          <p:cNvSpPr>
            <a:spLocks noGrp="1"/>
          </p:cNvSpPr>
          <p:nvPr>
            <p:ph type="title"/>
          </p:nvPr>
        </p:nvSpPr>
        <p:spPr/>
        <p:txBody>
          <a:bodyPr/>
          <a:lstStyle/>
          <a:p>
            <a:r>
              <a:rPr lang="en-US" dirty="0">
                <a:solidFill>
                  <a:srgbClr val="333399"/>
                </a:solidFill>
              </a:rPr>
              <a:t>Main </a:t>
            </a:r>
            <a:r>
              <a:rPr lang="en-US" dirty="0" smtClean="0">
                <a:solidFill>
                  <a:srgbClr val="333399"/>
                </a:solidFill>
              </a:rPr>
              <a:t>Stages</a:t>
            </a:r>
            <a:endParaRPr lang="ru-RU" dirty="0"/>
          </a:p>
        </p:txBody>
      </p:sp>
      <p:sp>
        <p:nvSpPr>
          <p:cNvPr id="2" name="Footer Placeholder 1"/>
          <p:cNvSpPr>
            <a:spLocks noGrp="1"/>
          </p:cNvSpPr>
          <p:nvPr>
            <p:ph type="ftr" sz="quarter" idx="11"/>
          </p:nvPr>
        </p:nvSpPr>
        <p:spPr/>
        <p:txBody>
          <a:bodyPr/>
          <a:lstStyle/>
          <a:p>
            <a:r>
              <a:rPr lang="en-US" smtClean="0"/>
              <a:t>® 2011. EPAM Systems. All rights reserved.</a:t>
            </a:r>
            <a:endParaRPr lang="ru-RU"/>
          </a:p>
        </p:txBody>
      </p:sp>
      <p:sp>
        <p:nvSpPr>
          <p:cNvPr id="3" name="Slide Number Placeholder 2"/>
          <p:cNvSpPr>
            <a:spLocks noGrp="1"/>
          </p:cNvSpPr>
          <p:nvPr>
            <p:ph type="sldNum" sz="quarter" idx="12"/>
          </p:nvPr>
        </p:nvSpPr>
        <p:spPr/>
        <p:txBody>
          <a:bodyPr/>
          <a:lstStyle/>
          <a:p>
            <a:fld id="{0EB6C2E2-7391-4BA5-9162-90ECE42707CD}" type="slidenum">
              <a:rPr lang="ru-RU" smtClean="0"/>
              <a:t>29</a:t>
            </a:fld>
            <a:endParaRPr lang="ru-RU"/>
          </a:p>
        </p:txBody>
      </p:sp>
    </p:spTree>
    <p:extLst>
      <p:ext uri="{BB962C8B-B14F-4D97-AF65-F5344CB8AC3E}">
        <p14:creationId xmlns:p14="http://schemas.microsoft.com/office/powerpoint/2010/main" val="34466873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32" fill="hold" grpId="0" nodeType="withEffect">
                                  <p:stCondLst>
                                    <p:cond delay="0"/>
                                  </p:stCondLst>
                                  <p:childTnLst>
                                    <p:set>
                                      <p:cBhvr>
                                        <p:cTn id="6" dur="1" fill="hold">
                                          <p:stCondLst>
                                            <p:cond delay="0"/>
                                          </p:stCondLst>
                                        </p:cTn>
                                        <p:tgtEl>
                                          <p:spTgt spid="101385"/>
                                        </p:tgtEl>
                                        <p:attrNameLst>
                                          <p:attrName>style.visibility</p:attrName>
                                        </p:attrNameLst>
                                      </p:cBhvr>
                                      <p:to>
                                        <p:strVal val="visible"/>
                                      </p:to>
                                    </p:set>
                                    <p:anim calcmode="lin" valueType="num">
                                      <p:cBhvr>
                                        <p:cTn id="7" dur="1000" fill="hold"/>
                                        <p:tgtEl>
                                          <p:spTgt spid="101385"/>
                                        </p:tgtEl>
                                        <p:attrNameLst>
                                          <p:attrName>ppt_w</p:attrName>
                                        </p:attrNameLst>
                                      </p:cBhvr>
                                      <p:tavLst>
                                        <p:tav tm="0">
                                          <p:val>
                                            <p:strVal val="4*#ppt_w"/>
                                          </p:val>
                                        </p:tav>
                                        <p:tav tm="100000">
                                          <p:val>
                                            <p:strVal val="#ppt_w"/>
                                          </p:val>
                                        </p:tav>
                                      </p:tavLst>
                                    </p:anim>
                                    <p:anim calcmode="lin" valueType="num">
                                      <p:cBhvr>
                                        <p:cTn id="8" dur="1000" fill="hold"/>
                                        <p:tgtEl>
                                          <p:spTgt spid="101385"/>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8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Lifecycle Models</a:t>
            </a:r>
            <a:endParaRPr lang="ru-RU" dirty="0"/>
          </a:p>
        </p:txBody>
      </p:sp>
      <p:sp>
        <p:nvSpPr>
          <p:cNvPr id="3" name="Text Placeholder 2"/>
          <p:cNvSpPr>
            <a:spLocks noGrp="1"/>
          </p:cNvSpPr>
          <p:nvPr>
            <p:ph type="body" idx="1"/>
          </p:nvPr>
        </p:nvSpPr>
        <p:spPr/>
        <p:txBody>
          <a:bodyPr/>
          <a:lstStyle/>
          <a:p>
            <a:r>
              <a:rPr lang="en-US" dirty="0" smtClean="0"/>
              <a:t>Place of Testing in Software Lifecycle  </a:t>
            </a:r>
            <a:endParaRPr lang="ru-RU" dirty="0"/>
          </a:p>
        </p:txBody>
      </p:sp>
      <p:sp>
        <p:nvSpPr>
          <p:cNvPr id="4" name="Footer Placeholder 3"/>
          <p:cNvSpPr>
            <a:spLocks noGrp="1"/>
          </p:cNvSpPr>
          <p:nvPr>
            <p:ph type="ftr" sz="quarter" idx="11"/>
          </p:nvPr>
        </p:nvSpPr>
        <p:spPr/>
        <p:txBody>
          <a:bodyPr/>
          <a:lstStyle/>
          <a:p>
            <a:r>
              <a:rPr lang="en-US" smtClean="0"/>
              <a:t>® 2011. EPAM Systems. All rights reserved.</a:t>
            </a:r>
            <a:endParaRPr lang="ru-RU"/>
          </a:p>
        </p:txBody>
      </p:sp>
      <p:sp>
        <p:nvSpPr>
          <p:cNvPr id="5" name="Slide Number Placeholder 4"/>
          <p:cNvSpPr>
            <a:spLocks noGrp="1"/>
          </p:cNvSpPr>
          <p:nvPr>
            <p:ph type="sldNum" sz="quarter" idx="12"/>
          </p:nvPr>
        </p:nvSpPr>
        <p:spPr/>
        <p:txBody>
          <a:bodyPr/>
          <a:lstStyle/>
          <a:p>
            <a:fld id="{0EB6C2E2-7391-4BA5-9162-90ECE42707CD}" type="slidenum">
              <a:rPr lang="ru-RU" smtClean="0"/>
              <a:t>3</a:t>
            </a:fld>
            <a:endParaRPr lang="ru-RU"/>
          </a:p>
        </p:txBody>
      </p:sp>
    </p:spTree>
    <p:extLst>
      <p:ext uri="{BB962C8B-B14F-4D97-AF65-F5344CB8AC3E}">
        <p14:creationId xmlns:p14="http://schemas.microsoft.com/office/powerpoint/2010/main" val="29736047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normAutofit/>
          </a:bodyPr>
          <a:lstStyle/>
          <a:p>
            <a:r>
              <a:rPr lang="en-US" dirty="0"/>
              <a:t>Implementation and Execution</a:t>
            </a:r>
            <a:r>
              <a:rPr lang="en-US" dirty="0" smtClean="0"/>
              <a:t>:</a:t>
            </a:r>
            <a:endParaRPr lang="ru-RU" dirty="0"/>
          </a:p>
        </p:txBody>
      </p:sp>
      <p:sp>
        <p:nvSpPr>
          <p:cNvPr id="3" name="Нижний колонтитул 2"/>
          <p:cNvSpPr>
            <a:spLocks noGrp="1"/>
          </p:cNvSpPr>
          <p:nvPr>
            <p:ph type="ftr" sz="quarter" idx="11"/>
          </p:nvPr>
        </p:nvSpPr>
        <p:spPr/>
        <p:txBody>
          <a:bodyPr/>
          <a:lstStyle/>
          <a:p>
            <a:r>
              <a:rPr lang="en-US" smtClean="0"/>
              <a:t>® 2011. EPAM Systems. All rights reserved.</a:t>
            </a:r>
            <a:endParaRPr lang="ru-RU"/>
          </a:p>
        </p:txBody>
      </p:sp>
      <p:sp>
        <p:nvSpPr>
          <p:cNvPr id="4" name="Номер слайда 3"/>
          <p:cNvSpPr>
            <a:spLocks noGrp="1"/>
          </p:cNvSpPr>
          <p:nvPr>
            <p:ph type="sldNum" sz="quarter" idx="12"/>
          </p:nvPr>
        </p:nvSpPr>
        <p:spPr/>
        <p:txBody>
          <a:bodyPr/>
          <a:lstStyle/>
          <a:p>
            <a:fld id="{0EB6C2E2-7391-4BA5-9162-90ECE42707CD}" type="slidenum">
              <a:rPr lang="ru-RU" smtClean="0"/>
              <a:t>30</a:t>
            </a:fld>
            <a:endParaRPr lang="ru-RU"/>
          </a:p>
        </p:txBody>
      </p:sp>
      <p:sp>
        <p:nvSpPr>
          <p:cNvPr id="5" name="Содержимое 4"/>
          <p:cNvSpPr>
            <a:spLocks noGrp="1"/>
          </p:cNvSpPr>
          <p:nvPr>
            <p:ph sz="quarter" idx="1"/>
          </p:nvPr>
        </p:nvSpPr>
        <p:spPr/>
        <p:txBody>
          <a:bodyPr>
            <a:normAutofit/>
          </a:bodyPr>
          <a:lstStyle/>
          <a:p>
            <a:pPr marL="0" indent="0">
              <a:buNone/>
            </a:pPr>
            <a:r>
              <a:rPr lang="en-US" dirty="0" smtClean="0"/>
              <a:t>During </a:t>
            </a:r>
            <a:r>
              <a:rPr lang="en-US" dirty="0"/>
              <a:t>test implementation and execution, we take the test conditions into </a:t>
            </a:r>
            <a:r>
              <a:rPr lang="en-US" b="1" dirty="0"/>
              <a:t>test cases </a:t>
            </a:r>
            <a:r>
              <a:rPr lang="en-US" dirty="0"/>
              <a:t>and procedures and other </a:t>
            </a:r>
            <a:r>
              <a:rPr lang="en-US" b="1" dirty="0" err="1"/>
              <a:t>testware</a:t>
            </a:r>
            <a:r>
              <a:rPr lang="en-US" dirty="0"/>
              <a:t> such as scripts for automation, the test environment and any other test infrastructure. </a:t>
            </a:r>
            <a:endParaRPr lang="en-US" dirty="0" smtClean="0"/>
          </a:p>
          <a:p>
            <a:pPr marL="0" indent="0">
              <a:buNone/>
            </a:pPr>
            <a:r>
              <a:rPr lang="en-US" b="1" dirty="0" smtClean="0"/>
              <a:t>Test </a:t>
            </a:r>
            <a:r>
              <a:rPr lang="en-US" b="1" dirty="0"/>
              <a:t>implementation</a:t>
            </a:r>
            <a:r>
              <a:rPr lang="en-US" dirty="0"/>
              <a:t> has the following major task:</a:t>
            </a:r>
            <a:br>
              <a:rPr lang="en-US" dirty="0"/>
            </a:br>
            <a:r>
              <a:rPr lang="en-US" b="1" dirty="0" err="1"/>
              <a:t>i</a:t>
            </a:r>
            <a:r>
              <a:rPr lang="en-US" b="1" dirty="0"/>
              <a:t>.</a:t>
            </a:r>
            <a:r>
              <a:rPr lang="en-US" dirty="0"/>
              <a:t>  To develop and prioritize our test cases by using techniques and create </a:t>
            </a:r>
            <a:r>
              <a:rPr lang="en-US" b="1" dirty="0"/>
              <a:t>test data </a:t>
            </a:r>
            <a:r>
              <a:rPr lang="en-US" dirty="0"/>
              <a:t>for those tests. </a:t>
            </a:r>
            <a:r>
              <a:rPr lang="en-US" dirty="0" smtClean="0"/>
              <a:t> We </a:t>
            </a:r>
            <a:r>
              <a:rPr lang="en-US" dirty="0"/>
              <a:t>also write some instructions for carrying out the tests which is known as </a:t>
            </a:r>
            <a:r>
              <a:rPr lang="en-US" b="1" dirty="0"/>
              <a:t>test procedures.</a:t>
            </a:r>
            <a:r>
              <a:rPr lang="en-US" dirty="0"/>
              <a:t/>
            </a:r>
            <a:br>
              <a:rPr lang="en-US" dirty="0"/>
            </a:br>
            <a:endParaRPr lang="ru-RU" dirty="0"/>
          </a:p>
        </p:txBody>
      </p:sp>
    </p:spTree>
    <p:extLst>
      <p:ext uri="{BB962C8B-B14F-4D97-AF65-F5344CB8AC3E}">
        <p14:creationId xmlns:p14="http://schemas.microsoft.com/office/powerpoint/2010/main" val="38147855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normAutofit/>
          </a:bodyPr>
          <a:lstStyle/>
          <a:p>
            <a:r>
              <a:rPr lang="en-US" dirty="0"/>
              <a:t>Implementation and Execution</a:t>
            </a:r>
            <a:r>
              <a:rPr lang="en-US" dirty="0" smtClean="0"/>
              <a:t>:</a:t>
            </a:r>
            <a:endParaRPr lang="ru-RU" dirty="0"/>
          </a:p>
        </p:txBody>
      </p:sp>
      <p:sp>
        <p:nvSpPr>
          <p:cNvPr id="3" name="Нижний колонтитул 2"/>
          <p:cNvSpPr>
            <a:spLocks noGrp="1"/>
          </p:cNvSpPr>
          <p:nvPr>
            <p:ph type="ftr" sz="quarter" idx="11"/>
          </p:nvPr>
        </p:nvSpPr>
        <p:spPr/>
        <p:txBody>
          <a:bodyPr/>
          <a:lstStyle/>
          <a:p>
            <a:r>
              <a:rPr lang="en-US" smtClean="0"/>
              <a:t>® 2011. EPAM Systems. All rights reserved.</a:t>
            </a:r>
            <a:endParaRPr lang="ru-RU"/>
          </a:p>
        </p:txBody>
      </p:sp>
      <p:sp>
        <p:nvSpPr>
          <p:cNvPr id="4" name="Номер слайда 3"/>
          <p:cNvSpPr>
            <a:spLocks noGrp="1"/>
          </p:cNvSpPr>
          <p:nvPr>
            <p:ph type="sldNum" sz="quarter" idx="12"/>
          </p:nvPr>
        </p:nvSpPr>
        <p:spPr/>
        <p:txBody>
          <a:bodyPr/>
          <a:lstStyle/>
          <a:p>
            <a:fld id="{0EB6C2E2-7391-4BA5-9162-90ECE42707CD}" type="slidenum">
              <a:rPr lang="ru-RU" smtClean="0"/>
              <a:t>31</a:t>
            </a:fld>
            <a:endParaRPr lang="ru-RU"/>
          </a:p>
        </p:txBody>
      </p:sp>
      <p:sp>
        <p:nvSpPr>
          <p:cNvPr id="5" name="Содержимое 4"/>
          <p:cNvSpPr>
            <a:spLocks noGrp="1"/>
          </p:cNvSpPr>
          <p:nvPr>
            <p:ph sz="quarter" idx="1"/>
          </p:nvPr>
        </p:nvSpPr>
        <p:spPr/>
        <p:txBody>
          <a:bodyPr>
            <a:normAutofit/>
          </a:bodyPr>
          <a:lstStyle/>
          <a:p>
            <a:pPr marL="0" indent="0">
              <a:buNone/>
            </a:pPr>
            <a:r>
              <a:rPr lang="en-US" dirty="0" smtClean="0"/>
              <a:t>We </a:t>
            </a:r>
            <a:r>
              <a:rPr lang="en-US" dirty="0"/>
              <a:t>may also need to automate some tests using </a:t>
            </a:r>
            <a:r>
              <a:rPr lang="en-US" b="1" dirty="0"/>
              <a:t>test harness</a:t>
            </a:r>
            <a:r>
              <a:rPr lang="en-US" dirty="0"/>
              <a:t> and automated tests scripts. (</a:t>
            </a:r>
            <a:r>
              <a:rPr lang="en-US" i="1" dirty="0"/>
              <a:t>A test harness is a collection of software and test data for testing a program unit by running it under different conditions and monitoring its behavior and outputs.</a:t>
            </a:r>
            <a:r>
              <a:rPr lang="en-US" dirty="0"/>
              <a:t>)</a:t>
            </a:r>
            <a:br>
              <a:rPr lang="en-US" dirty="0"/>
            </a:br>
            <a:r>
              <a:rPr lang="en-US" b="1" dirty="0"/>
              <a:t>ii.</a:t>
            </a:r>
            <a:r>
              <a:rPr lang="en-US" dirty="0"/>
              <a:t> To create test suites from the test cases for efficient test execution</a:t>
            </a:r>
            <a:r>
              <a:rPr lang="en-US" dirty="0" smtClean="0"/>
              <a:t>.</a:t>
            </a:r>
            <a:r>
              <a:rPr lang="en-US" dirty="0"/>
              <a:t/>
            </a:r>
            <a:br>
              <a:rPr lang="en-US" dirty="0"/>
            </a:br>
            <a:r>
              <a:rPr lang="en-US" b="1" dirty="0"/>
              <a:t>iii.</a:t>
            </a:r>
            <a:r>
              <a:rPr lang="en-US" dirty="0"/>
              <a:t> To implement and verify the environment.</a:t>
            </a:r>
          </a:p>
          <a:p>
            <a:endParaRPr lang="ru-RU" dirty="0"/>
          </a:p>
        </p:txBody>
      </p:sp>
    </p:spTree>
    <p:extLst>
      <p:ext uri="{BB962C8B-B14F-4D97-AF65-F5344CB8AC3E}">
        <p14:creationId xmlns:p14="http://schemas.microsoft.com/office/powerpoint/2010/main" val="16096648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normAutofit/>
          </a:bodyPr>
          <a:lstStyle/>
          <a:p>
            <a:r>
              <a:rPr lang="en-US" dirty="0"/>
              <a:t>Implementation and Execution</a:t>
            </a:r>
            <a:r>
              <a:rPr lang="en-US" dirty="0" smtClean="0"/>
              <a:t>:</a:t>
            </a:r>
            <a:endParaRPr lang="ru-RU" dirty="0"/>
          </a:p>
        </p:txBody>
      </p:sp>
      <p:sp>
        <p:nvSpPr>
          <p:cNvPr id="3" name="Нижний колонтитул 2"/>
          <p:cNvSpPr>
            <a:spLocks noGrp="1"/>
          </p:cNvSpPr>
          <p:nvPr>
            <p:ph type="ftr" sz="quarter" idx="11"/>
          </p:nvPr>
        </p:nvSpPr>
        <p:spPr/>
        <p:txBody>
          <a:bodyPr/>
          <a:lstStyle/>
          <a:p>
            <a:r>
              <a:rPr lang="en-US" smtClean="0"/>
              <a:t>® 2011. EPAM Systems. All rights reserved.</a:t>
            </a:r>
            <a:endParaRPr lang="ru-RU"/>
          </a:p>
        </p:txBody>
      </p:sp>
      <p:sp>
        <p:nvSpPr>
          <p:cNvPr id="4" name="Номер слайда 3"/>
          <p:cNvSpPr>
            <a:spLocks noGrp="1"/>
          </p:cNvSpPr>
          <p:nvPr>
            <p:ph type="sldNum" sz="quarter" idx="12"/>
          </p:nvPr>
        </p:nvSpPr>
        <p:spPr/>
        <p:txBody>
          <a:bodyPr/>
          <a:lstStyle/>
          <a:p>
            <a:fld id="{0EB6C2E2-7391-4BA5-9162-90ECE42707CD}" type="slidenum">
              <a:rPr lang="ru-RU" smtClean="0"/>
              <a:t>32</a:t>
            </a:fld>
            <a:endParaRPr lang="ru-RU"/>
          </a:p>
        </p:txBody>
      </p:sp>
      <p:sp>
        <p:nvSpPr>
          <p:cNvPr id="5" name="Содержимое 4"/>
          <p:cNvSpPr>
            <a:spLocks noGrp="1"/>
          </p:cNvSpPr>
          <p:nvPr>
            <p:ph sz="quarter" idx="1"/>
          </p:nvPr>
        </p:nvSpPr>
        <p:spPr/>
        <p:txBody>
          <a:bodyPr>
            <a:normAutofit fontScale="92500" lnSpcReduction="20000"/>
          </a:bodyPr>
          <a:lstStyle/>
          <a:p>
            <a:r>
              <a:rPr lang="en-US" b="1" dirty="0" smtClean="0"/>
              <a:t>Test </a:t>
            </a:r>
            <a:r>
              <a:rPr lang="en-US" b="1" dirty="0"/>
              <a:t>execution</a:t>
            </a:r>
            <a:r>
              <a:rPr lang="en-US" dirty="0"/>
              <a:t> has the following major task:</a:t>
            </a:r>
            <a:br>
              <a:rPr lang="en-US" dirty="0"/>
            </a:br>
            <a:r>
              <a:rPr lang="en-US" b="1" dirty="0" err="1"/>
              <a:t>i</a:t>
            </a:r>
            <a:r>
              <a:rPr lang="en-US" b="1" dirty="0"/>
              <a:t>. </a:t>
            </a:r>
            <a:r>
              <a:rPr lang="en-US" dirty="0"/>
              <a:t> To execute test suites and individual test cases following the test procedures.</a:t>
            </a:r>
            <a:br>
              <a:rPr lang="en-US" dirty="0"/>
            </a:br>
            <a:r>
              <a:rPr lang="en-US" b="1" dirty="0"/>
              <a:t>ii.</a:t>
            </a:r>
            <a:r>
              <a:rPr lang="en-US" dirty="0"/>
              <a:t> To re-execute the tests that previously failed in order to confirm a fix. This is known as </a:t>
            </a:r>
            <a:r>
              <a:rPr lang="en-US" b="1" dirty="0"/>
              <a:t>confirmation testing or re-testing.</a:t>
            </a:r>
            <a:r>
              <a:rPr lang="en-US" dirty="0"/>
              <a:t/>
            </a:r>
            <a:br>
              <a:rPr lang="en-US" dirty="0"/>
            </a:br>
            <a:r>
              <a:rPr lang="en-US" b="1" dirty="0"/>
              <a:t>iii.</a:t>
            </a:r>
            <a:r>
              <a:rPr lang="en-US" dirty="0"/>
              <a:t> To log the outcome of the test execution and record the identities and versions of the software under tests. The </a:t>
            </a:r>
            <a:r>
              <a:rPr lang="en-US" b="1" dirty="0"/>
              <a:t>test log</a:t>
            </a:r>
            <a:r>
              <a:rPr lang="en-US" dirty="0"/>
              <a:t> is used for the audit trial. (A test log is nothing but, what are the test cases that we executed, in what order we executed, who executed that test cases and what is the status of the test case (pass/fail). These descriptions are documented and called as test log.).</a:t>
            </a:r>
            <a:br>
              <a:rPr lang="en-US" dirty="0"/>
            </a:br>
            <a:r>
              <a:rPr lang="en-US" b="1" dirty="0"/>
              <a:t>iv.</a:t>
            </a:r>
            <a:r>
              <a:rPr lang="en-US" dirty="0"/>
              <a:t> To Compare actual results with expected results.</a:t>
            </a:r>
            <a:br>
              <a:rPr lang="en-US" dirty="0"/>
            </a:br>
            <a:r>
              <a:rPr lang="en-US" b="1" dirty="0"/>
              <a:t>v.</a:t>
            </a:r>
            <a:r>
              <a:rPr lang="en-US" dirty="0"/>
              <a:t> Where there are differences between actual and expected results, it report discrepancies as Incidents.</a:t>
            </a:r>
          </a:p>
          <a:p>
            <a:endParaRPr lang="ru-RU" dirty="0"/>
          </a:p>
        </p:txBody>
      </p:sp>
    </p:spTree>
    <p:extLst>
      <p:ext uri="{BB962C8B-B14F-4D97-AF65-F5344CB8AC3E}">
        <p14:creationId xmlns:p14="http://schemas.microsoft.com/office/powerpoint/2010/main" val="31028279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body" idx="1"/>
          </p:nvPr>
        </p:nvSpPr>
        <p:spPr>
          <a:xfrm>
            <a:off x="611188" y="1485330"/>
            <a:ext cx="7993062" cy="1871662"/>
          </a:xfrm>
          <a:noFill/>
        </p:spPr>
        <p:txBody>
          <a:bodyPr>
            <a:normAutofit fontScale="92500" lnSpcReduction="20000"/>
          </a:bodyPr>
          <a:lstStyle/>
          <a:p>
            <a:pPr eaLnBrk="1" hangingPunct="1"/>
            <a:r>
              <a:rPr lang="en-US" sz="2000" dirty="0" smtClean="0">
                <a:solidFill>
                  <a:srgbClr val="333399"/>
                </a:solidFill>
              </a:rPr>
              <a:t>Build release notification </a:t>
            </a:r>
            <a:endParaRPr lang="en-US" sz="2000" dirty="0" smtClean="0">
              <a:solidFill>
                <a:srgbClr val="333399"/>
              </a:solidFill>
            </a:endParaRPr>
          </a:p>
          <a:p>
            <a:pPr eaLnBrk="1" hangingPunct="1"/>
            <a:r>
              <a:rPr lang="en-US" sz="2000" dirty="0" smtClean="0">
                <a:solidFill>
                  <a:srgbClr val="333399"/>
                </a:solidFill>
              </a:rPr>
              <a:t>Checking </a:t>
            </a:r>
            <a:r>
              <a:rPr lang="en-US" sz="2000" dirty="0" smtClean="0">
                <a:solidFill>
                  <a:srgbClr val="333399"/>
                </a:solidFill>
              </a:rPr>
              <a:t>required configuration and obligatory documents (</a:t>
            </a:r>
            <a:r>
              <a:rPr lang="en-US" sz="2000" dirty="0" err="1" smtClean="0">
                <a:solidFill>
                  <a:srgbClr val="333399"/>
                </a:solidFill>
              </a:rPr>
              <a:t>What’sNew</a:t>
            </a:r>
            <a:r>
              <a:rPr lang="en-US" sz="2000" dirty="0" smtClean="0">
                <a:solidFill>
                  <a:srgbClr val="333399"/>
                </a:solidFill>
              </a:rPr>
              <a:t>, ReadMe etc.)</a:t>
            </a:r>
          </a:p>
          <a:p>
            <a:pPr eaLnBrk="1" hangingPunct="1"/>
            <a:r>
              <a:rPr lang="en-US" sz="2000" dirty="0" smtClean="0">
                <a:solidFill>
                  <a:srgbClr val="333399"/>
                </a:solidFill>
              </a:rPr>
              <a:t>Installation, Smoke Test execution and making decision pass/fail</a:t>
            </a:r>
          </a:p>
          <a:p>
            <a:pPr eaLnBrk="1" hangingPunct="1"/>
            <a:r>
              <a:rPr lang="en-US" sz="2000" dirty="0" smtClean="0">
                <a:solidFill>
                  <a:srgbClr val="333399"/>
                </a:solidFill>
              </a:rPr>
              <a:t>Thorough testing – Critical Path and Extended Tests</a:t>
            </a:r>
          </a:p>
          <a:p>
            <a:pPr eaLnBrk="1" hangingPunct="1"/>
            <a:r>
              <a:rPr lang="en-US" sz="2000" dirty="0" smtClean="0">
                <a:solidFill>
                  <a:srgbClr val="333399"/>
                </a:solidFill>
              </a:rPr>
              <a:t>Defects reporting</a:t>
            </a:r>
          </a:p>
        </p:txBody>
      </p:sp>
      <p:sp>
        <p:nvSpPr>
          <p:cNvPr id="19459" name="Rectangle 5"/>
          <p:cNvSpPr>
            <a:spLocks noChangeArrowheads="1"/>
          </p:cNvSpPr>
          <p:nvPr/>
        </p:nvSpPr>
        <p:spPr bwMode="auto">
          <a:xfrm>
            <a:off x="452438" y="1167408"/>
            <a:ext cx="620712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pPr>
            <a:r>
              <a:rPr lang="en-US" sz="2000" dirty="0">
                <a:solidFill>
                  <a:schemeClr val="accent1"/>
                </a:solidFill>
              </a:rPr>
              <a:t>Activities</a:t>
            </a:r>
          </a:p>
        </p:txBody>
      </p:sp>
      <p:sp>
        <p:nvSpPr>
          <p:cNvPr id="19460" name="Rectangle 6"/>
          <p:cNvSpPr>
            <a:spLocks noChangeArrowheads="1"/>
          </p:cNvSpPr>
          <p:nvPr/>
        </p:nvSpPr>
        <p:spPr bwMode="auto">
          <a:xfrm>
            <a:off x="611188" y="3648202"/>
            <a:ext cx="3744912" cy="2589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Char char="•"/>
            </a:pPr>
            <a:r>
              <a:rPr lang="en-US" sz="2000" b="0" dirty="0">
                <a:solidFill>
                  <a:srgbClr val="333399"/>
                </a:solidFill>
              </a:rPr>
              <a:t>Notification – Installation passed/failed</a:t>
            </a:r>
          </a:p>
          <a:p>
            <a:pPr marL="342900" indent="-342900">
              <a:spcBef>
                <a:spcPct val="20000"/>
              </a:spcBef>
              <a:buFontTx/>
              <a:buChar char="•"/>
            </a:pPr>
            <a:r>
              <a:rPr lang="en-US" sz="2000" b="0" dirty="0">
                <a:solidFill>
                  <a:srgbClr val="333399"/>
                </a:solidFill>
              </a:rPr>
              <a:t>Notification – Smoke Test passed/failed</a:t>
            </a:r>
          </a:p>
          <a:p>
            <a:pPr marL="342900" indent="-342900">
              <a:spcBef>
                <a:spcPct val="20000"/>
              </a:spcBef>
              <a:buFontTx/>
              <a:buChar char="•"/>
            </a:pPr>
            <a:r>
              <a:rPr lang="en-US" sz="2000" b="0" dirty="0">
                <a:solidFill>
                  <a:srgbClr val="333399"/>
                </a:solidFill>
              </a:rPr>
              <a:t>Defect Reports</a:t>
            </a:r>
          </a:p>
          <a:p>
            <a:pPr marL="342900" indent="-342900">
              <a:spcBef>
                <a:spcPct val="20000"/>
              </a:spcBef>
              <a:buFontTx/>
              <a:buChar char="•"/>
            </a:pPr>
            <a:r>
              <a:rPr lang="en-US" sz="2000" b="0" dirty="0">
                <a:solidFill>
                  <a:srgbClr val="333399"/>
                </a:solidFill>
              </a:rPr>
              <a:t>Automated test scripts</a:t>
            </a:r>
          </a:p>
          <a:p>
            <a:pPr marL="342900" indent="-342900">
              <a:spcBef>
                <a:spcPct val="20000"/>
              </a:spcBef>
              <a:buFontTx/>
              <a:buChar char="•"/>
            </a:pPr>
            <a:r>
              <a:rPr lang="en-US" sz="2000" b="0" dirty="0">
                <a:solidFill>
                  <a:srgbClr val="333399"/>
                </a:solidFill>
              </a:rPr>
              <a:t>Updated Test Cases</a:t>
            </a:r>
          </a:p>
        </p:txBody>
      </p:sp>
      <p:sp>
        <p:nvSpPr>
          <p:cNvPr id="19461" name="Rectangle 7"/>
          <p:cNvSpPr>
            <a:spLocks noChangeArrowheads="1"/>
          </p:cNvSpPr>
          <p:nvPr/>
        </p:nvSpPr>
        <p:spPr bwMode="auto">
          <a:xfrm>
            <a:off x="398704" y="3327648"/>
            <a:ext cx="46434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pPr>
            <a:r>
              <a:rPr lang="en-US" sz="2000" dirty="0">
                <a:solidFill>
                  <a:srgbClr val="333399"/>
                </a:solidFill>
              </a:rPr>
              <a:t>Artifacts</a:t>
            </a:r>
          </a:p>
        </p:txBody>
      </p:sp>
      <p:pic>
        <p:nvPicPr>
          <p:cNvPr id="19462" name="Picture 8" descr="buil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0295" y="2984017"/>
            <a:ext cx="4889500" cy="325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 2011. EPAM Systems. All rights reserved.</a:t>
            </a:r>
            <a:endParaRPr lang="ru-RU"/>
          </a:p>
        </p:txBody>
      </p:sp>
      <p:sp>
        <p:nvSpPr>
          <p:cNvPr id="3" name="Slide Number Placeholder 2"/>
          <p:cNvSpPr>
            <a:spLocks noGrp="1"/>
          </p:cNvSpPr>
          <p:nvPr>
            <p:ph type="sldNum" sz="quarter" idx="12"/>
          </p:nvPr>
        </p:nvSpPr>
        <p:spPr/>
        <p:txBody>
          <a:bodyPr/>
          <a:lstStyle/>
          <a:p>
            <a:fld id="{0EB6C2E2-7391-4BA5-9162-90ECE42707CD}" type="slidenum">
              <a:rPr lang="ru-RU" smtClean="0"/>
              <a:t>33</a:t>
            </a:fld>
            <a:endParaRPr lang="ru-RU"/>
          </a:p>
        </p:txBody>
      </p:sp>
      <p:sp>
        <p:nvSpPr>
          <p:cNvPr id="10" name="Title 1"/>
          <p:cNvSpPr>
            <a:spLocks noGrp="1"/>
          </p:cNvSpPr>
          <p:nvPr>
            <p:ph type="title"/>
          </p:nvPr>
        </p:nvSpPr>
        <p:spPr>
          <a:xfrm>
            <a:off x="457200" y="152400"/>
            <a:ext cx="8229600" cy="990600"/>
          </a:xfrm>
        </p:spPr>
        <p:txBody>
          <a:bodyPr>
            <a:normAutofit/>
          </a:bodyPr>
          <a:lstStyle/>
          <a:p>
            <a:r>
              <a:rPr lang="en-US" dirty="0" smtClean="0">
                <a:solidFill>
                  <a:srgbClr val="333399"/>
                </a:solidFill>
              </a:rPr>
              <a:t>Test Executing</a:t>
            </a:r>
            <a:endParaRPr lang="ru-RU" dirty="0"/>
          </a:p>
        </p:txBody>
      </p:sp>
    </p:spTree>
    <p:extLst>
      <p:ext uri="{BB962C8B-B14F-4D97-AF65-F5344CB8AC3E}">
        <p14:creationId xmlns:p14="http://schemas.microsoft.com/office/powerpoint/2010/main" val="2938782725"/>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_s1031"/>
          <p:cNvSpPr>
            <a:spLocks noChangeArrowheads="1" noTextEdit="1"/>
          </p:cNvSpPr>
          <p:nvPr/>
        </p:nvSpPr>
        <p:spPr bwMode="auto">
          <a:xfrm rot="-5400000">
            <a:off x="2339975" y="1530350"/>
            <a:ext cx="3857625" cy="385762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1 h 21600"/>
            </a:gdLst>
            <a:ahLst/>
            <a:cxnLst>
              <a:cxn ang="T8">
                <a:pos x="T0" y="T1"/>
              </a:cxn>
              <a:cxn ang="T9">
                <a:pos x="T2" y="T3"/>
              </a:cxn>
              <a:cxn ang="T10">
                <a:pos x="T4" y="T5"/>
              </a:cxn>
              <a:cxn ang="T11">
                <a:pos x="T6" y="T7"/>
              </a:cxn>
            </a:cxnLst>
            <a:rect l="T12" t="T13" r="T14" b="T15"/>
            <a:pathLst>
              <a:path w="21600" h="21600">
                <a:moveTo>
                  <a:pt x="7765" y="3289"/>
                </a:moveTo>
                <a:cubicBezTo>
                  <a:pt x="8729" y="2900"/>
                  <a:pt x="9760" y="2700"/>
                  <a:pt x="10799" y="2700"/>
                </a:cubicBezTo>
                <a:cubicBezTo>
                  <a:pt x="11839" y="2699"/>
                  <a:pt x="12870" y="2900"/>
                  <a:pt x="13834" y="3289"/>
                </a:cubicBezTo>
                <a:lnTo>
                  <a:pt x="14845" y="786"/>
                </a:lnTo>
                <a:cubicBezTo>
                  <a:pt x="13560" y="266"/>
                  <a:pt x="12186" y="0"/>
                  <a:pt x="10800" y="0"/>
                </a:cubicBezTo>
                <a:cubicBezTo>
                  <a:pt x="9413" y="-1"/>
                  <a:pt x="8039" y="266"/>
                  <a:pt x="6754" y="786"/>
                </a:cubicBezTo>
                <a:lnTo>
                  <a:pt x="7765" y="3289"/>
                </a:lnTo>
                <a:close/>
              </a:path>
            </a:pathLst>
          </a:custGeom>
          <a:solidFill>
            <a:srgbClr val="9966FF"/>
          </a:solidFill>
          <a:ln w="28575">
            <a:solidFill>
              <a:srgbClr val="5F0FFF"/>
            </a:solidFill>
            <a:miter lim="800000"/>
            <a:headEnd/>
            <a:tailEnd/>
          </a:ln>
        </p:spPr>
        <p:txBody>
          <a:bodyPr anchor="ctr"/>
          <a:lstStyle/>
          <a:p>
            <a:endParaRPr lang="ru-RU"/>
          </a:p>
        </p:txBody>
      </p:sp>
      <p:sp>
        <p:nvSpPr>
          <p:cNvPr id="20483" name="_s1030"/>
          <p:cNvSpPr>
            <a:spLocks noChangeArrowheads="1" noTextEdit="1"/>
          </p:cNvSpPr>
          <p:nvPr/>
        </p:nvSpPr>
        <p:spPr bwMode="auto">
          <a:xfrm rot="10800000">
            <a:off x="2443163" y="1628775"/>
            <a:ext cx="3857625" cy="385762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1 h 21600"/>
            </a:gdLst>
            <a:ahLst/>
            <a:cxnLst>
              <a:cxn ang="T8">
                <a:pos x="T0" y="T1"/>
              </a:cxn>
              <a:cxn ang="T9">
                <a:pos x="T2" y="T3"/>
              </a:cxn>
              <a:cxn ang="T10">
                <a:pos x="T4" y="T5"/>
              </a:cxn>
              <a:cxn ang="T11">
                <a:pos x="T6" y="T7"/>
              </a:cxn>
            </a:cxnLst>
            <a:rect l="T12" t="T13" r="T14" b="T15"/>
            <a:pathLst>
              <a:path w="21600" h="21600">
                <a:moveTo>
                  <a:pt x="7765" y="3289"/>
                </a:moveTo>
                <a:cubicBezTo>
                  <a:pt x="8729" y="2900"/>
                  <a:pt x="9760" y="2700"/>
                  <a:pt x="10799" y="2700"/>
                </a:cubicBezTo>
                <a:cubicBezTo>
                  <a:pt x="11839" y="2699"/>
                  <a:pt x="12870" y="2900"/>
                  <a:pt x="13834" y="3289"/>
                </a:cubicBezTo>
                <a:lnTo>
                  <a:pt x="14845" y="786"/>
                </a:lnTo>
                <a:cubicBezTo>
                  <a:pt x="13560" y="266"/>
                  <a:pt x="12186" y="0"/>
                  <a:pt x="10800" y="0"/>
                </a:cubicBezTo>
                <a:cubicBezTo>
                  <a:pt x="9413" y="-1"/>
                  <a:pt x="8039" y="266"/>
                  <a:pt x="6754" y="786"/>
                </a:cubicBezTo>
                <a:lnTo>
                  <a:pt x="7765" y="3289"/>
                </a:lnTo>
                <a:close/>
              </a:path>
            </a:pathLst>
          </a:custGeom>
          <a:solidFill>
            <a:srgbClr val="F1FD09"/>
          </a:solidFill>
          <a:ln w="28575">
            <a:solidFill>
              <a:srgbClr val="CAD402"/>
            </a:solidFill>
            <a:miter lim="800000"/>
            <a:headEnd/>
            <a:tailEnd/>
          </a:ln>
        </p:spPr>
        <p:txBody>
          <a:bodyPr anchor="ctr"/>
          <a:lstStyle/>
          <a:p>
            <a:endParaRPr lang="ru-RU"/>
          </a:p>
        </p:txBody>
      </p:sp>
      <p:sp>
        <p:nvSpPr>
          <p:cNvPr id="20484" name="_s1029"/>
          <p:cNvSpPr>
            <a:spLocks noChangeArrowheads="1" noTextEdit="1"/>
          </p:cNvSpPr>
          <p:nvPr/>
        </p:nvSpPr>
        <p:spPr bwMode="auto">
          <a:xfrm rot="5400000">
            <a:off x="2586038" y="1557338"/>
            <a:ext cx="3857625" cy="385762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1 h 21600"/>
            </a:gdLst>
            <a:ahLst/>
            <a:cxnLst>
              <a:cxn ang="T8">
                <a:pos x="T0" y="T1"/>
              </a:cxn>
              <a:cxn ang="T9">
                <a:pos x="T2" y="T3"/>
              </a:cxn>
              <a:cxn ang="T10">
                <a:pos x="T4" y="T5"/>
              </a:cxn>
              <a:cxn ang="T11">
                <a:pos x="T6" y="T7"/>
              </a:cxn>
            </a:cxnLst>
            <a:rect l="T12" t="T13" r="T14" b="T15"/>
            <a:pathLst>
              <a:path w="21600" h="21600">
                <a:moveTo>
                  <a:pt x="7765" y="3289"/>
                </a:moveTo>
                <a:cubicBezTo>
                  <a:pt x="8729" y="2900"/>
                  <a:pt x="9760" y="2700"/>
                  <a:pt x="10799" y="2700"/>
                </a:cubicBezTo>
                <a:cubicBezTo>
                  <a:pt x="11839" y="2699"/>
                  <a:pt x="12870" y="2900"/>
                  <a:pt x="13834" y="3289"/>
                </a:cubicBezTo>
                <a:lnTo>
                  <a:pt x="14845" y="786"/>
                </a:lnTo>
                <a:cubicBezTo>
                  <a:pt x="13560" y="266"/>
                  <a:pt x="12186" y="0"/>
                  <a:pt x="10800" y="0"/>
                </a:cubicBezTo>
                <a:cubicBezTo>
                  <a:pt x="9413" y="-1"/>
                  <a:pt x="8039" y="266"/>
                  <a:pt x="6754" y="786"/>
                </a:cubicBezTo>
                <a:lnTo>
                  <a:pt x="7765" y="3289"/>
                </a:lnTo>
                <a:close/>
              </a:path>
            </a:pathLst>
          </a:custGeom>
          <a:solidFill>
            <a:srgbClr val="0399FF"/>
          </a:solidFill>
          <a:ln w="28575">
            <a:solidFill>
              <a:srgbClr val="4B595B"/>
            </a:solidFill>
            <a:miter lim="800000"/>
            <a:headEnd/>
            <a:tailEnd/>
          </a:ln>
        </p:spPr>
        <p:txBody>
          <a:bodyPr anchor="ctr"/>
          <a:lstStyle/>
          <a:p>
            <a:endParaRPr lang="ru-RU"/>
          </a:p>
        </p:txBody>
      </p:sp>
      <p:sp>
        <p:nvSpPr>
          <p:cNvPr id="20485" name="_s1035"/>
          <p:cNvSpPr>
            <a:spLocks noChangeArrowheads="1"/>
          </p:cNvSpPr>
          <p:nvPr/>
        </p:nvSpPr>
        <p:spPr bwMode="auto">
          <a:xfrm>
            <a:off x="2555875" y="4076700"/>
            <a:ext cx="989013"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spcBef>
                <a:spcPct val="0"/>
              </a:spcBef>
            </a:pPr>
            <a:r>
              <a:rPr lang="en-US" sz="2000" b="0">
                <a:solidFill>
                  <a:schemeClr val="tx1"/>
                </a:solidFill>
                <a:latin typeface="Tahoma" pitchFamily="34" charset="0"/>
              </a:rPr>
              <a:t>Test </a:t>
            </a:r>
          </a:p>
          <a:p>
            <a:pPr algn="ctr">
              <a:spcBef>
                <a:spcPct val="0"/>
              </a:spcBef>
            </a:pPr>
            <a:r>
              <a:rPr lang="en-US" sz="2000" b="0">
                <a:solidFill>
                  <a:schemeClr val="tx1"/>
                </a:solidFill>
                <a:latin typeface="Tahoma" pitchFamily="34" charset="0"/>
              </a:rPr>
              <a:t>Planning</a:t>
            </a:r>
          </a:p>
        </p:txBody>
      </p:sp>
      <p:sp>
        <p:nvSpPr>
          <p:cNvPr id="20486" name="_s1034"/>
          <p:cNvSpPr>
            <a:spLocks noChangeArrowheads="1"/>
          </p:cNvSpPr>
          <p:nvPr/>
        </p:nvSpPr>
        <p:spPr bwMode="auto">
          <a:xfrm>
            <a:off x="2627313" y="1628775"/>
            <a:ext cx="92075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spcBef>
                <a:spcPct val="0"/>
              </a:spcBef>
            </a:pPr>
            <a:r>
              <a:rPr lang="en-US" sz="2000" b="0">
                <a:solidFill>
                  <a:schemeClr val="tx1"/>
                </a:solidFill>
                <a:latin typeface="Tahoma" pitchFamily="34" charset="0"/>
              </a:rPr>
              <a:t>Test </a:t>
            </a:r>
          </a:p>
          <a:p>
            <a:pPr algn="ctr">
              <a:spcBef>
                <a:spcPct val="0"/>
              </a:spcBef>
            </a:pPr>
            <a:r>
              <a:rPr lang="en-US" sz="2000" b="0">
                <a:solidFill>
                  <a:schemeClr val="tx1"/>
                </a:solidFill>
                <a:latin typeface="Tahoma" pitchFamily="34" charset="0"/>
              </a:rPr>
              <a:t>Designing</a:t>
            </a:r>
          </a:p>
        </p:txBody>
      </p:sp>
      <p:sp>
        <p:nvSpPr>
          <p:cNvPr id="20487" name="_s1033"/>
          <p:cNvSpPr>
            <a:spLocks noChangeArrowheads="1"/>
          </p:cNvSpPr>
          <p:nvPr/>
        </p:nvSpPr>
        <p:spPr bwMode="auto">
          <a:xfrm>
            <a:off x="5167313" y="1647825"/>
            <a:ext cx="989012"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spcBef>
                <a:spcPct val="0"/>
              </a:spcBef>
            </a:pPr>
            <a:r>
              <a:rPr lang="en-US" sz="2000" b="0">
                <a:solidFill>
                  <a:schemeClr val="tx1"/>
                </a:solidFill>
                <a:latin typeface="Tahoma" pitchFamily="34" charset="0"/>
              </a:rPr>
              <a:t>Test</a:t>
            </a:r>
          </a:p>
          <a:p>
            <a:pPr algn="ctr">
              <a:spcBef>
                <a:spcPct val="0"/>
              </a:spcBef>
            </a:pPr>
            <a:r>
              <a:rPr lang="en-US" sz="2000" b="0">
                <a:solidFill>
                  <a:schemeClr val="tx1"/>
                </a:solidFill>
                <a:latin typeface="Tahoma" pitchFamily="34" charset="0"/>
              </a:rPr>
              <a:t>Executing</a:t>
            </a:r>
          </a:p>
        </p:txBody>
      </p:sp>
      <p:sp>
        <p:nvSpPr>
          <p:cNvPr id="103434" name="_s1032"/>
          <p:cNvSpPr>
            <a:spLocks noChangeArrowheads="1"/>
          </p:cNvSpPr>
          <p:nvPr/>
        </p:nvSpPr>
        <p:spPr bwMode="auto">
          <a:xfrm>
            <a:off x="5148263" y="4076700"/>
            <a:ext cx="989012"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spcBef>
                <a:spcPct val="0"/>
              </a:spcBef>
            </a:pPr>
            <a:r>
              <a:rPr lang="en-US" sz="2000">
                <a:solidFill>
                  <a:schemeClr val="accent2"/>
                </a:solidFill>
                <a:latin typeface="Tahoma" pitchFamily="34" charset="0"/>
              </a:rPr>
              <a:t>Analyze &amp;</a:t>
            </a:r>
          </a:p>
          <a:p>
            <a:pPr algn="ctr">
              <a:spcBef>
                <a:spcPct val="0"/>
              </a:spcBef>
            </a:pPr>
            <a:r>
              <a:rPr lang="en-US" sz="2000">
                <a:solidFill>
                  <a:schemeClr val="accent2"/>
                </a:solidFill>
                <a:latin typeface="Tahoma" pitchFamily="34" charset="0"/>
              </a:rPr>
              <a:t>Reporting</a:t>
            </a:r>
          </a:p>
        </p:txBody>
      </p:sp>
      <p:sp>
        <p:nvSpPr>
          <p:cNvPr id="20489" name="Rectangle 11"/>
          <p:cNvSpPr>
            <a:spLocks noChangeArrowheads="1"/>
          </p:cNvSpPr>
          <p:nvPr/>
        </p:nvSpPr>
        <p:spPr bwMode="auto">
          <a:xfrm>
            <a:off x="755650" y="4759325"/>
            <a:ext cx="1655763"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pPr>
            <a:r>
              <a:rPr lang="en-US" sz="2000" b="0">
                <a:solidFill>
                  <a:schemeClr val="tx1"/>
                </a:solidFill>
                <a:latin typeface="Tahoma" pitchFamily="34" charset="0"/>
              </a:rPr>
              <a:t>Initiation</a:t>
            </a:r>
          </a:p>
          <a:p>
            <a:pPr marL="342900" indent="-342900">
              <a:spcBef>
                <a:spcPct val="20000"/>
              </a:spcBef>
              <a:buFontTx/>
              <a:buChar char="•"/>
            </a:pPr>
            <a:endParaRPr lang="en-US" sz="2000" b="0">
              <a:solidFill>
                <a:schemeClr val="tx1"/>
              </a:solidFill>
              <a:latin typeface="Tahoma" pitchFamily="34" charset="0"/>
            </a:endParaRPr>
          </a:p>
        </p:txBody>
      </p:sp>
      <p:sp>
        <p:nvSpPr>
          <p:cNvPr id="20490" name="AutoShape 12"/>
          <p:cNvSpPr>
            <a:spLocks noChangeArrowheads="1"/>
          </p:cNvSpPr>
          <p:nvPr/>
        </p:nvSpPr>
        <p:spPr bwMode="auto">
          <a:xfrm rot="-598036">
            <a:off x="1258888" y="5157788"/>
            <a:ext cx="1771650" cy="504825"/>
          </a:xfrm>
          <a:prstGeom prst="curvedUpArrow">
            <a:avLst>
              <a:gd name="adj1" fmla="val 70189"/>
              <a:gd name="adj2" fmla="val 140377"/>
              <a:gd name="adj3" fmla="val 33333"/>
            </a:avLst>
          </a:prstGeom>
          <a:solidFill>
            <a:srgbClr val="CC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ru-RU"/>
          </a:p>
        </p:txBody>
      </p:sp>
      <p:sp>
        <p:nvSpPr>
          <p:cNvPr id="20491" name="AutoShape 13"/>
          <p:cNvSpPr>
            <a:spLocks noChangeArrowheads="1"/>
          </p:cNvSpPr>
          <p:nvPr/>
        </p:nvSpPr>
        <p:spPr bwMode="auto">
          <a:xfrm rot="1357094" flipV="1">
            <a:off x="6300788" y="5014913"/>
            <a:ext cx="1800225" cy="504825"/>
          </a:xfrm>
          <a:prstGeom prst="curvedUpArrow">
            <a:avLst>
              <a:gd name="adj1" fmla="val 71321"/>
              <a:gd name="adj2" fmla="val 142642"/>
              <a:gd name="adj3" fmla="val 33333"/>
            </a:avLst>
          </a:prstGeom>
          <a:solidFill>
            <a:srgbClr val="CC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ru-RU"/>
          </a:p>
        </p:txBody>
      </p:sp>
      <p:sp>
        <p:nvSpPr>
          <p:cNvPr id="20492" name="Rectangle 14"/>
          <p:cNvSpPr>
            <a:spLocks noChangeArrowheads="1"/>
          </p:cNvSpPr>
          <p:nvPr/>
        </p:nvSpPr>
        <p:spPr bwMode="auto">
          <a:xfrm>
            <a:off x="6877050" y="5734050"/>
            <a:ext cx="1655763"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pPr>
            <a:r>
              <a:rPr lang="en-US" sz="2000" b="0">
                <a:solidFill>
                  <a:schemeClr val="tx1"/>
                </a:solidFill>
                <a:latin typeface="Tahoma" pitchFamily="34" charset="0"/>
              </a:rPr>
              <a:t>Completion</a:t>
            </a:r>
          </a:p>
          <a:p>
            <a:pPr marL="342900" indent="-342900">
              <a:spcBef>
                <a:spcPct val="20000"/>
              </a:spcBef>
              <a:buFontTx/>
              <a:buChar char="•"/>
            </a:pPr>
            <a:endParaRPr lang="en-US" sz="2000" b="0">
              <a:solidFill>
                <a:schemeClr val="tx1"/>
              </a:solidFill>
              <a:latin typeface="Tahoma" pitchFamily="34" charset="0"/>
            </a:endParaRPr>
          </a:p>
        </p:txBody>
      </p:sp>
      <p:sp>
        <p:nvSpPr>
          <p:cNvPr id="20493" name="_s1028"/>
          <p:cNvSpPr>
            <a:spLocks noChangeArrowheads="1" noTextEdit="1"/>
          </p:cNvSpPr>
          <p:nvPr/>
        </p:nvSpPr>
        <p:spPr bwMode="auto">
          <a:xfrm>
            <a:off x="2454275" y="1371600"/>
            <a:ext cx="3857625" cy="385762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1 h 21600"/>
            </a:gdLst>
            <a:ahLst/>
            <a:cxnLst>
              <a:cxn ang="T8">
                <a:pos x="T0" y="T1"/>
              </a:cxn>
              <a:cxn ang="T9">
                <a:pos x="T2" y="T3"/>
              </a:cxn>
              <a:cxn ang="T10">
                <a:pos x="T4" y="T5"/>
              </a:cxn>
              <a:cxn ang="T11">
                <a:pos x="T6" y="T7"/>
              </a:cxn>
            </a:cxnLst>
            <a:rect l="T12" t="T13" r="T14" b="T15"/>
            <a:pathLst>
              <a:path w="21600" h="21600">
                <a:moveTo>
                  <a:pt x="7765" y="3289"/>
                </a:moveTo>
                <a:cubicBezTo>
                  <a:pt x="8729" y="2900"/>
                  <a:pt x="9760" y="2700"/>
                  <a:pt x="10799" y="2700"/>
                </a:cubicBezTo>
                <a:cubicBezTo>
                  <a:pt x="11839" y="2699"/>
                  <a:pt x="12870" y="2900"/>
                  <a:pt x="13834" y="3289"/>
                </a:cubicBezTo>
                <a:lnTo>
                  <a:pt x="14845" y="786"/>
                </a:lnTo>
                <a:cubicBezTo>
                  <a:pt x="13560" y="266"/>
                  <a:pt x="12186" y="0"/>
                  <a:pt x="10800" y="0"/>
                </a:cubicBezTo>
                <a:cubicBezTo>
                  <a:pt x="9413" y="-1"/>
                  <a:pt x="8039" y="266"/>
                  <a:pt x="6754" y="786"/>
                </a:cubicBezTo>
                <a:lnTo>
                  <a:pt x="7765" y="3289"/>
                </a:lnTo>
                <a:close/>
              </a:path>
            </a:pathLst>
          </a:custGeom>
          <a:solidFill>
            <a:srgbClr val="FF00FF"/>
          </a:solidFill>
          <a:ln w="28575">
            <a:solidFill>
              <a:srgbClr val="CA00CA"/>
            </a:solidFill>
            <a:miter lim="800000"/>
            <a:headEnd/>
            <a:tailEnd/>
          </a:ln>
        </p:spPr>
        <p:txBody>
          <a:bodyPr anchor="ctr"/>
          <a:lstStyle/>
          <a:p>
            <a:endParaRPr lang="ru-RU"/>
          </a:p>
        </p:txBody>
      </p:sp>
      <p:sp>
        <p:nvSpPr>
          <p:cNvPr id="20495" name="Rectangle 18"/>
          <p:cNvSpPr>
            <a:spLocks noChangeArrowheads="1"/>
          </p:cNvSpPr>
          <p:nvPr/>
        </p:nvSpPr>
        <p:spPr bwMode="auto">
          <a:xfrm>
            <a:off x="457200" y="76200"/>
            <a:ext cx="64198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spcBef>
                <a:spcPct val="0"/>
              </a:spcBef>
            </a:pPr>
            <a:r>
              <a:rPr lang="en-US" sz="2400" b="0">
                <a:solidFill>
                  <a:schemeClr val="bg1"/>
                </a:solidFill>
                <a:latin typeface="Tahoma" pitchFamily="34" charset="0"/>
              </a:rPr>
              <a:t>Functional Testing Workflow</a:t>
            </a:r>
          </a:p>
        </p:txBody>
      </p:sp>
      <p:sp>
        <p:nvSpPr>
          <p:cNvPr id="4" name="Title 3"/>
          <p:cNvSpPr>
            <a:spLocks noGrp="1"/>
          </p:cNvSpPr>
          <p:nvPr>
            <p:ph type="title"/>
          </p:nvPr>
        </p:nvSpPr>
        <p:spPr/>
        <p:txBody>
          <a:bodyPr/>
          <a:lstStyle/>
          <a:p>
            <a:r>
              <a:rPr lang="en-US" dirty="0">
                <a:solidFill>
                  <a:srgbClr val="333399"/>
                </a:solidFill>
              </a:rPr>
              <a:t>Main </a:t>
            </a:r>
            <a:r>
              <a:rPr lang="en-US" dirty="0" smtClean="0">
                <a:solidFill>
                  <a:srgbClr val="333399"/>
                </a:solidFill>
              </a:rPr>
              <a:t>Stages</a:t>
            </a:r>
            <a:endParaRPr lang="ru-RU" dirty="0"/>
          </a:p>
        </p:txBody>
      </p:sp>
      <p:sp>
        <p:nvSpPr>
          <p:cNvPr id="2" name="Footer Placeholder 1"/>
          <p:cNvSpPr>
            <a:spLocks noGrp="1"/>
          </p:cNvSpPr>
          <p:nvPr>
            <p:ph type="ftr" sz="quarter" idx="11"/>
          </p:nvPr>
        </p:nvSpPr>
        <p:spPr/>
        <p:txBody>
          <a:bodyPr/>
          <a:lstStyle/>
          <a:p>
            <a:r>
              <a:rPr lang="en-US" smtClean="0"/>
              <a:t>® 2011. EPAM Systems. All rights reserved.</a:t>
            </a:r>
            <a:endParaRPr lang="ru-RU"/>
          </a:p>
        </p:txBody>
      </p:sp>
      <p:sp>
        <p:nvSpPr>
          <p:cNvPr id="3" name="Slide Number Placeholder 2"/>
          <p:cNvSpPr>
            <a:spLocks noGrp="1"/>
          </p:cNvSpPr>
          <p:nvPr>
            <p:ph type="sldNum" sz="quarter" idx="12"/>
          </p:nvPr>
        </p:nvSpPr>
        <p:spPr/>
        <p:txBody>
          <a:bodyPr/>
          <a:lstStyle/>
          <a:p>
            <a:fld id="{0EB6C2E2-7391-4BA5-9162-90ECE42707CD}" type="slidenum">
              <a:rPr lang="ru-RU" smtClean="0"/>
              <a:t>34</a:t>
            </a:fld>
            <a:endParaRPr lang="ru-RU"/>
          </a:p>
        </p:txBody>
      </p:sp>
    </p:spTree>
    <p:extLst>
      <p:ext uri="{BB962C8B-B14F-4D97-AF65-F5344CB8AC3E}">
        <p14:creationId xmlns:p14="http://schemas.microsoft.com/office/powerpoint/2010/main" val="23755550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32" fill="hold" grpId="0" nodeType="withEffect">
                                  <p:stCondLst>
                                    <p:cond delay="0"/>
                                  </p:stCondLst>
                                  <p:childTnLst>
                                    <p:set>
                                      <p:cBhvr>
                                        <p:cTn id="6" dur="1" fill="hold">
                                          <p:stCondLst>
                                            <p:cond delay="0"/>
                                          </p:stCondLst>
                                        </p:cTn>
                                        <p:tgtEl>
                                          <p:spTgt spid="103434"/>
                                        </p:tgtEl>
                                        <p:attrNameLst>
                                          <p:attrName>style.visibility</p:attrName>
                                        </p:attrNameLst>
                                      </p:cBhvr>
                                      <p:to>
                                        <p:strVal val="visible"/>
                                      </p:to>
                                    </p:set>
                                    <p:anim calcmode="lin" valueType="num">
                                      <p:cBhvr>
                                        <p:cTn id="7" dur="1000" fill="hold"/>
                                        <p:tgtEl>
                                          <p:spTgt spid="103434"/>
                                        </p:tgtEl>
                                        <p:attrNameLst>
                                          <p:attrName>ppt_w</p:attrName>
                                        </p:attrNameLst>
                                      </p:cBhvr>
                                      <p:tavLst>
                                        <p:tav tm="0">
                                          <p:val>
                                            <p:strVal val="4*#ppt_w"/>
                                          </p:val>
                                        </p:tav>
                                        <p:tav tm="100000">
                                          <p:val>
                                            <p:strVal val="#ppt_w"/>
                                          </p:val>
                                        </p:tav>
                                      </p:tavLst>
                                    </p:anim>
                                    <p:anim calcmode="lin" valueType="num">
                                      <p:cBhvr>
                                        <p:cTn id="8" dur="1000" fill="hold"/>
                                        <p:tgtEl>
                                          <p:spTgt spid="103434"/>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3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normAutofit/>
          </a:bodyPr>
          <a:lstStyle/>
          <a:p>
            <a:r>
              <a:rPr lang="en-US" dirty="0"/>
              <a:t>Evaluating Exit criteria and Reporting</a:t>
            </a:r>
            <a:endParaRPr lang="ru-RU" dirty="0"/>
          </a:p>
        </p:txBody>
      </p:sp>
      <p:sp>
        <p:nvSpPr>
          <p:cNvPr id="3" name="Нижний колонтитул 2"/>
          <p:cNvSpPr>
            <a:spLocks noGrp="1"/>
          </p:cNvSpPr>
          <p:nvPr>
            <p:ph type="ftr" sz="quarter" idx="11"/>
          </p:nvPr>
        </p:nvSpPr>
        <p:spPr/>
        <p:txBody>
          <a:bodyPr/>
          <a:lstStyle/>
          <a:p>
            <a:r>
              <a:rPr lang="en-US" smtClean="0"/>
              <a:t>® 2011. EPAM Systems. All rights reserved.</a:t>
            </a:r>
            <a:endParaRPr lang="ru-RU"/>
          </a:p>
        </p:txBody>
      </p:sp>
      <p:sp>
        <p:nvSpPr>
          <p:cNvPr id="4" name="Номер слайда 3"/>
          <p:cNvSpPr>
            <a:spLocks noGrp="1"/>
          </p:cNvSpPr>
          <p:nvPr>
            <p:ph type="sldNum" sz="quarter" idx="12"/>
          </p:nvPr>
        </p:nvSpPr>
        <p:spPr/>
        <p:txBody>
          <a:bodyPr/>
          <a:lstStyle/>
          <a:p>
            <a:fld id="{0EB6C2E2-7391-4BA5-9162-90ECE42707CD}" type="slidenum">
              <a:rPr lang="ru-RU" smtClean="0"/>
              <a:t>35</a:t>
            </a:fld>
            <a:endParaRPr lang="ru-RU"/>
          </a:p>
        </p:txBody>
      </p:sp>
      <p:sp>
        <p:nvSpPr>
          <p:cNvPr id="5" name="Содержимое 4"/>
          <p:cNvSpPr>
            <a:spLocks noGrp="1"/>
          </p:cNvSpPr>
          <p:nvPr>
            <p:ph sz="quarter" idx="1"/>
          </p:nvPr>
        </p:nvSpPr>
        <p:spPr/>
        <p:txBody>
          <a:bodyPr>
            <a:normAutofit fontScale="92500" lnSpcReduction="20000"/>
          </a:bodyPr>
          <a:lstStyle/>
          <a:p>
            <a:pPr marL="0" indent="0">
              <a:buNone/>
            </a:pPr>
            <a:r>
              <a:rPr lang="en-US" dirty="0" smtClean="0"/>
              <a:t>Based </a:t>
            </a:r>
            <a:r>
              <a:rPr lang="en-US" dirty="0"/>
              <a:t>on the risk assessment of the project we will set the criteria for each test level against which we will measure the “enough testing”. These criteria vary from project to project and are known as </a:t>
            </a:r>
            <a:r>
              <a:rPr lang="en-US" b="1" dirty="0"/>
              <a:t>exit criteria</a:t>
            </a:r>
            <a:r>
              <a:rPr lang="en-US" dirty="0"/>
              <a:t>.</a:t>
            </a:r>
            <a:br>
              <a:rPr lang="en-US" dirty="0"/>
            </a:br>
            <a:r>
              <a:rPr lang="en-US" dirty="0"/>
              <a:t>Exit criteria come into picture, when:</a:t>
            </a:r>
            <a:br>
              <a:rPr lang="en-US" dirty="0"/>
            </a:br>
            <a:r>
              <a:rPr lang="en-US" dirty="0"/>
              <a:t>— Maximum test cases are executed with certain pass percentage.</a:t>
            </a:r>
            <a:br>
              <a:rPr lang="en-US" dirty="0"/>
            </a:br>
            <a:r>
              <a:rPr lang="en-US" dirty="0"/>
              <a:t>— Bug rate falls below certain level.</a:t>
            </a:r>
            <a:br>
              <a:rPr lang="en-US" dirty="0"/>
            </a:br>
            <a:r>
              <a:rPr lang="en-US" dirty="0"/>
              <a:t>— When achieved the deadlines.</a:t>
            </a:r>
          </a:p>
          <a:p>
            <a:r>
              <a:rPr lang="en-US" b="1" dirty="0"/>
              <a:t>Evaluating exit criteria</a:t>
            </a:r>
            <a:r>
              <a:rPr lang="en-US" dirty="0"/>
              <a:t> has the following major tasks:</a:t>
            </a:r>
            <a:br>
              <a:rPr lang="en-US" dirty="0"/>
            </a:br>
            <a:r>
              <a:rPr lang="en-US" dirty="0" err="1"/>
              <a:t>i</a:t>
            </a:r>
            <a:r>
              <a:rPr lang="en-US" dirty="0"/>
              <a:t>.  To check the test logs against the exit criteria specified in test planning.</a:t>
            </a:r>
            <a:br>
              <a:rPr lang="en-US" dirty="0"/>
            </a:br>
            <a:r>
              <a:rPr lang="en-US" dirty="0"/>
              <a:t>ii.  To assess if more test are needed or if the exit criteria specified should be changed.</a:t>
            </a:r>
            <a:br>
              <a:rPr lang="en-US" dirty="0"/>
            </a:br>
            <a:r>
              <a:rPr lang="en-US" dirty="0"/>
              <a:t>iii.  To write a test summary report for stakeholders.</a:t>
            </a:r>
          </a:p>
          <a:p>
            <a:endParaRPr lang="ru-RU" dirty="0"/>
          </a:p>
        </p:txBody>
      </p:sp>
    </p:spTree>
    <p:extLst>
      <p:ext uri="{BB962C8B-B14F-4D97-AF65-F5344CB8AC3E}">
        <p14:creationId xmlns:p14="http://schemas.microsoft.com/office/powerpoint/2010/main" val="33268861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5"/>
          <p:cNvSpPr>
            <a:spLocks noGrp="1" noChangeArrowheads="1"/>
          </p:cNvSpPr>
          <p:nvPr>
            <p:ph type="body" idx="1"/>
          </p:nvPr>
        </p:nvSpPr>
        <p:spPr>
          <a:xfrm>
            <a:off x="684213" y="1701800"/>
            <a:ext cx="6408737" cy="1366838"/>
          </a:xfrm>
          <a:noFill/>
        </p:spPr>
        <p:txBody>
          <a:bodyPr/>
          <a:lstStyle/>
          <a:p>
            <a:pPr>
              <a:spcBef>
                <a:spcPct val="0"/>
              </a:spcBef>
            </a:pPr>
            <a:r>
              <a:rPr lang="en-GB" sz="2000" dirty="0">
                <a:solidFill>
                  <a:srgbClr val="333399"/>
                </a:solidFill>
              </a:rPr>
              <a:t>Defect metrics accounting and analysing</a:t>
            </a:r>
          </a:p>
          <a:p>
            <a:pPr>
              <a:spcBef>
                <a:spcPct val="0"/>
              </a:spcBef>
            </a:pPr>
            <a:r>
              <a:rPr lang="en-GB" sz="2000" dirty="0">
                <a:solidFill>
                  <a:srgbClr val="333399"/>
                </a:solidFill>
              </a:rPr>
              <a:t>Communicating test results to key stakeholders.</a:t>
            </a:r>
            <a:r>
              <a:rPr lang="en-GB" sz="2000" dirty="0"/>
              <a:t> </a:t>
            </a:r>
            <a:r>
              <a:rPr lang="en-GB" sz="2000" dirty="0">
                <a:solidFill>
                  <a:srgbClr val="333399"/>
                </a:solidFill>
              </a:rPr>
              <a:t>Weekly reporting.</a:t>
            </a:r>
          </a:p>
        </p:txBody>
      </p:sp>
      <p:sp>
        <p:nvSpPr>
          <p:cNvPr id="21507" name="Rectangle 6"/>
          <p:cNvSpPr>
            <a:spLocks noChangeArrowheads="1"/>
          </p:cNvSpPr>
          <p:nvPr/>
        </p:nvSpPr>
        <p:spPr bwMode="auto">
          <a:xfrm>
            <a:off x="539750" y="1268413"/>
            <a:ext cx="63515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pPr>
            <a:r>
              <a:rPr lang="en-US" sz="2000" dirty="0">
                <a:solidFill>
                  <a:srgbClr val="333399"/>
                </a:solidFill>
              </a:rPr>
              <a:t>Activities</a:t>
            </a:r>
          </a:p>
        </p:txBody>
      </p:sp>
      <p:sp>
        <p:nvSpPr>
          <p:cNvPr id="21508" name="Rectangle 7"/>
          <p:cNvSpPr>
            <a:spLocks noChangeArrowheads="1"/>
          </p:cNvSpPr>
          <p:nvPr/>
        </p:nvSpPr>
        <p:spPr bwMode="auto">
          <a:xfrm>
            <a:off x="684213" y="3708400"/>
            <a:ext cx="6408737"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Char char="•"/>
            </a:pPr>
            <a:r>
              <a:rPr lang="en-US" sz="2000" b="0" dirty="0">
                <a:solidFill>
                  <a:srgbClr val="333399"/>
                </a:solidFill>
                <a:latin typeface="+mj-lt"/>
              </a:rPr>
              <a:t>Test Results Report</a:t>
            </a:r>
          </a:p>
          <a:p>
            <a:pPr marL="342900" indent="-342900">
              <a:spcBef>
                <a:spcPct val="20000"/>
              </a:spcBef>
            </a:pPr>
            <a:endParaRPr lang="en-US" sz="2000" b="0" dirty="0">
              <a:solidFill>
                <a:srgbClr val="333399"/>
              </a:solidFill>
              <a:latin typeface="+mj-lt"/>
            </a:endParaRPr>
          </a:p>
        </p:txBody>
      </p:sp>
      <p:sp>
        <p:nvSpPr>
          <p:cNvPr id="21509" name="Rectangle 8"/>
          <p:cNvSpPr>
            <a:spLocks noChangeArrowheads="1"/>
          </p:cNvSpPr>
          <p:nvPr/>
        </p:nvSpPr>
        <p:spPr bwMode="auto">
          <a:xfrm>
            <a:off x="539750" y="3276600"/>
            <a:ext cx="63515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pPr>
            <a:r>
              <a:rPr lang="en-US" sz="2000" dirty="0">
                <a:solidFill>
                  <a:srgbClr val="333399"/>
                </a:solidFill>
              </a:rPr>
              <a:t>Artifacts</a:t>
            </a:r>
          </a:p>
        </p:txBody>
      </p:sp>
      <p:sp>
        <p:nvSpPr>
          <p:cNvPr id="21510" name="Rectangle 13"/>
          <p:cNvSpPr>
            <a:spLocks noChangeArrowheads="1"/>
          </p:cNvSpPr>
          <p:nvPr/>
        </p:nvSpPr>
        <p:spPr bwMode="auto">
          <a:xfrm>
            <a:off x="530225" y="76200"/>
            <a:ext cx="83629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spcBef>
                <a:spcPct val="0"/>
              </a:spcBef>
            </a:pPr>
            <a:r>
              <a:rPr lang="en-US" sz="2400" b="0">
                <a:solidFill>
                  <a:schemeClr val="bg1"/>
                </a:solidFill>
                <a:latin typeface="Tahoma" pitchFamily="34" charset="0"/>
              </a:rPr>
              <a:t>Functional Testing Workflow: Analysis &amp; Reporting</a:t>
            </a:r>
          </a:p>
        </p:txBody>
      </p:sp>
      <p:sp>
        <p:nvSpPr>
          <p:cNvPr id="2" name="Footer Placeholder 1"/>
          <p:cNvSpPr>
            <a:spLocks noGrp="1"/>
          </p:cNvSpPr>
          <p:nvPr>
            <p:ph type="ftr" sz="quarter" idx="11"/>
          </p:nvPr>
        </p:nvSpPr>
        <p:spPr/>
        <p:txBody>
          <a:bodyPr/>
          <a:lstStyle/>
          <a:p>
            <a:r>
              <a:rPr lang="en-US" smtClean="0"/>
              <a:t>® 2011. EPAM Systems. All rights reserved.</a:t>
            </a:r>
            <a:endParaRPr lang="ru-RU"/>
          </a:p>
        </p:txBody>
      </p:sp>
      <p:sp>
        <p:nvSpPr>
          <p:cNvPr id="3" name="Slide Number Placeholder 2"/>
          <p:cNvSpPr>
            <a:spLocks noGrp="1"/>
          </p:cNvSpPr>
          <p:nvPr>
            <p:ph type="sldNum" sz="quarter" idx="12"/>
          </p:nvPr>
        </p:nvSpPr>
        <p:spPr/>
        <p:txBody>
          <a:bodyPr/>
          <a:lstStyle/>
          <a:p>
            <a:fld id="{0EB6C2E2-7391-4BA5-9162-90ECE42707CD}" type="slidenum">
              <a:rPr lang="ru-RU" smtClean="0"/>
              <a:t>36</a:t>
            </a:fld>
            <a:endParaRPr lang="ru-RU"/>
          </a:p>
        </p:txBody>
      </p:sp>
      <p:sp>
        <p:nvSpPr>
          <p:cNvPr id="9" name="Title 1"/>
          <p:cNvSpPr>
            <a:spLocks noGrp="1"/>
          </p:cNvSpPr>
          <p:nvPr>
            <p:ph type="title"/>
          </p:nvPr>
        </p:nvSpPr>
        <p:spPr>
          <a:xfrm>
            <a:off x="457200" y="152400"/>
            <a:ext cx="8229600" cy="990600"/>
          </a:xfrm>
        </p:spPr>
        <p:txBody>
          <a:bodyPr>
            <a:normAutofit/>
          </a:bodyPr>
          <a:lstStyle/>
          <a:p>
            <a:r>
              <a:rPr lang="en-US" dirty="0" smtClean="0">
                <a:solidFill>
                  <a:srgbClr val="333399"/>
                </a:solidFill>
              </a:rPr>
              <a:t>Analyze and Reporting</a:t>
            </a:r>
            <a:endParaRPr lang="ru-RU" dirty="0"/>
          </a:p>
        </p:txBody>
      </p:sp>
    </p:spTree>
    <p:extLst>
      <p:ext uri="{BB962C8B-B14F-4D97-AF65-F5344CB8AC3E}">
        <p14:creationId xmlns:p14="http://schemas.microsoft.com/office/powerpoint/2010/main" val="619570624"/>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_s1031"/>
          <p:cNvSpPr>
            <a:spLocks noChangeArrowheads="1" noTextEdit="1"/>
          </p:cNvSpPr>
          <p:nvPr/>
        </p:nvSpPr>
        <p:spPr bwMode="auto">
          <a:xfrm rot="-5400000">
            <a:off x="2339975" y="1530350"/>
            <a:ext cx="3857625" cy="385762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1 h 21600"/>
            </a:gdLst>
            <a:ahLst/>
            <a:cxnLst>
              <a:cxn ang="T8">
                <a:pos x="T0" y="T1"/>
              </a:cxn>
              <a:cxn ang="T9">
                <a:pos x="T2" y="T3"/>
              </a:cxn>
              <a:cxn ang="T10">
                <a:pos x="T4" y="T5"/>
              </a:cxn>
              <a:cxn ang="T11">
                <a:pos x="T6" y="T7"/>
              </a:cxn>
            </a:cxnLst>
            <a:rect l="T12" t="T13" r="T14" b="T15"/>
            <a:pathLst>
              <a:path w="21600" h="21600">
                <a:moveTo>
                  <a:pt x="7765" y="3289"/>
                </a:moveTo>
                <a:cubicBezTo>
                  <a:pt x="8729" y="2900"/>
                  <a:pt x="9760" y="2700"/>
                  <a:pt x="10799" y="2700"/>
                </a:cubicBezTo>
                <a:cubicBezTo>
                  <a:pt x="11839" y="2699"/>
                  <a:pt x="12870" y="2900"/>
                  <a:pt x="13834" y="3289"/>
                </a:cubicBezTo>
                <a:lnTo>
                  <a:pt x="14845" y="786"/>
                </a:lnTo>
                <a:cubicBezTo>
                  <a:pt x="13560" y="266"/>
                  <a:pt x="12186" y="0"/>
                  <a:pt x="10800" y="0"/>
                </a:cubicBezTo>
                <a:cubicBezTo>
                  <a:pt x="9413" y="-1"/>
                  <a:pt x="8039" y="266"/>
                  <a:pt x="6754" y="786"/>
                </a:cubicBezTo>
                <a:lnTo>
                  <a:pt x="7765" y="3289"/>
                </a:lnTo>
                <a:close/>
              </a:path>
            </a:pathLst>
          </a:custGeom>
          <a:solidFill>
            <a:srgbClr val="9966FF"/>
          </a:solidFill>
          <a:ln w="28575">
            <a:solidFill>
              <a:srgbClr val="5F0FFF"/>
            </a:solidFill>
            <a:miter lim="800000"/>
            <a:headEnd/>
            <a:tailEnd/>
          </a:ln>
        </p:spPr>
        <p:txBody>
          <a:bodyPr anchor="ctr"/>
          <a:lstStyle/>
          <a:p>
            <a:endParaRPr lang="ru-RU"/>
          </a:p>
        </p:txBody>
      </p:sp>
      <p:sp>
        <p:nvSpPr>
          <p:cNvPr id="22531" name="_s1030"/>
          <p:cNvSpPr>
            <a:spLocks noChangeArrowheads="1" noTextEdit="1"/>
          </p:cNvSpPr>
          <p:nvPr/>
        </p:nvSpPr>
        <p:spPr bwMode="auto">
          <a:xfrm rot="10800000">
            <a:off x="2443163" y="1628775"/>
            <a:ext cx="3857625" cy="385762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1 h 21600"/>
            </a:gdLst>
            <a:ahLst/>
            <a:cxnLst>
              <a:cxn ang="T8">
                <a:pos x="T0" y="T1"/>
              </a:cxn>
              <a:cxn ang="T9">
                <a:pos x="T2" y="T3"/>
              </a:cxn>
              <a:cxn ang="T10">
                <a:pos x="T4" y="T5"/>
              </a:cxn>
              <a:cxn ang="T11">
                <a:pos x="T6" y="T7"/>
              </a:cxn>
            </a:cxnLst>
            <a:rect l="T12" t="T13" r="T14" b="T15"/>
            <a:pathLst>
              <a:path w="21600" h="21600">
                <a:moveTo>
                  <a:pt x="7765" y="3289"/>
                </a:moveTo>
                <a:cubicBezTo>
                  <a:pt x="8729" y="2900"/>
                  <a:pt x="9760" y="2700"/>
                  <a:pt x="10799" y="2700"/>
                </a:cubicBezTo>
                <a:cubicBezTo>
                  <a:pt x="11839" y="2699"/>
                  <a:pt x="12870" y="2900"/>
                  <a:pt x="13834" y="3289"/>
                </a:cubicBezTo>
                <a:lnTo>
                  <a:pt x="14845" y="786"/>
                </a:lnTo>
                <a:cubicBezTo>
                  <a:pt x="13560" y="266"/>
                  <a:pt x="12186" y="0"/>
                  <a:pt x="10800" y="0"/>
                </a:cubicBezTo>
                <a:cubicBezTo>
                  <a:pt x="9413" y="-1"/>
                  <a:pt x="8039" y="266"/>
                  <a:pt x="6754" y="786"/>
                </a:cubicBezTo>
                <a:lnTo>
                  <a:pt x="7765" y="3289"/>
                </a:lnTo>
                <a:close/>
              </a:path>
            </a:pathLst>
          </a:custGeom>
          <a:solidFill>
            <a:srgbClr val="F1FD09"/>
          </a:solidFill>
          <a:ln w="28575">
            <a:solidFill>
              <a:srgbClr val="CAD402"/>
            </a:solidFill>
            <a:miter lim="800000"/>
            <a:headEnd/>
            <a:tailEnd/>
          </a:ln>
        </p:spPr>
        <p:txBody>
          <a:bodyPr anchor="ctr"/>
          <a:lstStyle/>
          <a:p>
            <a:endParaRPr lang="ru-RU"/>
          </a:p>
        </p:txBody>
      </p:sp>
      <p:sp>
        <p:nvSpPr>
          <p:cNvPr id="22532" name="_s1029"/>
          <p:cNvSpPr>
            <a:spLocks noChangeArrowheads="1" noTextEdit="1"/>
          </p:cNvSpPr>
          <p:nvPr/>
        </p:nvSpPr>
        <p:spPr bwMode="auto">
          <a:xfrm rot="5400000">
            <a:off x="2586038" y="1557338"/>
            <a:ext cx="3857625" cy="385762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1 h 21600"/>
            </a:gdLst>
            <a:ahLst/>
            <a:cxnLst>
              <a:cxn ang="T8">
                <a:pos x="T0" y="T1"/>
              </a:cxn>
              <a:cxn ang="T9">
                <a:pos x="T2" y="T3"/>
              </a:cxn>
              <a:cxn ang="T10">
                <a:pos x="T4" y="T5"/>
              </a:cxn>
              <a:cxn ang="T11">
                <a:pos x="T6" y="T7"/>
              </a:cxn>
            </a:cxnLst>
            <a:rect l="T12" t="T13" r="T14" b="T15"/>
            <a:pathLst>
              <a:path w="21600" h="21600">
                <a:moveTo>
                  <a:pt x="7765" y="3289"/>
                </a:moveTo>
                <a:cubicBezTo>
                  <a:pt x="8729" y="2900"/>
                  <a:pt x="9760" y="2700"/>
                  <a:pt x="10799" y="2700"/>
                </a:cubicBezTo>
                <a:cubicBezTo>
                  <a:pt x="11839" y="2699"/>
                  <a:pt x="12870" y="2900"/>
                  <a:pt x="13834" y="3289"/>
                </a:cubicBezTo>
                <a:lnTo>
                  <a:pt x="14845" y="786"/>
                </a:lnTo>
                <a:cubicBezTo>
                  <a:pt x="13560" y="266"/>
                  <a:pt x="12186" y="0"/>
                  <a:pt x="10800" y="0"/>
                </a:cubicBezTo>
                <a:cubicBezTo>
                  <a:pt x="9413" y="-1"/>
                  <a:pt x="8039" y="266"/>
                  <a:pt x="6754" y="786"/>
                </a:cubicBezTo>
                <a:lnTo>
                  <a:pt x="7765" y="3289"/>
                </a:lnTo>
                <a:close/>
              </a:path>
            </a:pathLst>
          </a:custGeom>
          <a:solidFill>
            <a:srgbClr val="0399FF"/>
          </a:solidFill>
          <a:ln w="28575">
            <a:solidFill>
              <a:srgbClr val="4B595B"/>
            </a:solidFill>
            <a:miter lim="800000"/>
            <a:headEnd/>
            <a:tailEnd/>
          </a:ln>
        </p:spPr>
        <p:txBody>
          <a:bodyPr anchor="ctr"/>
          <a:lstStyle/>
          <a:p>
            <a:endParaRPr lang="ru-RU"/>
          </a:p>
        </p:txBody>
      </p:sp>
      <p:sp>
        <p:nvSpPr>
          <p:cNvPr id="22533" name="_s1035"/>
          <p:cNvSpPr>
            <a:spLocks noChangeArrowheads="1"/>
          </p:cNvSpPr>
          <p:nvPr/>
        </p:nvSpPr>
        <p:spPr bwMode="auto">
          <a:xfrm>
            <a:off x="2555875" y="4076700"/>
            <a:ext cx="989013"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spcBef>
                <a:spcPct val="0"/>
              </a:spcBef>
            </a:pPr>
            <a:r>
              <a:rPr lang="en-US" sz="2000" b="0">
                <a:solidFill>
                  <a:schemeClr val="tx1"/>
                </a:solidFill>
                <a:latin typeface="Tahoma" pitchFamily="34" charset="0"/>
              </a:rPr>
              <a:t>Test </a:t>
            </a:r>
          </a:p>
          <a:p>
            <a:pPr algn="ctr">
              <a:spcBef>
                <a:spcPct val="0"/>
              </a:spcBef>
            </a:pPr>
            <a:r>
              <a:rPr lang="en-US" sz="2000" b="0">
                <a:solidFill>
                  <a:schemeClr val="tx1"/>
                </a:solidFill>
                <a:latin typeface="Tahoma" pitchFamily="34" charset="0"/>
              </a:rPr>
              <a:t>Planning</a:t>
            </a:r>
          </a:p>
        </p:txBody>
      </p:sp>
      <p:sp>
        <p:nvSpPr>
          <p:cNvPr id="22534" name="_s1034"/>
          <p:cNvSpPr>
            <a:spLocks noChangeArrowheads="1"/>
          </p:cNvSpPr>
          <p:nvPr/>
        </p:nvSpPr>
        <p:spPr bwMode="auto">
          <a:xfrm>
            <a:off x="2627313" y="1628775"/>
            <a:ext cx="92075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spcBef>
                <a:spcPct val="0"/>
              </a:spcBef>
            </a:pPr>
            <a:r>
              <a:rPr lang="en-US" sz="2000" b="0">
                <a:solidFill>
                  <a:schemeClr val="tx1"/>
                </a:solidFill>
                <a:latin typeface="Tahoma" pitchFamily="34" charset="0"/>
              </a:rPr>
              <a:t>Test </a:t>
            </a:r>
          </a:p>
          <a:p>
            <a:pPr algn="ctr">
              <a:spcBef>
                <a:spcPct val="0"/>
              </a:spcBef>
            </a:pPr>
            <a:r>
              <a:rPr lang="en-US" sz="2000" b="0">
                <a:solidFill>
                  <a:schemeClr val="tx1"/>
                </a:solidFill>
                <a:latin typeface="Tahoma" pitchFamily="34" charset="0"/>
              </a:rPr>
              <a:t>Designing</a:t>
            </a:r>
          </a:p>
        </p:txBody>
      </p:sp>
      <p:sp>
        <p:nvSpPr>
          <p:cNvPr id="22535" name="_s1033"/>
          <p:cNvSpPr>
            <a:spLocks noChangeArrowheads="1"/>
          </p:cNvSpPr>
          <p:nvPr/>
        </p:nvSpPr>
        <p:spPr bwMode="auto">
          <a:xfrm>
            <a:off x="5167313" y="1647825"/>
            <a:ext cx="989012"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spcBef>
                <a:spcPct val="0"/>
              </a:spcBef>
            </a:pPr>
            <a:r>
              <a:rPr lang="en-US" sz="2000" b="0">
                <a:solidFill>
                  <a:schemeClr val="tx1"/>
                </a:solidFill>
                <a:latin typeface="Tahoma" pitchFamily="34" charset="0"/>
              </a:rPr>
              <a:t>Test</a:t>
            </a:r>
          </a:p>
          <a:p>
            <a:pPr algn="ctr">
              <a:spcBef>
                <a:spcPct val="0"/>
              </a:spcBef>
            </a:pPr>
            <a:r>
              <a:rPr lang="en-US" sz="2000" b="0">
                <a:solidFill>
                  <a:schemeClr val="tx1"/>
                </a:solidFill>
                <a:latin typeface="Tahoma" pitchFamily="34" charset="0"/>
              </a:rPr>
              <a:t>Executing</a:t>
            </a:r>
          </a:p>
        </p:txBody>
      </p:sp>
      <p:sp>
        <p:nvSpPr>
          <p:cNvPr id="22536" name="_s1032"/>
          <p:cNvSpPr>
            <a:spLocks noChangeArrowheads="1"/>
          </p:cNvSpPr>
          <p:nvPr/>
        </p:nvSpPr>
        <p:spPr bwMode="auto">
          <a:xfrm>
            <a:off x="5148263" y="4076700"/>
            <a:ext cx="989012"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spcBef>
                <a:spcPct val="0"/>
              </a:spcBef>
            </a:pPr>
            <a:r>
              <a:rPr lang="en-US" sz="2000" b="0">
                <a:solidFill>
                  <a:schemeClr val="tx1"/>
                </a:solidFill>
                <a:latin typeface="Tahoma" pitchFamily="34" charset="0"/>
              </a:rPr>
              <a:t>Analyze &amp;</a:t>
            </a:r>
          </a:p>
          <a:p>
            <a:pPr algn="ctr">
              <a:spcBef>
                <a:spcPct val="0"/>
              </a:spcBef>
            </a:pPr>
            <a:r>
              <a:rPr lang="en-US" sz="2000" b="0">
                <a:solidFill>
                  <a:schemeClr val="tx1"/>
                </a:solidFill>
                <a:latin typeface="Tahoma" pitchFamily="34" charset="0"/>
              </a:rPr>
              <a:t>Reporting</a:t>
            </a:r>
          </a:p>
        </p:txBody>
      </p:sp>
      <p:sp>
        <p:nvSpPr>
          <p:cNvPr id="22537" name="Rectangle 15"/>
          <p:cNvSpPr>
            <a:spLocks noChangeArrowheads="1"/>
          </p:cNvSpPr>
          <p:nvPr/>
        </p:nvSpPr>
        <p:spPr bwMode="auto">
          <a:xfrm>
            <a:off x="755650" y="4759325"/>
            <a:ext cx="1655763"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pPr>
            <a:r>
              <a:rPr lang="en-US" sz="2000" b="0">
                <a:solidFill>
                  <a:schemeClr val="tx1"/>
                </a:solidFill>
                <a:latin typeface="Tahoma" pitchFamily="34" charset="0"/>
              </a:rPr>
              <a:t>Initiation</a:t>
            </a:r>
          </a:p>
          <a:p>
            <a:pPr marL="342900" indent="-342900">
              <a:spcBef>
                <a:spcPct val="20000"/>
              </a:spcBef>
              <a:buFontTx/>
              <a:buChar char="•"/>
            </a:pPr>
            <a:endParaRPr lang="en-US" sz="2000" b="0">
              <a:solidFill>
                <a:schemeClr val="tx1"/>
              </a:solidFill>
              <a:latin typeface="Tahoma" pitchFamily="34" charset="0"/>
            </a:endParaRPr>
          </a:p>
        </p:txBody>
      </p:sp>
      <p:sp>
        <p:nvSpPr>
          <p:cNvPr id="22538" name="AutoShape 16"/>
          <p:cNvSpPr>
            <a:spLocks noChangeArrowheads="1"/>
          </p:cNvSpPr>
          <p:nvPr/>
        </p:nvSpPr>
        <p:spPr bwMode="auto">
          <a:xfrm rot="-598036">
            <a:off x="1258888" y="5157788"/>
            <a:ext cx="1771650" cy="504825"/>
          </a:xfrm>
          <a:prstGeom prst="curvedUpArrow">
            <a:avLst>
              <a:gd name="adj1" fmla="val 70189"/>
              <a:gd name="adj2" fmla="val 140377"/>
              <a:gd name="adj3" fmla="val 33333"/>
            </a:avLst>
          </a:prstGeom>
          <a:solidFill>
            <a:srgbClr val="CC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ru-RU"/>
          </a:p>
        </p:txBody>
      </p:sp>
      <p:sp>
        <p:nvSpPr>
          <p:cNvPr id="22539" name="AutoShape 17"/>
          <p:cNvSpPr>
            <a:spLocks noChangeArrowheads="1"/>
          </p:cNvSpPr>
          <p:nvPr/>
        </p:nvSpPr>
        <p:spPr bwMode="auto">
          <a:xfrm rot="1357094" flipV="1">
            <a:off x="6300788" y="5014913"/>
            <a:ext cx="1800225" cy="504825"/>
          </a:xfrm>
          <a:prstGeom prst="curvedUpArrow">
            <a:avLst>
              <a:gd name="adj1" fmla="val 71321"/>
              <a:gd name="adj2" fmla="val 142642"/>
              <a:gd name="adj3" fmla="val 33333"/>
            </a:avLst>
          </a:prstGeom>
          <a:solidFill>
            <a:srgbClr val="CC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ru-RU"/>
          </a:p>
        </p:txBody>
      </p:sp>
      <p:sp>
        <p:nvSpPr>
          <p:cNvPr id="105490" name="Rectangle 18"/>
          <p:cNvSpPr>
            <a:spLocks noChangeArrowheads="1"/>
          </p:cNvSpPr>
          <p:nvPr/>
        </p:nvSpPr>
        <p:spPr bwMode="auto">
          <a:xfrm>
            <a:off x="6732588" y="5734050"/>
            <a:ext cx="19431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pPr>
            <a:r>
              <a:rPr lang="en-US" sz="2000">
                <a:solidFill>
                  <a:schemeClr val="accent2"/>
                </a:solidFill>
                <a:latin typeface="Tahoma" pitchFamily="34" charset="0"/>
              </a:rPr>
              <a:t>Completion</a:t>
            </a:r>
          </a:p>
          <a:p>
            <a:pPr marL="342900" indent="-342900">
              <a:spcBef>
                <a:spcPct val="20000"/>
              </a:spcBef>
              <a:buFontTx/>
              <a:buChar char="•"/>
            </a:pPr>
            <a:endParaRPr lang="en-US" sz="2000">
              <a:solidFill>
                <a:schemeClr val="accent2"/>
              </a:solidFill>
              <a:latin typeface="Tahoma" pitchFamily="34" charset="0"/>
            </a:endParaRPr>
          </a:p>
        </p:txBody>
      </p:sp>
      <p:sp>
        <p:nvSpPr>
          <p:cNvPr id="22541" name="_s1028"/>
          <p:cNvSpPr>
            <a:spLocks noChangeArrowheads="1" noTextEdit="1"/>
          </p:cNvSpPr>
          <p:nvPr/>
        </p:nvSpPr>
        <p:spPr bwMode="auto">
          <a:xfrm>
            <a:off x="2454275" y="1371600"/>
            <a:ext cx="3857625" cy="385762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1 h 21600"/>
            </a:gdLst>
            <a:ahLst/>
            <a:cxnLst>
              <a:cxn ang="T8">
                <a:pos x="T0" y="T1"/>
              </a:cxn>
              <a:cxn ang="T9">
                <a:pos x="T2" y="T3"/>
              </a:cxn>
              <a:cxn ang="T10">
                <a:pos x="T4" y="T5"/>
              </a:cxn>
              <a:cxn ang="T11">
                <a:pos x="T6" y="T7"/>
              </a:cxn>
            </a:cxnLst>
            <a:rect l="T12" t="T13" r="T14" b="T15"/>
            <a:pathLst>
              <a:path w="21600" h="21600">
                <a:moveTo>
                  <a:pt x="7765" y="3289"/>
                </a:moveTo>
                <a:cubicBezTo>
                  <a:pt x="8729" y="2900"/>
                  <a:pt x="9760" y="2700"/>
                  <a:pt x="10799" y="2700"/>
                </a:cubicBezTo>
                <a:cubicBezTo>
                  <a:pt x="11839" y="2699"/>
                  <a:pt x="12870" y="2900"/>
                  <a:pt x="13834" y="3289"/>
                </a:cubicBezTo>
                <a:lnTo>
                  <a:pt x="14845" y="786"/>
                </a:lnTo>
                <a:cubicBezTo>
                  <a:pt x="13560" y="266"/>
                  <a:pt x="12186" y="0"/>
                  <a:pt x="10800" y="0"/>
                </a:cubicBezTo>
                <a:cubicBezTo>
                  <a:pt x="9413" y="-1"/>
                  <a:pt x="8039" y="266"/>
                  <a:pt x="6754" y="786"/>
                </a:cubicBezTo>
                <a:lnTo>
                  <a:pt x="7765" y="3289"/>
                </a:lnTo>
                <a:close/>
              </a:path>
            </a:pathLst>
          </a:custGeom>
          <a:solidFill>
            <a:srgbClr val="FF00FF"/>
          </a:solidFill>
          <a:ln w="28575">
            <a:solidFill>
              <a:srgbClr val="CA00CA"/>
            </a:solidFill>
            <a:miter lim="800000"/>
            <a:headEnd/>
            <a:tailEnd/>
          </a:ln>
        </p:spPr>
        <p:txBody>
          <a:bodyPr anchor="ctr"/>
          <a:lstStyle/>
          <a:p>
            <a:endParaRPr lang="ru-RU"/>
          </a:p>
        </p:txBody>
      </p:sp>
      <p:sp>
        <p:nvSpPr>
          <p:cNvPr id="22543" name="Rectangle 22"/>
          <p:cNvSpPr>
            <a:spLocks noChangeArrowheads="1"/>
          </p:cNvSpPr>
          <p:nvPr/>
        </p:nvSpPr>
        <p:spPr bwMode="auto">
          <a:xfrm>
            <a:off x="457200" y="76200"/>
            <a:ext cx="64198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spcBef>
                <a:spcPct val="0"/>
              </a:spcBef>
            </a:pPr>
            <a:r>
              <a:rPr lang="en-US" sz="2400" b="0">
                <a:solidFill>
                  <a:schemeClr val="bg1"/>
                </a:solidFill>
                <a:latin typeface="Tahoma" pitchFamily="34" charset="0"/>
              </a:rPr>
              <a:t>Functional Testing Workflow</a:t>
            </a:r>
          </a:p>
        </p:txBody>
      </p:sp>
      <p:sp>
        <p:nvSpPr>
          <p:cNvPr id="4" name="Title 3"/>
          <p:cNvSpPr>
            <a:spLocks noGrp="1"/>
          </p:cNvSpPr>
          <p:nvPr>
            <p:ph type="title"/>
          </p:nvPr>
        </p:nvSpPr>
        <p:spPr/>
        <p:txBody>
          <a:bodyPr/>
          <a:lstStyle/>
          <a:p>
            <a:r>
              <a:rPr lang="en-US" dirty="0">
                <a:solidFill>
                  <a:srgbClr val="333399"/>
                </a:solidFill>
              </a:rPr>
              <a:t>Main </a:t>
            </a:r>
            <a:r>
              <a:rPr lang="en-US" dirty="0" smtClean="0">
                <a:solidFill>
                  <a:srgbClr val="333399"/>
                </a:solidFill>
              </a:rPr>
              <a:t>Stages</a:t>
            </a:r>
            <a:endParaRPr lang="ru-RU" dirty="0"/>
          </a:p>
        </p:txBody>
      </p:sp>
      <p:sp>
        <p:nvSpPr>
          <p:cNvPr id="2" name="Footer Placeholder 1"/>
          <p:cNvSpPr>
            <a:spLocks noGrp="1"/>
          </p:cNvSpPr>
          <p:nvPr>
            <p:ph type="ftr" sz="quarter" idx="11"/>
          </p:nvPr>
        </p:nvSpPr>
        <p:spPr/>
        <p:txBody>
          <a:bodyPr/>
          <a:lstStyle/>
          <a:p>
            <a:r>
              <a:rPr lang="en-US" smtClean="0"/>
              <a:t>® 2011. EPAM Systems. All rights reserved.</a:t>
            </a:r>
            <a:endParaRPr lang="ru-RU"/>
          </a:p>
        </p:txBody>
      </p:sp>
      <p:sp>
        <p:nvSpPr>
          <p:cNvPr id="3" name="Slide Number Placeholder 2"/>
          <p:cNvSpPr>
            <a:spLocks noGrp="1"/>
          </p:cNvSpPr>
          <p:nvPr>
            <p:ph type="sldNum" sz="quarter" idx="12"/>
          </p:nvPr>
        </p:nvSpPr>
        <p:spPr/>
        <p:txBody>
          <a:bodyPr/>
          <a:lstStyle/>
          <a:p>
            <a:fld id="{0EB6C2E2-7391-4BA5-9162-90ECE42707CD}" type="slidenum">
              <a:rPr lang="ru-RU" smtClean="0"/>
              <a:t>37</a:t>
            </a:fld>
            <a:endParaRPr lang="ru-RU"/>
          </a:p>
        </p:txBody>
      </p:sp>
    </p:spTree>
    <p:extLst>
      <p:ext uri="{BB962C8B-B14F-4D97-AF65-F5344CB8AC3E}">
        <p14:creationId xmlns:p14="http://schemas.microsoft.com/office/powerpoint/2010/main" val="100810356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32" fill="hold" grpId="0" nodeType="withEffect">
                                  <p:stCondLst>
                                    <p:cond delay="0"/>
                                  </p:stCondLst>
                                  <p:childTnLst>
                                    <p:set>
                                      <p:cBhvr>
                                        <p:cTn id="6" dur="1" fill="hold">
                                          <p:stCondLst>
                                            <p:cond delay="0"/>
                                          </p:stCondLst>
                                        </p:cTn>
                                        <p:tgtEl>
                                          <p:spTgt spid="105490"/>
                                        </p:tgtEl>
                                        <p:attrNameLst>
                                          <p:attrName>style.visibility</p:attrName>
                                        </p:attrNameLst>
                                      </p:cBhvr>
                                      <p:to>
                                        <p:strVal val="visible"/>
                                      </p:to>
                                    </p:set>
                                    <p:anim calcmode="lin" valueType="num">
                                      <p:cBhvr>
                                        <p:cTn id="7" dur="1000" fill="hold"/>
                                        <p:tgtEl>
                                          <p:spTgt spid="105490"/>
                                        </p:tgtEl>
                                        <p:attrNameLst>
                                          <p:attrName>ppt_w</p:attrName>
                                        </p:attrNameLst>
                                      </p:cBhvr>
                                      <p:tavLst>
                                        <p:tav tm="0">
                                          <p:val>
                                            <p:strVal val="4*#ppt_w"/>
                                          </p:val>
                                        </p:tav>
                                        <p:tav tm="100000">
                                          <p:val>
                                            <p:strVal val="#ppt_w"/>
                                          </p:val>
                                        </p:tav>
                                      </p:tavLst>
                                    </p:anim>
                                    <p:anim calcmode="lin" valueType="num">
                                      <p:cBhvr>
                                        <p:cTn id="8" dur="1000" fill="hold"/>
                                        <p:tgtEl>
                                          <p:spTgt spid="105490"/>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9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normAutofit/>
          </a:bodyPr>
          <a:lstStyle/>
          <a:p>
            <a:r>
              <a:rPr lang="en-US" dirty="0"/>
              <a:t>Test Closure activities</a:t>
            </a:r>
            <a:r>
              <a:rPr lang="en-US" dirty="0" smtClean="0"/>
              <a:t>:</a:t>
            </a:r>
            <a:endParaRPr lang="ru-RU" dirty="0"/>
          </a:p>
        </p:txBody>
      </p:sp>
      <p:sp>
        <p:nvSpPr>
          <p:cNvPr id="3" name="Нижний колонтитул 2"/>
          <p:cNvSpPr>
            <a:spLocks noGrp="1"/>
          </p:cNvSpPr>
          <p:nvPr>
            <p:ph type="ftr" sz="quarter" idx="11"/>
          </p:nvPr>
        </p:nvSpPr>
        <p:spPr/>
        <p:txBody>
          <a:bodyPr/>
          <a:lstStyle/>
          <a:p>
            <a:r>
              <a:rPr lang="en-US" smtClean="0"/>
              <a:t>® 2011. EPAM Systems. All rights reserved.</a:t>
            </a:r>
            <a:endParaRPr lang="ru-RU"/>
          </a:p>
        </p:txBody>
      </p:sp>
      <p:sp>
        <p:nvSpPr>
          <p:cNvPr id="4" name="Номер слайда 3"/>
          <p:cNvSpPr>
            <a:spLocks noGrp="1"/>
          </p:cNvSpPr>
          <p:nvPr>
            <p:ph type="sldNum" sz="quarter" idx="12"/>
          </p:nvPr>
        </p:nvSpPr>
        <p:spPr/>
        <p:txBody>
          <a:bodyPr/>
          <a:lstStyle/>
          <a:p>
            <a:fld id="{0EB6C2E2-7391-4BA5-9162-90ECE42707CD}" type="slidenum">
              <a:rPr lang="ru-RU" smtClean="0"/>
              <a:t>38</a:t>
            </a:fld>
            <a:endParaRPr lang="ru-RU"/>
          </a:p>
        </p:txBody>
      </p:sp>
      <p:sp>
        <p:nvSpPr>
          <p:cNvPr id="5" name="Содержимое 4"/>
          <p:cNvSpPr>
            <a:spLocks noGrp="1"/>
          </p:cNvSpPr>
          <p:nvPr>
            <p:ph sz="quarter" idx="1"/>
          </p:nvPr>
        </p:nvSpPr>
        <p:spPr/>
        <p:txBody>
          <a:bodyPr>
            <a:normAutofit fontScale="85000" lnSpcReduction="20000"/>
          </a:bodyPr>
          <a:lstStyle/>
          <a:p>
            <a:r>
              <a:rPr lang="en-US" dirty="0" smtClean="0"/>
              <a:t>Test </a:t>
            </a:r>
            <a:r>
              <a:rPr lang="en-US" dirty="0"/>
              <a:t>closure activities are done when software is delivered. The testing can be closed for the other reasons also like:</a:t>
            </a:r>
          </a:p>
          <a:p>
            <a:r>
              <a:rPr lang="en-US" dirty="0"/>
              <a:t>When all the information has been gathered which are needed for the testing.</a:t>
            </a:r>
          </a:p>
          <a:p>
            <a:r>
              <a:rPr lang="en-US" dirty="0"/>
              <a:t>When a project is cancelled.</a:t>
            </a:r>
          </a:p>
          <a:p>
            <a:r>
              <a:rPr lang="en-US" dirty="0"/>
              <a:t>When some target is achieved.</a:t>
            </a:r>
          </a:p>
          <a:p>
            <a:r>
              <a:rPr lang="en-US" dirty="0"/>
              <a:t>When a maintenance release or update is done.</a:t>
            </a:r>
          </a:p>
          <a:p>
            <a:r>
              <a:rPr lang="en-US" b="1" dirty="0"/>
              <a:t>Test closure activities</a:t>
            </a:r>
            <a:r>
              <a:rPr lang="en-US" dirty="0"/>
              <a:t> have the following major tasks:</a:t>
            </a:r>
            <a:br>
              <a:rPr lang="en-US" dirty="0"/>
            </a:br>
            <a:r>
              <a:rPr lang="en-US" dirty="0" err="1"/>
              <a:t>i</a:t>
            </a:r>
            <a:r>
              <a:rPr lang="en-US" dirty="0"/>
              <a:t>.  To check which planned deliverables are actually delivered and to ensure that all incident reports have been resolved.</a:t>
            </a:r>
            <a:br>
              <a:rPr lang="en-US" dirty="0"/>
            </a:br>
            <a:r>
              <a:rPr lang="en-US" dirty="0"/>
              <a:t>ii. To finalize and archive </a:t>
            </a:r>
            <a:r>
              <a:rPr lang="en-US" dirty="0" err="1"/>
              <a:t>testware</a:t>
            </a:r>
            <a:r>
              <a:rPr lang="en-US" dirty="0"/>
              <a:t> such as scripts, test environments, etc. for later reuse.</a:t>
            </a:r>
            <a:br>
              <a:rPr lang="en-US" dirty="0"/>
            </a:br>
            <a:r>
              <a:rPr lang="en-US" dirty="0"/>
              <a:t>iii. To handover the </a:t>
            </a:r>
            <a:r>
              <a:rPr lang="en-US" dirty="0" err="1"/>
              <a:t>testware</a:t>
            </a:r>
            <a:r>
              <a:rPr lang="en-US" dirty="0"/>
              <a:t> to the maintenance organization. They will give support to the software.</a:t>
            </a:r>
            <a:br>
              <a:rPr lang="en-US" dirty="0"/>
            </a:br>
            <a:r>
              <a:rPr lang="en-US" dirty="0"/>
              <a:t>iv To evaluate how the testing went and learn lessons for future releases and projects.</a:t>
            </a:r>
          </a:p>
          <a:p>
            <a:endParaRPr lang="ru-RU" dirty="0"/>
          </a:p>
        </p:txBody>
      </p:sp>
    </p:spTree>
    <p:extLst>
      <p:ext uri="{BB962C8B-B14F-4D97-AF65-F5344CB8AC3E}">
        <p14:creationId xmlns:p14="http://schemas.microsoft.com/office/powerpoint/2010/main" val="42030313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ChangeArrowheads="1"/>
          </p:cNvSpPr>
          <p:nvPr/>
        </p:nvSpPr>
        <p:spPr bwMode="auto">
          <a:xfrm>
            <a:off x="684213" y="1771650"/>
            <a:ext cx="6408737"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buFontTx/>
              <a:buChar char="•"/>
            </a:pPr>
            <a:r>
              <a:rPr lang="en-US" sz="2000" b="0">
                <a:solidFill>
                  <a:srgbClr val="333399"/>
                </a:solidFill>
                <a:latin typeface="+mj-lt"/>
              </a:rPr>
              <a:t>Final build acceptance and recommendation for production</a:t>
            </a:r>
          </a:p>
          <a:p>
            <a:pPr marL="342900" indent="-342900">
              <a:lnSpc>
                <a:spcPct val="90000"/>
              </a:lnSpc>
              <a:spcBef>
                <a:spcPct val="20000"/>
              </a:spcBef>
              <a:buFontTx/>
              <a:buChar char="•"/>
            </a:pPr>
            <a:r>
              <a:rPr lang="en-US" sz="2000" b="0">
                <a:solidFill>
                  <a:srgbClr val="333399"/>
                </a:solidFill>
                <a:latin typeface="+mj-lt"/>
              </a:rPr>
              <a:t>Overall testing results summarization and evaluation</a:t>
            </a:r>
          </a:p>
          <a:p>
            <a:pPr marL="342900" indent="-342900">
              <a:lnSpc>
                <a:spcPct val="90000"/>
              </a:lnSpc>
              <a:spcBef>
                <a:spcPct val="20000"/>
              </a:spcBef>
              <a:buFontTx/>
              <a:buChar char="•"/>
            </a:pPr>
            <a:r>
              <a:rPr lang="en-US" sz="2000" b="0">
                <a:solidFill>
                  <a:srgbClr val="333399"/>
                </a:solidFill>
                <a:latin typeface="+mj-lt"/>
              </a:rPr>
              <a:t>Participation in the Postmortem meeting</a:t>
            </a:r>
          </a:p>
        </p:txBody>
      </p:sp>
      <p:sp>
        <p:nvSpPr>
          <p:cNvPr id="23555" name="Rectangle 5"/>
          <p:cNvSpPr>
            <a:spLocks noChangeArrowheads="1"/>
          </p:cNvSpPr>
          <p:nvPr/>
        </p:nvSpPr>
        <p:spPr bwMode="auto">
          <a:xfrm>
            <a:off x="539750" y="1339850"/>
            <a:ext cx="63515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pPr>
            <a:r>
              <a:rPr lang="en-US" sz="2000" dirty="0">
                <a:solidFill>
                  <a:srgbClr val="333399"/>
                </a:solidFill>
              </a:rPr>
              <a:t>Activities</a:t>
            </a:r>
          </a:p>
        </p:txBody>
      </p:sp>
      <p:sp>
        <p:nvSpPr>
          <p:cNvPr id="23556" name="Rectangle 6"/>
          <p:cNvSpPr>
            <a:spLocks noChangeArrowheads="1"/>
          </p:cNvSpPr>
          <p:nvPr/>
        </p:nvSpPr>
        <p:spPr bwMode="auto">
          <a:xfrm>
            <a:off x="684213" y="4005263"/>
            <a:ext cx="640873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Char char="•"/>
            </a:pPr>
            <a:r>
              <a:rPr lang="en-US" sz="2000" b="0" dirty="0">
                <a:solidFill>
                  <a:srgbClr val="333399"/>
                </a:solidFill>
                <a:latin typeface="+mj-lt"/>
              </a:rPr>
              <a:t>Test Evaluation Summary report</a:t>
            </a:r>
          </a:p>
          <a:p>
            <a:pPr marL="342900" indent="-342900">
              <a:spcBef>
                <a:spcPct val="20000"/>
              </a:spcBef>
              <a:buFontTx/>
              <a:buChar char="•"/>
            </a:pPr>
            <a:r>
              <a:rPr lang="en-US" sz="2000" b="0" dirty="0">
                <a:solidFill>
                  <a:srgbClr val="333399"/>
                </a:solidFill>
                <a:latin typeface="+mj-lt"/>
              </a:rPr>
              <a:t>Post-Mortem Report, testing related sections</a:t>
            </a:r>
          </a:p>
          <a:p>
            <a:pPr marL="342900" indent="-342900">
              <a:spcBef>
                <a:spcPct val="20000"/>
              </a:spcBef>
            </a:pPr>
            <a:endParaRPr lang="en-US" sz="2000" b="0" dirty="0">
              <a:solidFill>
                <a:srgbClr val="333399"/>
              </a:solidFill>
              <a:latin typeface="+mj-lt"/>
            </a:endParaRPr>
          </a:p>
        </p:txBody>
      </p:sp>
      <p:sp>
        <p:nvSpPr>
          <p:cNvPr id="23557" name="Rectangle 7"/>
          <p:cNvSpPr>
            <a:spLocks noChangeArrowheads="1"/>
          </p:cNvSpPr>
          <p:nvPr/>
        </p:nvSpPr>
        <p:spPr bwMode="auto">
          <a:xfrm>
            <a:off x="539750" y="3636963"/>
            <a:ext cx="6351588"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pPr>
            <a:r>
              <a:rPr lang="en-US" sz="2000" dirty="0">
                <a:solidFill>
                  <a:srgbClr val="333399"/>
                </a:solidFill>
              </a:rPr>
              <a:t>Artifacts</a:t>
            </a:r>
          </a:p>
        </p:txBody>
      </p:sp>
      <p:sp>
        <p:nvSpPr>
          <p:cNvPr id="23558" name="Rectangle 9"/>
          <p:cNvSpPr>
            <a:spLocks noChangeArrowheads="1"/>
          </p:cNvSpPr>
          <p:nvPr/>
        </p:nvSpPr>
        <p:spPr bwMode="auto">
          <a:xfrm>
            <a:off x="457200" y="76200"/>
            <a:ext cx="742791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spcBef>
                <a:spcPct val="0"/>
              </a:spcBef>
            </a:pPr>
            <a:r>
              <a:rPr lang="en-US" sz="2400" b="0">
                <a:solidFill>
                  <a:schemeClr val="bg1"/>
                </a:solidFill>
                <a:latin typeface="Tahoma" pitchFamily="34" charset="0"/>
              </a:rPr>
              <a:t>Functional Testing Workflow: Completion</a:t>
            </a:r>
          </a:p>
        </p:txBody>
      </p:sp>
      <p:sp>
        <p:nvSpPr>
          <p:cNvPr id="2" name="Footer Placeholder 1"/>
          <p:cNvSpPr>
            <a:spLocks noGrp="1"/>
          </p:cNvSpPr>
          <p:nvPr>
            <p:ph type="ftr" sz="quarter" idx="11"/>
          </p:nvPr>
        </p:nvSpPr>
        <p:spPr/>
        <p:txBody>
          <a:bodyPr/>
          <a:lstStyle/>
          <a:p>
            <a:r>
              <a:rPr lang="en-US" smtClean="0"/>
              <a:t>® 2011. EPAM Systems. All rights reserved.</a:t>
            </a:r>
            <a:endParaRPr lang="ru-RU"/>
          </a:p>
        </p:txBody>
      </p:sp>
      <p:sp>
        <p:nvSpPr>
          <p:cNvPr id="3" name="Slide Number Placeholder 2"/>
          <p:cNvSpPr>
            <a:spLocks noGrp="1"/>
          </p:cNvSpPr>
          <p:nvPr>
            <p:ph type="sldNum" sz="quarter" idx="12"/>
          </p:nvPr>
        </p:nvSpPr>
        <p:spPr/>
        <p:txBody>
          <a:bodyPr/>
          <a:lstStyle/>
          <a:p>
            <a:fld id="{0EB6C2E2-7391-4BA5-9162-90ECE42707CD}" type="slidenum">
              <a:rPr lang="ru-RU" smtClean="0"/>
              <a:t>39</a:t>
            </a:fld>
            <a:endParaRPr lang="ru-RU"/>
          </a:p>
        </p:txBody>
      </p:sp>
      <p:sp>
        <p:nvSpPr>
          <p:cNvPr id="9" name="Title 1"/>
          <p:cNvSpPr>
            <a:spLocks noGrp="1"/>
          </p:cNvSpPr>
          <p:nvPr>
            <p:ph type="title"/>
          </p:nvPr>
        </p:nvSpPr>
        <p:spPr>
          <a:xfrm>
            <a:off x="457200" y="152400"/>
            <a:ext cx="8229600" cy="990600"/>
          </a:xfrm>
        </p:spPr>
        <p:txBody>
          <a:bodyPr>
            <a:normAutofit/>
          </a:bodyPr>
          <a:lstStyle/>
          <a:p>
            <a:r>
              <a:rPr lang="en-US" dirty="0" smtClean="0">
                <a:solidFill>
                  <a:srgbClr val="333399"/>
                </a:solidFill>
              </a:rPr>
              <a:t>Completion</a:t>
            </a:r>
            <a:endParaRPr lang="ru-RU" dirty="0"/>
          </a:p>
        </p:txBody>
      </p:sp>
    </p:spTree>
    <p:extLst>
      <p:ext uri="{BB962C8B-B14F-4D97-AF65-F5344CB8AC3E}">
        <p14:creationId xmlns:p14="http://schemas.microsoft.com/office/powerpoint/2010/main" val="21893925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lus 10"/>
          <p:cNvSpPr/>
          <p:nvPr/>
        </p:nvSpPr>
        <p:spPr bwMode="auto">
          <a:xfrm>
            <a:off x="285750" y="1857375"/>
            <a:ext cx="1285875" cy="1000125"/>
          </a:xfrm>
          <a:prstGeom prst="mathPlus">
            <a:avLst/>
          </a:prstGeom>
          <a:solidFill>
            <a:srgbClr val="00B050"/>
          </a:solidFill>
          <a:ln w="9525" cap="flat" cmpd="sng" algn="ctr">
            <a:noFill/>
            <a:prstDash val="solid"/>
            <a:round/>
            <a:headEnd type="none" w="med" len="med"/>
            <a:tailEnd type="none" w="med" len="med"/>
          </a:ln>
          <a:effectLst/>
        </p:spPr>
        <p:txBody>
          <a:bodyPr>
            <a:spAutoFit/>
          </a:bodyPr>
          <a:lstStyle/>
          <a:p>
            <a:pPr>
              <a:defRPr/>
            </a:pPr>
            <a:endParaRPr lang="en-US" dirty="0"/>
          </a:p>
        </p:txBody>
      </p:sp>
      <p:sp>
        <p:nvSpPr>
          <p:cNvPr id="12" name="Minus 11"/>
          <p:cNvSpPr/>
          <p:nvPr/>
        </p:nvSpPr>
        <p:spPr bwMode="auto">
          <a:xfrm>
            <a:off x="285750" y="4929188"/>
            <a:ext cx="1428750" cy="785812"/>
          </a:xfrm>
          <a:prstGeom prst="mathMinus">
            <a:avLst/>
          </a:prstGeom>
          <a:solidFill>
            <a:srgbClr val="FF0000"/>
          </a:solidFill>
          <a:ln w="9525" cap="flat" cmpd="sng" algn="ctr">
            <a:noFill/>
            <a:prstDash val="solid"/>
            <a:round/>
            <a:headEnd type="none" w="med" len="med"/>
            <a:tailEnd type="none" w="med" len="med"/>
          </a:ln>
          <a:effectLst/>
        </p:spPr>
        <p:txBody>
          <a:bodyPr>
            <a:spAutoFit/>
          </a:bodyPr>
          <a:lstStyle/>
          <a:p>
            <a:pPr>
              <a:defRPr/>
            </a:pPr>
            <a:endParaRPr lang="en-US"/>
          </a:p>
        </p:txBody>
      </p:sp>
      <p:sp>
        <p:nvSpPr>
          <p:cNvPr id="13" name="TextBox 20"/>
          <p:cNvSpPr txBox="1">
            <a:spLocks noChangeArrowheads="1"/>
          </p:cNvSpPr>
          <p:nvPr/>
        </p:nvSpPr>
        <p:spPr bwMode="auto">
          <a:xfrm>
            <a:off x="357188" y="2857500"/>
            <a:ext cx="2857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b="1">
                <a:solidFill>
                  <a:srgbClr val="2B3C86"/>
                </a:solidFill>
                <a:latin typeface="Verdana" pitchFamily="34" charset="0"/>
                <a:cs typeface="Times New Roman" pitchFamily="18" charset="0"/>
              </a:defRPr>
            </a:lvl1pPr>
            <a:lvl2pPr eaLnBrk="0" hangingPunct="0">
              <a:defRPr b="1">
                <a:solidFill>
                  <a:srgbClr val="2B3C86"/>
                </a:solidFill>
                <a:latin typeface="Verdana" pitchFamily="34" charset="0"/>
                <a:cs typeface="Times New Roman" pitchFamily="18" charset="0"/>
              </a:defRPr>
            </a:lvl2pPr>
            <a:lvl3pPr marL="1143000" indent="-228600" eaLnBrk="0" hangingPunct="0">
              <a:defRPr b="1">
                <a:solidFill>
                  <a:srgbClr val="2B3C86"/>
                </a:solidFill>
                <a:latin typeface="Verdana" pitchFamily="34" charset="0"/>
                <a:cs typeface="Times New Roman" pitchFamily="18" charset="0"/>
              </a:defRPr>
            </a:lvl3pPr>
            <a:lvl4pPr marL="1600200" indent="-228600" eaLnBrk="0" hangingPunct="0">
              <a:defRPr b="1">
                <a:solidFill>
                  <a:srgbClr val="2B3C86"/>
                </a:solidFill>
                <a:latin typeface="Verdana" pitchFamily="34" charset="0"/>
                <a:cs typeface="Times New Roman" pitchFamily="18" charset="0"/>
              </a:defRPr>
            </a:lvl4pPr>
            <a:lvl5pPr marL="2057400" indent="-228600" eaLnBrk="0" hangingPunct="0">
              <a:defRPr b="1">
                <a:solidFill>
                  <a:srgbClr val="2B3C86"/>
                </a:solidFill>
                <a:latin typeface="Verdana" pitchFamily="34" charset="0"/>
                <a:cs typeface="Times New Roman" pitchFamily="18" charset="0"/>
              </a:defRPr>
            </a:lvl5pPr>
            <a:lvl6pPr marL="2514600" indent="-228600" eaLnBrk="0" fontAlgn="base" hangingPunct="0">
              <a:spcBef>
                <a:spcPct val="50000"/>
              </a:spcBef>
              <a:spcAft>
                <a:spcPct val="0"/>
              </a:spcAft>
              <a:defRPr b="1">
                <a:solidFill>
                  <a:srgbClr val="2B3C86"/>
                </a:solidFill>
                <a:latin typeface="Verdana" pitchFamily="34" charset="0"/>
                <a:cs typeface="Times New Roman" pitchFamily="18" charset="0"/>
              </a:defRPr>
            </a:lvl6pPr>
            <a:lvl7pPr marL="2971800" indent="-228600" eaLnBrk="0" fontAlgn="base" hangingPunct="0">
              <a:spcBef>
                <a:spcPct val="50000"/>
              </a:spcBef>
              <a:spcAft>
                <a:spcPct val="0"/>
              </a:spcAft>
              <a:defRPr b="1">
                <a:solidFill>
                  <a:srgbClr val="2B3C86"/>
                </a:solidFill>
                <a:latin typeface="Verdana" pitchFamily="34" charset="0"/>
                <a:cs typeface="Times New Roman" pitchFamily="18" charset="0"/>
              </a:defRPr>
            </a:lvl7pPr>
            <a:lvl8pPr marL="3429000" indent="-228600" eaLnBrk="0" fontAlgn="base" hangingPunct="0">
              <a:spcBef>
                <a:spcPct val="50000"/>
              </a:spcBef>
              <a:spcAft>
                <a:spcPct val="0"/>
              </a:spcAft>
              <a:defRPr b="1">
                <a:solidFill>
                  <a:srgbClr val="2B3C86"/>
                </a:solidFill>
                <a:latin typeface="Verdana" pitchFamily="34" charset="0"/>
                <a:cs typeface="Times New Roman" pitchFamily="18" charset="0"/>
              </a:defRPr>
            </a:lvl8pPr>
            <a:lvl9pPr marL="3886200" indent="-228600" eaLnBrk="0" fontAlgn="base" hangingPunct="0">
              <a:spcBef>
                <a:spcPct val="50000"/>
              </a:spcBef>
              <a:spcAft>
                <a:spcPct val="0"/>
              </a:spcAft>
              <a:defRPr b="1">
                <a:solidFill>
                  <a:srgbClr val="2B3C86"/>
                </a:solidFill>
                <a:latin typeface="Verdana" pitchFamily="34" charset="0"/>
                <a:cs typeface="Times New Roman" pitchFamily="18" charset="0"/>
              </a:defRPr>
            </a:lvl9pPr>
          </a:lstStyle>
          <a:p>
            <a:pPr marL="0" lvl="1" eaLnBrk="1" hangingPunct="1">
              <a:buFont typeface="Arial" charset="0"/>
              <a:buChar char="•"/>
            </a:pPr>
            <a:r>
              <a:rPr lang="en-US" sz="1200" b="0" dirty="0"/>
              <a:t> It’s </a:t>
            </a:r>
            <a:r>
              <a:rPr lang="en-US" sz="1200" b="0" dirty="0">
                <a:solidFill>
                  <a:schemeClr val="accent1"/>
                </a:solidFill>
              </a:rPr>
              <a:t>simple</a:t>
            </a:r>
            <a:endParaRPr lang="ru-RU" sz="1200" b="0" dirty="0">
              <a:solidFill>
                <a:schemeClr val="accent1"/>
              </a:solidFill>
            </a:endParaRPr>
          </a:p>
        </p:txBody>
      </p:sp>
      <p:sp>
        <p:nvSpPr>
          <p:cNvPr id="14" name="Rectangle 21"/>
          <p:cNvSpPr>
            <a:spLocks noChangeArrowheads="1"/>
          </p:cNvSpPr>
          <p:nvPr/>
        </p:nvSpPr>
        <p:spPr bwMode="auto">
          <a:xfrm>
            <a:off x="357188" y="5643563"/>
            <a:ext cx="4572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charset="0"/>
              <a:buChar char="•"/>
            </a:pPr>
            <a:r>
              <a:rPr lang="en-US" sz="1200" b="0" dirty="0"/>
              <a:t> The result can be unpredictable </a:t>
            </a:r>
          </a:p>
          <a:p>
            <a:endParaRPr lang="en-US" sz="1200" b="0" dirty="0">
              <a:solidFill>
                <a:srgbClr val="333399"/>
              </a:solidFill>
            </a:endParaRPr>
          </a:p>
        </p:txBody>
      </p:sp>
      <p:sp>
        <p:nvSpPr>
          <p:cNvPr id="5126" name="TextBox 22"/>
          <p:cNvSpPr txBox="1">
            <a:spLocks noChangeArrowheads="1"/>
          </p:cNvSpPr>
          <p:nvPr/>
        </p:nvSpPr>
        <p:spPr bwMode="auto">
          <a:xfrm>
            <a:off x="1428750" y="2143125"/>
            <a:ext cx="2778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rgbClr val="2B3C86"/>
                </a:solidFill>
                <a:latin typeface="Verdana" pitchFamily="34" charset="0"/>
                <a:cs typeface="Times New Roman" pitchFamily="18" charset="0"/>
              </a:defRPr>
            </a:lvl1pPr>
            <a:lvl2pPr marL="742950" indent="-285750" eaLnBrk="0" hangingPunct="0">
              <a:defRPr b="1">
                <a:solidFill>
                  <a:srgbClr val="2B3C86"/>
                </a:solidFill>
                <a:latin typeface="Verdana" pitchFamily="34" charset="0"/>
                <a:cs typeface="Times New Roman" pitchFamily="18" charset="0"/>
              </a:defRPr>
            </a:lvl2pPr>
            <a:lvl3pPr marL="1143000" indent="-228600" eaLnBrk="0" hangingPunct="0">
              <a:defRPr b="1">
                <a:solidFill>
                  <a:srgbClr val="2B3C86"/>
                </a:solidFill>
                <a:latin typeface="Verdana" pitchFamily="34" charset="0"/>
                <a:cs typeface="Times New Roman" pitchFamily="18" charset="0"/>
              </a:defRPr>
            </a:lvl3pPr>
            <a:lvl4pPr marL="1600200" indent="-228600" eaLnBrk="0" hangingPunct="0">
              <a:defRPr b="1">
                <a:solidFill>
                  <a:srgbClr val="2B3C86"/>
                </a:solidFill>
                <a:latin typeface="Verdana" pitchFamily="34" charset="0"/>
                <a:cs typeface="Times New Roman" pitchFamily="18" charset="0"/>
              </a:defRPr>
            </a:lvl4pPr>
            <a:lvl5pPr marL="2057400" indent="-228600" eaLnBrk="0" hangingPunct="0">
              <a:defRPr b="1">
                <a:solidFill>
                  <a:srgbClr val="2B3C86"/>
                </a:solidFill>
                <a:latin typeface="Verdana" pitchFamily="34" charset="0"/>
                <a:cs typeface="Times New Roman" pitchFamily="18" charset="0"/>
              </a:defRPr>
            </a:lvl5pPr>
            <a:lvl6pPr marL="2514600" indent="-228600" eaLnBrk="0" fontAlgn="base" hangingPunct="0">
              <a:spcBef>
                <a:spcPct val="50000"/>
              </a:spcBef>
              <a:spcAft>
                <a:spcPct val="0"/>
              </a:spcAft>
              <a:defRPr b="1">
                <a:solidFill>
                  <a:srgbClr val="2B3C86"/>
                </a:solidFill>
                <a:latin typeface="Verdana" pitchFamily="34" charset="0"/>
                <a:cs typeface="Times New Roman" pitchFamily="18" charset="0"/>
              </a:defRPr>
            </a:lvl6pPr>
            <a:lvl7pPr marL="2971800" indent="-228600" eaLnBrk="0" fontAlgn="base" hangingPunct="0">
              <a:spcBef>
                <a:spcPct val="50000"/>
              </a:spcBef>
              <a:spcAft>
                <a:spcPct val="0"/>
              </a:spcAft>
              <a:defRPr b="1">
                <a:solidFill>
                  <a:srgbClr val="2B3C86"/>
                </a:solidFill>
                <a:latin typeface="Verdana" pitchFamily="34" charset="0"/>
                <a:cs typeface="Times New Roman" pitchFamily="18" charset="0"/>
              </a:defRPr>
            </a:lvl7pPr>
            <a:lvl8pPr marL="3429000" indent="-228600" eaLnBrk="0" fontAlgn="base" hangingPunct="0">
              <a:spcBef>
                <a:spcPct val="50000"/>
              </a:spcBef>
              <a:spcAft>
                <a:spcPct val="0"/>
              </a:spcAft>
              <a:defRPr b="1">
                <a:solidFill>
                  <a:srgbClr val="2B3C86"/>
                </a:solidFill>
                <a:latin typeface="Verdana" pitchFamily="34" charset="0"/>
                <a:cs typeface="Times New Roman" pitchFamily="18" charset="0"/>
              </a:defRPr>
            </a:lvl8pPr>
            <a:lvl9pPr marL="3886200" indent="-228600" eaLnBrk="0" fontAlgn="base" hangingPunct="0">
              <a:spcBef>
                <a:spcPct val="50000"/>
              </a:spcBef>
              <a:spcAft>
                <a:spcPct val="0"/>
              </a:spcAft>
              <a:defRPr b="1">
                <a:solidFill>
                  <a:srgbClr val="2B3C86"/>
                </a:solidFill>
                <a:latin typeface="Verdana" pitchFamily="34" charset="0"/>
                <a:cs typeface="Times New Roman" pitchFamily="18" charset="0"/>
              </a:defRPr>
            </a:lvl9pPr>
          </a:lstStyle>
          <a:p>
            <a:pPr eaLnBrk="1" hangingPunct="1"/>
            <a:r>
              <a:rPr lang="en-US"/>
              <a:t>:</a:t>
            </a:r>
          </a:p>
        </p:txBody>
      </p:sp>
      <p:sp>
        <p:nvSpPr>
          <p:cNvPr id="5127" name="TextBox 23"/>
          <p:cNvSpPr txBox="1">
            <a:spLocks noChangeArrowheads="1"/>
          </p:cNvSpPr>
          <p:nvPr/>
        </p:nvSpPr>
        <p:spPr bwMode="auto">
          <a:xfrm>
            <a:off x="1500188" y="5143500"/>
            <a:ext cx="2778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rgbClr val="2B3C86"/>
                </a:solidFill>
                <a:latin typeface="Verdana" pitchFamily="34" charset="0"/>
                <a:cs typeface="Times New Roman" pitchFamily="18" charset="0"/>
              </a:defRPr>
            </a:lvl1pPr>
            <a:lvl2pPr marL="742950" indent="-285750" eaLnBrk="0" hangingPunct="0">
              <a:defRPr b="1">
                <a:solidFill>
                  <a:srgbClr val="2B3C86"/>
                </a:solidFill>
                <a:latin typeface="Verdana" pitchFamily="34" charset="0"/>
                <a:cs typeface="Times New Roman" pitchFamily="18" charset="0"/>
              </a:defRPr>
            </a:lvl2pPr>
            <a:lvl3pPr marL="1143000" indent="-228600" eaLnBrk="0" hangingPunct="0">
              <a:defRPr b="1">
                <a:solidFill>
                  <a:srgbClr val="2B3C86"/>
                </a:solidFill>
                <a:latin typeface="Verdana" pitchFamily="34" charset="0"/>
                <a:cs typeface="Times New Roman" pitchFamily="18" charset="0"/>
              </a:defRPr>
            </a:lvl3pPr>
            <a:lvl4pPr marL="1600200" indent="-228600" eaLnBrk="0" hangingPunct="0">
              <a:defRPr b="1">
                <a:solidFill>
                  <a:srgbClr val="2B3C86"/>
                </a:solidFill>
                <a:latin typeface="Verdana" pitchFamily="34" charset="0"/>
                <a:cs typeface="Times New Roman" pitchFamily="18" charset="0"/>
              </a:defRPr>
            </a:lvl4pPr>
            <a:lvl5pPr marL="2057400" indent="-228600" eaLnBrk="0" hangingPunct="0">
              <a:defRPr b="1">
                <a:solidFill>
                  <a:srgbClr val="2B3C86"/>
                </a:solidFill>
                <a:latin typeface="Verdana" pitchFamily="34" charset="0"/>
                <a:cs typeface="Times New Roman" pitchFamily="18" charset="0"/>
              </a:defRPr>
            </a:lvl5pPr>
            <a:lvl6pPr marL="2514600" indent="-228600" eaLnBrk="0" fontAlgn="base" hangingPunct="0">
              <a:spcBef>
                <a:spcPct val="50000"/>
              </a:spcBef>
              <a:spcAft>
                <a:spcPct val="0"/>
              </a:spcAft>
              <a:defRPr b="1">
                <a:solidFill>
                  <a:srgbClr val="2B3C86"/>
                </a:solidFill>
                <a:latin typeface="Verdana" pitchFamily="34" charset="0"/>
                <a:cs typeface="Times New Roman" pitchFamily="18" charset="0"/>
              </a:defRPr>
            </a:lvl6pPr>
            <a:lvl7pPr marL="2971800" indent="-228600" eaLnBrk="0" fontAlgn="base" hangingPunct="0">
              <a:spcBef>
                <a:spcPct val="50000"/>
              </a:spcBef>
              <a:spcAft>
                <a:spcPct val="0"/>
              </a:spcAft>
              <a:defRPr b="1">
                <a:solidFill>
                  <a:srgbClr val="2B3C86"/>
                </a:solidFill>
                <a:latin typeface="Verdana" pitchFamily="34" charset="0"/>
                <a:cs typeface="Times New Roman" pitchFamily="18" charset="0"/>
              </a:defRPr>
            </a:lvl7pPr>
            <a:lvl8pPr marL="3429000" indent="-228600" eaLnBrk="0" fontAlgn="base" hangingPunct="0">
              <a:spcBef>
                <a:spcPct val="50000"/>
              </a:spcBef>
              <a:spcAft>
                <a:spcPct val="0"/>
              </a:spcAft>
              <a:defRPr b="1">
                <a:solidFill>
                  <a:srgbClr val="2B3C86"/>
                </a:solidFill>
                <a:latin typeface="Verdana" pitchFamily="34" charset="0"/>
                <a:cs typeface="Times New Roman" pitchFamily="18" charset="0"/>
              </a:defRPr>
            </a:lvl8pPr>
            <a:lvl9pPr marL="3886200" indent="-228600" eaLnBrk="0" fontAlgn="base" hangingPunct="0">
              <a:spcBef>
                <a:spcPct val="50000"/>
              </a:spcBef>
              <a:spcAft>
                <a:spcPct val="0"/>
              </a:spcAft>
              <a:defRPr b="1">
                <a:solidFill>
                  <a:srgbClr val="2B3C86"/>
                </a:solidFill>
                <a:latin typeface="Verdana" pitchFamily="34" charset="0"/>
                <a:cs typeface="Times New Roman" pitchFamily="18" charset="0"/>
              </a:defRPr>
            </a:lvl9pPr>
          </a:lstStyle>
          <a:p>
            <a:pPr eaLnBrk="1" hangingPunct="1"/>
            <a:r>
              <a:rPr lang="en-US"/>
              <a:t>:</a:t>
            </a:r>
          </a:p>
        </p:txBody>
      </p:sp>
      <p:sp>
        <p:nvSpPr>
          <p:cNvPr id="5128" name="Rectangle 2"/>
          <p:cNvSpPr>
            <a:spLocks noChangeArrowheads="1"/>
          </p:cNvSpPr>
          <p:nvPr/>
        </p:nvSpPr>
        <p:spPr bwMode="auto">
          <a:xfrm>
            <a:off x="457200" y="76200"/>
            <a:ext cx="79311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spcBef>
                <a:spcPct val="0"/>
              </a:spcBef>
            </a:pPr>
            <a:r>
              <a:rPr lang="en-US" sz="2400" b="0">
                <a:solidFill>
                  <a:schemeClr val="bg1"/>
                </a:solidFill>
                <a:latin typeface="Tahoma" pitchFamily="34" charset="0"/>
              </a:rPr>
              <a:t>Software Lifecycle Models: </a:t>
            </a:r>
            <a:r>
              <a:rPr lang="en-US" sz="2400" b="0">
                <a:solidFill>
                  <a:schemeClr val="bg1"/>
                </a:solidFill>
              </a:rPr>
              <a:t>Big Bang Mogel</a:t>
            </a:r>
          </a:p>
        </p:txBody>
      </p:sp>
      <p:pic>
        <p:nvPicPr>
          <p:cNvPr id="512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2039938"/>
            <a:ext cx="6126162" cy="3675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3"/>
          <p:cNvSpPr>
            <a:spLocks noGrp="1"/>
          </p:cNvSpPr>
          <p:nvPr>
            <p:ph type="title"/>
          </p:nvPr>
        </p:nvSpPr>
        <p:spPr/>
        <p:txBody>
          <a:bodyPr/>
          <a:lstStyle/>
          <a:p>
            <a:r>
              <a:rPr lang="en-US" dirty="0" smtClean="0"/>
              <a:t>Big-Bang Model</a:t>
            </a:r>
            <a:endParaRPr lang="ru-RU" dirty="0"/>
          </a:p>
        </p:txBody>
      </p:sp>
      <p:sp>
        <p:nvSpPr>
          <p:cNvPr id="2" name="Footer Placeholder 1"/>
          <p:cNvSpPr>
            <a:spLocks noGrp="1"/>
          </p:cNvSpPr>
          <p:nvPr>
            <p:ph type="ftr" sz="quarter" idx="11"/>
          </p:nvPr>
        </p:nvSpPr>
        <p:spPr/>
        <p:txBody>
          <a:bodyPr/>
          <a:lstStyle/>
          <a:p>
            <a:r>
              <a:rPr lang="en-US" smtClean="0"/>
              <a:t>® 2011. EPAM Systems. All rights reserved.</a:t>
            </a:r>
            <a:endParaRPr lang="ru-RU"/>
          </a:p>
        </p:txBody>
      </p:sp>
      <p:sp>
        <p:nvSpPr>
          <p:cNvPr id="3" name="Slide Number Placeholder 2"/>
          <p:cNvSpPr>
            <a:spLocks noGrp="1"/>
          </p:cNvSpPr>
          <p:nvPr>
            <p:ph type="sldNum" sz="quarter" idx="12"/>
          </p:nvPr>
        </p:nvSpPr>
        <p:spPr/>
        <p:txBody>
          <a:bodyPr/>
          <a:lstStyle/>
          <a:p>
            <a:fld id="{0EB6C2E2-7391-4BA5-9162-90ECE42707CD}" type="slidenum">
              <a:rPr lang="ru-RU" smtClean="0"/>
              <a:t>4</a:t>
            </a:fld>
            <a:endParaRPr lang="ru-RU"/>
          </a:p>
        </p:txBody>
      </p:sp>
    </p:spTree>
    <p:extLst>
      <p:ext uri="{BB962C8B-B14F-4D97-AF65-F5344CB8AC3E}">
        <p14:creationId xmlns:p14="http://schemas.microsoft.com/office/powerpoint/2010/main" val="19887017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9" name="Picture 2" descr="Functional testing proce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9347756"/>
      </p:ext>
    </p:extLst>
  </p:cSld>
  <p:clrMapOvr>
    <a:masterClrMapping/>
  </p:clrMapOvr>
  <p:transition xmlns:p14="http://schemas.microsoft.com/office/powerpoint/2010/main">
    <p:randomBar dir="vert"/>
  </p:transitio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Axioms</a:t>
            </a:r>
            <a:endParaRPr lang="ru-RU" dirty="0"/>
          </a:p>
        </p:txBody>
      </p:sp>
      <p:sp>
        <p:nvSpPr>
          <p:cNvPr id="3" name="Text Placeholder 2"/>
          <p:cNvSpPr>
            <a:spLocks noGrp="1"/>
          </p:cNvSpPr>
          <p:nvPr>
            <p:ph type="body" idx="1"/>
          </p:nvPr>
        </p:nvSpPr>
        <p:spPr/>
        <p:txBody>
          <a:bodyPr/>
          <a:lstStyle/>
          <a:p>
            <a:r>
              <a:rPr lang="en-US" dirty="0" smtClean="0"/>
              <a:t>Why Testing Is Not So Trivial?</a:t>
            </a:r>
            <a:endParaRPr lang="ru-RU" dirty="0"/>
          </a:p>
        </p:txBody>
      </p:sp>
      <p:sp>
        <p:nvSpPr>
          <p:cNvPr id="4" name="Footer Placeholder 3"/>
          <p:cNvSpPr>
            <a:spLocks noGrp="1"/>
          </p:cNvSpPr>
          <p:nvPr>
            <p:ph type="ftr" sz="quarter" idx="11"/>
          </p:nvPr>
        </p:nvSpPr>
        <p:spPr/>
        <p:txBody>
          <a:bodyPr/>
          <a:lstStyle/>
          <a:p>
            <a:r>
              <a:rPr lang="en-US" smtClean="0"/>
              <a:t>® 2011. EPAM Systems. All rights reserved.</a:t>
            </a:r>
            <a:endParaRPr lang="ru-RU"/>
          </a:p>
        </p:txBody>
      </p:sp>
      <p:sp>
        <p:nvSpPr>
          <p:cNvPr id="5" name="Slide Number Placeholder 4"/>
          <p:cNvSpPr>
            <a:spLocks noGrp="1"/>
          </p:cNvSpPr>
          <p:nvPr>
            <p:ph type="sldNum" sz="quarter" idx="12"/>
          </p:nvPr>
        </p:nvSpPr>
        <p:spPr/>
        <p:txBody>
          <a:bodyPr/>
          <a:lstStyle/>
          <a:p>
            <a:fld id="{0EB6C2E2-7391-4BA5-9162-90ECE42707CD}" type="slidenum">
              <a:rPr lang="ru-RU" smtClean="0"/>
              <a:t>41</a:t>
            </a:fld>
            <a:endParaRPr lang="ru-RU"/>
          </a:p>
        </p:txBody>
      </p:sp>
    </p:spTree>
    <p:extLst>
      <p:ext uri="{BB962C8B-B14F-4D97-AF65-F5344CB8AC3E}">
        <p14:creationId xmlns:p14="http://schemas.microsoft.com/office/powerpoint/2010/main" val="34063579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r>
              <a:rPr lang="en-US" dirty="0" smtClean="0"/>
              <a:t>7 Testing Principles</a:t>
            </a:r>
            <a:endParaRPr lang="ru-RU" dirty="0"/>
          </a:p>
        </p:txBody>
      </p:sp>
      <p:sp>
        <p:nvSpPr>
          <p:cNvPr id="3" name="Текст 2"/>
          <p:cNvSpPr>
            <a:spLocks noGrp="1"/>
          </p:cNvSpPr>
          <p:nvPr>
            <p:ph type="body" idx="1"/>
          </p:nvPr>
        </p:nvSpPr>
        <p:spPr/>
        <p:txBody>
          <a:bodyPr/>
          <a:lstStyle/>
          <a:p>
            <a:endParaRPr lang="ru-RU" dirty="0"/>
          </a:p>
        </p:txBody>
      </p:sp>
      <p:sp>
        <p:nvSpPr>
          <p:cNvPr id="4" name="Нижний колонтитул 3"/>
          <p:cNvSpPr>
            <a:spLocks noGrp="1"/>
          </p:cNvSpPr>
          <p:nvPr>
            <p:ph type="ftr" sz="quarter" idx="11"/>
          </p:nvPr>
        </p:nvSpPr>
        <p:spPr/>
        <p:txBody>
          <a:bodyPr/>
          <a:lstStyle/>
          <a:p>
            <a:r>
              <a:rPr lang="en-US" smtClean="0"/>
              <a:t>® 2011. EPAM Systems. All rights reserved.</a:t>
            </a:r>
            <a:endParaRPr lang="ru-RU"/>
          </a:p>
        </p:txBody>
      </p:sp>
      <p:sp>
        <p:nvSpPr>
          <p:cNvPr id="5" name="Номер слайда 4"/>
          <p:cNvSpPr>
            <a:spLocks noGrp="1"/>
          </p:cNvSpPr>
          <p:nvPr>
            <p:ph type="sldNum" sz="quarter" idx="12"/>
          </p:nvPr>
        </p:nvSpPr>
        <p:spPr/>
        <p:txBody>
          <a:bodyPr/>
          <a:lstStyle/>
          <a:p>
            <a:fld id="{0EB6C2E2-7391-4BA5-9162-90ECE42707CD}" type="slidenum">
              <a:rPr lang="ru-RU" smtClean="0"/>
              <a:t>42</a:t>
            </a:fld>
            <a:endParaRPr lang="ru-RU"/>
          </a:p>
        </p:txBody>
      </p:sp>
    </p:spTree>
    <p:extLst>
      <p:ext uri="{BB962C8B-B14F-4D97-AF65-F5344CB8AC3E}">
        <p14:creationId xmlns:p14="http://schemas.microsoft.com/office/powerpoint/2010/main" val="23770241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азвание 5"/>
          <p:cNvSpPr>
            <a:spLocks noGrp="1"/>
          </p:cNvSpPr>
          <p:nvPr>
            <p:ph type="title"/>
          </p:nvPr>
        </p:nvSpPr>
        <p:spPr/>
        <p:txBody>
          <a:bodyPr/>
          <a:lstStyle/>
          <a:p>
            <a:r>
              <a:rPr lang="en-US" dirty="0"/>
              <a:t>7 Testing Principles</a:t>
            </a:r>
            <a:endParaRPr lang="ru-RU" dirty="0"/>
          </a:p>
        </p:txBody>
      </p:sp>
      <p:sp>
        <p:nvSpPr>
          <p:cNvPr id="4" name="Нижний колонтитул 3"/>
          <p:cNvSpPr>
            <a:spLocks noGrp="1"/>
          </p:cNvSpPr>
          <p:nvPr>
            <p:ph type="ftr" sz="quarter" idx="11"/>
          </p:nvPr>
        </p:nvSpPr>
        <p:spPr/>
        <p:txBody>
          <a:bodyPr/>
          <a:lstStyle/>
          <a:p>
            <a:r>
              <a:rPr lang="en-US" smtClean="0"/>
              <a:t>® 2011. EPAM Systems. All rights reserved.</a:t>
            </a:r>
            <a:endParaRPr lang="ru-RU"/>
          </a:p>
        </p:txBody>
      </p:sp>
      <p:sp>
        <p:nvSpPr>
          <p:cNvPr id="5" name="Номер слайда 4"/>
          <p:cNvSpPr>
            <a:spLocks noGrp="1"/>
          </p:cNvSpPr>
          <p:nvPr>
            <p:ph type="sldNum" sz="quarter" idx="12"/>
          </p:nvPr>
        </p:nvSpPr>
        <p:spPr/>
        <p:txBody>
          <a:bodyPr/>
          <a:lstStyle/>
          <a:p>
            <a:fld id="{0EB6C2E2-7391-4BA5-9162-90ECE42707CD}" type="slidenum">
              <a:rPr lang="ru-RU" smtClean="0"/>
              <a:t>43</a:t>
            </a:fld>
            <a:endParaRPr lang="ru-RU"/>
          </a:p>
        </p:txBody>
      </p:sp>
      <p:sp>
        <p:nvSpPr>
          <p:cNvPr id="7" name="Содержимое 6"/>
          <p:cNvSpPr>
            <a:spLocks noGrp="1"/>
          </p:cNvSpPr>
          <p:nvPr>
            <p:ph sz="quarter" idx="1"/>
          </p:nvPr>
        </p:nvSpPr>
        <p:spPr/>
        <p:txBody>
          <a:bodyPr>
            <a:normAutofit/>
          </a:bodyPr>
          <a:lstStyle/>
          <a:p>
            <a:pPr marL="0" indent="0" algn="just">
              <a:buNone/>
            </a:pPr>
            <a:r>
              <a:rPr lang="en-US" b="1" dirty="0"/>
              <a:t>1) Testing shows presence of defects:</a:t>
            </a:r>
            <a:r>
              <a:rPr lang="en-US" dirty="0"/>
              <a:t> Testing can show the </a:t>
            </a:r>
            <a:r>
              <a:rPr lang="en-US" b="1" dirty="0" smtClean="0">
                <a:solidFill>
                  <a:srgbClr val="FF0000"/>
                </a:solidFill>
              </a:rPr>
              <a:t>defects</a:t>
            </a:r>
            <a:r>
              <a:rPr lang="en-US" dirty="0" smtClean="0"/>
              <a:t> </a:t>
            </a:r>
            <a:r>
              <a:rPr lang="en-US" dirty="0"/>
              <a:t>are present, but cannot prove that there are no defects. Even after testing the application or product thoroughly we cannot say that the product is 100% defect free. Testing always reduces the number of undiscovered defects remaining in the software but even if no defects are found, it is not a proof of correctness.</a:t>
            </a:r>
          </a:p>
          <a:p>
            <a:endParaRPr lang="ru-RU" dirty="0"/>
          </a:p>
        </p:txBody>
      </p:sp>
    </p:spTree>
    <p:extLst>
      <p:ext uri="{BB962C8B-B14F-4D97-AF65-F5344CB8AC3E}">
        <p14:creationId xmlns:p14="http://schemas.microsoft.com/office/powerpoint/2010/main" val="11103610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normAutofit/>
          </a:bodyPr>
          <a:lstStyle/>
          <a:p>
            <a:pPr algn="l"/>
            <a:r>
              <a:rPr lang="en-US" sz="2800" dirty="0" smtClean="0">
                <a:solidFill>
                  <a:srgbClr val="2B3C86"/>
                </a:solidFill>
                <a:cs typeface="Arial" charset="0"/>
              </a:rPr>
              <a:t>Testing Can’t Show That Bugs Don’t Exist</a:t>
            </a:r>
            <a:endParaRPr lang="ru-RU" sz="2800" dirty="0" smtClean="0">
              <a:solidFill>
                <a:srgbClr val="2B3C86"/>
              </a:solidFill>
              <a:cs typeface="Arial" charset="0"/>
            </a:endParaRPr>
          </a:p>
        </p:txBody>
      </p:sp>
      <p:sp>
        <p:nvSpPr>
          <p:cNvPr id="2" name="Footer Placeholder 1"/>
          <p:cNvSpPr>
            <a:spLocks noGrp="1"/>
          </p:cNvSpPr>
          <p:nvPr>
            <p:ph type="ftr" sz="quarter" idx="11"/>
          </p:nvPr>
        </p:nvSpPr>
        <p:spPr/>
        <p:txBody>
          <a:bodyPr/>
          <a:lstStyle/>
          <a:p>
            <a:r>
              <a:rPr lang="en-US" smtClean="0"/>
              <a:t>® 2011. EPAM Systems. All rights reserved.</a:t>
            </a:r>
            <a:endParaRPr lang="ru-RU"/>
          </a:p>
        </p:txBody>
      </p:sp>
      <p:sp>
        <p:nvSpPr>
          <p:cNvPr id="3" name="Slide Number Placeholder 2"/>
          <p:cNvSpPr>
            <a:spLocks noGrp="1"/>
          </p:cNvSpPr>
          <p:nvPr>
            <p:ph type="sldNum" sz="quarter" idx="12"/>
          </p:nvPr>
        </p:nvSpPr>
        <p:spPr/>
        <p:txBody>
          <a:bodyPr/>
          <a:lstStyle/>
          <a:p>
            <a:fld id="{0EB6C2E2-7391-4BA5-9162-90ECE42707CD}" type="slidenum">
              <a:rPr lang="ru-RU" smtClean="0"/>
              <a:t>44</a:t>
            </a:fld>
            <a:endParaRPr lang="ru-RU"/>
          </a:p>
        </p:txBody>
      </p:sp>
      <p:sp>
        <p:nvSpPr>
          <p:cNvPr id="20485" name="Content Placeholder 2"/>
          <p:cNvSpPr>
            <a:spLocks noGrp="1"/>
          </p:cNvSpPr>
          <p:nvPr>
            <p:ph sz="quarter" idx="1"/>
          </p:nvPr>
        </p:nvSpPr>
        <p:spPr/>
        <p:txBody>
          <a:bodyPr/>
          <a:lstStyle/>
          <a:p>
            <a:pPr marL="0" indent="0">
              <a:buFontTx/>
              <a:buNone/>
            </a:pPr>
            <a:r>
              <a:rPr lang="en-US" sz="2200" dirty="0">
                <a:solidFill>
                  <a:srgbClr val="2B3C86"/>
                </a:solidFill>
                <a:cs typeface="Arial" charset="0"/>
              </a:rPr>
              <a:t>Testing can show that defects are </a:t>
            </a:r>
            <a:r>
              <a:rPr lang="en-US" sz="2200" dirty="0" smtClean="0">
                <a:solidFill>
                  <a:srgbClr val="2B3C86"/>
                </a:solidFill>
                <a:cs typeface="Arial" charset="0"/>
              </a:rPr>
              <a:t>present, but </a:t>
            </a:r>
            <a:r>
              <a:rPr lang="en-US" sz="2200" dirty="0">
                <a:solidFill>
                  <a:srgbClr val="2B3C86"/>
                </a:solidFill>
                <a:cs typeface="Arial" charset="0"/>
              </a:rPr>
              <a:t>cannot prove that there are no </a:t>
            </a:r>
            <a:r>
              <a:rPr lang="en-US" sz="2200" dirty="0" smtClean="0">
                <a:solidFill>
                  <a:srgbClr val="2B3C86"/>
                </a:solidFill>
                <a:cs typeface="Arial" charset="0"/>
              </a:rPr>
              <a:t>defects</a:t>
            </a:r>
            <a:r>
              <a:rPr lang="en-US" sz="2200" dirty="0">
                <a:solidFill>
                  <a:srgbClr val="2B3C86"/>
                </a:solidFill>
                <a:cs typeface="Arial" charset="0"/>
              </a:rPr>
              <a:t>. </a:t>
            </a:r>
            <a:endParaRPr lang="en-US" sz="2200" dirty="0" smtClean="0">
              <a:solidFill>
                <a:srgbClr val="2B3C86"/>
              </a:solidFill>
              <a:cs typeface="Arial" charset="0"/>
            </a:endParaRPr>
          </a:p>
          <a:p>
            <a:pPr marL="0" indent="0">
              <a:buFontTx/>
              <a:buNone/>
            </a:pPr>
            <a:r>
              <a:rPr lang="en-US" sz="2200" dirty="0" smtClean="0">
                <a:solidFill>
                  <a:srgbClr val="2B3C86"/>
                </a:solidFill>
                <a:cs typeface="Arial" charset="0"/>
              </a:rPr>
              <a:t>Testing </a:t>
            </a:r>
            <a:r>
              <a:rPr lang="en-US" sz="2200" dirty="0">
                <a:solidFill>
                  <a:srgbClr val="2B3C86"/>
                </a:solidFill>
                <a:cs typeface="Arial" charset="0"/>
              </a:rPr>
              <a:t>reduces the probability of </a:t>
            </a:r>
            <a:r>
              <a:rPr lang="en-US" sz="2200" dirty="0" smtClean="0">
                <a:solidFill>
                  <a:srgbClr val="2B3C86"/>
                </a:solidFill>
                <a:cs typeface="Arial" charset="0"/>
              </a:rPr>
              <a:t>undiscovered </a:t>
            </a:r>
            <a:r>
              <a:rPr lang="en-US" sz="2200" dirty="0">
                <a:solidFill>
                  <a:srgbClr val="2B3C86"/>
                </a:solidFill>
                <a:cs typeface="Arial" charset="0"/>
              </a:rPr>
              <a:t>defects remaining in the </a:t>
            </a:r>
            <a:r>
              <a:rPr lang="en-US" sz="2200" dirty="0" smtClean="0">
                <a:solidFill>
                  <a:srgbClr val="2B3C86"/>
                </a:solidFill>
                <a:cs typeface="Arial" charset="0"/>
              </a:rPr>
              <a:t>software </a:t>
            </a:r>
            <a:r>
              <a:rPr lang="en-US" sz="2200" dirty="0">
                <a:solidFill>
                  <a:srgbClr val="2B3C86"/>
                </a:solidFill>
                <a:cs typeface="Arial" charset="0"/>
              </a:rPr>
              <a:t>but, even if no defects are found, </a:t>
            </a:r>
            <a:r>
              <a:rPr lang="en-US" sz="2200" dirty="0" smtClean="0">
                <a:solidFill>
                  <a:srgbClr val="2B3C86"/>
                </a:solidFill>
                <a:cs typeface="Arial" charset="0"/>
              </a:rPr>
              <a:t>it </a:t>
            </a:r>
            <a:r>
              <a:rPr lang="en-US" sz="2200" dirty="0">
                <a:solidFill>
                  <a:srgbClr val="2B3C86"/>
                </a:solidFill>
                <a:cs typeface="Arial" charset="0"/>
              </a:rPr>
              <a:t>is not a proof of correctness. </a:t>
            </a:r>
            <a:endParaRPr lang="ru-RU" sz="2200" dirty="0" smtClean="0">
              <a:solidFill>
                <a:srgbClr val="2B3C86"/>
              </a:solidFill>
              <a:cs typeface="Arial" charset="0"/>
            </a:endParaRPr>
          </a:p>
        </p:txBody>
      </p:sp>
      <p:sp>
        <p:nvSpPr>
          <p:cNvPr id="20483" name="Rectangle 2"/>
          <p:cNvSpPr>
            <a:spLocks noChangeArrowheads="1"/>
          </p:cNvSpPr>
          <p:nvPr/>
        </p:nvSpPr>
        <p:spPr bwMode="auto">
          <a:xfrm>
            <a:off x="457200" y="76200"/>
            <a:ext cx="64198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spcBef>
                <a:spcPct val="0"/>
              </a:spcBef>
            </a:pPr>
            <a:r>
              <a:rPr lang="en-US" sz="2400" b="0">
                <a:solidFill>
                  <a:schemeClr val="bg1"/>
                </a:solidFill>
              </a:rPr>
              <a:t>Functional Testing: axioms</a:t>
            </a:r>
          </a:p>
        </p:txBody>
      </p:sp>
    </p:spTree>
    <p:extLst>
      <p:ext uri="{BB962C8B-B14F-4D97-AF65-F5344CB8AC3E}">
        <p14:creationId xmlns:p14="http://schemas.microsoft.com/office/powerpoint/2010/main" val="2134859497"/>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азвание 5"/>
          <p:cNvSpPr>
            <a:spLocks noGrp="1"/>
          </p:cNvSpPr>
          <p:nvPr>
            <p:ph type="title"/>
          </p:nvPr>
        </p:nvSpPr>
        <p:spPr/>
        <p:txBody>
          <a:bodyPr/>
          <a:lstStyle/>
          <a:p>
            <a:r>
              <a:rPr lang="en-US" dirty="0"/>
              <a:t>7 Testing Principles</a:t>
            </a:r>
            <a:endParaRPr lang="ru-RU" dirty="0"/>
          </a:p>
        </p:txBody>
      </p:sp>
      <p:sp>
        <p:nvSpPr>
          <p:cNvPr id="4" name="Нижний колонтитул 3"/>
          <p:cNvSpPr>
            <a:spLocks noGrp="1"/>
          </p:cNvSpPr>
          <p:nvPr>
            <p:ph type="ftr" sz="quarter" idx="11"/>
          </p:nvPr>
        </p:nvSpPr>
        <p:spPr/>
        <p:txBody>
          <a:bodyPr/>
          <a:lstStyle/>
          <a:p>
            <a:r>
              <a:rPr lang="en-US" smtClean="0"/>
              <a:t>® 2011. EPAM Systems. All rights reserved.</a:t>
            </a:r>
            <a:endParaRPr lang="ru-RU"/>
          </a:p>
        </p:txBody>
      </p:sp>
      <p:sp>
        <p:nvSpPr>
          <p:cNvPr id="5" name="Номер слайда 4"/>
          <p:cNvSpPr>
            <a:spLocks noGrp="1"/>
          </p:cNvSpPr>
          <p:nvPr>
            <p:ph type="sldNum" sz="quarter" idx="12"/>
          </p:nvPr>
        </p:nvSpPr>
        <p:spPr/>
        <p:txBody>
          <a:bodyPr/>
          <a:lstStyle/>
          <a:p>
            <a:fld id="{0EB6C2E2-7391-4BA5-9162-90ECE42707CD}" type="slidenum">
              <a:rPr lang="ru-RU" smtClean="0"/>
              <a:t>45</a:t>
            </a:fld>
            <a:endParaRPr lang="ru-RU"/>
          </a:p>
        </p:txBody>
      </p:sp>
      <p:sp>
        <p:nvSpPr>
          <p:cNvPr id="7" name="Содержимое 6"/>
          <p:cNvSpPr>
            <a:spLocks noGrp="1"/>
          </p:cNvSpPr>
          <p:nvPr>
            <p:ph sz="quarter" idx="1"/>
          </p:nvPr>
        </p:nvSpPr>
        <p:spPr/>
        <p:txBody>
          <a:bodyPr>
            <a:normAutofit/>
          </a:bodyPr>
          <a:lstStyle/>
          <a:p>
            <a:pPr marL="0" indent="0" algn="just">
              <a:buNone/>
            </a:pPr>
            <a:r>
              <a:rPr lang="en-US" b="1" dirty="0" smtClean="0"/>
              <a:t>2</a:t>
            </a:r>
            <a:r>
              <a:rPr lang="en-US" b="1" dirty="0"/>
              <a:t>) Exhaustive testing is impossible:</a:t>
            </a:r>
            <a:r>
              <a:rPr lang="en-US" dirty="0"/>
              <a:t> Testing everything including all combinations of inputs and preconditions is not possible. So, instead of doing the exhaustive testing we can use risks and priorities to focus testing efforts. </a:t>
            </a:r>
            <a:endParaRPr lang="en-US" dirty="0" smtClean="0"/>
          </a:p>
          <a:p>
            <a:pPr algn="just"/>
            <a:r>
              <a:rPr lang="en-US" dirty="0" smtClean="0"/>
              <a:t>For </a:t>
            </a:r>
            <a:r>
              <a:rPr lang="en-US" dirty="0"/>
              <a:t>example: In an application in one screen there are 15 input fields, each having 5 possible values, then to test all the valid combinations you would need 30  517  578  125  (5</a:t>
            </a:r>
            <a:r>
              <a:rPr lang="en-US" baseline="30000" dirty="0"/>
              <a:t>15</a:t>
            </a:r>
            <a:r>
              <a:rPr lang="en-US" dirty="0"/>
              <a:t>) tests. This is very unlikely that the project timescales would allow for this number of tests. So, accessing and managing risk is one of the most important activities and reason for testing in any project. </a:t>
            </a:r>
          </a:p>
          <a:p>
            <a:pPr algn="just"/>
            <a:endParaRPr lang="ru-RU" dirty="0"/>
          </a:p>
        </p:txBody>
      </p:sp>
    </p:spTree>
    <p:extLst>
      <p:ext uri="{BB962C8B-B14F-4D97-AF65-F5344CB8AC3E}">
        <p14:creationId xmlns:p14="http://schemas.microsoft.com/office/powerpoint/2010/main" val="40574666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normAutofit/>
          </a:bodyPr>
          <a:lstStyle/>
          <a:p>
            <a:r>
              <a:rPr lang="en-US" sz="2800" dirty="0" smtClean="0">
                <a:solidFill>
                  <a:srgbClr val="2B3C86"/>
                </a:solidFill>
                <a:cs typeface="Arial" charset="0"/>
              </a:rPr>
              <a:t>It’s Impossible to Test a Program Completely</a:t>
            </a:r>
            <a:endParaRPr lang="ru-RU" sz="2800" dirty="0" smtClean="0">
              <a:solidFill>
                <a:srgbClr val="2B3C86"/>
              </a:solidFill>
              <a:cs typeface="Arial" charset="0"/>
            </a:endParaRPr>
          </a:p>
        </p:txBody>
      </p:sp>
      <p:sp>
        <p:nvSpPr>
          <p:cNvPr id="2" name="Footer Placeholder 1"/>
          <p:cNvSpPr>
            <a:spLocks noGrp="1"/>
          </p:cNvSpPr>
          <p:nvPr>
            <p:ph type="ftr" sz="quarter" idx="11"/>
          </p:nvPr>
        </p:nvSpPr>
        <p:spPr/>
        <p:txBody>
          <a:bodyPr/>
          <a:lstStyle/>
          <a:p>
            <a:r>
              <a:rPr lang="en-US" smtClean="0"/>
              <a:t>® 2011. EPAM Systems. All rights reserved.</a:t>
            </a:r>
            <a:endParaRPr lang="ru-RU"/>
          </a:p>
        </p:txBody>
      </p:sp>
      <p:sp>
        <p:nvSpPr>
          <p:cNvPr id="3" name="Slide Number Placeholder 2"/>
          <p:cNvSpPr>
            <a:spLocks noGrp="1"/>
          </p:cNvSpPr>
          <p:nvPr>
            <p:ph type="sldNum" sz="quarter" idx="12"/>
          </p:nvPr>
        </p:nvSpPr>
        <p:spPr/>
        <p:txBody>
          <a:bodyPr/>
          <a:lstStyle/>
          <a:p>
            <a:fld id="{0EB6C2E2-7391-4BA5-9162-90ECE42707CD}" type="slidenum">
              <a:rPr lang="ru-RU" smtClean="0"/>
              <a:t>46</a:t>
            </a:fld>
            <a:endParaRPr lang="ru-RU"/>
          </a:p>
        </p:txBody>
      </p:sp>
      <p:sp>
        <p:nvSpPr>
          <p:cNvPr id="18435" name="Content Placeholder 2"/>
          <p:cNvSpPr>
            <a:spLocks noGrp="1"/>
          </p:cNvSpPr>
          <p:nvPr>
            <p:ph sz="quarter" idx="1"/>
          </p:nvPr>
        </p:nvSpPr>
        <p:spPr/>
        <p:txBody>
          <a:bodyPr/>
          <a:lstStyle/>
          <a:p>
            <a:pPr marL="0" indent="0">
              <a:buFontTx/>
              <a:buNone/>
            </a:pPr>
            <a:r>
              <a:rPr lang="en-US" sz="2200" dirty="0" smtClean="0">
                <a:solidFill>
                  <a:srgbClr val="2B3C86"/>
                </a:solidFill>
                <a:cs typeface="Arial" charset="0"/>
              </a:rPr>
              <a:t>• The number of possible </a:t>
            </a:r>
            <a:r>
              <a:rPr lang="en-US" sz="2200" dirty="0" smtClean="0">
                <a:solidFill>
                  <a:srgbClr val="FF3300"/>
                </a:solidFill>
                <a:cs typeface="Arial" charset="0"/>
              </a:rPr>
              <a:t>inputs</a:t>
            </a:r>
            <a:r>
              <a:rPr lang="en-US" sz="2200" dirty="0" smtClean="0">
                <a:solidFill>
                  <a:srgbClr val="2B3C86"/>
                </a:solidFill>
                <a:cs typeface="Arial" charset="0"/>
              </a:rPr>
              <a:t> is very large.</a:t>
            </a:r>
          </a:p>
          <a:p>
            <a:pPr marL="0" indent="0">
              <a:buFontTx/>
              <a:buNone/>
            </a:pPr>
            <a:r>
              <a:rPr lang="en-US" sz="2200" dirty="0" smtClean="0">
                <a:solidFill>
                  <a:srgbClr val="2B3C86"/>
                </a:solidFill>
                <a:cs typeface="Arial" charset="0"/>
              </a:rPr>
              <a:t>• The number of possible </a:t>
            </a:r>
            <a:r>
              <a:rPr lang="en-US" sz="2200" dirty="0" smtClean="0">
                <a:solidFill>
                  <a:srgbClr val="FF3300"/>
                </a:solidFill>
                <a:cs typeface="Arial" charset="0"/>
              </a:rPr>
              <a:t>outputs</a:t>
            </a:r>
            <a:r>
              <a:rPr lang="en-US" sz="2200" dirty="0" smtClean="0">
                <a:solidFill>
                  <a:srgbClr val="2B3C86"/>
                </a:solidFill>
                <a:cs typeface="Arial" charset="0"/>
              </a:rPr>
              <a:t> is very large.</a:t>
            </a:r>
          </a:p>
          <a:p>
            <a:pPr marL="0" indent="0">
              <a:buFontTx/>
              <a:buNone/>
            </a:pPr>
            <a:r>
              <a:rPr lang="en-US" sz="2200" dirty="0" smtClean="0">
                <a:solidFill>
                  <a:srgbClr val="2B3C86"/>
                </a:solidFill>
                <a:cs typeface="Arial" charset="0"/>
              </a:rPr>
              <a:t>• The number of </a:t>
            </a:r>
            <a:r>
              <a:rPr lang="en-US" sz="2200" dirty="0" smtClean="0">
                <a:solidFill>
                  <a:srgbClr val="FF3300"/>
                </a:solidFill>
                <a:cs typeface="Arial" charset="0"/>
              </a:rPr>
              <a:t>paths</a:t>
            </a:r>
            <a:r>
              <a:rPr lang="en-US" sz="2200" dirty="0" smtClean="0">
                <a:solidFill>
                  <a:srgbClr val="2B3C86"/>
                </a:solidFill>
                <a:cs typeface="Arial" charset="0"/>
              </a:rPr>
              <a:t> through the software is very large.</a:t>
            </a:r>
          </a:p>
          <a:p>
            <a:pPr marL="0" indent="0">
              <a:buFontTx/>
              <a:buNone/>
            </a:pPr>
            <a:r>
              <a:rPr lang="en-US" sz="2200" dirty="0" smtClean="0">
                <a:solidFill>
                  <a:srgbClr val="2B3C86"/>
                </a:solidFill>
                <a:cs typeface="Arial" charset="0"/>
              </a:rPr>
              <a:t>• The software specification is </a:t>
            </a:r>
            <a:r>
              <a:rPr lang="en-US" sz="2200" dirty="0" smtClean="0">
                <a:solidFill>
                  <a:srgbClr val="FF3300"/>
                </a:solidFill>
                <a:cs typeface="Arial" charset="0"/>
              </a:rPr>
              <a:t>subjective</a:t>
            </a:r>
            <a:r>
              <a:rPr lang="en-US" sz="2200" dirty="0" smtClean="0">
                <a:solidFill>
                  <a:srgbClr val="2B3C86"/>
                </a:solidFill>
                <a:cs typeface="Arial" charset="0"/>
              </a:rPr>
              <a:t>. You might say that a bug is in the eye of the beholder.</a:t>
            </a:r>
            <a:endParaRPr lang="ru-RU" sz="2200" dirty="0" smtClean="0">
              <a:solidFill>
                <a:srgbClr val="2B3C86"/>
              </a:solidFill>
              <a:cs typeface="Arial" charset="0"/>
            </a:endParaRPr>
          </a:p>
        </p:txBody>
      </p:sp>
      <p:sp>
        <p:nvSpPr>
          <p:cNvPr id="18436" name="Rectangle 2"/>
          <p:cNvSpPr>
            <a:spLocks noChangeArrowheads="1"/>
          </p:cNvSpPr>
          <p:nvPr/>
        </p:nvSpPr>
        <p:spPr bwMode="auto">
          <a:xfrm>
            <a:off x="457200" y="76200"/>
            <a:ext cx="64198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spcBef>
                <a:spcPct val="0"/>
              </a:spcBef>
            </a:pPr>
            <a:r>
              <a:rPr lang="en-US" sz="2400" b="0">
                <a:solidFill>
                  <a:schemeClr val="bg1"/>
                </a:solidFill>
              </a:rPr>
              <a:t>Functional Testing: axioms</a:t>
            </a:r>
          </a:p>
        </p:txBody>
      </p:sp>
      <p:pic>
        <p:nvPicPr>
          <p:cNvPr id="1843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1840" y="3573016"/>
            <a:ext cx="2303463" cy="223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8003005"/>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ChangeArrowheads="1"/>
          </p:cNvSpPr>
          <p:nvPr/>
        </p:nvSpPr>
        <p:spPr bwMode="auto">
          <a:xfrm>
            <a:off x="457200" y="76200"/>
            <a:ext cx="64198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spcBef>
                <a:spcPct val="0"/>
              </a:spcBef>
            </a:pPr>
            <a:r>
              <a:rPr lang="en-US" sz="2400" b="0">
                <a:solidFill>
                  <a:schemeClr val="bg1"/>
                </a:solidFill>
              </a:rPr>
              <a:t>Functional Testing: axioms</a:t>
            </a:r>
          </a:p>
        </p:txBody>
      </p:sp>
      <p:pic>
        <p:nvPicPr>
          <p:cNvPr id="1946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4213" y="1519238"/>
            <a:ext cx="5126037" cy="4592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3"/>
          <p:cNvSpPr>
            <a:spLocks noGrp="1"/>
          </p:cNvSpPr>
          <p:nvPr>
            <p:ph type="title"/>
          </p:nvPr>
        </p:nvSpPr>
        <p:spPr/>
        <p:txBody>
          <a:bodyPr>
            <a:normAutofit fontScale="90000"/>
          </a:bodyPr>
          <a:lstStyle/>
          <a:p>
            <a:r>
              <a:rPr lang="en-US" dirty="0">
                <a:solidFill>
                  <a:srgbClr val="2B3C86"/>
                </a:solidFill>
                <a:cs typeface="Arial" charset="0"/>
              </a:rPr>
              <a:t>Software Testing Is a Risk-Based Exercise</a:t>
            </a:r>
            <a:endParaRPr lang="ru-RU" dirty="0"/>
          </a:p>
        </p:txBody>
      </p:sp>
      <p:sp>
        <p:nvSpPr>
          <p:cNvPr id="2" name="Footer Placeholder 1"/>
          <p:cNvSpPr>
            <a:spLocks noGrp="1"/>
          </p:cNvSpPr>
          <p:nvPr>
            <p:ph type="ftr" sz="quarter" idx="11"/>
          </p:nvPr>
        </p:nvSpPr>
        <p:spPr/>
        <p:txBody>
          <a:bodyPr/>
          <a:lstStyle/>
          <a:p>
            <a:r>
              <a:rPr lang="en-US" smtClean="0"/>
              <a:t>® 2011. EPAM Systems. All rights reserved.</a:t>
            </a:r>
            <a:endParaRPr lang="ru-RU"/>
          </a:p>
        </p:txBody>
      </p:sp>
      <p:sp>
        <p:nvSpPr>
          <p:cNvPr id="3" name="Slide Number Placeholder 2"/>
          <p:cNvSpPr>
            <a:spLocks noGrp="1"/>
          </p:cNvSpPr>
          <p:nvPr>
            <p:ph type="sldNum" sz="quarter" idx="12"/>
          </p:nvPr>
        </p:nvSpPr>
        <p:spPr/>
        <p:txBody>
          <a:bodyPr/>
          <a:lstStyle/>
          <a:p>
            <a:fld id="{0EB6C2E2-7391-4BA5-9162-90ECE42707CD}" type="slidenum">
              <a:rPr lang="ru-RU" smtClean="0"/>
              <a:t>47</a:t>
            </a:fld>
            <a:endParaRPr lang="ru-RU"/>
          </a:p>
        </p:txBody>
      </p:sp>
    </p:spTree>
    <p:extLst>
      <p:ext uri="{BB962C8B-B14F-4D97-AF65-F5344CB8AC3E}">
        <p14:creationId xmlns:p14="http://schemas.microsoft.com/office/powerpoint/2010/main" val="2686751669"/>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азвание 5"/>
          <p:cNvSpPr>
            <a:spLocks noGrp="1"/>
          </p:cNvSpPr>
          <p:nvPr>
            <p:ph type="title"/>
          </p:nvPr>
        </p:nvSpPr>
        <p:spPr/>
        <p:txBody>
          <a:bodyPr/>
          <a:lstStyle/>
          <a:p>
            <a:r>
              <a:rPr lang="en-US" dirty="0"/>
              <a:t>7 Testing Principles</a:t>
            </a:r>
            <a:endParaRPr lang="ru-RU" dirty="0"/>
          </a:p>
        </p:txBody>
      </p:sp>
      <p:sp>
        <p:nvSpPr>
          <p:cNvPr id="4" name="Нижний колонтитул 3"/>
          <p:cNvSpPr>
            <a:spLocks noGrp="1"/>
          </p:cNvSpPr>
          <p:nvPr>
            <p:ph type="ftr" sz="quarter" idx="11"/>
          </p:nvPr>
        </p:nvSpPr>
        <p:spPr/>
        <p:txBody>
          <a:bodyPr/>
          <a:lstStyle/>
          <a:p>
            <a:r>
              <a:rPr lang="en-US" smtClean="0"/>
              <a:t>® 2011. EPAM Systems. All rights reserved.</a:t>
            </a:r>
            <a:endParaRPr lang="ru-RU"/>
          </a:p>
        </p:txBody>
      </p:sp>
      <p:sp>
        <p:nvSpPr>
          <p:cNvPr id="5" name="Номер слайда 4"/>
          <p:cNvSpPr>
            <a:spLocks noGrp="1"/>
          </p:cNvSpPr>
          <p:nvPr>
            <p:ph type="sldNum" sz="quarter" idx="12"/>
          </p:nvPr>
        </p:nvSpPr>
        <p:spPr/>
        <p:txBody>
          <a:bodyPr/>
          <a:lstStyle/>
          <a:p>
            <a:fld id="{0EB6C2E2-7391-4BA5-9162-90ECE42707CD}" type="slidenum">
              <a:rPr lang="ru-RU" smtClean="0"/>
              <a:t>48</a:t>
            </a:fld>
            <a:endParaRPr lang="ru-RU"/>
          </a:p>
        </p:txBody>
      </p:sp>
      <p:sp>
        <p:nvSpPr>
          <p:cNvPr id="7" name="Содержимое 6"/>
          <p:cNvSpPr>
            <a:spLocks noGrp="1"/>
          </p:cNvSpPr>
          <p:nvPr>
            <p:ph sz="quarter" idx="1"/>
          </p:nvPr>
        </p:nvSpPr>
        <p:spPr/>
        <p:txBody>
          <a:bodyPr>
            <a:normAutofit/>
          </a:bodyPr>
          <a:lstStyle/>
          <a:p>
            <a:pPr marL="0" indent="0">
              <a:buNone/>
            </a:pPr>
            <a:r>
              <a:rPr lang="en-US" b="1" dirty="0" smtClean="0"/>
              <a:t>3</a:t>
            </a:r>
            <a:r>
              <a:rPr lang="en-US" b="1" dirty="0"/>
              <a:t>) Early testing:</a:t>
            </a:r>
            <a:r>
              <a:rPr lang="en-US" dirty="0"/>
              <a:t> In the </a:t>
            </a:r>
            <a:r>
              <a:rPr lang="en-US" dirty="0" smtClean="0"/>
              <a:t>software development </a:t>
            </a:r>
            <a:r>
              <a:rPr lang="en-US" dirty="0"/>
              <a:t>life </a:t>
            </a:r>
            <a:r>
              <a:rPr lang="en-US" dirty="0" smtClean="0"/>
              <a:t>cycle testing </a:t>
            </a:r>
            <a:r>
              <a:rPr lang="en-US" dirty="0"/>
              <a:t>activities should start as early as possible and should be focused on defined objectives.</a:t>
            </a:r>
          </a:p>
          <a:p>
            <a:endParaRPr lang="ru-RU" dirty="0"/>
          </a:p>
        </p:txBody>
      </p:sp>
    </p:spTree>
    <p:extLst>
      <p:ext uri="{BB962C8B-B14F-4D97-AF65-F5344CB8AC3E}">
        <p14:creationId xmlns:p14="http://schemas.microsoft.com/office/powerpoint/2010/main" val="40574666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cs typeface="Arial" charset="0"/>
              </a:rPr>
              <a:t>Testers Aren’t the Most Popular Members of a Project </a:t>
            </a:r>
            <a:r>
              <a:rPr lang="en-US" dirty="0" smtClean="0">
                <a:cs typeface="Arial" charset="0"/>
              </a:rPr>
              <a:t>Team</a:t>
            </a:r>
            <a:endParaRPr lang="ru-RU" dirty="0"/>
          </a:p>
        </p:txBody>
      </p:sp>
      <p:sp>
        <p:nvSpPr>
          <p:cNvPr id="3" name="Footer Placeholder 2"/>
          <p:cNvSpPr>
            <a:spLocks noGrp="1"/>
          </p:cNvSpPr>
          <p:nvPr>
            <p:ph type="ftr" sz="quarter" idx="11"/>
          </p:nvPr>
        </p:nvSpPr>
        <p:spPr/>
        <p:txBody>
          <a:bodyPr/>
          <a:lstStyle/>
          <a:p>
            <a:r>
              <a:rPr lang="en-US" smtClean="0"/>
              <a:t>® 2011. EPAM Systems. All rights reserved.</a:t>
            </a:r>
            <a:endParaRPr lang="ru-RU"/>
          </a:p>
        </p:txBody>
      </p:sp>
      <p:sp>
        <p:nvSpPr>
          <p:cNvPr id="4" name="Slide Number Placeholder 3"/>
          <p:cNvSpPr>
            <a:spLocks noGrp="1"/>
          </p:cNvSpPr>
          <p:nvPr>
            <p:ph type="sldNum" sz="quarter" idx="12"/>
          </p:nvPr>
        </p:nvSpPr>
        <p:spPr/>
        <p:txBody>
          <a:bodyPr/>
          <a:lstStyle/>
          <a:p>
            <a:fld id="{0EB6C2E2-7391-4BA5-9162-90ECE42707CD}" type="slidenum">
              <a:rPr lang="ru-RU" smtClean="0"/>
              <a:t>49</a:t>
            </a:fld>
            <a:endParaRPr lang="ru-RU"/>
          </a:p>
        </p:txBody>
      </p:sp>
      <p:sp>
        <p:nvSpPr>
          <p:cNvPr id="5" name="Content Placeholder 4"/>
          <p:cNvSpPr>
            <a:spLocks noGrp="1"/>
          </p:cNvSpPr>
          <p:nvPr>
            <p:ph sz="quarter" idx="1"/>
          </p:nvPr>
        </p:nvSpPr>
        <p:spPr/>
        <p:txBody>
          <a:bodyPr/>
          <a:lstStyle/>
          <a:p>
            <a:pPr>
              <a:defRPr/>
            </a:pPr>
            <a:r>
              <a:rPr lang="en-US" sz="2800" dirty="0">
                <a:solidFill>
                  <a:srgbClr val="2B3C86"/>
                </a:solidFill>
                <a:cs typeface="Arial" pitchFamily="34" charset="0"/>
              </a:rPr>
              <a:t>Find bugs </a:t>
            </a:r>
            <a:r>
              <a:rPr lang="en-US" sz="2800" dirty="0" smtClean="0">
                <a:solidFill>
                  <a:srgbClr val="FF3300"/>
                </a:solidFill>
                <a:cs typeface="Arial" pitchFamily="34" charset="0"/>
              </a:rPr>
              <a:t>early</a:t>
            </a:r>
            <a:endParaRPr lang="en-US" sz="2800" dirty="0">
              <a:solidFill>
                <a:srgbClr val="2B3C86"/>
              </a:solidFill>
              <a:cs typeface="Arial" pitchFamily="34" charset="0"/>
            </a:endParaRPr>
          </a:p>
          <a:p>
            <a:pPr>
              <a:defRPr/>
            </a:pPr>
            <a:r>
              <a:rPr lang="en-US" sz="2800" dirty="0">
                <a:solidFill>
                  <a:srgbClr val="2B3C86"/>
                </a:solidFill>
                <a:cs typeface="Arial" pitchFamily="34" charset="0"/>
              </a:rPr>
              <a:t>Temper your </a:t>
            </a:r>
            <a:r>
              <a:rPr lang="en-US" sz="2800" dirty="0" smtClean="0">
                <a:solidFill>
                  <a:srgbClr val="FF3300"/>
                </a:solidFill>
                <a:cs typeface="Arial" pitchFamily="34" charset="0"/>
              </a:rPr>
              <a:t>enthusiasm</a:t>
            </a:r>
            <a:endParaRPr lang="en-US" sz="2800" dirty="0">
              <a:solidFill>
                <a:srgbClr val="2B3C86"/>
              </a:solidFill>
              <a:cs typeface="Arial" pitchFamily="34" charset="0"/>
            </a:endParaRPr>
          </a:p>
          <a:p>
            <a:pPr>
              <a:defRPr/>
            </a:pPr>
            <a:r>
              <a:rPr lang="en-US" sz="2800" dirty="0">
                <a:solidFill>
                  <a:srgbClr val="2B3C86"/>
                </a:solidFill>
                <a:cs typeface="Arial" pitchFamily="34" charset="0"/>
              </a:rPr>
              <a:t>Don’t </a:t>
            </a:r>
            <a:r>
              <a:rPr lang="en-US" sz="2800" dirty="0">
                <a:solidFill>
                  <a:srgbClr val="FF3300"/>
                </a:solidFill>
                <a:cs typeface="Arial" pitchFamily="34" charset="0"/>
              </a:rPr>
              <a:t>always</a:t>
            </a:r>
            <a:r>
              <a:rPr lang="en-US" sz="2800" dirty="0">
                <a:solidFill>
                  <a:srgbClr val="2B3C86"/>
                </a:solidFill>
                <a:cs typeface="Arial" pitchFamily="34" charset="0"/>
              </a:rPr>
              <a:t> report </a:t>
            </a:r>
            <a:r>
              <a:rPr lang="en-US" sz="2800" dirty="0">
                <a:solidFill>
                  <a:srgbClr val="FF3300"/>
                </a:solidFill>
                <a:cs typeface="Arial" pitchFamily="34" charset="0"/>
              </a:rPr>
              <a:t>bad</a:t>
            </a:r>
            <a:r>
              <a:rPr lang="en-US" sz="2800" dirty="0">
                <a:solidFill>
                  <a:srgbClr val="2B3C86"/>
                </a:solidFill>
                <a:cs typeface="Arial" pitchFamily="34" charset="0"/>
              </a:rPr>
              <a:t> news</a:t>
            </a:r>
            <a:endParaRPr lang="ru-RU" sz="2800" dirty="0">
              <a:solidFill>
                <a:srgbClr val="2B3C86"/>
              </a:solidFill>
              <a:cs typeface="Arial" pitchFamily="34" charset="0"/>
            </a:endParaRPr>
          </a:p>
          <a:p>
            <a:pPr marL="0" indent="0">
              <a:buNone/>
            </a:pPr>
            <a:endParaRPr lang="ru-RU" dirty="0"/>
          </a:p>
        </p:txBody>
      </p:sp>
    </p:spTree>
    <p:extLst>
      <p:ext uri="{BB962C8B-B14F-4D97-AF65-F5344CB8AC3E}">
        <p14:creationId xmlns:p14="http://schemas.microsoft.com/office/powerpoint/2010/main" val="2475991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500" y="2638425"/>
            <a:ext cx="7254875" cy="2509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Plus 4"/>
          <p:cNvSpPr/>
          <p:nvPr/>
        </p:nvSpPr>
        <p:spPr bwMode="auto">
          <a:xfrm>
            <a:off x="285750" y="1679773"/>
            <a:ext cx="1285875" cy="1000125"/>
          </a:xfrm>
          <a:prstGeom prst="mathPlus">
            <a:avLst/>
          </a:prstGeom>
          <a:solidFill>
            <a:srgbClr val="00B050"/>
          </a:solidFill>
          <a:ln w="9525" cap="flat" cmpd="sng" algn="ctr">
            <a:noFill/>
            <a:prstDash val="solid"/>
            <a:round/>
            <a:headEnd type="none" w="med" len="med"/>
            <a:tailEnd type="none" w="med" len="med"/>
          </a:ln>
          <a:effectLst/>
        </p:spPr>
        <p:txBody>
          <a:bodyPr>
            <a:spAutoFit/>
          </a:bodyPr>
          <a:lstStyle/>
          <a:p>
            <a:pPr>
              <a:defRPr/>
            </a:pPr>
            <a:endParaRPr lang="en-US" dirty="0"/>
          </a:p>
        </p:txBody>
      </p:sp>
      <p:sp>
        <p:nvSpPr>
          <p:cNvPr id="6" name="Minus 5"/>
          <p:cNvSpPr/>
          <p:nvPr/>
        </p:nvSpPr>
        <p:spPr bwMode="auto">
          <a:xfrm>
            <a:off x="285750" y="5021263"/>
            <a:ext cx="1428750" cy="785812"/>
          </a:xfrm>
          <a:prstGeom prst="mathMinus">
            <a:avLst/>
          </a:prstGeom>
          <a:solidFill>
            <a:srgbClr val="FF0000"/>
          </a:solidFill>
          <a:ln w="9525" cap="flat" cmpd="sng" algn="ctr">
            <a:noFill/>
            <a:prstDash val="solid"/>
            <a:round/>
            <a:headEnd type="none" w="med" len="med"/>
            <a:tailEnd type="none" w="med" len="med"/>
          </a:ln>
          <a:effectLst/>
        </p:spPr>
        <p:txBody>
          <a:bodyPr>
            <a:spAutoFit/>
          </a:bodyPr>
          <a:lstStyle/>
          <a:p>
            <a:pPr>
              <a:defRPr/>
            </a:pPr>
            <a:endParaRPr lang="en-US"/>
          </a:p>
        </p:txBody>
      </p:sp>
      <p:sp>
        <p:nvSpPr>
          <p:cNvPr id="7" name="TextBox 20"/>
          <p:cNvSpPr txBox="1">
            <a:spLocks noChangeArrowheads="1"/>
          </p:cNvSpPr>
          <p:nvPr/>
        </p:nvSpPr>
        <p:spPr bwMode="auto">
          <a:xfrm>
            <a:off x="1803400" y="1319411"/>
            <a:ext cx="2857500" cy="1255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eaLnBrk="0" hangingPunct="0">
              <a:defRPr b="1">
                <a:solidFill>
                  <a:srgbClr val="2B3C86"/>
                </a:solidFill>
                <a:latin typeface="Verdana" pitchFamily="34" charset="0"/>
                <a:cs typeface="Times New Roman" pitchFamily="18" charset="0"/>
              </a:defRPr>
            </a:lvl1pPr>
            <a:lvl2pPr marL="742950" indent="-285750" eaLnBrk="0" hangingPunct="0">
              <a:defRPr b="1">
                <a:solidFill>
                  <a:srgbClr val="2B3C86"/>
                </a:solidFill>
                <a:latin typeface="Verdana" pitchFamily="34" charset="0"/>
                <a:cs typeface="Times New Roman" pitchFamily="18" charset="0"/>
              </a:defRPr>
            </a:lvl2pPr>
            <a:lvl3pPr marL="1143000" indent="-228600" eaLnBrk="0" hangingPunct="0">
              <a:defRPr b="1">
                <a:solidFill>
                  <a:srgbClr val="2B3C86"/>
                </a:solidFill>
                <a:latin typeface="Verdana" pitchFamily="34" charset="0"/>
                <a:cs typeface="Times New Roman" pitchFamily="18" charset="0"/>
              </a:defRPr>
            </a:lvl3pPr>
            <a:lvl4pPr marL="1600200" indent="-228600" eaLnBrk="0" hangingPunct="0">
              <a:defRPr b="1">
                <a:solidFill>
                  <a:srgbClr val="2B3C86"/>
                </a:solidFill>
                <a:latin typeface="Verdana" pitchFamily="34" charset="0"/>
                <a:cs typeface="Times New Roman" pitchFamily="18" charset="0"/>
              </a:defRPr>
            </a:lvl4pPr>
            <a:lvl5pPr marL="2057400" indent="-228600" eaLnBrk="0" hangingPunct="0">
              <a:defRPr b="1">
                <a:solidFill>
                  <a:srgbClr val="2B3C86"/>
                </a:solidFill>
                <a:latin typeface="Verdana" pitchFamily="34" charset="0"/>
                <a:cs typeface="Times New Roman" pitchFamily="18" charset="0"/>
              </a:defRPr>
            </a:lvl5pPr>
            <a:lvl6pPr marL="2514600" indent="-228600" eaLnBrk="0" fontAlgn="base" hangingPunct="0">
              <a:spcBef>
                <a:spcPct val="50000"/>
              </a:spcBef>
              <a:spcAft>
                <a:spcPct val="0"/>
              </a:spcAft>
              <a:defRPr b="1">
                <a:solidFill>
                  <a:srgbClr val="2B3C86"/>
                </a:solidFill>
                <a:latin typeface="Verdana" pitchFamily="34" charset="0"/>
                <a:cs typeface="Times New Roman" pitchFamily="18" charset="0"/>
              </a:defRPr>
            </a:lvl6pPr>
            <a:lvl7pPr marL="2971800" indent="-228600" eaLnBrk="0" fontAlgn="base" hangingPunct="0">
              <a:spcBef>
                <a:spcPct val="50000"/>
              </a:spcBef>
              <a:spcAft>
                <a:spcPct val="0"/>
              </a:spcAft>
              <a:defRPr b="1">
                <a:solidFill>
                  <a:srgbClr val="2B3C86"/>
                </a:solidFill>
                <a:latin typeface="Verdana" pitchFamily="34" charset="0"/>
                <a:cs typeface="Times New Roman" pitchFamily="18" charset="0"/>
              </a:defRPr>
            </a:lvl7pPr>
            <a:lvl8pPr marL="3429000" indent="-228600" eaLnBrk="0" fontAlgn="base" hangingPunct="0">
              <a:spcBef>
                <a:spcPct val="50000"/>
              </a:spcBef>
              <a:spcAft>
                <a:spcPct val="0"/>
              </a:spcAft>
              <a:defRPr b="1">
                <a:solidFill>
                  <a:srgbClr val="2B3C86"/>
                </a:solidFill>
                <a:latin typeface="Verdana" pitchFamily="34" charset="0"/>
                <a:cs typeface="Times New Roman" pitchFamily="18" charset="0"/>
              </a:defRPr>
            </a:lvl8pPr>
            <a:lvl9pPr marL="3886200" indent="-228600" eaLnBrk="0" fontAlgn="base" hangingPunct="0">
              <a:spcBef>
                <a:spcPct val="50000"/>
              </a:spcBef>
              <a:spcAft>
                <a:spcPct val="0"/>
              </a:spcAft>
              <a:defRPr b="1">
                <a:solidFill>
                  <a:srgbClr val="2B3C86"/>
                </a:solidFill>
                <a:latin typeface="Verdana" pitchFamily="34" charset="0"/>
                <a:cs typeface="Times New Roman" pitchFamily="18" charset="0"/>
              </a:defRPr>
            </a:lvl9pPr>
          </a:lstStyle>
          <a:p>
            <a:pPr>
              <a:lnSpc>
                <a:spcPct val="90000"/>
              </a:lnSpc>
              <a:buFont typeface="Arial" charset="0"/>
              <a:buChar char="•"/>
            </a:pPr>
            <a:r>
              <a:rPr lang="en-US" sz="1200" b="0" dirty="0">
                <a:cs typeface="Arial" charset="0"/>
              </a:rPr>
              <a:t>No administrative overhead</a:t>
            </a:r>
            <a:endParaRPr lang="ru-RU" sz="1200" b="0" dirty="0">
              <a:cs typeface="Arial" charset="0"/>
            </a:endParaRPr>
          </a:p>
          <a:p>
            <a:pPr>
              <a:lnSpc>
                <a:spcPct val="90000"/>
              </a:lnSpc>
              <a:buFont typeface="Arial" charset="0"/>
              <a:buChar char="•"/>
            </a:pPr>
            <a:r>
              <a:rPr lang="en-US" sz="1200" b="0" dirty="0">
                <a:cs typeface="Arial" charset="0"/>
              </a:rPr>
              <a:t>Signs of progress (code) </a:t>
            </a:r>
            <a:r>
              <a:rPr lang="en-US" sz="1200" b="0" dirty="0" smtClean="0">
                <a:cs typeface="Arial" charset="0"/>
              </a:rPr>
              <a:t>early</a:t>
            </a:r>
            <a:endParaRPr lang="ru-RU" sz="1200" b="0" dirty="0">
              <a:cs typeface="Arial" charset="0"/>
            </a:endParaRPr>
          </a:p>
          <a:p>
            <a:pPr>
              <a:lnSpc>
                <a:spcPct val="90000"/>
              </a:lnSpc>
              <a:buFont typeface="Arial" charset="0"/>
              <a:buChar char="•"/>
            </a:pPr>
            <a:r>
              <a:rPr lang="en-US" sz="1200" b="0" dirty="0">
                <a:cs typeface="Arial" charset="0"/>
              </a:rPr>
              <a:t>Low expertise, anyone can use it!</a:t>
            </a:r>
            <a:endParaRPr lang="ru-RU" sz="1200" b="0" dirty="0">
              <a:cs typeface="Arial" charset="0"/>
            </a:endParaRPr>
          </a:p>
          <a:p>
            <a:pPr>
              <a:lnSpc>
                <a:spcPct val="90000"/>
              </a:lnSpc>
              <a:buFont typeface="Arial" charset="0"/>
              <a:buChar char="•"/>
            </a:pPr>
            <a:r>
              <a:rPr lang="en-US" sz="1200" b="0" dirty="0">
                <a:cs typeface="Arial" charset="0"/>
              </a:rPr>
              <a:t>Useful for small “proof of concept” projects, e.g. as part of risk </a:t>
            </a:r>
            <a:r>
              <a:rPr lang="en-US" sz="1200" b="0" dirty="0" smtClean="0">
                <a:cs typeface="Arial" charset="0"/>
              </a:rPr>
              <a:t>reduction</a:t>
            </a:r>
            <a:endParaRPr lang="ru-RU" sz="1200" b="0" dirty="0">
              <a:cs typeface="Arial" charset="0"/>
            </a:endParaRPr>
          </a:p>
        </p:txBody>
      </p:sp>
      <p:sp>
        <p:nvSpPr>
          <p:cNvPr id="8" name="Rectangle 21"/>
          <p:cNvSpPr>
            <a:spLocks noChangeArrowheads="1"/>
          </p:cNvSpPr>
          <p:nvPr/>
        </p:nvSpPr>
        <p:spPr bwMode="auto">
          <a:xfrm>
            <a:off x="1979613" y="4943475"/>
            <a:ext cx="4572000" cy="1089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171450" indent="-171450" algn="just">
              <a:lnSpc>
                <a:spcPct val="90000"/>
              </a:lnSpc>
              <a:buFont typeface="Arial" charset="0"/>
              <a:buChar char="•"/>
            </a:pPr>
            <a:r>
              <a:rPr lang="en-US" sz="1200" b="0" dirty="0">
                <a:cs typeface="Arial" charset="0"/>
              </a:rPr>
              <a:t>Dangerous!</a:t>
            </a:r>
            <a:endParaRPr lang="ru-RU" sz="1200" b="0" dirty="0"/>
          </a:p>
          <a:p>
            <a:pPr marL="171450" indent="-171450" algn="just">
              <a:lnSpc>
                <a:spcPct val="90000"/>
              </a:lnSpc>
              <a:buFont typeface="Arial" charset="0"/>
              <a:buChar char="•"/>
            </a:pPr>
            <a:r>
              <a:rPr lang="en-US" sz="1200" b="0" dirty="0">
                <a:cs typeface="Arial" charset="0"/>
              </a:rPr>
              <a:t>No visibility/control</a:t>
            </a:r>
            <a:endParaRPr lang="ru-RU" sz="1200" b="0" dirty="0"/>
          </a:p>
          <a:p>
            <a:pPr marL="171450" indent="-171450" algn="just">
              <a:lnSpc>
                <a:spcPct val="90000"/>
              </a:lnSpc>
              <a:buFont typeface="Arial" charset="0"/>
              <a:buChar char="•"/>
            </a:pPr>
            <a:r>
              <a:rPr lang="en-US" sz="1200" b="0" dirty="0">
                <a:cs typeface="Arial" charset="0"/>
              </a:rPr>
              <a:t>No resource planning</a:t>
            </a:r>
            <a:endParaRPr lang="ru-RU" sz="1200" b="0" dirty="0"/>
          </a:p>
          <a:p>
            <a:pPr marL="171450" indent="-171450" algn="just">
              <a:lnSpc>
                <a:spcPct val="90000"/>
              </a:lnSpc>
              <a:buFont typeface="Arial" charset="0"/>
              <a:buChar char="•"/>
            </a:pPr>
            <a:r>
              <a:rPr lang="en-US" sz="1200" b="0" dirty="0">
                <a:cs typeface="Arial" charset="0"/>
              </a:rPr>
              <a:t>No deadlines</a:t>
            </a:r>
            <a:endParaRPr lang="ru-RU" sz="1200" b="0" dirty="0"/>
          </a:p>
          <a:p>
            <a:pPr marL="171450" indent="-171450" algn="just">
              <a:lnSpc>
                <a:spcPct val="90000"/>
              </a:lnSpc>
              <a:buFont typeface="Arial" charset="0"/>
              <a:buChar char="•"/>
            </a:pPr>
            <a:r>
              <a:rPr lang="en-US" sz="1200" b="0" dirty="0">
                <a:cs typeface="Arial" charset="0"/>
              </a:rPr>
              <a:t>Mistakes hard to detect/correct</a:t>
            </a:r>
            <a:endParaRPr lang="ru-RU" sz="1200" b="0" dirty="0"/>
          </a:p>
          <a:p>
            <a:pPr marL="171450" indent="-171450">
              <a:lnSpc>
                <a:spcPct val="90000"/>
              </a:lnSpc>
              <a:buFont typeface="Arial" charset="0"/>
              <a:buChar char="•"/>
            </a:pPr>
            <a:r>
              <a:rPr lang="en-US" sz="1200" b="0" dirty="0"/>
              <a:t>Impossible for large projects, communication breakdown, </a:t>
            </a:r>
            <a:r>
              <a:rPr lang="en-US" sz="1200" b="0" dirty="0" smtClean="0"/>
              <a:t>chaos</a:t>
            </a:r>
            <a:r>
              <a:rPr lang="ru-RU" sz="1200" b="0" dirty="0" smtClean="0"/>
              <a:t> </a:t>
            </a:r>
            <a:endParaRPr lang="ru-RU" sz="1200" b="0" dirty="0"/>
          </a:p>
        </p:txBody>
      </p:sp>
      <p:sp>
        <p:nvSpPr>
          <p:cNvPr id="6151" name="TextBox 22"/>
          <p:cNvSpPr txBox="1">
            <a:spLocks noChangeArrowheads="1"/>
          </p:cNvSpPr>
          <p:nvPr/>
        </p:nvSpPr>
        <p:spPr bwMode="auto">
          <a:xfrm>
            <a:off x="1428750" y="1965523"/>
            <a:ext cx="2778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rgbClr val="2B3C86"/>
                </a:solidFill>
                <a:latin typeface="Verdana" pitchFamily="34" charset="0"/>
                <a:cs typeface="Times New Roman" pitchFamily="18" charset="0"/>
              </a:defRPr>
            </a:lvl1pPr>
            <a:lvl2pPr marL="742950" indent="-285750" eaLnBrk="0" hangingPunct="0">
              <a:defRPr b="1">
                <a:solidFill>
                  <a:srgbClr val="2B3C86"/>
                </a:solidFill>
                <a:latin typeface="Verdana" pitchFamily="34" charset="0"/>
                <a:cs typeface="Times New Roman" pitchFamily="18" charset="0"/>
              </a:defRPr>
            </a:lvl2pPr>
            <a:lvl3pPr marL="1143000" indent="-228600" eaLnBrk="0" hangingPunct="0">
              <a:defRPr b="1">
                <a:solidFill>
                  <a:srgbClr val="2B3C86"/>
                </a:solidFill>
                <a:latin typeface="Verdana" pitchFamily="34" charset="0"/>
                <a:cs typeface="Times New Roman" pitchFamily="18" charset="0"/>
              </a:defRPr>
            </a:lvl3pPr>
            <a:lvl4pPr marL="1600200" indent="-228600" eaLnBrk="0" hangingPunct="0">
              <a:defRPr b="1">
                <a:solidFill>
                  <a:srgbClr val="2B3C86"/>
                </a:solidFill>
                <a:latin typeface="Verdana" pitchFamily="34" charset="0"/>
                <a:cs typeface="Times New Roman" pitchFamily="18" charset="0"/>
              </a:defRPr>
            </a:lvl4pPr>
            <a:lvl5pPr marL="2057400" indent="-228600" eaLnBrk="0" hangingPunct="0">
              <a:defRPr b="1">
                <a:solidFill>
                  <a:srgbClr val="2B3C86"/>
                </a:solidFill>
                <a:latin typeface="Verdana" pitchFamily="34" charset="0"/>
                <a:cs typeface="Times New Roman" pitchFamily="18" charset="0"/>
              </a:defRPr>
            </a:lvl5pPr>
            <a:lvl6pPr marL="2514600" indent="-228600" eaLnBrk="0" fontAlgn="base" hangingPunct="0">
              <a:spcBef>
                <a:spcPct val="50000"/>
              </a:spcBef>
              <a:spcAft>
                <a:spcPct val="0"/>
              </a:spcAft>
              <a:defRPr b="1">
                <a:solidFill>
                  <a:srgbClr val="2B3C86"/>
                </a:solidFill>
                <a:latin typeface="Verdana" pitchFamily="34" charset="0"/>
                <a:cs typeface="Times New Roman" pitchFamily="18" charset="0"/>
              </a:defRPr>
            </a:lvl6pPr>
            <a:lvl7pPr marL="2971800" indent="-228600" eaLnBrk="0" fontAlgn="base" hangingPunct="0">
              <a:spcBef>
                <a:spcPct val="50000"/>
              </a:spcBef>
              <a:spcAft>
                <a:spcPct val="0"/>
              </a:spcAft>
              <a:defRPr b="1">
                <a:solidFill>
                  <a:srgbClr val="2B3C86"/>
                </a:solidFill>
                <a:latin typeface="Verdana" pitchFamily="34" charset="0"/>
                <a:cs typeface="Times New Roman" pitchFamily="18" charset="0"/>
              </a:defRPr>
            </a:lvl7pPr>
            <a:lvl8pPr marL="3429000" indent="-228600" eaLnBrk="0" fontAlgn="base" hangingPunct="0">
              <a:spcBef>
                <a:spcPct val="50000"/>
              </a:spcBef>
              <a:spcAft>
                <a:spcPct val="0"/>
              </a:spcAft>
              <a:defRPr b="1">
                <a:solidFill>
                  <a:srgbClr val="2B3C86"/>
                </a:solidFill>
                <a:latin typeface="Verdana" pitchFamily="34" charset="0"/>
                <a:cs typeface="Times New Roman" pitchFamily="18" charset="0"/>
              </a:defRPr>
            </a:lvl8pPr>
            <a:lvl9pPr marL="3886200" indent="-228600" eaLnBrk="0" fontAlgn="base" hangingPunct="0">
              <a:spcBef>
                <a:spcPct val="50000"/>
              </a:spcBef>
              <a:spcAft>
                <a:spcPct val="0"/>
              </a:spcAft>
              <a:defRPr b="1">
                <a:solidFill>
                  <a:srgbClr val="2B3C86"/>
                </a:solidFill>
                <a:latin typeface="Verdana" pitchFamily="34" charset="0"/>
                <a:cs typeface="Times New Roman" pitchFamily="18" charset="0"/>
              </a:defRPr>
            </a:lvl9pPr>
          </a:lstStyle>
          <a:p>
            <a:pPr eaLnBrk="1" hangingPunct="1"/>
            <a:r>
              <a:rPr lang="en-US"/>
              <a:t>:</a:t>
            </a:r>
          </a:p>
        </p:txBody>
      </p:sp>
      <p:sp>
        <p:nvSpPr>
          <p:cNvPr id="6152" name="TextBox 23"/>
          <p:cNvSpPr txBox="1">
            <a:spLocks noChangeArrowheads="1"/>
          </p:cNvSpPr>
          <p:nvPr/>
        </p:nvSpPr>
        <p:spPr bwMode="auto">
          <a:xfrm>
            <a:off x="1500188" y="5235575"/>
            <a:ext cx="2778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rgbClr val="2B3C86"/>
                </a:solidFill>
                <a:latin typeface="Verdana" pitchFamily="34" charset="0"/>
                <a:cs typeface="Times New Roman" pitchFamily="18" charset="0"/>
              </a:defRPr>
            </a:lvl1pPr>
            <a:lvl2pPr marL="742950" indent="-285750" eaLnBrk="0" hangingPunct="0">
              <a:defRPr b="1">
                <a:solidFill>
                  <a:srgbClr val="2B3C86"/>
                </a:solidFill>
                <a:latin typeface="Verdana" pitchFamily="34" charset="0"/>
                <a:cs typeface="Times New Roman" pitchFamily="18" charset="0"/>
              </a:defRPr>
            </a:lvl2pPr>
            <a:lvl3pPr marL="1143000" indent="-228600" eaLnBrk="0" hangingPunct="0">
              <a:defRPr b="1">
                <a:solidFill>
                  <a:srgbClr val="2B3C86"/>
                </a:solidFill>
                <a:latin typeface="Verdana" pitchFamily="34" charset="0"/>
                <a:cs typeface="Times New Roman" pitchFamily="18" charset="0"/>
              </a:defRPr>
            </a:lvl3pPr>
            <a:lvl4pPr marL="1600200" indent="-228600" eaLnBrk="0" hangingPunct="0">
              <a:defRPr b="1">
                <a:solidFill>
                  <a:srgbClr val="2B3C86"/>
                </a:solidFill>
                <a:latin typeface="Verdana" pitchFamily="34" charset="0"/>
                <a:cs typeface="Times New Roman" pitchFamily="18" charset="0"/>
              </a:defRPr>
            </a:lvl4pPr>
            <a:lvl5pPr marL="2057400" indent="-228600" eaLnBrk="0" hangingPunct="0">
              <a:defRPr b="1">
                <a:solidFill>
                  <a:srgbClr val="2B3C86"/>
                </a:solidFill>
                <a:latin typeface="Verdana" pitchFamily="34" charset="0"/>
                <a:cs typeface="Times New Roman" pitchFamily="18" charset="0"/>
              </a:defRPr>
            </a:lvl5pPr>
            <a:lvl6pPr marL="2514600" indent="-228600" eaLnBrk="0" fontAlgn="base" hangingPunct="0">
              <a:spcBef>
                <a:spcPct val="50000"/>
              </a:spcBef>
              <a:spcAft>
                <a:spcPct val="0"/>
              </a:spcAft>
              <a:defRPr b="1">
                <a:solidFill>
                  <a:srgbClr val="2B3C86"/>
                </a:solidFill>
                <a:latin typeface="Verdana" pitchFamily="34" charset="0"/>
                <a:cs typeface="Times New Roman" pitchFamily="18" charset="0"/>
              </a:defRPr>
            </a:lvl6pPr>
            <a:lvl7pPr marL="2971800" indent="-228600" eaLnBrk="0" fontAlgn="base" hangingPunct="0">
              <a:spcBef>
                <a:spcPct val="50000"/>
              </a:spcBef>
              <a:spcAft>
                <a:spcPct val="0"/>
              </a:spcAft>
              <a:defRPr b="1">
                <a:solidFill>
                  <a:srgbClr val="2B3C86"/>
                </a:solidFill>
                <a:latin typeface="Verdana" pitchFamily="34" charset="0"/>
                <a:cs typeface="Times New Roman" pitchFamily="18" charset="0"/>
              </a:defRPr>
            </a:lvl7pPr>
            <a:lvl8pPr marL="3429000" indent="-228600" eaLnBrk="0" fontAlgn="base" hangingPunct="0">
              <a:spcBef>
                <a:spcPct val="50000"/>
              </a:spcBef>
              <a:spcAft>
                <a:spcPct val="0"/>
              </a:spcAft>
              <a:defRPr b="1">
                <a:solidFill>
                  <a:srgbClr val="2B3C86"/>
                </a:solidFill>
                <a:latin typeface="Verdana" pitchFamily="34" charset="0"/>
                <a:cs typeface="Times New Roman" pitchFamily="18" charset="0"/>
              </a:defRPr>
            </a:lvl8pPr>
            <a:lvl9pPr marL="3886200" indent="-228600" eaLnBrk="0" fontAlgn="base" hangingPunct="0">
              <a:spcBef>
                <a:spcPct val="50000"/>
              </a:spcBef>
              <a:spcAft>
                <a:spcPct val="0"/>
              </a:spcAft>
              <a:defRPr b="1">
                <a:solidFill>
                  <a:srgbClr val="2B3C86"/>
                </a:solidFill>
                <a:latin typeface="Verdana" pitchFamily="34" charset="0"/>
                <a:cs typeface="Times New Roman" pitchFamily="18" charset="0"/>
              </a:defRPr>
            </a:lvl9pPr>
          </a:lstStyle>
          <a:p>
            <a:pPr eaLnBrk="1" hangingPunct="1"/>
            <a:r>
              <a:rPr lang="en-US"/>
              <a:t>:</a:t>
            </a:r>
          </a:p>
        </p:txBody>
      </p:sp>
      <p:sp>
        <p:nvSpPr>
          <p:cNvPr id="4" name="Title 3"/>
          <p:cNvSpPr>
            <a:spLocks noGrp="1"/>
          </p:cNvSpPr>
          <p:nvPr>
            <p:ph type="title"/>
          </p:nvPr>
        </p:nvSpPr>
        <p:spPr/>
        <p:txBody>
          <a:bodyPr/>
          <a:lstStyle/>
          <a:p>
            <a:r>
              <a:rPr lang="en-US" dirty="0" smtClean="0"/>
              <a:t>Code-and-Fix Model</a:t>
            </a:r>
            <a:endParaRPr lang="ru-RU" dirty="0"/>
          </a:p>
        </p:txBody>
      </p:sp>
      <p:sp>
        <p:nvSpPr>
          <p:cNvPr id="2" name="Footer Placeholder 1"/>
          <p:cNvSpPr>
            <a:spLocks noGrp="1"/>
          </p:cNvSpPr>
          <p:nvPr>
            <p:ph type="ftr" sz="quarter" idx="11"/>
          </p:nvPr>
        </p:nvSpPr>
        <p:spPr/>
        <p:txBody>
          <a:bodyPr/>
          <a:lstStyle/>
          <a:p>
            <a:r>
              <a:rPr lang="en-US" smtClean="0"/>
              <a:t>® 2011. EPAM Systems. All rights reserved.</a:t>
            </a:r>
            <a:endParaRPr lang="ru-RU"/>
          </a:p>
        </p:txBody>
      </p:sp>
      <p:sp>
        <p:nvSpPr>
          <p:cNvPr id="3" name="Slide Number Placeholder 2"/>
          <p:cNvSpPr>
            <a:spLocks noGrp="1"/>
          </p:cNvSpPr>
          <p:nvPr>
            <p:ph type="sldNum" sz="quarter" idx="12"/>
          </p:nvPr>
        </p:nvSpPr>
        <p:spPr/>
        <p:txBody>
          <a:bodyPr/>
          <a:lstStyle/>
          <a:p>
            <a:fld id="{0EB6C2E2-7391-4BA5-9162-90ECE42707CD}" type="slidenum">
              <a:rPr lang="ru-RU" smtClean="0"/>
              <a:t>5</a:t>
            </a:fld>
            <a:endParaRPr lang="ru-RU"/>
          </a:p>
        </p:txBody>
      </p:sp>
    </p:spTree>
    <p:extLst>
      <p:ext uri="{BB962C8B-B14F-4D97-AF65-F5344CB8AC3E}">
        <p14:creationId xmlns:p14="http://schemas.microsoft.com/office/powerpoint/2010/main" val="231797273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азвание 5"/>
          <p:cNvSpPr>
            <a:spLocks noGrp="1"/>
          </p:cNvSpPr>
          <p:nvPr>
            <p:ph type="title"/>
          </p:nvPr>
        </p:nvSpPr>
        <p:spPr/>
        <p:txBody>
          <a:bodyPr/>
          <a:lstStyle/>
          <a:p>
            <a:r>
              <a:rPr lang="en-US" dirty="0"/>
              <a:t>7 Testing Principles</a:t>
            </a:r>
            <a:endParaRPr lang="ru-RU" dirty="0"/>
          </a:p>
        </p:txBody>
      </p:sp>
      <p:sp>
        <p:nvSpPr>
          <p:cNvPr id="4" name="Нижний колонтитул 3"/>
          <p:cNvSpPr>
            <a:spLocks noGrp="1"/>
          </p:cNvSpPr>
          <p:nvPr>
            <p:ph type="ftr" sz="quarter" idx="11"/>
          </p:nvPr>
        </p:nvSpPr>
        <p:spPr/>
        <p:txBody>
          <a:bodyPr/>
          <a:lstStyle/>
          <a:p>
            <a:r>
              <a:rPr lang="en-US" smtClean="0"/>
              <a:t>® 2011. EPAM Systems. All rights reserved.</a:t>
            </a:r>
            <a:endParaRPr lang="ru-RU"/>
          </a:p>
        </p:txBody>
      </p:sp>
      <p:sp>
        <p:nvSpPr>
          <p:cNvPr id="5" name="Номер слайда 4"/>
          <p:cNvSpPr>
            <a:spLocks noGrp="1"/>
          </p:cNvSpPr>
          <p:nvPr>
            <p:ph type="sldNum" sz="quarter" idx="12"/>
          </p:nvPr>
        </p:nvSpPr>
        <p:spPr/>
        <p:txBody>
          <a:bodyPr/>
          <a:lstStyle/>
          <a:p>
            <a:fld id="{0EB6C2E2-7391-4BA5-9162-90ECE42707CD}" type="slidenum">
              <a:rPr lang="ru-RU" smtClean="0"/>
              <a:t>50</a:t>
            </a:fld>
            <a:endParaRPr lang="ru-RU"/>
          </a:p>
        </p:txBody>
      </p:sp>
      <p:sp>
        <p:nvSpPr>
          <p:cNvPr id="7" name="Содержимое 6"/>
          <p:cNvSpPr>
            <a:spLocks noGrp="1"/>
          </p:cNvSpPr>
          <p:nvPr>
            <p:ph sz="quarter" idx="1"/>
          </p:nvPr>
        </p:nvSpPr>
        <p:spPr/>
        <p:txBody>
          <a:bodyPr>
            <a:normAutofit/>
          </a:bodyPr>
          <a:lstStyle/>
          <a:p>
            <a:pPr marL="0" indent="0">
              <a:buNone/>
            </a:pPr>
            <a:r>
              <a:rPr lang="en-US" b="1" dirty="0" smtClean="0"/>
              <a:t>4</a:t>
            </a:r>
            <a:r>
              <a:rPr lang="en-US" b="1" dirty="0"/>
              <a:t>) Defect clustering:</a:t>
            </a:r>
            <a:r>
              <a:rPr lang="en-US" dirty="0"/>
              <a:t> A small number of modules contains most of the defects discovered during pre-release testing or shows the most operational failures.</a:t>
            </a:r>
          </a:p>
          <a:p>
            <a:endParaRPr lang="ru-RU" dirty="0"/>
          </a:p>
        </p:txBody>
      </p:sp>
    </p:spTree>
    <p:extLst>
      <p:ext uri="{BB962C8B-B14F-4D97-AF65-F5344CB8AC3E}">
        <p14:creationId xmlns:p14="http://schemas.microsoft.com/office/powerpoint/2010/main" val="40574666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cs typeface="Arial" charset="0"/>
              </a:rPr>
              <a:t>Defect Clustering</a:t>
            </a:r>
            <a:endParaRPr lang="ru-RU" dirty="0"/>
          </a:p>
        </p:txBody>
      </p:sp>
      <p:sp>
        <p:nvSpPr>
          <p:cNvPr id="3" name="Footer Placeholder 2"/>
          <p:cNvSpPr>
            <a:spLocks noGrp="1"/>
          </p:cNvSpPr>
          <p:nvPr>
            <p:ph type="ftr" sz="quarter" idx="11"/>
          </p:nvPr>
        </p:nvSpPr>
        <p:spPr/>
        <p:txBody>
          <a:bodyPr/>
          <a:lstStyle/>
          <a:p>
            <a:r>
              <a:rPr lang="en-US" smtClean="0"/>
              <a:t>® 2011. EPAM Systems. All rights reserved.</a:t>
            </a:r>
            <a:endParaRPr lang="ru-RU"/>
          </a:p>
        </p:txBody>
      </p:sp>
      <p:sp>
        <p:nvSpPr>
          <p:cNvPr id="4" name="Slide Number Placeholder 3"/>
          <p:cNvSpPr>
            <a:spLocks noGrp="1"/>
          </p:cNvSpPr>
          <p:nvPr>
            <p:ph type="sldNum" sz="quarter" idx="12"/>
          </p:nvPr>
        </p:nvSpPr>
        <p:spPr/>
        <p:txBody>
          <a:bodyPr/>
          <a:lstStyle/>
          <a:p>
            <a:fld id="{0EB6C2E2-7391-4BA5-9162-90ECE42707CD}" type="slidenum">
              <a:rPr lang="ru-RU" smtClean="0"/>
              <a:t>51</a:t>
            </a:fld>
            <a:endParaRPr lang="ru-RU"/>
          </a:p>
        </p:txBody>
      </p:sp>
      <p:sp>
        <p:nvSpPr>
          <p:cNvPr id="5" name="Content Placeholder 4"/>
          <p:cNvSpPr>
            <a:spLocks noGrp="1"/>
          </p:cNvSpPr>
          <p:nvPr>
            <p:ph sz="quarter" idx="1"/>
          </p:nvPr>
        </p:nvSpPr>
        <p:spPr/>
        <p:txBody>
          <a:bodyPr/>
          <a:lstStyle/>
          <a:p>
            <a:pPr marL="0" indent="0">
              <a:buFontTx/>
              <a:buNone/>
            </a:pPr>
            <a:r>
              <a:rPr lang="en-US" sz="2800" dirty="0">
                <a:solidFill>
                  <a:srgbClr val="2B3C86"/>
                </a:solidFill>
                <a:cs typeface="Arial" charset="0"/>
              </a:rPr>
              <a:t>• Programmers have </a:t>
            </a:r>
            <a:r>
              <a:rPr lang="en-US" sz="2800" dirty="0">
                <a:solidFill>
                  <a:srgbClr val="FF3300"/>
                </a:solidFill>
                <a:cs typeface="Arial" charset="0"/>
              </a:rPr>
              <a:t>bad days</a:t>
            </a:r>
            <a:r>
              <a:rPr lang="en-US" sz="2800" dirty="0">
                <a:solidFill>
                  <a:srgbClr val="2B3C86"/>
                </a:solidFill>
                <a:cs typeface="Arial" charset="0"/>
              </a:rPr>
              <a:t>. </a:t>
            </a:r>
          </a:p>
          <a:p>
            <a:pPr marL="0" indent="0">
              <a:buFontTx/>
              <a:buNone/>
            </a:pPr>
            <a:r>
              <a:rPr lang="en-US" sz="2800" dirty="0">
                <a:solidFill>
                  <a:srgbClr val="2B3C86"/>
                </a:solidFill>
                <a:cs typeface="Arial" charset="0"/>
              </a:rPr>
              <a:t>• Programmers often make the </a:t>
            </a:r>
            <a:r>
              <a:rPr lang="en-US" sz="2800" dirty="0">
                <a:solidFill>
                  <a:srgbClr val="FF3300"/>
                </a:solidFill>
                <a:cs typeface="Arial" charset="0"/>
              </a:rPr>
              <a:t>same mistake</a:t>
            </a:r>
            <a:r>
              <a:rPr lang="en-US" sz="2800" dirty="0">
                <a:solidFill>
                  <a:srgbClr val="2B3C86"/>
                </a:solidFill>
                <a:cs typeface="Arial" charset="0"/>
              </a:rPr>
              <a:t>. </a:t>
            </a:r>
          </a:p>
          <a:p>
            <a:pPr marL="0" indent="0">
              <a:buFontTx/>
              <a:buNone/>
            </a:pPr>
            <a:r>
              <a:rPr lang="en-US" sz="2800" dirty="0">
                <a:solidFill>
                  <a:srgbClr val="2B3C86"/>
                </a:solidFill>
                <a:cs typeface="Arial" charset="0"/>
              </a:rPr>
              <a:t>• Some bugs are really just the </a:t>
            </a:r>
            <a:r>
              <a:rPr lang="en-US" sz="2800" dirty="0">
                <a:solidFill>
                  <a:srgbClr val="FF3300"/>
                </a:solidFill>
                <a:cs typeface="Arial" charset="0"/>
              </a:rPr>
              <a:t>tip of the iceberg</a:t>
            </a:r>
            <a:r>
              <a:rPr lang="en-US" sz="2800" dirty="0">
                <a:solidFill>
                  <a:srgbClr val="2B3C86"/>
                </a:solidFill>
                <a:cs typeface="Arial" charset="0"/>
              </a:rPr>
              <a:t>. </a:t>
            </a:r>
            <a:endParaRPr lang="ru-RU" sz="2800" dirty="0">
              <a:solidFill>
                <a:srgbClr val="2B3C86"/>
              </a:solidFill>
              <a:cs typeface="Arial" charset="0"/>
            </a:endParaRPr>
          </a:p>
          <a:p>
            <a:pPr marL="0" indent="0">
              <a:buNone/>
            </a:pPr>
            <a:endParaRPr lang="ru-RU" dirty="0"/>
          </a:p>
        </p:txBody>
      </p:sp>
    </p:spTree>
    <p:extLst>
      <p:ext uri="{BB962C8B-B14F-4D97-AF65-F5344CB8AC3E}">
        <p14:creationId xmlns:p14="http://schemas.microsoft.com/office/powerpoint/2010/main" val="29353186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азвание 5"/>
          <p:cNvSpPr>
            <a:spLocks noGrp="1"/>
          </p:cNvSpPr>
          <p:nvPr>
            <p:ph type="title"/>
          </p:nvPr>
        </p:nvSpPr>
        <p:spPr/>
        <p:txBody>
          <a:bodyPr/>
          <a:lstStyle/>
          <a:p>
            <a:r>
              <a:rPr lang="en-US" dirty="0"/>
              <a:t>7 Testing Principles</a:t>
            </a:r>
            <a:endParaRPr lang="ru-RU" dirty="0"/>
          </a:p>
        </p:txBody>
      </p:sp>
      <p:sp>
        <p:nvSpPr>
          <p:cNvPr id="4" name="Нижний колонтитул 3"/>
          <p:cNvSpPr>
            <a:spLocks noGrp="1"/>
          </p:cNvSpPr>
          <p:nvPr>
            <p:ph type="ftr" sz="quarter" idx="11"/>
          </p:nvPr>
        </p:nvSpPr>
        <p:spPr/>
        <p:txBody>
          <a:bodyPr/>
          <a:lstStyle/>
          <a:p>
            <a:r>
              <a:rPr lang="en-US" smtClean="0"/>
              <a:t>® 2011. EPAM Systems. All rights reserved.</a:t>
            </a:r>
            <a:endParaRPr lang="ru-RU"/>
          </a:p>
        </p:txBody>
      </p:sp>
      <p:sp>
        <p:nvSpPr>
          <p:cNvPr id="5" name="Номер слайда 4"/>
          <p:cNvSpPr>
            <a:spLocks noGrp="1"/>
          </p:cNvSpPr>
          <p:nvPr>
            <p:ph type="sldNum" sz="quarter" idx="12"/>
          </p:nvPr>
        </p:nvSpPr>
        <p:spPr/>
        <p:txBody>
          <a:bodyPr/>
          <a:lstStyle/>
          <a:p>
            <a:fld id="{0EB6C2E2-7391-4BA5-9162-90ECE42707CD}" type="slidenum">
              <a:rPr lang="ru-RU" smtClean="0"/>
              <a:t>52</a:t>
            </a:fld>
            <a:endParaRPr lang="ru-RU"/>
          </a:p>
        </p:txBody>
      </p:sp>
      <p:sp>
        <p:nvSpPr>
          <p:cNvPr id="7" name="Содержимое 6"/>
          <p:cNvSpPr>
            <a:spLocks noGrp="1"/>
          </p:cNvSpPr>
          <p:nvPr>
            <p:ph sz="quarter" idx="1"/>
          </p:nvPr>
        </p:nvSpPr>
        <p:spPr/>
        <p:txBody>
          <a:bodyPr>
            <a:normAutofit/>
          </a:bodyPr>
          <a:lstStyle/>
          <a:p>
            <a:pPr marL="0" indent="0">
              <a:buNone/>
            </a:pPr>
            <a:r>
              <a:rPr lang="en-US" b="1" dirty="0" smtClean="0"/>
              <a:t>5</a:t>
            </a:r>
            <a:r>
              <a:rPr lang="en-US" b="1" dirty="0"/>
              <a:t>) Pesticide paradox:</a:t>
            </a:r>
            <a:r>
              <a:rPr lang="en-US" dirty="0"/>
              <a:t> If the same kinds of tests are repeated again and again, eventually the same set of test cases will no longer be able to find any new bugs. To overcome this “Pesticide Paradox”, it is really very important to review the test cases regularly and new and different tests need to be written to exercise different parts of the software or system to potentially find more defects.</a:t>
            </a:r>
          </a:p>
          <a:p>
            <a:endParaRPr lang="ru-RU" dirty="0"/>
          </a:p>
        </p:txBody>
      </p:sp>
    </p:spTree>
    <p:extLst>
      <p:ext uri="{BB962C8B-B14F-4D97-AF65-F5344CB8AC3E}">
        <p14:creationId xmlns:p14="http://schemas.microsoft.com/office/powerpoint/2010/main" val="40574666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normAutofit/>
          </a:bodyPr>
          <a:lstStyle/>
          <a:p>
            <a:r>
              <a:rPr lang="en-US" sz="2800" dirty="0" smtClean="0">
                <a:solidFill>
                  <a:srgbClr val="2B3C86"/>
                </a:solidFill>
                <a:cs typeface="Arial" charset="0"/>
              </a:rPr>
              <a:t>The Pesticide Paradox</a:t>
            </a:r>
            <a:endParaRPr lang="ru-RU" sz="2800" dirty="0" smtClean="0">
              <a:solidFill>
                <a:srgbClr val="2B3C86"/>
              </a:solidFill>
              <a:cs typeface="Arial" charset="0"/>
            </a:endParaRPr>
          </a:p>
        </p:txBody>
      </p:sp>
      <p:sp>
        <p:nvSpPr>
          <p:cNvPr id="2" name="Footer Placeholder 1"/>
          <p:cNvSpPr>
            <a:spLocks noGrp="1"/>
          </p:cNvSpPr>
          <p:nvPr>
            <p:ph type="ftr" sz="quarter" idx="11"/>
          </p:nvPr>
        </p:nvSpPr>
        <p:spPr/>
        <p:txBody>
          <a:bodyPr/>
          <a:lstStyle/>
          <a:p>
            <a:r>
              <a:rPr lang="en-US" smtClean="0"/>
              <a:t>® 2011. EPAM Systems. All rights reserved.</a:t>
            </a:r>
            <a:endParaRPr lang="ru-RU"/>
          </a:p>
        </p:txBody>
      </p:sp>
      <p:sp>
        <p:nvSpPr>
          <p:cNvPr id="3" name="Slide Number Placeholder 2"/>
          <p:cNvSpPr>
            <a:spLocks noGrp="1"/>
          </p:cNvSpPr>
          <p:nvPr>
            <p:ph type="sldNum" sz="quarter" idx="12"/>
          </p:nvPr>
        </p:nvSpPr>
        <p:spPr/>
        <p:txBody>
          <a:bodyPr/>
          <a:lstStyle/>
          <a:p>
            <a:fld id="{0EB6C2E2-7391-4BA5-9162-90ECE42707CD}" type="slidenum">
              <a:rPr lang="ru-RU" smtClean="0"/>
              <a:t>53</a:t>
            </a:fld>
            <a:endParaRPr lang="ru-RU"/>
          </a:p>
        </p:txBody>
      </p:sp>
      <p:sp>
        <p:nvSpPr>
          <p:cNvPr id="21507" name="Rectangle 2"/>
          <p:cNvSpPr>
            <a:spLocks noChangeArrowheads="1"/>
          </p:cNvSpPr>
          <p:nvPr/>
        </p:nvSpPr>
        <p:spPr bwMode="auto">
          <a:xfrm>
            <a:off x="457200" y="76200"/>
            <a:ext cx="64198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spcBef>
                <a:spcPct val="0"/>
              </a:spcBef>
            </a:pPr>
            <a:r>
              <a:rPr lang="en-US" sz="2400" b="0">
                <a:solidFill>
                  <a:schemeClr val="bg1"/>
                </a:solidFill>
              </a:rPr>
              <a:t>Functional Testing: axioms</a:t>
            </a:r>
          </a:p>
        </p:txBody>
      </p:sp>
      <p:pic>
        <p:nvPicPr>
          <p:cNvPr id="2150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1341438"/>
            <a:ext cx="6624638" cy="480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091871"/>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азвание 5"/>
          <p:cNvSpPr>
            <a:spLocks noGrp="1"/>
          </p:cNvSpPr>
          <p:nvPr>
            <p:ph type="title"/>
          </p:nvPr>
        </p:nvSpPr>
        <p:spPr/>
        <p:txBody>
          <a:bodyPr/>
          <a:lstStyle/>
          <a:p>
            <a:r>
              <a:rPr lang="en-US" dirty="0"/>
              <a:t>7 Testing Principles</a:t>
            </a:r>
            <a:endParaRPr lang="ru-RU" dirty="0"/>
          </a:p>
        </p:txBody>
      </p:sp>
      <p:sp>
        <p:nvSpPr>
          <p:cNvPr id="4" name="Нижний колонтитул 3"/>
          <p:cNvSpPr>
            <a:spLocks noGrp="1"/>
          </p:cNvSpPr>
          <p:nvPr>
            <p:ph type="ftr" sz="quarter" idx="11"/>
          </p:nvPr>
        </p:nvSpPr>
        <p:spPr/>
        <p:txBody>
          <a:bodyPr/>
          <a:lstStyle/>
          <a:p>
            <a:r>
              <a:rPr lang="en-US" smtClean="0"/>
              <a:t>® 2011. EPAM Systems. All rights reserved.</a:t>
            </a:r>
            <a:endParaRPr lang="ru-RU"/>
          </a:p>
        </p:txBody>
      </p:sp>
      <p:sp>
        <p:nvSpPr>
          <p:cNvPr id="5" name="Номер слайда 4"/>
          <p:cNvSpPr>
            <a:spLocks noGrp="1"/>
          </p:cNvSpPr>
          <p:nvPr>
            <p:ph type="sldNum" sz="quarter" idx="12"/>
          </p:nvPr>
        </p:nvSpPr>
        <p:spPr/>
        <p:txBody>
          <a:bodyPr/>
          <a:lstStyle/>
          <a:p>
            <a:fld id="{0EB6C2E2-7391-4BA5-9162-90ECE42707CD}" type="slidenum">
              <a:rPr lang="ru-RU" smtClean="0"/>
              <a:t>54</a:t>
            </a:fld>
            <a:endParaRPr lang="ru-RU"/>
          </a:p>
        </p:txBody>
      </p:sp>
      <p:sp>
        <p:nvSpPr>
          <p:cNvPr id="7" name="Содержимое 6"/>
          <p:cNvSpPr>
            <a:spLocks noGrp="1"/>
          </p:cNvSpPr>
          <p:nvPr>
            <p:ph sz="quarter" idx="1"/>
          </p:nvPr>
        </p:nvSpPr>
        <p:spPr/>
        <p:txBody>
          <a:bodyPr>
            <a:normAutofit/>
          </a:bodyPr>
          <a:lstStyle/>
          <a:p>
            <a:pPr marL="0" indent="0">
              <a:buNone/>
            </a:pPr>
            <a:r>
              <a:rPr lang="en-US" b="1" dirty="0" smtClean="0"/>
              <a:t>6</a:t>
            </a:r>
            <a:r>
              <a:rPr lang="en-US" b="1" dirty="0"/>
              <a:t>) Testing is context depending:</a:t>
            </a:r>
            <a:r>
              <a:rPr lang="en-US" dirty="0"/>
              <a:t> Testing is basically context dependent. Different kinds of sites are tested differently. For example, safety – critical software is tested differently from an e-commerce site.</a:t>
            </a:r>
          </a:p>
          <a:p>
            <a:pPr marL="0" indent="0">
              <a:buNone/>
            </a:pPr>
            <a:endParaRPr lang="ru-RU" dirty="0"/>
          </a:p>
        </p:txBody>
      </p:sp>
    </p:spTree>
    <p:extLst>
      <p:ext uri="{BB962C8B-B14F-4D97-AF65-F5344CB8AC3E}">
        <p14:creationId xmlns:p14="http://schemas.microsoft.com/office/powerpoint/2010/main" val="40574666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азвание 5"/>
          <p:cNvSpPr>
            <a:spLocks noGrp="1"/>
          </p:cNvSpPr>
          <p:nvPr>
            <p:ph type="title"/>
          </p:nvPr>
        </p:nvSpPr>
        <p:spPr/>
        <p:txBody>
          <a:bodyPr/>
          <a:lstStyle/>
          <a:p>
            <a:r>
              <a:rPr lang="en-US" dirty="0"/>
              <a:t>7 Testing Principles</a:t>
            </a:r>
            <a:endParaRPr lang="ru-RU" dirty="0"/>
          </a:p>
        </p:txBody>
      </p:sp>
      <p:sp>
        <p:nvSpPr>
          <p:cNvPr id="4" name="Нижний колонтитул 3"/>
          <p:cNvSpPr>
            <a:spLocks noGrp="1"/>
          </p:cNvSpPr>
          <p:nvPr>
            <p:ph type="ftr" sz="quarter" idx="11"/>
          </p:nvPr>
        </p:nvSpPr>
        <p:spPr/>
        <p:txBody>
          <a:bodyPr/>
          <a:lstStyle/>
          <a:p>
            <a:r>
              <a:rPr lang="en-US" smtClean="0"/>
              <a:t>® 2011. EPAM Systems. All rights reserved.</a:t>
            </a:r>
            <a:endParaRPr lang="ru-RU"/>
          </a:p>
        </p:txBody>
      </p:sp>
      <p:sp>
        <p:nvSpPr>
          <p:cNvPr id="5" name="Номер слайда 4"/>
          <p:cNvSpPr>
            <a:spLocks noGrp="1"/>
          </p:cNvSpPr>
          <p:nvPr>
            <p:ph type="sldNum" sz="quarter" idx="12"/>
          </p:nvPr>
        </p:nvSpPr>
        <p:spPr/>
        <p:txBody>
          <a:bodyPr/>
          <a:lstStyle/>
          <a:p>
            <a:fld id="{0EB6C2E2-7391-4BA5-9162-90ECE42707CD}" type="slidenum">
              <a:rPr lang="ru-RU" smtClean="0"/>
              <a:t>55</a:t>
            </a:fld>
            <a:endParaRPr lang="ru-RU"/>
          </a:p>
        </p:txBody>
      </p:sp>
      <p:sp>
        <p:nvSpPr>
          <p:cNvPr id="7" name="Содержимое 6"/>
          <p:cNvSpPr>
            <a:spLocks noGrp="1"/>
          </p:cNvSpPr>
          <p:nvPr>
            <p:ph sz="quarter" idx="1"/>
          </p:nvPr>
        </p:nvSpPr>
        <p:spPr/>
        <p:txBody>
          <a:bodyPr>
            <a:normAutofit/>
          </a:bodyPr>
          <a:lstStyle/>
          <a:p>
            <a:pPr marL="0" indent="0">
              <a:buNone/>
            </a:pPr>
            <a:r>
              <a:rPr lang="en-US" b="1" dirty="0" smtClean="0"/>
              <a:t>7</a:t>
            </a:r>
            <a:r>
              <a:rPr lang="en-US" b="1" dirty="0"/>
              <a:t>) Absence – of – errors fallacy:</a:t>
            </a:r>
            <a:r>
              <a:rPr lang="en-US" dirty="0"/>
              <a:t> If the system built is unusable and does not </a:t>
            </a:r>
            <a:r>
              <a:rPr lang="en-US" dirty="0" err="1"/>
              <a:t>fulfil</a:t>
            </a:r>
            <a:r>
              <a:rPr lang="en-US" dirty="0"/>
              <a:t> the user’s needs and expectations then finding and fixing defects does not help.</a:t>
            </a:r>
          </a:p>
          <a:p>
            <a:endParaRPr lang="ru-RU" dirty="0"/>
          </a:p>
        </p:txBody>
      </p:sp>
    </p:spTree>
    <p:extLst>
      <p:ext uri="{BB962C8B-B14F-4D97-AF65-F5344CB8AC3E}">
        <p14:creationId xmlns:p14="http://schemas.microsoft.com/office/powerpoint/2010/main" val="40574666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r>
              <a:rPr lang="en-US" dirty="0" smtClean="0"/>
              <a:t>Testing Axioms</a:t>
            </a:r>
            <a:endParaRPr lang="ru-RU" dirty="0"/>
          </a:p>
        </p:txBody>
      </p:sp>
      <p:sp>
        <p:nvSpPr>
          <p:cNvPr id="3" name="Текст 2"/>
          <p:cNvSpPr>
            <a:spLocks noGrp="1"/>
          </p:cNvSpPr>
          <p:nvPr>
            <p:ph type="body" idx="1"/>
          </p:nvPr>
        </p:nvSpPr>
        <p:spPr/>
        <p:txBody>
          <a:bodyPr/>
          <a:lstStyle/>
          <a:p>
            <a:r>
              <a:rPr lang="en-US" dirty="0" smtClean="0"/>
              <a:t>additional</a:t>
            </a:r>
            <a:endParaRPr lang="ru-RU" dirty="0"/>
          </a:p>
        </p:txBody>
      </p:sp>
      <p:sp>
        <p:nvSpPr>
          <p:cNvPr id="4" name="Нижний колонтитул 3"/>
          <p:cNvSpPr>
            <a:spLocks noGrp="1"/>
          </p:cNvSpPr>
          <p:nvPr>
            <p:ph type="ftr" sz="quarter" idx="11"/>
          </p:nvPr>
        </p:nvSpPr>
        <p:spPr/>
        <p:txBody>
          <a:bodyPr/>
          <a:lstStyle/>
          <a:p>
            <a:r>
              <a:rPr lang="en-US" smtClean="0"/>
              <a:t>® 2011. EPAM Systems. All rights reserved.</a:t>
            </a:r>
            <a:endParaRPr lang="ru-RU"/>
          </a:p>
        </p:txBody>
      </p:sp>
      <p:sp>
        <p:nvSpPr>
          <p:cNvPr id="5" name="Номер слайда 4"/>
          <p:cNvSpPr>
            <a:spLocks noGrp="1"/>
          </p:cNvSpPr>
          <p:nvPr>
            <p:ph type="sldNum" sz="quarter" idx="12"/>
          </p:nvPr>
        </p:nvSpPr>
        <p:spPr/>
        <p:txBody>
          <a:bodyPr/>
          <a:lstStyle/>
          <a:p>
            <a:fld id="{0EB6C2E2-7391-4BA5-9162-90ECE42707CD}" type="slidenum">
              <a:rPr lang="ru-RU" smtClean="0"/>
              <a:t>56</a:t>
            </a:fld>
            <a:endParaRPr lang="ru-RU"/>
          </a:p>
        </p:txBody>
      </p:sp>
    </p:spTree>
    <p:extLst>
      <p:ext uri="{BB962C8B-B14F-4D97-AF65-F5344CB8AC3E}">
        <p14:creationId xmlns:p14="http://schemas.microsoft.com/office/powerpoint/2010/main" val="10590070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normAutofit/>
          </a:bodyPr>
          <a:lstStyle/>
          <a:p>
            <a:r>
              <a:rPr lang="en-US" sz="2800" dirty="0" smtClean="0">
                <a:solidFill>
                  <a:srgbClr val="2B3C86"/>
                </a:solidFill>
                <a:cs typeface="Arial" charset="0"/>
              </a:rPr>
              <a:t>Not All the Bugs You Find Will Be Fixed</a:t>
            </a:r>
            <a:endParaRPr lang="ru-RU" sz="2800" dirty="0" smtClean="0">
              <a:solidFill>
                <a:srgbClr val="2B3C86"/>
              </a:solidFill>
              <a:cs typeface="Arial" charset="0"/>
            </a:endParaRPr>
          </a:p>
        </p:txBody>
      </p:sp>
      <p:sp>
        <p:nvSpPr>
          <p:cNvPr id="2" name="Footer Placeholder 1"/>
          <p:cNvSpPr>
            <a:spLocks noGrp="1"/>
          </p:cNvSpPr>
          <p:nvPr>
            <p:ph type="ftr" sz="quarter" idx="11"/>
          </p:nvPr>
        </p:nvSpPr>
        <p:spPr/>
        <p:txBody>
          <a:bodyPr/>
          <a:lstStyle/>
          <a:p>
            <a:r>
              <a:rPr lang="en-US" smtClean="0"/>
              <a:t>® 2011. EPAM Systems. All rights reserved.</a:t>
            </a:r>
            <a:endParaRPr lang="ru-RU"/>
          </a:p>
        </p:txBody>
      </p:sp>
      <p:sp>
        <p:nvSpPr>
          <p:cNvPr id="3" name="Slide Number Placeholder 2"/>
          <p:cNvSpPr>
            <a:spLocks noGrp="1"/>
          </p:cNvSpPr>
          <p:nvPr>
            <p:ph type="sldNum" sz="quarter" idx="12"/>
          </p:nvPr>
        </p:nvSpPr>
        <p:spPr/>
        <p:txBody>
          <a:bodyPr/>
          <a:lstStyle/>
          <a:p>
            <a:fld id="{0EB6C2E2-7391-4BA5-9162-90ECE42707CD}" type="slidenum">
              <a:rPr lang="ru-RU" smtClean="0"/>
              <a:t>57</a:t>
            </a:fld>
            <a:endParaRPr lang="ru-RU"/>
          </a:p>
        </p:txBody>
      </p:sp>
      <p:sp>
        <p:nvSpPr>
          <p:cNvPr id="22531" name="Content Placeholder 2"/>
          <p:cNvSpPr>
            <a:spLocks noGrp="1"/>
          </p:cNvSpPr>
          <p:nvPr>
            <p:ph sz="quarter" idx="1"/>
          </p:nvPr>
        </p:nvSpPr>
        <p:spPr/>
        <p:txBody>
          <a:bodyPr/>
          <a:lstStyle/>
          <a:p>
            <a:r>
              <a:rPr lang="en-US" sz="2200" dirty="0" smtClean="0">
                <a:solidFill>
                  <a:srgbClr val="2B3C86"/>
                </a:solidFill>
                <a:latin typeface="Arial" charset="0"/>
                <a:cs typeface="Arial" charset="0"/>
              </a:rPr>
              <a:t>There’s </a:t>
            </a:r>
            <a:r>
              <a:rPr lang="en-US" sz="2200" dirty="0" smtClean="0">
                <a:solidFill>
                  <a:srgbClr val="FF3300"/>
                </a:solidFill>
                <a:latin typeface="Arial" charset="0"/>
                <a:cs typeface="Arial" charset="0"/>
              </a:rPr>
              <a:t>not enough time</a:t>
            </a:r>
          </a:p>
          <a:p>
            <a:r>
              <a:rPr lang="en-US" sz="2200" dirty="0" smtClean="0">
                <a:solidFill>
                  <a:srgbClr val="2B3C86"/>
                </a:solidFill>
                <a:latin typeface="Arial" charset="0"/>
                <a:cs typeface="Arial" charset="0"/>
              </a:rPr>
              <a:t>It’s really </a:t>
            </a:r>
            <a:r>
              <a:rPr lang="en-US" sz="2200" dirty="0" smtClean="0">
                <a:solidFill>
                  <a:srgbClr val="FF3300"/>
                </a:solidFill>
                <a:latin typeface="Arial" charset="0"/>
                <a:cs typeface="Arial" charset="0"/>
              </a:rPr>
              <a:t>not a bug</a:t>
            </a:r>
            <a:r>
              <a:rPr lang="en-US" sz="2200" dirty="0" smtClean="0">
                <a:solidFill>
                  <a:srgbClr val="2B3C86"/>
                </a:solidFill>
                <a:latin typeface="Arial" charset="0"/>
                <a:cs typeface="Arial" charset="0"/>
              </a:rPr>
              <a:t> </a:t>
            </a:r>
          </a:p>
          <a:p>
            <a:r>
              <a:rPr lang="en-US" sz="2200" dirty="0" smtClean="0">
                <a:solidFill>
                  <a:srgbClr val="2B3C86"/>
                </a:solidFill>
                <a:latin typeface="Arial" charset="0"/>
                <a:cs typeface="Arial" charset="0"/>
              </a:rPr>
              <a:t>It’s </a:t>
            </a:r>
            <a:r>
              <a:rPr lang="en-US" sz="2200" dirty="0" smtClean="0">
                <a:solidFill>
                  <a:srgbClr val="FF3300"/>
                </a:solidFill>
                <a:latin typeface="Arial" charset="0"/>
                <a:cs typeface="Arial" charset="0"/>
              </a:rPr>
              <a:t>too risky</a:t>
            </a:r>
            <a:r>
              <a:rPr lang="en-US" sz="2200" dirty="0" smtClean="0">
                <a:solidFill>
                  <a:srgbClr val="2B3C86"/>
                </a:solidFill>
                <a:latin typeface="Arial" charset="0"/>
                <a:cs typeface="Arial" charset="0"/>
              </a:rPr>
              <a:t> to fix </a:t>
            </a:r>
          </a:p>
          <a:p>
            <a:r>
              <a:rPr lang="en-US" sz="2200" dirty="0" smtClean="0">
                <a:solidFill>
                  <a:srgbClr val="2B3C86"/>
                </a:solidFill>
                <a:latin typeface="Arial" charset="0"/>
                <a:cs typeface="Arial" charset="0"/>
              </a:rPr>
              <a:t>It’s just </a:t>
            </a:r>
            <a:r>
              <a:rPr lang="en-US" sz="2200" dirty="0" smtClean="0">
                <a:solidFill>
                  <a:srgbClr val="FF3300"/>
                </a:solidFill>
                <a:latin typeface="Arial" charset="0"/>
                <a:cs typeface="Arial" charset="0"/>
              </a:rPr>
              <a:t>not worth </a:t>
            </a:r>
            <a:r>
              <a:rPr lang="en-US" sz="2200" dirty="0" smtClean="0">
                <a:solidFill>
                  <a:srgbClr val="2B3C86"/>
                </a:solidFill>
                <a:latin typeface="Arial" charset="0"/>
                <a:cs typeface="Arial" charset="0"/>
              </a:rPr>
              <a:t>it</a:t>
            </a:r>
            <a:endParaRPr lang="ru-RU" sz="2200" dirty="0" smtClean="0">
              <a:solidFill>
                <a:srgbClr val="2B3C86"/>
              </a:solidFill>
              <a:latin typeface="Arial" charset="0"/>
              <a:cs typeface="Arial" charset="0"/>
            </a:endParaRPr>
          </a:p>
        </p:txBody>
      </p:sp>
      <p:sp>
        <p:nvSpPr>
          <p:cNvPr id="22532" name="Rectangle 2"/>
          <p:cNvSpPr>
            <a:spLocks noChangeArrowheads="1"/>
          </p:cNvSpPr>
          <p:nvPr/>
        </p:nvSpPr>
        <p:spPr bwMode="auto">
          <a:xfrm>
            <a:off x="457200" y="76200"/>
            <a:ext cx="64198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spcBef>
                <a:spcPct val="0"/>
              </a:spcBef>
            </a:pPr>
            <a:r>
              <a:rPr lang="en-US" sz="2400" b="0">
                <a:solidFill>
                  <a:schemeClr val="bg1"/>
                </a:solidFill>
              </a:rPr>
              <a:t>Functional Testing: axioms</a:t>
            </a:r>
          </a:p>
        </p:txBody>
      </p:sp>
    </p:spTree>
    <p:extLst>
      <p:ext uri="{BB962C8B-B14F-4D97-AF65-F5344CB8AC3E}">
        <p14:creationId xmlns:p14="http://schemas.microsoft.com/office/powerpoint/2010/main" val="13249631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normAutofit/>
          </a:bodyPr>
          <a:lstStyle/>
          <a:p>
            <a:r>
              <a:rPr lang="en-US" sz="2800" dirty="0" smtClean="0">
                <a:solidFill>
                  <a:srgbClr val="2B3C86"/>
                </a:solidFill>
                <a:cs typeface="Arial" charset="0"/>
              </a:rPr>
              <a:t>When a Bug’s a Bug Is Difficult to Say</a:t>
            </a:r>
            <a:endParaRPr lang="ru-RU" sz="2800" dirty="0" smtClean="0">
              <a:solidFill>
                <a:srgbClr val="2B3C86"/>
              </a:solidFill>
              <a:cs typeface="Arial" charset="0"/>
            </a:endParaRPr>
          </a:p>
        </p:txBody>
      </p:sp>
      <p:sp>
        <p:nvSpPr>
          <p:cNvPr id="2" name="Footer Placeholder 1"/>
          <p:cNvSpPr>
            <a:spLocks noGrp="1"/>
          </p:cNvSpPr>
          <p:nvPr>
            <p:ph type="ftr" sz="quarter" idx="11"/>
          </p:nvPr>
        </p:nvSpPr>
        <p:spPr/>
        <p:txBody>
          <a:bodyPr/>
          <a:lstStyle/>
          <a:p>
            <a:r>
              <a:rPr lang="en-US" smtClean="0"/>
              <a:t>® 2011. EPAM Systems. All rights reserved.</a:t>
            </a:r>
            <a:endParaRPr lang="ru-RU"/>
          </a:p>
        </p:txBody>
      </p:sp>
      <p:sp>
        <p:nvSpPr>
          <p:cNvPr id="3" name="Slide Number Placeholder 2"/>
          <p:cNvSpPr>
            <a:spLocks noGrp="1"/>
          </p:cNvSpPr>
          <p:nvPr>
            <p:ph type="sldNum" sz="quarter" idx="12"/>
          </p:nvPr>
        </p:nvSpPr>
        <p:spPr/>
        <p:txBody>
          <a:bodyPr/>
          <a:lstStyle/>
          <a:p>
            <a:fld id="{0EB6C2E2-7391-4BA5-9162-90ECE42707CD}" type="slidenum">
              <a:rPr lang="ru-RU" smtClean="0"/>
              <a:t>58</a:t>
            </a:fld>
            <a:endParaRPr lang="ru-RU"/>
          </a:p>
        </p:txBody>
      </p:sp>
      <p:sp>
        <p:nvSpPr>
          <p:cNvPr id="23555" name="Content Placeholder 2"/>
          <p:cNvSpPr>
            <a:spLocks noGrp="1"/>
          </p:cNvSpPr>
          <p:nvPr>
            <p:ph sz="quarter" idx="1"/>
          </p:nvPr>
        </p:nvSpPr>
        <p:spPr/>
        <p:txBody>
          <a:bodyPr/>
          <a:lstStyle/>
          <a:p>
            <a:pPr marL="0" indent="0">
              <a:buFontTx/>
              <a:buNone/>
            </a:pPr>
            <a:r>
              <a:rPr lang="en-US" sz="2200" dirty="0" smtClean="0">
                <a:solidFill>
                  <a:srgbClr val="2B3C86"/>
                </a:solidFill>
                <a:cs typeface="Arial" charset="0"/>
              </a:rPr>
              <a:t>1. The software </a:t>
            </a:r>
            <a:r>
              <a:rPr lang="en-US" sz="2200" dirty="0" smtClean="0">
                <a:solidFill>
                  <a:srgbClr val="FF3300"/>
                </a:solidFill>
                <a:cs typeface="Arial" charset="0"/>
              </a:rPr>
              <a:t>doesn’t do</a:t>
            </a:r>
            <a:r>
              <a:rPr lang="en-US" sz="2200" dirty="0" smtClean="0">
                <a:solidFill>
                  <a:srgbClr val="2B3C86"/>
                </a:solidFill>
                <a:cs typeface="Arial" charset="0"/>
              </a:rPr>
              <a:t> something that the product specification says </a:t>
            </a:r>
            <a:r>
              <a:rPr lang="en-US" sz="2200" dirty="0" smtClean="0">
                <a:solidFill>
                  <a:srgbClr val="FF3300"/>
                </a:solidFill>
                <a:cs typeface="Arial" charset="0"/>
              </a:rPr>
              <a:t>it should do</a:t>
            </a:r>
            <a:r>
              <a:rPr lang="en-US" sz="2200" dirty="0" smtClean="0">
                <a:solidFill>
                  <a:srgbClr val="2B3C86"/>
                </a:solidFill>
                <a:cs typeface="Arial" charset="0"/>
              </a:rPr>
              <a:t>.</a:t>
            </a:r>
          </a:p>
          <a:p>
            <a:pPr marL="0" indent="0">
              <a:buFontTx/>
              <a:buNone/>
            </a:pPr>
            <a:r>
              <a:rPr lang="en-US" sz="2200" dirty="0" smtClean="0">
                <a:solidFill>
                  <a:srgbClr val="2B3C86"/>
                </a:solidFill>
                <a:cs typeface="Arial" charset="0"/>
              </a:rPr>
              <a:t>2. The software </a:t>
            </a:r>
            <a:r>
              <a:rPr lang="en-US" sz="2200" dirty="0" smtClean="0">
                <a:solidFill>
                  <a:srgbClr val="FF3300"/>
                </a:solidFill>
                <a:cs typeface="Arial" charset="0"/>
              </a:rPr>
              <a:t>does</a:t>
            </a:r>
            <a:r>
              <a:rPr lang="en-US" sz="2200" dirty="0" smtClean="0">
                <a:solidFill>
                  <a:srgbClr val="2B3C86"/>
                </a:solidFill>
                <a:cs typeface="Arial" charset="0"/>
              </a:rPr>
              <a:t> something that the product specification says </a:t>
            </a:r>
            <a:r>
              <a:rPr lang="en-US" sz="2200" dirty="0" smtClean="0">
                <a:solidFill>
                  <a:srgbClr val="FF3300"/>
                </a:solidFill>
                <a:cs typeface="Arial" charset="0"/>
              </a:rPr>
              <a:t>it shouldn’t do</a:t>
            </a:r>
            <a:r>
              <a:rPr lang="en-US" sz="2200" dirty="0" smtClean="0">
                <a:solidFill>
                  <a:srgbClr val="2B3C86"/>
                </a:solidFill>
                <a:cs typeface="Arial" charset="0"/>
              </a:rPr>
              <a:t>.</a:t>
            </a:r>
          </a:p>
          <a:p>
            <a:pPr marL="0" indent="0">
              <a:buFontTx/>
              <a:buNone/>
            </a:pPr>
            <a:r>
              <a:rPr lang="en-US" sz="2200" dirty="0" smtClean="0">
                <a:solidFill>
                  <a:srgbClr val="2B3C86"/>
                </a:solidFill>
                <a:cs typeface="Arial" charset="0"/>
              </a:rPr>
              <a:t>3. The software </a:t>
            </a:r>
            <a:r>
              <a:rPr lang="en-US" sz="2200" dirty="0" smtClean="0">
                <a:solidFill>
                  <a:srgbClr val="FF3300"/>
                </a:solidFill>
                <a:cs typeface="Arial" charset="0"/>
              </a:rPr>
              <a:t>does</a:t>
            </a:r>
            <a:r>
              <a:rPr lang="en-US" sz="2200" dirty="0" smtClean="0">
                <a:solidFill>
                  <a:srgbClr val="2B3C86"/>
                </a:solidFill>
                <a:cs typeface="Arial" charset="0"/>
              </a:rPr>
              <a:t> something that the product specification </a:t>
            </a:r>
            <a:r>
              <a:rPr lang="en-US" sz="2200" dirty="0" smtClean="0">
                <a:solidFill>
                  <a:srgbClr val="FF3300"/>
                </a:solidFill>
                <a:cs typeface="Arial" charset="0"/>
              </a:rPr>
              <a:t>doesn’t mention</a:t>
            </a:r>
            <a:r>
              <a:rPr lang="en-US" sz="2200" dirty="0" smtClean="0">
                <a:solidFill>
                  <a:srgbClr val="2B3C86"/>
                </a:solidFill>
                <a:cs typeface="Arial" charset="0"/>
              </a:rPr>
              <a:t>.</a:t>
            </a:r>
          </a:p>
          <a:p>
            <a:pPr marL="0" indent="0">
              <a:buFontTx/>
              <a:buNone/>
            </a:pPr>
            <a:r>
              <a:rPr lang="en-US" sz="2200" dirty="0" smtClean="0">
                <a:solidFill>
                  <a:srgbClr val="2B3C86"/>
                </a:solidFill>
                <a:cs typeface="Arial" charset="0"/>
              </a:rPr>
              <a:t>4. The software </a:t>
            </a:r>
            <a:r>
              <a:rPr lang="en-US" sz="2200" dirty="0" smtClean="0">
                <a:solidFill>
                  <a:srgbClr val="FF3300"/>
                </a:solidFill>
                <a:cs typeface="Arial" charset="0"/>
              </a:rPr>
              <a:t>doesn’t do</a:t>
            </a:r>
            <a:r>
              <a:rPr lang="en-US" sz="2200" dirty="0" smtClean="0">
                <a:solidFill>
                  <a:srgbClr val="2B3C86"/>
                </a:solidFill>
                <a:cs typeface="Arial" charset="0"/>
              </a:rPr>
              <a:t> something that the product specification </a:t>
            </a:r>
            <a:r>
              <a:rPr lang="en-US" sz="2200" dirty="0" smtClean="0">
                <a:solidFill>
                  <a:srgbClr val="FF3300"/>
                </a:solidFill>
                <a:cs typeface="Arial" charset="0"/>
              </a:rPr>
              <a:t>doesn’t mention but should</a:t>
            </a:r>
            <a:r>
              <a:rPr lang="en-US" sz="2200" dirty="0" smtClean="0">
                <a:solidFill>
                  <a:srgbClr val="2B3C86"/>
                </a:solidFill>
                <a:cs typeface="Arial" charset="0"/>
              </a:rPr>
              <a:t>.</a:t>
            </a:r>
          </a:p>
          <a:p>
            <a:pPr marL="0" indent="0">
              <a:buFontTx/>
              <a:buNone/>
            </a:pPr>
            <a:r>
              <a:rPr lang="en-US" sz="2200" dirty="0" smtClean="0">
                <a:solidFill>
                  <a:srgbClr val="2B3C86"/>
                </a:solidFill>
                <a:cs typeface="Arial" charset="0"/>
              </a:rPr>
              <a:t>5. The software is </a:t>
            </a:r>
            <a:r>
              <a:rPr lang="en-US" sz="2200" dirty="0" smtClean="0">
                <a:solidFill>
                  <a:srgbClr val="FF3300"/>
                </a:solidFill>
                <a:cs typeface="Arial" charset="0"/>
              </a:rPr>
              <a:t>difficult to understand</a:t>
            </a:r>
            <a:r>
              <a:rPr lang="en-US" sz="2200" dirty="0" smtClean="0">
                <a:solidFill>
                  <a:srgbClr val="2B3C86"/>
                </a:solidFill>
                <a:cs typeface="Arial" charset="0"/>
              </a:rPr>
              <a:t>, hard to use, slow, or—in the software </a:t>
            </a:r>
            <a:r>
              <a:rPr lang="en-US" sz="2200" smtClean="0">
                <a:solidFill>
                  <a:srgbClr val="2B3C86"/>
                </a:solidFill>
                <a:cs typeface="Arial" charset="0"/>
              </a:rPr>
              <a:t>tester’s eyes — will </a:t>
            </a:r>
            <a:r>
              <a:rPr lang="en-US" sz="2200" dirty="0" smtClean="0">
                <a:solidFill>
                  <a:srgbClr val="2B3C86"/>
                </a:solidFill>
                <a:cs typeface="Arial" charset="0"/>
              </a:rPr>
              <a:t>be viewed by the end user as just plain not right</a:t>
            </a:r>
            <a:r>
              <a:rPr lang="en-US" sz="2400" dirty="0" smtClean="0"/>
              <a:t>.</a:t>
            </a:r>
            <a:endParaRPr lang="ru-RU" sz="2200" dirty="0" smtClean="0">
              <a:solidFill>
                <a:srgbClr val="2B3C86"/>
              </a:solidFill>
              <a:cs typeface="Arial" charset="0"/>
            </a:endParaRPr>
          </a:p>
        </p:txBody>
      </p:sp>
      <p:sp>
        <p:nvSpPr>
          <p:cNvPr id="23556" name="Rectangle 2"/>
          <p:cNvSpPr>
            <a:spLocks noChangeArrowheads="1"/>
          </p:cNvSpPr>
          <p:nvPr/>
        </p:nvSpPr>
        <p:spPr bwMode="auto">
          <a:xfrm>
            <a:off x="457200" y="76200"/>
            <a:ext cx="64198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spcBef>
                <a:spcPct val="0"/>
              </a:spcBef>
            </a:pPr>
            <a:r>
              <a:rPr lang="en-US" sz="2400" b="0">
                <a:solidFill>
                  <a:schemeClr val="bg1"/>
                </a:solidFill>
              </a:rPr>
              <a:t>Functional Testing: axioms</a:t>
            </a:r>
          </a:p>
        </p:txBody>
      </p:sp>
    </p:spTree>
    <p:extLst>
      <p:ext uri="{BB962C8B-B14F-4D97-AF65-F5344CB8AC3E}">
        <p14:creationId xmlns:p14="http://schemas.microsoft.com/office/powerpoint/2010/main" val="32276114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2B3C86"/>
                </a:solidFill>
                <a:cs typeface="Arial" charset="0"/>
              </a:rPr>
              <a:t/>
            </a:r>
            <a:br>
              <a:rPr lang="en-US" dirty="0">
                <a:solidFill>
                  <a:srgbClr val="2B3C86"/>
                </a:solidFill>
                <a:cs typeface="Arial" charset="0"/>
              </a:rPr>
            </a:br>
            <a:r>
              <a:rPr lang="en-US" dirty="0">
                <a:solidFill>
                  <a:srgbClr val="2B3C86"/>
                </a:solidFill>
                <a:cs typeface="Arial" charset="0"/>
              </a:rPr>
              <a:t/>
            </a:r>
            <a:br>
              <a:rPr lang="en-US" dirty="0">
                <a:solidFill>
                  <a:srgbClr val="2B3C86"/>
                </a:solidFill>
                <a:cs typeface="Arial" charset="0"/>
              </a:rPr>
            </a:br>
            <a:r>
              <a:rPr lang="en-US" dirty="0">
                <a:solidFill>
                  <a:srgbClr val="2B3C86"/>
                </a:solidFill>
                <a:cs typeface="Arial" charset="0"/>
              </a:rPr>
              <a:t/>
            </a:r>
            <a:br>
              <a:rPr lang="en-US" dirty="0">
                <a:solidFill>
                  <a:srgbClr val="2B3C86"/>
                </a:solidFill>
                <a:cs typeface="Arial" charset="0"/>
              </a:rPr>
            </a:br>
            <a:r>
              <a:rPr lang="en-US" dirty="0">
                <a:solidFill>
                  <a:srgbClr val="2B3C86"/>
                </a:solidFill>
                <a:cs typeface="Arial" charset="0"/>
              </a:rPr>
              <a:t/>
            </a:r>
            <a:br>
              <a:rPr lang="en-US" dirty="0">
                <a:solidFill>
                  <a:srgbClr val="2B3C86"/>
                </a:solidFill>
                <a:cs typeface="Arial" charset="0"/>
              </a:rPr>
            </a:br>
            <a:r>
              <a:rPr lang="en-US" dirty="0">
                <a:solidFill>
                  <a:srgbClr val="2B3C86"/>
                </a:solidFill>
                <a:cs typeface="Arial" charset="0"/>
              </a:rPr>
              <a:t>Product Specifications Are Never </a:t>
            </a:r>
            <a:r>
              <a:rPr lang="en-US" dirty="0" smtClean="0">
                <a:solidFill>
                  <a:srgbClr val="2B3C86"/>
                </a:solidFill>
                <a:cs typeface="Arial" charset="0"/>
              </a:rPr>
              <a:t>Final</a:t>
            </a:r>
            <a:endParaRPr lang="ru-RU" dirty="0"/>
          </a:p>
        </p:txBody>
      </p:sp>
      <p:sp>
        <p:nvSpPr>
          <p:cNvPr id="3" name="Footer Placeholder 2"/>
          <p:cNvSpPr>
            <a:spLocks noGrp="1"/>
          </p:cNvSpPr>
          <p:nvPr>
            <p:ph type="ftr" sz="quarter" idx="11"/>
          </p:nvPr>
        </p:nvSpPr>
        <p:spPr/>
        <p:txBody>
          <a:bodyPr/>
          <a:lstStyle/>
          <a:p>
            <a:r>
              <a:rPr lang="en-US" smtClean="0"/>
              <a:t>® 2011. EPAM Systems. All rights reserved.</a:t>
            </a:r>
            <a:endParaRPr lang="ru-RU"/>
          </a:p>
        </p:txBody>
      </p:sp>
      <p:sp>
        <p:nvSpPr>
          <p:cNvPr id="4" name="Slide Number Placeholder 3"/>
          <p:cNvSpPr>
            <a:spLocks noGrp="1"/>
          </p:cNvSpPr>
          <p:nvPr>
            <p:ph type="sldNum" sz="quarter" idx="12"/>
          </p:nvPr>
        </p:nvSpPr>
        <p:spPr/>
        <p:txBody>
          <a:bodyPr/>
          <a:lstStyle/>
          <a:p>
            <a:fld id="{0EB6C2E2-7391-4BA5-9162-90ECE42707CD}" type="slidenum">
              <a:rPr lang="ru-RU" smtClean="0"/>
              <a:t>59</a:t>
            </a:fld>
            <a:endParaRPr lang="ru-RU"/>
          </a:p>
        </p:txBody>
      </p:sp>
      <p:sp>
        <p:nvSpPr>
          <p:cNvPr id="5" name="Content Placeholder 4"/>
          <p:cNvSpPr>
            <a:spLocks noGrp="1"/>
          </p:cNvSpPr>
          <p:nvPr>
            <p:ph sz="quarter" idx="1"/>
          </p:nvPr>
        </p:nvSpPr>
        <p:spPr>
          <a:xfrm>
            <a:off x="457200" y="1219200"/>
            <a:ext cx="8229600" cy="1993776"/>
          </a:xfrm>
        </p:spPr>
        <p:txBody>
          <a:bodyPr/>
          <a:lstStyle/>
          <a:p>
            <a:r>
              <a:rPr lang="en-US" dirty="0">
                <a:cs typeface="Arial" charset="0"/>
              </a:rPr>
              <a:t>The specification will change: </a:t>
            </a:r>
          </a:p>
          <a:p>
            <a:pPr lvl="1"/>
            <a:r>
              <a:rPr lang="en-US" dirty="0">
                <a:cs typeface="Arial" charset="0"/>
              </a:rPr>
              <a:t>Features will be added that you didn't plan to test. </a:t>
            </a:r>
          </a:p>
          <a:p>
            <a:pPr lvl="1"/>
            <a:r>
              <a:rPr lang="en-US" dirty="0">
                <a:cs typeface="Arial" charset="0"/>
              </a:rPr>
              <a:t>Features will be changed or even deleted that you had already tested and reported bugs on. </a:t>
            </a:r>
            <a:endParaRPr lang="en-US" dirty="0" smtClean="0">
              <a:cs typeface="Arial" charset="0"/>
            </a:endParaRPr>
          </a:p>
          <a:p>
            <a:pPr lvl="1"/>
            <a:endParaRPr lang="en-US" dirty="0">
              <a:cs typeface="Arial" charset="0"/>
            </a:endParaRPr>
          </a:p>
          <a:p>
            <a:pPr lvl="1"/>
            <a:endParaRPr lang="en-US" dirty="0" smtClean="0">
              <a:cs typeface="Arial" charset="0"/>
            </a:endParaRPr>
          </a:p>
          <a:p>
            <a:pPr lvl="1"/>
            <a:endParaRPr lang="ru-RU" dirty="0"/>
          </a:p>
          <a:p>
            <a:endParaRPr lang="ru-RU" dirty="0"/>
          </a:p>
        </p:txBody>
      </p:sp>
      <p:sp>
        <p:nvSpPr>
          <p:cNvPr id="7" name="TextBox 6"/>
          <p:cNvSpPr txBox="1"/>
          <p:nvPr/>
        </p:nvSpPr>
        <p:spPr>
          <a:xfrm>
            <a:off x="899592" y="3501008"/>
            <a:ext cx="6984776" cy="1200329"/>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i="1" dirty="0">
                <a:cs typeface="Arial" charset="0"/>
              </a:rPr>
              <a:t>A product specification is an agreement among the software development team. It defines the product they are creating, detailing what it will be, how it will act, what it will do, and what it won't do.</a:t>
            </a:r>
            <a:r>
              <a:rPr lang="ru-RU" i="1" dirty="0"/>
              <a:t> </a:t>
            </a:r>
          </a:p>
          <a:p>
            <a:endParaRPr lang="ru-RU" dirty="0"/>
          </a:p>
        </p:txBody>
      </p:sp>
    </p:spTree>
    <p:extLst>
      <p:ext uri="{BB962C8B-B14F-4D97-AF65-F5344CB8AC3E}">
        <p14:creationId xmlns:p14="http://schemas.microsoft.com/office/powerpoint/2010/main" val="4016823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457200" y="76200"/>
            <a:ext cx="79311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spcBef>
                <a:spcPct val="0"/>
              </a:spcBef>
            </a:pPr>
            <a:r>
              <a:rPr lang="en-US" sz="2400" b="0">
                <a:solidFill>
                  <a:schemeClr val="bg1"/>
                </a:solidFill>
                <a:latin typeface="Tahoma" pitchFamily="34" charset="0"/>
              </a:rPr>
              <a:t>Software Lifecycle Models: </a:t>
            </a:r>
            <a:r>
              <a:rPr lang="en-US" sz="2400" b="0">
                <a:solidFill>
                  <a:schemeClr val="bg1"/>
                </a:solidFill>
              </a:rPr>
              <a:t>Sequential Models</a:t>
            </a:r>
          </a:p>
        </p:txBody>
      </p:sp>
      <p:sp>
        <p:nvSpPr>
          <p:cNvPr id="7171" name="Text Box 3"/>
          <p:cNvSpPr txBox="1">
            <a:spLocks noChangeArrowheads="1"/>
          </p:cNvSpPr>
          <p:nvPr/>
        </p:nvSpPr>
        <p:spPr bwMode="auto">
          <a:xfrm>
            <a:off x="269875" y="1149350"/>
            <a:ext cx="58737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rgbClr val="2B3C86"/>
                </a:solidFill>
                <a:latin typeface="Verdana" pitchFamily="34" charset="0"/>
                <a:cs typeface="Times New Roman" pitchFamily="18" charset="0"/>
              </a:defRPr>
            </a:lvl1pPr>
            <a:lvl2pPr marL="742950" indent="-285750" eaLnBrk="0" hangingPunct="0">
              <a:defRPr b="1">
                <a:solidFill>
                  <a:srgbClr val="2B3C86"/>
                </a:solidFill>
                <a:latin typeface="Verdana" pitchFamily="34" charset="0"/>
                <a:cs typeface="Times New Roman" pitchFamily="18" charset="0"/>
              </a:defRPr>
            </a:lvl2pPr>
            <a:lvl3pPr marL="1143000" indent="-228600" eaLnBrk="0" hangingPunct="0">
              <a:defRPr b="1">
                <a:solidFill>
                  <a:srgbClr val="2B3C86"/>
                </a:solidFill>
                <a:latin typeface="Verdana" pitchFamily="34" charset="0"/>
                <a:cs typeface="Times New Roman" pitchFamily="18" charset="0"/>
              </a:defRPr>
            </a:lvl3pPr>
            <a:lvl4pPr marL="1600200" indent="-228600" eaLnBrk="0" hangingPunct="0">
              <a:defRPr b="1">
                <a:solidFill>
                  <a:srgbClr val="2B3C86"/>
                </a:solidFill>
                <a:latin typeface="Verdana" pitchFamily="34" charset="0"/>
                <a:cs typeface="Times New Roman" pitchFamily="18" charset="0"/>
              </a:defRPr>
            </a:lvl4pPr>
            <a:lvl5pPr marL="2057400" indent="-228600" eaLnBrk="0" hangingPunct="0">
              <a:defRPr b="1">
                <a:solidFill>
                  <a:srgbClr val="2B3C86"/>
                </a:solidFill>
                <a:latin typeface="Verdana" pitchFamily="34" charset="0"/>
                <a:cs typeface="Times New Roman" pitchFamily="18" charset="0"/>
              </a:defRPr>
            </a:lvl5pPr>
            <a:lvl6pPr marL="2514600" indent="-228600" eaLnBrk="0" fontAlgn="base" hangingPunct="0">
              <a:spcBef>
                <a:spcPct val="50000"/>
              </a:spcBef>
              <a:spcAft>
                <a:spcPct val="0"/>
              </a:spcAft>
              <a:defRPr b="1">
                <a:solidFill>
                  <a:srgbClr val="2B3C86"/>
                </a:solidFill>
                <a:latin typeface="Verdana" pitchFamily="34" charset="0"/>
                <a:cs typeface="Times New Roman" pitchFamily="18" charset="0"/>
              </a:defRPr>
            </a:lvl6pPr>
            <a:lvl7pPr marL="2971800" indent="-228600" eaLnBrk="0" fontAlgn="base" hangingPunct="0">
              <a:spcBef>
                <a:spcPct val="50000"/>
              </a:spcBef>
              <a:spcAft>
                <a:spcPct val="0"/>
              </a:spcAft>
              <a:defRPr b="1">
                <a:solidFill>
                  <a:srgbClr val="2B3C86"/>
                </a:solidFill>
                <a:latin typeface="Verdana" pitchFamily="34" charset="0"/>
                <a:cs typeface="Times New Roman" pitchFamily="18" charset="0"/>
              </a:defRPr>
            </a:lvl7pPr>
            <a:lvl8pPr marL="3429000" indent="-228600" eaLnBrk="0" fontAlgn="base" hangingPunct="0">
              <a:spcBef>
                <a:spcPct val="50000"/>
              </a:spcBef>
              <a:spcAft>
                <a:spcPct val="0"/>
              </a:spcAft>
              <a:defRPr b="1">
                <a:solidFill>
                  <a:srgbClr val="2B3C86"/>
                </a:solidFill>
                <a:latin typeface="Verdana" pitchFamily="34" charset="0"/>
                <a:cs typeface="Times New Roman" pitchFamily="18" charset="0"/>
              </a:defRPr>
            </a:lvl8pPr>
            <a:lvl9pPr marL="3886200" indent="-228600" eaLnBrk="0" fontAlgn="base" hangingPunct="0">
              <a:spcBef>
                <a:spcPct val="50000"/>
              </a:spcBef>
              <a:spcAft>
                <a:spcPct val="0"/>
              </a:spcAft>
              <a:defRPr b="1">
                <a:solidFill>
                  <a:srgbClr val="2B3C86"/>
                </a:solidFill>
                <a:latin typeface="Verdana" pitchFamily="34" charset="0"/>
                <a:cs typeface="Times New Roman" pitchFamily="18" charset="0"/>
              </a:defRPr>
            </a:lvl9pPr>
          </a:lstStyle>
          <a:p>
            <a:pPr eaLnBrk="1" hangingPunct="1"/>
            <a:r>
              <a:rPr lang="en-US" sz="2000" b="0" dirty="0">
                <a:solidFill>
                  <a:srgbClr val="333399"/>
                </a:solidFill>
                <a:latin typeface="Tahoma" pitchFamily="34" charset="0"/>
              </a:rPr>
              <a:t>Waterfall Lifecycle </a:t>
            </a:r>
            <a:r>
              <a:rPr lang="en-US" sz="2000" b="0" dirty="0" smtClean="0">
                <a:solidFill>
                  <a:srgbClr val="333399"/>
                </a:solidFill>
                <a:latin typeface="Tahoma" pitchFamily="34" charset="0"/>
              </a:rPr>
              <a:t>Model </a:t>
            </a:r>
            <a:r>
              <a:rPr lang="en-US" sz="2000" b="0" dirty="0">
                <a:solidFill>
                  <a:srgbClr val="333399"/>
                </a:solidFill>
                <a:latin typeface="Tahoma" pitchFamily="34" charset="0"/>
              </a:rPr>
              <a:t>- </a:t>
            </a:r>
            <a:r>
              <a:rPr lang="en-US" sz="1200" b="0" dirty="0">
                <a:solidFill>
                  <a:srgbClr val="333399"/>
                </a:solidFill>
              </a:rPr>
              <a:t>each phase must be completed in its entirety before the next phase can begin.</a:t>
            </a:r>
            <a:endParaRPr lang="ru-RU" sz="1200" b="0" dirty="0">
              <a:solidFill>
                <a:srgbClr val="333399"/>
              </a:solidFill>
              <a:latin typeface="Tahoma" pitchFamily="34" charset="0"/>
            </a:endParaRPr>
          </a:p>
        </p:txBody>
      </p:sp>
      <p:grpSp>
        <p:nvGrpSpPr>
          <p:cNvPr id="7172" name="Group 22"/>
          <p:cNvGrpSpPr>
            <a:grpSpLocks/>
          </p:cNvGrpSpPr>
          <p:nvPr/>
        </p:nvGrpSpPr>
        <p:grpSpPr bwMode="auto">
          <a:xfrm>
            <a:off x="1326356" y="2219325"/>
            <a:ext cx="6192837" cy="3605213"/>
            <a:chOff x="975" y="1113"/>
            <a:chExt cx="3901" cy="2271"/>
          </a:xfrm>
        </p:grpSpPr>
        <p:sp>
          <p:nvSpPr>
            <p:cNvPr id="7179" name="AutoShape 5"/>
            <p:cNvSpPr>
              <a:spLocks noChangeArrowheads="1"/>
            </p:cNvSpPr>
            <p:nvPr/>
          </p:nvSpPr>
          <p:spPr bwMode="auto">
            <a:xfrm>
              <a:off x="975" y="1113"/>
              <a:ext cx="998" cy="367"/>
            </a:xfrm>
            <a:prstGeom prst="roundRect">
              <a:avLst>
                <a:gd name="adj" fmla="val 16667"/>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a:r>
                <a:rPr lang="en-US" sz="1400" b="0" dirty="0">
                  <a:solidFill>
                    <a:srgbClr val="333399"/>
                  </a:solidFill>
                  <a:latin typeface="Tahoma" pitchFamily="34" charset="0"/>
                </a:rPr>
                <a:t>Requirements Analysis</a:t>
              </a:r>
              <a:endParaRPr lang="ru-RU" sz="1400" b="0" dirty="0">
                <a:solidFill>
                  <a:srgbClr val="333399"/>
                </a:solidFill>
                <a:latin typeface="Tahoma" pitchFamily="34" charset="0"/>
              </a:endParaRPr>
            </a:p>
          </p:txBody>
        </p:sp>
        <p:sp>
          <p:nvSpPr>
            <p:cNvPr id="7180" name="AutoShape 6"/>
            <p:cNvSpPr>
              <a:spLocks noChangeArrowheads="1"/>
            </p:cNvSpPr>
            <p:nvPr/>
          </p:nvSpPr>
          <p:spPr bwMode="auto">
            <a:xfrm>
              <a:off x="2426" y="2067"/>
              <a:ext cx="998" cy="365"/>
            </a:xfrm>
            <a:prstGeom prst="roundRect">
              <a:avLst>
                <a:gd name="adj" fmla="val 16667"/>
              </a:avLst>
            </a:prstGeom>
            <a:solidFill>
              <a:schemeClr val="bg1"/>
            </a:solidFill>
            <a:ln w="19050">
              <a:solidFill>
                <a:schemeClr val="tx1"/>
              </a:solidFill>
              <a:round/>
              <a:headEnd/>
              <a:tailEnd/>
            </a:ln>
          </p:spPr>
          <p:txBody>
            <a:bodyPr anchor="ctr">
              <a:spAutoFit/>
            </a:bodyPr>
            <a:lstStyle/>
            <a:p>
              <a:pPr algn="ctr"/>
              <a:r>
                <a:rPr lang="en-US" sz="1400" b="0" dirty="0">
                  <a:solidFill>
                    <a:srgbClr val="333399"/>
                  </a:solidFill>
                  <a:latin typeface="Tahoma" pitchFamily="34" charset="0"/>
                </a:rPr>
                <a:t>Code </a:t>
              </a:r>
              <a:r>
                <a:rPr lang="en-US" sz="1400" b="0" dirty="0" smtClean="0">
                  <a:solidFill>
                    <a:srgbClr val="333399"/>
                  </a:solidFill>
                  <a:latin typeface="Tahoma" pitchFamily="34" charset="0"/>
                </a:rPr>
                <a:t> </a:t>
              </a:r>
            </a:p>
            <a:p>
              <a:pPr algn="ctr"/>
              <a:endParaRPr lang="ru-RU" sz="1400" b="0" dirty="0">
                <a:solidFill>
                  <a:srgbClr val="333399"/>
                </a:solidFill>
                <a:latin typeface="Tahoma" pitchFamily="34" charset="0"/>
              </a:endParaRPr>
            </a:p>
          </p:txBody>
        </p:sp>
        <p:sp>
          <p:nvSpPr>
            <p:cNvPr id="7181" name="AutoShape 7"/>
            <p:cNvSpPr>
              <a:spLocks noChangeArrowheads="1"/>
            </p:cNvSpPr>
            <p:nvPr/>
          </p:nvSpPr>
          <p:spPr bwMode="auto">
            <a:xfrm>
              <a:off x="1474" y="1431"/>
              <a:ext cx="998" cy="367"/>
            </a:xfrm>
            <a:prstGeom prst="roundRect">
              <a:avLst>
                <a:gd name="adj" fmla="val 16667"/>
              </a:avLst>
            </a:prstGeom>
            <a:solidFill>
              <a:schemeClr val="bg1"/>
            </a:solidFill>
            <a:ln w="19050">
              <a:solidFill>
                <a:schemeClr val="tx1"/>
              </a:solidFill>
              <a:round/>
              <a:headEnd/>
              <a:tailEnd/>
            </a:ln>
          </p:spPr>
          <p:txBody>
            <a:bodyPr anchor="ctr">
              <a:spAutoFit/>
            </a:bodyPr>
            <a:lstStyle/>
            <a:p>
              <a:pPr algn="ctr"/>
              <a:r>
                <a:rPr lang="en-US" sz="1400" b="0">
                  <a:solidFill>
                    <a:srgbClr val="333399"/>
                  </a:solidFill>
                  <a:latin typeface="Tahoma" pitchFamily="34" charset="0"/>
                </a:rPr>
                <a:t>Architectural Design</a:t>
              </a:r>
              <a:endParaRPr lang="ru-RU" sz="1400" b="0">
                <a:solidFill>
                  <a:srgbClr val="333399"/>
                </a:solidFill>
                <a:latin typeface="Tahoma" pitchFamily="34" charset="0"/>
              </a:endParaRPr>
            </a:p>
          </p:txBody>
        </p:sp>
        <p:sp>
          <p:nvSpPr>
            <p:cNvPr id="7182" name="AutoShape 8"/>
            <p:cNvSpPr>
              <a:spLocks noChangeArrowheads="1"/>
            </p:cNvSpPr>
            <p:nvPr/>
          </p:nvSpPr>
          <p:spPr bwMode="auto">
            <a:xfrm>
              <a:off x="1973" y="1748"/>
              <a:ext cx="998" cy="367"/>
            </a:xfrm>
            <a:prstGeom prst="roundRect">
              <a:avLst>
                <a:gd name="adj" fmla="val 16667"/>
              </a:avLst>
            </a:prstGeom>
            <a:solidFill>
              <a:schemeClr val="bg1"/>
            </a:solidFill>
            <a:ln w="19050">
              <a:solidFill>
                <a:schemeClr val="tx1"/>
              </a:solidFill>
              <a:round/>
              <a:headEnd/>
              <a:tailEnd/>
            </a:ln>
          </p:spPr>
          <p:txBody>
            <a:bodyPr anchor="ctr">
              <a:spAutoFit/>
            </a:bodyPr>
            <a:lstStyle/>
            <a:p>
              <a:pPr algn="ctr">
                <a:spcBef>
                  <a:spcPct val="0"/>
                </a:spcBef>
              </a:pPr>
              <a:r>
                <a:rPr lang="en-US" sz="1400" b="0" dirty="0">
                  <a:solidFill>
                    <a:srgbClr val="333399"/>
                  </a:solidFill>
                  <a:latin typeface="Tahoma" pitchFamily="34" charset="0"/>
                </a:rPr>
                <a:t>Detailed</a:t>
              </a:r>
            </a:p>
            <a:p>
              <a:pPr algn="ctr">
                <a:spcBef>
                  <a:spcPct val="0"/>
                </a:spcBef>
              </a:pPr>
              <a:r>
                <a:rPr lang="en-US" sz="1400" b="0" dirty="0">
                  <a:solidFill>
                    <a:srgbClr val="333399"/>
                  </a:solidFill>
                  <a:latin typeface="Tahoma" pitchFamily="34" charset="0"/>
                </a:rPr>
                <a:t>Design</a:t>
              </a:r>
              <a:endParaRPr lang="ru-RU" sz="1400" b="0" dirty="0">
                <a:solidFill>
                  <a:srgbClr val="333399"/>
                </a:solidFill>
                <a:latin typeface="Tahoma" pitchFamily="34" charset="0"/>
              </a:endParaRPr>
            </a:p>
          </p:txBody>
        </p:sp>
        <p:sp>
          <p:nvSpPr>
            <p:cNvPr id="7183" name="AutoShape 9"/>
            <p:cNvSpPr>
              <a:spLocks noChangeArrowheads="1"/>
            </p:cNvSpPr>
            <p:nvPr/>
          </p:nvSpPr>
          <p:spPr bwMode="auto">
            <a:xfrm>
              <a:off x="2925" y="2384"/>
              <a:ext cx="1044" cy="365"/>
            </a:xfrm>
            <a:prstGeom prst="roundRect">
              <a:avLst>
                <a:gd name="adj" fmla="val 16667"/>
              </a:avLst>
            </a:prstGeom>
            <a:solidFill>
              <a:schemeClr val="bg1"/>
            </a:solidFill>
            <a:ln w="19050">
              <a:solidFill>
                <a:schemeClr val="tx1"/>
              </a:solidFill>
              <a:round/>
              <a:headEnd/>
              <a:tailEnd/>
            </a:ln>
          </p:spPr>
          <p:txBody>
            <a:bodyPr anchor="ctr">
              <a:spAutoFit/>
            </a:bodyPr>
            <a:lstStyle/>
            <a:p>
              <a:pPr algn="ctr"/>
              <a:r>
                <a:rPr lang="en-US" sz="1400" dirty="0" smtClean="0">
                  <a:solidFill>
                    <a:srgbClr val="333399"/>
                  </a:solidFill>
                  <a:latin typeface="Tahoma" pitchFamily="34" charset="0"/>
                </a:rPr>
                <a:t>Testing</a:t>
              </a:r>
            </a:p>
            <a:p>
              <a:pPr algn="ctr"/>
              <a:endParaRPr lang="ru-RU" sz="1400" b="0" dirty="0">
                <a:solidFill>
                  <a:srgbClr val="333399"/>
                </a:solidFill>
                <a:latin typeface="Tahoma" pitchFamily="34" charset="0"/>
              </a:endParaRPr>
            </a:p>
          </p:txBody>
        </p:sp>
        <p:sp>
          <p:nvSpPr>
            <p:cNvPr id="7184" name="AutoShape 10"/>
            <p:cNvSpPr>
              <a:spLocks noChangeArrowheads="1"/>
            </p:cNvSpPr>
            <p:nvPr/>
          </p:nvSpPr>
          <p:spPr bwMode="auto">
            <a:xfrm>
              <a:off x="3379" y="2702"/>
              <a:ext cx="991" cy="365"/>
            </a:xfrm>
            <a:prstGeom prst="roundRect">
              <a:avLst>
                <a:gd name="adj" fmla="val 16667"/>
              </a:avLst>
            </a:prstGeom>
            <a:solidFill>
              <a:schemeClr val="bg1"/>
            </a:solidFill>
            <a:ln w="19050">
              <a:solidFill>
                <a:schemeClr val="tx1"/>
              </a:solidFill>
              <a:round/>
              <a:headEnd/>
              <a:tailEnd/>
            </a:ln>
          </p:spPr>
          <p:txBody>
            <a:bodyPr anchor="ctr">
              <a:spAutoFit/>
            </a:bodyPr>
            <a:lstStyle/>
            <a:p>
              <a:pPr algn="ctr"/>
              <a:r>
                <a:rPr lang="en-US" sz="1400" dirty="0" smtClean="0">
                  <a:solidFill>
                    <a:srgbClr val="333399"/>
                  </a:solidFill>
                  <a:latin typeface="Tahoma" pitchFamily="34" charset="0"/>
                </a:rPr>
                <a:t>Maintenance and Support</a:t>
              </a:r>
              <a:endParaRPr lang="ru-RU" sz="1400" b="0" dirty="0">
                <a:solidFill>
                  <a:srgbClr val="333399"/>
                </a:solidFill>
                <a:latin typeface="Tahoma" pitchFamily="34" charset="0"/>
              </a:endParaRPr>
            </a:p>
          </p:txBody>
        </p:sp>
        <p:sp>
          <p:nvSpPr>
            <p:cNvPr id="7185" name="AutoShape 11"/>
            <p:cNvSpPr>
              <a:spLocks noChangeArrowheads="1"/>
            </p:cNvSpPr>
            <p:nvPr/>
          </p:nvSpPr>
          <p:spPr bwMode="auto">
            <a:xfrm>
              <a:off x="3878" y="3019"/>
              <a:ext cx="998" cy="365"/>
            </a:xfrm>
            <a:prstGeom prst="roundRect">
              <a:avLst>
                <a:gd name="adj" fmla="val 16667"/>
              </a:avLst>
            </a:prstGeom>
            <a:solidFill>
              <a:schemeClr val="bg1"/>
            </a:solidFill>
            <a:ln w="19050">
              <a:solidFill>
                <a:schemeClr val="tx1"/>
              </a:solidFill>
              <a:round/>
              <a:headEnd/>
              <a:tailEnd/>
            </a:ln>
          </p:spPr>
          <p:txBody>
            <a:bodyPr anchor="ctr">
              <a:spAutoFit/>
            </a:bodyPr>
            <a:lstStyle/>
            <a:p>
              <a:pPr algn="ctr"/>
              <a:r>
                <a:rPr lang="en-US" sz="1400" b="0" dirty="0" smtClean="0">
                  <a:solidFill>
                    <a:srgbClr val="333399"/>
                  </a:solidFill>
                  <a:latin typeface="Tahoma" pitchFamily="34" charset="0"/>
                </a:rPr>
                <a:t>Remove from Service</a:t>
              </a:r>
              <a:endParaRPr lang="ru-RU" sz="1400" b="0" dirty="0">
                <a:solidFill>
                  <a:srgbClr val="333399"/>
                </a:solidFill>
                <a:latin typeface="Tahoma" pitchFamily="34" charset="0"/>
              </a:endParaRPr>
            </a:p>
          </p:txBody>
        </p:sp>
        <p:sp>
          <p:nvSpPr>
            <p:cNvPr id="7186" name="Freeform 14"/>
            <p:cNvSpPr>
              <a:spLocks/>
            </p:cNvSpPr>
            <p:nvPr/>
          </p:nvSpPr>
          <p:spPr bwMode="auto">
            <a:xfrm>
              <a:off x="1973" y="1147"/>
              <a:ext cx="227" cy="242"/>
            </a:xfrm>
            <a:custGeom>
              <a:avLst/>
              <a:gdLst>
                <a:gd name="T0" fmla="*/ 0 w 227"/>
                <a:gd name="T1" fmla="*/ 15 h 242"/>
                <a:gd name="T2" fmla="*/ 45 w 227"/>
                <a:gd name="T3" fmla="*/ 15 h 242"/>
                <a:gd name="T4" fmla="*/ 181 w 227"/>
                <a:gd name="T5" fmla="*/ 106 h 242"/>
                <a:gd name="T6" fmla="*/ 227 w 227"/>
                <a:gd name="T7" fmla="*/ 242 h 242"/>
                <a:gd name="T8" fmla="*/ 0 60000 65536"/>
                <a:gd name="T9" fmla="*/ 0 60000 65536"/>
                <a:gd name="T10" fmla="*/ 0 60000 65536"/>
                <a:gd name="T11" fmla="*/ 0 60000 65536"/>
                <a:gd name="T12" fmla="*/ 0 w 227"/>
                <a:gd name="T13" fmla="*/ 0 h 242"/>
                <a:gd name="T14" fmla="*/ 227 w 227"/>
                <a:gd name="T15" fmla="*/ 242 h 242"/>
              </a:gdLst>
              <a:ahLst/>
              <a:cxnLst>
                <a:cxn ang="T8">
                  <a:pos x="T0" y="T1"/>
                </a:cxn>
                <a:cxn ang="T9">
                  <a:pos x="T2" y="T3"/>
                </a:cxn>
                <a:cxn ang="T10">
                  <a:pos x="T4" y="T5"/>
                </a:cxn>
                <a:cxn ang="T11">
                  <a:pos x="T6" y="T7"/>
                </a:cxn>
              </a:cxnLst>
              <a:rect l="T12" t="T13" r="T14" b="T15"/>
              <a:pathLst>
                <a:path w="227" h="242">
                  <a:moveTo>
                    <a:pt x="0" y="15"/>
                  </a:moveTo>
                  <a:cubicBezTo>
                    <a:pt x="7" y="7"/>
                    <a:pt x="15" y="0"/>
                    <a:pt x="45" y="15"/>
                  </a:cubicBezTo>
                  <a:cubicBezTo>
                    <a:pt x="75" y="30"/>
                    <a:pt x="151" y="68"/>
                    <a:pt x="181" y="106"/>
                  </a:cubicBezTo>
                  <a:cubicBezTo>
                    <a:pt x="211" y="144"/>
                    <a:pt x="219" y="219"/>
                    <a:pt x="227" y="242"/>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p>
              <a:endParaRPr lang="ru-RU"/>
            </a:p>
          </p:txBody>
        </p:sp>
        <p:sp>
          <p:nvSpPr>
            <p:cNvPr id="7187" name="Freeform 15"/>
            <p:cNvSpPr>
              <a:spLocks/>
            </p:cNvSpPr>
            <p:nvPr/>
          </p:nvSpPr>
          <p:spPr bwMode="auto">
            <a:xfrm>
              <a:off x="2063" y="1162"/>
              <a:ext cx="227" cy="227"/>
            </a:xfrm>
            <a:custGeom>
              <a:avLst/>
              <a:gdLst>
                <a:gd name="T0" fmla="*/ 0 w 227"/>
                <a:gd name="T1" fmla="*/ 0 h 227"/>
                <a:gd name="T2" fmla="*/ 91 w 227"/>
                <a:gd name="T3" fmla="*/ 46 h 227"/>
                <a:gd name="T4" fmla="*/ 182 w 227"/>
                <a:gd name="T5" fmla="*/ 137 h 227"/>
                <a:gd name="T6" fmla="*/ 227 w 227"/>
                <a:gd name="T7" fmla="*/ 227 h 227"/>
                <a:gd name="T8" fmla="*/ 0 60000 65536"/>
                <a:gd name="T9" fmla="*/ 0 60000 65536"/>
                <a:gd name="T10" fmla="*/ 0 60000 65536"/>
                <a:gd name="T11" fmla="*/ 0 60000 65536"/>
                <a:gd name="T12" fmla="*/ 0 w 227"/>
                <a:gd name="T13" fmla="*/ 0 h 227"/>
                <a:gd name="T14" fmla="*/ 227 w 227"/>
                <a:gd name="T15" fmla="*/ 227 h 227"/>
              </a:gdLst>
              <a:ahLst/>
              <a:cxnLst>
                <a:cxn ang="T8">
                  <a:pos x="T0" y="T1"/>
                </a:cxn>
                <a:cxn ang="T9">
                  <a:pos x="T2" y="T3"/>
                </a:cxn>
                <a:cxn ang="T10">
                  <a:pos x="T4" y="T5"/>
                </a:cxn>
                <a:cxn ang="T11">
                  <a:pos x="T6" y="T7"/>
                </a:cxn>
              </a:cxnLst>
              <a:rect l="T12" t="T13" r="T14" b="T15"/>
              <a:pathLst>
                <a:path w="227" h="227">
                  <a:moveTo>
                    <a:pt x="0" y="0"/>
                  </a:moveTo>
                  <a:cubicBezTo>
                    <a:pt x="30" y="11"/>
                    <a:pt x="61" y="23"/>
                    <a:pt x="91" y="46"/>
                  </a:cubicBezTo>
                  <a:cubicBezTo>
                    <a:pt x="121" y="69"/>
                    <a:pt x="159" y="107"/>
                    <a:pt x="182" y="137"/>
                  </a:cubicBezTo>
                  <a:cubicBezTo>
                    <a:pt x="205" y="167"/>
                    <a:pt x="216" y="197"/>
                    <a:pt x="227" y="227"/>
                  </a:cubicBezTo>
                </a:path>
              </a:pathLst>
            </a:custGeom>
            <a:noFill/>
            <a:ln w="19050">
              <a:solidFill>
                <a:schemeClr val="tx1"/>
              </a:solidFill>
              <a:round/>
              <a:headEnd/>
              <a:tailEnd type="stealth" w="med" len="med"/>
            </a:ln>
            <a:extLst>
              <a:ext uri="{909E8E84-426E-40dd-AFC4-6F175D3DCCD1}">
                <a14:hiddenFill xmlns:a14="http://schemas.microsoft.com/office/drawing/2010/main">
                  <a:solidFill>
                    <a:srgbClr val="FFFFFF"/>
                  </a:solidFill>
                </a14:hiddenFill>
              </a:ext>
            </a:extLst>
          </p:spPr>
          <p:txBody>
            <a:bodyPr>
              <a:spAutoFit/>
            </a:bodyPr>
            <a:lstStyle/>
            <a:p>
              <a:endParaRPr lang="ru-RU"/>
            </a:p>
          </p:txBody>
        </p:sp>
        <p:sp>
          <p:nvSpPr>
            <p:cNvPr id="7188" name="Freeform 16"/>
            <p:cNvSpPr>
              <a:spLocks/>
            </p:cNvSpPr>
            <p:nvPr/>
          </p:nvSpPr>
          <p:spPr bwMode="auto">
            <a:xfrm>
              <a:off x="2562" y="1480"/>
              <a:ext cx="227" cy="227"/>
            </a:xfrm>
            <a:custGeom>
              <a:avLst/>
              <a:gdLst>
                <a:gd name="T0" fmla="*/ 0 w 227"/>
                <a:gd name="T1" fmla="*/ 0 h 227"/>
                <a:gd name="T2" fmla="*/ 91 w 227"/>
                <a:gd name="T3" fmla="*/ 46 h 227"/>
                <a:gd name="T4" fmla="*/ 182 w 227"/>
                <a:gd name="T5" fmla="*/ 137 h 227"/>
                <a:gd name="T6" fmla="*/ 227 w 227"/>
                <a:gd name="T7" fmla="*/ 227 h 227"/>
                <a:gd name="T8" fmla="*/ 0 60000 65536"/>
                <a:gd name="T9" fmla="*/ 0 60000 65536"/>
                <a:gd name="T10" fmla="*/ 0 60000 65536"/>
                <a:gd name="T11" fmla="*/ 0 60000 65536"/>
                <a:gd name="T12" fmla="*/ 0 w 227"/>
                <a:gd name="T13" fmla="*/ 0 h 227"/>
                <a:gd name="T14" fmla="*/ 227 w 227"/>
                <a:gd name="T15" fmla="*/ 227 h 227"/>
              </a:gdLst>
              <a:ahLst/>
              <a:cxnLst>
                <a:cxn ang="T8">
                  <a:pos x="T0" y="T1"/>
                </a:cxn>
                <a:cxn ang="T9">
                  <a:pos x="T2" y="T3"/>
                </a:cxn>
                <a:cxn ang="T10">
                  <a:pos x="T4" y="T5"/>
                </a:cxn>
                <a:cxn ang="T11">
                  <a:pos x="T6" y="T7"/>
                </a:cxn>
              </a:cxnLst>
              <a:rect l="T12" t="T13" r="T14" b="T15"/>
              <a:pathLst>
                <a:path w="227" h="227">
                  <a:moveTo>
                    <a:pt x="0" y="0"/>
                  </a:moveTo>
                  <a:cubicBezTo>
                    <a:pt x="30" y="11"/>
                    <a:pt x="61" y="23"/>
                    <a:pt x="91" y="46"/>
                  </a:cubicBezTo>
                  <a:cubicBezTo>
                    <a:pt x="121" y="69"/>
                    <a:pt x="159" y="107"/>
                    <a:pt x="182" y="137"/>
                  </a:cubicBezTo>
                  <a:cubicBezTo>
                    <a:pt x="205" y="167"/>
                    <a:pt x="216" y="197"/>
                    <a:pt x="227" y="227"/>
                  </a:cubicBezTo>
                </a:path>
              </a:pathLst>
            </a:custGeom>
            <a:noFill/>
            <a:ln w="19050">
              <a:solidFill>
                <a:schemeClr val="tx1"/>
              </a:solidFill>
              <a:round/>
              <a:headEnd/>
              <a:tailEnd type="stealth" w="med" len="med"/>
            </a:ln>
            <a:extLst>
              <a:ext uri="{909E8E84-426E-40dd-AFC4-6F175D3DCCD1}">
                <a14:hiddenFill xmlns:a14="http://schemas.microsoft.com/office/drawing/2010/main">
                  <a:solidFill>
                    <a:srgbClr val="FFFFFF"/>
                  </a:solidFill>
                </a14:hiddenFill>
              </a:ext>
            </a:extLst>
          </p:spPr>
          <p:txBody>
            <a:bodyPr>
              <a:spAutoFit/>
            </a:bodyPr>
            <a:lstStyle/>
            <a:p>
              <a:endParaRPr lang="ru-RU"/>
            </a:p>
          </p:txBody>
        </p:sp>
        <p:sp>
          <p:nvSpPr>
            <p:cNvPr id="7189" name="Freeform 17"/>
            <p:cNvSpPr>
              <a:spLocks/>
            </p:cNvSpPr>
            <p:nvPr/>
          </p:nvSpPr>
          <p:spPr bwMode="auto">
            <a:xfrm>
              <a:off x="3061" y="1797"/>
              <a:ext cx="227" cy="227"/>
            </a:xfrm>
            <a:custGeom>
              <a:avLst/>
              <a:gdLst>
                <a:gd name="T0" fmla="*/ 0 w 227"/>
                <a:gd name="T1" fmla="*/ 0 h 227"/>
                <a:gd name="T2" fmla="*/ 91 w 227"/>
                <a:gd name="T3" fmla="*/ 46 h 227"/>
                <a:gd name="T4" fmla="*/ 182 w 227"/>
                <a:gd name="T5" fmla="*/ 137 h 227"/>
                <a:gd name="T6" fmla="*/ 227 w 227"/>
                <a:gd name="T7" fmla="*/ 227 h 227"/>
                <a:gd name="T8" fmla="*/ 0 60000 65536"/>
                <a:gd name="T9" fmla="*/ 0 60000 65536"/>
                <a:gd name="T10" fmla="*/ 0 60000 65536"/>
                <a:gd name="T11" fmla="*/ 0 60000 65536"/>
                <a:gd name="T12" fmla="*/ 0 w 227"/>
                <a:gd name="T13" fmla="*/ 0 h 227"/>
                <a:gd name="T14" fmla="*/ 227 w 227"/>
                <a:gd name="T15" fmla="*/ 227 h 227"/>
              </a:gdLst>
              <a:ahLst/>
              <a:cxnLst>
                <a:cxn ang="T8">
                  <a:pos x="T0" y="T1"/>
                </a:cxn>
                <a:cxn ang="T9">
                  <a:pos x="T2" y="T3"/>
                </a:cxn>
                <a:cxn ang="T10">
                  <a:pos x="T4" y="T5"/>
                </a:cxn>
                <a:cxn ang="T11">
                  <a:pos x="T6" y="T7"/>
                </a:cxn>
              </a:cxnLst>
              <a:rect l="T12" t="T13" r="T14" b="T15"/>
              <a:pathLst>
                <a:path w="227" h="227">
                  <a:moveTo>
                    <a:pt x="0" y="0"/>
                  </a:moveTo>
                  <a:cubicBezTo>
                    <a:pt x="30" y="11"/>
                    <a:pt x="61" y="23"/>
                    <a:pt x="91" y="46"/>
                  </a:cubicBezTo>
                  <a:cubicBezTo>
                    <a:pt x="121" y="69"/>
                    <a:pt x="159" y="107"/>
                    <a:pt x="182" y="137"/>
                  </a:cubicBezTo>
                  <a:cubicBezTo>
                    <a:pt x="205" y="167"/>
                    <a:pt x="216" y="197"/>
                    <a:pt x="227" y="227"/>
                  </a:cubicBezTo>
                </a:path>
              </a:pathLst>
            </a:custGeom>
            <a:noFill/>
            <a:ln w="19050">
              <a:solidFill>
                <a:schemeClr val="tx1"/>
              </a:solidFill>
              <a:round/>
              <a:headEnd/>
              <a:tailEnd type="stealth" w="med" len="med"/>
            </a:ln>
            <a:extLst>
              <a:ext uri="{909E8E84-426E-40dd-AFC4-6F175D3DCCD1}">
                <a14:hiddenFill xmlns:a14="http://schemas.microsoft.com/office/drawing/2010/main">
                  <a:solidFill>
                    <a:srgbClr val="FFFFFF"/>
                  </a:solidFill>
                </a14:hiddenFill>
              </a:ext>
            </a:extLst>
          </p:spPr>
          <p:txBody>
            <a:bodyPr>
              <a:spAutoFit/>
            </a:bodyPr>
            <a:lstStyle/>
            <a:p>
              <a:endParaRPr lang="ru-RU"/>
            </a:p>
          </p:txBody>
        </p:sp>
        <p:sp>
          <p:nvSpPr>
            <p:cNvPr id="7190" name="Freeform 18"/>
            <p:cNvSpPr>
              <a:spLocks/>
            </p:cNvSpPr>
            <p:nvPr/>
          </p:nvSpPr>
          <p:spPr bwMode="auto">
            <a:xfrm>
              <a:off x="3515" y="2115"/>
              <a:ext cx="227" cy="227"/>
            </a:xfrm>
            <a:custGeom>
              <a:avLst/>
              <a:gdLst>
                <a:gd name="T0" fmla="*/ 0 w 227"/>
                <a:gd name="T1" fmla="*/ 0 h 227"/>
                <a:gd name="T2" fmla="*/ 91 w 227"/>
                <a:gd name="T3" fmla="*/ 46 h 227"/>
                <a:gd name="T4" fmla="*/ 182 w 227"/>
                <a:gd name="T5" fmla="*/ 137 h 227"/>
                <a:gd name="T6" fmla="*/ 227 w 227"/>
                <a:gd name="T7" fmla="*/ 227 h 227"/>
                <a:gd name="T8" fmla="*/ 0 60000 65536"/>
                <a:gd name="T9" fmla="*/ 0 60000 65536"/>
                <a:gd name="T10" fmla="*/ 0 60000 65536"/>
                <a:gd name="T11" fmla="*/ 0 60000 65536"/>
                <a:gd name="T12" fmla="*/ 0 w 227"/>
                <a:gd name="T13" fmla="*/ 0 h 227"/>
                <a:gd name="T14" fmla="*/ 227 w 227"/>
                <a:gd name="T15" fmla="*/ 227 h 227"/>
              </a:gdLst>
              <a:ahLst/>
              <a:cxnLst>
                <a:cxn ang="T8">
                  <a:pos x="T0" y="T1"/>
                </a:cxn>
                <a:cxn ang="T9">
                  <a:pos x="T2" y="T3"/>
                </a:cxn>
                <a:cxn ang="T10">
                  <a:pos x="T4" y="T5"/>
                </a:cxn>
                <a:cxn ang="T11">
                  <a:pos x="T6" y="T7"/>
                </a:cxn>
              </a:cxnLst>
              <a:rect l="T12" t="T13" r="T14" b="T15"/>
              <a:pathLst>
                <a:path w="227" h="227">
                  <a:moveTo>
                    <a:pt x="0" y="0"/>
                  </a:moveTo>
                  <a:cubicBezTo>
                    <a:pt x="30" y="11"/>
                    <a:pt x="61" y="23"/>
                    <a:pt x="91" y="46"/>
                  </a:cubicBezTo>
                  <a:cubicBezTo>
                    <a:pt x="121" y="69"/>
                    <a:pt x="159" y="107"/>
                    <a:pt x="182" y="137"/>
                  </a:cubicBezTo>
                  <a:cubicBezTo>
                    <a:pt x="205" y="167"/>
                    <a:pt x="216" y="197"/>
                    <a:pt x="227" y="227"/>
                  </a:cubicBezTo>
                </a:path>
              </a:pathLst>
            </a:custGeom>
            <a:noFill/>
            <a:ln w="19050">
              <a:solidFill>
                <a:schemeClr val="tx1"/>
              </a:solidFill>
              <a:round/>
              <a:headEnd/>
              <a:tailEnd type="stealth" w="med" len="med"/>
            </a:ln>
            <a:extLst>
              <a:ext uri="{909E8E84-426E-40dd-AFC4-6F175D3DCCD1}">
                <a14:hiddenFill xmlns:a14="http://schemas.microsoft.com/office/drawing/2010/main">
                  <a:solidFill>
                    <a:srgbClr val="FFFFFF"/>
                  </a:solidFill>
                </a14:hiddenFill>
              </a:ext>
            </a:extLst>
          </p:spPr>
          <p:txBody>
            <a:bodyPr>
              <a:spAutoFit/>
            </a:bodyPr>
            <a:lstStyle/>
            <a:p>
              <a:endParaRPr lang="ru-RU"/>
            </a:p>
          </p:txBody>
        </p:sp>
        <p:sp>
          <p:nvSpPr>
            <p:cNvPr id="7191" name="Freeform 19"/>
            <p:cNvSpPr>
              <a:spLocks/>
            </p:cNvSpPr>
            <p:nvPr/>
          </p:nvSpPr>
          <p:spPr bwMode="auto">
            <a:xfrm>
              <a:off x="4014" y="2432"/>
              <a:ext cx="227" cy="227"/>
            </a:xfrm>
            <a:custGeom>
              <a:avLst/>
              <a:gdLst>
                <a:gd name="T0" fmla="*/ 0 w 227"/>
                <a:gd name="T1" fmla="*/ 0 h 227"/>
                <a:gd name="T2" fmla="*/ 91 w 227"/>
                <a:gd name="T3" fmla="*/ 46 h 227"/>
                <a:gd name="T4" fmla="*/ 182 w 227"/>
                <a:gd name="T5" fmla="*/ 137 h 227"/>
                <a:gd name="T6" fmla="*/ 227 w 227"/>
                <a:gd name="T7" fmla="*/ 227 h 227"/>
                <a:gd name="T8" fmla="*/ 0 60000 65536"/>
                <a:gd name="T9" fmla="*/ 0 60000 65536"/>
                <a:gd name="T10" fmla="*/ 0 60000 65536"/>
                <a:gd name="T11" fmla="*/ 0 60000 65536"/>
                <a:gd name="T12" fmla="*/ 0 w 227"/>
                <a:gd name="T13" fmla="*/ 0 h 227"/>
                <a:gd name="T14" fmla="*/ 227 w 227"/>
                <a:gd name="T15" fmla="*/ 227 h 227"/>
              </a:gdLst>
              <a:ahLst/>
              <a:cxnLst>
                <a:cxn ang="T8">
                  <a:pos x="T0" y="T1"/>
                </a:cxn>
                <a:cxn ang="T9">
                  <a:pos x="T2" y="T3"/>
                </a:cxn>
                <a:cxn ang="T10">
                  <a:pos x="T4" y="T5"/>
                </a:cxn>
                <a:cxn ang="T11">
                  <a:pos x="T6" y="T7"/>
                </a:cxn>
              </a:cxnLst>
              <a:rect l="T12" t="T13" r="T14" b="T15"/>
              <a:pathLst>
                <a:path w="227" h="227">
                  <a:moveTo>
                    <a:pt x="0" y="0"/>
                  </a:moveTo>
                  <a:cubicBezTo>
                    <a:pt x="30" y="11"/>
                    <a:pt x="61" y="23"/>
                    <a:pt x="91" y="46"/>
                  </a:cubicBezTo>
                  <a:cubicBezTo>
                    <a:pt x="121" y="69"/>
                    <a:pt x="159" y="107"/>
                    <a:pt x="182" y="137"/>
                  </a:cubicBezTo>
                  <a:cubicBezTo>
                    <a:pt x="205" y="167"/>
                    <a:pt x="216" y="197"/>
                    <a:pt x="227" y="227"/>
                  </a:cubicBezTo>
                </a:path>
              </a:pathLst>
            </a:custGeom>
            <a:noFill/>
            <a:ln w="19050">
              <a:solidFill>
                <a:schemeClr val="tx1"/>
              </a:solidFill>
              <a:round/>
              <a:headEnd/>
              <a:tailEnd type="stealth" w="med" len="med"/>
            </a:ln>
            <a:extLst>
              <a:ext uri="{909E8E84-426E-40dd-AFC4-6F175D3DCCD1}">
                <a14:hiddenFill xmlns:a14="http://schemas.microsoft.com/office/drawing/2010/main">
                  <a:solidFill>
                    <a:srgbClr val="FFFFFF"/>
                  </a:solidFill>
                </a14:hiddenFill>
              </a:ext>
            </a:extLst>
          </p:spPr>
          <p:txBody>
            <a:bodyPr>
              <a:spAutoFit/>
            </a:bodyPr>
            <a:lstStyle/>
            <a:p>
              <a:endParaRPr lang="ru-RU"/>
            </a:p>
          </p:txBody>
        </p:sp>
        <p:sp>
          <p:nvSpPr>
            <p:cNvPr id="7192" name="Freeform 20"/>
            <p:cNvSpPr>
              <a:spLocks/>
            </p:cNvSpPr>
            <p:nvPr/>
          </p:nvSpPr>
          <p:spPr bwMode="auto">
            <a:xfrm>
              <a:off x="4467" y="2750"/>
              <a:ext cx="227" cy="227"/>
            </a:xfrm>
            <a:custGeom>
              <a:avLst/>
              <a:gdLst>
                <a:gd name="T0" fmla="*/ 0 w 227"/>
                <a:gd name="T1" fmla="*/ 0 h 227"/>
                <a:gd name="T2" fmla="*/ 91 w 227"/>
                <a:gd name="T3" fmla="*/ 46 h 227"/>
                <a:gd name="T4" fmla="*/ 182 w 227"/>
                <a:gd name="T5" fmla="*/ 137 h 227"/>
                <a:gd name="T6" fmla="*/ 227 w 227"/>
                <a:gd name="T7" fmla="*/ 227 h 227"/>
                <a:gd name="T8" fmla="*/ 0 60000 65536"/>
                <a:gd name="T9" fmla="*/ 0 60000 65536"/>
                <a:gd name="T10" fmla="*/ 0 60000 65536"/>
                <a:gd name="T11" fmla="*/ 0 60000 65536"/>
                <a:gd name="T12" fmla="*/ 0 w 227"/>
                <a:gd name="T13" fmla="*/ 0 h 227"/>
                <a:gd name="T14" fmla="*/ 227 w 227"/>
                <a:gd name="T15" fmla="*/ 227 h 227"/>
              </a:gdLst>
              <a:ahLst/>
              <a:cxnLst>
                <a:cxn ang="T8">
                  <a:pos x="T0" y="T1"/>
                </a:cxn>
                <a:cxn ang="T9">
                  <a:pos x="T2" y="T3"/>
                </a:cxn>
                <a:cxn ang="T10">
                  <a:pos x="T4" y="T5"/>
                </a:cxn>
                <a:cxn ang="T11">
                  <a:pos x="T6" y="T7"/>
                </a:cxn>
              </a:cxnLst>
              <a:rect l="T12" t="T13" r="T14" b="T15"/>
              <a:pathLst>
                <a:path w="227" h="227">
                  <a:moveTo>
                    <a:pt x="0" y="0"/>
                  </a:moveTo>
                  <a:cubicBezTo>
                    <a:pt x="30" y="11"/>
                    <a:pt x="61" y="23"/>
                    <a:pt x="91" y="46"/>
                  </a:cubicBezTo>
                  <a:cubicBezTo>
                    <a:pt x="121" y="69"/>
                    <a:pt x="159" y="107"/>
                    <a:pt x="182" y="137"/>
                  </a:cubicBezTo>
                  <a:cubicBezTo>
                    <a:pt x="205" y="167"/>
                    <a:pt x="216" y="197"/>
                    <a:pt x="227" y="227"/>
                  </a:cubicBezTo>
                </a:path>
              </a:pathLst>
            </a:custGeom>
            <a:noFill/>
            <a:ln w="19050">
              <a:solidFill>
                <a:schemeClr val="tx1"/>
              </a:solidFill>
              <a:round/>
              <a:headEnd/>
              <a:tailEnd type="stealth" w="med" len="med"/>
            </a:ln>
            <a:extLst>
              <a:ext uri="{909E8E84-426E-40dd-AFC4-6F175D3DCCD1}">
                <a14:hiddenFill xmlns:a14="http://schemas.microsoft.com/office/drawing/2010/main">
                  <a:solidFill>
                    <a:srgbClr val="FFFFFF"/>
                  </a:solidFill>
                </a14:hiddenFill>
              </a:ext>
            </a:extLst>
          </p:spPr>
          <p:txBody>
            <a:bodyPr>
              <a:spAutoFit/>
            </a:bodyPr>
            <a:lstStyle/>
            <a:p>
              <a:endParaRPr lang="ru-RU"/>
            </a:p>
          </p:txBody>
        </p:sp>
      </p:grpSp>
      <p:sp>
        <p:nvSpPr>
          <p:cNvPr id="19" name="Plus 18"/>
          <p:cNvSpPr/>
          <p:nvPr/>
        </p:nvSpPr>
        <p:spPr bwMode="auto">
          <a:xfrm>
            <a:off x="4786313" y="1717476"/>
            <a:ext cx="1285875" cy="1000125"/>
          </a:xfrm>
          <a:prstGeom prst="mathPlus">
            <a:avLst/>
          </a:prstGeom>
          <a:solidFill>
            <a:srgbClr val="00B050"/>
          </a:solidFill>
          <a:ln w="9525" cap="flat" cmpd="sng" algn="ctr">
            <a:noFill/>
            <a:prstDash val="solid"/>
            <a:round/>
            <a:headEnd type="none" w="med" len="med"/>
            <a:tailEnd type="none" w="med" len="med"/>
          </a:ln>
          <a:effectLst/>
        </p:spPr>
        <p:txBody>
          <a:bodyPr>
            <a:spAutoFit/>
          </a:bodyPr>
          <a:lstStyle/>
          <a:p>
            <a:pPr>
              <a:defRPr/>
            </a:pPr>
            <a:endParaRPr lang="en-US" dirty="0"/>
          </a:p>
        </p:txBody>
      </p:sp>
      <p:sp>
        <p:nvSpPr>
          <p:cNvPr id="4102" name="TextBox 19"/>
          <p:cNvSpPr txBox="1">
            <a:spLocks noChangeArrowheads="1"/>
          </p:cNvSpPr>
          <p:nvPr/>
        </p:nvSpPr>
        <p:spPr bwMode="auto">
          <a:xfrm>
            <a:off x="6143625" y="1788914"/>
            <a:ext cx="2857500"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rgbClr val="2B3C86"/>
                </a:solidFill>
                <a:latin typeface="Verdana" pitchFamily="34" charset="0"/>
                <a:cs typeface="Times New Roman" pitchFamily="18" charset="0"/>
              </a:defRPr>
            </a:lvl1pPr>
            <a:lvl2pPr marL="742950" indent="-285750" eaLnBrk="0" hangingPunct="0">
              <a:defRPr b="1">
                <a:solidFill>
                  <a:srgbClr val="2B3C86"/>
                </a:solidFill>
                <a:latin typeface="Verdana" pitchFamily="34" charset="0"/>
                <a:cs typeface="Times New Roman" pitchFamily="18" charset="0"/>
              </a:defRPr>
            </a:lvl2pPr>
            <a:lvl3pPr marL="1143000" indent="-228600" eaLnBrk="0" hangingPunct="0">
              <a:defRPr b="1">
                <a:solidFill>
                  <a:srgbClr val="2B3C86"/>
                </a:solidFill>
                <a:latin typeface="Verdana" pitchFamily="34" charset="0"/>
                <a:cs typeface="Times New Roman" pitchFamily="18" charset="0"/>
              </a:defRPr>
            </a:lvl3pPr>
            <a:lvl4pPr marL="1600200" indent="-228600" eaLnBrk="0" hangingPunct="0">
              <a:defRPr b="1">
                <a:solidFill>
                  <a:srgbClr val="2B3C86"/>
                </a:solidFill>
                <a:latin typeface="Verdana" pitchFamily="34" charset="0"/>
                <a:cs typeface="Times New Roman" pitchFamily="18" charset="0"/>
              </a:defRPr>
            </a:lvl4pPr>
            <a:lvl5pPr marL="2057400" indent="-228600" eaLnBrk="0" hangingPunct="0">
              <a:defRPr b="1">
                <a:solidFill>
                  <a:srgbClr val="2B3C86"/>
                </a:solidFill>
                <a:latin typeface="Verdana" pitchFamily="34" charset="0"/>
                <a:cs typeface="Times New Roman" pitchFamily="18" charset="0"/>
              </a:defRPr>
            </a:lvl5pPr>
            <a:lvl6pPr marL="2514600" indent="-228600" eaLnBrk="0" fontAlgn="base" hangingPunct="0">
              <a:spcBef>
                <a:spcPct val="50000"/>
              </a:spcBef>
              <a:spcAft>
                <a:spcPct val="0"/>
              </a:spcAft>
              <a:defRPr b="1">
                <a:solidFill>
                  <a:srgbClr val="2B3C86"/>
                </a:solidFill>
                <a:latin typeface="Verdana" pitchFamily="34" charset="0"/>
                <a:cs typeface="Times New Roman" pitchFamily="18" charset="0"/>
              </a:defRPr>
            </a:lvl6pPr>
            <a:lvl7pPr marL="2971800" indent="-228600" eaLnBrk="0" fontAlgn="base" hangingPunct="0">
              <a:spcBef>
                <a:spcPct val="50000"/>
              </a:spcBef>
              <a:spcAft>
                <a:spcPct val="0"/>
              </a:spcAft>
              <a:defRPr b="1">
                <a:solidFill>
                  <a:srgbClr val="2B3C86"/>
                </a:solidFill>
                <a:latin typeface="Verdana" pitchFamily="34" charset="0"/>
                <a:cs typeface="Times New Roman" pitchFamily="18" charset="0"/>
              </a:defRPr>
            </a:lvl7pPr>
            <a:lvl8pPr marL="3429000" indent="-228600" eaLnBrk="0" fontAlgn="base" hangingPunct="0">
              <a:spcBef>
                <a:spcPct val="50000"/>
              </a:spcBef>
              <a:spcAft>
                <a:spcPct val="0"/>
              </a:spcAft>
              <a:defRPr b="1">
                <a:solidFill>
                  <a:srgbClr val="2B3C86"/>
                </a:solidFill>
                <a:latin typeface="Verdana" pitchFamily="34" charset="0"/>
                <a:cs typeface="Times New Roman" pitchFamily="18" charset="0"/>
              </a:defRPr>
            </a:lvl8pPr>
            <a:lvl9pPr marL="3886200" indent="-228600" eaLnBrk="0" fontAlgn="base" hangingPunct="0">
              <a:spcBef>
                <a:spcPct val="50000"/>
              </a:spcBef>
              <a:spcAft>
                <a:spcPct val="0"/>
              </a:spcAft>
              <a:defRPr b="1">
                <a:solidFill>
                  <a:srgbClr val="2B3C86"/>
                </a:solidFill>
                <a:latin typeface="Verdana" pitchFamily="34" charset="0"/>
                <a:cs typeface="Times New Roman" pitchFamily="18" charset="0"/>
              </a:defRPr>
            </a:lvl9pPr>
          </a:lstStyle>
          <a:p>
            <a:pPr eaLnBrk="1" hangingPunct="1">
              <a:buFont typeface="Arial" charset="0"/>
              <a:buChar char="•"/>
            </a:pPr>
            <a:r>
              <a:rPr lang="en-US" sz="1200" b="0" dirty="0"/>
              <a:t>Simple and easy to use</a:t>
            </a:r>
          </a:p>
          <a:p>
            <a:pPr eaLnBrk="1" hangingPunct="1">
              <a:buFont typeface="Arial" charset="0"/>
              <a:buChar char="•"/>
            </a:pPr>
            <a:r>
              <a:rPr lang="en-US" sz="1200" b="0" dirty="0"/>
              <a:t>Easy to manage due to the rigidity of the model – each phase has specific deliverables and a review process</a:t>
            </a:r>
          </a:p>
          <a:p>
            <a:pPr eaLnBrk="1" hangingPunct="1">
              <a:buFont typeface="Arial" charset="0"/>
              <a:buChar char="•"/>
            </a:pPr>
            <a:r>
              <a:rPr lang="en-US" sz="1200" b="0" dirty="0"/>
              <a:t>Phases are processed and completed one at a time</a:t>
            </a:r>
          </a:p>
          <a:p>
            <a:pPr eaLnBrk="1" hangingPunct="1">
              <a:buFont typeface="Arial" charset="0"/>
              <a:buChar char="•"/>
            </a:pPr>
            <a:r>
              <a:rPr lang="en-US" sz="1200" b="0" dirty="0"/>
              <a:t>Works well for smaller projects where requirements are very well understood</a:t>
            </a:r>
          </a:p>
        </p:txBody>
      </p:sp>
      <p:sp>
        <p:nvSpPr>
          <p:cNvPr id="7175" name="TextBox 20"/>
          <p:cNvSpPr txBox="1">
            <a:spLocks noChangeArrowheads="1"/>
          </p:cNvSpPr>
          <p:nvPr/>
        </p:nvSpPr>
        <p:spPr bwMode="auto">
          <a:xfrm>
            <a:off x="5868144" y="2032594"/>
            <a:ext cx="2778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rgbClr val="2B3C86"/>
                </a:solidFill>
                <a:latin typeface="Verdana" pitchFamily="34" charset="0"/>
                <a:cs typeface="Times New Roman" pitchFamily="18" charset="0"/>
              </a:defRPr>
            </a:lvl1pPr>
            <a:lvl2pPr marL="742950" indent="-285750" eaLnBrk="0" hangingPunct="0">
              <a:defRPr b="1">
                <a:solidFill>
                  <a:srgbClr val="2B3C86"/>
                </a:solidFill>
                <a:latin typeface="Verdana" pitchFamily="34" charset="0"/>
                <a:cs typeface="Times New Roman" pitchFamily="18" charset="0"/>
              </a:defRPr>
            </a:lvl2pPr>
            <a:lvl3pPr marL="1143000" indent="-228600" eaLnBrk="0" hangingPunct="0">
              <a:defRPr b="1">
                <a:solidFill>
                  <a:srgbClr val="2B3C86"/>
                </a:solidFill>
                <a:latin typeface="Verdana" pitchFamily="34" charset="0"/>
                <a:cs typeface="Times New Roman" pitchFamily="18" charset="0"/>
              </a:defRPr>
            </a:lvl3pPr>
            <a:lvl4pPr marL="1600200" indent="-228600" eaLnBrk="0" hangingPunct="0">
              <a:defRPr b="1">
                <a:solidFill>
                  <a:srgbClr val="2B3C86"/>
                </a:solidFill>
                <a:latin typeface="Verdana" pitchFamily="34" charset="0"/>
                <a:cs typeface="Times New Roman" pitchFamily="18" charset="0"/>
              </a:defRPr>
            </a:lvl4pPr>
            <a:lvl5pPr marL="2057400" indent="-228600" eaLnBrk="0" hangingPunct="0">
              <a:defRPr b="1">
                <a:solidFill>
                  <a:srgbClr val="2B3C86"/>
                </a:solidFill>
                <a:latin typeface="Verdana" pitchFamily="34" charset="0"/>
                <a:cs typeface="Times New Roman" pitchFamily="18" charset="0"/>
              </a:defRPr>
            </a:lvl5pPr>
            <a:lvl6pPr marL="2514600" indent="-228600" eaLnBrk="0" fontAlgn="base" hangingPunct="0">
              <a:spcBef>
                <a:spcPct val="50000"/>
              </a:spcBef>
              <a:spcAft>
                <a:spcPct val="0"/>
              </a:spcAft>
              <a:defRPr b="1">
                <a:solidFill>
                  <a:srgbClr val="2B3C86"/>
                </a:solidFill>
                <a:latin typeface="Verdana" pitchFamily="34" charset="0"/>
                <a:cs typeface="Times New Roman" pitchFamily="18" charset="0"/>
              </a:defRPr>
            </a:lvl6pPr>
            <a:lvl7pPr marL="2971800" indent="-228600" eaLnBrk="0" fontAlgn="base" hangingPunct="0">
              <a:spcBef>
                <a:spcPct val="50000"/>
              </a:spcBef>
              <a:spcAft>
                <a:spcPct val="0"/>
              </a:spcAft>
              <a:defRPr b="1">
                <a:solidFill>
                  <a:srgbClr val="2B3C86"/>
                </a:solidFill>
                <a:latin typeface="Verdana" pitchFamily="34" charset="0"/>
                <a:cs typeface="Times New Roman" pitchFamily="18" charset="0"/>
              </a:defRPr>
            </a:lvl7pPr>
            <a:lvl8pPr marL="3429000" indent="-228600" eaLnBrk="0" fontAlgn="base" hangingPunct="0">
              <a:spcBef>
                <a:spcPct val="50000"/>
              </a:spcBef>
              <a:spcAft>
                <a:spcPct val="0"/>
              </a:spcAft>
              <a:defRPr b="1">
                <a:solidFill>
                  <a:srgbClr val="2B3C86"/>
                </a:solidFill>
                <a:latin typeface="Verdana" pitchFamily="34" charset="0"/>
                <a:cs typeface="Times New Roman" pitchFamily="18" charset="0"/>
              </a:defRPr>
            </a:lvl8pPr>
            <a:lvl9pPr marL="3886200" indent="-228600" eaLnBrk="0" fontAlgn="base" hangingPunct="0">
              <a:spcBef>
                <a:spcPct val="50000"/>
              </a:spcBef>
              <a:spcAft>
                <a:spcPct val="0"/>
              </a:spcAft>
              <a:defRPr b="1">
                <a:solidFill>
                  <a:srgbClr val="2B3C86"/>
                </a:solidFill>
                <a:latin typeface="Verdana" pitchFamily="34" charset="0"/>
                <a:cs typeface="Times New Roman" pitchFamily="18" charset="0"/>
              </a:defRPr>
            </a:lvl9pPr>
          </a:lstStyle>
          <a:p>
            <a:pPr eaLnBrk="1" hangingPunct="1"/>
            <a:r>
              <a:rPr lang="en-US" dirty="0"/>
              <a:t>:</a:t>
            </a:r>
          </a:p>
        </p:txBody>
      </p:sp>
      <p:sp>
        <p:nvSpPr>
          <p:cNvPr id="22" name="Minus 21"/>
          <p:cNvSpPr/>
          <p:nvPr/>
        </p:nvSpPr>
        <p:spPr bwMode="auto">
          <a:xfrm>
            <a:off x="142875" y="4143375"/>
            <a:ext cx="1428750" cy="785813"/>
          </a:xfrm>
          <a:prstGeom prst="mathMinus">
            <a:avLst/>
          </a:prstGeom>
          <a:solidFill>
            <a:srgbClr val="FF0000"/>
          </a:solidFill>
          <a:ln w="9525" cap="flat" cmpd="sng" algn="ctr">
            <a:noFill/>
            <a:prstDash val="solid"/>
            <a:round/>
            <a:headEnd type="none" w="med" len="med"/>
            <a:tailEnd type="none" w="med" len="med"/>
          </a:ln>
          <a:effectLst/>
        </p:spPr>
        <p:txBody>
          <a:bodyPr>
            <a:spAutoFit/>
          </a:bodyPr>
          <a:lstStyle/>
          <a:p>
            <a:pPr>
              <a:defRPr/>
            </a:pPr>
            <a:endParaRPr lang="en-US"/>
          </a:p>
        </p:txBody>
      </p:sp>
      <p:sp>
        <p:nvSpPr>
          <p:cNvPr id="4105" name="Rectangle 22"/>
          <p:cNvSpPr>
            <a:spLocks noChangeArrowheads="1"/>
          </p:cNvSpPr>
          <p:nvPr/>
        </p:nvSpPr>
        <p:spPr bwMode="auto">
          <a:xfrm>
            <a:off x="214313" y="4714875"/>
            <a:ext cx="4786312"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charset="0"/>
              <a:buChar char="•"/>
            </a:pPr>
            <a:r>
              <a:rPr lang="en-US" sz="1200" b="0" dirty="0"/>
              <a:t>Adjusting scope during the life cycle can kill a project </a:t>
            </a:r>
          </a:p>
          <a:p>
            <a:pPr>
              <a:buFont typeface="Arial" charset="0"/>
              <a:buChar char="•"/>
            </a:pPr>
            <a:r>
              <a:rPr lang="en-US" sz="1200" b="0" dirty="0"/>
              <a:t>No working software is produced until late during the life cycle</a:t>
            </a:r>
          </a:p>
          <a:p>
            <a:pPr>
              <a:buFont typeface="Arial" charset="0"/>
              <a:buChar char="•"/>
            </a:pPr>
            <a:r>
              <a:rPr lang="en-US" sz="1200" b="0" dirty="0"/>
              <a:t>High amounts of risk and uncertainty</a:t>
            </a:r>
          </a:p>
          <a:p>
            <a:pPr>
              <a:buFont typeface="Arial" charset="0"/>
              <a:buChar char="•"/>
            </a:pPr>
            <a:r>
              <a:rPr lang="en-US" sz="1200" b="0" dirty="0"/>
              <a:t>Poor model for complex and object-oriented projects</a:t>
            </a:r>
          </a:p>
          <a:p>
            <a:pPr>
              <a:buFont typeface="Arial" charset="0"/>
              <a:buChar char="•"/>
            </a:pPr>
            <a:r>
              <a:rPr lang="en-US" sz="1200" b="0" dirty="0"/>
              <a:t>Poor model for long and ongoing projects</a:t>
            </a:r>
          </a:p>
          <a:p>
            <a:pPr>
              <a:buFont typeface="Arial" charset="0"/>
              <a:buChar char="•"/>
            </a:pPr>
            <a:r>
              <a:rPr lang="en-US" sz="1200" b="0" dirty="0"/>
              <a:t>Poor model where requirements are at a moderate to high risk of changing</a:t>
            </a:r>
          </a:p>
          <a:p>
            <a:pPr>
              <a:buFont typeface="Arial" charset="0"/>
              <a:buChar char="•"/>
            </a:pPr>
            <a:endParaRPr lang="en-US" sz="1200" dirty="0">
              <a:solidFill>
                <a:srgbClr val="333399"/>
              </a:solidFill>
            </a:endParaRPr>
          </a:p>
        </p:txBody>
      </p:sp>
      <p:sp>
        <p:nvSpPr>
          <p:cNvPr id="7178" name="TextBox 23"/>
          <p:cNvSpPr txBox="1">
            <a:spLocks noChangeArrowheads="1"/>
          </p:cNvSpPr>
          <p:nvPr/>
        </p:nvSpPr>
        <p:spPr bwMode="auto">
          <a:xfrm>
            <a:off x="1357313" y="4357688"/>
            <a:ext cx="277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rgbClr val="2B3C86"/>
                </a:solidFill>
                <a:latin typeface="Verdana" pitchFamily="34" charset="0"/>
                <a:cs typeface="Times New Roman" pitchFamily="18" charset="0"/>
              </a:defRPr>
            </a:lvl1pPr>
            <a:lvl2pPr marL="742950" indent="-285750" eaLnBrk="0" hangingPunct="0">
              <a:defRPr b="1">
                <a:solidFill>
                  <a:srgbClr val="2B3C86"/>
                </a:solidFill>
                <a:latin typeface="Verdana" pitchFamily="34" charset="0"/>
                <a:cs typeface="Times New Roman" pitchFamily="18" charset="0"/>
              </a:defRPr>
            </a:lvl2pPr>
            <a:lvl3pPr marL="1143000" indent="-228600" eaLnBrk="0" hangingPunct="0">
              <a:defRPr b="1">
                <a:solidFill>
                  <a:srgbClr val="2B3C86"/>
                </a:solidFill>
                <a:latin typeface="Verdana" pitchFamily="34" charset="0"/>
                <a:cs typeface="Times New Roman" pitchFamily="18" charset="0"/>
              </a:defRPr>
            </a:lvl3pPr>
            <a:lvl4pPr marL="1600200" indent="-228600" eaLnBrk="0" hangingPunct="0">
              <a:defRPr b="1">
                <a:solidFill>
                  <a:srgbClr val="2B3C86"/>
                </a:solidFill>
                <a:latin typeface="Verdana" pitchFamily="34" charset="0"/>
                <a:cs typeface="Times New Roman" pitchFamily="18" charset="0"/>
              </a:defRPr>
            </a:lvl4pPr>
            <a:lvl5pPr marL="2057400" indent="-228600" eaLnBrk="0" hangingPunct="0">
              <a:defRPr b="1">
                <a:solidFill>
                  <a:srgbClr val="2B3C86"/>
                </a:solidFill>
                <a:latin typeface="Verdana" pitchFamily="34" charset="0"/>
                <a:cs typeface="Times New Roman" pitchFamily="18" charset="0"/>
              </a:defRPr>
            </a:lvl5pPr>
            <a:lvl6pPr marL="2514600" indent="-228600" eaLnBrk="0" fontAlgn="base" hangingPunct="0">
              <a:spcBef>
                <a:spcPct val="50000"/>
              </a:spcBef>
              <a:spcAft>
                <a:spcPct val="0"/>
              </a:spcAft>
              <a:defRPr b="1">
                <a:solidFill>
                  <a:srgbClr val="2B3C86"/>
                </a:solidFill>
                <a:latin typeface="Verdana" pitchFamily="34" charset="0"/>
                <a:cs typeface="Times New Roman" pitchFamily="18" charset="0"/>
              </a:defRPr>
            </a:lvl6pPr>
            <a:lvl7pPr marL="2971800" indent="-228600" eaLnBrk="0" fontAlgn="base" hangingPunct="0">
              <a:spcBef>
                <a:spcPct val="50000"/>
              </a:spcBef>
              <a:spcAft>
                <a:spcPct val="0"/>
              </a:spcAft>
              <a:defRPr b="1">
                <a:solidFill>
                  <a:srgbClr val="2B3C86"/>
                </a:solidFill>
                <a:latin typeface="Verdana" pitchFamily="34" charset="0"/>
                <a:cs typeface="Times New Roman" pitchFamily="18" charset="0"/>
              </a:defRPr>
            </a:lvl7pPr>
            <a:lvl8pPr marL="3429000" indent="-228600" eaLnBrk="0" fontAlgn="base" hangingPunct="0">
              <a:spcBef>
                <a:spcPct val="50000"/>
              </a:spcBef>
              <a:spcAft>
                <a:spcPct val="0"/>
              </a:spcAft>
              <a:defRPr b="1">
                <a:solidFill>
                  <a:srgbClr val="2B3C86"/>
                </a:solidFill>
                <a:latin typeface="Verdana" pitchFamily="34" charset="0"/>
                <a:cs typeface="Times New Roman" pitchFamily="18" charset="0"/>
              </a:defRPr>
            </a:lvl8pPr>
            <a:lvl9pPr marL="3886200" indent="-228600" eaLnBrk="0" fontAlgn="base" hangingPunct="0">
              <a:spcBef>
                <a:spcPct val="50000"/>
              </a:spcBef>
              <a:spcAft>
                <a:spcPct val="0"/>
              </a:spcAft>
              <a:defRPr b="1">
                <a:solidFill>
                  <a:srgbClr val="2B3C86"/>
                </a:solidFill>
                <a:latin typeface="Verdana" pitchFamily="34" charset="0"/>
                <a:cs typeface="Times New Roman" pitchFamily="18" charset="0"/>
              </a:defRPr>
            </a:lvl9pPr>
          </a:lstStyle>
          <a:p>
            <a:pPr eaLnBrk="1" hangingPunct="1"/>
            <a:r>
              <a:rPr lang="en-US"/>
              <a:t>:</a:t>
            </a:r>
          </a:p>
        </p:txBody>
      </p:sp>
      <p:sp>
        <p:nvSpPr>
          <p:cNvPr id="4" name="Title 3"/>
          <p:cNvSpPr>
            <a:spLocks noGrp="1"/>
          </p:cNvSpPr>
          <p:nvPr>
            <p:ph type="title"/>
          </p:nvPr>
        </p:nvSpPr>
        <p:spPr/>
        <p:txBody>
          <a:bodyPr/>
          <a:lstStyle/>
          <a:p>
            <a:r>
              <a:rPr lang="en-US" dirty="0">
                <a:solidFill>
                  <a:schemeClr val="accent1"/>
                </a:solidFill>
              </a:rPr>
              <a:t>Waterfall Lifecycle Model</a:t>
            </a:r>
            <a:endParaRPr lang="ru-RU" dirty="0">
              <a:solidFill>
                <a:schemeClr val="accent1"/>
              </a:solidFill>
            </a:endParaRPr>
          </a:p>
        </p:txBody>
      </p:sp>
      <p:sp>
        <p:nvSpPr>
          <p:cNvPr id="2" name="Footer Placeholder 1"/>
          <p:cNvSpPr>
            <a:spLocks noGrp="1"/>
          </p:cNvSpPr>
          <p:nvPr>
            <p:ph type="ftr" sz="quarter" idx="11"/>
          </p:nvPr>
        </p:nvSpPr>
        <p:spPr/>
        <p:txBody>
          <a:bodyPr/>
          <a:lstStyle/>
          <a:p>
            <a:r>
              <a:rPr lang="en-US" smtClean="0"/>
              <a:t>® 2011. EPAM Systems. All rights reserved.</a:t>
            </a:r>
            <a:endParaRPr lang="ru-RU"/>
          </a:p>
        </p:txBody>
      </p:sp>
      <p:sp>
        <p:nvSpPr>
          <p:cNvPr id="3" name="Slide Number Placeholder 2"/>
          <p:cNvSpPr>
            <a:spLocks noGrp="1"/>
          </p:cNvSpPr>
          <p:nvPr>
            <p:ph type="sldNum" sz="quarter" idx="12"/>
          </p:nvPr>
        </p:nvSpPr>
        <p:spPr/>
        <p:txBody>
          <a:bodyPr/>
          <a:lstStyle/>
          <a:p>
            <a:fld id="{0EB6C2E2-7391-4BA5-9162-90ECE42707CD}" type="slidenum">
              <a:rPr lang="ru-RU" smtClean="0"/>
              <a:t>6</a:t>
            </a:fld>
            <a:endParaRPr lang="ru-RU"/>
          </a:p>
        </p:txBody>
      </p:sp>
    </p:spTree>
    <p:extLst>
      <p:ext uri="{BB962C8B-B14F-4D97-AF65-F5344CB8AC3E}">
        <p14:creationId xmlns:p14="http://schemas.microsoft.com/office/powerpoint/2010/main" val="21402816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0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2" grpId="0"/>
      <p:bldP spid="4105"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8"/>
          <p:cNvSpPr>
            <a:spLocks noChangeArrowheads="1"/>
          </p:cNvSpPr>
          <p:nvPr/>
        </p:nvSpPr>
        <p:spPr bwMode="auto">
          <a:xfrm>
            <a:off x="457200" y="76200"/>
            <a:ext cx="7427913"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0"/>
              </a:spcBef>
            </a:pPr>
            <a:r>
              <a:rPr lang="en-US" sz="2400" b="0">
                <a:solidFill>
                  <a:schemeClr val="bg1"/>
                </a:solidFill>
                <a:latin typeface="Tahoma" pitchFamily="34" charset="0"/>
              </a:rPr>
              <a:t>Remember! ;)</a:t>
            </a:r>
          </a:p>
        </p:txBody>
      </p:sp>
      <p:pic>
        <p:nvPicPr>
          <p:cNvPr id="25603" name="Picture 9"/>
          <p:cNvPicPr>
            <a:picLocks noGrp="1"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a:xfrm>
            <a:off x="2195736" y="1268760"/>
            <a:ext cx="4839394" cy="5065094"/>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pic>
      <p:sp>
        <p:nvSpPr>
          <p:cNvPr id="2" name="Footer Placeholder 1"/>
          <p:cNvSpPr>
            <a:spLocks noGrp="1"/>
          </p:cNvSpPr>
          <p:nvPr>
            <p:ph type="ftr" sz="quarter" idx="11"/>
          </p:nvPr>
        </p:nvSpPr>
        <p:spPr/>
        <p:txBody>
          <a:bodyPr/>
          <a:lstStyle/>
          <a:p>
            <a:pPr>
              <a:defRPr/>
            </a:pPr>
            <a:r>
              <a:rPr lang="en-US" smtClean="0"/>
              <a:t>® 2011. EPAM Systems. All rights reserved.</a:t>
            </a:r>
            <a:endParaRPr lang="en-US"/>
          </a:p>
        </p:txBody>
      </p:sp>
      <p:sp>
        <p:nvSpPr>
          <p:cNvPr id="3" name="Slide Number Placeholder 2"/>
          <p:cNvSpPr>
            <a:spLocks noGrp="1"/>
          </p:cNvSpPr>
          <p:nvPr>
            <p:ph type="sldNum" sz="quarter" idx="12"/>
          </p:nvPr>
        </p:nvSpPr>
        <p:spPr/>
        <p:txBody>
          <a:bodyPr/>
          <a:lstStyle/>
          <a:p>
            <a:pPr>
              <a:defRPr/>
            </a:pPr>
            <a:fld id="{0CA725C7-0A68-42B9-80CF-25FAF646B9B0}" type="slidenum">
              <a:rPr lang="en-US" smtClean="0"/>
              <a:pPr>
                <a:defRPr/>
              </a:pPr>
              <a:t>60</a:t>
            </a:fld>
            <a:endParaRPr lang="en-US"/>
          </a:p>
        </p:txBody>
      </p:sp>
    </p:spTree>
    <p:extLst>
      <p:ext uri="{BB962C8B-B14F-4D97-AF65-F5344CB8AC3E}">
        <p14:creationId xmlns:p14="http://schemas.microsoft.com/office/powerpoint/2010/main" val="3258718623"/>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Object 2"/>
          <p:cNvGraphicFramePr>
            <a:graphicFrameLocks noChangeAspect="1"/>
          </p:cNvGraphicFramePr>
          <p:nvPr/>
        </p:nvGraphicFramePr>
        <p:xfrm>
          <a:off x="566738" y="795338"/>
          <a:ext cx="1466850" cy="390525"/>
        </p:xfrm>
        <a:graphic>
          <a:graphicData uri="http://schemas.openxmlformats.org/presentationml/2006/ole">
            <mc:AlternateContent xmlns:mc="http://schemas.openxmlformats.org/markup-compatibility/2006">
              <mc:Choice xmlns:v="urn:schemas-microsoft-com:vml" Requires="v">
                <p:oleObj spid="_x0000_s14455" name="Photo Editor Photo" r:id="rId4" imgW="1467055" imgH="390580" progId="MSPhotoEd.3">
                  <p:embed/>
                </p:oleObj>
              </mc:Choice>
              <mc:Fallback>
                <p:oleObj name="Photo Editor Photo" r:id="rId4" imgW="1467055" imgH="390580" progId="MSPhotoEd.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6738" y="795338"/>
                        <a:ext cx="146685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19" name="Text Box 3"/>
          <p:cNvSpPr txBox="1">
            <a:spLocks noChangeArrowheads="1"/>
          </p:cNvSpPr>
          <p:nvPr/>
        </p:nvSpPr>
        <p:spPr bwMode="auto">
          <a:xfrm>
            <a:off x="2209800" y="833438"/>
            <a:ext cx="53435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400" b="1">
                <a:solidFill>
                  <a:srgbClr val="002C78"/>
                </a:solidFill>
                <a:latin typeface="Tahoma" pitchFamily="34" charset="0"/>
              </a:rPr>
              <a:t>Your Global Technology Outsourcing Partner</a:t>
            </a:r>
            <a:r>
              <a:rPr lang="en-US" sz="1400" b="1">
                <a:latin typeface="Tahoma" pitchFamily="34" charset="0"/>
              </a:rPr>
              <a:t> </a:t>
            </a:r>
          </a:p>
        </p:txBody>
      </p:sp>
      <p:sp>
        <p:nvSpPr>
          <p:cNvPr id="9220" name="Rectangle 4"/>
          <p:cNvSpPr>
            <a:spLocks noChangeArrowheads="1"/>
          </p:cNvSpPr>
          <p:nvPr/>
        </p:nvSpPr>
        <p:spPr bwMode="auto">
          <a:xfrm>
            <a:off x="6626225" y="6599238"/>
            <a:ext cx="247375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sz="800" dirty="0">
                <a:solidFill>
                  <a:srgbClr val="AEAEAE"/>
                </a:solidFill>
                <a:latin typeface="Verdana" pitchFamily="34" charset="0"/>
                <a:sym typeface="Symbol" pitchFamily="18" charset="2"/>
              </a:rPr>
              <a:t>® </a:t>
            </a:r>
            <a:r>
              <a:rPr lang="en-US" sz="800" dirty="0" smtClean="0">
                <a:solidFill>
                  <a:srgbClr val="AEAEAE"/>
                </a:solidFill>
                <a:latin typeface="Verdana" pitchFamily="34" charset="0"/>
                <a:sym typeface="Symbol" pitchFamily="18" charset="2"/>
              </a:rPr>
              <a:t>2011. </a:t>
            </a:r>
            <a:r>
              <a:rPr lang="en-US" sz="800" dirty="0">
                <a:solidFill>
                  <a:srgbClr val="AEAEAE"/>
                </a:solidFill>
                <a:latin typeface="Verdana" pitchFamily="34" charset="0"/>
                <a:sym typeface="Symbol" pitchFamily="18" charset="2"/>
              </a:rPr>
              <a:t>EPAM Systems. All rights reserved.</a:t>
            </a:r>
          </a:p>
        </p:txBody>
      </p:sp>
      <p:sp>
        <p:nvSpPr>
          <p:cNvPr id="9221" name="Text Box 5"/>
          <p:cNvSpPr txBox="1">
            <a:spLocks noChangeArrowheads="1"/>
          </p:cNvSpPr>
          <p:nvPr/>
        </p:nvSpPr>
        <p:spPr bwMode="auto">
          <a:xfrm>
            <a:off x="762000" y="4038600"/>
            <a:ext cx="4321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solidFill>
                  <a:schemeClr val="bg1"/>
                </a:solidFill>
                <a:latin typeface="Verdana" pitchFamily="34" charset="0"/>
              </a:rPr>
              <a:t>EPAM</a:t>
            </a:r>
            <a:r>
              <a:rPr lang="en-US" sz="2400">
                <a:latin typeface="Verdana" pitchFamily="34" charset="0"/>
              </a:rPr>
              <a:t> </a:t>
            </a:r>
            <a:r>
              <a:rPr lang="en-US" sz="2400">
                <a:solidFill>
                  <a:schemeClr val="bg1"/>
                </a:solidFill>
                <a:latin typeface="Verdana" pitchFamily="34" charset="0"/>
              </a:rPr>
              <a:t>POWER POINT TITLE</a:t>
            </a:r>
          </a:p>
        </p:txBody>
      </p:sp>
      <p:sp>
        <p:nvSpPr>
          <p:cNvPr id="9222" name="Text Box 6"/>
          <p:cNvSpPr txBox="1">
            <a:spLocks noChangeArrowheads="1"/>
          </p:cNvSpPr>
          <p:nvPr/>
        </p:nvSpPr>
        <p:spPr bwMode="auto">
          <a:xfrm>
            <a:off x="762000" y="4419600"/>
            <a:ext cx="30257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solidFill>
                  <a:schemeClr val="bg1"/>
                </a:solidFill>
                <a:latin typeface="Verdana" pitchFamily="34" charset="0"/>
              </a:rPr>
              <a:t>Sub</a:t>
            </a:r>
            <a:r>
              <a:rPr lang="en-US"/>
              <a:t> </a:t>
            </a:r>
            <a:r>
              <a:rPr lang="en-US">
                <a:solidFill>
                  <a:schemeClr val="bg1"/>
                </a:solidFill>
                <a:latin typeface="Verdana" pitchFamily="34" charset="0"/>
              </a:rPr>
              <a:t>Topic</a:t>
            </a:r>
          </a:p>
        </p:txBody>
      </p:sp>
      <p:graphicFrame>
        <p:nvGraphicFramePr>
          <p:cNvPr id="9223" name="Object 7"/>
          <p:cNvGraphicFramePr>
            <a:graphicFrameLocks noChangeAspect="1"/>
          </p:cNvGraphicFramePr>
          <p:nvPr/>
        </p:nvGraphicFramePr>
        <p:xfrm>
          <a:off x="1588" y="2590800"/>
          <a:ext cx="9142412" cy="3609975"/>
        </p:xfrm>
        <a:graphic>
          <a:graphicData uri="http://schemas.openxmlformats.org/presentationml/2006/ole">
            <mc:AlternateContent xmlns:mc="http://schemas.openxmlformats.org/markup-compatibility/2006">
              <mc:Choice xmlns:v="urn:schemas-microsoft-com:vml" Requires="v">
                <p:oleObj spid="_x0000_s14456" name="Photo Editor Photo" r:id="rId6" imgW="9142857" imgH="3610479" progId="MSPhotoEd.3">
                  <p:embed/>
                </p:oleObj>
              </mc:Choice>
              <mc:Fallback>
                <p:oleObj name="Photo Editor Photo" r:id="rId6" imgW="9142857" imgH="3610479" progId="MSPhotoEd.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8" y="2590800"/>
                        <a:ext cx="9142412" cy="360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4" name="Rectangle 8"/>
          <p:cNvSpPr>
            <a:spLocks noGrp="1" noChangeArrowheads="1"/>
          </p:cNvSpPr>
          <p:nvPr>
            <p:ph type="subTitle" idx="1"/>
          </p:nvPr>
        </p:nvSpPr>
        <p:spPr>
          <a:xfrm>
            <a:off x="481013" y="2752725"/>
            <a:ext cx="7504112" cy="2713038"/>
          </a:xfrm>
          <a:noFill/>
        </p:spPr>
        <p:txBody>
          <a:bodyPr/>
          <a:lstStyle/>
          <a:p>
            <a:pPr algn="l" eaLnBrk="1" hangingPunct="1">
              <a:lnSpc>
                <a:spcPct val="80000"/>
              </a:lnSpc>
            </a:pPr>
            <a:endParaRPr lang="en-US" b="0" dirty="0" smtClean="0">
              <a:solidFill>
                <a:schemeClr val="bg1"/>
              </a:solidFill>
            </a:endParaRPr>
          </a:p>
          <a:p>
            <a:pPr algn="l" eaLnBrk="1" hangingPunct="1">
              <a:lnSpc>
                <a:spcPct val="80000"/>
              </a:lnSpc>
            </a:pPr>
            <a:r>
              <a:rPr lang="en-US" b="0" dirty="0" smtClean="0">
                <a:solidFill>
                  <a:schemeClr val="bg1"/>
                </a:solidFill>
              </a:rPr>
              <a:t>EPAM Systems, Inc.</a:t>
            </a:r>
          </a:p>
          <a:p>
            <a:pPr algn="l" eaLnBrk="1" hangingPunct="1">
              <a:lnSpc>
                <a:spcPct val="80000"/>
              </a:lnSpc>
            </a:pPr>
            <a:r>
              <a:rPr lang="en-US" b="0" u="sng" dirty="0" smtClean="0">
                <a:solidFill>
                  <a:schemeClr val="bg1"/>
                </a:solidFill>
                <a:hlinkClick r:id="rId8"/>
              </a:rPr>
              <a:t>http://www.epam.com</a:t>
            </a:r>
            <a:endParaRPr lang="en-US" b="0" u="sng" dirty="0" smtClean="0">
              <a:solidFill>
                <a:schemeClr val="bg1"/>
              </a:solidFill>
            </a:endParaRPr>
          </a:p>
          <a:p>
            <a:pPr algn="l" eaLnBrk="1" hangingPunct="1">
              <a:lnSpc>
                <a:spcPct val="80000"/>
              </a:lnSpc>
            </a:pPr>
            <a:endParaRPr lang="en-US" u="sng" dirty="0">
              <a:solidFill>
                <a:schemeClr val="bg1"/>
              </a:solidFill>
            </a:endParaRPr>
          </a:p>
          <a:p>
            <a:pPr algn="l" eaLnBrk="1" hangingPunct="1">
              <a:lnSpc>
                <a:spcPct val="80000"/>
              </a:lnSpc>
            </a:pPr>
            <a:r>
              <a:rPr lang="en-US" dirty="0" smtClean="0">
                <a:solidFill>
                  <a:schemeClr val="bg1"/>
                </a:solidFill>
              </a:rPr>
              <a:t>NTUU “KPI”</a:t>
            </a:r>
          </a:p>
          <a:p>
            <a:pPr algn="l" eaLnBrk="1" hangingPunct="1">
              <a:lnSpc>
                <a:spcPct val="80000"/>
              </a:lnSpc>
            </a:pPr>
            <a:r>
              <a:rPr lang="en-US" u="sng" dirty="0" smtClean="0">
                <a:solidFill>
                  <a:schemeClr val="bg1"/>
                </a:solidFill>
                <a:hlinkClick r:id="rId9"/>
              </a:rPr>
              <a:t>http://kpi.ua</a:t>
            </a:r>
            <a:endParaRPr lang="ru-RU" dirty="0">
              <a:solidFill>
                <a:schemeClr val="bg1"/>
              </a:solidFill>
            </a:endParaRPr>
          </a:p>
          <a:p>
            <a:pPr algn="l" eaLnBrk="1" hangingPunct="1">
              <a:lnSpc>
                <a:spcPct val="80000"/>
              </a:lnSpc>
            </a:pPr>
            <a:endParaRPr lang="ru-RU" dirty="0" smtClean="0">
              <a:solidFill>
                <a:schemeClr val="bg1"/>
              </a:solidFill>
            </a:endParaRPr>
          </a:p>
        </p:txBody>
      </p:sp>
      <p:sp>
        <p:nvSpPr>
          <p:cNvPr id="9225" name="TextBox 1"/>
          <p:cNvSpPr txBox="1">
            <a:spLocks noChangeArrowheads="1"/>
          </p:cNvSpPr>
          <p:nvPr/>
        </p:nvSpPr>
        <p:spPr bwMode="auto">
          <a:xfrm>
            <a:off x="2274888" y="1700213"/>
            <a:ext cx="35925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000" b="1" dirty="0">
                <a:latin typeface="+mn-lt"/>
              </a:rPr>
              <a:t>Thanks for your attention</a:t>
            </a:r>
            <a:endParaRPr lang="ru-RU" sz="2000" b="1" dirty="0">
              <a:latin typeface="+mn-lt"/>
            </a:endParaRPr>
          </a:p>
        </p:txBody>
      </p:sp>
    </p:spTree>
    <p:extLst>
      <p:ext uri="{BB962C8B-B14F-4D97-AF65-F5344CB8AC3E}">
        <p14:creationId xmlns:p14="http://schemas.microsoft.com/office/powerpoint/2010/main" val="147707692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457200" y="76200"/>
            <a:ext cx="79311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0"/>
              </a:spcBef>
            </a:pPr>
            <a:r>
              <a:rPr lang="en-US" sz="2400" b="0">
                <a:solidFill>
                  <a:schemeClr val="bg1"/>
                </a:solidFill>
                <a:latin typeface="Tahoma" pitchFamily="34" charset="0"/>
              </a:rPr>
              <a:t>Software Lifecycle Models: </a:t>
            </a:r>
            <a:r>
              <a:rPr lang="en-US" sz="2400" b="0">
                <a:solidFill>
                  <a:schemeClr val="bg1"/>
                </a:solidFill>
              </a:rPr>
              <a:t>Sequential Models</a:t>
            </a:r>
          </a:p>
        </p:txBody>
      </p:sp>
      <p:grpSp>
        <p:nvGrpSpPr>
          <p:cNvPr id="8196" name="Group 4"/>
          <p:cNvGrpSpPr>
            <a:grpSpLocks/>
          </p:cNvGrpSpPr>
          <p:nvPr/>
        </p:nvGrpSpPr>
        <p:grpSpPr bwMode="auto">
          <a:xfrm>
            <a:off x="1119188" y="1628775"/>
            <a:ext cx="6261100" cy="4038600"/>
            <a:chOff x="705" y="1026"/>
            <a:chExt cx="3944" cy="2544"/>
          </a:xfrm>
        </p:grpSpPr>
        <p:sp>
          <p:nvSpPr>
            <p:cNvPr id="8203" name="AutoShape 5"/>
            <p:cNvSpPr>
              <a:spLocks noChangeArrowheads="1"/>
            </p:cNvSpPr>
            <p:nvPr/>
          </p:nvSpPr>
          <p:spPr bwMode="auto">
            <a:xfrm>
              <a:off x="705" y="1026"/>
              <a:ext cx="948" cy="367"/>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sz="1400" b="0">
                  <a:solidFill>
                    <a:srgbClr val="333399"/>
                  </a:solidFill>
                  <a:latin typeface="Tahoma" pitchFamily="34" charset="0"/>
                </a:rPr>
                <a:t>Requirements Analysis</a:t>
              </a:r>
              <a:endParaRPr lang="ru-RU" sz="1400" b="0">
                <a:solidFill>
                  <a:srgbClr val="333399"/>
                </a:solidFill>
                <a:latin typeface="Tahoma" pitchFamily="34" charset="0"/>
              </a:endParaRPr>
            </a:p>
          </p:txBody>
        </p:sp>
        <p:sp>
          <p:nvSpPr>
            <p:cNvPr id="8204" name="AutoShape 6"/>
            <p:cNvSpPr>
              <a:spLocks noChangeArrowheads="1"/>
            </p:cNvSpPr>
            <p:nvPr/>
          </p:nvSpPr>
          <p:spPr bwMode="auto">
            <a:xfrm>
              <a:off x="2250" y="3203"/>
              <a:ext cx="948" cy="367"/>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sz="1400" b="0">
                  <a:solidFill>
                    <a:srgbClr val="333399"/>
                  </a:solidFill>
                  <a:latin typeface="Tahoma" pitchFamily="34" charset="0"/>
                </a:rPr>
                <a:t>Code and Unit Testing</a:t>
              </a:r>
              <a:endParaRPr lang="ru-RU" sz="1400" b="0">
                <a:solidFill>
                  <a:srgbClr val="333399"/>
                </a:solidFill>
                <a:latin typeface="Tahoma" pitchFamily="34" charset="0"/>
              </a:endParaRPr>
            </a:p>
          </p:txBody>
        </p:sp>
        <p:sp>
          <p:nvSpPr>
            <p:cNvPr id="8205" name="AutoShape 7"/>
            <p:cNvSpPr>
              <a:spLocks noChangeArrowheads="1"/>
            </p:cNvSpPr>
            <p:nvPr/>
          </p:nvSpPr>
          <p:spPr bwMode="auto">
            <a:xfrm>
              <a:off x="1156" y="1752"/>
              <a:ext cx="948" cy="367"/>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sz="1400" b="0">
                  <a:solidFill>
                    <a:srgbClr val="333399"/>
                  </a:solidFill>
                  <a:latin typeface="Tahoma" pitchFamily="34" charset="0"/>
                </a:rPr>
                <a:t>Architectural Design</a:t>
              </a:r>
              <a:endParaRPr lang="ru-RU" sz="1400" b="0">
                <a:solidFill>
                  <a:srgbClr val="333399"/>
                </a:solidFill>
                <a:latin typeface="Tahoma" pitchFamily="34" charset="0"/>
              </a:endParaRPr>
            </a:p>
          </p:txBody>
        </p:sp>
        <p:sp>
          <p:nvSpPr>
            <p:cNvPr id="8206" name="AutoShape 8"/>
            <p:cNvSpPr>
              <a:spLocks noChangeArrowheads="1"/>
            </p:cNvSpPr>
            <p:nvPr/>
          </p:nvSpPr>
          <p:spPr bwMode="auto">
            <a:xfrm>
              <a:off x="1655" y="2478"/>
              <a:ext cx="948" cy="367"/>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0"/>
                </a:spcBef>
              </a:pPr>
              <a:r>
                <a:rPr lang="en-US" sz="1400" b="0">
                  <a:solidFill>
                    <a:srgbClr val="333399"/>
                  </a:solidFill>
                  <a:latin typeface="Tahoma" pitchFamily="34" charset="0"/>
                </a:rPr>
                <a:t>Detailed </a:t>
              </a:r>
            </a:p>
            <a:p>
              <a:pPr algn="ctr">
                <a:spcBef>
                  <a:spcPct val="0"/>
                </a:spcBef>
              </a:pPr>
              <a:r>
                <a:rPr lang="en-US" sz="1400" b="0">
                  <a:solidFill>
                    <a:srgbClr val="333399"/>
                  </a:solidFill>
                  <a:latin typeface="Tahoma" pitchFamily="34" charset="0"/>
                </a:rPr>
                <a:t>Design</a:t>
              </a:r>
              <a:endParaRPr lang="ru-RU" sz="1400" b="0">
                <a:solidFill>
                  <a:srgbClr val="333399"/>
                </a:solidFill>
                <a:latin typeface="Tahoma" pitchFamily="34" charset="0"/>
              </a:endParaRPr>
            </a:p>
          </p:txBody>
        </p:sp>
        <p:sp>
          <p:nvSpPr>
            <p:cNvPr id="8207" name="AutoShape 9"/>
            <p:cNvSpPr>
              <a:spLocks noChangeArrowheads="1"/>
            </p:cNvSpPr>
            <p:nvPr/>
          </p:nvSpPr>
          <p:spPr bwMode="auto">
            <a:xfrm>
              <a:off x="2789" y="2479"/>
              <a:ext cx="948" cy="365"/>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sz="1400" b="0" dirty="0" smtClean="0">
                  <a:solidFill>
                    <a:srgbClr val="333399"/>
                  </a:solidFill>
                  <a:latin typeface="Tahoma" pitchFamily="34" charset="0"/>
                </a:rPr>
                <a:t>Integration</a:t>
              </a:r>
            </a:p>
            <a:p>
              <a:pPr algn="ctr"/>
              <a:r>
                <a:rPr lang="en-US" sz="1400" dirty="0" smtClean="0">
                  <a:solidFill>
                    <a:srgbClr val="333399"/>
                  </a:solidFill>
                  <a:latin typeface="Tahoma" pitchFamily="34" charset="0"/>
                </a:rPr>
                <a:t>Test</a:t>
              </a:r>
              <a:endParaRPr lang="ru-RU" sz="1400" b="0" dirty="0">
                <a:solidFill>
                  <a:srgbClr val="333399"/>
                </a:solidFill>
                <a:latin typeface="Tahoma" pitchFamily="34" charset="0"/>
              </a:endParaRPr>
            </a:p>
          </p:txBody>
        </p:sp>
        <p:sp>
          <p:nvSpPr>
            <p:cNvPr id="8208" name="AutoShape 10"/>
            <p:cNvSpPr>
              <a:spLocks noChangeArrowheads="1"/>
            </p:cNvSpPr>
            <p:nvPr/>
          </p:nvSpPr>
          <p:spPr bwMode="auto">
            <a:xfrm>
              <a:off x="3243" y="1753"/>
              <a:ext cx="948" cy="365"/>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sz="1400" b="0" dirty="0">
                  <a:solidFill>
                    <a:srgbClr val="333399"/>
                  </a:solidFill>
                  <a:latin typeface="Tahoma" pitchFamily="34" charset="0"/>
                </a:rPr>
                <a:t>System </a:t>
              </a:r>
              <a:endParaRPr lang="en-US" sz="1400" b="0" dirty="0" smtClean="0">
                <a:solidFill>
                  <a:srgbClr val="333399"/>
                </a:solidFill>
                <a:latin typeface="Tahoma" pitchFamily="34" charset="0"/>
              </a:endParaRPr>
            </a:p>
            <a:p>
              <a:pPr algn="ctr"/>
              <a:r>
                <a:rPr lang="en-US" sz="1400" b="0" dirty="0" smtClean="0">
                  <a:solidFill>
                    <a:srgbClr val="333399"/>
                  </a:solidFill>
                  <a:latin typeface="Tahoma" pitchFamily="34" charset="0"/>
                </a:rPr>
                <a:t>Test</a:t>
              </a:r>
              <a:endParaRPr lang="ru-RU" sz="1400" b="0" dirty="0">
                <a:solidFill>
                  <a:srgbClr val="333399"/>
                </a:solidFill>
                <a:latin typeface="Tahoma" pitchFamily="34" charset="0"/>
              </a:endParaRPr>
            </a:p>
          </p:txBody>
        </p:sp>
        <p:sp>
          <p:nvSpPr>
            <p:cNvPr id="8209" name="AutoShape 11"/>
            <p:cNvSpPr>
              <a:spLocks noChangeArrowheads="1"/>
            </p:cNvSpPr>
            <p:nvPr/>
          </p:nvSpPr>
          <p:spPr bwMode="auto">
            <a:xfrm>
              <a:off x="3701" y="1026"/>
              <a:ext cx="948" cy="367"/>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sz="1400" b="0">
                  <a:solidFill>
                    <a:srgbClr val="333399"/>
                  </a:solidFill>
                  <a:latin typeface="Tahoma" pitchFamily="34" charset="0"/>
                </a:rPr>
                <a:t>Acceptance Test</a:t>
              </a:r>
              <a:endParaRPr lang="ru-RU" sz="1400" b="0">
                <a:solidFill>
                  <a:srgbClr val="333399"/>
                </a:solidFill>
                <a:latin typeface="Tahoma" pitchFamily="34" charset="0"/>
              </a:endParaRPr>
            </a:p>
          </p:txBody>
        </p:sp>
        <p:sp>
          <p:nvSpPr>
            <p:cNvPr id="8210" name="Line 12"/>
            <p:cNvSpPr>
              <a:spLocks noChangeShapeType="1"/>
            </p:cNvSpPr>
            <p:nvPr/>
          </p:nvSpPr>
          <p:spPr bwMode="auto">
            <a:xfrm>
              <a:off x="1020" y="1389"/>
              <a:ext cx="363" cy="3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ru-RU"/>
            </a:p>
          </p:txBody>
        </p:sp>
        <p:sp>
          <p:nvSpPr>
            <p:cNvPr id="8211" name="Line 13"/>
            <p:cNvSpPr>
              <a:spLocks noChangeShapeType="1"/>
            </p:cNvSpPr>
            <p:nvPr/>
          </p:nvSpPr>
          <p:spPr bwMode="auto">
            <a:xfrm>
              <a:off x="1655" y="2115"/>
              <a:ext cx="363" cy="3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ru-RU"/>
            </a:p>
          </p:txBody>
        </p:sp>
        <p:sp>
          <p:nvSpPr>
            <p:cNvPr id="8212" name="Line 14"/>
            <p:cNvSpPr>
              <a:spLocks noChangeShapeType="1"/>
            </p:cNvSpPr>
            <p:nvPr/>
          </p:nvSpPr>
          <p:spPr bwMode="auto">
            <a:xfrm>
              <a:off x="2290" y="2840"/>
              <a:ext cx="363" cy="3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ru-RU"/>
            </a:p>
          </p:txBody>
        </p:sp>
        <p:sp>
          <p:nvSpPr>
            <p:cNvPr id="8213" name="Line 15"/>
            <p:cNvSpPr>
              <a:spLocks noChangeShapeType="1"/>
            </p:cNvSpPr>
            <p:nvPr/>
          </p:nvSpPr>
          <p:spPr bwMode="auto">
            <a:xfrm flipV="1">
              <a:off x="2789" y="2840"/>
              <a:ext cx="317" cy="3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ru-RU"/>
            </a:p>
          </p:txBody>
        </p:sp>
        <p:sp>
          <p:nvSpPr>
            <p:cNvPr id="8214" name="Line 16"/>
            <p:cNvSpPr>
              <a:spLocks noChangeShapeType="1"/>
            </p:cNvSpPr>
            <p:nvPr/>
          </p:nvSpPr>
          <p:spPr bwMode="auto">
            <a:xfrm flipV="1">
              <a:off x="3379" y="2115"/>
              <a:ext cx="317" cy="3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ru-RU"/>
            </a:p>
          </p:txBody>
        </p:sp>
        <p:sp>
          <p:nvSpPr>
            <p:cNvPr id="8215" name="Line 17"/>
            <p:cNvSpPr>
              <a:spLocks noChangeShapeType="1"/>
            </p:cNvSpPr>
            <p:nvPr/>
          </p:nvSpPr>
          <p:spPr bwMode="auto">
            <a:xfrm flipV="1">
              <a:off x="3969" y="1389"/>
              <a:ext cx="317" cy="3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ru-RU"/>
            </a:p>
          </p:txBody>
        </p:sp>
      </p:grpSp>
      <p:sp>
        <p:nvSpPr>
          <p:cNvPr id="31" name="Plus 30"/>
          <p:cNvSpPr/>
          <p:nvPr/>
        </p:nvSpPr>
        <p:spPr bwMode="auto">
          <a:xfrm>
            <a:off x="7102475" y="2646363"/>
            <a:ext cx="1285875" cy="1000125"/>
          </a:xfrm>
          <a:prstGeom prst="mathPlus">
            <a:avLst/>
          </a:prstGeom>
          <a:solidFill>
            <a:srgbClr val="00B050"/>
          </a:solidFill>
          <a:ln w="9525" cap="flat" cmpd="sng" algn="ctr">
            <a:noFill/>
            <a:prstDash val="solid"/>
            <a:round/>
            <a:headEnd type="none" w="med" len="med"/>
            <a:tailEnd type="none" w="med" len="med"/>
          </a:ln>
          <a:effectLst/>
        </p:spPr>
        <p:txBody>
          <a:bodyPr>
            <a:spAutoFit/>
          </a:bodyPr>
          <a:lstStyle/>
          <a:p>
            <a:pPr>
              <a:defRPr/>
            </a:pPr>
            <a:endParaRPr lang="en-US" dirty="0"/>
          </a:p>
        </p:txBody>
      </p:sp>
      <p:sp>
        <p:nvSpPr>
          <p:cNvPr id="32" name="TextBox 19"/>
          <p:cNvSpPr txBox="1">
            <a:spLocks noChangeArrowheads="1"/>
          </p:cNvSpPr>
          <p:nvPr/>
        </p:nvSpPr>
        <p:spPr bwMode="auto">
          <a:xfrm>
            <a:off x="6316663" y="3646488"/>
            <a:ext cx="2647825"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rgbClr val="2B3C86"/>
                </a:solidFill>
                <a:latin typeface="Verdana" pitchFamily="34" charset="0"/>
                <a:cs typeface="Times New Roman" pitchFamily="18" charset="0"/>
              </a:defRPr>
            </a:lvl1pPr>
            <a:lvl2pPr marL="742950" indent="-285750" eaLnBrk="0" hangingPunct="0">
              <a:defRPr b="1">
                <a:solidFill>
                  <a:srgbClr val="2B3C86"/>
                </a:solidFill>
                <a:latin typeface="Verdana" pitchFamily="34" charset="0"/>
                <a:cs typeface="Times New Roman" pitchFamily="18" charset="0"/>
              </a:defRPr>
            </a:lvl2pPr>
            <a:lvl3pPr marL="1143000" indent="-228600" eaLnBrk="0" hangingPunct="0">
              <a:defRPr b="1">
                <a:solidFill>
                  <a:srgbClr val="2B3C86"/>
                </a:solidFill>
                <a:latin typeface="Verdana" pitchFamily="34" charset="0"/>
                <a:cs typeface="Times New Roman" pitchFamily="18" charset="0"/>
              </a:defRPr>
            </a:lvl3pPr>
            <a:lvl4pPr marL="1600200" indent="-228600" eaLnBrk="0" hangingPunct="0">
              <a:defRPr b="1">
                <a:solidFill>
                  <a:srgbClr val="2B3C86"/>
                </a:solidFill>
                <a:latin typeface="Verdana" pitchFamily="34" charset="0"/>
                <a:cs typeface="Times New Roman" pitchFamily="18" charset="0"/>
              </a:defRPr>
            </a:lvl4pPr>
            <a:lvl5pPr marL="2057400" indent="-228600" eaLnBrk="0" hangingPunct="0">
              <a:defRPr b="1">
                <a:solidFill>
                  <a:srgbClr val="2B3C86"/>
                </a:solidFill>
                <a:latin typeface="Verdana" pitchFamily="34" charset="0"/>
                <a:cs typeface="Times New Roman" pitchFamily="18" charset="0"/>
              </a:defRPr>
            </a:lvl5pPr>
            <a:lvl6pPr marL="2514600" indent="-228600" eaLnBrk="0" fontAlgn="base" hangingPunct="0">
              <a:spcBef>
                <a:spcPct val="50000"/>
              </a:spcBef>
              <a:spcAft>
                <a:spcPct val="0"/>
              </a:spcAft>
              <a:defRPr b="1">
                <a:solidFill>
                  <a:srgbClr val="2B3C86"/>
                </a:solidFill>
                <a:latin typeface="Verdana" pitchFamily="34" charset="0"/>
                <a:cs typeface="Times New Roman" pitchFamily="18" charset="0"/>
              </a:defRPr>
            </a:lvl6pPr>
            <a:lvl7pPr marL="2971800" indent="-228600" eaLnBrk="0" fontAlgn="base" hangingPunct="0">
              <a:spcBef>
                <a:spcPct val="50000"/>
              </a:spcBef>
              <a:spcAft>
                <a:spcPct val="0"/>
              </a:spcAft>
              <a:defRPr b="1">
                <a:solidFill>
                  <a:srgbClr val="2B3C86"/>
                </a:solidFill>
                <a:latin typeface="Verdana" pitchFamily="34" charset="0"/>
                <a:cs typeface="Times New Roman" pitchFamily="18" charset="0"/>
              </a:defRPr>
            </a:lvl7pPr>
            <a:lvl8pPr marL="3429000" indent="-228600" eaLnBrk="0" fontAlgn="base" hangingPunct="0">
              <a:spcBef>
                <a:spcPct val="50000"/>
              </a:spcBef>
              <a:spcAft>
                <a:spcPct val="0"/>
              </a:spcAft>
              <a:defRPr b="1">
                <a:solidFill>
                  <a:srgbClr val="2B3C86"/>
                </a:solidFill>
                <a:latin typeface="Verdana" pitchFamily="34" charset="0"/>
                <a:cs typeface="Times New Roman" pitchFamily="18" charset="0"/>
              </a:defRPr>
            </a:lvl8pPr>
            <a:lvl9pPr marL="3886200" indent="-228600" eaLnBrk="0" fontAlgn="base" hangingPunct="0">
              <a:spcBef>
                <a:spcPct val="50000"/>
              </a:spcBef>
              <a:spcAft>
                <a:spcPct val="0"/>
              </a:spcAft>
              <a:defRPr b="1">
                <a:solidFill>
                  <a:srgbClr val="2B3C86"/>
                </a:solidFill>
                <a:latin typeface="Verdana" pitchFamily="34" charset="0"/>
                <a:cs typeface="Times New Roman" pitchFamily="18" charset="0"/>
              </a:defRPr>
            </a:lvl9pPr>
          </a:lstStyle>
          <a:p>
            <a:pPr>
              <a:buFont typeface="Arial" charset="0"/>
              <a:buChar char="•"/>
            </a:pPr>
            <a:r>
              <a:rPr lang="en-US" sz="1200" b="0" dirty="0"/>
              <a:t>Simple and easy to </a:t>
            </a:r>
            <a:r>
              <a:rPr lang="en-US" sz="1200" b="0" dirty="0" smtClean="0"/>
              <a:t>use </a:t>
            </a:r>
            <a:endParaRPr lang="ru-RU" sz="1200" b="0" dirty="0"/>
          </a:p>
          <a:p>
            <a:pPr>
              <a:buFont typeface="Arial" charset="0"/>
              <a:buChar char="•"/>
            </a:pPr>
            <a:r>
              <a:rPr lang="en-US" sz="1200" b="0" dirty="0"/>
              <a:t>Each phase has specific </a:t>
            </a:r>
            <a:r>
              <a:rPr lang="en-US" sz="1200" b="0" dirty="0" smtClean="0"/>
              <a:t>deliverables</a:t>
            </a:r>
            <a:endParaRPr lang="ru-RU" sz="1200" b="0" dirty="0"/>
          </a:p>
          <a:p>
            <a:pPr>
              <a:buFont typeface="Arial" charset="0"/>
              <a:buChar char="•"/>
            </a:pPr>
            <a:r>
              <a:rPr lang="en-US" sz="1200" b="0" dirty="0"/>
              <a:t>Higher chance of success over the waterfall model due to the development of test plans early on during the life </a:t>
            </a:r>
            <a:r>
              <a:rPr lang="en-US" sz="1200" b="0" dirty="0" smtClean="0"/>
              <a:t>cycle</a:t>
            </a:r>
            <a:endParaRPr lang="ru-RU" sz="1200" b="0" dirty="0"/>
          </a:p>
          <a:p>
            <a:pPr>
              <a:buFont typeface="Arial" charset="0"/>
              <a:buChar char="•"/>
            </a:pPr>
            <a:r>
              <a:rPr lang="en-US" sz="1200" b="0" dirty="0"/>
              <a:t>Works well for where </a:t>
            </a:r>
            <a:r>
              <a:rPr lang="en-US" sz="1200" b="0" dirty="0" smtClean="0"/>
              <a:t>requirements </a:t>
            </a:r>
            <a:r>
              <a:rPr lang="en-US" sz="1200" b="0" dirty="0"/>
              <a:t>are easily </a:t>
            </a:r>
            <a:r>
              <a:rPr lang="en-US" sz="1200" b="0" dirty="0" smtClean="0"/>
              <a:t>understood</a:t>
            </a:r>
            <a:r>
              <a:rPr lang="ru-RU" sz="2000" dirty="0" smtClean="0"/>
              <a:t> </a:t>
            </a:r>
            <a:endParaRPr lang="ru-RU" sz="2000" dirty="0"/>
          </a:p>
        </p:txBody>
      </p:sp>
      <p:sp>
        <p:nvSpPr>
          <p:cNvPr id="33" name="Minus 32"/>
          <p:cNvSpPr/>
          <p:nvPr/>
        </p:nvSpPr>
        <p:spPr bwMode="auto">
          <a:xfrm>
            <a:off x="179388" y="2852936"/>
            <a:ext cx="1428750" cy="785812"/>
          </a:xfrm>
          <a:prstGeom prst="mathMinus">
            <a:avLst/>
          </a:prstGeom>
          <a:solidFill>
            <a:srgbClr val="FF0000"/>
          </a:solidFill>
          <a:ln w="9525" cap="flat" cmpd="sng" algn="ctr">
            <a:noFill/>
            <a:prstDash val="solid"/>
            <a:round/>
            <a:headEnd type="none" w="med" len="med"/>
            <a:tailEnd type="none" w="med" len="med"/>
          </a:ln>
          <a:effectLst/>
        </p:spPr>
        <p:txBody>
          <a:bodyPr>
            <a:spAutoFit/>
          </a:bodyPr>
          <a:lstStyle/>
          <a:p>
            <a:pPr>
              <a:defRPr/>
            </a:pPr>
            <a:endParaRPr lang="en-US"/>
          </a:p>
        </p:txBody>
      </p:sp>
      <p:sp>
        <p:nvSpPr>
          <p:cNvPr id="34" name="Rectangle 22"/>
          <p:cNvSpPr>
            <a:spLocks noChangeArrowheads="1"/>
          </p:cNvSpPr>
          <p:nvPr/>
        </p:nvSpPr>
        <p:spPr bwMode="auto">
          <a:xfrm>
            <a:off x="179388" y="3429000"/>
            <a:ext cx="2897187"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171450" indent="-171450" algn="just">
              <a:spcBef>
                <a:spcPts val="0"/>
              </a:spcBef>
              <a:buFont typeface="Arial" pitchFamily="34" charset="0"/>
              <a:buChar char="•"/>
              <a:defRPr/>
            </a:pPr>
            <a:r>
              <a:rPr lang="en-US" sz="1200" b="0" dirty="0"/>
              <a:t>Very </a:t>
            </a:r>
            <a:r>
              <a:rPr lang="en-US" sz="1200" b="0" dirty="0" smtClean="0"/>
              <a:t>inflexible</a:t>
            </a:r>
            <a:r>
              <a:rPr lang="en-US" sz="1200" dirty="0"/>
              <a:t>,</a:t>
            </a:r>
            <a:endParaRPr lang="en-US" sz="1200" b="0" dirty="0"/>
          </a:p>
          <a:p>
            <a:pPr algn="just">
              <a:spcBef>
                <a:spcPts val="0"/>
              </a:spcBef>
              <a:defRPr/>
            </a:pPr>
            <a:r>
              <a:rPr lang="en-US" sz="1200" b="0" dirty="0"/>
              <a:t>like the waterfall </a:t>
            </a:r>
            <a:r>
              <a:rPr lang="en-US" sz="1200" b="0" dirty="0" smtClean="0"/>
              <a:t>mode. </a:t>
            </a:r>
            <a:endParaRPr lang="en-US" sz="1200" b="0" dirty="0"/>
          </a:p>
          <a:p>
            <a:pPr algn="just">
              <a:spcBef>
                <a:spcPts val="0"/>
              </a:spcBef>
              <a:defRPr/>
            </a:pPr>
            <a:endParaRPr lang="ru-RU" sz="1200" b="0" dirty="0"/>
          </a:p>
          <a:p>
            <a:pPr marL="171450" indent="-171450" algn="just">
              <a:spcBef>
                <a:spcPts val="0"/>
              </a:spcBef>
              <a:buFont typeface="Arial" pitchFamily="34" charset="0"/>
              <a:buChar char="•"/>
              <a:defRPr/>
            </a:pPr>
            <a:r>
              <a:rPr lang="en-US" sz="1200" b="0" dirty="0"/>
              <a:t>Little flexibility and adjusting </a:t>
            </a:r>
          </a:p>
          <a:p>
            <a:pPr algn="just">
              <a:spcBef>
                <a:spcPts val="0"/>
              </a:spcBef>
              <a:defRPr/>
            </a:pPr>
            <a:r>
              <a:rPr lang="en-US" sz="1200" b="0" dirty="0"/>
              <a:t>scope is difficult and expensive</a:t>
            </a:r>
          </a:p>
          <a:p>
            <a:pPr algn="just">
              <a:spcBef>
                <a:spcPts val="0"/>
              </a:spcBef>
              <a:defRPr/>
            </a:pPr>
            <a:r>
              <a:rPr lang="en-US" sz="1200" b="0" dirty="0"/>
              <a:t> </a:t>
            </a:r>
            <a:endParaRPr lang="ru-RU" sz="1200" b="0" dirty="0"/>
          </a:p>
          <a:p>
            <a:pPr marL="171450" indent="-171450" algn="just">
              <a:spcBef>
                <a:spcPts val="0"/>
              </a:spcBef>
              <a:buFont typeface="Arial" pitchFamily="34" charset="0"/>
              <a:buChar char="•"/>
              <a:defRPr/>
            </a:pPr>
            <a:r>
              <a:rPr lang="en-US" sz="1200" b="0" dirty="0"/>
              <a:t>Software is developed during </a:t>
            </a:r>
          </a:p>
          <a:p>
            <a:pPr algn="just">
              <a:spcBef>
                <a:spcPts val="0"/>
              </a:spcBef>
              <a:defRPr/>
            </a:pPr>
            <a:r>
              <a:rPr lang="en-US" sz="1200" b="0" dirty="0"/>
              <a:t>the implementation phase, so </a:t>
            </a:r>
          </a:p>
          <a:p>
            <a:pPr algn="just">
              <a:spcBef>
                <a:spcPts val="0"/>
              </a:spcBef>
              <a:defRPr/>
            </a:pPr>
            <a:r>
              <a:rPr lang="en-US" sz="1200" b="0" dirty="0"/>
              <a:t>no early prototypes of </a:t>
            </a:r>
          </a:p>
          <a:p>
            <a:pPr algn="just">
              <a:spcBef>
                <a:spcPts val="0"/>
              </a:spcBef>
              <a:defRPr/>
            </a:pPr>
            <a:r>
              <a:rPr lang="en-US" sz="1200" b="0" dirty="0"/>
              <a:t>the software are produced</a:t>
            </a:r>
          </a:p>
          <a:p>
            <a:pPr algn="just">
              <a:spcBef>
                <a:spcPts val="0"/>
              </a:spcBef>
              <a:defRPr/>
            </a:pPr>
            <a:endParaRPr lang="ru-RU" sz="1200" b="0" dirty="0"/>
          </a:p>
          <a:p>
            <a:pPr marL="171450" indent="-171450" algn="just">
              <a:spcBef>
                <a:spcPts val="0"/>
              </a:spcBef>
              <a:buFont typeface="Arial" pitchFamily="34" charset="0"/>
              <a:buChar char="•"/>
              <a:defRPr/>
            </a:pPr>
            <a:r>
              <a:rPr lang="en-US" sz="1200" b="0" dirty="0"/>
              <a:t>Model doesn't provide a clear </a:t>
            </a:r>
          </a:p>
          <a:p>
            <a:pPr algn="just">
              <a:spcBef>
                <a:spcPts val="0"/>
              </a:spcBef>
              <a:defRPr/>
            </a:pPr>
            <a:r>
              <a:rPr lang="en-US" sz="1200" b="0" dirty="0"/>
              <a:t>path for problems found </a:t>
            </a:r>
          </a:p>
          <a:p>
            <a:pPr algn="just">
              <a:spcBef>
                <a:spcPts val="0"/>
              </a:spcBef>
              <a:defRPr/>
            </a:pPr>
            <a:r>
              <a:rPr lang="en-US" sz="1200" b="0" dirty="0"/>
              <a:t>during testing phases</a:t>
            </a:r>
            <a:endParaRPr lang="en-US" sz="1200" b="0" dirty="0">
              <a:solidFill>
                <a:srgbClr val="333399"/>
              </a:solidFill>
            </a:endParaRPr>
          </a:p>
        </p:txBody>
      </p:sp>
      <p:sp>
        <p:nvSpPr>
          <p:cNvPr id="8201" name="TextBox 20"/>
          <p:cNvSpPr txBox="1">
            <a:spLocks noChangeArrowheads="1"/>
          </p:cNvSpPr>
          <p:nvPr/>
        </p:nvSpPr>
        <p:spPr bwMode="auto">
          <a:xfrm>
            <a:off x="8250238" y="2914650"/>
            <a:ext cx="2762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rgbClr val="2B3C86"/>
                </a:solidFill>
                <a:latin typeface="Verdana" pitchFamily="34" charset="0"/>
                <a:cs typeface="Times New Roman" pitchFamily="18" charset="0"/>
              </a:defRPr>
            </a:lvl1pPr>
            <a:lvl2pPr marL="742950" indent="-285750" eaLnBrk="0" hangingPunct="0">
              <a:defRPr b="1">
                <a:solidFill>
                  <a:srgbClr val="2B3C86"/>
                </a:solidFill>
                <a:latin typeface="Verdana" pitchFamily="34" charset="0"/>
                <a:cs typeface="Times New Roman" pitchFamily="18" charset="0"/>
              </a:defRPr>
            </a:lvl2pPr>
            <a:lvl3pPr marL="1143000" indent="-228600" eaLnBrk="0" hangingPunct="0">
              <a:defRPr b="1">
                <a:solidFill>
                  <a:srgbClr val="2B3C86"/>
                </a:solidFill>
                <a:latin typeface="Verdana" pitchFamily="34" charset="0"/>
                <a:cs typeface="Times New Roman" pitchFamily="18" charset="0"/>
              </a:defRPr>
            </a:lvl3pPr>
            <a:lvl4pPr marL="1600200" indent="-228600" eaLnBrk="0" hangingPunct="0">
              <a:defRPr b="1">
                <a:solidFill>
                  <a:srgbClr val="2B3C86"/>
                </a:solidFill>
                <a:latin typeface="Verdana" pitchFamily="34" charset="0"/>
                <a:cs typeface="Times New Roman" pitchFamily="18" charset="0"/>
              </a:defRPr>
            </a:lvl4pPr>
            <a:lvl5pPr marL="2057400" indent="-228600" eaLnBrk="0" hangingPunct="0">
              <a:defRPr b="1">
                <a:solidFill>
                  <a:srgbClr val="2B3C86"/>
                </a:solidFill>
                <a:latin typeface="Verdana" pitchFamily="34" charset="0"/>
                <a:cs typeface="Times New Roman" pitchFamily="18" charset="0"/>
              </a:defRPr>
            </a:lvl5pPr>
            <a:lvl6pPr marL="2514600" indent="-228600" eaLnBrk="0" fontAlgn="base" hangingPunct="0">
              <a:spcBef>
                <a:spcPct val="50000"/>
              </a:spcBef>
              <a:spcAft>
                <a:spcPct val="0"/>
              </a:spcAft>
              <a:defRPr b="1">
                <a:solidFill>
                  <a:srgbClr val="2B3C86"/>
                </a:solidFill>
                <a:latin typeface="Verdana" pitchFamily="34" charset="0"/>
                <a:cs typeface="Times New Roman" pitchFamily="18" charset="0"/>
              </a:defRPr>
            </a:lvl6pPr>
            <a:lvl7pPr marL="2971800" indent="-228600" eaLnBrk="0" fontAlgn="base" hangingPunct="0">
              <a:spcBef>
                <a:spcPct val="50000"/>
              </a:spcBef>
              <a:spcAft>
                <a:spcPct val="0"/>
              </a:spcAft>
              <a:defRPr b="1">
                <a:solidFill>
                  <a:srgbClr val="2B3C86"/>
                </a:solidFill>
                <a:latin typeface="Verdana" pitchFamily="34" charset="0"/>
                <a:cs typeface="Times New Roman" pitchFamily="18" charset="0"/>
              </a:defRPr>
            </a:lvl7pPr>
            <a:lvl8pPr marL="3429000" indent="-228600" eaLnBrk="0" fontAlgn="base" hangingPunct="0">
              <a:spcBef>
                <a:spcPct val="50000"/>
              </a:spcBef>
              <a:spcAft>
                <a:spcPct val="0"/>
              </a:spcAft>
              <a:defRPr b="1">
                <a:solidFill>
                  <a:srgbClr val="2B3C86"/>
                </a:solidFill>
                <a:latin typeface="Verdana" pitchFamily="34" charset="0"/>
                <a:cs typeface="Times New Roman" pitchFamily="18" charset="0"/>
              </a:defRPr>
            </a:lvl8pPr>
            <a:lvl9pPr marL="3886200" indent="-228600" eaLnBrk="0" fontAlgn="base" hangingPunct="0">
              <a:spcBef>
                <a:spcPct val="50000"/>
              </a:spcBef>
              <a:spcAft>
                <a:spcPct val="0"/>
              </a:spcAft>
              <a:defRPr b="1">
                <a:solidFill>
                  <a:srgbClr val="2B3C86"/>
                </a:solidFill>
                <a:latin typeface="Verdana" pitchFamily="34" charset="0"/>
                <a:cs typeface="Times New Roman" pitchFamily="18" charset="0"/>
              </a:defRPr>
            </a:lvl9pPr>
          </a:lstStyle>
          <a:p>
            <a:pPr eaLnBrk="1" hangingPunct="1"/>
            <a:r>
              <a:rPr lang="en-US"/>
              <a:t>:</a:t>
            </a:r>
          </a:p>
        </p:txBody>
      </p:sp>
      <p:sp>
        <p:nvSpPr>
          <p:cNvPr id="8202" name="TextBox 20"/>
          <p:cNvSpPr txBox="1">
            <a:spLocks noChangeArrowheads="1"/>
          </p:cNvSpPr>
          <p:nvPr/>
        </p:nvSpPr>
        <p:spPr bwMode="auto">
          <a:xfrm>
            <a:off x="1403350" y="3068960"/>
            <a:ext cx="2778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rgbClr val="2B3C86"/>
                </a:solidFill>
                <a:latin typeface="Verdana" pitchFamily="34" charset="0"/>
                <a:cs typeface="Times New Roman" pitchFamily="18" charset="0"/>
              </a:defRPr>
            </a:lvl1pPr>
            <a:lvl2pPr marL="742950" indent="-285750" eaLnBrk="0" hangingPunct="0">
              <a:defRPr b="1">
                <a:solidFill>
                  <a:srgbClr val="2B3C86"/>
                </a:solidFill>
                <a:latin typeface="Verdana" pitchFamily="34" charset="0"/>
                <a:cs typeface="Times New Roman" pitchFamily="18" charset="0"/>
              </a:defRPr>
            </a:lvl2pPr>
            <a:lvl3pPr marL="1143000" indent="-228600" eaLnBrk="0" hangingPunct="0">
              <a:defRPr b="1">
                <a:solidFill>
                  <a:srgbClr val="2B3C86"/>
                </a:solidFill>
                <a:latin typeface="Verdana" pitchFamily="34" charset="0"/>
                <a:cs typeface="Times New Roman" pitchFamily="18" charset="0"/>
              </a:defRPr>
            </a:lvl3pPr>
            <a:lvl4pPr marL="1600200" indent="-228600" eaLnBrk="0" hangingPunct="0">
              <a:defRPr b="1">
                <a:solidFill>
                  <a:srgbClr val="2B3C86"/>
                </a:solidFill>
                <a:latin typeface="Verdana" pitchFamily="34" charset="0"/>
                <a:cs typeface="Times New Roman" pitchFamily="18" charset="0"/>
              </a:defRPr>
            </a:lvl4pPr>
            <a:lvl5pPr marL="2057400" indent="-228600" eaLnBrk="0" hangingPunct="0">
              <a:defRPr b="1">
                <a:solidFill>
                  <a:srgbClr val="2B3C86"/>
                </a:solidFill>
                <a:latin typeface="Verdana" pitchFamily="34" charset="0"/>
                <a:cs typeface="Times New Roman" pitchFamily="18" charset="0"/>
              </a:defRPr>
            </a:lvl5pPr>
            <a:lvl6pPr marL="2514600" indent="-228600" eaLnBrk="0" fontAlgn="base" hangingPunct="0">
              <a:spcBef>
                <a:spcPct val="50000"/>
              </a:spcBef>
              <a:spcAft>
                <a:spcPct val="0"/>
              </a:spcAft>
              <a:defRPr b="1">
                <a:solidFill>
                  <a:srgbClr val="2B3C86"/>
                </a:solidFill>
                <a:latin typeface="Verdana" pitchFamily="34" charset="0"/>
                <a:cs typeface="Times New Roman" pitchFamily="18" charset="0"/>
              </a:defRPr>
            </a:lvl6pPr>
            <a:lvl7pPr marL="2971800" indent="-228600" eaLnBrk="0" fontAlgn="base" hangingPunct="0">
              <a:spcBef>
                <a:spcPct val="50000"/>
              </a:spcBef>
              <a:spcAft>
                <a:spcPct val="0"/>
              </a:spcAft>
              <a:defRPr b="1">
                <a:solidFill>
                  <a:srgbClr val="2B3C86"/>
                </a:solidFill>
                <a:latin typeface="Verdana" pitchFamily="34" charset="0"/>
                <a:cs typeface="Times New Roman" pitchFamily="18" charset="0"/>
              </a:defRPr>
            </a:lvl7pPr>
            <a:lvl8pPr marL="3429000" indent="-228600" eaLnBrk="0" fontAlgn="base" hangingPunct="0">
              <a:spcBef>
                <a:spcPct val="50000"/>
              </a:spcBef>
              <a:spcAft>
                <a:spcPct val="0"/>
              </a:spcAft>
              <a:defRPr b="1">
                <a:solidFill>
                  <a:srgbClr val="2B3C86"/>
                </a:solidFill>
                <a:latin typeface="Verdana" pitchFamily="34" charset="0"/>
                <a:cs typeface="Times New Roman" pitchFamily="18" charset="0"/>
              </a:defRPr>
            </a:lvl8pPr>
            <a:lvl9pPr marL="3886200" indent="-228600" eaLnBrk="0" fontAlgn="base" hangingPunct="0">
              <a:spcBef>
                <a:spcPct val="50000"/>
              </a:spcBef>
              <a:spcAft>
                <a:spcPct val="0"/>
              </a:spcAft>
              <a:defRPr b="1">
                <a:solidFill>
                  <a:srgbClr val="2B3C86"/>
                </a:solidFill>
                <a:latin typeface="Verdana" pitchFamily="34" charset="0"/>
                <a:cs typeface="Times New Roman" pitchFamily="18" charset="0"/>
              </a:defRPr>
            </a:lvl9pPr>
          </a:lstStyle>
          <a:p>
            <a:pPr eaLnBrk="1" hangingPunct="1"/>
            <a:r>
              <a:rPr lang="en-US" dirty="0"/>
              <a:t>:</a:t>
            </a:r>
          </a:p>
        </p:txBody>
      </p:sp>
      <p:sp>
        <p:nvSpPr>
          <p:cNvPr id="4" name="Title 3"/>
          <p:cNvSpPr>
            <a:spLocks noGrp="1"/>
          </p:cNvSpPr>
          <p:nvPr>
            <p:ph type="title"/>
          </p:nvPr>
        </p:nvSpPr>
        <p:spPr/>
        <p:txBody>
          <a:bodyPr>
            <a:normAutofit/>
          </a:bodyPr>
          <a:lstStyle/>
          <a:p>
            <a:r>
              <a:rPr lang="en-US" dirty="0">
                <a:solidFill>
                  <a:srgbClr val="333399"/>
                </a:solidFill>
              </a:rPr>
              <a:t>V Lifecycle </a:t>
            </a:r>
            <a:r>
              <a:rPr lang="en-US" dirty="0" smtClean="0">
                <a:solidFill>
                  <a:srgbClr val="333399"/>
                </a:solidFill>
              </a:rPr>
              <a:t>Model</a:t>
            </a:r>
            <a:endParaRPr lang="ru-RU" dirty="0"/>
          </a:p>
        </p:txBody>
      </p:sp>
      <p:sp>
        <p:nvSpPr>
          <p:cNvPr id="2" name="Footer Placeholder 1"/>
          <p:cNvSpPr>
            <a:spLocks noGrp="1"/>
          </p:cNvSpPr>
          <p:nvPr>
            <p:ph type="ftr" sz="quarter" idx="11"/>
          </p:nvPr>
        </p:nvSpPr>
        <p:spPr/>
        <p:txBody>
          <a:bodyPr/>
          <a:lstStyle/>
          <a:p>
            <a:r>
              <a:rPr lang="en-US" smtClean="0"/>
              <a:t>® 2011. EPAM Systems. All rights reserved.</a:t>
            </a:r>
            <a:endParaRPr lang="ru-RU"/>
          </a:p>
        </p:txBody>
      </p:sp>
      <p:sp>
        <p:nvSpPr>
          <p:cNvPr id="3" name="Slide Number Placeholder 2"/>
          <p:cNvSpPr>
            <a:spLocks noGrp="1"/>
          </p:cNvSpPr>
          <p:nvPr>
            <p:ph type="sldNum" sz="quarter" idx="12"/>
          </p:nvPr>
        </p:nvSpPr>
        <p:spPr/>
        <p:txBody>
          <a:bodyPr/>
          <a:lstStyle/>
          <a:p>
            <a:fld id="{0EB6C2E2-7391-4BA5-9162-90ECE42707CD}" type="slidenum">
              <a:rPr lang="ru-RU" smtClean="0"/>
              <a:t>7</a:t>
            </a:fld>
            <a:endParaRPr lang="ru-RU"/>
          </a:p>
        </p:txBody>
      </p:sp>
    </p:spTree>
    <p:extLst>
      <p:ext uri="{BB962C8B-B14F-4D97-AF65-F5344CB8AC3E}">
        <p14:creationId xmlns:p14="http://schemas.microsoft.com/office/powerpoint/2010/main" val="5688541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6238" y="1193800"/>
            <a:ext cx="5995987" cy="4948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Plus 4"/>
          <p:cNvSpPr/>
          <p:nvPr/>
        </p:nvSpPr>
        <p:spPr bwMode="auto">
          <a:xfrm>
            <a:off x="285750" y="1340768"/>
            <a:ext cx="1285875" cy="1000125"/>
          </a:xfrm>
          <a:prstGeom prst="mathPlus">
            <a:avLst/>
          </a:prstGeom>
          <a:solidFill>
            <a:srgbClr val="00B050"/>
          </a:solidFill>
          <a:ln w="9525" cap="flat" cmpd="sng" algn="ctr">
            <a:noFill/>
            <a:prstDash val="solid"/>
            <a:round/>
            <a:headEnd type="none" w="med" len="med"/>
            <a:tailEnd type="none" w="med" len="med"/>
          </a:ln>
          <a:effectLst/>
        </p:spPr>
        <p:txBody>
          <a:bodyPr>
            <a:spAutoFit/>
          </a:bodyPr>
          <a:lstStyle/>
          <a:p>
            <a:pPr>
              <a:defRPr/>
            </a:pPr>
            <a:endParaRPr lang="en-US" dirty="0"/>
          </a:p>
        </p:txBody>
      </p:sp>
      <p:sp>
        <p:nvSpPr>
          <p:cNvPr id="6" name="Minus 5"/>
          <p:cNvSpPr/>
          <p:nvPr/>
        </p:nvSpPr>
        <p:spPr bwMode="auto">
          <a:xfrm>
            <a:off x="285750" y="4582443"/>
            <a:ext cx="1428750" cy="785813"/>
          </a:xfrm>
          <a:prstGeom prst="mathMinus">
            <a:avLst/>
          </a:prstGeom>
          <a:solidFill>
            <a:srgbClr val="FF0000"/>
          </a:solidFill>
          <a:ln w="9525" cap="flat" cmpd="sng" algn="ctr">
            <a:noFill/>
            <a:prstDash val="solid"/>
            <a:round/>
            <a:headEnd type="none" w="med" len="med"/>
            <a:tailEnd type="none" w="med" len="med"/>
          </a:ln>
          <a:effectLst/>
        </p:spPr>
        <p:txBody>
          <a:bodyPr>
            <a:spAutoFit/>
          </a:bodyPr>
          <a:lstStyle/>
          <a:p>
            <a:pPr>
              <a:defRPr/>
            </a:pPr>
            <a:endParaRPr lang="en-US"/>
          </a:p>
        </p:txBody>
      </p:sp>
      <p:sp>
        <p:nvSpPr>
          <p:cNvPr id="7" name="TextBox 20"/>
          <p:cNvSpPr txBox="1">
            <a:spLocks noChangeArrowheads="1"/>
          </p:cNvSpPr>
          <p:nvPr/>
        </p:nvSpPr>
        <p:spPr bwMode="auto">
          <a:xfrm>
            <a:off x="357188" y="2340893"/>
            <a:ext cx="285750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eaLnBrk="0" hangingPunct="0">
              <a:defRPr b="1">
                <a:solidFill>
                  <a:srgbClr val="2B3C86"/>
                </a:solidFill>
                <a:latin typeface="Verdana" pitchFamily="34" charset="0"/>
                <a:cs typeface="Times New Roman" pitchFamily="18" charset="0"/>
              </a:defRPr>
            </a:lvl1pPr>
            <a:lvl2pPr marL="742950" indent="-285750" eaLnBrk="0" hangingPunct="0">
              <a:defRPr b="1">
                <a:solidFill>
                  <a:srgbClr val="2B3C86"/>
                </a:solidFill>
                <a:latin typeface="Verdana" pitchFamily="34" charset="0"/>
                <a:cs typeface="Times New Roman" pitchFamily="18" charset="0"/>
              </a:defRPr>
            </a:lvl2pPr>
            <a:lvl3pPr marL="1143000" indent="-228600" eaLnBrk="0" hangingPunct="0">
              <a:defRPr b="1">
                <a:solidFill>
                  <a:srgbClr val="2B3C86"/>
                </a:solidFill>
                <a:latin typeface="Verdana" pitchFamily="34" charset="0"/>
                <a:cs typeface="Times New Roman" pitchFamily="18" charset="0"/>
              </a:defRPr>
            </a:lvl3pPr>
            <a:lvl4pPr marL="1600200" indent="-228600" eaLnBrk="0" hangingPunct="0">
              <a:defRPr b="1">
                <a:solidFill>
                  <a:srgbClr val="2B3C86"/>
                </a:solidFill>
                <a:latin typeface="Verdana" pitchFamily="34" charset="0"/>
                <a:cs typeface="Times New Roman" pitchFamily="18" charset="0"/>
              </a:defRPr>
            </a:lvl4pPr>
            <a:lvl5pPr marL="2057400" indent="-228600" eaLnBrk="0" hangingPunct="0">
              <a:defRPr b="1">
                <a:solidFill>
                  <a:srgbClr val="2B3C86"/>
                </a:solidFill>
                <a:latin typeface="Verdana" pitchFamily="34" charset="0"/>
                <a:cs typeface="Times New Roman" pitchFamily="18" charset="0"/>
              </a:defRPr>
            </a:lvl5pPr>
            <a:lvl6pPr marL="2514600" indent="-228600" eaLnBrk="0" fontAlgn="base" hangingPunct="0">
              <a:spcBef>
                <a:spcPct val="50000"/>
              </a:spcBef>
              <a:spcAft>
                <a:spcPct val="0"/>
              </a:spcAft>
              <a:defRPr b="1">
                <a:solidFill>
                  <a:srgbClr val="2B3C86"/>
                </a:solidFill>
                <a:latin typeface="Verdana" pitchFamily="34" charset="0"/>
                <a:cs typeface="Times New Roman" pitchFamily="18" charset="0"/>
              </a:defRPr>
            </a:lvl6pPr>
            <a:lvl7pPr marL="2971800" indent="-228600" eaLnBrk="0" fontAlgn="base" hangingPunct="0">
              <a:spcBef>
                <a:spcPct val="50000"/>
              </a:spcBef>
              <a:spcAft>
                <a:spcPct val="0"/>
              </a:spcAft>
              <a:defRPr b="1">
                <a:solidFill>
                  <a:srgbClr val="2B3C86"/>
                </a:solidFill>
                <a:latin typeface="Verdana" pitchFamily="34" charset="0"/>
                <a:cs typeface="Times New Roman" pitchFamily="18" charset="0"/>
              </a:defRPr>
            </a:lvl7pPr>
            <a:lvl8pPr marL="3429000" indent="-228600" eaLnBrk="0" fontAlgn="base" hangingPunct="0">
              <a:spcBef>
                <a:spcPct val="50000"/>
              </a:spcBef>
              <a:spcAft>
                <a:spcPct val="0"/>
              </a:spcAft>
              <a:defRPr b="1">
                <a:solidFill>
                  <a:srgbClr val="2B3C86"/>
                </a:solidFill>
                <a:latin typeface="Verdana" pitchFamily="34" charset="0"/>
                <a:cs typeface="Times New Roman" pitchFamily="18" charset="0"/>
              </a:defRPr>
            </a:lvl8pPr>
            <a:lvl9pPr marL="3886200" indent="-228600" eaLnBrk="0" fontAlgn="base" hangingPunct="0">
              <a:spcBef>
                <a:spcPct val="50000"/>
              </a:spcBef>
              <a:spcAft>
                <a:spcPct val="0"/>
              </a:spcAft>
              <a:defRPr b="1">
                <a:solidFill>
                  <a:srgbClr val="2B3C86"/>
                </a:solidFill>
                <a:latin typeface="Verdana" pitchFamily="34" charset="0"/>
                <a:cs typeface="Times New Roman" pitchFamily="18" charset="0"/>
              </a:defRPr>
            </a:lvl9pPr>
          </a:lstStyle>
          <a:p>
            <a:pPr>
              <a:buFont typeface="Arial" charset="0"/>
              <a:buChar char="•"/>
            </a:pPr>
            <a:r>
              <a:rPr lang="en-US" sz="1200" b="0" dirty="0"/>
              <a:t> Realism: the model accurately reflects the iterative nature of software development on projects with unclear requirements </a:t>
            </a:r>
            <a:endParaRPr lang="ru-RU" sz="1200" b="0" dirty="0"/>
          </a:p>
          <a:p>
            <a:pPr>
              <a:buFont typeface="Arial" charset="0"/>
              <a:buChar char="•"/>
            </a:pPr>
            <a:r>
              <a:rPr lang="en-US" sz="1200" b="0" dirty="0"/>
              <a:t>Flexible: </a:t>
            </a:r>
            <a:r>
              <a:rPr lang="en-US" sz="1200" b="0" dirty="0" smtClean="0"/>
              <a:t>incorporates </a:t>
            </a:r>
            <a:r>
              <a:rPr lang="en-US" sz="1200" b="0" dirty="0"/>
              <a:t>the advantages of the </a:t>
            </a:r>
            <a:r>
              <a:rPr lang="en-US" sz="1200" b="0" dirty="0" smtClean="0"/>
              <a:t>waterfall </a:t>
            </a:r>
            <a:r>
              <a:rPr lang="en-US" sz="1200" b="0" dirty="0"/>
              <a:t>and rapid prototyping methods</a:t>
            </a:r>
            <a:endParaRPr lang="ru-RU" sz="1200" b="0" dirty="0"/>
          </a:p>
          <a:p>
            <a:pPr>
              <a:buFont typeface="Arial" charset="0"/>
              <a:buChar char="•"/>
            </a:pPr>
            <a:r>
              <a:rPr lang="en-US" sz="1200" b="0" dirty="0"/>
              <a:t>Comprehensive model decreases risk</a:t>
            </a:r>
            <a:endParaRPr lang="ru-RU" sz="1200" b="0" dirty="0"/>
          </a:p>
          <a:p>
            <a:pPr>
              <a:buFont typeface="Arial" charset="0"/>
              <a:buChar char="•"/>
            </a:pPr>
            <a:r>
              <a:rPr lang="en-US" sz="1200" b="0" dirty="0"/>
              <a:t>Good project </a:t>
            </a:r>
            <a:r>
              <a:rPr lang="en-US" sz="1200" b="0" dirty="0" smtClean="0"/>
              <a:t>visibility</a:t>
            </a:r>
            <a:endParaRPr lang="ru-RU" sz="1200" b="0" dirty="0"/>
          </a:p>
        </p:txBody>
      </p:sp>
      <p:sp>
        <p:nvSpPr>
          <p:cNvPr id="8" name="Rectangle 21"/>
          <p:cNvSpPr>
            <a:spLocks noChangeArrowheads="1"/>
          </p:cNvSpPr>
          <p:nvPr/>
        </p:nvSpPr>
        <p:spPr bwMode="auto">
          <a:xfrm>
            <a:off x="357188" y="5296818"/>
            <a:ext cx="4572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171450" indent="-171450" eaLnBrk="0" hangingPunct="0">
              <a:buFont typeface="Arial" charset="0"/>
              <a:buChar char="•"/>
            </a:pPr>
            <a:r>
              <a:rPr lang="en-US" sz="1200" b="0"/>
              <a:t>Matching to contract software</a:t>
            </a:r>
          </a:p>
          <a:p>
            <a:pPr marL="171450" indent="-171450" eaLnBrk="0" hangingPunct="0">
              <a:buFont typeface="Arial" charset="0"/>
              <a:buChar char="•"/>
            </a:pPr>
            <a:r>
              <a:rPr lang="en-US" sz="1200" b="0"/>
              <a:t>Relying on risk management expertise</a:t>
            </a:r>
          </a:p>
          <a:p>
            <a:pPr marL="171450" indent="-171450" eaLnBrk="0" hangingPunct="0">
              <a:buFont typeface="Arial" charset="0"/>
              <a:buChar char="•"/>
            </a:pPr>
            <a:r>
              <a:rPr lang="en-US" sz="1200" b="0"/>
              <a:t>Need for further elaboration of spiral steps</a:t>
            </a:r>
            <a:r>
              <a:rPr lang="ru-RU" sz="1200" b="0"/>
              <a:t> </a:t>
            </a:r>
          </a:p>
        </p:txBody>
      </p:sp>
      <p:sp>
        <p:nvSpPr>
          <p:cNvPr id="9223" name="TextBox 22"/>
          <p:cNvSpPr txBox="1">
            <a:spLocks noChangeArrowheads="1"/>
          </p:cNvSpPr>
          <p:nvPr/>
        </p:nvSpPr>
        <p:spPr bwMode="auto">
          <a:xfrm>
            <a:off x="1428750" y="1617067"/>
            <a:ext cx="2778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rgbClr val="2B3C86"/>
                </a:solidFill>
                <a:latin typeface="Verdana" pitchFamily="34" charset="0"/>
                <a:cs typeface="Times New Roman" pitchFamily="18" charset="0"/>
              </a:defRPr>
            </a:lvl1pPr>
            <a:lvl2pPr marL="742950" indent="-285750" eaLnBrk="0" hangingPunct="0">
              <a:defRPr b="1">
                <a:solidFill>
                  <a:srgbClr val="2B3C86"/>
                </a:solidFill>
                <a:latin typeface="Verdana" pitchFamily="34" charset="0"/>
                <a:cs typeface="Times New Roman" pitchFamily="18" charset="0"/>
              </a:defRPr>
            </a:lvl2pPr>
            <a:lvl3pPr marL="1143000" indent="-228600" eaLnBrk="0" hangingPunct="0">
              <a:defRPr b="1">
                <a:solidFill>
                  <a:srgbClr val="2B3C86"/>
                </a:solidFill>
                <a:latin typeface="Verdana" pitchFamily="34" charset="0"/>
                <a:cs typeface="Times New Roman" pitchFamily="18" charset="0"/>
              </a:defRPr>
            </a:lvl3pPr>
            <a:lvl4pPr marL="1600200" indent="-228600" eaLnBrk="0" hangingPunct="0">
              <a:defRPr b="1">
                <a:solidFill>
                  <a:srgbClr val="2B3C86"/>
                </a:solidFill>
                <a:latin typeface="Verdana" pitchFamily="34" charset="0"/>
                <a:cs typeface="Times New Roman" pitchFamily="18" charset="0"/>
              </a:defRPr>
            </a:lvl4pPr>
            <a:lvl5pPr marL="2057400" indent="-228600" eaLnBrk="0" hangingPunct="0">
              <a:defRPr b="1">
                <a:solidFill>
                  <a:srgbClr val="2B3C86"/>
                </a:solidFill>
                <a:latin typeface="Verdana" pitchFamily="34" charset="0"/>
                <a:cs typeface="Times New Roman" pitchFamily="18" charset="0"/>
              </a:defRPr>
            </a:lvl5pPr>
            <a:lvl6pPr marL="2514600" indent="-228600" eaLnBrk="0" fontAlgn="base" hangingPunct="0">
              <a:spcBef>
                <a:spcPct val="50000"/>
              </a:spcBef>
              <a:spcAft>
                <a:spcPct val="0"/>
              </a:spcAft>
              <a:defRPr b="1">
                <a:solidFill>
                  <a:srgbClr val="2B3C86"/>
                </a:solidFill>
                <a:latin typeface="Verdana" pitchFamily="34" charset="0"/>
                <a:cs typeface="Times New Roman" pitchFamily="18" charset="0"/>
              </a:defRPr>
            </a:lvl6pPr>
            <a:lvl7pPr marL="2971800" indent="-228600" eaLnBrk="0" fontAlgn="base" hangingPunct="0">
              <a:spcBef>
                <a:spcPct val="50000"/>
              </a:spcBef>
              <a:spcAft>
                <a:spcPct val="0"/>
              </a:spcAft>
              <a:defRPr b="1">
                <a:solidFill>
                  <a:srgbClr val="2B3C86"/>
                </a:solidFill>
                <a:latin typeface="Verdana" pitchFamily="34" charset="0"/>
                <a:cs typeface="Times New Roman" pitchFamily="18" charset="0"/>
              </a:defRPr>
            </a:lvl7pPr>
            <a:lvl8pPr marL="3429000" indent="-228600" eaLnBrk="0" fontAlgn="base" hangingPunct="0">
              <a:spcBef>
                <a:spcPct val="50000"/>
              </a:spcBef>
              <a:spcAft>
                <a:spcPct val="0"/>
              </a:spcAft>
              <a:defRPr b="1">
                <a:solidFill>
                  <a:srgbClr val="2B3C86"/>
                </a:solidFill>
                <a:latin typeface="Verdana" pitchFamily="34" charset="0"/>
                <a:cs typeface="Times New Roman" pitchFamily="18" charset="0"/>
              </a:defRPr>
            </a:lvl8pPr>
            <a:lvl9pPr marL="3886200" indent="-228600" eaLnBrk="0" fontAlgn="base" hangingPunct="0">
              <a:spcBef>
                <a:spcPct val="50000"/>
              </a:spcBef>
              <a:spcAft>
                <a:spcPct val="0"/>
              </a:spcAft>
              <a:defRPr b="1">
                <a:solidFill>
                  <a:srgbClr val="2B3C86"/>
                </a:solidFill>
                <a:latin typeface="Verdana" pitchFamily="34" charset="0"/>
                <a:cs typeface="Times New Roman" pitchFamily="18" charset="0"/>
              </a:defRPr>
            </a:lvl9pPr>
          </a:lstStyle>
          <a:p>
            <a:pPr eaLnBrk="1" hangingPunct="1"/>
            <a:r>
              <a:rPr lang="en-US" dirty="0"/>
              <a:t>:</a:t>
            </a:r>
          </a:p>
        </p:txBody>
      </p:sp>
      <p:sp>
        <p:nvSpPr>
          <p:cNvPr id="9224" name="TextBox 23"/>
          <p:cNvSpPr txBox="1">
            <a:spLocks noChangeArrowheads="1"/>
          </p:cNvSpPr>
          <p:nvPr/>
        </p:nvSpPr>
        <p:spPr bwMode="auto">
          <a:xfrm>
            <a:off x="1500188" y="4787305"/>
            <a:ext cx="277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rgbClr val="2B3C86"/>
                </a:solidFill>
                <a:latin typeface="Verdana" pitchFamily="34" charset="0"/>
                <a:cs typeface="Times New Roman" pitchFamily="18" charset="0"/>
              </a:defRPr>
            </a:lvl1pPr>
            <a:lvl2pPr marL="742950" indent="-285750" eaLnBrk="0" hangingPunct="0">
              <a:defRPr b="1">
                <a:solidFill>
                  <a:srgbClr val="2B3C86"/>
                </a:solidFill>
                <a:latin typeface="Verdana" pitchFamily="34" charset="0"/>
                <a:cs typeface="Times New Roman" pitchFamily="18" charset="0"/>
              </a:defRPr>
            </a:lvl2pPr>
            <a:lvl3pPr marL="1143000" indent="-228600" eaLnBrk="0" hangingPunct="0">
              <a:defRPr b="1">
                <a:solidFill>
                  <a:srgbClr val="2B3C86"/>
                </a:solidFill>
                <a:latin typeface="Verdana" pitchFamily="34" charset="0"/>
                <a:cs typeface="Times New Roman" pitchFamily="18" charset="0"/>
              </a:defRPr>
            </a:lvl3pPr>
            <a:lvl4pPr marL="1600200" indent="-228600" eaLnBrk="0" hangingPunct="0">
              <a:defRPr b="1">
                <a:solidFill>
                  <a:srgbClr val="2B3C86"/>
                </a:solidFill>
                <a:latin typeface="Verdana" pitchFamily="34" charset="0"/>
                <a:cs typeface="Times New Roman" pitchFamily="18" charset="0"/>
              </a:defRPr>
            </a:lvl4pPr>
            <a:lvl5pPr marL="2057400" indent="-228600" eaLnBrk="0" hangingPunct="0">
              <a:defRPr b="1">
                <a:solidFill>
                  <a:srgbClr val="2B3C86"/>
                </a:solidFill>
                <a:latin typeface="Verdana" pitchFamily="34" charset="0"/>
                <a:cs typeface="Times New Roman" pitchFamily="18" charset="0"/>
              </a:defRPr>
            </a:lvl5pPr>
            <a:lvl6pPr marL="2514600" indent="-228600" eaLnBrk="0" fontAlgn="base" hangingPunct="0">
              <a:spcBef>
                <a:spcPct val="50000"/>
              </a:spcBef>
              <a:spcAft>
                <a:spcPct val="0"/>
              </a:spcAft>
              <a:defRPr b="1">
                <a:solidFill>
                  <a:srgbClr val="2B3C86"/>
                </a:solidFill>
                <a:latin typeface="Verdana" pitchFamily="34" charset="0"/>
                <a:cs typeface="Times New Roman" pitchFamily="18" charset="0"/>
              </a:defRPr>
            </a:lvl6pPr>
            <a:lvl7pPr marL="2971800" indent="-228600" eaLnBrk="0" fontAlgn="base" hangingPunct="0">
              <a:spcBef>
                <a:spcPct val="50000"/>
              </a:spcBef>
              <a:spcAft>
                <a:spcPct val="0"/>
              </a:spcAft>
              <a:defRPr b="1">
                <a:solidFill>
                  <a:srgbClr val="2B3C86"/>
                </a:solidFill>
                <a:latin typeface="Verdana" pitchFamily="34" charset="0"/>
                <a:cs typeface="Times New Roman" pitchFamily="18" charset="0"/>
              </a:defRPr>
            </a:lvl7pPr>
            <a:lvl8pPr marL="3429000" indent="-228600" eaLnBrk="0" fontAlgn="base" hangingPunct="0">
              <a:spcBef>
                <a:spcPct val="50000"/>
              </a:spcBef>
              <a:spcAft>
                <a:spcPct val="0"/>
              </a:spcAft>
              <a:defRPr b="1">
                <a:solidFill>
                  <a:srgbClr val="2B3C86"/>
                </a:solidFill>
                <a:latin typeface="Verdana" pitchFamily="34" charset="0"/>
                <a:cs typeface="Times New Roman" pitchFamily="18" charset="0"/>
              </a:defRPr>
            </a:lvl8pPr>
            <a:lvl9pPr marL="3886200" indent="-228600" eaLnBrk="0" fontAlgn="base" hangingPunct="0">
              <a:spcBef>
                <a:spcPct val="50000"/>
              </a:spcBef>
              <a:spcAft>
                <a:spcPct val="0"/>
              </a:spcAft>
              <a:defRPr b="1">
                <a:solidFill>
                  <a:srgbClr val="2B3C86"/>
                </a:solidFill>
                <a:latin typeface="Verdana" pitchFamily="34" charset="0"/>
                <a:cs typeface="Times New Roman" pitchFamily="18" charset="0"/>
              </a:defRPr>
            </a:lvl9pPr>
          </a:lstStyle>
          <a:p>
            <a:pPr eaLnBrk="1" hangingPunct="1"/>
            <a:r>
              <a:rPr lang="en-US"/>
              <a:t>:</a:t>
            </a:r>
          </a:p>
        </p:txBody>
      </p:sp>
      <p:sp>
        <p:nvSpPr>
          <p:cNvPr id="4" name="Title 3"/>
          <p:cNvSpPr>
            <a:spLocks noGrp="1"/>
          </p:cNvSpPr>
          <p:nvPr>
            <p:ph type="title"/>
          </p:nvPr>
        </p:nvSpPr>
        <p:spPr/>
        <p:txBody>
          <a:bodyPr/>
          <a:lstStyle/>
          <a:p>
            <a:r>
              <a:rPr lang="en-US" dirty="0" smtClean="0"/>
              <a:t>Spiral Model</a:t>
            </a:r>
            <a:endParaRPr lang="ru-RU" dirty="0"/>
          </a:p>
        </p:txBody>
      </p:sp>
      <p:sp>
        <p:nvSpPr>
          <p:cNvPr id="2" name="Footer Placeholder 1"/>
          <p:cNvSpPr>
            <a:spLocks noGrp="1"/>
          </p:cNvSpPr>
          <p:nvPr>
            <p:ph type="ftr" sz="quarter" idx="11"/>
          </p:nvPr>
        </p:nvSpPr>
        <p:spPr/>
        <p:txBody>
          <a:bodyPr/>
          <a:lstStyle/>
          <a:p>
            <a:r>
              <a:rPr lang="en-US" smtClean="0"/>
              <a:t>® 2011. EPAM Systems. All rights reserved.</a:t>
            </a:r>
            <a:endParaRPr lang="ru-RU"/>
          </a:p>
        </p:txBody>
      </p:sp>
      <p:sp>
        <p:nvSpPr>
          <p:cNvPr id="3" name="Slide Number Placeholder 2"/>
          <p:cNvSpPr>
            <a:spLocks noGrp="1"/>
          </p:cNvSpPr>
          <p:nvPr>
            <p:ph type="sldNum" sz="quarter" idx="12"/>
          </p:nvPr>
        </p:nvSpPr>
        <p:spPr/>
        <p:txBody>
          <a:bodyPr/>
          <a:lstStyle/>
          <a:p>
            <a:fld id="{0EB6C2E2-7391-4BA5-9162-90ECE42707CD}" type="slidenum">
              <a:rPr lang="ru-RU" smtClean="0"/>
              <a:t>8</a:t>
            </a:fld>
            <a:endParaRPr lang="ru-RU"/>
          </a:p>
        </p:txBody>
      </p:sp>
    </p:spTree>
    <p:extLst>
      <p:ext uri="{BB962C8B-B14F-4D97-AF65-F5344CB8AC3E}">
        <p14:creationId xmlns:p14="http://schemas.microsoft.com/office/powerpoint/2010/main" val="27603985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457200" y="76200"/>
            <a:ext cx="79311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spcBef>
                <a:spcPct val="0"/>
              </a:spcBef>
            </a:pPr>
            <a:r>
              <a:rPr lang="en-US" sz="2400" b="0">
                <a:solidFill>
                  <a:schemeClr val="bg1"/>
                </a:solidFill>
                <a:latin typeface="Tahoma" pitchFamily="34" charset="0"/>
              </a:rPr>
              <a:t>Software Lifecycle Models: </a:t>
            </a:r>
            <a:r>
              <a:rPr lang="en-US" sz="2400" b="0">
                <a:solidFill>
                  <a:schemeClr val="bg1"/>
                </a:solidFill>
              </a:rPr>
              <a:t>Iterative Model</a:t>
            </a:r>
          </a:p>
        </p:txBody>
      </p:sp>
      <p:sp>
        <p:nvSpPr>
          <p:cNvPr id="10244" name="AutoShape 4"/>
          <p:cNvSpPr>
            <a:spLocks noChangeArrowheads="1"/>
          </p:cNvSpPr>
          <p:nvPr/>
        </p:nvSpPr>
        <p:spPr bwMode="auto">
          <a:xfrm>
            <a:off x="3998913" y="2214563"/>
            <a:ext cx="1539875" cy="582612"/>
          </a:xfrm>
          <a:prstGeom prst="roundRect">
            <a:avLst>
              <a:gd name="adj" fmla="val 16667"/>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r>
              <a:rPr lang="en-US" sz="1400" b="0">
                <a:solidFill>
                  <a:srgbClr val="333399"/>
                </a:solidFill>
                <a:latin typeface="Tahoma" pitchFamily="34" charset="0"/>
              </a:rPr>
              <a:t>Requirements Analysis</a:t>
            </a:r>
            <a:endParaRPr lang="ru-RU" sz="1400" b="0">
              <a:solidFill>
                <a:srgbClr val="333399"/>
              </a:solidFill>
              <a:latin typeface="Tahoma" pitchFamily="34" charset="0"/>
            </a:endParaRPr>
          </a:p>
        </p:txBody>
      </p:sp>
      <p:sp>
        <p:nvSpPr>
          <p:cNvPr id="10245" name="AutoShape 5"/>
          <p:cNvSpPr>
            <a:spLocks noChangeArrowheads="1"/>
          </p:cNvSpPr>
          <p:nvPr/>
        </p:nvSpPr>
        <p:spPr bwMode="auto">
          <a:xfrm>
            <a:off x="7143750" y="4081463"/>
            <a:ext cx="1584325" cy="582612"/>
          </a:xfrm>
          <a:prstGeom prst="roundRect">
            <a:avLst>
              <a:gd name="adj" fmla="val 16667"/>
            </a:avLst>
          </a:prstGeom>
          <a:solidFill>
            <a:schemeClr val="bg1"/>
          </a:solidFill>
          <a:ln w="19050">
            <a:solidFill>
              <a:schemeClr val="tx1"/>
            </a:solidFill>
            <a:round/>
            <a:headEnd/>
            <a:tailEnd/>
          </a:ln>
        </p:spPr>
        <p:txBody>
          <a:bodyPr anchor="ctr"/>
          <a:lstStyle/>
          <a:p>
            <a:pPr algn="ctr"/>
            <a:r>
              <a:rPr lang="en-US" sz="1400" b="0">
                <a:solidFill>
                  <a:srgbClr val="333399"/>
                </a:solidFill>
                <a:latin typeface="Tahoma" pitchFamily="34" charset="0"/>
              </a:rPr>
              <a:t>Implementation &amp; Testing</a:t>
            </a:r>
            <a:endParaRPr lang="ru-RU" sz="1400" b="0">
              <a:solidFill>
                <a:srgbClr val="333399"/>
              </a:solidFill>
              <a:latin typeface="Tahoma" pitchFamily="34" charset="0"/>
            </a:endParaRPr>
          </a:p>
        </p:txBody>
      </p:sp>
      <p:sp>
        <p:nvSpPr>
          <p:cNvPr id="10246" name="AutoShape 6"/>
          <p:cNvSpPr>
            <a:spLocks noChangeArrowheads="1"/>
          </p:cNvSpPr>
          <p:nvPr/>
        </p:nvSpPr>
        <p:spPr bwMode="auto">
          <a:xfrm>
            <a:off x="7143750" y="2214563"/>
            <a:ext cx="1584325" cy="582612"/>
          </a:xfrm>
          <a:prstGeom prst="roundRect">
            <a:avLst>
              <a:gd name="adj" fmla="val 16667"/>
            </a:avLst>
          </a:prstGeom>
          <a:solidFill>
            <a:schemeClr val="bg1"/>
          </a:solidFill>
          <a:ln w="19050">
            <a:solidFill>
              <a:schemeClr val="tx1"/>
            </a:solidFill>
            <a:round/>
            <a:headEnd/>
            <a:tailEnd/>
          </a:ln>
        </p:spPr>
        <p:txBody>
          <a:bodyPr anchor="ctr"/>
          <a:lstStyle/>
          <a:p>
            <a:pPr algn="ctr"/>
            <a:r>
              <a:rPr lang="en-US" sz="1400" b="0">
                <a:solidFill>
                  <a:srgbClr val="333399"/>
                </a:solidFill>
                <a:latin typeface="Tahoma" pitchFamily="34" charset="0"/>
              </a:rPr>
              <a:t>Architectural and Detailed Design</a:t>
            </a:r>
            <a:endParaRPr lang="ru-RU" sz="1400" b="0">
              <a:solidFill>
                <a:srgbClr val="333399"/>
              </a:solidFill>
              <a:latin typeface="Tahoma" pitchFamily="34" charset="0"/>
            </a:endParaRPr>
          </a:p>
        </p:txBody>
      </p:sp>
      <p:sp>
        <p:nvSpPr>
          <p:cNvPr id="10247" name="AutoShape 7"/>
          <p:cNvSpPr>
            <a:spLocks noChangeArrowheads="1"/>
          </p:cNvSpPr>
          <p:nvPr/>
        </p:nvSpPr>
        <p:spPr bwMode="auto">
          <a:xfrm>
            <a:off x="3976688" y="4081463"/>
            <a:ext cx="1584325" cy="582612"/>
          </a:xfrm>
          <a:prstGeom prst="roundRect">
            <a:avLst>
              <a:gd name="adj" fmla="val 16667"/>
            </a:avLst>
          </a:prstGeom>
          <a:solidFill>
            <a:schemeClr val="bg1"/>
          </a:solidFill>
          <a:ln w="19050">
            <a:solidFill>
              <a:schemeClr val="tx1"/>
            </a:solidFill>
            <a:round/>
            <a:headEnd/>
            <a:tailEnd/>
          </a:ln>
        </p:spPr>
        <p:txBody>
          <a:bodyPr anchor="ctr"/>
          <a:lstStyle/>
          <a:p>
            <a:pPr algn="ctr">
              <a:spcBef>
                <a:spcPct val="0"/>
              </a:spcBef>
            </a:pPr>
            <a:r>
              <a:rPr lang="en-US" sz="1400" b="0">
                <a:solidFill>
                  <a:srgbClr val="333399"/>
                </a:solidFill>
                <a:latin typeface="Tahoma" pitchFamily="34" charset="0"/>
              </a:rPr>
              <a:t>Review</a:t>
            </a:r>
            <a:endParaRPr lang="ru-RU" sz="1400" b="0">
              <a:solidFill>
                <a:srgbClr val="333399"/>
              </a:solidFill>
              <a:latin typeface="Tahoma" pitchFamily="34" charset="0"/>
            </a:endParaRPr>
          </a:p>
        </p:txBody>
      </p:sp>
      <p:sp>
        <p:nvSpPr>
          <p:cNvPr id="10248" name="Text Box 14"/>
          <p:cNvSpPr txBox="1">
            <a:spLocks noChangeArrowheads="1"/>
          </p:cNvSpPr>
          <p:nvPr/>
        </p:nvSpPr>
        <p:spPr bwMode="auto">
          <a:xfrm>
            <a:off x="3327400" y="1446213"/>
            <a:ext cx="6842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rgbClr val="2B3C86"/>
                </a:solidFill>
                <a:latin typeface="Verdana" pitchFamily="34" charset="0"/>
                <a:cs typeface="Times New Roman" pitchFamily="18" charset="0"/>
              </a:defRPr>
            </a:lvl1pPr>
            <a:lvl2pPr marL="742950" indent="-285750" eaLnBrk="0" hangingPunct="0">
              <a:defRPr b="1">
                <a:solidFill>
                  <a:srgbClr val="2B3C86"/>
                </a:solidFill>
                <a:latin typeface="Verdana" pitchFamily="34" charset="0"/>
                <a:cs typeface="Times New Roman" pitchFamily="18" charset="0"/>
              </a:defRPr>
            </a:lvl2pPr>
            <a:lvl3pPr marL="1143000" indent="-228600" eaLnBrk="0" hangingPunct="0">
              <a:defRPr b="1">
                <a:solidFill>
                  <a:srgbClr val="2B3C86"/>
                </a:solidFill>
                <a:latin typeface="Verdana" pitchFamily="34" charset="0"/>
                <a:cs typeface="Times New Roman" pitchFamily="18" charset="0"/>
              </a:defRPr>
            </a:lvl3pPr>
            <a:lvl4pPr marL="1600200" indent="-228600" eaLnBrk="0" hangingPunct="0">
              <a:defRPr b="1">
                <a:solidFill>
                  <a:srgbClr val="2B3C86"/>
                </a:solidFill>
                <a:latin typeface="Verdana" pitchFamily="34" charset="0"/>
                <a:cs typeface="Times New Roman" pitchFamily="18" charset="0"/>
              </a:defRPr>
            </a:lvl4pPr>
            <a:lvl5pPr marL="2057400" indent="-228600" eaLnBrk="0" hangingPunct="0">
              <a:defRPr b="1">
                <a:solidFill>
                  <a:srgbClr val="2B3C86"/>
                </a:solidFill>
                <a:latin typeface="Verdana" pitchFamily="34" charset="0"/>
                <a:cs typeface="Times New Roman" pitchFamily="18" charset="0"/>
              </a:defRPr>
            </a:lvl5pPr>
            <a:lvl6pPr marL="2514600" indent="-228600" eaLnBrk="0" fontAlgn="base" hangingPunct="0">
              <a:spcBef>
                <a:spcPct val="50000"/>
              </a:spcBef>
              <a:spcAft>
                <a:spcPct val="0"/>
              </a:spcAft>
              <a:defRPr b="1">
                <a:solidFill>
                  <a:srgbClr val="2B3C86"/>
                </a:solidFill>
                <a:latin typeface="Verdana" pitchFamily="34" charset="0"/>
                <a:cs typeface="Times New Roman" pitchFamily="18" charset="0"/>
              </a:defRPr>
            </a:lvl6pPr>
            <a:lvl7pPr marL="2971800" indent="-228600" eaLnBrk="0" fontAlgn="base" hangingPunct="0">
              <a:spcBef>
                <a:spcPct val="50000"/>
              </a:spcBef>
              <a:spcAft>
                <a:spcPct val="0"/>
              </a:spcAft>
              <a:defRPr b="1">
                <a:solidFill>
                  <a:srgbClr val="2B3C86"/>
                </a:solidFill>
                <a:latin typeface="Verdana" pitchFamily="34" charset="0"/>
                <a:cs typeface="Times New Roman" pitchFamily="18" charset="0"/>
              </a:defRPr>
            </a:lvl7pPr>
            <a:lvl8pPr marL="3429000" indent="-228600" eaLnBrk="0" fontAlgn="base" hangingPunct="0">
              <a:spcBef>
                <a:spcPct val="50000"/>
              </a:spcBef>
              <a:spcAft>
                <a:spcPct val="0"/>
              </a:spcAft>
              <a:defRPr b="1">
                <a:solidFill>
                  <a:srgbClr val="2B3C86"/>
                </a:solidFill>
                <a:latin typeface="Verdana" pitchFamily="34" charset="0"/>
                <a:cs typeface="Times New Roman" pitchFamily="18" charset="0"/>
              </a:defRPr>
            </a:lvl8pPr>
            <a:lvl9pPr marL="3886200" indent="-228600" eaLnBrk="0" fontAlgn="base" hangingPunct="0">
              <a:spcBef>
                <a:spcPct val="50000"/>
              </a:spcBef>
              <a:spcAft>
                <a:spcPct val="0"/>
              </a:spcAft>
              <a:defRPr b="1">
                <a:solidFill>
                  <a:srgbClr val="2B3C86"/>
                </a:solidFill>
                <a:latin typeface="Verdana" pitchFamily="34" charset="0"/>
                <a:cs typeface="Times New Roman" pitchFamily="18" charset="0"/>
              </a:defRPr>
            </a:lvl9pPr>
          </a:lstStyle>
          <a:p>
            <a:pPr eaLnBrk="1" hangingPunct="1"/>
            <a:r>
              <a:rPr lang="en-US" sz="1600" b="0">
                <a:solidFill>
                  <a:srgbClr val="333399"/>
                </a:solidFill>
                <a:latin typeface="Tahoma" pitchFamily="34" charset="0"/>
              </a:rPr>
              <a:t>Start</a:t>
            </a:r>
            <a:endParaRPr lang="ru-RU" sz="1600" b="0">
              <a:solidFill>
                <a:srgbClr val="333399"/>
              </a:solidFill>
              <a:latin typeface="Tahoma" pitchFamily="34" charset="0"/>
            </a:endParaRPr>
          </a:p>
        </p:txBody>
      </p:sp>
      <p:sp>
        <p:nvSpPr>
          <p:cNvPr id="10249" name="Text Box 23"/>
          <p:cNvSpPr txBox="1">
            <a:spLocks noChangeArrowheads="1"/>
          </p:cNvSpPr>
          <p:nvPr/>
        </p:nvSpPr>
        <p:spPr bwMode="auto">
          <a:xfrm>
            <a:off x="3040063" y="5262563"/>
            <a:ext cx="1212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rgbClr val="2B3C86"/>
                </a:solidFill>
                <a:latin typeface="Verdana" pitchFamily="34" charset="0"/>
                <a:cs typeface="Times New Roman" pitchFamily="18" charset="0"/>
              </a:defRPr>
            </a:lvl1pPr>
            <a:lvl2pPr marL="742950" indent="-285750" eaLnBrk="0" hangingPunct="0">
              <a:defRPr b="1">
                <a:solidFill>
                  <a:srgbClr val="2B3C86"/>
                </a:solidFill>
                <a:latin typeface="Verdana" pitchFamily="34" charset="0"/>
                <a:cs typeface="Times New Roman" pitchFamily="18" charset="0"/>
              </a:defRPr>
            </a:lvl2pPr>
            <a:lvl3pPr marL="1143000" indent="-228600" eaLnBrk="0" hangingPunct="0">
              <a:defRPr b="1">
                <a:solidFill>
                  <a:srgbClr val="2B3C86"/>
                </a:solidFill>
                <a:latin typeface="Verdana" pitchFamily="34" charset="0"/>
                <a:cs typeface="Times New Roman" pitchFamily="18" charset="0"/>
              </a:defRPr>
            </a:lvl3pPr>
            <a:lvl4pPr marL="1600200" indent="-228600" eaLnBrk="0" hangingPunct="0">
              <a:defRPr b="1">
                <a:solidFill>
                  <a:srgbClr val="2B3C86"/>
                </a:solidFill>
                <a:latin typeface="Verdana" pitchFamily="34" charset="0"/>
                <a:cs typeface="Times New Roman" pitchFamily="18" charset="0"/>
              </a:defRPr>
            </a:lvl4pPr>
            <a:lvl5pPr marL="2057400" indent="-228600" eaLnBrk="0" hangingPunct="0">
              <a:defRPr b="1">
                <a:solidFill>
                  <a:srgbClr val="2B3C86"/>
                </a:solidFill>
                <a:latin typeface="Verdana" pitchFamily="34" charset="0"/>
                <a:cs typeface="Times New Roman" pitchFamily="18" charset="0"/>
              </a:defRPr>
            </a:lvl5pPr>
            <a:lvl6pPr marL="2514600" indent="-228600" eaLnBrk="0" fontAlgn="base" hangingPunct="0">
              <a:spcBef>
                <a:spcPct val="50000"/>
              </a:spcBef>
              <a:spcAft>
                <a:spcPct val="0"/>
              </a:spcAft>
              <a:defRPr b="1">
                <a:solidFill>
                  <a:srgbClr val="2B3C86"/>
                </a:solidFill>
                <a:latin typeface="Verdana" pitchFamily="34" charset="0"/>
                <a:cs typeface="Times New Roman" pitchFamily="18" charset="0"/>
              </a:defRPr>
            </a:lvl6pPr>
            <a:lvl7pPr marL="2971800" indent="-228600" eaLnBrk="0" fontAlgn="base" hangingPunct="0">
              <a:spcBef>
                <a:spcPct val="50000"/>
              </a:spcBef>
              <a:spcAft>
                <a:spcPct val="0"/>
              </a:spcAft>
              <a:defRPr b="1">
                <a:solidFill>
                  <a:srgbClr val="2B3C86"/>
                </a:solidFill>
                <a:latin typeface="Verdana" pitchFamily="34" charset="0"/>
                <a:cs typeface="Times New Roman" pitchFamily="18" charset="0"/>
              </a:defRPr>
            </a:lvl7pPr>
            <a:lvl8pPr marL="3429000" indent="-228600" eaLnBrk="0" fontAlgn="base" hangingPunct="0">
              <a:spcBef>
                <a:spcPct val="50000"/>
              </a:spcBef>
              <a:spcAft>
                <a:spcPct val="0"/>
              </a:spcAft>
              <a:defRPr b="1">
                <a:solidFill>
                  <a:srgbClr val="2B3C86"/>
                </a:solidFill>
                <a:latin typeface="Verdana" pitchFamily="34" charset="0"/>
                <a:cs typeface="Times New Roman" pitchFamily="18" charset="0"/>
              </a:defRPr>
            </a:lvl8pPr>
            <a:lvl9pPr marL="3886200" indent="-228600" eaLnBrk="0" fontAlgn="base" hangingPunct="0">
              <a:spcBef>
                <a:spcPct val="50000"/>
              </a:spcBef>
              <a:spcAft>
                <a:spcPct val="0"/>
              </a:spcAft>
              <a:defRPr b="1">
                <a:solidFill>
                  <a:srgbClr val="2B3C86"/>
                </a:solidFill>
                <a:latin typeface="Verdana" pitchFamily="34" charset="0"/>
                <a:cs typeface="Times New Roman" pitchFamily="18" charset="0"/>
              </a:defRPr>
            </a:lvl9pPr>
          </a:lstStyle>
          <a:p>
            <a:pPr eaLnBrk="1" hangingPunct="1"/>
            <a:r>
              <a:rPr lang="en-US" sz="1600" b="0">
                <a:solidFill>
                  <a:srgbClr val="333399"/>
                </a:solidFill>
                <a:latin typeface="Tahoma" pitchFamily="34" charset="0"/>
              </a:rPr>
              <a:t>Complete</a:t>
            </a:r>
            <a:endParaRPr lang="ru-RU" sz="1600" b="0">
              <a:solidFill>
                <a:srgbClr val="333399"/>
              </a:solidFill>
              <a:latin typeface="Tahoma" pitchFamily="34" charset="0"/>
            </a:endParaRPr>
          </a:p>
        </p:txBody>
      </p:sp>
      <p:sp>
        <p:nvSpPr>
          <p:cNvPr id="10250" name="Line 26"/>
          <p:cNvSpPr>
            <a:spLocks noChangeShapeType="1"/>
          </p:cNvSpPr>
          <p:nvPr/>
        </p:nvSpPr>
        <p:spPr bwMode="auto">
          <a:xfrm>
            <a:off x="5559425" y="2454275"/>
            <a:ext cx="1592263" cy="158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ru-RU"/>
          </a:p>
        </p:txBody>
      </p:sp>
      <p:sp>
        <p:nvSpPr>
          <p:cNvPr id="10251" name="Line 27"/>
          <p:cNvSpPr>
            <a:spLocks noChangeShapeType="1"/>
          </p:cNvSpPr>
          <p:nvPr/>
        </p:nvSpPr>
        <p:spPr bwMode="auto">
          <a:xfrm>
            <a:off x="3687763" y="1733550"/>
            <a:ext cx="833437" cy="43338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ru-RU"/>
          </a:p>
        </p:txBody>
      </p:sp>
      <p:sp>
        <p:nvSpPr>
          <p:cNvPr id="10252" name="Line 28"/>
          <p:cNvSpPr>
            <a:spLocks noChangeShapeType="1"/>
          </p:cNvSpPr>
          <p:nvPr/>
        </p:nvSpPr>
        <p:spPr bwMode="auto">
          <a:xfrm>
            <a:off x="7864475" y="2886075"/>
            <a:ext cx="0" cy="108108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ru-RU"/>
          </a:p>
        </p:txBody>
      </p:sp>
      <p:sp>
        <p:nvSpPr>
          <p:cNvPr id="10253" name="Line 29"/>
          <p:cNvSpPr>
            <a:spLocks noChangeShapeType="1"/>
          </p:cNvSpPr>
          <p:nvPr/>
        </p:nvSpPr>
        <p:spPr bwMode="auto">
          <a:xfrm flipH="1">
            <a:off x="5559425" y="4398963"/>
            <a:ext cx="1592263" cy="158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ru-RU"/>
          </a:p>
        </p:txBody>
      </p:sp>
      <p:sp>
        <p:nvSpPr>
          <p:cNvPr id="10254" name="Line 30"/>
          <p:cNvSpPr>
            <a:spLocks noChangeShapeType="1"/>
          </p:cNvSpPr>
          <p:nvPr/>
        </p:nvSpPr>
        <p:spPr bwMode="auto">
          <a:xfrm flipH="1">
            <a:off x="3543300" y="4686300"/>
            <a:ext cx="911225" cy="6477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ru-RU"/>
          </a:p>
        </p:txBody>
      </p:sp>
      <p:sp>
        <p:nvSpPr>
          <p:cNvPr id="10255" name="Line 31"/>
          <p:cNvSpPr>
            <a:spLocks noChangeShapeType="1"/>
          </p:cNvSpPr>
          <p:nvPr/>
        </p:nvSpPr>
        <p:spPr bwMode="auto">
          <a:xfrm flipH="1" flipV="1">
            <a:off x="4551363" y="2886075"/>
            <a:ext cx="0" cy="115252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ru-RU"/>
          </a:p>
        </p:txBody>
      </p:sp>
      <p:sp>
        <p:nvSpPr>
          <p:cNvPr id="10256" name="Line 32"/>
          <p:cNvSpPr>
            <a:spLocks noChangeShapeType="1"/>
          </p:cNvSpPr>
          <p:nvPr/>
        </p:nvSpPr>
        <p:spPr bwMode="auto">
          <a:xfrm>
            <a:off x="4984750" y="2886075"/>
            <a:ext cx="0" cy="115252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ru-RU"/>
          </a:p>
        </p:txBody>
      </p:sp>
      <p:sp>
        <p:nvSpPr>
          <p:cNvPr id="10257" name="Line 33"/>
          <p:cNvSpPr>
            <a:spLocks noChangeShapeType="1"/>
          </p:cNvSpPr>
          <p:nvPr/>
        </p:nvSpPr>
        <p:spPr bwMode="auto">
          <a:xfrm flipV="1">
            <a:off x="5416550" y="2743200"/>
            <a:ext cx="1743075" cy="122396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ru-RU"/>
          </a:p>
        </p:txBody>
      </p:sp>
      <p:sp>
        <p:nvSpPr>
          <p:cNvPr id="10258" name="Line 34"/>
          <p:cNvSpPr>
            <a:spLocks noChangeShapeType="1"/>
          </p:cNvSpPr>
          <p:nvPr/>
        </p:nvSpPr>
        <p:spPr bwMode="auto">
          <a:xfrm flipH="1">
            <a:off x="5559425" y="2959100"/>
            <a:ext cx="1668463" cy="122396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ru-RU"/>
          </a:p>
        </p:txBody>
      </p:sp>
      <p:sp>
        <p:nvSpPr>
          <p:cNvPr id="19" name="Plus 18"/>
          <p:cNvSpPr/>
          <p:nvPr/>
        </p:nvSpPr>
        <p:spPr bwMode="auto">
          <a:xfrm>
            <a:off x="285750" y="1857375"/>
            <a:ext cx="1285875" cy="1000125"/>
          </a:xfrm>
          <a:prstGeom prst="mathPlus">
            <a:avLst/>
          </a:prstGeom>
          <a:solidFill>
            <a:srgbClr val="00B050"/>
          </a:solidFill>
          <a:ln w="9525" cap="flat" cmpd="sng" algn="ctr">
            <a:noFill/>
            <a:prstDash val="solid"/>
            <a:round/>
            <a:headEnd type="none" w="med" len="med"/>
            <a:tailEnd type="none" w="med" len="med"/>
          </a:ln>
          <a:effectLst/>
        </p:spPr>
        <p:txBody>
          <a:bodyPr>
            <a:spAutoFit/>
          </a:bodyPr>
          <a:lstStyle/>
          <a:p>
            <a:pPr>
              <a:defRPr/>
            </a:pPr>
            <a:endParaRPr lang="en-US" dirty="0"/>
          </a:p>
        </p:txBody>
      </p:sp>
      <p:sp>
        <p:nvSpPr>
          <p:cNvPr id="20" name="Minus 19"/>
          <p:cNvSpPr/>
          <p:nvPr/>
        </p:nvSpPr>
        <p:spPr bwMode="auto">
          <a:xfrm>
            <a:off x="285750" y="4929188"/>
            <a:ext cx="1428750" cy="785812"/>
          </a:xfrm>
          <a:prstGeom prst="mathMinus">
            <a:avLst/>
          </a:prstGeom>
          <a:solidFill>
            <a:srgbClr val="FF0000"/>
          </a:solidFill>
          <a:ln w="9525" cap="flat" cmpd="sng" algn="ctr">
            <a:noFill/>
            <a:prstDash val="solid"/>
            <a:round/>
            <a:headEnd type="none" w="med" len="med"/>
            <a:tailEnd type="none" w="med" len="med"/>
          </a:ln>
          <a:effectLst/>
        </p:spPr>
        <p:txBody>
          <a:bodyPr>
            <a:spAutoFit/>
          </a:bodyPr>
          <a:lstStyle/>
          <a:p>
            <a:pPr>
              <a:defRPr/>
            </a:pPr>
            <a:endParaRPr lang="en-US"/>
          </a:p>
        </p:txBody>
      </p:sp>
      <p:sp>
        <p:nvSpPr>
          <p:cNvPr id="5141" name="TextBox 20"/>
          <p:cNvSpPr txBox="1">
            <a:spLocks noChangeArrowheads="1"/>
          </p:cNvSpPr>
          <p:nvPr/>
        </p:nvSpPr>
        <p:spPr bwMode="auto">
          <a:xfrm>
            <a:off x="357188" y="2857500"/>
            <a:ext cx="28575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rgbClr val="2B3C86"/>
                </a:solidFill>
                <a:latin typeface="Verdana" pitchFamily="34" charset="0"/>
                <a:cs typeface="Times New Roman" pitchFamily="18" charset="0"/>
              </a:defRPr>
            </a:lvl1pPr>
            <a:lvl2pPr marL="742950" indent="-285750" eaLnBrk="0" hangingPunct="0">
              <a:defRPr b="1">
                <a:solidFill>
                  <a:srgbClr val="2B3C86"/>
                </a:solidFill>
                <a:latin typeface="Verdana" pitchFamily="34" charset="0"/>
                <a:cs typeface="Times New Roman" pitchFamily="18" charset="0"/>
              </a:defRPr>
            </a:lvl2pPr>
            <a:lvl3pPr marL="1143000" indent="-228600" eaLnBrk="0" hangingPunct="0">
              <a:defRPr b="1">
                <a:solidFill>
                  <a:srgbClr val="2B3C86"/>
                </a:solidFill>
                <a:latin typeface="Verdana" pitchFamily="34" charset="0"/>
                <a:cs typeface="Times New Roman" pitchFamily="18" charset="0"/>
              </a:defRPr>
            </a:lvl3pPr>
            <a:lvl4pPr marL="1600200" indent="-228600" eaLnBrk="0" hangingPunct="0">
              <a:defRPr b="1">
                <a:solidFill>
                  <a:srgbClr val="2B3C86"/>
                </a:solidFill>
                <a:latin typeface="Verdana" pitchFamily="34" charset="0"/>
                <a:cs typeface="Times New Roman" pitchFamily="18" charset="0"/>
              </a:defRPr>
            </a:lvl4pPr>
            <a:lvl5pPr marL="2057400" indent="-228600" eaLnBrk="0" hangingPunct="0">
              <a:defRPr b="1">
                <a:solidFill>
                  <a:srgbClr val="2B3C86"/>
                </a:solidFill>
                <a:latin typeface="Verdana" pitchFamily="34" charset="0"/>
                <a:cs typeface="Times New Roman" pitchFamily="18" charset="0"/>
              </a:defRPr>
            </a:lvl5pPr>
            <a:lvl6pPr marL="2514600" indent="-228600" eaLnBrk="0" fontAlgn="base" hangingPunct="0">
              <a:spcBef>
                <a:spcPct val="50000"/>
              </a:spcBef>
              <a:spcAft>
                <a:spcPct val="0"/>
              </a:spcAft>
              <a:defRPr b="1">
                <a:solidFill>
                  <a:srgbClr val="2B3C86"/>
                </a:solidFill>
                <a:latin typeface="Verdana" pitchFamily="34" charset="0"/>
                <a:cs typeface="Times New Roman" pitchFamily="18" charset="0"/>
              </a:defRPr>
            </a:lvl6pPr>
            <a:lvl7pPr marL="2971800" indent="-228600" eaLnBrk="0" fontAlgn="base" hangingPunct="0">
              <a:spcBef>
                <a:spcPct val="50000"/>
              </a:spcBef>
              <a:spcAft>
                <a:spcPct val="0"/>
              </a:spcAft>
              <a:defRPr b="1">
                <a:solidFill>
                  <a:srgbClr val="2B3C86"/>
                </a:solidFill>
                <a:latin typeface="Verdana" pitchFamily="34" charset="0"/>
                <a:cs typeface="Times New Roman" pitchFamily="18" charset="0"/>
              </a:defRPr>
            </a:lvl7pPr>
            <a:lvl8pPr marL="3429000" indent="-228600" eaLnBrk="0" fontAlgn="base" hangingPunct="0">
              <a:spcBef>
                <a:spcPct val="50000"/>
              </a:spcBef>
              <a:spcAft>
                <a:spcPct val="0"/>
              </a:spcAft>
              <a:defRPr b="1">
                <a:solidFill>
                  <a:srgbClr val="2B3C86"/>
                </a:solidFill>
                <a:latin typeface="Verdana" pitchFamily="34" charset="0"/>
                <a:cs typeface="Times New Roman" pitchFamily="18" charset="0"/>
              </a:defRPr>
            </a:lvl8pPr>
            <a:lvl9pPr marL="3886200" indent="-228600" eaLnBrk="0" fontAlgn="base" hangingPunct="0">
              <a:spcBef>
                <a:spcPct val="50000"/>
              </a:spcBef>
              <a:spcAft>
                <a:spcPct val="0"/>
              </a:spcAft>
              <a:defRPr b="1">
                <a:solidFill>
                  <a:srgbClr val="2B3C86"/>
                </a:solidFill>
                <a:latin typeface="Verdana" pitchFamily="34" charset="0"/>
                <a:cs typeface="Times New Roman" pitchFamily="18" charset="0"/>
              </a:defRPr>
            </a:lvl9pPr>
          </a:lstStyle>
          <a:p>
            <a:pPr eaLnBrk="1" hangingPunct="1">
              <a:buFont typeface="Arial" charset="0"/>
              <a:buChar char="•"/>
            </a:pPr>
            <a:r>
              <a:rPr lang="en-US" sz="1200" b="0"/>
              <a:t>High amount of requirements analysis </a:t>
            </a:r>
          </a:p>
          <a:p>
            <a:pPr eaLnBrk="1" hangingPunct="1">
              <a:buFont typeface="Arial" charset="0"/>
              <a:buChar char="•"/>
            </a:pPr>
            <a:r>
              <a:rPr lang="en-US" sz="1200" b="0"/>
              <a:t>Good for large and mission-critical projects</a:t>
            </a:r>
          </a:p>
          <a:p>
            <a:pPr eaLnBrk="1" hangingPunct="1">
              <a:buFont typeface="Arial" charset="0"/>
              <a:buChar char="•"/>
            </a:pPr>
            <a:r>
              <a:rPr lang="en-US" sz="1200" b="0"/>
              <a:t>Software is produced early in the software life cycle</a:t>
            </a:r>
          </a:p>
        </p:txBody>
      </p:sp>
      <p:sp>
        <p:nvSpPr>
          <p:cNvPr id="5142" name="Rectangle 21"/>
          <p:cNvSpPr>
            <a:spLocks noChangeArrowheads="1"/>
          </p:cNvSpPr>
          <p:nvPr/>
        </p:nvSpPr>
        <p:spPr bwMode="auto">
          <a:xfrm>
            <a:off x="357188" y="5643563"/>
            <a:ext cx="45720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charset="0"/>
              <a:buChar char="•"/>
            </a:pPr>
            <a:r>
              <a:rPr lang="en-US" sz="1200" b="0"/>
              <a:t>Can be a costly model to use </a:t>
            </a:r>
          </a:p>
          <a:p>
            <a:pPr>
              <a:buFont typeface="Arial" charset="0"/>
              <a:buChar char="•"/>
            </a:pPr>
            <a:r>
              <a:rPr lang="en-US" sz="1200" b="0"/>
              <a:t>Doesn’t work well for smaller projects</a:t>
            </a:r>
          </a:p>
          <a:p>
            <a:endParaRPr lang="en-US" sz="1200" b="0">
              <a:solidFill>
                <a:srgbClr val="333399"/>
              </a:solidFill>
            </a:endParaRPr>
          </a:p>
        </p:txBody>
      </p:sp>
      <p:sp>
        <p:nvSpPr>
          <p:cNvPr id="10263" name="TextBox 22"/>
          <p:cNvSpPr txBox="1">
            <a:spLocks noChangeArrowheads="1"/>
          </p:cNvSpPr>
          <p:nvPr/>
        </p:nvSpPr>
        <p:spPr bwMode="auto">
          <a:xfrm>
            <a:off x="1428750" y="2143125"/>
            <a:ext cx="2778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rgbClr val="2B3C86"/>
                </a:solidFill>
                <a:latin typeface="Verdana" pitchFamily="34" charset="0"/>
                <a:cs typeface="Times New Roman" pitchFamily="18" charset="0"/>
              </a:defRPr>
            </a:lvl1pPr>
            <a:lvl2pPr marL="742950" indent="-285750" eaLnBrk="0" hangingPunct="0">
              <a:defRPr b="1">
                <a:solidFill>
                  <a:srgbClr val="2B3C86"/>
                </a:solidFill>
                <a:latin typeface="Verdana" pitchFamily="34" charset="0"/>
                <a:cs typeface="Times New Roman" pitchFamily="18" charset="0"/>
              </a:defRPr>
            </a:lvl2pPr>
            <a:lvl3pPr marL="1143000" indent="-228600" eaLnBrk="0" hangingPunct="0">
              <a:defRPr b="1">
                <a:solidFill>
                  <a:srgbClr val="2B3C86"/>
                </a:solidFill>
                <a:latin typeface="Verdana" pitchFamily="34" charset="0"/>
                <a:cs typeface="Times New Roman" pitchFamily="18" charset="0"/>
              </a:defRPr>
            </a:lvl3pPr>
            <a:lvl4pPr marL="1600200" indent="-228600" eaLnBrk="0" hangingPunct="0">
              <a:defRPr b="1">
                <a:solidFill>
                  <a:srgbClr val="2B3C86"/>
                </a:solidFill>
                <a:latin typeface="Verdana" pitchFamily="34" charset="0"/>
                <a:cs typeface="Times New Roman" pitchFamily="18" charset="0"/>
              </a:defRPr>
            </a:lvl4pPr>
            <a:lvl5pPr marL="2057400" indent="-228600" eaLnBrk="0" hangingPunct="0">
              <a:defRPr b="1">
                <a:solidFill>
                  <a:srgbClr val="2B3C86"/>
                </a:solidFill>
                <a:latin typeface="Verdana" pitchFamily="34" charset="0"/>
                <a:cs typeface="Times New Roman" pitchFamily="18" charset="0"/>
              </a:defRPr>
            </a:lvl5pPr>
            <a:lvl6pPr marL="2514600" indent="-228600" eaLnBrk="0" fontAlgn="base" hangingPunct="0">
              <a:spcBef>
                <a:spcPct val="50000"/>
              </a:spcBef>
              <a:spcAft>
                <a:spcPct val="0"/>
              </a:spcAft>
              <a:defRPr b="1">
                <a:solidFill>
                  <a:srgbClr val="2B3C86"/>
                </a:solidFill>
                <a:latin typeface="Verdana" pitchFamily="34" charset="0"/>
                <a:cs typeface="Times New Roman" pitchFamily="18" charset="0"/>
              </a:defRPr>
            </a:lvl6pPr>
            <a:lvl7pPr marL="2971800" indent="-228600" eaLnBrk="0" fontAlgn="base" hangingPunct="0">
              <a:spcBef>
                <a:spcPct val="50000"/>
              </a:spcBef>
              <a:spcAft>
                <a:spcPct val="0"/>
              </a:spcAft>
              <a:defRPr b="1">
                <a:solidFill>
                  <a:srgbClr val="2B3C86"/>
                </a:solidFill>
                <a:latin typeface="Verdana" pitchFamily="34" charset="0"/>
                <a:cs typeface="Times New Roman" pitchFamily="18" charset="0"/>
              </a:defRPr>
            </a:lvl7pPr>
            <a:lvl8pPr marL="3429000" indent="-228600" eaLnBrk="0" fontAlgn="base" hangingPunct="0">
              <a:spcBef>
                <a:spcPct val="50000"/>
              </a:spcBef>
              <a:spcAft>
                <a:spcPct val="0"/>
              </a:spcAft>
              <a:defRPr b="1">
                <a:solidFill>
                  <a:srgbClr val="2B3C86"/>
                </a:solidFill>
                <a:latin typeface="Verdana" pitchFamily="34" charset="0"/>
                <a:cs typeface="Times New Roman" pitchFamily="18" charset="0"/>
              </a:defRPr>
            </a:lvl8pPr>
            <a:lvl9pPr marL="3886200" indent="-228600" eaLnBrk="0" fontAlgn="base" hangingPunct="0">
              <a:spcBef>
                <a:spcPct val="50000"/>
              </a:spcBef>
              <a:spcAft>
                <a:spcPct val="0"/>
              </a:spcAft>
              <a:defRPr b="1">
                <a:solidFill>
                  <a:srgbClr val="2B3C86"/>
                </a:solidFill>
                <a:latin typeface="Verdana" pitchFamily="34" charset="0"/>
                <a:cs typeface="Times New Roman" pitchFamily="18" charset="0"/>
              </a:defRPr>
            </a:lvl9pPr>
          </a:lstStyle>
          <a:p>
            <a:pPr eaLnBrk="1" hangingPunct="1"/>
            <a:r>
              <a:rPr lang="en-US"/>
              <a:t>:</a:t>
            </a:r>
          </a:p>
        </p:txBody>
      </p:sp>
      <p:sp>
        <p:nvSpPr>
          <p:cNvPr id="10264" name="TextBox 23"/>
          <p:cNvSpPr txBox="1">
            <a:spLocks noChangeArrowheads="1"/>
          </p:cNvSpPr>
          <p:nvPr/>
        </p:nvSpPr>
        <p:spPr bwMode="auto">
          <a:xfrm>
            <a:off x="1500188" y="5143500"/>
            <a:ext cx="2778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rgbClr val="2B3C86"/>
                </a:solidFill>
                <a:latin typeface="Verdana" pitchFamily="34" charset="0"/>
                <a:cs typeface="Times New Roman" pitchFamily="18" charset="0"/>
              </a:defRPr>
            </a:lvl1pPr>
            <a:lvl2pPr marL="742950" indent="-285750" eaLnBrk="0" hangingPunct="0">
              <a:defRPr b="1">
                <a:solidFill>
                  <a:srgbClr val="2B3C86"/>
                </a:solidFill>
                <a:latin typeface="Verdana" pitchFamily="34" charset="0"/>
                <a:cs typeface="Times New Roman" pitchFamily="18" charset="0"/>
              </a:defRPr>
            </a:lvl2pPr>
            <a:lvl3pPr marL="1143000" indent="-228600" eaLnBrk="0" hangingPunct="0">
              <a:defRPr b="1">
                <a:solidFill>
                  <a:srgbClr val="2B3C86"/>
                </a:solidFill>
                <a:latin typeface="Verdana" pitchFamily="34" charset="0"/>
                <a:cs typeface="Times New Roman" pitchFamily="18" charset="0"/>
              </a:defRPr>
            </a:lvl3pPr>
            <a:lvl4pPr marL="1600200" indent="-228600" eaLnBrk="0" hangingPunct="0">
              <a:defRPr b="1">
                <a:solidFill>
                  <a:srgbClr val="2B3C86"/>
                </a:solidFill>
                <a:latin typeface="Verdana" pitchFamily="34" charset="0"/>
                <a:cs typeface="Times New Roman" pitchFamily="18" charset="0"/>
              </a:defRPr>
            </a:lvl4pPr>
            <a:lvl5pPr marL="2057400" indent="-228600" eaLnBrk="0" hangingPunct="0">
              <a:defRPr b="1">
                <a:solidFill>
                  <a:srgbClr val="2B3C86"/>
                </a:solidFill>
                <a:latin typeface="Verdana" pitchFamily="34" charset="0"/>
                <a:cs typeface="Times New Roman" pitchFamily="18" charset="0"/>
              </a:defRPr>
            </a:lvl5pPr>
            <a:lvl6pPr marL="2514600" indent="-228600" eaLnBrk="0" fontAlgn="base" hangingPunct="0">
              <a:spcBef>
                <a:spcPct val="50000"/>
              </a:spcBef>
              <a:spcAft>
                <a:spcPct val="0"/>
              </a:spcAft>
              <a:defRPr b="1">
                <a:solidFill>
                  <a:srgbClr val="2B3C86"/>
                </a:solidFill>
                <a:latin typeface="Verdana" pitchFamily="34" charset="0"/>
                <a:cs typeface="Times New Roman" pitchFamily="18" charset="0"/>
              </a:defRPr>
            </a:lvl6pPr>
            <a:lvl7pPr marL="2971800" indent="-228600" eaLnBrk="0" fontAlgn="base" hangingPunct="0">
              <a:spcBef>
                <a:spcPct val="50000"/>
              </a:spcBef>
              <a:spcAft>
                <a:spcPct val="0"/>
              </a:spcAft>
              <a:defRPr b="1">
                <a:solidFill>
                  <a:srgbClr val="2B3C86"/>
                </a:solidFill>
                <a:latin typeface="Verdana" pitchFamily="34" charset="0"/>
                <a:cs typeface="Times New Roman" pitchFamily="18" charset="0"/>
              </a:defRPr>
            </a:lvl7pPr>
            <a:lvl8pPr marL="3429000" indent="-228600" eaLnBrk="0" fontAlgn="base" hangingPunct="0">
              <a:spcBef>
                <a:spcPct val="50000"/>
              </a:spcBef>
              <a:spcAft>
                <a:spcPct val="0"/>
              </a:spcAft>
              <a:defRPr b="1">
                <a:solidFill>
                  <a:srgbClr val="2B3C86"/>
                </a:solidFill>
                <a:latin typeface="Verdana" pitchFamily="34" charset="0"/>
                <a:cs typeface="Times New Roman" pitchFamily="18" charset="0"/>
              </a:defRPr>
            </a:lvl8pPr>
            <a:lvl9pPr marL="3886200" indent="-228600" eaLnBrk="0" fontAlgn="base" hangingPunct="0">
              <a:spcBef>
                <a:spcPct val="50000"/>
              </a:spcBef>
              <a:spcAft>
                <a:spcPct val="0"/>
              </a:spcAft>
              <a:defRPr b="1">
                <a:solidFill>
                  <a:srgbClr val="2B3C86"/>
                </a:solidFill>
                <a:latin typeface="Verdana" pitchFamily="34" charset="0"/>
                <a:cs typeface="Times New Roman" pitchFamily="18" charset="0"/>
              </a:defRPr>
            </a:lvl9pPr>
          </a:lstStyle>
          <a:p>
            <a:pPr eaLnBrk="1" hangingPunct="1"/>
            <a:r>
              <a:rPr lang="en-US"/>
              <a:t>:</a:t>
            </a:r>
          </a:p>
        </p:txBody>
      </p:sp>
      <p:sp>
        <p:nvSpPr>
          <p:cNvPr id="4" name="Title 3"/>
          <p:cNvSpPr>
            <a:spLocks noGrp="1"/>
          </p:cNvSpPr>
          <p:nvPr>
            <p:ph type="title"/>
          </p:nvPr>
        </p:nvSpPr>
        <p:spPr/>
        <p:txBody>
          <a:bodyPr>
            <a:normAutofit/>
          </a:bodyPr>
          <a:lstStyle/>
          <a:p>
            <a:r>
              <a:rPr lang="en-US" dirty="0" smtClean="0"/>
              <a:t>Iterative Lifecycle </a:t>
            </a:r>
            <a:r>
              <a:rPr lang="en-US" dirty="0"/>
              <a:t>Model</a:t>
            </a:r>
            <a:endParaRPr lang="ru-RU" dirty="0"/>
          </a:p>
        </p:txBody>
      </p:sp>
      <p:sp>
        <p:nvSpPr>
          <p:cNvPr id="2" name="Footer Placeholder 1"/>
          <p:cNvSpPr>
            <a:spLocks noGrp="1"/>
          </p:cNvSpPr>
          <p:nvPr>
            <p:ph type="ftr" sz="quarter" idx="11"/>
          </p:nvPr>
        </p:nvSpPr>
        <p:spPr/>
        <p:txBody>
          <a:bodyPr/>
          <a:lstStyle/>
          <a:p>
            <a:r>
              <a:rPr lang="en-US" smtClean="0"/>
              <a:t>® 2011. EPAM Systems. All rights reserved.</a:t>
            </a:r>
            <a:endParaRPr lang="ru-RU"/>
          </a:p>
        </p:txBody>
      </p:sp>
      <p:sp>
        <p:nvSpPr>
          <p:cNvPr id="3" name="Slide Number Placeholder 2"/>
          <p:cNvSpPr>
            <a:spLocks noGrp="1"/>
          </p:cNvSpPr>
          <p:nvPr>
            <p:ph type="sldNum" sz="quarter" idx="12"/>
          </p:nvPr>
        </p:nvSpPr>
        <p:spPr/>
        <p:txBody>
          <a:bodyPr/>
          <a:lstStyle/>
          <a:p>
            <a:fld id="{0EB6C2E2-7391-4BA5-9162-90ECE42707CD}" type="slidenum">
              <a:rPr lang="ru-RU" smtClean="0"/>
              <a:t>9</a:t>
            </a:fld>
            <a:endParaRPr lang="ru-RU"/>
          </a:p>
        </p:txBody>
      </p:sp>
    </p:spTree>
    <p:extLst>
      <p:ext uri="{BB962C8B-B14F-4D97-AF65-F5344CB8AC3E}">
        <p14:creationId xmlns:p14="http://schemas.microsoft.com/office/powerpoint/2010/main" val="17430957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4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1" grpId="0"/>
      <p:bldP spid="514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EPAM">
      <a:dk1>
        <a:sysClr val="windowText" lastClr="000000"/>
      </a:dk1>
      <a:lt1>
        <a:sysClr val="window" lastClr="FFFFFF"/>
      </a:lt1>
      <a:dk2>
        <a:srgbClr val="1F497D"/>
      </a:dk2>
      <a:lt2>
        <a:srgbClr val="EEECE1"/>
      </a:lt2>
      <a:accent1>
        <a:srgbClr val="366092"/>
      </a:accent1>
      <a:accent2>
        <a:srgbClr val="4F81BD"/>
      </a:accent2>
      <a:accent3>
        <a:srgbClr val="9BBB59"/>
      </a:accent3>
      <a:accent4>
        <a:srgbClr val="8064A2"/>
      </a:accent4>
      <a:accent5>
        <a:srgbClr val="4BACC6"/>
      </a:accent5>
      <a:accent6>
        <a:srgbClr val="F79646"/>
      </a:accent6>
      <a:hlink>
        <a:srgbClr val="0000FF"/>
      </a:hlink>
      <a:folHlink>
        <a:srgbClr val="8000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711</TotalTime>
  <Words>8182</Words>
  <Application>Microsoft Macintosh PowerPoint</Application>
  <PresentationFormat>Экран (4:3)</PresentationFormat>
  <Paragraphs>780</Paragraphs>
  <Slides>61</Slides>
  <Notes>38</Notes>
  <HiddenSlides>0</HiddenSlides>
  <MMClips>0</MMClips>
  <ScaleCrop>false</ScaleCrop>
  <HeadingPairs>
    <vt:vector size="6" baseType="variant">
      <vt:variant>
        <vt:lpstr>Тема</vt:lpstr>
      </vt:variant>
      <vt:variant>
        <vt:i4>1</vt:i4>
      </vt:variant>
      <vt:variant>
        <vt:lpstr>Внедренные серверы OLE</vt:lpstr>
      </vt:variant>
      <vt:variant>
        <vt:i4>1</vt:i4>
      </vt:variant>
      <vt:variant>
        <vt:lpstr>Заголовки слайдов</vt:lpstr>
      </vt:variant>
      <vt:variant>
        <vt:i4>61</vt:i4>
      </vt:variant>
    </vt:vector>
  </HeadingPairs>
  <TitlesOfParts>
    <vt:vector size="63" baseType="lpstr">
      <vt:lpstr>Origin</vt:lpstr>
      <vt:lpstr>Photo Editor Photo</vt:lpstr>
      <vt:lpstr>Презентация PowerPoint</vt:lpstr>
      <vt:lpstr>Software Testing Fundamentals </vt:lpstr>
      <vt:lpstr>Software Lifecycle Models</vt:lpstr>
      <vt:lpstr>Big-Bang Model</vt:lpstr>
      <vt:lpstr>Code-and-Fix Model</vt:lpstr>
      <vt:lpstr>Waterfall Lifecycle Model</vt:lpstr>
      <vt:lpstr>V Lifecycle Model</vt:lpstr>
      <vt:lpstr>Spiral Model</vt:lpstr>
      <vt:lpstr>Iterative Lifecycle Model</vt:lpstr>
      <vt:lpstr>Agile Development</vt:lpstr>
      <vt:lpstr>Agile Principles</vt:lpstr>
      <vt:lpstr>Scrum</vt:lpstr>
      <vt:lpstr>Scrum Process and Artifacts </vt:lpstr>
      <vt:lpstr>Scrum Process and Roles</vt:lpstr>
      <vt:lpstr>Benefits</vt:lpstr>
      <vt:lpstr>Weaknesses</vt:lpstr>
      <vt:lpstr>Software Testing Stages</vt:lpstr>
      <vt:lpstr>Testing is a process</vt:lpstr>
      <vt:lpstr>Planning and Control</vt:lpstr>
      <vt:lpstr>Planning and Control</vt:lpstr>
      <vt:lpstr>Planning and Control</vt:lpstr>
      <vt:lpstr>Main Stages</vt:lpstr>
      <vt:lpstr>Initiation</vt:lpstr>
      <vt:lpstr>Main Stages</vt:lpstr>
      <vt:lpstr>Test Planning</vt:lpstr>
      <vt:lpstr>Main Stages</vt:lpstr>
      <vt:lpstr>Analysis and Design:</vt:lpstr>
      <vt:lpstr>Test Designing</vt:lpstr>
      <vt:lpstr>Main Stages</vt:lpstr>
      <vt:lpstr>Implementation and Execution:</vt:lpstr>
      <vt:lpstr>Implementation and Execution:</vt:lpstr>
      <vt:lpstr>Implementation and Execution:</vt:lpstr>
      <vt:lpstr>Test Executing</vt:lpstr>
      <vt:lpstr>Main Stages</vt:lpstr>
      <vt:lpstr>Evaluating Exit criteria and Reporting</vt:lpstr>
      <vt:lpstr>Analyze and Reporting</vt:lpstr>
      <vt:lpstr>Main Stages</vt:lpstr>
      <vt:lpstr>Test Closure activities:</vt:lpstr>
      <vt:lpstr>Completion</vt:lpstr>
      <vt:lpstr>Презентация PowerPoint</vt:lpstr>
      <vt:lpstr>Testing Axioms</vt:lpstr>
      <vt:lpstr>7 Testing Principles</vt:lpstr>
      <vt:lpstr>7 Testing Principles</vt:lpstr>
      <vt:lpstr>Testing Can’t Show That Bugs Don’t Exist</vt:lpstr>
      <vt:lpstr>7 Testing Principles</vt:lpstr>
      <vt:lpstr>It’s Impossible to Test a Program Completely</vt:lpstr>
      <vt:lpstr>Software Testing Is a Risk-Based Exercise</vt:lpstr>
      <vt:lpstr>7 Testing Principles</vt:lpstr>
      <vt:lpstr>Testers Aren’t the Most Popular Members of a Project Team</vt:lpstr>
      <vt:lpstr>7 Testing Principles</vt:lpstr>
      <vt:lpstr>Defect Clustering</vt:lpstr>
      <vt:lpstr>7 Testing Principles</vt:lpstr>
      <vt:lpstr>The Pesticide Paradox</vt:lpstr>
      <vt:lpstr>7 Testing Principles</vt:lpstr>
      <vt:lpstr>7 Testing Principles</vt:lpstr>
      <vt:lpstr>Testing Axioms</vt:lpstr>
      <vt:lpstr>Not All the Bugs You Find Will Be Fixed</vt:lpstr>
      <vt:lpstr>When a Bug’s a Bug Is Difficult to Say</vt:lpstr>
      <vt:lpstr>    Product Specifications Are Never Final</vt:lpstr>
      <vt:lpstr>Презентация PowerPoint</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р</dc:creator>
  <cp:lastModifiedBy>Maryna Didkovska</cp:lastModifiedBy>
  <cp:revision>82</cp:revision>
  <dcterms:created xsi:type="dcterms:W3CDTF">2011-08-22T22:03:15Z</dcterms:created>
  <dcterms:modified xsi:type="dcterms:W3CDTF">2016-03-20T08:52:23Z</dcterms:modified>
</cp:coreProperties>
</file>