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47"/>
  </p:notesMasterIdLst>
  <p:sldIdLst>
    <p:sldId id="270" r:id="rId2"/>
    <p:sldId id="257" r:id="rId3"/>
    <p:sldId id="319" r:id="rId4"/>
    <p:sldId id="467" r:id="rId5"/>
    <p:sldId id="468" r:id="rId6"/>
    <p:sldId id="469" r:id="rId7"/>
    <p:sldId id="426" r:id="rId8"/>
    <p:sldId id="427" r:id="rId9"/>
    <p:sldId id="428" r:id="rId10"/>
    <p:sldId id="429" r:id="rId11"/>
    <p:sldId id="430" r:id="rId12"/>
    <p:sldId id="431" r:id="rId13"/>
    <p:sldId id="454" r:id="rId14"/>
    <p:sldId id="480" r:id="rId15"/>
    <p:sldId id="434" r:id="rId16"/>
    <p:sldId id="466" r:id="rId17"/>
    <p:sldId id="435" r:id="rId18"/>
    <p:sldId id="436" r:id="rId19"/>
    <p:sldId id="437" r:id="rId20"/>
    <p:sldId id="438" r:id="rId21"/>
    <p:sldId id="439" r:id="rId22"/>
    <p:sldId id="440" r:id="rId23"/>
    <p:sldId id="442" r:id="rId24"/>
    <p:sldId id="443" r:id="rId25"/>
    <p:sldId id="473" r:id="rId26"/>
    <p:sldId id="459" r:id="rId27"/>
    <p:sldId id="457" r:id="rId28"/>
    <p:sldId id="461" r:id="rId29"/>
    <p:sldId id="462" r:id="rId30"/>
    <p:sldId id="463" r:id="rId31"/>
    <p:sldId id="464" r:id="rId32"/>
    <p:sldId id="460" r:id="rId33"/>
    <p:sldId id="445" r:id="rId34"/>
    <p:sldId id="455" r:id="rId35"/>
    <p:sldId id="447" r:id="rId36"/>
    <p:sldId id="448" r:id="rId37"/>
    <p:sldId id="482" r:id="rId38"/>
    <p:sldId id="484" r:id="rId39"/>
    <p:sldId id="483" r:id="rId40"/>
    <p:sldId id="486" r:id="rId41"/>
    <p:sldId id="449" r:id="rId42"/>
    <p:sldId id="450" r:id="rId43"/>
    <p:sldId id="451" r:id="rId44"/>
    <p:sldId id="452" r:id="rId45"/>
    <p:sldId id="302" r:id="rId4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na Yermokhina" initials="A" lastIdx="2" clrIdx="0"/>
  <p:cmAuthor id="1" name="р" initials="р"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8" autoAdjust="0"/>
    <p:restoredTop sz="83875" autoAdjust="0"/>
  </p:normalViewPr>
  <p:slideViewPr>
    <p:cSldViewPr>
      <p:cViewPr varScale="1">
        <p:scale>
          <a:sx n="54" d="100"/>
          <a:sy n="54" d="100"/>
        </p:scale>
        <p:origin x="1056"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commentAuthors" Target="commentAuthors.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image" Target="../media/image2.png"/><Relationship Id="rId2"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F15A3-491E-4CAA-814E-2ACDB251F119}" type="datetimeFigureOut">
              <a:rPr lang="ru-RU" smtClean="0"/>
              <a:t>19.09.17</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F924A-8ABD-48EB-8C7D-0F451B3BA9C4}" type="slidenum">
              <a:rPr lang="ru-RU" smtClean="0"/>
              <a:t>‹#›</a:t>
            </a:fld>
            <a:endParaRPr lang="ru-RU"/>
          </a:p>
        </p:txBody>
      </p:sp>
    </p:spTree>
    <p:extLst>
      <p:ext uri="{BB962C8B-B14F-4D97-AF65-F5344CB8AC3E}">
        <p14:creationId xmlns:p14="http://schemas.microsoft.com/office/powerpoint/2010/main" val="410341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E46BB9-97AF-4CE2-A6C0-318E0B7A7A41}" type="slidenum">
              <a:rPr lang="ru-RU" smtClean="0"/>
              <a:pPr/>
              <a:t>1</a:t>
            </a:fld>
            <a:endParaRPr lang="ru-RU" smtClean="0"/>
          </a:p>
        </p:txBody>
      </p:sp>
    </p:spTree>
    <p:extLst>
      <p:ext uri="{BB962C8B-B14F-4D97-AF65-F5344CB8AC3E}">
        <p14:creationId xmlns:p14="http://schemas.microsoft.com/office/powerpoint/2010/main" val="845287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10</a:t>
            </a:fld>
            <a:endParaRPr lang="ru-RU"/>
          </a:p>
        </p:txBody>
      </p:sp>
    </p:spTree>
    <p:extLst>
      <p:ext uri="{BB962C8B-B14F-4D97-AF65-F5344CB8AC3E}">
        <p14:creationId xmlns:p14="http://schemas.microsoft.com/office/powerpoint/2010/main" val="2738618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Каждый, кто может заметить, что программное обеспечение не работает должным образом, может создавать отчет об ошибке. </a:t>
            </a:r>
          </a:p>
          <a:p>
            <a:r>
              <a:rPr lang="ru-RU" sz="1200" kern="1200" dirty="0" smtClean="0">
                <a:solidFill>
                  <a:schemeClr val="tx1"/>
                </a:solidFill>
                <a:effectLst/>
                <a:latin typeface="+mn-lt"/>
                <a:ea typeface="+mn-ea"/>
                <a:cs typeface="+mn-cs"/>
              </a:rPr>
              <a:t>Это могут быть, в первую очередь, конечно же </a:t>
            </a:r>
            <a:r>
              <a:rPr lang="ru-RU" sz="1200" b="1" kern="1200" dirty="0" smtClean="0">
                <a:solidFill>
                  <a:schemeClr val="tx1"/>
                </a:solidFill>
                <a:effectLst/>
                <a:latin typeface="+mn-lt"/>
                <a:ea typeface="+mn-ea"/>
                <a:cs typeface="+mn-cs"/>
              </a:rPr>
              <a:t>тестировщики</a:t>
            </a:r>
            <a:r>
              <a:rPr lang="ru-RU" sz="1200" kern="1200" dirty="0" smtClean="0">
                <a:solidFill>
                  <a:schemeClr val="tx1"/>
                </a:solidFill>
                <a:effectLst/>
                <a:latin typeface="+mn-lt"/>
                <a:ea typeface="+mn-ea"/>
                <a:cs typeface="+mn-cs"/>
              </a:rPr>
              <a:t>, поскольку написание отчетов – это их прямая обязанность.</a:t>
            </a:r>
          </a:p>
          <a:p>
            <a:r>
              <a:rPr lang="ru-RU" sz="1200" kern="1200" dirty="0" smtClean="0">
                <a:solidFill>
                  <a:schemeClr val="tx1"/>
                </a:solidFill>
                <a:effectLst/>
                <a:latin typeface="+mn-lt"/>
                <a:ea typeface="+mn-ea"/>
                <a:cs typeface="+mn-cs"/>
              </a:rPr>
              <a:t>Это могут делать и </a:t>
            </a:r>
            <a:r>
              <a:rPr lang="ru-RU" sz="1200" b="1" kern="1200" dirty="0" smtClean="0">
                <a:solidFill>
                  <a:schemeClr val="tx1"/>
                </a:solidFill>
                <a:effectLst/>
                <a:latin typeface="+mn-lt"/>
                <a:ea typeface="+mn-ea"/>
                <a:cs typeface="+mn-cs"/>
              </a:rPr>
              <a:t>разработчики</a:t>
            </a:r>
            <a:r>
              <a:rPr lang="ru-RU" sz="1200" kern="1200" dirty="0" smtClean="0">
                <a:solidFill>
                  <a:schemeClr val="tx1"/>
                </a:solidFill>
                <a:effectLst/>
                <a:latin typeface="+mn-lt"/>
                <a:ea typeface="+mn-ea"/>
                <a:cs typeface="+mn-cs"/>
              </a:rPr>
              <a:t>. Существует такая практика, что разработчик, нашедший ошибку в своей работе, может задокументировать ее в бактрекинговую систему и назначить на самого себя ее исправление.</a:t>
            </a:r>
          </a:p>
          <a:p>
            <a:r>
              <a:rPr lang="ru-RU" sz="1200" kern="1200" dirty="0" smtClean="0">
                <a:solidFill>
                  <a:schemeClr val="tx1"/>
                </a:solidFill>
                <a:effectLst/>
                <a:latin typeface="+mn-lt"/>
                <a:ea typeface="+mn-ea"/>
                <a:cs typeface="+mn-cs"/>
              </a:rPr>
              <a:t>С одной стороны, это кажется не совсем понятным, как разработчик может найти в своей работе баг, да еще и назначить его исправление на себя. Если разработчик официально объявляет о своем же собственном баге, то об этом будет знать вся команда разработчиков, тестировщиков, а также менеджеры и заказчик. Возникает психологическая проблема: признаться в своей ошибке. Но с другой стороны, такие действия разработчика – это эффективный способ не потерять проблему. Потому что записанный на бумажку баг может быть утерян или забыт, соответственно, не исправлен, особенно, если у разработчика сейчас нет времени, чтобы устранить ошибку. </a:t>
            </a:r>
          </a:p>
          <a:p>
            <a:r>
              <a:rPr lang="ru-RU" sz="1200" kern="1200" dirty="0" smtClean="0">
                <a:solidFill>
                  <a:schemeClr val="tx1"/>
                </a:solidFill>
                <a:effectLst/>
                <a:latin typeface="+mn-lt"/>
                <a:ea typeface="+mn-ea"/>
                <a:cs typeface="+mn-cs"/>
              </a:rPr>
              <a:t>Создавать отчеты об ошибках может и </a:t>
            </a:r>
            <a:r>
              <a:rPr lang="ru-RU" sz="1200" b="1" kern="1200" dirty="0" smtClean="0">
                <a:solidFill>
                  <a:schemeClr val="tx1"/>
                </a:solidFill>
                <a:effectLst/>
                <a:latin typeface="+mn-lt"/>
                <a:ea typeface="+mn-ea"/>
                <a:cs typeface="+mn-cs"/>
              </a:rPr>
              <a:t>персонал</a:t>
            </a:r>
            <a:r>
              <a:rPr lang="ru-RU" sz="1200" kern="1200" dirty="0" smtClean="0">
                <a:solidFill>
                  <a:schemeClr val="tx1"/>
                </a:solidFill>
                <a:effectLst/>
                <a:latin typeface="+mn-lt"/>
                <a:ea typeface="+mn-ea"/>
                <a:cs typeface="+mn-cs"/>
              </a:rPr>
              <a:t>, </a:t>
            </a:r>
            <a:r>
              <a:rPr lang="ru-RU" sz="1200" b="1" kern="1200" dirty="0" smtClean="0">
                <a:solidFill>
                  <a:schemeClr val="tx1"/>
                </a:solidFill>
                <a:effectLst/>
                <a:latin typeface="+mn-lt"/>
                <a:ea typeface="+mn-ea"/>
                <a:cs typeface="+mn-cs"/>
              </a:rPr>
              <a:t>осуществляющий</a:t>
            </a:r>
            <a:r>
              <a:rPr lang="ru-RU" sz="1200" kern="1200" dirty="0" smtClean="0">
                <a:solidFill>
                  <a:schemeClr val="tx1"/>
                </a:solidFill>
                <a:effectLst/>
                <a:latin typeface="+mn-lt"/>
                <a:ea typeface="+mn-ea"/>
                <a:cs typeface="+mn-cs"/>
              </a:rPr>
              <a:t> </a:t>
            </a:r>
            <a:r>
              <a:rPr lang="ru-RU" sz="1200" b="1" kern="1200" dirty="0" smtClean="0">
                <a:solidFill>
                  <a:schemeClr val="tx1"/>
                </a:solidFill>
                <a:effectLst/>
                <a:latin typeface="+mn-lt"/>
                <a:ea typeface="+mn-ea"/>
                <a:cs typeface="+mn-cs"/>
              </a:rPr>
              <a:t>поддержку продукта</a:t>
            </a:r>
            <a:r>
              <a:rPr lang="ru-RU" sz="1200" kern="1200" dirty="0" smtClean="0">
                <a:solidFill>
                  <a:schemeClr val="tx1"/>
                </a:solidFill>
                <a:effectLst/>
                <a:latin typeface="+mn-lt"/>
                <a:ea typeface="+mn-ea"/>
                <a:cs typeface="+mn-cs"/>
              </a:rPr>
              <a:t>. Они добавляют новую функциональность по требованию заказчика, документируют возникающие проблемы, сами устраняют, проверяют и пишут отчеты заказчику, какие дефекты были обнаружены и устранены.</a:t>
            </a:r>
          </a:p>
          <a:p>
            <a:r>
              <a:rPr lang="ru-RU" sz="1200" kern="1200" dirty="0" smtClean="0">
                <a:solidFill>
                  <a:schemeClr val="tx1"/>
                </a:solidFill>
                <a:effectLst/>
                <a:latin typeface="+mn-lt"/>
                <a:ea typeface="+mn-ea"/>
                <a:cs typeface="+mn-cs"/>
              </a:rPr>
              <a:t>В меньшей степени создавать отчеты об ошибках могут продавцы, маркетологи или другой персонал, реализующий продукт (особенно те люди, которые непосредственно взаимодействуют с заказчиками). </a:t>
            </a:r>
          </a:p>
          <a:p>
            <a:r>
              <a:rPr lang="ru-RU" sz="1200" kern="1200" dirty="0" smtClean="0">
                <a:solidFill>
                  <a:schemeClr val="tx1"/>
                </a:solidFill>
                <a:effectLst/>
                <a:latin typeface="+mn-lt"/>
                <a:ea typeface="+mn-ea"/>
                <a:cs typeface="+mn-cs"/>
              </a:rPr>
              <a:t>Создавать отчеты могут и сами заказчики, если они принимают участие в приемке продукта, наблюдают за процессом тестирования и разработки.</a:t>
            </a:r>
          </a:p>
          <a:p>
            <a:r>
              <a:rPr lang="ru-RU" sz="1200" kern="1200" dirty="0" smtClean="0">
                <a:solidFill>
                  <a:schemeClr val="tx1"/>
                </a:solidFill>
                <a:effectLst/>
                <a:latin typeface="+mn-lt"/>
                <a:ea typeface="+mn-ea"/>
                <a:cs typeface="+mn-cs"/>
              </a:rPr>
              <a:t>И, конечно, создавать отчеты могут конечные пользователи. Их отчеты могут попадать к тестировщикам, которые должны проверить реальное существование обнаруженных пользователем ошибок, далее к разработчикам и опять к тестировщикам, которые проверяют продукт на предмет устраненности ошибок.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11</a:t>
            </a:fld>
            <a:endParaRPr lang="ru-RU"/>
          </a:p>
        </p:txBody>
      </p:sp>
    </p:spTree>
    <p:extLst>
      <p:ext uri="{BB962C8B-B14F-4D97-AF65-F5344CB8AC3E}">
        <p14:creationId xmlns:p14="http://schemas.microsoft.com/office/powerpoint/2010/main" val="544618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Это технический документ, создаваемый для того, чтобы описать признаки ошибки для того, чтобы, во-первых, донести до всех заинтересованных сторон, а именно, до заказчика, разработчика,  менеджера проекта, серьезность ошибки и ее влияние на продукт, а также обстоятельства, при которых возникает сама проблема. Во-вторых, чтобы определить приоритет в очередности исправления ошибок, и в-третьих, для того, чтобы помочь разработчику локализовать ошибку и исправить ее. </a:t>
            </a:r>
          </a:p>
          <a:p>
            <a:r>
              <a:rPr lang="ru-RU" sz="1200" kern="1200" dirty="0" smtClean="0">
                <a:solidFill>
                  <a:schemeClr val="tx1"/>
                </a:solidFill>
                <a:effectLst/>
                <a:latin typeface="+mn-lt"/>
                <a:ea typeface="+mn-ea"/>
                <a:cs typeface="+mn-cs"/>
              </a:rPr>
              <a:t>Отчет об ошибке – это основной результат работы тестировщика. И это один из наиболее важных  продуктов его работы. Во многом, о работе тестировщика судят по найденным им ошибкам. Отчеты об ошибках – это то, что видят окружающие. Если база с ошибками пуста, то это значит, что либо очень хорошо работают программисты, либо плохо работают тестировщики. Возможен и третий вариант, когда тестировщиков на проекте просто нет или они в бессрочном отпуске</a:t>
            </a:r>
            <a:r>
              <a:rPr lang="ru-RU" sz="1200" kern="1200" dirty="0" smtClean="0">
                <a:solidFill>
                  <a:schemeClr val="tx1"/>
                </a:solidFill>
                <a:effectLst/>
                <a:latin typeface="+mn-lt"/>
                <a:ea typeface="+mn-ea"/>
                <a:cs typeface="+mn-cs"/>
                <a:sym typeface="Wingdings"/>
              </a:rPr>
              <a:t></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Однако для тестировщиков важно не впадать в другую крайность: плодить отчеты об ошибках по всевозможным причинам. Потому что, важно не количество найденных ошибок, а их качество (серьезность, критичность, важность для заказчика и т.д.). За час, допустим, один тестировщик находит 1 баг, а другой за это же время находит 5 багов. Но это не означает, что второй более профессионально работает, чем первый. Отлично, если второй нашел 5 багов, но здесь важно другое, насколько они серьезны для приложения.</a:t>
            </a:r>
          </a:p>
          <a:p>
            <a:r>
              <a:rPr lang="ru-RU" sz="1200" kern="1200" dirty="0" smtClean="0">
                <a:solidFill>
                  <a:schemeClr val="tx1"/>
                </a:solidFill>
                <a:effectLst/>
                <a:latin typeface="+mn-lt"/>
                <a:ea typeface="+mn-ea"/>
                <a:cs typeface="+mn-cs"/>
              </a:rPr>
              <a:t>Кроме того, для тестировщика является не менее важным не только обнаружить ошибку, задокументировать ее, но и добиться того, чтобы они была исправлена. </a:t>
            </a:r>
          </a:p>
          <a:p>
            <a:r>
              <a:rPr lang="ru-RU" sz="1200" kern="1200" dirty="0" smtClean="0">
                <a:solidFill>
                  <a:schemeClr val="tx1"/>
                </a:solidFill>
                <a:effectLst/>
                <a:latin typeface="+mn-lt"/>
                <a:ea typeface="+mn-ea"/>
                <a:cs typeface="+mn-cs"/>
              </a:rPr>
              <a:t>В результате исправления дефектов качество выпускаемого продукта повышается. Однако, это может происходить не всегда, а только в тех случаях, если ошибки, найденные тестировщиками, были настоящими, не надуманными. В результате исправления надуманной («натянутой») ошибки, состояние разрабатываемого продукта может не улучшится, а наоборот ухудшиться.</a:t>
            </a:r>
          </a:p>
          <a:p>
            <a:r>
              <a:rPr lang="ru-RU" sz="1200" kern="1200" dirty="0" smtClean="0">
                <a:solidFill>
                  <a:schemeClr val="tx1"/>
                </a:solidFill>
                <a:effectLst/>
                <a:latin typeface="+mn-lt"/>
                <a:ea typeface="+mn-ea"/>
                <a:cs typeface="+mn-cs"/>
              </a:rPr>
              <a:t>Таким образом, относительно работы тестировщика существуют 2 важные аксиомы:</a:t>
            </a:r>
          </a:p>
          <a:p>
            <a:r>
              <a:rPr lang="ru-RU" sz="1200" b="1"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ru-RU" sz="1200" b="1" kern="1200" dirty="0" smtClean="0">
                <a:solidFill>
                  <a:schemeClr val="tx1"/>
                </a:solidFill>
                <a:effectLst/>
                <a:latin typeface="+mn-lt"/>
                <a:ea typeface="+mn-ea"/>
                <a:cs typeface="+mn-cs"/>
              </a:rPr>
              <a:t>Создание хороших отчетов об ошибках – это профессиональная обязанность тестировщика, за которую он отвечает.</a:t>
            </a:r>
            <a:endParaRPr lang="ru-RU"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7F924A-8ABD-48EB-8C7D-0F451B3BA9C4}" type="slidenum">
              <a:rPr lang="ru-RU" smtClean="0"/>
              <a:t>12</a:t>
            </a:fld>
            <a:endParaRPr lang="ru-RU"/>
          </a:p>
        </p:txBody>
      </p:sp>
    </p:spTree>
    <p:extLst>
      <p:ext uri="{BB962C8B-B14F-4D97-AF65-F5344CB8AC3E}">
        <p14:creationId xmlns:p14="http://schemas.microsoft.com/office/powerpoint/2010/main" val="1967286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Главная цель отчета о дефекте заключается в том, чтобы этот дефект был исправлен.</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И как вывод: самым лучший тестировщик – это не тот, который находит наибольшее количество дефектов, а тот, кто добивается исправления наибольшего количества дефектов</a:t>
            </a:r>
            <a:r>
              <a:rPr lang="ru-RU" sz="1200" kern="1200" dirty="0" smtClean="0">
                <a:solidFill>
                  <a:schemeClr val="tx1"/>
                </a:solidFill>
                <a:effectLst/>
                <a:latin typeface="+mn-lt"/>
                <a:ea typeface="+mn-ea"/>
                <a:cs typeface="+mn-cs"/>
                <a:sym typeface="Wingding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И здесь главный козырь – это профессионализм тестировщика. Если вы не можете доказать, что баг является багом, то вас никто не будет воспринимать всерьез. А, следовательно, вы не достигните главной цели, которая заключается в том, чтобы получить ошибку пофикшенной.</a:t>
            </a:r>
          </a:p>
          <a:p>
            <a:r>
              <a:rPr lang="ru-RU" sz="1200" kern="1200" dirty="0" smtClean="0">
                <a:solidFill>
                  <a:schemeClr val="tx1"/>
                </a:solidFill>
                <a:effectLst/>
                <a:latin typeface="+mn-lt"/>
                <a:ea typeface="+mn-ea"/>
                <a:cs typeface="+mn-cs"/>
              </a:rPr>
              <a:t>Профессиональная сторона отражает и то, насколько хорошо тестировщик исследует наличие ошибок и описывает ошибку так, чтобы программист сразу же ее мог воспроизвести и понять в чем дело.</a:t>
            </a:r>
          </a:p>
          <a:p>
            <a:endParaRPr lang="ru-RU"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13</a:t>
            </a:fld>
            <a:endParaRPr lang="ru-RU"/>
          </a:p>
        </p:txBody>
      </p:sp>
    </p:spTree>
    <p:extLst>
      <p:ext uri="{BB962C8B-B14F-4D97-AF65-F5344CB8AC3E}">
        <p14:creationId xmlns:p14="http://schemas.microsoft.com/office/powerpoint/2010/main" val="2317305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Итак, ошибку мы обнаружили, можем ее описать, но появляется вопрос, где это можно сделать? И как потом сохранить отчет об ошибке, как его передать разработчику, как сделать его визуально доступным для заказчика и менеджера?</a:t>
            </a:r>
          </a:p>
          <a:p>
            <a:r>
              <a:rPr lang="ru-RU" sz="1200" kern="1200" dirty="0" smtClean="0">
                <a:solidFill>
                  <a:schemeClr val="tx1"/>
                </a:solidFill>
                <a:effectLst/>
                <a:latin typeface="+mn-lt"/>
                <a:ea typeface="+mn-ea"/>
                <a:cs typeface="+mn-cs"/>
              </a:rPr>
              <a:t>Сейчас мы поговорим о том, где создаются и хранятся отчеты об ошибках. </a:t>
            </a:r>
          </a:p>
          <a:p>
            <a:r>
              <a:rPr lang="ru-RU" sz="1200" kern="1200" dirty="0" smtClean="0">
                <a:solidFill>
                  <a:schemeClr val="tx1"/>
                </a:solidFill>
                <a:effectLst/>
                <a:latin typeface="+mn-lt"/>
                <a:ea typeface="+mn-ea"/>
                <a:cs typeface="+mn-cs"/>
              </a:rPr>
              <a:t>Если вернуться на много лет назад и посмотреть где раньше создавались отчеты об ошибках, и как они хранились, то можно было бы увидеть следующую картинку:</a:t>
            </a:r>
          </a:p>
          <a:p>
            <a:r>
              <a:rPr lang="ru-RU" sz="1200" b="1" kern="1200" dirty="0" smtClean="0">
                <a:solidFill>
                  <a:schemeClr val="tx1"/>
                </a:solidFill>
                <a:effectLst/>
                <a:latin typeface="+mn-lt"/>
                <a:ea typeface="+mn-ea"/>
                <a:cs typeface="+mn-cs"/>
              </a:rPr>
              <a:t>Первый вариант</a:t>
            </a:r>
            <a:r>
              <a:rPr lang="ru-RU" sz="1200" kern="1200" dirty="0" smtClean="0">
                <a:solidFill>
                  <a:schemeClr val="tx1"/>
                </a:solidFill>
                <a:effectLst/>
                <a:latin typeface="+mn-lt"/>
                <a:ea typeface="+mn-ea"/>
                <a:cs typeface="+mn-cs"/>
              </a:rPr>
              <a:t>: тестировщик находит ошибку, звонит программисту и объясняет на словах, что за ошибка и как ее воспроизвести. Программист говорит «Да, понял, исправлю». Далее звонит еще один тестировщик и рассказывает о следующей проблеме, которую программист также обещает устранить, и конечно же напрочь забывает о первой. Ну, не совсем напрочь, конечно, но риск велик.</a:t>
            </a:r>
          </a:p>
          <a:p>
            <a:r>
              <a:rPr lang="ru-RU" sz="1200" b="1" kern="1200" dirty="0" smtClean="0">
                <a:solidFill>
                  <a:schemeClr val="tx1"/>
                </a:solidFill>
                <a:effectLst/>
                <a:latin typeface="+mn-lt"/>
                <a:ea typeface="+mn-ea"/>
                <a:cs typeface="+mn-cs"/>
              </a:rPr>
              <a:t>Второй вариант</a:t>
            </a:r>
            <a:r>
              <a:rPr lang="ru-RU" sz="1200" kern="1200" dirty="0" smtClean="0">
                <a:solidFill>
                  <a:schemeClr val="tx1"/>
                </a:solidFill>
                <a:effectLst/>
                <a:latin typeface="+mn-lt"/>
                <a:ea typeface="+mn-ea"/>
                <a:cs typeface="+mn-cs"/>
              </a:rPr>
              <a:t>: тестировщик находит ошибку, создает бумажный отчет, далее собирает все отчеты и несет в отдел разработчиков. Там бумаги разбирают, ошибки рассматривают, исправляют, пишут в отчете, что было сделано и отправляют в отдел тестировщиков, которые опять же разбирают бумаги и проверяют исправление. В результате ошибки исправлены, но на это ушло очень много времени.</a:t>
            </a:r>
          </a:p>
          <a:p>
            <a:r>
              <a:rPr lang="ru-RU" sz="1200" b="1" kern="1200" dirty="0" smtClean="0">
                <a:solidFill>
                  <a:schemeClr val="tx1"/>
                </a:solidFill>
                <a:effectLst/>
                <a:latin typeface="+mn-lt"/>
                <a:ea typeface="+mn-ea"/>
                <a:cs typeface="+mn-cs"/>
              </a:rPr>
              <a:t>Третий вариант</a:t>
            </a:r>
            <a:r>
              <a:rPr lang="ru-RU" sz="1200" kern="1200" dirty="0" smtClean="0">
                <a:solidFill>
                  <a:schemeClr val="tx1"/>
                </a:solidFill>
                <a:effectLst/>
                <a:latin typeface="+mn-lt"/>
                <a:ea typeface="+mn-ea"/>
                <a:cs typeface="+mn-cs"/>
              </a:rPr>
              <a:t>: использование для создания отчетов </a:t>
            </a:r>
            <a:r>
              <a:rPr lang="en-US" sz="1200" kern="1200" dirty="0" err="1" smtClean="0">
                <a:solidFill>
                  <a:schemeClr val="tx1"/>
                </a:solidFill>
                <a:effectLst/>
                <a:latin typeface="+mn-lt"/>
                <a:ea typeface="+mn-ea"/>
                <a:cs typeface="+mn-cs"/>
              </a:rPr>
              <a:t>OutLook</a:t>
            </a:r>
            <a:r>
              <a:rPr lang="ru-RU" sz="1200" kern="1200" dirty="0" smtClean="0">
                <a:solidFill>
                  <a:schemeClr val="tx1"/>
                </a:solidFill>
                <a:effectLst/>
                <a:latin typeface="+mn-lt"/>
                <a:ea typeface="+mn-ea"/>
                <a:cs typeface="+mn-cs"/>
              </a:rPr>
              <a:t>, где можно создавать форму, заполнять ее и отправлять по почте разработчику. Первая багтрекинговая система в </a:t>
            </a:r>
            <a:r>
              <a:rPr lang="en-US" sz="1200" kern="1200" dirty="0" smtClean="0">
                <a:solidFill>
                  <a:schemeClr val="tx1"/>
                </a:solidFill>
                <a:effectLst/>
                <a:latin typeface="+mn-lt"/>
                <a:ea typeface="+mn-ea"/>
                <a:cs typeface="+mn-cs"/>
              </a:rPr>
              <a:t>EPAM</a:t>
            </a:r>
            <a:r>
              <a:rPr lang="ru-RU" sz="1200" kern="1200" dirty="0" smtClean="0">
                <a:solidFill>
                  <a:schemeClr val="tx1"/>
                </a:solidFill>
                <a:effectLst/>
                <a:latin typeface="+mn-lt"/>
                <a:ea typeface="+mn-ea"/>
                <a:cs typeface="+mn-cs"/>
              </a:rPr>
              <a:t> была как раз построена на базе </a:t>
            </a:r>
            <a:r>
              <a:rPr lang="en-US" sz="1200" kern="1200" dirty="0" smtClean="0">
                <a:solidFill>
                  <a:schemeClr val="tx1"/>
                </a:solidFill>
                <a:effectLst/>
                <a:latin typeface="+mn-lt"/>
                <a:ea typeface="+mn-ea"/>
                <a:cs typeface="+mn-cs"/>
              </a:rPr>
              <a:t>Outlook</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 наши дни уже никто не пользуется бумажными отчетами, почтой или чем-либо еще для того, чтобы передать информацию об ошибке. Существует множество разнообразных программ, которые позволяют создавать и хранить отчеты об ошибках (далее будем просто говорить Дефекты), назначать эти дефекты на программистов для последующего устранения, отслеживать статус дефекта, время, затрачиваемое на его исправление, и много чего еще. Эти системы называются BugTracking System</a:t>
            </a:r>
            <a:r>
              <a:rPr lang="en-US" sz="1200" kern="1200" dirty="0" smtClean="0">
                <a:solidFill>
                  <a:schemeClr val="tx1"/>
                </a:solidFill>
                <a:effectLst/>
                <a:latin typeface="+mn-lt"/>
                <a:ea typeface="+mn-ea"/>
                <a:cs typeface="+mn-cs"/>
              </a:rPr>
              <a:t>s</a:t>
            </a:r>
            <a:r>
              <a:rPr lang="ru-RU" sz="1200" kern="1200" dirty="0" smtClean="0">
                <a:solidFill>
                  <a:schemeClr val="tx1"/>
                </a:solidFill>
                <a:effectLst/>
                <a:latin typeface="+mn-lt"/>
                <a:ea typeface="+mn-ea"/>
                <a:cs typeface="+mn-cs"/>
              </a:rPr>
              <a:t>. Их существует великое множество: и простых и сложных, и бесплатных и за большие деньги, и с примитивной и с богатой функциональностью, сделанных как веб-приложение или как </a:t>
            </a:r>
            <a:r>
              <a:rPr lang="en-US" sz="1200" kern="1200" dirty="0" smtClean="0">
                <a:solidFill>
                  <a:schemeClr val="tx1"/>
                </a:solidFill>
                <a:effectLst/>
                <a:latin typeface="+mn-lt"/>
                <a:ea typeface="+mn-ea"/>
                <a:cs typeface="+mn-cs"/>
              </a:rPr>
              <a:t>standalone</a:t>
            </a:r>
            <a:r>
              <a:rPr lang="ru-RU" sz="1200" kern="1200" dirty="0" smtClean="0">
                <a:solidFill>
                  <a:schemeClr val="tx1"/>
                </a:solidFill>
                <a:effectLst/>
                <a:latin typeface="+mn-lt"/>
                <a:ea typeface="+mn-ea"/>
                <a:cs typeface="+mn-cs"/>
              </a:rPr>
              <a:t>. Но суть и предназначение у них у всех одно: позволять создавать, хранить и работать с отчетами об ошибках.</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14</a:t>
            </a:fld>
            <a:endParaRPr lang="ru-RU"/>
          </a:p>
        </p:txBody>
      </p:sp>
    </p:spTree>
    <p:extLst>
      <p:ext uri="{BB962C8B-B14F-4D97-AF65-F5344CB8AC3E}">
        <p14:creationId xmlns:p14="http://schemas.microsoft.com/office/powerpoint/2010/main" val="3463532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Мы еще раз рассмотрели, как происходит процесс поиска и отслеживания дефектов параллельно с разработкой продукта. А теперь необходимо посмотреть, что происходит с багом с момента его возникновения, до момента исправления, и заканчивается ли на исправлении жизненный цикл бага.</a:t>
            </a:r>
          </a:p>
          <a:p>
            <a:r>
              <a:rPr lang="ru-RU" sz="1200" kern="1200" dirty="0" smtClean="0">
                <a:solidFill>
                  <a:schemeClr val="tx1"/>
                </a:solidFill>
                <a:effectLst/>
                <a:latin typeface="+mn-lt"/>
                <a:ea typeface="+mn-ea"/>
                <a:cs typeface="+mn-cs"/>
              </a:rPr>
              <a:t>Есть схема, которая как раз и отражает весь этот процесс, который начинается с того, что тестировщик находит ошибку. Здесь можно увидеть основные ключевые моменты, на которых меняется статус бага. Они отмечены кружочками, где написано, какой статус приобретает баг после какой-то произведенной работы. Итак, тестировщик находит дефект и представляет его на рассмотрение в РМС. С этого момента баг начинает свою официальную жизнь и о его существовании знают необходимые люди. Статус этого бага </a:t>
            </a:r>
            <a:r>
              <a:rPr lang="en-US" sz="1200" b="1" kern="1200" dirty="0" smtClean="0">
                <a:solidFill>
                  <a:schemeClr val="tx1"/>
                </a:solidFill>
                <a:effectLst/>
                <a:latin typeface="+mn-lt"/>
                <a:ea typeface="+mn-ea"/>
                <a:cs typeface="+mn-cs"/>
              </a:rPr>
              <a:t>Submitted</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Далее ведущий разработчик рассматривает дефект и назначает его исправление на кого-нибудь из команды разработчиков. После этого статус бага меняется. Теперь он считается </a:t>
            </a:r>
            <a:r>
              <a:rPr lang="en-US" sz="1200" b="1" kern="1200" dirty="0" smtClean="0">
                <a:solidFill>
                  <a:schemeClr val="tx1"/>
                </a:solidFill>
                <a:effectLst/>
                <a:latin typeface="+mn-lt"/>
                <a:ea typeface="+mn-ea"/>
                <a:cs typeface="+mn-cs"/>
              </a:rPr>
              <a:t>Assigned</a:t>
            </a:r>
            <a:r>
              <a:rPr lang="ru-RU" sz="1200" b="1"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Потом разработчик, на которого было назначено исправление дефекта, исправляет его и сообщает о том, что задание выполнено – статус бага меняется на </a:t>
            </a:r>
            <a:r>
              <a:rPr lang="en-US" sz="1200" b="1" kern="1200" dirty="0" smtClean="0">
                <a:solidFill>
                  <a:schemeClr val="tx1"/>
                </a:solidFill>
                <a:effectLst/>
                <a:latin typeface="+mn-lt"/>
                <a:ea typeface="+mn-ea"/>
                <a:cs typeface="+mn-cs"/>
              </a:rPr>
              <a:t>Fixed</a:t>
            </a:r>
            <a:r>
              <a:rPr lang="ru-RU" sz="1200" b="1"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Но на этом его жизненный цикл не заканчивается. Для того, чтобы жизненный цикл бага был закончен, тестировщик, который обнаружил ошибку проверяет на новом билде (в котором исправление данной ошибки заявлено), исправлен ли дефект или нет. И только в том случае, если ошибка не проявится на новом билде, тестировщик меняет статус бага  на </a:t>
            </a:r>
            <a:r>
              <a:rPr lang="en-US" sz="1200" b="1" kern="1200" dirty="0" smtClean="0">
                <a:solidFill>
                  <a:schemeClr val="tx1"/>
                </a:solidFill>
                <a:effectLst/>
                <a:latin typeface="+mn-lt"/>
                <a:ea typeface="+mn-ea"/>
                <a:cs typeface="+mn-cs"/>
              </a:rPr>
              <a:t>Verified</a:t>
            </a:r>
            <a:r>
              <a:rPr lang="ru-RU" sz="1200" b="1"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Если баг проявляется на новом билде, то тестировщик снова открывает этот дефект. Баг приобретает статус </a:t>
            </a:r>
            <a:r>
              <a:rPr lang="en-US" sz="1200" b="1" kern="1200" dirty="0" smtClean="0">
                <a:solidFill>
                  <a:schemeClr val="tx1"/>
                </a:solidFill>
                <a:effectLst/>
                <a:latin typeface="+mn-lt"/>
                <a:ea typeface="+mn-ea"/>
                <a:cs typeface="+mn-cs"/>
              </a:rPr>
              <a:t>Reopened</a:t>
            </a:r>
            <a:r>
              <a:rPr lang="ru-RU" sz="1200" b="1"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Баг может быть отклонен (статус </a:t>
            </a:r>
            <a:r>
              <a:rPr lang="en-US" sz="1200" b="1" kern="1200" dirty="0" smtClean="0">
                <a:solidFill>
                  <a:schemeClr val="tx1"/>
                </a:solidFill>
                <a:effectLst/>
                <a:latin typeface="+mn-lt"/>
                <a:ea typeface="+mn-ea"/>
                <a:cs typeface="+mn-cs"/>
              </a:rPr>
              <a:t>Declined</a:t>
            </a:r>
            <a:r>
              <a:rPr lang="ru-RU" sz="1200" kern="1200" dirty="0" smtClean="0">
                <a:solidFill>
                  <a:schemeClr val="tx1"/>
                </a:solidFill>
                <a:effectLst/>
                <a:latin typeface="+mn-lt"/>
                <a:ea typeface="+mn-ea"/>
                <a:cs typeface="+mn-cs"/>
              </a:rPr>
              <a:t>).</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В каких случаях это может произойти? Во-первых, потому, что для заказчика какие-то ошибки перестают быть актуальными. Во-вторых, это может случится по вине тестировщика из-за плохого знания продукта, требований (дефекта на самом деле нет), завышение серьезности бага и т.д.</a:t>
            </a:r>
          </a:p>
          <a:p>
            <a:r>
              <a:rPr lang="en-US" sz="1200" b="1" kern="1200" dirty="0" smtClean="0">
                <a:solidFill>
                  <a:schemeClr val="tx1"/>
                </a:solidFill>
                <a:effectLst/>
                <a:latin typeface="+mn-lt"/>
                <a:ea typeface="+mn-ea"/>
                <a:cs typeface="+mn-cs"/>
              </a:rPr>
              <a:t>Reopened </a:t>
            </a:r>
            <a:r>
              <a:rPr lang="ru-RU" sz="1200" kern="1200" dirty="0" smtClean="0">
                <a:solidFill>
                  <a:schemeClr val="tx1"/>
                </a:solidFill>
                <a:effectLst/>
                <a:latin typeface="+mn-lt"/>
                <a:ea typeface="+mn-ea"/>
                <a:cs typeface="+mn-cs"/>
              </a:rPr>
              <a:t>во многом</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показывает на качество работы программиста, </a:t>
            </a:r>
            <a:r>
              <a:rPr lang="en-US" sz="1200" b="1" kern="1200" dirty="0" smtClean="0">
                <a:solidFill>
                  <a:schemeClr val="tx1"/>
                </a:solidFill>
                <a:effectLst/>
                <a:latin typeface="+mn-lt"/>
                <a:ea typeface="+mn-ea"/>
                <a:cs typeface="+mn-cs"/>
              </a:rPr>
              <a:t>Declined</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 на качество работы тестировщика.</a:t>
            </a:r>
          </a:p>
          <a:p>
            <a:r>
              <a:rPr lang="ru-RU" sz="1200" kern="1200" dirty="0" smtClean="0">
                <a:solidFill>
                  <a:schemeClr val="tx1"/>
                </a:solidFill>
                <a:effectLst/>
                <a:latin typeface="+mn-lt"/>
                <a:ea typeface="+mn-ea"/>
                <a:cs typeface="+mn-cs"/>
              </a:rPr>
              <a:t>И в том и в другом случае необходимо  взаимодействовать с программистом и выяснять почему так происходит. В случае </a:t>
            </a:r>
            <a:r>
              <a:rPr lang="en-US" sz="1200" b="1" kern="1200" dirty="0" smtClean="0">
                <a:solidFill>
                  <a:schemeClr val="tx1"/>
                </a:solidFill>
                <a:effectLst/>
                <a:latin typeface="+mn-lt"/>
                <a:ea typeface="+mn-ea"/>
                <a:cs typeface="+mn-cs"/>
              </a:rPr>
              <a:t>Reopened</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это может перерасти в перебрасывание бага туда-сюда. В случае </a:t>
            </a:r>
            <a:r>
              <a:rPr lang="en-US" sz="1200" b="1" kern="1200" dirty="0" smtClean="0">
                <a:solidFill>
                  <a:schemeClr val="tx1"/>
                </a:solidFill>
                <a:effectLst/>
                <a:latin typeface="+mn-lt"/>
                <a:ea typeface="+mn-ea"/>
                <a:cs typeface="+mn-cs"/>
              </a:rPr>
              <a:t>Declined</a:t>
            </a:r>
            <a:r>
              <a:rPr lang="ru-RU" sz="1200" b="1" kern="1200" dirty="0" smtClean="0">
                <a:solidFill>
                  <a:schemeClr val="tx1"/>
                </a:solidFill>
                <a:effectLst/>
                <a:latin typeface="+mn-lt"/>
                <a:ea typeface="+mn-ea"/>
                <a:cs typeface="+mn-cs"/>
              </a:rPr>
              <a:t> - </a:t>
            </a:r>
            <a:r>
              <a:rPr lang="ru-RU" sz="1200" kern="1200" dirty="0" smtClean="0">
                <a:solidFill>
                  <a:schemeClr val="tx1"/>
                </a:solidFill>
                <a:effectLst/>
                <a:latin typeface="+mn-lt"/>
                <a:ea typeface="+mn-ea"/>
                <a:cs typeface="+mn-cs"/>
              </a:rPr>
              <a:t>это камень в огород тестировщика. Здесь нужно защититься самому или признать проблему. </a:t>
            </a:r>
          </a:p>
          <a:p>
            <a:r>
              <a:rPr lang="ru-RU" sz="1200" kern="1200" dirty="0" smtClean="0">
                <a:solidFill>
                  <a:schemeClr val="tx1"/>
                </a:solidFill>
                <a:effectLst/>
                <a:latin typeface="+mn-lt"/>
                <a:ea typeface="+mn-ea"/>
                <a:cs typeface="+mn-cs"/>
              </a:rPr>
              <a:t>Если исправление конкретного бага сейчас не очень важно или заказчик пока думает, или мы ждем какую-то информацию, от которой зависит его исправление, тогда баг приобретает статус </a:t>
            </a:r>
            <a:r>
              <a:rPr lang="en-US" sz="1200" b="1" kern="1200" dirty="0" smtClean="0">
                <a:solidFill>
                  <a:schemeClr val="tx1"/>
                </a:solidFill>
                <a:effectLst/>
                <a:latin typeface="+mn-lt"/>
                <a:ea typeface="+mn-ea"/>
                <a:cs typeface="+mn-cs"/>
              </a:rPr>
              <a:t>Deferred</a:t>
            </a:r>
            <a:r>
              <a:rPr lang="ru-RU"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Deferred</a:t>
            </a:r>
            <a:r>
              <a:rPr lang="ru-RU" sz="1200" kern="1200" dirty="0" smtClean="0">
                <a:solidFill>
                  <a:schemeClr val="tx1"/>
                </a:solidFill>
                <a:effectLst/>
                <a:latin typeface="+mn-lt"/>
                <a:ea typeface="+mn-ea"/>
                <a:cs typeface="+mn-cs"/>
              </a:rPr>
              <a:t> не означает </a:t>
            </a:r>
            <a:r>
              <a:rPr lang="en-US" sz="1200" b="1" kern="1200" dirty="0" smtClean="0">
                <a:solidFill>
                  <a:schemeClr val="tx1"/>
                </a:solidFill>
                <a:effectLst/>
                <a:latin typeface="+mn-lt"/>
                <a:ea typeface="+mn-ea"/>
                <a:cs typeface="+mn-cs"/>
              </a:rPr>
              <a:t>Declined</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Но в последствии он может стать </a:t>
            </a:r>
            <a:r>
              <a:rPr lang="en-US" sz="1200" b="1" kern="1200" dirty="0" smtClean="0">
                <a:solidFill>
                  <a:schemeClr val="tx1"/>
                </a:solidFill>
                <a:effectLst/>
                <a:latin typeface="+mn-lt"/>
                <a:ea typeface="+mn-ea"/>
                <a:cs typeface="+mn-cs"/>
              </a:rPr>
              <a:t>Declined</a:t>
            </a:r>
            <a:r>
              <a:rPr lang="ru-RU" sz="1200" b="1"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Итак, закрытым считается баг, у которого статус </a:t>
            </a:r>
            <a:r>
              <a:rPr lang="en-US" sz="1200" b="1" kern="1200" dirty="0" smtClean="0">
                <a:solidFill>
                  <a:schemeClr val="tx1"/>
                </a:solidFill>
                <a:effectLst/>
                <a:latin typeface="+mn-lt"/>
                <a:ea typeface="+mn-ea"/>
                <a:cs typeface="+mn-cs"/>
              </a:rPr>
              <a:t>Verified</a:t>
            </a:r>
            <a:r>
              <a:rPr lang="ru-RU"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Declined</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Открытыми являются баги со статусами </a:t>
            </a:r>
            <a:r>
              <a:rPr lang="en-US" sz="1200" b="1" kern="1200" dirty="0" smtClean="0">
                <a:solidFill>
                  <a:schemeClr val="tx1"/>
                </a:solidFill>
                <a:effectLst/>
                <a:latin typeface="+mn-lt"/>
                <a:ea typeface="+mn-ea"/>
                <a:cs typeface="+mn-cs"/>
              </a:rPr>
              <a:t>Submitted</a:t>
            </a:r>
            <a:r>
              <a:rPr lang="ru-RU"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Assigned</a:t>
            </a:r>
            <a:r>
              <a:rPr lang="ru-RU"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Reopened</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Промежуточное положение занимают баги со статусами </a:t>
            </a:r>
            <a:r>
              <a:rPr lang="en-US" sz="1200" b="1" kern="1200" dirty="0" smtClean="0">
                <a:solidFill>
                  <a:schemeClr val="tx1"/>
                </a:solidFill>
                <a:effectLst/>
                <a:latin typeface="+mn-lt"/>
                <a:ea typeface="+mn-ea"/>
                <a:cs typeface="+mn-cs"/>
              </a:rPr>
              <a:t>Fixed </a:t>
            </a:r>
            <a:r>
              <a:rPr lang="ru-RU" sz="1200" kern="1200" dirty="0" smtClean="0">
                <a:solidFill>
                  <a:schemeClr val="tx1"/>
                </a:solidFill>
                <a:effectLst/>
                <a:latin typeface="+mn-lt"/>
                <a:ea typeface="+mn-ea"/>
                <a:cs typeface="+mn-cs"/>
              </a:rPr>
              <a:t>и </a:t>
            </a:r>
            <a:r>
              <a:rPr lang="en-US" sz="1200" b="1" kern="1200" dirty="0" smtClean="0">
                <a:solidFill>
                  <a:schemeClr val="tx1"/>
                </a:solidFill>
                <a:effectLst/>
                <a:latin typeface="+mn-lt"/>
                <a:ea typeface="+mn-ea"/>
                <a:cs typeface="+mn-cs"/>
              </a:rPr>
              <a:t>Deferred</a:t>
            </a:r>
            <a:r>
              <a:rPr lang="ru-RU" sz="1200" b="1"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15</a:t>
            </a:fld>
            <a:endParaRPr lang="ru-RU"/>
          </a:p>
        </p:txBody>
      </p:sp>
    </p:spTree>
    <p:extLst>
      <p:ext uri="{BB962C8B-B14F-4D97-AF65-F5344CB8AC3E}">
        <p14:creationId xmlns:p14="http://schemas.microsoft.com/office/powerpoint/2010/main" val="3600942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Жизненные</a:t>
            </a:r>
            <a:r>
              <a:rPr lang="ru-RU" sz="1200" b="1" i="0" kern="1200" baseline="0" dirty="0" smtClean="0">
                <a:solidFill>
                  <a:schemeClr val="tx1"/>
                </a:solidFill>
                <a:effectLst/>
                <a:latin typeface="+mn-lt"/>
                <a:ea typeface="+mn-ea"/>
                <a:cs typeface="+mn-cs"/>
              </a:rPr>
              <a:t> циклы бага могут варьироваться от  багтрекинговой системы к системе. На слайде представлен цикл для багзиллы. Обратите внимание на резолюции с которыми может быть урегулирован баг: </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Resolving bugs</a:t>
            </a:r>
          </a:p>
          <a:p>
            <a:r>
              <a:rPr lang="en-US" sz="1200" b="0" i="0" kern="1200" dirty="0" smtClean="0">
                <a:solidFill>
                  <a:schemeClr val="tx1"/>
                </a:solidFill>
                <a:effectLst/>
                <a:latin typeface="+mn-lt"/>
                <a:ea typeface="+mn-ea"/>
                <a:cs typeface="+mn-cs"/>
              </a:rPr>
              <a:t>Some general rules:</a:t>
            </a:r>
          </a:p>
          <a:p>
            <a:r>
              <a:rPr lang="en-US" sz="1200" b="0" i="0" kern="1200" dirty="0" smtClean="0">
                <a:solidFill>
                  <a:schemeClr val="tx1"/>
                </a:solidFill>
                <a:effectLst/>
                <a:latin typeface="+mn-lt"/>
                <a:ea typeface="+mn-ea"/>
                <a:cs typeface="+mn-cs"/>
              </a:rPr>
              <a:t>When you resolve a bug, CC yourself so that you are informed when new facts come up.</a:t>
            </a:r>
          </a:p>
          <a:p>
            <a:r>
              <a:rPr lang="en-US" sz="1200" b="0" i="0" kern="1200" dirty="0" smtClean="0">
                <a:solidFill>
                  <a:schemeClr val="tx1"/>
                </a:solidFill>
                <a:effectLst/>
                <a:latin typeface="+mn-lt"/>
                <a:ea typeface="+mn-ea"/>
                <a:cs typeface="+mn-cs"/>
              </a:rPr>
              <a:t>The conditions for </a:t>
            </a:r>
            <a:r>
              <a:rPr lang="en-US" sz="1200" b="1" i="0" kern="1200" dirty="0" smtClean="0">
                <a:solidFill>
                  <a:schemeClr val="tx1"/>
                </a:solidFill>
                <a:effectLst/>
                <a:latin typeface="+mn-lt"/>
                <a:ea typeface="+mn-ea"/>
                <a:cs typeface="+mn-cs"/>
              </a:rPr>
              <a:t>not resolving</a:t>
            </a:r>
            <a:r>
              <a:rPr lang="en-US" sz="1200" b="0" i="0" kern="1200" dirty="0" smtClean="0">
                <a:solidFill>
                  <a:schemeClr val="tx1"/>
                </a:solidFill>
                <a:effectLst/>
                <a:latin typeface="+mn-lt"/>
                <a:ea typeface="+mn-ea"/>
                <a:cs typeface="+mn-cs"/>
              </a:rPr>
              <a:t> a bug always overrule the conditions for resolving a bug.</a:t>
            </a:r>
          </a:p>
          <a:p>
            <a:r>
              <a:rPr lang="en-US" sz="1200" b="0" i="0" kern="1200" dirty="0" smtClean="0">
                <a:solidFill>
                  <a:schemeClr val="tx1"/>
                </a:solidFill>
                <a:effectLst/>
                <a:latin typeface="+mn-lt"/>
                <a:ea typeface="+mn-ea"/>
                <a:cs typeface="+mn-cs"/>
              </a:rPr>
              <a:t>When in doubt about resolving a bug, leave it alone!</a:t>
            </a:r>
          </a:p>
          <a:p>
            <a:r>
              <a:rPr lang="en-US" sz="1200" b="1" i="0" kern="1200" dirty="0" smtClean="0">
                <a:solidFill>
                  <a:schemeClr val="tx1"/>
                </a:solidFill>
                <a:effectLst/>
                <a:latin typeface="+mn-lt"/>
                <a:ea typeface="+mn-ea"/>
                <a:cs typeface="+mn-cs"/>
              </a:rPr>
              <a:t>Resolving bugs as DUPLICATE</a:t>
            </a:r>
          </a:p>
          <a:p>
            <a:r>
              <a:rPr lang="en-US" sz="1200" b="0" i="0" kern="1200" dirty="0" smtClean="0">
                <a:solidFill>
                  <a:schemeClr val="tx1"/>
                </a:solidFill>
                <a:effectLst/>
                <a:latin typeface="+mn-lt"/>
                <a:ea typeface="+mn-ea"/>
                <a:cs typeface="+mn-cs"/>
              </a:rPr>
              <a:t>See this </a:t>
            </a:r>
            <a:r>
              <a:rPr lang="en-US" sz="1200" b="0" i="0" u="none" strike="noStrike" kern="1200" dirty="0" smtClean="0">
                <a:solidFill>
                  <a:schemeClr val="tx1"/>
                </a:solidFill>
                <a:effectLst/>
                <a:latin typeface="+mn-lt"/>
                <a:ea typeface="+mn-ea"/>
                <a:cs typeface="+mn-cs"/>
              </a:rPr>
              <a:t>guide for screening DUPLICATE bugs</a:t>
            </a:r>
            <a:r>
              <a:rPr lang="en-US" sz="1200" b="0" i="0" kern="1200" dirty="0" smtClean="0">
                <a:solidFill>
                  <a:schemeClr val="tx1"/>
                </a:solidFill>
                <a:effectLst/>
                <a:latin typeface="+mn-lt"/>
                <a:ea typeface="+mn-ea"/>
                <a:cs typeface="+mn-cs"/>
              </a:rPr>
              <a:t>. In general newer bugs should be marked as DUPLICATEs of older bugs, except when the newer bug contains more information (bug description clearer, patch already attached, lots of people already </a:t>
            </a:r>
            <a:r>
              <a:rPr lang="en-US" sz="1200" b="0" i="0" kern="1200" dirty="0" err="1" smtClean="0">
                <a:solidFill>
                  <a:schemeClr val="tx1"/>
                </a:solidFill>
                <a:effectLst/>
                <a:latin typeface="+mn-lt"/>
                <a:ea typeface="+mn-ea"/>
                <a:cs typeface="+mn-cs"/>
              </a:rPr>
              <a:t>CC'ed</a:t>
            </a:r>
            <a:r>
              <a:rPr lang="en-US" sz="1200" b="0" i="0" kern="1200" dirty="0" smtClean="0">
                <a:solidFill>
                  <a:schemeClr val="tx1"/>
                </a:solidFill>
                <a:effectLst/>
                <a:latin typeface="+mn-lt"/>
                <a:ea typeface="+mn-ea"/>
                <a:cs typeface="+mn-cs"/>
              </a:rPr>
              <a:t>, etc.).</a:t>
            </a:r>
          </a:p>
          <a:p>
            <a:r>
              <a:rPr lang="en-US" sz="1200" b="1" i="0" kern="1200" dirty="0" smtClean="0">
                <a:solidFill>
                  <a:schemeClr val="tx1"/>
                </a:solidFill>
                <a:effectLst/>
                <a:latin typeface="+mn-lt"/>
                <a:ea typeface="+mn-ea"/>
                <a:cs typeface="+mn-cs"/>
              </a:rPr>
              <a:t>Resolving bugs as WORKSFORME</a:t>
            </a:r>
          </a:p>
          <a:p>
            <a:r>
              <a:rPr lang="en-US" sz="1200" b="0" i="0" kern="1200" dirty="0" smtClean="0">
                <a:solidFill>
                  <a:schemeClr val="tx1"/>
                </a:solidFill>
                <a:effectLst/>
                <a:latin typeface="+mn-lt"/>
                <a:ea typeface="+mn-ea"/>
                <a:cs typeface="+mn-cs"/>
              </a:rPr>
              <a:t>You can resolve a bug as WORKSFORME (WFM) if it can't be reproduced on the reported hardware/OS.</a:t>
            </a:r>
          </a:p>
          <a:p>
            <a:r>
              <a:rPr lang="en-US" sz="1200" b="0" i="0" kern="1200" dirty="0" smtClean="0">
                <a:solidFill>
                  <a:schemeClr val="tx1"/>
                </a:solidFill>
                <a:effectLst/>
                <a:latin typeface="+mn-lt"/>
                <a:ea typeface="+mn-ea"/>
                <a:cs typeface="+mn-cs"/>
              </a:rPr>
              <a:t>You </a:t>
            </a:r>
            <a:r>
              <a:rPr lang="en-US" sz="1200" b="1" i="0" kern="1200" dirty="0" smtClean="0">
                <a:solidFill>
                  <a:schemeClr val="tx1"/>
                </a:solidFill>
                <a:effectLst/>
                <a:latin typeface="+mn-lt"/>
                <a:ea typeface="+mn-ea"/>
                <a:cs typeface="+mn-cs"/>
              </a:rPr>
              <a:t>should not</a:t>
            </a:r>
            <a:r>
              <a:rPr lang="en-US" sz="1200" b="0" i="0" kern="1200" dirty="0" smtClean="0">
                <a:solidFill>
                  <a:schemeClr val="tx1"/>
                </a:solidFill>
                <a:effectLst/>
                <a:latin typeface="+mn-lt"/>
                <a:ea typeface="+mn-ea"/>
                <a:cs typeface="+mn-cs"/>
              </a:rPr>
              <a:t> resolve a bug as WFM if:</a:t>
            </a:r>
          </a:p>
          <a:p>
            <a:r>
              <a:rPr lang="en-US" sz="1200" b="0" i="0" kern="1200" dirty="0" smtClean="0">
                <a:solidFill>
                  <a:schemeClr val="tx1"/>
                </a:solidFill>
                <a:effectLst/>
                <a:latin typeface="+mn-lt"/>
                <a:ea typeface="+mn-ea"/>
                <a:cs typeface="+mn-cs"/>
              </a:rPr>
              <a:t>the bug reporter uses a different hardware/operating system (e.g. bug appears on Linux and you can't reproduce it on Windows).</a:t>
            </a:r>
          </a:p>
          <a:p>
            <a:r>
              <a:rPr lang="en-US" sz="1200" b="0" i="0" kern="1200" dirty="0" smtClean="0">
                <a:solidFill>
                  <a:schemeClr val="tx1"/>
                </a:solidFill>
                <a:effectLst/>
                <a:latin typeface="+mn-lt"/>
                <a:ea typeface="+mn-ea"/>
                <a:cs typeface="+mn-cs"/>
              </a:rPr>
              <a:t>the bug has been reproduced by some people but can't be reproduced by other people.</a:t>
            </a:r>
          </a:p>
          <a:p>
            <a:r>
              <a:rPr lang="en-US" sz="1200" b="0" i="0" kern="1200" dirty="0" smtClean="0">
                <a:solidFill>
                  <a:schemeClr val="tx1"/>
                </a:solidFill>
                <a:effectLst/>
                <a:latin typeface="+mn-lt"/>
                <a:ea typeface="+mn-ea"/>
                <a:cs typeface="+mn-cs"/>
              </a:rPr>
              <a:t>In general you can resolve a bug as WFM if:</a:t>
            </a:r>
          </a:p>
          <a:p>
            <a:r>
              <a:rPr lang="en-US" sz="1200" b="0" i="0" kern="1200" dirty="0" smtClean="0">
                <a:solidFill>
                  <a:schemeClr val="tx1"/>
                </a:solidFill>
                <a:effectLst/>
                <a:latin typeface="+mn-lt"/>
                <a:ea typeface="+mn-ea"/>
                <a:cs typeface="+mn-cs"/>
              </a:rPr>
              <a:t>three or more people with a similar/the same setup can't reproduce the bug and the bug is only seen by the bug reporter. In this case you shouldn't just mark it WFM instantly, but ask the reporter for more details first. When marking it WFM you should tell the bug reporter that he should reopen the bug if he can still see it with a recent build.</a:t>
            </a:r>
          </a:p>
          <a:p>
            <a:r>
              <a:rPr lang="en-US" sz="1200" b="0" i="0" kern="1200" dirty="0" smtClean="0">
                <a:solidFill>
                  <a:schemeClr val="tx1"/>
                </a:solidFill>
                <a:effectLst/>
                <a:latin typeface="+mn-lt"/>
                <a:ea typeface="+mn-ea"/>
                <a:cs typeface="+mn-cs"/>
              </a:rPr>
              <a:t>the build the bug is reported against is more than one stable release old and the bug can't be reproduced with a current build.</a:t>
            </a:r>
          </a:p>
          <a:p>
            <a:r>
              <a:rPr lang="en-US" sz="1200" b="0" i="0" kern="1200" dirty="0" smtClean="0">
                <a:solidFill>
                  <a:schemeClr val="tx1"/>
                </a:solidFill>
                <a:effectLst/>
                <a:latin typeface="+mn-lt"/>
                <a:ea typeface="+mn-ea"/>
                <a:cs typeface="+mn-cs"/>
              </a:rPr>
              <a:t>the bug reporter has not responded to questions for one month and the bug can't be reproduced with a current build.</a:t>
            </a:r>
          </a:p>
          <a:p>
            <a:r>
              <a:rPr lang="en-US" sz="1200" b="0" i="0" kern="1200" dirty="0" smtClean="0">
                <a:solidFill>
                  <a:schemeClr val="tx1"/>
                </a:solidFill>
                <a:effectLst/>
                <a:latin typeface="+mn-lt"/>
                <a:ea typeface="+mn-ea"/>
                <a:cs typeface="+mn-cs"/>
              </a:rPr>
              <a:t>the bug reporter reports that he can no longer see the bug and no other people report that they are still seeing the bug.</a:t>
            </a:r>
          </a:p>
          <a:p>
            <a:r>
              <a:rPr lang="en-US" sz="1200" b="1" i="0" kern="1200" dirty="0" smtClean="0">
                <a:solidFill>
                  <a:schemeClr val="tx1"/>
                </a:solidFill>
                <a:effectLst/>
                <a:latin typeface="+mn-lt"/>
                <a:ea typeface="+mn-ea"/>
                <a:cs typeface="+mn-cs"/>
              </a:rPr>
              <a:t>Resolving bugs as INCOMPLETE</a:t>
            </a:r>
          </a:p>
          <a:p>
            <a:r>
              <a:rPr lang="en-US" sz="1200" b="0" i="0" kern="1200" dirty="0" smtClean="0">
                <a:solidFill>
                  <a:schemeClr val="tx1"/>
                </a:solidFill>
                <a:effectLst/>
                <a:latin typeface="+mn-lt"/>
                <a:ea typeface="+mn-ea"/>
                <a:cs typeface="+mn-cs"/>
              </a:rPr>
              <a:t>The problem is vaguely described with no steps to reproduce, or is a support request. The reporter should be directed to the product's support page for help diagnosing the issue. If there are only a few comments in the bug, it may be reopened only if the original reporter provides more info, or confirms someone else's steps to reproduce. If the bug is long, when enough info is provided a new bug should be filed and the original bug marked as a duplicate of it.</a:t>
            </a:r>
          </a:p>
          <a:p>
            <a:r>
              <a:rPr lang="en-US" sz="1200" b="1" i="0" kern="1200" dirty="0" smtClean="0">
                <a:solidFill>
                  <a:schemeClr val="tx1"/>
                </a:solidFill>
                <a:effectLst/>
                <a:latin typeface="+mn-lt"/>
                <a:ea typeface="+mn-ea"/>
                <a:cs typeface="+mn-cs"/>
              </a:rPr>
              <a:t>Resolving bugs as INVALID</a:t>
            </a:r>
          </a:p>
          <a:p>
            <a:r>
              <a:rPr lang="en-US" sz="1200" b="0" i="0" kern="1200" dirty="0" smtClean="0">
                <a:solidFill>
                  <a:schemeClr val="tx1"/>
                </a:solidFill>
                <a:effectLst/>
                <a:latin typeface="+mn-lt"/>
                <a:ea typeface="+mn-ea"/>
                <a:cs typeface="+mn-cs"/>
              </a:rPr>
              <a:t>You should resolve a bug as INVALID if the issue described in the bug is clearly not a Mozilla bug or if the issue is intended behavior. The exceptions are bugs in other software which we have to work around and bugs that involve certain core Gecko modules. Bugs covered by this exception should not be </a:t>
            </a:r>
            <a:r>
              <a:rPr lang="en-US" sz="1200" b="0" i="0" kern="1200" dirty="0" err="1" smtClean="0">
                <a:solidFill>
                  <a:schemeClr val="tx1"/>
                </a:solidFill>
                <a:effectLst/>
                <a:latin typeface="+mn-lt"/>
                <a:ea typeface="+mn-ea"/>
                <a:cs typeface="+mn-cs"/>
              </a:rPr>
              <a:t>INVALIDated</a:t>
            </a:r>
            <a:r>
              <a:rPr lang="en-US" sz="1200" b="0" i="0" kern="1200" dirty="0" smtClean="0">
                <a:solidFill>
                  <a:schemeClr val="tx1"/>
                </a:solidFill>
                <a:effectLst/>
                <a:latin typeface="+mn-lt"/>
                <a:ea typeface="+mn-ea"/>
                <a:cs typeface="+mn-cs"/>
              </a:rPr>
              <a:t> by anyone other than the </a:t>
            </a:r>
            <a:r>
              <a:rPr lang="en-US" sz="1200" b="0" i="0" u="none" strike="noStrike" kern="1200" dirty="0" smtClean="0">
                <a:solidFill>
                  <a:schemeClr val="tx1"/>
                </a:solidFill>
                <a:effectLst/>
                <a:latin typeface="+mn-lt"/>
                <a:ea typeface="+mn-ea"/>
                <a:cs typeface="+mn-cs"/>
              </a:rPr>
              <a:t>module owner or module peer</a:t>
            </a:r>
            <a:r>
              <a:rPr lang="en-US" sz="1200" b="0" i="0" kern="1200" dirty="0" smtClean="0">
                <a:solidFill>
                  <a:schemeClr val="tx1"/>
                </a:solidFill>
                <a:effectLst/>
                <a:latin typeface="+mn-lt"/>
                <a:ea typeface="+mn-ea"/>
                <a:cs typeface="+mn-cs"/>
              </a:rPr>
              <a:t>; for bugs involving modules like Layout or Content, attach a test case to the bug and then CC one of the owners or peers. Reports of problems with specific websites that result from bad coding practices already determined to be “tech evangelism” cases by the module owner or peer, or problems that result from the use of proprietary technology, should be </a:t>
            </a:r>
            <a:r>
              <a:rPr lang="en-US" sz="1200" b="0" i="0" kern="1200" dirty="0" err="1" smtClean="0">
                <a:solidFill>
                  <a:schemeClr val="tx1"/>
                </a:solidFill>
                <a:effectLst/>
                <a:latin typeface="+mn-lt"/>
                <a:ea typeface="+mn-ea"/>
                <a:cs typeface="+mn-cs"/>
              </a:rPr>
              <a:t>be</a:t>
            </a:r>
            <a:r>
              <a:rPr lang="en-US" sz="1200" b="0" i="0" kern="1200" dirty="0" smtClean="0">
                <a:solidFill>
                  <a:schemeClr val="tx1"/>
                </a:solidFill>
                <a:effectLst/>
                <a:latin typeface="+mn-lt"/>
                <a:ea typeface="+mn-ea"/>
                <a:cs typeface="+mn-cs"/>
              </a:rPr>
              <a:t> moved to the Tech Evangelism product rather than being resolved as INVALID.</a:t>
            </a:r>
          </a:p>
          <a:p>
            <a:r>
              <a:rPr lang="en-US" sz="1200" b="1" i="0" kern="1200" dirty="0" smtClean="0">
                <a:solidFill>
                  <a:schemeClr val="tx1"/>
                </a:solidFill>
                <a:effectLst/>
                <a:latin typeface="+mn-lt"/>
                <a:ea typeface="+mn-ea"/>
                <a:cs typeface="+mn-cs"/>
              </a:rPr>
              <a:t>Resolving bugs as FIXED</a:t>
            </a:r>
          </a:p>
          <a:p>
            <a:r>
              <a:rPr lang="en-US" sz="1200" b="0" i="0" kern="1200" dirty="0" smtClean="0">
                <a:solidFill>
                  <a:schemeClr val="tx1"/>
                </a:solidFill>
                <a:effectLst/>
                <a:latin typeface="+mn-lt"/>
                <a:ea typeface="+mn-ea"/>
                <a:cs typeface="+mn-cs"/>
              </a:rPr>
              <a:t>Resolve a bug as FIXED if the bug has been fixed by a </a:t>
            </a:r>
            <a:r>
              <a:rPr lang="en-US" sz="1200" b="0" i="0" kern="1200" dirty="0" err="1" smtClean="0">
                <a:solidFill>
                  <a:schemeClr val="tx1"/>
                </a:solidFill>
                <a:effectLst/>
                <a:latin typeface="+mn-lt"/>
                <a:ea typeface="+mn-ea"/>
                <a:cs typeface="+mn-cs"/>
              </a:rPr>
              <a:t>checkin</a:t>
            </a:r>
            <a:r>
              <a:rPr lang="en-US" sz="1200" b="0" i="0" kern="1200" dirty="0" smtClean="0">
                <a:solidFill>
                  <a:schemeClr val="tx1"/>
                </a:solidFill>
                <a:effectLst/>
                <a:latin typeface="+mn-lt"/>
                <a:ea typeface="+mn-ea"/>
                <a:cs typeface="+mn-cs"/>
              </a:rPr>
              <a:t> into the Mozilla Mercurial code repository. Bugs which can no longer be reproduced should be marked WORKSFORME instead of FIXED if they can't be linked to a single </a:t>
            </a:r>
            <a:r>
              <a:rPr lang="en-US" sz="1200" b="0" i="0" kern="1200" dirty="0" err="1" smtClean="0">
                <a:solidFill>
                  <a:schemeClr val="tx1"/>
                </a:solidFill>
                <a:effectLst/>
                <a:latin typeface="+mn-lt"/>
                <a:ea typeface="+mn-ea"/>
                <a:cs typeface="+mn-cs"/>
              </a:rPr>
              <a:t>checkin</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Resolving bugs as WONTFIX</a:t>
            </a:r>
          </a:p>
          <a:p>
            <a:r>
              <a:rPr lang="en-US" sz="1200" b="0" i="0" kern="1200" dirty="0" smtClean="0">
                <a:solidFill>
                  <a:schemeClr val="tx1"/>
                </a:solidFill>
                <a:effectLst/>
                <a:latin typeface="+mn-lt"/>
                <a:ea typeface="+mn-ea"/>
                <a:cs typeface="+mn-cs"/>
              </a:rPr>
              <a:t>Bugs should not be marked WONTFIX by the normal bug </a:t>
            </a:r>
            <a:r>
              <a:rPr lang="en-US" sz="1200" b="0" i="0" kern="1200" dirty="0" err="1" smtClean="0">
                <a:solidFill>
                  <a:schemeClr val="tx1"/>
                </a:solidFill>
                <a:effectLst/>
                <a:latin typeface="+mn-lt"/>
                <a:ea typeface="+mn-ea"/>
                <a:cs typeface="+mn-cs"/>
              </a:rPr>
              <a:t>triager</a:t>
            </a:r>
            <a:r>
              <a:rPr lang="en-US" sz="1200" b="0" i="0" kern="1200" dirty="0" smtClean="0">
                <a:solidFill>
                  <a:schemeClr val="tx1"/>
                </a:solidFill>
                <a:effectLst/>
                <a:latin typeface="+mn-lt"/>
                <a:ea typeface="+mn-ea"/>
                <a:cs typeface="+mn-cs"/>
              </a:rPr>
              <a:t>. The decision to mark a bug WONTFIX is reserved for module owners or module peers.</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Резолюции </a:t>
            </a:r>
            <a:r>
              <a:rPr lang="en-US" sz="1200" b="1" i="0" kern="1200" dirty="0" smtClean="0">
                <a:solidFill>
                  <a:schemeClr val="tx1"/>
                </a:solidFill>
                <a:effectLst/>
                <a:latin typeface="+mn-lt"/>
                <a:ea typeface="+mn-ea"/>
                <a:cs typeface="+mn-cs"/>
              </a:rPr>
              <a:t>LATER and REMIND </a:t>
            </a:r>
            <a:r>
              <a:rPr lang="ru-RU" sz="1200" b="0" i="0" kern="1200" dirty="0" smtClean="0">
                <a:solidFill>
                  <a:schemeClr val="tx1"/>
                </a:solidFill>
                <a:effectLst/>
                <a:latin typeface="+mn-lt"/>
                <a:ea typeface="+mn-ea"/>
                <a:cs typeface="+mn-cs"/>
              </a:rPr>
              <a:t>уже убраны</a:t>
            </a:r>
            <a:r>
              <a:rPr lang="ru-RU" sz="1200" b="0" i="0" kern="1200" baseline="0" dirty="0" smtClean="0">
                <a:solidFill>
                  <a:schemeClr val="tx1"/>
                </a:solidFill>
                <a:effectLst/>
                <a:latin typeface="+mn-lt"/>
                <a:ea typeface="+mn-ea"/>
                <a:cs typeface="+mn-cs"/>
              </a:rPr>
              <a:t> из данного жизненного цикла, так как: </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Remove LATER and REMIND resolutions when </a:t>
            </a:r>
            <a:r>
              <a:rPr lang="en-US" sz="1200" b="1" i="0" kern="1200" dirty="0" err="1" smtClean="0">
                <a:solidFill>
                  <a:schemeClr val="tx1"/>
                </a:solidFill>
                <a:effectLst/>
                <a:latin typeface="+mn-lt"/>
                <a:ea typeface="+mn-ea"/>
                <a:cs typeface="+mn-cs"/>
              </a:rPr>
              <a:t>Bugzilla</a:t>
            </a:r>
            <a:r>
              <a:rPr lang="en-US" sz="1200" b="1" i="0" kern="1200" dirty="0" smtClean="0">
                <a:solidFill>
                  <a:schemeClr val="tx1"/>
                </a:solidFill>
                <a:effectLst/>
                <a:latin typeface="+mn-lt"/>
                <a:ea typeface="+mn-ea"/>
                <a:cs typeface="+mn-cs"/>
              </a:rPr>
              <a:t> 3.0 is released</a:t>
            </a:r>
            <a:r>
              <a:rPr lang="ru-RU" sz="1200" b="1"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REMIND and LATER considered harmful to bugzilla.mozilla.org</a:t>
            </a:r>
            <a:r>
              <a:rPr lang="ru-RU" sz="1200" b="1" i="0" kern="1200" dirty="0" smtClean="0">
                <a:solidFill>
                  <a:schemeClr val="tx1"/>
                </a:solidFill>
                <a:effectLst/>
                <a:latin typeface="+mn-lt"/>
                <a:ea typeface="+mn-ea"/>
                <a:cs typeface="+mn-cs"/>
              </a:rPr>
              <a:t>)</a:t>
            </a:r>
            <a:r>
              <a:rPr lang="ru-RU" sz="1200" b="1" i="0" kern="1200" baseline="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are many disadvantages: </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They can easily not be found by queries. They are, after all, _unresolved_, even though they are marked as RESOLVED/LATER or RESOLVED/REMIND. This is a serious problem, as there are frequently new bugs being reported that are feature requests that have in fact been marked LATER or REMIND but which a quick scan of </a:t>
            </a:r>
            <a:r>
              <a:rPr lang="en-US" sz="1200" b="0" i="0" kern="1200" dirty="0" err="1" smtClean="0">
                <a:solidFill>
                  <a:schemeClr val="tx1"/>
                </a:solidFill>
                <a:effectLst/>
                <a:latin typeface="+mn-lt"/>
                <a:ea typeface="+mn-ea"/>
                <a:cs typeface="+mn-cs"/>
              </a:rPr>
              <a:t>bugzilla</a:t>
            </a:r>
            <a:r>
              <a:rPr lang="en-US" sz="1200" b="0" i="0" kern="1200" dirty="0" smtClean="0">
                <a:solidFill>
                  <a:schemeClr val="tx1"/>
                </a:solidFill>
                <a:effectLst/>
                <a:latin typeface="+mn-lt"/>
                <a:ea typeface="+mn-ea"/>
                <a:cs typeface="+mn-cs"/>
              </a:rPr>
              <a:t> did not find, since the default query does not include the LATER and REMIND resolutions. </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 Reopening them results in comments/activity which clutter the bug report. </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 They are often set by Netscape employees and hence imply Netscape's agenda for what will go in. Mozilla, at least, is a open project, where anyone can contribute. </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 It is difficult to tell exactly when the REMIND and LATER bugs will in fact be reopened.</a:t>
            </a:r>
            <a:endParaRPr lang="ru-RU" sz="1200" b="1" i="0" kern="1200" dirty="0" smtClean="0">
              <a:solidFill>
                <a:schemeClr val="tx1"/>
              </a:solidFill>
              <a:effectLst/>
              <a:latin typeface="+mn-lt"/>
              <a:ea typeface="+mn-ea"/>
              <a:cs typeface="+mn-cs"/>
            </a:endParaRPr>
          </a:p>
          <a:p>
            <a:endParaRPr lang="ru-RU" sz="1200" b="1"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Почему </a:t>
            </a:r>
            <a:r>
              <a:rPr lang="ru-RU" sz="1200" b="1" i="0" kern="1200" baseline="0" dirty="0" smtClean="0">
                <a:solidFill>
                  <a:schemeClr val="tx1"/>
                </a:solidFill>
                <a:effectLst/>
                <a:latin typeface="+mn-lt"/>
                <a:ea typeface="+mn-ea"/>
                <a:cs typeface="+mn-cs"/>
              </a:rPr>
              <a:t> это тем ни менее вынесено на слайд.  Мне бы хотелось подчеркнуть ,что  в данных жизненных циклах нет догм, что они  подвержены развитию и модификациям под нужды проекта. </a:t>
            </a:r>
            <a:endParaRPr lang="ru-RU" sz="1200" b="1"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Verifying bugs</a:t>
            </a:r>
          </a:p>
          <a:p>
            <a:r>
              <a:rPr lang="en-US" sz="1200" b="0" i="0" kern="1200" dirty="0" smtClean="0">
                <a:solidFill>
                  <a:schemeClr val="tx1"/>
                </a:solidFill>
                <a:effectLst/>
                <a:latin typeface="+mn-lt"/>
                <a:ea typeface="+mn-ea"/>
                <a:cs typeface="+mn-cs"/>
              </a:rPr>
              <a:t>You should verify a bug if it has been proven that the resolution of the bug was correct. When verifying a bug, you should remember the following:</a:t>
            </a:r>
          </a:p>
          <a:p>
            <a:r>
              <a:rPr lang="en-US" sz="1200" b="0" i="0" kern="1200" dirty="0" smtClean="0">
                <a:solidFill>
                  <a:schemeClr val="tx1"/>
                </a:solidFill>
                <a:effectLst/>
                <a:latin typeface="+mn-lt"/>
                <a:ea typeface="+mn-ea"/>
                <a:cs typeface="+mn-cs"/>
              </a:rPr>
              <a:t>Verifying DUPLICATEs is the easiest task, so start with that. Note that in general it's impossible to verify a DUPLICATE until the original has been resolved.</a:t>
            </a:r>
          </a:p>
          <a:p>
            <a:r>
              <a:rPr lang="en-US" sz="1200" b="0" i="0" kern="1200" dirty="0" smtClean="0">
                <a:solidFill>
                  <a:schemeClr val="tx1"/>
                </a:solidFill>
                <a:effectLst/>
                <a:latin typeface="+mn-lt"/>
                <a:ea typeface="+mn-ea"/>
                <a:cs typeface="+mn-cs"/>
              </a:rPr>
              <a:t>Verifying WONTFIX or INVALID bugs is relatively easy if a developer or a trusted QA person has </a:t>
            </a:r>
            <a:r>
              <a:rPr lang="en-US" sz="1200" b="0" i="0" kern="1200" dirty="0" err="1" smtClean="0">
                <a:solidFill>
                  <a:schemeClr val="tx1"/>
                </a:solidFill>
                <a:effectLst/>
                <a:latin typeface="+mn-lt"/>
                <a:ea typeface="+mn-ea"/>
                <a:cs typeface="+mn-cs"/>
              </a:rPr>
              <a:t>WONTFIXed</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INVALIDated</a:t>
            </a:r>
            <a:r>
              <a:rPr lang="en-US" sz="1200" b="0" i="0" kern="1200" dirty="0" smtClean="0">
                <a:solidFill>
                  <a:schemeClr val="tx1"/>
                </a:solidFill>
                <a:effectLst/>
                <a:latin typeface="+mn-lt"/>
                <a:ea typeface="+mn-ea"/>
                <a:cs typeface="+mn-cs"/>
              </a:rPr>
              <a:t> them. Bugs that were </a:t>
            </a:r>
            <a:r>
              <a:rPr lang="en-US" sz="1200" b="0" i="0" kern="1200" dirty="0" err="1" smtClean="0">
                <a:solidFill>
                  <a:schemeClr val="tx1"/>
                </a:solidFill>
                <a:effectLst/>
                <a:latin typeface="+mn-lt"/>
                <a:ea typeface="+mn-ea"/>
                <a:cs typeface="+mn-cs"/>
              </a:rPr>
              <a:t>INVALIDated</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WONTFIXed</a:t>
            </a:r>
            <a:r>
              <a:rPr lang="en-US" sz="1200" b="0" i="0" kern="1200" dirty="0" smtClean="0">
                <a:solidFill>
                  <a:schemeClr val="tx1"/>
                </a:solidFill>
                <a:effectLst/>
                <a:latin typeface="+mn-lt"/>
                <a:ea typeface="+mn-ea"/>
                <a:cs typeface="+mn-cs"/>
              </a:rPr>
              <a:t> by someone else must be verified by a module owner or module peer or someone who has been explicitly told by a module owner or module peer that they are able to do so for that module.</a:t>
            </a:r>
          </a:p>
          <a:p>
            <a:r>
              <a:rPr lang="en-US" sz="1200" b="0" i="0" kern="1200" dirty="0" smtClean="0">
                <a:solidFill>
                  <a:schemeClr val="tx1"/>
                </a:solidFill>
                <a:effectLst/>
                <a:latin typeface="+mn-lt"/>
                <a:ea typeface="+mn-ea"/>
                <a:cs typeface="+mn-cs"/>
              </a:rPr>
              <a:t>Before verifying FIXED bugs, make sure that you can verify them on every hardware/OS they were reported on. If that's impossible, try to cooperate with multiple people to verify the bug.</a:t>
            </a:r>
          </a:p>
          <a:p>
            <a:r>
              <a:rPr lang="en-US" sz="1200" b="0" i="0" kern="1200" dirty="0" smtClean="0">
                <a:solidFill>
                  <a:schemeClr val="tx1"/>
                </a:solidFill>
                <a:effectLst/>
                <a:latin typeface="+mn-lt"/>
                <a:ea typeface="+mn-ea"/>
                <a:cs typeface="+mn-cs"/>
              </a:rPr>
              <a:t>There are no clear rules for verifying WORKSFORME. In general you should make sure that the bug has been resolved for a few months and no complaints about the resolution have come up.</a:t>
            </a:r>
          </a:p>
        </p:txBody>
      </p:sp>
      <p:sp>
        <p:nvSpPr>
          <p:cNvPr id="4" name="Slide Number Placeholder 3"/>
          <p:cNvSpPr>
            <a:spLocks noGrp="1"/>
          </p:cNvSpPr>
          <p:nvPr>
            <p:ph type="sldNum" sz="quarter" idx="10"/>
          </p:nvPr>
        </p:nvSpPr>
        <p:spPr/>
        <p:txBody>
          <a:bodyPr/>
          <a:lstStyle/>
          <a:p>
            <a:fld id="{2B7F924A-8ABD-48EB-8C7D-0F451B3BA9C4}" type="slidenum">
              <a:rPr lang="ru-RU" smtClean="0"/>
              <a:t>16</a:t>
            </a:fld>
            <a:endParaRPr lang="ru-RU"/>
          </a:p>
        </p:txBody>
      </p:sp>
    </p:spTree>
    <p:extLst>
      <p:ext uri="{BB962C8B-B14F-4D97-AF65-F5344CB8AC3E}">
        <p14:creationId xmlns:p14="http://schemas.microsoft.com/office/powerpoint/2010/main" val="1065021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Мы рассмотрели, какие бывают </a:t>
            </a:r>
            <a:r>
              <a:rPr lang="en-US" sz="1200" kern="1200" dirty="0" smtClean="0">
                <a:solidFill>
                  <a:schemeClr val="tx1"/>
                </a:solidFill>
                <a:effectLst/>
                <a:latin typeface="+mn-lt"/>
                <a:ea typeface="+mn-ea"/>
                <a:cs typeface="+mn-cs"/>
              </a:rPr>
              <a:t>Workflow</a:t>
            </a:r>
            <a:r>
              <a:rPr lang="ru-RU" sz="1200" kern="1200" dirty="0" smtClean="0">
                <a:solidFill>
                  <a:schemeClr val="tx1"/>
                </a:solidFill>
                <a:effectLst/>
                <a:latin typeface="+mn-lt"/>
                <a:ea typeface="+mn-ea"/>
                <a:cs typeface="+mn-cs"/>
              </a:rPr>
              <a:t> у ошибок, а теперь рассмотрим, что входит в отчет об ошибке.</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17</a:t>
            </a:fld>
            <a:endParaRPr lang="ru-RU"/>
          </a:p>
        </p:txBody>
      </p:sp>
    </p:spTree>
    <p:extLst>
      <p:ext uri="{BB962C8B-B14F-4D97-AF65-F5344CB8AC3E}">
        <p14:creationId xmlns:p14="http://schemas.microsoft.com/office/powerpoint/2010/main" val="1739776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Summary</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Читая </a:t>
            </a:r>
            <a:r>
              <a:rPr lang="en-US" sz="1200" kern="1200" dirty="0" smtClean="0">
                <a:solidFill>
                  <a:schemeClr val="tx1"/>
                </a:solidFill>
                <a:effectLst/>
                <a:latin typeface="+mn-lt"/>
                <a:ea typeface="+mn-ea"/>
                <a:cs typeface="+mn-cs"/>
              </a:rPr>
              <a:t>Summary</a:t>
            </a:r>
            <a:r>
              <a:rPr lang="ru-RU" sz="1200" kern="1200" dirty="0" smtClean="0">
                <a:solidFill>
                  <a:schemeClr val="tx1"/>
                </a:solidFill>
                <a:effectLst/>
                <a:latin typeface="+mn-lt"/>
                <a:ea typeface="+mn-ea"/>
                <a:cs typeface="+mn-cs"/>
              </a:rPr>
              <a:t>, менеджер может легко видеть, какие проблемы возникают на проекте.</a:t>
            </a:r>
          </a:p>
          <a:p>
            <a:r>
              <a:rPr lang="ru-RU" sz="1200" kern="1200" dirty="0" smtClean="0">
                <a:solidFill>
                  <a:schemeClr val="tx1"/>
                </a:solidFill>
                <a:effectLst/>
                <a:latin typeface="+mn-lt"/>
                <a:ea typeface="+mn-ea"/>
                <a:cs typeface="+mn-cs"/>
              </a:rPr>
              <a:t>Хорошее </a:t>
            </a:r>
            <a:r>
              <a:rPr lang="en-US" sz="1200" kern="1200" dirty="0" smtClean="0">
                <a:solidFill>
                  <a:schemeClr val="tx1"/>
                </a:solidFill>
                <a:effectLst/>
                <a:latin typeface="+mn-lt"/>
                <a:ea typeface="+mn-ea"/>
                <a:cs typeface="+mn-cs"/>
              </a:rPr>
              <a:t>Summary </a:t>
            </a:r>
            <a:r>
              <a:rPr lang="ru-RU" sz="1200" kern="1200" dirty="0" smtClean="0">
                <a:solidFill>
                  <a:schemeClr val="tx1"/>
                </a:solidFill>
                <a:effectLst/>
                <a:latin typeface="+mn-lt"/>
                <a:ea typeface="+mn-ea"/>
                <a:cs typeface="+mn-cs"/>
              </a:rPr>
              <a:t>дает читающему достаточно информации, чтобы понять, в чем состоит проблема. Оно содержит краткое описание проблемы. Оно должно быть кратким и в то же время достаточным, чтобы читающий мог себе представить проблему. </a:t>
            </a:r>
            <a:r>
              <a:rPr lang="en-US" sz="1200" kern="1200" dirty="0" smtClean="0">
                <a:solidFill>
                  <a:schemeClr val="tx1"/>
                </a:solidFill>
                <a:effectLst/>
                <a:latin typeface="+mn-lt"/>
                <a:ea typeface="+mn-ea"/>
                <a:cs typeface="+mn-cs"/>
              </a:rPr>
              <a:t>Summary</a:t>
            </a:r>
            <a:r>
              <a:rPr lang="ru-RU" sz="1200" kern="1200" dirty="0" smtClean="0">
                <a:solidFill>
                  <a:schemeClr val="tx1"/>
                </a:solidFill>
                <a:effectLst/>
                <a:latin typeface="+mn-lt"/>
                <a:ea typeface="+mn-ea"/>
                <a:cs typeface="+mn-cs"/>
              </a:rPr>
              <a:t> должно включать в себя краткое изложение признаков, обусловливающих проявление дефекта.</a:t>
            </a:r>
          </a:p>
          <a:p>
            <a:r>
              <a:rPr lang="ru-RU" sz="1200" b="1" kern="1200" dirty="0" smtClean="0">
                <a:solidFill>
                  <a:schemeClr val="tx1"/>
                </a:solidFill>
                <a:effectLst/>
                <a:latin typeface="+mn-lt"/>
                <a:ea typeface="+mn-ea"/>
                <a:cs typeface="+mn-cs"/>
              </a:rPr>
              <a:t>Рассмотрим примеры</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1), 2)</a:t>
            </a:r>
          </a:p>
          <a:p>
            <a:r>
              <a:rPr lang="ru-RU" sz="1200" kern="1200" dirty="0" smtClean="0">
                <a:solidFill>
                  <a:schemeClr val="tx1"/>
                </a:solidFill>
                <a:effectLst/>
                <a:latin typeface="+mn-lt"/>
                <a:ea typeface="+mn-ea"/>
                <a:cs typeface="+mn-cs"/>
              </a:rPr>
              <a:t>Что плохо в первом примере? Чем лучше второй пример?</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18</a:t>
            </a:fld>
            <a:endParaRPr lang="ru-RU"/>
          </a:p>
        </p:txBody>
      </p:sp>
    </p:spTree>
    <p:extLst>
      <p:ext uri="{BB962C8B-B14F-4D97-AF65-F5344CB8AC3E}">
        <p14:creationId xmlns:p14="http://schemas.microsoft.com/office/powerpoint/2010/main" val="3773190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Эта информация показывает частоту повторяемости дефекта. Для описания Reproducible  используются значения «</a:t>
            </a:r>
            <a:r>
              <a:rPr lang="en-US" sz="1200" kern="1200" dirty="0" smtClean="0">
                <a:solidFill>
                  <a:schemeClr val="tx1"/>
                </a:solidFill>
                <a:effectLst/>
                <a:latin typeface="+mn-lt"/>
                <a:ea typeface="+mn-ea"/>
                <a:cs typeface="+mn-cs"/>
              </a:rPr>
              <a:t>always</a:t>
            </a:r>
            <a:r>
              <a:rPr lang="ru-RU"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sometimes</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Никогда не говорите, что дефект воспроизводится, пока вы его не воспроизведете несколько раз. Всегда пытайтесь воспроизводить дефект, как минимум, дважды, перед тем, как составить отчет об ошибке.</a:t>
            </a:r>
          </a:p>
          <a:p>
            <a:r>
              <a:rPr lang="ru-RU" sz="1200" kern="1200" dirty="0" smtClean="0">
                <a:solidFill>
                  <a:schemeClr val="tx1"/>
                </a:solidFill>
                <a:effectLst/>
                <a:latin typeface="+mn-lt"/>
                <a:ea typeface="+mn-ea"/>
                <a:cs typeface="+mn-cs"/>
              </a:rPr>
              <a:t>Если вы отметили, что дефект появился, а потом, после нескольких попыток, он не проявляется снова, выбирайте «Иногда». Затем попытайтесь объясните, какие шаги были сделаны, когда дефект проявлялся.</a:t>
            </a:r>
          </a:p>
          <a:p>
            <a:r>
              <a:rPr lang="ru-RU" sz="1200" kern="1200" dirty="0" smtClean="0">
                <a:solidFill>
                  <a:schemeClr val="tx1"/>
                </a:solidFill>
                <a:effectLst/>
                <a:latin typeface="+mn-lt"/>
                <a:ea typeface="+mn-ea"/>
                <a:cs typeface="+mn-cs"/>
              </a:rPr>
              <a:t>Если баг проявляется периодически, и вы еще пока не знаете, почему так происходит, снова выбирайте «Иногда», и объясните какие шаги вы предприняли, чтобы повторить баг.</a:t>
            </a:r>
          </a:p>
          <a:p>
            <a:r>
              <a:rPr lang="ru-RU" sz="1200" kern="1200" dirty="0" smtClean="0">
                <a:solidFill>
                  <a:schemeClr val="tx1"/>
                </a:solidFill>
                <a:effectLst/>
                <a:latin typeface="+mn-lt"/>
                <a:ea typeface="+mn-ea"/>
                <a:cs typeface="+mn-cs"/>
              </a:rPr>
              <a:t>Если тестировщик говорит, что баг воспроизводится, а разработчик утверждает, что нет, тестировщик должен воспроизвести дефект в присутствии разработчика. </a:t>
            </a:r>
          </a:p>
          <a:p>
            <a:r>
              <a:rPr lang="ru-RU" sz="1200" kern="1200" dirty="0" smtClean="0">
                <a:solidFill>
                  <a:schemeClr val="tx1"/>
                </a:solidFill>
                <a:effectLst/>
                <a:latin typeface="+mn-lt"/>
                <a:ea typeface="+mn-ea"/>
                <a:cs typeface="+mn-cs"/>
              </a:rPr>
              <a:t> </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7F924A-8ABD-48EB-8C7D-0F451B3BA9C4}" type="slidenum">
              <a:rPr lang="ru-RU" smtClean="0"/>
              <a:t>19</a:t>
            </a:fld>
            <a:endParaRPr lang="ru-RU"/>
          </a:p>
        </p:txBody>
      </p:sp>
    </p:spTree>
    <p:extLst>
      <p:ext uri="{BB962C8B-B14F-4D97-AF65-F5344CB8AC3E}">
        <p14:creationId xmlns:p14="http://schemas.microsoft.com/office/powerpoint/2010/main" val="2140873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Мы</a:t>
            </a:r>
            <a:r>
              <a:rPr lang="ru-RU" baseline="0" dirty="0" smtClean="0"/>
              <a:t> продолжаем с вами изучение процессов тестирования и документов, которые создаются  на этапах тестирования</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a:t>
            </a:fld>
            <a:endParaRPr lang="ru-RU"/>
          </a:p>
        </p:txBody>
      </p:sp>
    </p:spTree>
    <p:extLst>
      <p:ext uri="{BB962C8B-B14F-4D97-AF65-F5344CB8AC3E}">
        <p14:creationId xmlns:p14="http://schemas.microsoft.com/office/powerpoint/2010/main" val="111603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Шаги для воспроизводства – это очень важная информация в отчете об ошибке. Она позволяет разработчику быстро воспроизвести проблему. Но проблема в том, что некоторые тестировщики полагают, что они могут сэкономить себе некоторое количество времени, описывая обстоятельства, при которых проявляется дефект, в самых кратких возможных терминах. Часто сообщение об ошибке превращается в сокращённую запись только основных действий, необходимых для воспроизведения ошибки, опуская все несущественные. Но, будучи незнакомым с внутренней структурой приложения, тестировщик не может знать, какие из выполненных им действий наиболее существенны для диагностирования данной ошибки. Пренебрегая действиями, которые кажутся им незначительным, или не давая достаточно информации они повышают риск потери важной информации.</a:t>
            </a:r>
          </a:p>
          <a:p>
            <a:r>
              <a:rPr lang="ru-RU" sz="1200" kern="1200" dirty="0" smtClean="0">
                <a:solidFill>
                  <a:schemeClr val="tx1"/>
                </a:solidFill>
                <a:effectLst/>
                <a:latin typeface="+mn-lt"/>
                <a:ea typeface="+mn-ea"/>
                <a:cs typeface="+mn-cs"/>
              </a:rPr>
              <a:t>Решение проблемы: лучший способ избежать этой проблемы состоит в том, чтобы просто перечислить ВСЕ!!! действия, которые необходимы для воспроизведения ошибочного поведения, начиная с запуска приложения. </a:t>
            </a:r>
          </a:p>
          <a:p>
            <a:r>
              <a:rPr lang="ru-RU" sz="1200" kern="1200" dirty="0" smtClean="0">
                <a:solidFill>
                  <a:schemeClr val="tx1"/>
                </a:solidFill>
                <a:effectLst/>
                <a:latin typeface="+mn-lt"/>
                <a:ea typeface="+mn-ea"/>
                <a:cs typeface="+mn-cs"/>
              </a:rPr>
              <a:t>Несколько рекомендаций:</a:t>
            </a:r>
          </a:p>
          <a:p>
            <a:pPr lvl="0"/>
            <a:r>
              <a:rPr lang="ru-RU" sz="1200" kern="1200" dirty="0" smtClean="0">
                <a:solidFill>
                  <a:schemeClr val="tx1"/>
                </a:solidFill>
                <a:effectLst/>
                <a:latin typeface="+mn-lt"/>
                <a:ea typeface="+mn-ea"/>
                <a:cs typeface="+mn-cs"/>
              </a:rPr>
              <a:t>Описывайте каждый шаг пока не столкнетесь с дефектом.</a:t>
            </a:r>
          </a:p>
          <a:p>
            <a:pPr lvl="0"/>
            <a:r>
              <a:rPr lang="ru-RU" sz="1200" kern="1200" dirty="0" smtClean="0">
                <a:solidFill>
                  <a:schemeClr val="tx1"/>
                </a:solidFill>
                <a:effectLst/>
                <a:latin typeface="+mn-lt"/>
                <a:ea typeface="+mn-ea"/>
                <a:cs typeface="+mn-cs"/>
              </a:rPr>
              <a:t>Найдите точный путь, чтобы воспроизвести баг. Попытайтесь найти кратчайший путь.</a:t>
            </a:r>
          </a:p>
          <a:p>
            <a:pPr lvl="0"/>
            <a:r>
              <a:rPr lang="ru-RU" sz="1200" kern="1200" dirty="0" smtClean="0">
                <a:solidFill>
                  <a:schemeClr val="tx1"/>
                </a:solidFill>
                <a:effectLst/>
                <a:latin typeface="+mn-lt"/>
                <a:ea typeface="+mn-ea"/>
                <a:cs typeface="+mn-cs"/>
              </a:rPr>
              <a:t>Повторите все описанные шаги несколько раз и убедитесь, что все верно.</a:t>
            </a:r>
          </a:p>
          <a:p>
            <a:pPr lvl="0"/>
            <a:r>
              <a:rPr lang="ru-RU" sz="1200" kern="1200" dirty="0" smtClean="0">
                <a:solidFill>
                  <a:schemeClr val="tx1"/>
                </a:solidFill>
                <a:effectLst/>
                <a:latin typeface="+mn-lt"/>
                <a:ea typeface="+mn-ea"/>
                <a:cs typeface="+mn-cs"/>
              </a:rPr>
              <a:t>Описывайте каждое действие, которой вы делаете, в отдельном шаге.</a:t>
            </a:r>
          </a:p>
          <a:p>
            <a:r>
              <a:rPr lang="ru-RU" sz="1200" kern="1200" dirty="0" smtClean="0">
                <a:solidFill>
                  <a:schemeClr val="tx1"/>
                </a:solidFill>
                <a:effectLst/>
                <a:latin typeface="+mn-lt"/>
                <a:ea typeface="+mn-ea"/>
                <a:cs typeface="+mn-cs"/>
              </a:rPr>
              <a:t>Поле, в котором описываются шаги, очень важно для разработчика, потому что используя шаги он может быстро воспроизвести проблему. И как следствие – быстрее устранить ее.</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7F924A-8ABD-48EB-8C7D-0F451B3BA9C4}" type="slidenum">
              <a:rPr lang="ru-RU" smtClean="0"/>
              <a:t>20</a:t>
            </a:fld>
            <a:endParaRPr lang="ru-RU"/>
          </a:p>
        </p:txBody>
      </p:sp>
    </p:spTree>
    <p:extLst>
      <p:ext uri="{BB962C8B-B14F-4D97-AF65-F5344CB8AC3E}">
        <p14:creationId xmlns:p14="http://schemas.microsoft.com/office/powerpoint/2010/main" val="1048998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Давайте детализированное описание проблемы, в то же время  оно должно быть понятным и правильным. Summary – это не подходящее место для детального описания. Не полагайтесь только на Summary.</a:t>
            </a:r>
          </a:p>
          <a:p>
            <a:r>
              <a:rPr lang="ru-RU" sz="1200" kern="1200" dirty="0" smtClean="0">
                <a:solidFill>
                  <a:schemeClr val="tx1"/>
                </a:solidFill>
                <a:effectLst/>
                <a:latin typeface="+mn-lt"/>
                <a:ea typeface="+mn-ea"/>
                <a:cs typeface="+mn-cs"/>
              </a:rPr>
              <a:t>Пытайтесь объяснять, почему вы полагаете, что обнаруженное поведение программы – это баг. Давайте четкую информацию о том, что вы ожидали увидеть (ожидаемое поведение). Опишите фактическое поведение системы.</a:t>
            </a:r>
          </a:p>
          <a:p>
            <a:r>
              <a:rPr lang="ru-RU" sz="1200" kern="1200" dirty="0" smtClean="0">
                <a:solidFill>
                  <a:schemeClr val="tx1"/>
                </a:solidFill>
                <a:effectLst/>
                <a:latin typeface="+mn-lt"/>
                <a:ea typeface="+mn-ea"/>
                <a:cs typeface="+mn-cs"/>
              </a:rPr>
              <a:t>Если есть другие специальные условия, определите их и изложите.</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21</a:t>
            </a:fld>
            <a:endParaRPr lang="ru-RU"/>
          </a:p>
        </p:txBody>
      </p:sp>
    </p:spTree>
    <p:extLst>
      <p:ext uri="{BB962C8B-B14F-4D97-AF65-F5344CB8AC3E}">
        <p14:creationId xmlns:p14="http://schemas.microsoft.com/office/powerpoint/2010/main" val="984413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Severity сообщает нам, насколько серьезен дефект и/или его последствия. Severity назначается тестировщиком.</a:t>
            </a:r>
          </a:p>
          <a:p>
            <a:r>
              <a:rPr lang="ru-RU" sz="1200" kern="1200" dirty="0" smtClean="0">
                <a:solidFill>
                  <a:schemeClr val="tx1"/>
                </a:solidFill>
                <a:effectLst/>
                <a:latin typeface="+mn-lt"/>
                <a:ea typeface="+mn-ea"/>
                <a:cs typeface="+mn-cs"/>
              </a:rPr>
              <a:t>В </a:t>
            </a:r>
            <a:r>
              <a:rPr lang="en-US" sz="1200" kern="1200" dirty="0" smtClean="0">
                <a:solidFill>
                  <a:schemeClr val="tx1"/>
                </a:solidFill>
                <a:effectLst/>
                <a:latin typeface="+mn-lt"/>
                <a:ea typeface="+mn-ea"/>
                <a:cs typeface="+mn-cs"/>
              </a:rPr>
              <a:t>PMC</a:t>
            </a:r>
            <a:r>
              <a:rPr lang="ru-RU" sz="1200" kern="1200" dirty="0" smtClean="0">
                <a:solidFill>
                  <a:schemeClr val="tx1"/>
                </a:solidFill>
                <a:effectLst/>
                <a:latin typeface="+mn-lt"/>
                <a:ea typeface="+mn-ea"/>
                <a:cs typeface="+mn-cs"/>
              </a:rPr>
              <a:t>:</a:t>
            </a:r>
          </a:p>
          <a:p>
            <a:r>
              <a:rPr lang="ru-RU" sz="1200" b="1" kern="1200" dirty="0" smtClean="0">
                <a:solidFill>
                  <a:schemeClr val="tx1"/>
                </a:solidFill>
                <a:effectLst/>
                <a:latin typeface="+mn-lt"/>
                <a:ea typeface="+mn-ea"/>
                <a:cs typeface="+mn-cs"/>
              </a:rPr>
              <a:t>Critical </a:t>
            </a:r>
            <a:r>
              <a:rPr lang="ru-RU" sz="1200" kern="1200" dirty="0" smtClean="0">
                <a:solidFill>
                  <a:schemeClr val="tx1"/>
                </a:solidFill>
                <a:effectLst/>
                <a:latin typeface="+mn-lt"/>
                <a:ea typeface="+mn-ea"/>
                <a:cs typeface="+mn-cs"/>
              </a:rPr>
              <a:t>определяет наиболее катастрофические проблемы: компонент, модуль или область которая становится недоступной или вообще перестает работать. Такой баг приводит к возобновлению работы (рестарту) веб-сервера или сервера-приложений, чтобы как-то продолжить работу. Пользователь вынужден снова перезагрузить данные, которые были им введены, поскольку данные, отправленные в базу потеряны. Это крэш системы (ОС) или разрабатываемого продукта.</a:t>
            </a:r>
          </a:p>
          <a:p>
            <a:r>
              <a:rPr lang="en-US" sz="1200" b="1" kern="1200" dirty="0" smtClean="0">
                <a:solidFill>
                  <a:schemeClr val="tx1"/>
                </a:solidFill>
                <a:effectLst/>
                <a:latin typeface="+mn-lt"/>
                <a:ea typeface="+mn-ea"/>
                <a:cs typeface="+mn-cs"/>
              </a:rPr>
              <a:t>M</a:t>
            </a:r>
            <a:r>
              <a:rPr lang="ru-RU" sz="1200" b="1" kern="1200" dirty="0" smtClean="0">
                <a:solidFill>
                  <a:schemeClr val="tx1"/>
                </a:solidFill>
                <a:effectLst/>
                <a:latin typeface="+mn-lt"/>
                <a:ea typeface="+mn-ea"/>
                <a:cs typeface="+mn-cs"/>
              </a:rPr>
              <a:t>ajor </a:t>
            </a:r>
            <a:r>
              <a:rPr lang="ru-RU" sz="1200" kern="1200" dirty="0" smtClean="0">
                <a:solidFill>
                  <a:schemeClr val="tx1"/>
                </a:solidFill>
                <a:effectLst/>
                <a:latin typeface="+mn-lt"/>
                <a:ea typeface="+mn-ea"/>
                <a:cs typeface="+mn-cs"/>
              </a:rPr>
              <a:t>серьезные проблемыы. Потеря данных, главная функциональность не работает или работает неверно, нарушение работы браузера, заставляющее пользователя перелогиниваться, искать обходные пути.</a:t>
            </a:r>
          </a:p>
          <a:p>
            <a:r>
              <a:rPr lang="ru-RU" sz="1200" kern="1200" dirty="0" smtClean="0">
                <a:solidFill>
                  <a:schemeClr val="tx1"/>
                </a:solidFill>
                <a:effectLst/>
                <a:latin typeface="+mn-lt"/>
                <a:ea typeface="+mn-ea"/>
                <a:cs typeface="+mn-cs"/>
              </a:rPr>
              <a:t>Статус </a:t>
            </a:r>
            <a:r>
              <a:rPr lang="en-US" sz="1200" b="1" kern="1200" dirty="0" smtClean="0">
                <a:solidFill>
                  <a:schemeClr val="tx1"/>
                </a:solidFill>
                <a:effectLst/>
                <a:latin typeface="+mn-lt"/>
                <a:ea typeface="+mn-ea"/>
                <a:cs typeface="+mn-cs"/>
              </a:rPr>
              <a:t>Medium</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Эта проблема не влияет на главную функциональность. Имеет простой </a:t>
            </a:r>
            <a:r>
              <a:rPr lang="en-US" sz="1200" kern="1200" dirty="0" err="1" smtClean="0">
                <a:solidFill>
                  <a:schemeClr val="tx1"/>
                </a:solidFill>
                <a:effectLst/>
                <a:latin typeface="+mn-lt"/>
                <a:ea typeface="+mn-ea"/>
                <a:cs typeface="+mn-cs"/>
              </a:rPr>
              <a:t>workarround</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Статус </a:t>
            </a:r>
            <a:r>
              <a:rPr lang="en-US" sz="1200" b="1" kern="1200" dirty="0" smtClean="0">
                <a:solidFill>
                  <a:schemeClr val="tx1"/>
                </a:solidFill>
                <a:effectLst/>
                <a:latin typeface="+mn-lt"/>
                <a:ea typeface="+mn-ea"/>
                <a:cs typeface="+mn-cs"/>
              </a:rPr>
              <a:t>M</a:t>
            </a:r>
            <a:r>
              <a:rPr lang="ru-RU" sz="1200" b="1" kern="1200" dirty="0" smtClean="0">
                <a:solidFill>
                  <a:schemeClr val="tx1"/>
                </a:solidFill>
                <a:effectLst/>
                <a:latin typeface="+mn-lt"/>
                <a:ea typeface="+mn-ea"/>
                <a:cs typeface="+mn-cs"/>
              </a:rPr>
              <a:t>inor. </a:t>
            </a:r>
            <a:r>
              <a:rPr lang="ru-RU" sz="1200" kern="1200" dirty="0" smtClean="0">
                <a:solidFill>
                  <a:schemeClr val="tx1"/>
                </a:solidFill>
                <a:effectLst/>
                <a:latin typeface="+mn-lt"/>
                <a:ea typeface="+mn-ea"/>
                <a:cs typeface="+mn-cs"/>
              </a:rPr>
              <a:t>Эти проблемы, не влияющие на фун-ть. Это чаще всего косметические проблемы, такие как пропущенное слово или неподчеркнутый текст, ошибки в форматировании и т.д.</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 других  багтрэкинговых системах могут быть другие значения </a:t>
            </a:r>
            <a:r>
              <a:rPr lang="en-US" sz="1200" kern="1200" dirty="0" smtClean="0">
                <a:solidFill>
                  <a:schemeClr val="tx1"/>
                </a:solidFill>
                <a:effectLst/>
                <a:latin typeface="+mn-lt"/>
                <a:ea typeface="+mn-ea"/>
                <a:cs typeface="+mn-cs"/>
              </a:rPr>
              <a:t>Severity</a:t>
            </a:r>
            <a:r>
              <a:rPr lang="ru-RU" sz="1200" kern="1200" dirty="0" smtClean="0">
                <a:solidFill>
                  <a:schemeClr val="tx1"/>
                </a:solidFill>
                <a:effectLst/>
                <a:latin typeface="+mn-lt"/>
                <a:ea typeface="+mn-ea"/>
                <a:cs typeface="+mn-cs"/>
              </a:rPr>
              <a:t>. Опять же, расшифровка значений может отличаться. Мы даем наиболее общее, типичное понятие.</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22</a:t>
            </a:fld>
            <a:endParaRPr lang="ru-RU"/>
          </a:p>
        </p:txBody>
      </p:sp>
    </p:spTree>
    <p:extLst>
      <p:ext uri="{BB962C8B-B14F-4D97-AF65-F5344CB8AC3E}">
        <p14:creationId xmlns:p14="http://schemas.microsoft.com/office/powerpoint/2010/main" val="2244548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Priority</a:t>
            </a:r>
            <a:r>
              <a:rPr lang="ru-RU" sz="1200" kern="1200" dirty="0" smtClean="0">
                <a:solidFill>
                  <a:schemeClr val="tx1"/>
                </a:solidFill>
                <a:effectLst/>
                <a:latin typeface="+mn-lt"/>
                <a:ea typeface="+mn-ea"/>
                <a:cs typeface="+mn-cs"/>
              </a:rPr>
              <a:t> сообщает нам, как скоро должен быть устранен дефект. </a:t>
            </a:r>
            <a:r>
              <a:rPr lang="en-US" sz="1200" kern="1200" dirty="0" smtClean="0">
                <a:solidFill>
                  <a:schemeClr val="tx1"/>
                </a:solidFill>
                <a:effectLst/>
                <a:latin typeface="+mn-lt"/>
                <a:ea typeface="+mn-ea"/>
                <a:cs typeface="+mn-cs"/>
              </a:rPr>
              <a:t>Priority</a:t>
            </a:r>
            <a:r>
              <a:rPr lang="ru-RU" sz="1200" kern="1200" dirty="0" smtClean="0">
                <a:solidFill>
                  <a:schemeClr val="tx1"/>
                </a:solidFill>
                <a:effectLst/>
                <a:latin typeface="+mn-lt"/>
                <a:ea typeface="+mn-ea"/>
                <a:cs typeface="+mn-cs"/>
              </a:rPr>
              <a:t> может быть назначена лидером разработчиков, менеджером проекта или заказчиком.</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Возможные варианты </a:t>
            </a:r>
            <a:r>
              <a:rPr lang="en-US" sz="1200" kern="1200" dirty="0" smtClean="0">
                <a:solidFill>
                  <a:schemeClr val="tx1"/>
                </a:solidFill>
                <a:effectLst/>
                <a:latin typeface="+mn-lt"/>
                <a:ea typeface="+mn-ea"/>
                <a:cs typeface="+mn-cs"/>
              </a:rPr>
              <a:t>Priority</a:t>
            </a:r>
            <a:r>
              <a:rPr lang="ru-RU"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ASAP</a:t>
            </a:r>
            <a:r>
              <a:rPr lang="ru-RU" sz="1200" kern="1200" dirty="0" smtClean="0">
                <a:solidFill>
                  <a:schemeClr val="tx1"/>
                </a:solidFill>
                <a:effectLst/>
                <a:latin typeface="+mn-lt"/>
                <a:ea typeface="+mn-ea"/>
                <a:cs typeface="+mn-cs"/>
              </a:rPr>
              <a:t> – так скоро, как только возможно</a:t>
            </a:r>
          </a:p>
          <a:p>
            <a:r>
              <a:rPr lang="en-US" sz="1200" kern="1200" dirty="0" smtClean="0">
                <a:solidFill>
                  <a:schemeClr val="tx1"/>
                </a:solidFill>
                <a:effectLst/>
                <a:latin typeface="+mn-lt"/>
                <a:ea typeface="+mn-ea"/>
                <a:cs typeface="+mn-cs"/>
              </a:rPr>
              <a:t>High</a:t>
            </a:r>
            <a:r>
              <a:rPr lang="ru-RU"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Normal</a:t>
            </a:r>
            <a:r>
              <a:rPr lang="ru-RU"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Low</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Объяснить отличие от </a:t>
            </a:r>
            <a:r>
              <a:rPr lang="en-US" sz="1200" kern="1200" dirty="0" smtClean="0">
                <a:solidFill>
                  <a:schemeClr val="tx1"/>
                </a:solidFill>
                <a:effectLst/>
                <a:latin typeface="+mn-lt"/>
                <a:ea typeface="+mn-ea"/>
                <a:cs typeface="+mn-cs"/>
              </a:rPr>
              <a:t>Severity</a:t>
            </a:r>
            <a:r>
              <a:rPr lang="ru-RU" sz="1200" kern="1200" dirty="0" smtClean="0">
                <a:solidFill>
                  <a:schemeClr val="tx1"/>
                </a:solidFill>
                <a:effectLst/>
                <a:latin typeface="+mn-lt"/>
                <a:ea typeface="+mn-ea"/>
                <a:cs typeface="+mn-cs"/>
              </a:rPr>
              <a:t>. Рассказать  про случаи, когда дефект может иметь </a:t>
            </a:r>
            <a:r>
              <a:rPr lang="en-US" sz="1200" kern="1200" dirty="0" smtClean="0">
                <a:solidFill>
                  <a:schemeClr val="tx1"/>
                </a:solidFill>
                <a:effectLst/>
                <a:latin typeface="+mn-lt"/>
                <a:ea typeface="+mn-ea"/>
                <a:cs typeface="+mn-cs"/>
              </a:rPr>
              <a:t>Minor Severity</a:t>
            </a:r>
            <a:r>
              <a:rPr lang="ru-RU" sz="1200" kern="1200" dirty="0" smtClean="0">
                <a:solidFill>
                  <a:schemeClr val="tx1"/>
                </a:solidFill>
                <a:effectLst/>
                <a:latin typeface="+mn-lt"/>
                <a:ea typeface="+mn-ea"/>
                <a:cs typeface="+mn-cs"/>
              </a:rPr>
              <a:t>, но </a:t>
            </a:r>
            <a:r>
              <a:rPr lang="en-US" sz="1200" kern="1200" dirty="0" smtClean="0">
                <a:solidFill>
                  <a:schemeClr val="tx1"/>
                </a:solidFill>
                <a:effectLst/>
                <a:latin typeface="+mn-lt"/>
                <a:ea typeface="+mn-ea"/>
                <a:cs typeface="+mn-cs"/>
              </a:rPr>
              <a:t>High </a:t>
            </a:r>
            <a:r>
              <a:rPr lang="ru-RU" sz="1200" kern="1200" dirty="0" smtClean="0">
                <a:solidFill>
                  <a:schemeClr val="tx1"/>
                </a:solidFill>
                <a:effectLst/>
                <a:latin typeface="+mn-lt"/>
                <a:ea typeface="+mn-ea"/>
                <a:cs typeface="+mn-cs"/>
              </a:rPr>
              <a:t>или даже </a:t>
            </a:r>
            <a:r>
              <a:rPr lang="en-US" sz="1200" kern="1200" dirty="0" smtClean="0">
                <a:solidFill>
                  <a:schemeClr val="tx1"/>
                </a:solidFill>
                <a:effectLst/>
                <a:latin typeface="+mn-lt"/>
                <a:ea typeface="+mn-ea"/>
                <a:cs typeface="+mn-cs"/>
              </a:rPr>
              <a:t>ASAP</a:t>
            </a:r>
            <a:r>
              <a:rPr lang="ru-RU" sz="1200" kern="1200" dirty="0" smtClean="0">
                <a:solidFill>
                  <a:schemeClr val="tx1"/>
                </a:solidFill>
                <a:effectLst/>
                <a:latin typeface="+mn-lt"/>
                <a:ea typeface="+mn-ea"/>
                <a:cs typeface="+mn-cs"/>
              </a:rPr>
              <a:t>. И когда крэш (</a:t>
            </a:r>
            <a:r>
              <a:rPr lang="en-US" sz="1200" kern="1200" dirty="0" smtClean="0">
                <a:solidFill>
                  <a:schemeClr val="tx1"/>
                </a:solidFill>
                <a:effectLst/>
                <a:latin typeface="+mn-lt"/>
                <a:ea typeface="+mn-ea"/>
                <a:cs typeface="+mn-cs"/>
              </a:rPr>
              <a:t>Severity Critical</a:t>
            </a:r>
            <a:r>
              <a:rPr lang="ru-RU" sz="1200" kern="1200" dirty="0" smtClean="0">
                <a:solidFill>
                  <a:schemeClr val="tx1"/>
                </a:solidFill>
                <a:effectLst/>
                <a:latin typeface="+mn-lt"/>
                <a:ea typeface="+mn-ea"/>
                <a:cs typeface="+mn-cs"/>
              </a:rPr>
              <a:t>) может иметь невысокий приоритет.</a:t>
            </a:r>
            <a:endParaRPr lang="en-US" sz="120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1. High Severity and Low Priority : </a:t>
            </a:r>
            <a:r>
              <a:rPr lang="en-US" sz="1200" b="0" i="0" kern="1200" dirty="0" smtClean="0">
                <a:solidFill>
                  <a:schemeClr val="tx1"/>
                </a:solidFill>
                <a:effectLst/>
                <a:latin typeface="+mn-lt"/>
                <a:ea typeface="+mn-ea"/>
                <a:cs typeface="+mn-cs"/>
              </a:rPr>
              <a:t>For example an application which generates some banking related reports weekly, monthly, quarterly &amp;amp; yearly by doing some calculations. If there is a fault while calculating yearly report. This is a high severity fault but low priority because this fault can be fixed in the next release as a change request.</a:t>
            </a:r>
          </a:p>
          <a:p>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2. High Severity and High Priority : </a:t>
            </a:r>
            <a:r>
              <a:rPr lang="en-US" sz="1200" b="0" i="0" kern="1200" dirty="0" smtClean="0">
                <a:solidFill>
                  <a:schemeClr val="tx1"/>
                </a:solidFill>
                <a:effectLst/>
                <a:latin typeface="+mn-lt"/>
                <a:ea typeface="+mn-ea"/>
                <a:cs typeface="+mn-cs"/>
              </a:rPr>
              <a:t>In the above example if there is a fault while calculating weekly report. This is a high severity and high priority fault because this fault will block the functionality of the application immediately within a week. It should be fixed urgently.</a:t>
            </a:r>
          </a:p>
          <a:p>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3. Low Severity and High Priority :</a:t>
            </a:r>
            <a:r>
              <a:rPr lang="en-US" sz="1200" b="0" i="0" kern="1200" dirty="0" smtClean="0">
                <a:solidFill>
                  <a:schemeClr val="tx1"/>
                </a:solidFill>
                <a:effectLst/>
                <a:latin typeface="+mn-lt"/>
                <a:ea typeface="+mn-ea"/>
                <a:cs typeface="+mn-cs"/>
              </a:rPr>
              <a:t> If there is a spelling mistake or content issue on the homepage of a website which has daily hits of lakhs. In this case, though this fault is not affecting the website or other functionalities but considering the status and popularity of the website in the competitive market it is a high priority fault.</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4. Low Severity and Low Priority : </a:t>
            </a:r>
            <a:r>
              <a:rPr lang="en-US" sz="1200" b="0" i="0" kern="1200" dirty="0" smtClean="0">
                <a:solidFill>
                  <a:schemeClr val="tx1"/>
                </a:solidFill>
                <a:effectLst/>
                <a:latin typeface="+mn-lt"/>
                <a:ea typeface="+mn-ea"/>
                <a:cs typeface="+mn-cs"/>
              </a:rPr>
              <a:t>If there is a spelling mistake on the pages which has very less hits throughout the month on any website. This fault can be considered as low severity and low priority.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Priority is used to organize the work. The field only takes meaning when owner of the bug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P1 Fix in next build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P2 Fix as soon as possible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P3 Fix before next release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P4 Fix it time allow</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P5 Unlikely to be fixed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Default priority for new defects is set at P3</a:t>
            </a:r>
          </a:p>
          <a:p>
            <a:endParaRPr lang="ru-RU" sz="1200" kern="1200" dirty="0" smtClean="0">
              <a:solidFill>
                <a:schemeClr val="tx1"/>
              </a:solidFill>
              <a:effectLst/>
              <a:latin typeface="+mn-lt"/>
              <a:ea typeface="+mn-ea"/>
              <a:cs typeface="+mn-cs"/>
            </a:endParaRPr>
          </a:p>
          <a:p>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Обратите ОСОБОЕ внимание аудитории на то,</a:t>
            </a:r>
            <a:r>
              <a:rPr lang="ru-RU" sz="1200" kern="1200" baseline="0" dirty="0" smtClean="0">
                <a:solidFill>
                  <a:schemeClr val="tx1"/>
                </a:solidFill>
                <a:effectLst/>
                <a:latin typeface="+mn-lt"/>
                <a:ea typeface="+mn-ea"/>
                <a:cs typeface="+mn-cs"/>
              </a:rPr>
              <a:t> что приоритет ставится НЕ тестировщиком, а серьезность - тестировщиком</a:t>
            </a:r>
            <a:endParaRPr lang="ru-RU"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7F924A-8ABD-48EB-8C7D-0F451B3BA9C4}" type="slidenum">
              <a:rPr lang="ru-RU" smtClean="0"/>
              <a:t>23</a:t>
            </a:fld>
            <a:endParaRPr lang="ru-RU"/>
          </a:p>
        </p:txBody>
      </p:sp>
    </p:spTree>
    <p:extLst>
      <p:ext uri="{BB962C8B-B14F-4D97-AF65-F5344CB8AC3E}">
        <p14:creationId xmlns:p14="http://schemas.microsoft.com/office/powerpoint/2010/main" val="959202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Поле для дополнительной информации может быть использовано для комментариев, которые могут использоваться для того, чтобы помочь понять отчет лучше.</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Вы можете дать комментарии (особенно вопросы) от менеджера проекта, программиста или технической поддержки. Остальным группам в вашей компании также может быть позволено давать свои комментарии.</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24</a:t>
            </a:fld>
            <a:endParaRPr lang="ru-RU"/>
          </a:p>
        </p:txBody>
      </p:sp>
    </p:spTree>
    <p:extLst>
      <p:ext uri="{BB962C8B-B14F-4D97-AF65-F5344CB8AC3E}">
        <p14:creationId xmlns:p14="http://schemas.microsoft.com/office/powerpoint/2010/main" val="25689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Это поле очень полезно и очень помогает аргументировать отчеты об ошибках при помощи скриншотов или данных в другом виде. </a:t>
            </a:r>
          </a:p>
          <a:p>
            <a:r>
              <a:rPr lang="ru-RU" sz="1200" kern="1200" dirty="0" smtClean="0">
                <a:solidFill>
                  <a:schemeClr val="tx1"/>
                </a:solidFill>
                <a:effectLst/>
                <a:latin typeface="+mn-lt"/>
                <a:ea typeface="+mn-ea"/>
                <a:cs typeface="+mn-cs"/>
              </a:rPr>
              <a:t>Здесь проблема в том, что тестировщики часто забывают (или не утруждают себя) пользоваться этой возможностью. Снимки экрана, показывающие проявление ошибки или иллюстрирующие шаги её воспроизведения, являются эффективным способом фиксации информации, особенно для ошибок, связанных с пользовательским интерфейсом. Особенно полезными скриншоты могут быть для случаев, когда дефекты не воспроизводятся постоянно. Поэтому, совет: как только увидели на экране баг, сделайте сразу скриншот, и только потом приступайте к исследованию ошибки: ее воспроизведению и документированию. </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Если вам надо прикрепить скриншот, не делайте его больше, чем это нужно.</a:t>
            </a:r>
          </a:p>
          <a:p>
            <a:r>
              <a:rPr lang="en-US" sz="1200" kern="1200" dirty="0" smtClean="0">
                <a:solidFill>
                  <a:schemeClr val="tx1"/>
                </a:solidFill>
                <a:effectLst/>
                <a:latin typeface="+mn-lt"/>
                <a:ea typeface="+mn-ea"/>
                <a:cs typeface="+mn-cs"/>
              </a:rPr>
              <a:t>Attachment</a:t>
            </a:r>
            <a:r>
              <a:rPr lang="ru-RU" sz="1200" kern="1200" dirty="0" smtClean="0">
                <a:solidFill>
                  <a:schemeClr val="tx1"/>
                </a:solidFill>
                <a:effectLst/>
                <a:latin typeface="+mn-lt"/>
                <a:ea typeface="+mn-ea"/>
                <a:cs typeface="+mn-cs"/>
              </a:rPr>
              <a:t> могут служить: (скриншоты экранов, файлы логов, документы с кусками требований и т.д.</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25</a:t>
            </a:fld>
            <a:endParaRPr lang="ru-RU"/>
          </a:p>
        </p:txBody>
      </p:sp>
    </p:spTree>
    <p:extLst>
      <p:ext uri="{BB962C8B-B14F-4D97-AF65-F5344CB8AC3E}">
        <p14:creationId xmlns:p14="http://schemas.microsoft.com/office/powerpoint/2010/main" val="2272405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Рассмотрим</a:t>
            </a:r>
            <a:r>
              <a:rPr lang="ru-RU" baseline="0" dirty="0" smtClean="0"/>
              <a:t> несколько примеров багтрекинговых систем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26</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На слайде представлена система  </a:t>
            </a:r>
            <a:r>
              <a:rPr lang="en-US" dirty="0" smtClean="0"/>
              <a:t>PMC</a:t>
            </a:r>
            <a:r>
              <a:rPr lang="ru-RU" dirty="0" smtClean="0"/>
              <a:t>,</a:t>
            </a:r>
            <a:r>
              <a:rPr lang="ru-RU" baseline="0" dirty="0" smtClean="0"/>
              <a:t>  которая активно используется в белорусском офисе ЕПАМ. </a:t>
            </a:r>
          </a:p>
          <a:p>
            <a:endParaRPr lang="ru-RU" baseline="0" dirty="0" smtClean="0"/>
          </a:p>
          <a:p>
            <a:r>
              <a:rPr lang="ru-RU" baseline="0" dirty="0" smtClean="0"/>
              <a:t>*см. слайд*</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27</a:t>
            </a:fld>
            <a:endParaRPr lang="ru-RU"/>
          </a:p>
        </p:txBody>
      </p:sp>
    </p:spTree>
    <p:extLst>
      <p:ext uri="{BB962C8B-B14F-4D97-AF65-F5344CB8AC3E}">
        <p14:creationId xmlns:p14="http://schemas.microsoft.com/office/powerpoint/2010/main" val="3463532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0" i="0" kern="1200" dirty="0" smtClean="0">
                <a:solidFill>
                  <a:schemeClr val="tx1"/>
                </a:solidFill>
                <a:effectLst/>
                <a:latin typeface="+mn-lt"/>
                <a:ea typeface="+mn-ea"/>
                <a:cs typeface="+mn-cs"/>
              </a:rPr>
              <a:t>Это</a:t>
            </a:r>
            <a:r>
              <a:rPr lang="ru-RU" sz="1200" b="0" i="0" kern="1200" baseline="0" dirty="0" smtClean="0">
                <a:solidFill>
                  <a:schemeClr val="tx1"/>
                </a:solidFill>
                <a:effectLst/>
                <a:latin typeface="+mn-lt"/>
                <a:ea typeface="+mn-ea"/>
                <a:cs typeface="+mn-cs"/>
              </a:rPr>
              <a:t>  система </a:t>
            </a:r>
            <a:r>
              <a:rPr lang="en-US" sz="1200" b="0" i="0" kern="1200" baseline="0" dirty="0" err="1" smtClean="0">
                <a:solidFill>
                  <a:schemeClr val="tx1"/>
                </a:solidFill>
                <a:effectLst/>
                <a:latin typeface="+mn-lt"/>
                <a:ea typeface="+mn-ea"/>
                <a:cs typeface="+mn-cs"/>
              </a:rPr>
              <a:t>Trac</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Trac</a:t>
            </a:r>
            <a:r>
              <a:rPr lang="en-US" sz="1200" b="0" i="0" kern="1200" dirty="0" smtClean="0">
                <a:solidFill>
                  <a:schemeClr val="tx1"/>
                </a:solidFill>
                <a:effectLst/>
                <a:latin typeface="+mn-lt"/>
                <a:ea typeface="+mn-ea"/>
                <a:cs typeface="+mn-cs"/>
              </a:rPr>
              <a:t> is an enhanced wiki and issue tracking system for software development projects. </a:t>
            </a:r>
            <a:r>
              <a:rPr lang="en-US" sz="1200" b="0" i="0" kern="1200" dirty="0" err="1" smtClean="0">
                <a:solidFill>
                  <a:schemeClr val="tx1"/>
                </a:solidFill>
                <a:effectLst/>
                <a:latin typeface="+mn-lt"/>
                <a:ea typeface="+mn-ea"/>
                <a:cs typeface="+mn-cs"/>
              </a:rPr>
              <a:t>Trac</a:t>
            </a:r>
            <a:r>
              <a:rPr lang="en-US" sz="1200" b="0" i="0" kern="1200" dirty="0" smtClean="0">
                <a:solidFill>
                  <a:schemeClr val="tx1"/>
                </a:solidFill>
                <a:effectLst/>
                <a:latin typeface="+mn-lt"/>
                <a:ea typeface="+mn-ea"/>
                <a:cs typeface="+mn-cs"/>
              </a:rPr>
              <a:t> uses a minimalistic approach to web-based software project management.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Trac</a:t>
            </a:r>
            <a:r>
              <a:rPr lang="en-US" sz="1200" b="0" i="0" kern="1200" baseline="0" dirty="0" smtClean="0">
                <a:solidFill>
                  <a:schemeClr val="tx1"/>
                </a:solidFill>
                <a:effectLst/>
                <a:latin typeface="+mn-lt"/>
                <a:ea typeface="+mn-ea"/>
                <a:cs typeface="+mn-cs"/>
              </a:rPr>
              <a:t> is </a:t>
            </a:r>
            <a:r>
              <a:rPr lang="en-US" sz="1200" b="0" i="0" kern="1200" baseline="0" dirty="0" err="1" smtClean="0">
                <a:solidFill>
                  <a:schemeClr val="tx1"/>
                </a:solidFill>
                <a:effectLst/>
                <a:latin typeface="+mn-lt"/>
                <a:ea typeface="+mn-ea"/>
                <a:cs typeface="+mn-cs"/>
              </a:rPr>
              <a:t>Opensource</a:t>
            </a:r>
            <a:r>
              <a:rPr lang="en-US" sz="1200" b="0" i="0" kern="1200" baseline="0" dirty="0" smtClean="0">
                <a:solidFill>
                  <a:schemeClr val="tx1"/>
                </a:solidFill>
                <a:effectLst/>
                <a:latin typeface="+mn-lt"/>
                <a:ea typeface="+mn-ea"/>
                <a:cs typeface="+mn-cs"/>
              </a:rPr>
              <a:t> project.</a:t>
            </a:r>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Тикет содержит следующие информационные атрибуты:</a:t>
            </a:r>
          </a:p>
          <a:p>
            <a:r>
              <a:rPr lang="ru-RU" sz="1200" b="1" i="0" kern="1200" dirty="0" smtClean="0">
                <a:solidFill>
                  <a:schemeClr val="tx1"/>
                </a:solidFill>
                <a:effectLst/>
                <a:latin typeface="+mn-lt"/>
                <a:ea typeface="+mn-ea"/>
                <a:cs typeface="+mn-cs"/>
              </a:rPr>
              <a:t>Reporter</a:t>
            </a:r>
            <a:r>
              <a:rPr lang="ru-RU" sz="1200" b="0" i="0" kern="1200" dirty="0" smtClean="0">
                <a:solidFill>
                  <a:schemeClr val="tx1"/>
                </a:solidFill>
                <a:effectLst/>
                <a:latin typeface="+mn-lt"/>
                <a:ea typeface="+mn-ea"/>
                <a:cs typeface="+mn-cs"/>
              </a:rPr>
              <a:t> - Автор тикета.</a:t>
            </a:r>
          </a:p>
          <a:p>
            <a:r>
              <a:rPr lang="ru-RU" sz="1200" b="1" i="0" kern="1200" dirty="0"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 Тип тикета (например, дефект/баг, либо запрос на улучшение)</a:t>
            </a:r>
          </a:p>
          <a:p>
            <a:r>
              <a:rPr lang="ru-RU" sz="1200" b="1" i="0" kern="1200" dirty="0" smtClean="0">
                <a:solidFill>
                  <a:schemeClr val="tx1"/>
                </a:solidFill>
                <a:effectLst/>
                <a:latin typeface="+mn-lt"/>
                <a:ea typeface="+mn-ea"/>
                <a:cs typeface="+mn-cs"/>
              </a:rPr>
              <a:t>Component</a:t>
            </a:r>
            <a:r>
              <a:rPr lang="ru-RU" sz="1200" b="0" i="0" kern="1200" dirty="0" smtClean="0">
                <a:solidFill>
                  <a:schemeClr val="tx1"/>
                </a:solidFill>
                <a:effectLst/>
                <a:latin typeface="+mn-lt"/>
                <a:ea typeface="+mn-ea"/>
                <a:cs typeface="+mn-cs"/>
              </a:rPr>
              <a:t> - Модуль проекта или подсистема, которая затрагивается данным тикетом.</a:t>
            </a:r>
          </a:p>
          <a:p>
            <a:r>
              <a:rPr lang="ru-RU" sz="1200" b="1" i="0" kern="1200" dirty="0" smtClean="0">
                <a:solidFill>
                  <a:schemeClr val="tx1"/>
                </a:solidFill>
                <a:effectLst/>
                <a:latin typeface="+mn-lt"/>
                <a:ea typeface="+mn-ea"/>
                <a:cs typeface="+mn-cs"/>
              </a:rPr>
              <a:t>Version</a:t>
            </a:r>
            <a:r>
              <a:rPr lang="ru-RU" sz="1200" b="0" i="0" kern="1200" dirty="0" smtClean="0">
                <a:solidFill>
                  <a:schemeClr val="tx1"/>
                </a:solidFill>
                <a:effectLst/>
                <a:latin typeface="+mn-lt"/>
                <a:ea typeface="+mn-ea"/>
                <a:cs typeface="+mn-cs"/>
              </a:rPr>
              <a:t> - версия проекта, к которой относится тикет.</a:t>
            </a:r>
          </a:p>
          <a:p>
            <a:r>
              <a:rPr lang="ru-RU" sz="1200" b="1" i="0" kern="1200" dirty="0" smtClean="0">
                <a:solidFill>
                  <a:schemeClr val="tx1"/>
                </a:solidFill>
                <a:effectLst/>
                <a:latin typeface="+mn-lt"/>
                <a:ea typeface="+mn-ea"/>
                <a:cs typeface="+mn-cs"/>
              </a:rPr>
              <a:t>Keywords</a:t>
            </a:r>
            <a:r>
              <a:rPr lang="ru-RU" sz="1200" b="0" i="0" kern="1200" dirty="0" smtClean="0">
                <a:solidFill>
                  <a:schemeClr val="tx1"/>
                </a:solidFill>
                <a:effectLst/>
                <a:latin typeface="+mn-lt"/>
                <a:ea typeface="+mn-ea"/>
                <a:cs typeface="+mn-cs"/>
              </a:rPr>
              <a:t> - Ключевые слова, которыми помечается тикет. Полезно для поиска и генерации отчетов.</a:t>
            </a:r>
          </a:p>
          <a:p>
            <a:r>
              <a:rPr lang="ru-RU" sz="1200" b="1" i="0" kern="1200" dirty="0" smtClean="0">
                <a:solidFill>
                  <a:schemeClr val="tx1"/>
                </a:solidFill>
                <a:effectLst/>
                <a:latin typeface="+mn-lt"/>
                <a:ea typeface="+mn-ea"/>
                <a:cs typeface="+mn-cs"/>
              </a:rPr>
              <a:t>Priority</a:t>
            </a:r>
            <a:r>
              <a:rPr lang="ru-RU" sz="1200" b="0" i="0" kern="1200" dirty="0" smtClean="0">
                <a:solidFill>
                  <a:schemeClr val="tx1"/>
                </a:solidFill>
                <a:effectLst/>
                <a:latin typeface="+mn-lt"/>
                <a:ea typeface="+mn-ea"/>
                <a:cs typeface="+mn-cs"/>
              </a:rPr>
              <a:t> - Может иметь различные значения: от </a:t>
            </a:r>
            <a:r>
              <a:rPr lang="ru-RU" sz="1200" b="0" i="1" kern="1200" dirty="0" smtClean="0">
                <a:solidFill>
                  <a:schemeClr val="tx1"/>
                </a:solidFill>
                <a:effectLst/>
                <a:latin typeface="+mn-lt"/>
                <a:ea typeface="+mn-ea"/>
                <a:cs typeface="+mn-cs"/>
              </a:rPr>
              <a:t>trivial</a:t>
            </a:r>
            <a:r>
              <a:rPr lang="ru-RU" sz="1200" b="0" i="0" kern="1200" dirty="0" smtClean="0">
                <a:solidFill>
                  <a:schemeClr val="tx1"/>
                </a:solidFill>
                <a:effectLst/>
                <a:latin typeface="+mn-lt"/>
                <a:ea typeface="+mn-ea"/>
                <a:cs typeface="+mn-cs"/>
              </a:rPr>
              <a:t> (простой, несущественный, низший приоритет) до </a:t>
            </a:r>
            <a:r>
              <a:rPr lang="ru-RU" sz="1200" b="0" i="1" kern="1200" dirty="0" smtClean="0">
                <a:solidFill>
                  <a:schemeClr val="tx1"/>
                </a:solidFill>
                <a:effectLst/>
                <a:latin typeface="+mn-lt"/>
                <a:ea typeface="+mn-ea"/>
                <a:cs typeface="+mn-cs"/>
              </a:rPr>
              <a:t>blocker</a:t>
            </a:r>
            <a:r>
              <a:rPr lang="ru-RU" sz="1200" b="0" i="0" kern="1200" dirty="0" smtClean="0">
                <a:solidFill>
                  <a:schemeClr val="tx1"/>
                </a:solidFill>
                <a:effectLst/>
                <a:latin typeface="+mn-lt"/>
                <a:ea typeface="+mn-ea"/>
                <a:cs typeface="+mn-cs"/>
              </a:rPr>
              <a:t> (критический, имеет первостепенную важность и требует обработки в первую очередь).</a:t>
            </a:r>
          </a:p>
          <a:p>
            <a:r>
              <a:rPr lang="ru-RU" sz="1200" b="1" i="0" kern="1200" dirty="0" smtClean="0">
                <a:solidFill>
                  <a:schemeClr val="tx1"/>
                </a:solidFill>
                <a:effectLst/>
                <a:latin typeface="+mn-lt"/>
                <a:ea typeface="+mn-ea"/>
                <a:cs typeface="+mn-cs"/>
              </a:rPr>
              <a:t>Milestone</a:t>
            </a:r>
            <a:r>
              <a:rPr lang="ru-RU" sz="1200" b="0" i="0" kern="1200" dirty="0" smtClean="0">
                <a:solidFill>
                  <a:schemeClr val="tx1"/>
                </a:solidFill>
                <a:effectLst/>
                <a:latin typeface="+mn-lt"/>
                <a:ea typeface="+mn-ea"/>
                <a:cs typeface="+mn-cs"/>
              </a:rPr>
              <a:t> - Поздний срок решения проблемы. (Прим. переводч. — не уверен, что правильно понял суть) When this issue should be resolved at the latest. (Прим. Z1g0rro: Milestone - этап разработки)</a:t>
            </a:r>
          </a:p>
          <a:p>
            <a:r>
              <a:rPr lang="ru-RU" sz="1200" b="1" i="0" kern="1200" dirty="0" smtClean="0">
                <a:solidFill>
                  <a:schemeClr val="tx1"/>
                </a:solidFill>
                <a:effectLst/>
                <a:latin typeface="+mn-lt"/>
                <a:ea typeface="+mn-ea"/>
                <a:cs typeface="+mn-cs"/>
              </a:rPr>
              <a:t>Assigned to/Owner</a:t>
            </a:r>
            <a:r>
              <a:rPr lang="ru-RU" sz="1200" b="0" i="0" kern="1200" dirty="0" smtClean="0">
                <a:solidFill>
                  <a:schemeClr val="tx1"/>
                </a:solidFill>
                <a:effectLst/>
                <a:latin typeface="+mn-lt"/>
                <a:ea typeface="+mn-ea"/>
                <a:cs typeface="+mn-cs"/>
              </a:rPr>
              <a:t> - Главный ответственный за обработку проблемы.</a:t>
            </a:r>
          </a:p>
          <a:p>
            <a:r>
              <a:rPr lang="ru-RU" sz="1200" b="1" i="0" kern="1200" dirty="0" smtClean="0">
                <a:solidFill>
                  <a:schemeClr val="tx1"/>
                </a:solidFill>
                <a:effectLst/>
                <a:latin typeface="+mn-lt"/>
                <a:ea typeface="+mn-ea"/>
                <a:cs typeface="+mn-cs"/>
              </a:rPr>
              <a:t>Cc</a:t>
            </a:r>
            <a:r>
              <a:rPr lang="ru-RU" sz="1200" b="0" i="0" kern="1200" dirty="0" smtClean="0">
                <a:solidFill>
                  <a:schemeClr val="tx1"/>
                </a:solidFill>
                <a:effectLst/>
                <a:latin typeface="+mn-lt"/>
                <a:ea typeface="+mn-ea"/>
                <a:cs typeface="+mn-cs"/>
              </a:rPr>
              <a:t> - Перечисленный через запятую список пользователей или e-mail адресов для получения отчетов/уведомлений. </a:t>
            </a:r>
            <a:r>
              <a:rPr lang="ru-RU" sz="1200" b="0" i="1" kern="1200" dirty="0" smtClean="0">
                <a:solidFill>
                  <a:schemeClr val="tx1"/>
                </a:solidFill>
                <a:effectLst/>
                <a:latin typeface="+mn-lt"/>
                <a:ea typeface="+mn-ea"/>
                <a:cs typeface="+mn-cs"/>
              </a:rPr>
              <a:t>Заметьте, что это не означает ответственность или другую политику.</a:t>
            </a:r>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Resolution</a:t>
            </a:r>
            <a:r>
              <a:rPr lang="ru-RU" sz="1200" b="0" i="0" kern="1200" dirty="0" smtClean="0">
                <a:solidFill>
                  <a:schemeClr val="tx1"/>
                </a:solidFill>
                <a:effectLst/>
                <a:latin typeface="+mn-lt"/>
                <a:ea typeface="+mn-ea"/>
                <a:cs typeface="+mn-cs"/>
              </a:rPr>
              <a:t> - Причина, по которой тикет был закрыт. Одна из fixed (исправлено), invalid (некорректно), wontfix (исправления не будет), duplicate (дублирует другой тикет),worksforme (не воспроизводимо).</a:t>
            </a:r>
          </a:p>
          <a:p>
            <a:r>
              <a:rPr lang="ru-RU" sz="1200" b="1" i="0" kern="1200" dirty="0" smtClean="0">
                <a:solidFill>
                  <a:schemeClr val="tx1"/>
                </a:solidFill>
                <a:effectLst/>
                <a:latin typeface="+mn-lt"/>
                <a:ea typeface="+mn-ea"/>
                <a:cs typeface="+mn-cs"/>
              </a:rPr>
              <a:t>Status</a:t>
            </a:r>
            <a:r>
              <a:rPr lang="ru-RU" sz="1200" b="0" i="0" kern="1200" dirty="0" smtClean="0">
                <a:solidFill>
                  <a:schemeClr val="tx1"/>
                </a:solidFill>
                <a:effectLst/>
                <a:latin typeface="+mn-lt"/>
                <a:ea typeface="+mn-ea"/>
                <a:cs typeface="+mn-cs"/>
              </a:rPr>
              <a:t> - Какой текущий статус? Один из new (новый, создан), assigned (назначен), closed (закрыт), reopened (переоткрыт).</a:t>
            </a:r>
          </a:p>
          <a:p>
            <a:r>
              <a:rPr lang="ru-RU" sz="1200" b="1" i="0" kern="1200" dirty="0" smtClean="0">
                <a:solidFill>
                  <a:schemeClr val="tx1"/>
                </a:solidFill>
                <a:effectLst/>
                <a:latin typeface="+mn-lt"/>
                <a:ea typeface="+mn-ea"/>
                <a:cs typeface="+mn-cs"/>
              </a:rPr>
              <a:t>Summary</a:t>
            </a:r>
            <a:r>
              <a:rPr lang="ru-RU" sz="1200" b="0" i="0" kern="1200" dirty="0" smtClean="0">
                <a:solidFill>
                  <a:schemeClr val="tx1"/>
                </a:solidFill>
                <a:effectLst/>
                <a:latin typeface="+mn-lt"/>
                <a:ea typeface="+mn-ea"/>
                <a:cs typeface="+mn-cs"/>
              </a:rPr>
              <a:t> - Краткое описание проблемы.</a:t>
            </a:r>
          </a:p>
          <a:p>
            <a:r>
              <a:rPr lang="ru-RU" sz="1200" b="1" i="0" kern="1200" dirty="0" smtClean="0">
                <a:solidFill>
                  <a:schemeClr val="tx1"/>
                </a:solidFill>
                <a:effectLst/>
                <a:latin typeface="+mn-lt"/>
                <a:ea typeface="+mn-ea"/>
                <a:cs typeface="+mn-cs"/>
              </a:rPr>
              <a:t>Description</a:t>
            </a:r>
            <a:r>
              <a:rPr lang="ru-RU" sz="1200" b="0" i="0" kern="1200" dirty="0" smtClean="0">
                <a:solidFill>
                  <a:schemeClr val="tx1"/>
                </a:solidFill>
                <a:effectLst/>
                <a:latin typeface="+mn-lt"/>
                <a:ea typeface="+mn-ea"/>
                <a:cs typeface="+mn-cs"/>
              </a:rPr>
              <a:t> - Тело тикета. Хорошее описание должно быть четким, полностью раскрывающим проблему и по существу.</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28</a:t>
            </a:fld>
            <a:endParaRPr lang="ru-RU"/>
          </a:p>
        </p:txBody>
      </p:sp>
    </p:spTree>
    <p:extLst>
      <p:ext uri="{BB962C8B-B14F-4D97-AF65-F5344CB8AC3E}">
        <p14:creationId xmlns:p14="http://schemas.microsoft.com/office/powerpoint/2010/main" val="3514644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Создание нового</a:t>
            </a:r>
            <a:r>
              <a:rPr lang="ru-RU" baseline="0" dirty="0" smtClean="0"/>
              <a:t> тикета – баг репорта </a:t>
            </a:r>
            <a:r>
              <a:rPr lang="en-US" baseline="0" dirty="0" smtClean="0"/>
              <a:t> </a:t>
            </a:r>
            <a:r>
              <a:rPr lang="ru-RU" baseline="0" dirty="0" smtClean="0"/>
              <a:t>в системе </a:t>
            </a:r>
            <a:r>
              <a:rPr lang="en-US" baseline="0" dirty="0" smtClean="0"/>
              <a:t>JIRA</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29</a:t>
            </a:fld>
            <a:endParaRPr lang="ru-RU"/>
          </a:p>
        </p:txBody>
      </p:sp>
    </p:spTree>
    <p:extLst>
      <p:ext uri="{BB962C8B-B14F-4D97-AF65-F5344CB8AC3E}">
        <p14:creationId xmlns:p14="http://schemas.microsoft.com/office/powerpoint/2010/main" val="889373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baseline="0" dirty="0" smtClean="0">
                <a:solidFill>
                  <a:schemeClr val="tx1"/>
                </a:solidFill>
                <a:effectLst/>
                <a:latin typeface="+mn-lt"/>
                <a:ea typeface="+mn-ea"/>
                <a:cs typeface="+mn-cs"/>
              </a:rPr>
              <a:t>В прошлый раз мы с вами изучали планирование процесса тестирование и создание тестов. Время пришло заняться  непосредственно выполнением тестов </a:t>
            </a:r>
          </a:p>
          <a:p>
            <a:r>
              <a:rPr lang="ru-RU" sz="1200" kern="1200" baseline="0" dirty="0" smtClean="0">
                <a:solidFill>
                  <a:schemeClr val="tx1"/>
                </a:solidFill>
                <a:effectLst/>
                <a:latin typeface="+mn-lt"/>
                <a:ea typeface="+mn-ea"/>
                <a:cs typeface="+mn-cs"/>
              </a:rPr>
              <a:t>Давайте рассмотрим и проанализируем эту фазу подробнее </a:t>
            </a:r>
          </a:p>
        </p:txBody>
      </p:sp>
      <p:sp>
        <p:nvSpPr>
          <p:cNvPr id="4" name="Slide Number Placeholder 3"/>
          <p:cNvSpPr>
            <a:spLocks noGrp="1"/>
          </p:cNvSpPr>
          <p:nvPr>
            <p:ph type="sldNum" sz="quarter" idx="10"/>
          </p:nvPr>
        </p:nvSpPr>
        <p:spPr/>
        <p:txBody>
          <a:bodyPr/>
          <a:lstStyle/>
          <a:p>
            <a:fld id="{2B7F924A-8ABD-48EB-8C7D-0F451B3BA9C4}" type="slidenum">
              <a:rPr lang="ru-RU" smtClean="0"/>
              <a:t>3</a:t>
            </a:fld>
            <a:endParaRPr lang="ru-RU"/>
          </a:p>
        </p:txBody>
      </p:sp>
    </p:spTree>
    <p:extLst>
      <p:ext uri="{BB962C8B-B14F-4D97-AF65-F5344CB8AC3E}">
        <p14:creationId xmlns:p14="http://schemas.microsoft.com/office/powerpoint/2010/main" val="15807221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Поля баг репорта в системе  </a:t>
            </a:r>
            <a:r>
              <a:rPr lang="en-US" dirty="0" err="1" smtClean="0"/>
              <a:t>Jira</a:t>
            </a:r>
            <a:r>
              <a:rPr lang="en-US" baseline="0" dirty="0" smtClean="0"/>
              <a:t> – </a:t>
            </a:r>
            <a:r>
              <a:rPr lang="ru-RU" baseline="0" dirty="0" smtClean="0"/>
              <a:t>часть 1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30</a:t>
            </a:fld>
            <a:endParaRPr lang="ru-RU"/>
          </a:p>
        </p:txBody>
      </p:sp>
    </p:spTree>
    <p:extLst>
      <p:ext uri="{BB962C8B-B14F-4D97-AF65-F5344CB8AC3E}">
        <p14:creationId xmlns:p14="http://schemas.microsoft.com/office/powerpoint/2010/main" val="1367279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Поля баг репорта в системе  </a:t>
            </a:r>
            <a:r>
              <a:rPr lang="en-US" dirty="0" err="1" smtClean="0"/>
              <a:t>Jira</a:t>
            </a:r>
            <a:r>
              <a:rPr lang="en-US" baseline="0" dirty="0" smtClean="0"/>
              <a:t> – </a:t>
            </a:r>
            <a:r>
              <a:rPr lang="ru-RU" baseline="0" dirty="0" smtClean="0"/>
              <a:t>часть 2</a:t>
            </a:r>
            <a:endParaRPr lang="ru-RU"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31</a:t>
            </a:fld>
            <a:endParaRPr lang="ru-RU"/>
          </a:p>
        </p:txBody>
      </p:sp>
    </p:spTree>
    <p:extLst>
      <p:ext uri="{BB962C8B-B14F-4D97-AF65-F5344CB8AC3E}">
        <p14:creationId xmlns:p14="http://schemas.microsoft.com/office/powerpoint/2010/main" val="42918207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Качество багрепорта очень важно для всего процесса разработки ПО. Чем багрепорт качественнее, тем проще</a:t>
            </a:r>
            <a:r>
              <a:rPr lang="ru-RU" baseline="0" dirty="0" smtClean="0"/>
              <a:t> локализировать неисправность и быстрее устранить ее.</a:t>
            </a:r>
          </a:p>
          <a:p>
            <a:endParaRPr lang="ru-RU" baseline="0" dirty="0" smtClean="0"/>
          </a:p>
          <a:p>
            <a:r>
              <a:rPr lang="ru-RU" baseline="0" dirty="0" smtClean="0"/>
              <a:t>Но что такое качественный и некачественный багрепорт…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32</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Отчет, который сообщает: Это не работает, система «упала».</a:t>
            </a:r>
          </a:p>
          <a:p>
            <a:r>
              <a:rPr lang="ru-RU" sz="1200" kern="1200" dirty="0" smtClean="0">
                <a:solidFill>
                  <a:schemeClr val="tx1"/>
                </a:solidFill>
                <a:effectLst/>
                <a:latin typeface="+mn-lt"/>
                <a:ea typeface="+mn-ea"/>
                <a:cs typeface="+mn-cs"/>
              </a:rPr>
              <a:t>Очень жаль, а вы можете предоставить больше информации?</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Отчет, в котором мало смысла.</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Отчет, который предоставляет недостаточно информации.  Оно не работает, или он что-то не делает – это описание дает недостаточно информации. Что - оно? Чего оно не делает?</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Отчет, который содержит грамматические или синтаксические ошибки, или написан не на том языке, на котором необходимо выполнять. </a:t>
            </a:r>
            <a:r>
              <a:rPr lang="ru-RU"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It</a:t>
            </a:r>
            <a:r>
              <a:rPr lang="ru-RU"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s </a:t>
            </a:r>
            <a:r>
              <a:rPr lang="en-US" sz="1200" b="1" kern="1200" dirty="0" err="1" smtClean="0">
                <a:solidFill>
                  <a:schemeClr val="tx1"/>
                </a:solidFill>
                <a:effectLst/>
                <a:latin typeface="+mn-lt"/>
                <a:ea typeface="+mn-ea"/>
                <a:cs typeface="+mn-cs"/>
              </a:rPr>
              <a:t>kinda</a:t>
            </a:r>
            <a:r>
              <a:rPr lang="ru-RU" sz="1200" b="1"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sucky</a:t>
            </a:r>
            <a:r>
              <a:rPr lang="ru-RU" sz="1200" b="1" kern="1200" dirty="0" smtClean="0">
                <a:solidFill>
                  <a:schemeClr val="tx1"/>
                </a:solidFill>
                <a:effectLst/>
                <a:latin typeface="+mn-lt"/>
                <a:ea typeface="+mn-ea"/>
                <a:cs typeface="+mn-cs"/>
              </a:rPr>
              <a:t>”</a:t>
            </a:r>
            <a:r>
              <a:rPr lang="ru-RU" sz="1200" kern="1200" dirty="0" smtClean="0">
                <a:solidFill>
                  <a:schemeClr val="tx1"/>
                </a:solidFill>
                <a:effectLst/>
                <a:latin typeface="+mn-lt"/>
                <a:ea typeface="+mn-ea"/>
                <a:cs typeface="+mn-cs"/>
              </a:rPr>
              <a:t>. Это нарушение всех правил. Такого слова как </a:t>
            </a:r>
            <a:r>
              <a:rPr lang="ru-RU" sz="1200" b="1" kern="1200" dirty="0" smtClean="0">
                <a:solidFill>
                  <a:schemeClr val="tx1"/>
                </a:solidFill>
                <a:effectLst/>
                <a:latin typeface="+mn-lt"/>
                <a:ea typeface="+mn-ea"/>
                <a:cs typeface="+mn-cs"/>
              </a:rPr>
              <a:t>“</a:t>
            </a:r>
            <a:r>
              <a:rPr lang="en-US" sz="1200" b="1" kern="1200" dirty="0" smtClean="0">
                <a:solidFill>
                  <a:schemeClr val="tx1"/>
                </a:solidFill>
                <a:effectLst/>
                <a:latin typeface="+mn-lt"/>
                <a:ea typeface="+mn-ea"/>
                <a:cs typeface="+mn-cs"/>
              </a:rPr>
              <a:t>sucky</a:t>
            </a:r>
            <a:r>
              <a:rPr lang="ru-RU" sz="1200" b="1"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нет в общем употреблении, и поэтому его лучше не употреблять. Вы знаете это слово, но не факт, что его будет знать разработчик, которому придется тратить лишнее время, чтобы посмотреть в словарь и после тщетных попыток все-таки не найти этого слова. Этот пункт больше взят из литературы. Подобных отчетов я практически не встречал, что есть очень хорошо</a:t>
            </a:r>
            <a:r>
              <a:rPr lang="ru-RU" sz="1200" kern="1200" dirty="0" smtClean="0">
                <a:solidFill>
                  <a:schemeClr val="tx1"/>
                </a:solidFill>
                <a:effectLst/>
                <a:latin typeface="+mn-lt"/>
                <a:ea typeface="+mn-ea"/>
                <a:cs typeface="+mn-cs"/>
                <a:sym typeface="Wingdings"/>
              </a:rPr>
              <a:t></a:t>
            </a:r>
            <a:r>
              <a:rPr lang="ru-RU" sz="1200" kern="1200" dirty="0" smtClean="0">
                <a:solidFill>
                  <a:schemeClr val="tx1"/>
                </a:solidFill>
                <a:effectLst/>
                <a:latin typeface="+mn-lt"/>
                <a:ea typeface="+mn-ea"/>
                <a:cs typeface="+mn-cs"/>
              </a:rPr>
              <a:t> Гораздо чаще наезды в сторону разработчиков осуществляются в устной форме.</a:t>
            </a:r>
          </a:p>
          <a:p>
            <a:r>
              <a:rPr lang="ru-RU" sz="1200" kern="1200" dirty="0" smtClean="0">
                <a:solidFill>
                  <a:schemeClr val="tx1"/>
                </a:solidFill>
                <a:effectLst/>
                <a:latin typeface="+mn-lt"/>
                <a:ea typeface="+mn-ea"/>
                <a:cs typeface="+mn-cs"/>
              </a:rPr>
              <a:t>Цитата (взято с одного из форумов):</a:t>
            </a:r>
          </a:p>
          <a:p>
            <a:r>
              <a:rPr lang="ru-RU" sz="1200" i="1" kern="1200" dirty="0" smtClean="0">
                <a:solidFill>
                  <a:schemeClr val="tx1"/>
                </a:solidFill>
                <a:effectLst/>
                <a:latin typeface="+mn-lt"/>
                <a:ea typeface="+mn-ea"/>
                <a:cs typeface="+mn-cs"/>
              </a:rPr>
              <a:t>«знаете, рычать только на разработчиков - это не хорошо :)</a:t>
            </a:r>
            <a:br>
              <a:rPr lang="ru-RU" sz="1200" i="1" kern="1200" dirty="0" smtClean="0">
                <a:solidFill>
                  <a:schemeClr val="tx1"/>
                </a:solidFill>
                <a:effectLst/>
                <a:latin typeface="+mn-lt"/>
                <a:ea typeface="+mn-ea"/>
                <a:cs typeface="+mn-cs"/>
              </a:rPr>
            </a:br>
            <a:r>
              <a:rPr lang="ru-RU" sz="1200" i="1" kern="1200" dirty="0" smtClean="0">
                <a:solidFill>
                  <a:schemeClr val="tx1"/>
                </a:solidFill>
                <a:effectLst/>
                <a:latin typeface="+mn-lt"/>
                <a:ea typeface="+mn-ea"/>
                <a:cs typeface="+mn-cs"/>
              </a:rPr>
              <a:t>бывают ТАКИЕ тестировщики, что надо быть очень мужественным человеком, чтоб не сорваться. Есть, например милое созданьице, которое обхамит, обругает что код кривой, что все отвратительно написано и вообще, кто тебя учил писать такое непонятно что.. а в скобках приписка (сори за возможную грубость)...</a:t>
            </a:r>
            <a:br>
              <a:rPr lang="ru-RU" sz="1200" i="1" kern="1200" dirty="0" smtClean="0">
                <a:solidFill>
                  <a:schemeClr val="tx1"/>
                </a:solidFill>
                <a:effectLst/>
                <a:latin typeface="+mn-lt"/>
                <a:ea typeface="+mn-ea"/>
                <a:cs typeface="+mn-cs"/>
              </a:rPr>
            </a:br>
            <a:r>
              <a:rPr lang="ru-RU" sz="1200" i="1" kern="1200" dirty="0" smtClean="0">
                <a:solidFill>
                  <a:schemeClr val="tx1"/>
                </a:solidFill>
                <a:effectLst/>
                <a:latin typeface="+mn-lt"/>
                <a:ea typeface="+mn-ea"/>
                <a:cs typeface="+mn-cs"/>
              </a:rPr>
              <a:t>ну и как можно не наорать по нехорошему на такое описание багов????? </a:t>
            </a:r>
            <a:br>
              <a:rPr lang="ru-RU" sz="1200" i="1" kern="1200" dirty="0" smtClean="0">
                <a:solidFill>
                  <a:schemeClr val="tx1"/>
                </a:solidFill>
                <a:effectLst/>
                <a:latin typeface="+mn-lt"/>
                <a:ea typeface="+mn-ea"/>
                <a:cs typeface="+mn-cs"/>
              </a:rPr>
            </a:br>
            <a:r>
              <a:rPr lang="ru-RU" sz="1200" i="1" kern="1200" dirty="0" smtClean="0">
                <a:solidFill>
                  <a:schemeClr val="tx1"/>
                </a:solidFill>
                <a:effectLst/>
                <a:latin typeface="+mn-lt"/>
                <a:ea typeface="+mn-ea"/>
                <a:cs typeface="+mn-cs"/>
              </a:rPr>
              <a:t>люди таки разные бывают.. НО всегда надо следить за тем, что ты говоришь или пишешь!!!! а то жалуются потом, что программеры звери и на баги мои не смотрят:)») </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33</a:t>
            </a:fld>
            <a:endParaRPr lang="ru-RU"/>
          </a:p>
        </p:txBody>
      </p:sp>
    </p:spTree>
    <p:extLst>
      <p:ext uri="{BB962C8B-B14F-4D97-AF65-F5344CB8AC3E}">
        <p14:creationId xmlns:p14="http://schemas.microsoft.com/office/powerpoint/2010/main" val="2126510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Пример на слайде</a:t>
            </a:r>
            <a:r>
              <a:rPr lang="en-US" sz="1200" kern="120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Объяснить</a:t>
            </a:r>
            <a:r>
              <a:rPr lang="en-US" sz="1200" kern="1200" dirty="0" smtClean="0">
                <a:solidFill>
                  <a:schemeClr val="tx1"/>
                </a:solidFill>
                <a:effectLst/>
                <a:latin typeface="+mn-lt"/>
                <a:ea typeface="+mn-ea"/>
                <a:cs typeface="+mn-cs"/>
              </a:rPr>
              <a:t>.</a:t>
            </a:r>
            <a:endParaRPr lang="ru-RU"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34</a:t>
            </a:fld>
            <a:endParaRPr lang="ru-RU"/>
          </a:p>
        </p:txBody>
      </p:sp>
    </p:spTree>
    <p:extLst>
      <p:ext uri="{BB962C8B-B14F-4D97-AF65-F5344CB8AC3E}">
        <p14:creationId xmlns:p14="http://schemas.microsoft.com/office/powerpoint/2010/main" val="2875723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Чтобы создать эффективный отчет тестировщик обязан придерживаться следующих правил:</a:t>
            </a:r>
          </a:p>
          <a:p>
            <a:r>
              <a:rPr lang="ru-RU" sz="1200" kern="1200" dirty="0" smtClean="0">
                <a:solidFill>
                  <a:schemeClr val="tx1"/>
                </a:solidFill>
                <a:effectLst/>
                <a:latin typeface="+mn-lt"/>
                <a:ea typeface="+mn-ea"/>
                <a:cs typeface="+mn-cs"/>
              </a:rPr>
              <a:t>Объяснить, как воспроизвести проблему. Обеспечить при этом по возможности много информации о том, как именно воспроизвести проблему наиболее эффективным путем, чтобы добиться основной цели – исправления дефекта.</a:t>
            </a:r>
          </a:p>
          <a:p>
            <a:r>
              <a:rPr lang="ru-RU" sz="1200" kern="1200" dirty="0" smtClean="0">
                <a:solidFill>
                  <a:schemeClr val="tx1"/>
                </a:solidFill>
                <a:effectLst/>
                <a:latin typeface="+mn-lt"/>
                <a:ea typeface="+mn-ea"/>
                <a:cs typeface="+mn-cs"/>
              </a:rPr>
              <a:t>Описывать все в деталях. Указывать состояние, которое вы видите. И состояние, которое предполагалось увидеть. Включите обязательно все шаги и не пропустите ничего.</a:t>
            </a:r>
          </a:p>
          <a:p>
            <a:r>
              <a:rPr lang="ru-RU" sz="1200" kern="1200" dirty="0" smtClean="0">
                <a:solidFill>
                  <a:schemeClr val="tx1"/>
                </a:solidFill>
                <a:effectLst/>
                <a:latin typeface="+mn-lt"/>
                <a:ea typeface="+mn-ea"/>
                <a:cs typeface="+mn-cs"/>
              </a:rPr>
              <a:t>Создавайте отчет легким для восприятия и понимания. Пишите понятно. Используйте простой язык: отчет должен быть понятным, с точным и ясным описанием проблемы</a:t>
            </a:r>
          </a:p>
          <a:p>
            <a:r>
              <a:rPr lang="ru-RU" sz="1200" kern="1200" dirty="0" smtClean="0">
                <a:solidFill>
                  <a:schemeClr val="tx1"/>
                </a:solidFill>
                <a:effectLst/>
                <a:latin typeface="+mn-lt"/>
                <a:ea typeface="+mn-ea"/>
                <a:cs typeface="+mn-cs"/>
              </a:rPr>
              <a:t>По возможности, давайте ссылку на требования или часть функциональной спецификации, описывающую как система должны работать в данном конкретном случае. Не забывайте про результаты, которые вы должны/ожидали увидеть.</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35</a:t>
            </a:fld>
            <a:endParaRPr lang="ru-RU"/>
          </a:p>
        </p:txBody>
      </p:sp>
    </p:spTree>
    <p:extLst>
      <p:ext uri="{BB962C8B-B14F-4D97-AF65-F5344CB8AC3E}">
        <p14:creationId xmlns:p14="http://schemas.microsoft.com/office/powerpoint/2010/main" val="2228971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Если нужно, давайте любую дополнительную информацию, которая бы помогла быстро понять проблему.</a:t>
            </a:r>
          </a:p>
          <a:p>
            <a:r>
              <a:rPr lang="ru-RU" sz="1200" kern="1200" dirty="0" smtClean="0">
                <a:solidFill>
                  <a:schemeClr val="tx1"/>
                </a:solidFill>
                <a:effectLst/>
                <a:latin typeface="+mn-lt"/>
                <a:ea typeface="+mn-ea"/>
                <a:cs typeface="+mn-cs"/>
              </a:rPr>
              <a:t>Точно определяйте среду, в которой была обнаружена проблема.</a:t>
            </a:r>
          </a:p>
          <a:p>
            <a:r>
              <a:rPr lang="ru-RU" sz="1200" kern="1200" dirty="0" smtClean="0">
                <a:solidFill>
                  <a:schemeClr val="tx1"/>
                </a:solidFill>
                <a:effectLst/>
                <a:latin typeface="+mn-lt"/>
                <a:ea typeface="+mn-ea"/>
                <a:cs typeface="+mn-cs"/>
              </a:rPr>
              <a:t>Будьте точны. Программисты любят точность.</a:t>
            </a:r>
          </a:p>
          <a:p>
            <a:r>
              <a:rPr lang="ru-RU" sz="1200" kern="1200" dirty="0" smtClean="0">
                <a:solidFill>
                  <a:schemeClr val="tx1"/>
                </a:solidFill>
                <a:effectLst/>
                <a:latin typeface="+mn-lt"/>
                <a:ea typeface="+mn-ea"/>
                <a:cs typeface="+mn-cs"/>
              </a:rPr>
              <a:t>Используйте нейтральный и непротиворечивый тон.</a:t>
            </a:r>
          </a:p>
          <a:p>
            <a:r>
              <a:rPr lang="ru-RU" sz="1200" kern="1200" dirty="0" smtClean="0">
                <a:solidFill>
                  <a:schemeClr val="tx1"/>
                </a:solidFill>
                <a:effectLst/>
                <a:latin typeface="+mn-lt"/>
                <a:ea typeface="+mn-ea"/>
                <a:cs typeface="+mn-cs"/>
              </a:rPr>
              <a:t>Придерживайтесь простоты в отчете: один дефект – один отчет. Два дефекта – два отчета.</a:t>
            </a:r>
          </a:p>
          <a:p>
            <a:r>
              <a:rPr lang="ru-RU" sz="1200" kern="1200" dirty="0" smtClean="0">
                <a:solidFill>
                  <a:schemeClr val="tx1"/>
                </a:solidFill>
                <a:effectLst/>
                <a:latin typeface="+mn-lt"/>
                <a:ea typeface="+mn-ea"/>
                <a:cs typeface="+mn-cs"/>
              </a:rPr>
              <a:t>Если вы способны, сделайте анализ основной причины, чтобы выяснить точно, почему возникает дефект. Анализ снизит стоимость устранения ошибки и увеличит ваш авторитет в окружении программистов.</a:t>
            </a:r>
          </a:p>
          <a:p>
            <a:r>
              <a:rPr lang="ru-RU" sz="1200" kern="1200" dirty="0" smtClean="0">
                <a:solidFill>
                  <a:schemeClr val="tx1"/>
                </a:solidFill>
                <a:effectLst/>
                <a:latin typeface="+mn-lt"/>
                <a:ea typeface="+mn-ea"/>
                <a:cs typeface="+mn-cs"/>
              </a:rPr>
              <a:t>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36</a:t>
            </a:fld>
            <a:endParaRPr lang="ru-RU"/>
          </a:p>
        </p:txBody>
      </p:sp>
    </p:spTree>
    <p:extLst>
      <p:ext uri="{BB962C8B-B14F-4D97-AF65-F5344CB8AC3E}">
        <p14:creationId xmlns:p14="http://schemas.microsoft.com/office/powerpoint/2010/main" val="3840066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Имеет смысл разобрать пример не на доске, а дать возможность студентам подойти к  компьютерам, найти эту багу самостоятельно, затем дать время на  создание баг репорта, вызвать кого-то к доске.. А потом пройти по следующим трем слайдам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37</a:t>
            </a:fld>
            <a:endParaRPr lang="ru-RU"/>
          </a:p>
        </p:txBody>
      </p:sp>
    </p:spTree>
    <p:extLst>
      <p:ext uri="{BB962C8B-B14F-4D97-AF65-F5344CB8AC3E}">
        <p14:creationId xmlns:p14="http://schemas.microsoft.com/office/powerpoint/2010/main" val="2573639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Обратить внимание  на саммари!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38</a:t>
            </a:fld>
            <a:endParaRPr lang="ru-RU"/>
          </a:p>
        </p:txBody>
      </p:sp>
    </p:spTree>
    <p:extLst>
      <p:ext uri="{BB962C8B-B14F-4D97-AF65-F5344CB8AC3E}">
        <p14:creationId xmlns:p14="http://schemas.microsoft.com/office/powerpoint/2010/main" val="27880318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39</a:t>
            </a:fld>
            <a:endParaRPr lang="ru-RU"/>
          </a:p>
        </p:txBody>
      </p:sp>
    </p:spTree>
    <p:extLst>
      <p:ext uri="{BB962C8B-B14F-4D97-AF65-F5344CB8AC3E}">
        <p14:creationId xmlns:p14="http://schemas.microsoft.com/office/powerpoint/2010/main" val="278803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 execution begins once the test object is delivered and entry criteria to test execution are satisfied. Tests should be executed according to the test procedures, though some amount of latitude may be given to the tester to ensure coverage of additional interesting test scenarios and behaviors that are observed during testing (any failure detected during such deviation must describe the variations from the written test procedure that are necessary to reproduce the failure). Automated tests will follow their defined instructions without deviation.</a:t>
            </a:r>
          </a:p>
          <a:p>
            <a:r>
              <a:rPr lang="en-US" sz="1200" b="0" i="0" kern="1200" dirty="0" smtClean="0">
                <a:solidFill>
                  <a:schemeClr val="tx1"/>
                </a:solidFill>
                <a:effectLst/>
                <a:latin typeface="+mn-lt"/>
                <a:ea typeface="+mn-ea"/>
                <a:cs typeface="+mn-cs"/>
              </a:rPr>
              <a:t>At the heart of the test execution activity is the comparison of actual results with expected results. Testers must bring the utmost attention and focus to these tasks, otherwise all the work of designing and implementing the test can be wasted when failures are missed (false positives) or correct behavior misclassified as incorrect (false negatives). If the expected and actual results do not match, an incident has occurred. Incidents must be carefully scrutinized to establish the cause (which might or might not be a defect in the test object) and to gather data to assist with the resolution of the incident. </a:t>
            </a:r>
            <a:endParaRPr lang="ru-RU"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 defect is identified, the test specification should be carefully evaluated to ensure that it is correct. A test specification can be incorrect for a number of reasons, including problems in test data, defects in the test document, or a mistake in the way it was executed. If it is incorrect, it should be corrected and re-run. Since changes in the test basis and the test object can render a test specification incorrect even after it has been run successfully many times, testers should remain aware of the possibility that the observed results may therefore be due to an incorrect test.</a:t>
            </a:r>
          </a:p>
          <a:p>
            <a:r>
              <a:rPr lang="en-US" sz="1200" b="0" i="0" kern="1200" dirty="0" smtClean="0">
                <a:solidFill>
                  <a:schemeClr val="tx1"/>
                </a:solidFill>
                <a:effectLst/>
                <a:latin typeface="+mn-lt"/>
                <a:ea typeface="+mn-ea"/>
                <a:cs typeface="+mn-cs"/>
              </a:rPr>
              <a:t>During test execution, test results must be logged appropriately. Tests which were run but for which results were not logged may have to be repeated to identify the correct result, leading to inefficiency and delays. (Note that adequate logging can address the coverage and repeatability concerns associated with dynamic test strategies.) Since the test object, </a:t>
            </a:r>
            <a:r>
              <a:rPr lang="en-US" sz="1200" b="0" i="0" kern="1200" dirty="0" err="1" smtClean="0">
                <a:solidFill>
                  <a:schemeClr val="tx1"/>
                </a:solidFill>
                <a:effectLst/>
                <a:latin typeface="+mn-lt"/>
                <a:ea typeface="+mn-ea"/>
                <a:cs typeface="+mn-cs"/>
              </a:rPr>
              <a:t>testware</a:t>
            </a:r>
            <a:r>
              <a:rPr lang="en-US" sz="1200" b="0" i="0" kern="1200" dirty="0" smtClean="0">
                <a:solidFill>
                  <a:schemeClr val="tx1"/>
                </a:solidFill>
                <a:effectLst/>
                <a:latin typeface="+mn-lt"/>
                <a:ea typeface="+mn-ea"/>
                <a:cs typeface="+mn-cs"/>
              </a:rPr>
              <a:t>, and test environments may all be evolving, logging should identify the specific versions tested.</a:t>
            </a:r>
          </a:p>
          <a:p>
            <a:r>
              <a:rPr lang="en-US" sz="1200" b="0" i="0" kern="1200" dirty="0" smtClean="0">
                <a:solidFill>
                  <a:schemeClr val="tx1"/>
                </a:solidFill>
                <a:effectLst/>
                <a:latin typeface="+mn-lt"/>
                <a:ea typeface="+mn-ea"/>
                <a:cs typeface="+mn-cs"/>
              </a:rPr>
              <a:t>Test Logging provides a chronological record of relevant details about the execution of tests.</a:t>
            </a:r>
          </a:p>
          <a:p>
            <a:r>
              <a:rPr lang="en-US" sz="1200" b="0" i="0" kern="1200" dirty="0" smtClean="0">
                <a:solidFill>
                  <a:schemeClr val="tx1"/>
                </a:solidFill>
                <a:effectLst/>
                <a:latin typeface="+mn-lt"/>
                <a:ea typeface="+mn-ea"/>
                <a:cs typeface="+mn-cs"/>
              </a:rPr>
              <a:t>Results logging applies both to individual tests and to events. Each test should be uniquely identified and its status logged as test execution proceeds. Any events that affect the test execution should be logged. Sufficient information should be logged to measure test coverage and document reasons for delays and interruptions in testing. In addition, information must be logged to support test control, test progress reporting, measurement of exit criteria, and test process improvement.</a:t>
            </a:r>
          </a:p>
          <a:p>
            <a:r>
              <a:rPr lang="en-US" sz="1200" b="0" i="0" kern="1200" dirty="0" smtClean="0">
                <a:solidFill>
                  <a:schemeClr val="tx1"/>
                </a:solidFill>
                <a:effectLst/>
                <a:latin typeface="+mn-lt"/>
                <a:ea typeface="+mn-ea"/>
                <a:cs typeface="+mn-cs"/>
              </a:rPr>
              <a:t>Logging varies depending on the level of testing and the strategy. For example, if automated component testing is occurring, the automated tests gather most of the logging information. If manual acceptance testing is occurring, the test manager may compile or collate the log. In some cases, as with test implementation, logging is influenced by regulation or auditing requirements.</a:t>
            </a:r>
          </a:p>
          <a:p>
            <a:r>
              <a:rPr lang="en-US" sz="1200" b="0" i="0" kern="1200" dirty="0" smtClean="0">
                <a:solidFill>
                  <a:schemeClr val="tx1"/>
                </a:solidFill>
                <a:effectLst/>
                <a:latin typeface="+mn-lt"/>
                <a:ea typeface="+mn-ea"/>
                <a:cs typeface="+mn-cs"/>
              </a:rPr>
              <a:t>The IEEE 829 standard includes a description of information that should be captured in a test log.</a:t>
            </a:r>
          </a:p>
          <a:p>
            <a:r>
              <a:rPr lang="en-US" sz="1200" b="0" i="0" kern="1200" dirty="0" smtClean="0">
                <a:solidFill>
                  <a:schemeClr val="tx1"/>
                </a:solidFill>
                <a:effectLst/>
                <a:latin typeface="+mn-lt"/>
                <a:ea typeface="+mn-ea"/>
                <a:cs typeface="+mn-cs"/>
              </a:rPr>
              <a:t>Test log identifier</a:t>
            </a:r>
          </a:p>
          <a:p>
            <a:r>
              <a:rPr lang="en-US" sz="1200" b="0" i="0" kern="1200" dirty="0" smtClean="0">
                <a:solidFill>
                  <a:schemeClr val="tx1"/>
                </a:solidFill>
                <a:effectLst/>
                <a:latin typeface="+mn-lt"/>
                <a:ea typeface="+mn-ea"/>
                <a:cs typeface="+mn-cs"/>
              </a:rPr>
              <a:t>In some cases, users or customers may participate in test execution. This can serve as a way to build their confidence in the system, though that presumes that the tests are mostly unsuccessful in finding defects. Such an assumption is often invalid in early test levels, but might be valid during acceptance test.</a:t>
            </a:r>
          </a:p>
          <a:p>
            <a:r>
              <a:rPr lang="en-US" sz="1200" b="0" i="0" kern="1200" dirty="0" smtClean="0">
                <a:solidFill>
                  <a:schemeClr val="tx1"/>
                </a:solidFill>
                <a:effectLst/>
                <a:latin typeface="+mn-lt"/>
                <a:ea typeface="+mn-ea"/>
                <a:cs typeface="+mn-cs"/>
              </a:rPr>
              <a:t>Metrics to monitor test implementation and execution may include:</a:t>
            </a:r>
          </a:p>
          <a:p>
            <a:r>
              <a:rPr lang="en-US" sz="1200" b="0" i="0" kern="1200" dirty="0" smtClean="0">
                <a:solidFill>
                  <a:schemeClr val="tx1"/>
                </a:solidFill>
                <a:effectLst/>
                <a:latin typeface="+mn-lt"/>
                <a:ea typeface="+mn-ea"/>
                <a:cs typeface="+mn-cs"/>
              </a:rPr>
              <a:t>Percentage of test environments configured</a:t>
            </a:r>
          </a:p>
          <a:p>
            <a:r>
              <a:rPr lang="en-US" sz="1200" b="0" i="0" kern="1200" dirty="0" smtClean="0">
                <a:solidFill>
                  <a:schemeClr val="tx1"/>
                </a:solidFill>
                <a:effectLst/>
                <a:latin typeface="+mn-lt"/>
                <a:ea typeface="+mn-ea"/>
                <a:cs typeface="+mn-cs"/>
              </a:rPr>
              <a:t>Percentage of test data records loaded</a:t>
            </a:r>
          </a:p>
          <a:p>
            <a:r>
              <a:rPr lang="en-US" sz="1200" b="0" i="0" kern="1200" dirty="0" smtClean="0">
                <a:solidFill>
                  <a:schemeClr val="tx1"/>
                </a:solidFill>
                <a:effectLst/>
                <a:latin typeface="+mn-lt"/>
                <a:ea typeface="+mn-ea"/>
                <a:cs typeface="+mn-cs"/>
              </a:rPr>
              <a:t>Percentage of test conditions and cases executed</a:t>
            </a:r>
          </a:p>
          <a:p>
            <a:r>
              <a:rPr lang="en-US" sz="1200" b="0" i="0" kern="1200" dirty="0" smtClean="0">
                <a:solidFill>
                  <a:schemeClr val="tx1"/>
                </a:solidFill>
                <a:effectLst/>
                <a:latin typeface="+mn-lt"/>
                <a:ea typeface="+mn-ea"/>
                <a:cs typeface="+mn-cs"/>
              </a:rPr>
              <a:t>Percentage of test cases automated</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40</a:t>
            </a:fld>
            <a:endParaRPr lang="ru-RU"/>
          </a:p>
        </p:txBody>
      </p:sp>
    </p:spTree>
    <p:extLst>
      <p:ext uri="{BB962C8B-B14F-4D97-AF65-F5344CB8AC3E}">
        <p14:creationId xmlns:p14="http://schemas.microsoft.com/office/powerpoint/2010/main" val="4147216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 Описывайте баг немедленно, как только вы его обнаружили. Ожидание не в вашу пользу, поскольку вы можете забыть описать все вместе или какие-нибудь важные детали. Если вы опишете дефект, то сразу о его существовании узнают нужные люди, соответственно время не будет потеряно.</a:t>
            </a:r>
          </a:p>
          <a:p>
            <a:r>
              <a:rPr lang="ru-RU" sz="1200" kern="1200" dirty="0" smtClean="0">
                <a:solidFill>
                  <a:schemeClr val="tx1"/>
                </a:solidFill>
                <a:effectLst/>
                <a:latin typeface="+mn-lt"/>
                <a:ea typeface="+mn-ea"/>
                <a:cs typeface="+mn-cs"/>
              </a:rPr>
              <a:t>Попытайтесь найти критические последствия бага. Если вы обнаружили любое некорректное поведение программы, продолжайте исследовать и проверять области, на которое это поведение влияет неподходящим образом. В результате, кажущиеся несерьезными дефекты с </a:t>
            </a:r>
            <a:r>
              <a:rPr lang="en-US" sz="1200" kern="1200" dirty="0" smtClean="0">
                <a:solidFill>
                  <a:schemeClr val="tx1"/>
                </a:solidFill>
                <a:effectLst/>
                <a:latin typeface="+mn-lt"/>
                <a:ea typeface="+mn-ea"/>
                <a:cs typeface="+mn-cs"/>
              </a:rPr>
              <a:t>Severity Medium</a:t>
            </a:r>
            <a:r>
              <a:rPr lang="ru-RU" sz="1200" kern="1200" dirty="0" smtClean="0">
                <a:solidFill>
                  <a:schemeClr val="tx1"/>
                </a:solidFill>
                <a:effectLst/>
                <a:latin typeface="+mn-lt"/>
                <a:ea typeface="+mn-ea"/>
                <a:cs typeface="+mn-cs"/>
              </a:rPr>
              <a:t> могут иметь критические последствия и вы сможете повысить таким образом </a:t>
            </a:r>
            <a:r>
              <a:rPr lang="en-US" sz="1200" kern="1200" dirty="0" smtClean="0">
                <a:solidFill>
                  <a:schemeClr val="tx1"/>
                </a:solidFill>
                <a:effectLst/>
                <a:latin typeface="+mn-lt"/>
                <a:ea typeface="+mn-ea"/>
                <a:cs typeface="+mn-cs"/>
              </a:rPr>
              <a:t>Priority</a:t>
            </a:r>
            <a:r>
              <a:rPr lang="ru-RU" sz="1200" kern="1200" dirty="0" smtClean="0">
                <a:solidFill>
                  <a:schemeClr val="tx1"/>
                </a:solidFill>
                <a:effectLst/>
                <a:latin typeface="+mn-lt"/>
                <a:ea typeface="+mn-ea"/>
                <a:cs typeface="+mn-cs"/>
              </a:rPr>
              <a:t> до </a:t>
            </a:r>
            <a:r>
              <a:rPr lang="en-US" sz="1200" kern="1200" dirty="0" smtClean="0">
                <a:solidFill>
                  <a:schemeClr val="tx1"/>
                </a:solidFill>
                <a:effectLst/>
                <a:latin typeface="+mn-lt"/>
                <a:ea typeface="+mn-ea"/>
                <a:cs typeface="+mn-cs"/>
              </a:rPr>
              <a:t>High</a:t>
            </a:r>
            <a:r>
              <a:rPr lang="ru-RU" sz="1200" kern="1200" dirty="0" smtClean="0">
                <a:solidFill>
                  <a:schemeClr val="tx1"/>
                </a:solidFill>
                <a:effectLst/>
                <a:latin typeface="+mn-lt"/>
                <a:ea typeface="+mn-ea"/>
                <a:cs typeface="+mn-cs"/>
              </a:rPr>
              <a:t> или даже </a:t>
            </a:r>
            <a:r>
              <a:rPr lang="en-US" sz="1200" kern="1200" dirty="0" smtClean="0">
                <a:solidFill>
                  <a:schemeClr val="tx1"/>
                </a:solidFill>
                <a:effectLst/>
                <a:latin typeface="+mn-lt"/>
                <a:ea typeface="+mn-ea"/>
                <a:cs typeface="+mn-cs"/>
              </a:rPr>
              <a:t>ASAP</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Если вы описали дефект в совершенстве, но разработчик все-таки не может его воспроизвести, продемонстрируйте дефект на компьютере разработчика, если это возможно.</a:t>
            </a:r>
          </a:p>
          <a:p>
            <a:r>
              <a:rPr lang="ru-RU" sz="1200" kern="1200" dirty="0" smtClean="0">
                <a:solidFill>
                  <a:schemeClr val="tx1"/>
                </a:solidFill>
                <a:effectLst/>
                <a:latin typeface="+mn-lt"/>
                <a:ea typeface="+mn-ea"/>
                <a:cs typeface="+mn-cs"/>
              </a:rPr>
              <a:t>Читайте внимательно то, что вы написали в отчете и уверьтесь в том, что вы все хорошо понимаете. Если вы добавили шаги для воспроизведения, то выполните их, чтобы увериться, что вы не пропустили какой-нибудь шаг.</a:t>
            </a:r>
          </a:p>
          <a:p>
            <a:r>
              <a:rPr lang="ru-RU" sz="1200" kern="1200" dirty="0" smtClean="0">
                <a:solidFill>
                  <a:schemeClr val="tx1"/>
                </a:solidFill>
                <a:effectLst/>
                <a:latin typeface="+mn-lt"/>
                <a:ea typeface="+mn-ea"/>
                <a:cs typeface="+mn-cs"/>
              </a:rPr>
              <a:t>Помните, что лучше всего, если вы сами, а не кто-то другой, перепроверите найденную вами проблему, когда она будет устранена.</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41</a:t>
            </a:fld>
            <a:endParaRPr lang="ru-RU"/>
          </a:p>
        </p:txBody>
      </p:sp>
    </p:spTree>
    <p:extLst>
      <p:ext uri="{BB962C8B-B14F-4D97-AF65-F5344CB8AC3E}">
        <p14:creationId xmlns:p14="http://schemas.microsoft.com/office/powerpoint/2010/main" val="137658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Эти условия снижают возможность того, что дефект будет воспринят серьезно и исправлен:</a:t>
            </a:r>
          </a:p>
          <a:p>
            <a:pPr lvl="0"/>
            <a:r>
              <a:rPr lang="ru-RU" sz="1200" kern="1200" dirty="0" smtClean="0">
                <a:solidFill>
                  <a:schemeClr val="tx1"/>
                </a:solidFill>
                <a:effectLst/>
                <a:latin typeface="+mn-lt"/>
                <a:ea typeface="+mn-ea"/>
                <a:cs typeface="+mn-cs"/>
              </a:rPr>
              <a:t>Разработчик не может воспроизвести баг по нескольким причинам. Например потому, что некоторые шаги пропущены.</a:t>
            </a:r>
          </a:p>
          <a:p>
            <a:pPr lvl="0"/>
            <a:r>
              <a:rPr lang="ru-RU" sz="1200" kern="1200" dirty="0" smtClean="0">
                <a:solidFill>
                  <a:schemeClr val="tx1"/>
                </a:solidFill>
                <a:effectLst/>
                <a:latin typeface="+mn-lt"/>
                <a:ea typeface="+mn-ea"/>
                <a:cs typeface="+mn-cs"/>
              </a:rPr>
              <a:t>Серьезность ошибки преувеличена.</a:t>
            </a:r>
          </a:p>
          <a:p>
            <a:pPr lvl="0"/>
            <a:r>
              <a:rPr lang="ru-RU" sz="1200" kern="1200" dirty="0" smtClean="0">
                <a:solidFill>
                  <a:schemeClr val="tx1"/>
                </a:solidFill>
                <a:effectLst/>
                <a:latin typeface="+mn-lt"/>
                <a:ea typeface="+mn-ea"/>
                <a:cs typeface="+mn-cs"/>
              </a:rPr>
              <a:t>Описание некорректного поведения отсутствует.</a:t>
            </a:r>
          </a:p>
          <a:p>
            <a:pPr lvl="0"/>
            <a:r>
              <a:rPr lang="ru-RU" sz="1200" kern="1200" dirty="0" smtClean="0">
                <a:solidFill>
                  <a:schemeClr val="tx1"/>
                </a:solidFill>
                <a:effectLst/>
                <a:latin typeface="+mn-lt"/>
                <a:ea typeface="+mn-ea"/>
                <a:cs typeface="+mn-cs"/>
              </a:rPr>
              <a:t>Описание предполагаемого поведения отсутствует.</a:t>
            </a:r>
          </a:p>
          <a:p>
            <a:pPr lvl="0"/>
            <a:r>
              <a:rPr lang="ru-RU" sz="1200" kern="1200" dirty="0" smtClean="0">
                <a:solidFill>
                  <a:schemeClr val="tx1"/>
                </a:solidFill>
                <a:effectLst/>
                <a:latin typeface="+mn-lt"/>
                <a:ea typeface="+mn-ea"/>
                <a:cs typeface="+mn-cs"/>
              </a:rPr>
              <a:t>Отсутствует обоснование ожидаемого поведения.</a:t>
            </a:r>
          </a:p>
          <a:p>
            <a:pPr lvl="0"/>
            <a:r>
              <a:rPr lang="ru-RU" sz="1200" kern="1200" dirty="0" smtClean="0">
                <a:solidFill>
                  <a:schemeClr val="tx1"/>
                </a:solidFill>
                <a:effectLst/>
                <a:latin typeface="+mn-lt"/>
                <a:ea typeface="+mn-ea"/>
                <a:cs typeface="+mn-cs"/>
              </a:rPr>
              <a:t>Программист не понимает отчет. Например потому, что тестировщик использовал неясные слова или слова с двойным значением.</a:t>
            </a:r>
          </a:p>
          <a:p>
            <a:pPr lvl="0"/>
            <a:r>
              <a:rPr lang="ru-RU" sz="1200" kern="1200" dirty="0" smtClean="0">
                <a:solidFill>
                  <a:schemeClr val="tx1"/>
                </a:solidFill>
                <a:effectLst/>
                <a:latin typeface="+mn-lt"/>
                <a:ea typeface="+mn-ea"/>
                <a:cs typeface="+mn-cs"/>
              </a:rPr>
              <a:t>Нет скриншота, а другие поля не дают достаточной информации.</a:t>
            </a:r>
          </a:p>
          <a:p>
            <a:pPr lvl="0"/>
            <a:r>
              <a:rPr lang="ru-RU" sz="1200" kern="1200" dirty="0" smtClean="0">
                <a:solidFill>
                  <a:schemeClr val="tx1"/>
                </a:solidFill>
                <a:effectLst/>
                <a:latin typeface="+mn-lt"/>
                <a:ea typeface="+mn-ea"/>
                <a:cs typeface="+mn-cs"/>
              </a:rPr>
              <a:t>Использование отчета об ошибке с похожими симптомами для нового дефекта.</a:t>
            </a:r>
          </a:p>
          <a:p>
            <a:pPr lvl="0"/>
            <a:r>
              <a:rPr lang="ru-RU" sz="1200" kern="1200" dirty="0" smtClean="0">
                <a:solidFill>
                  <a:schemeClr val="tx1"/>
                </a:solidFill>
                <a:effectLst/>
                <a:latin typeface="+mn-lt"/>
                <a:ea typeface="+mn-ea"/>
                <a:cs typeface="+mn-cs"/>
              </a:rPr>
              <a:t>Менеджеры или заказчики не заботятся о дефектах, которые вы нашли.</a:t>
            </a:r>
          </a:p>
          <a:p>
            <a:pPr lvl="0"/>
            <a:r>
              <a:rPr lang="ru-RU" sz="1200" kern="1200" dirty="0" smtClean="0">
                <a:solidFill>
                  <a:schemeClr val="tx1"/>
                </a:solidFill>
                <a:effectLst/>
                <a:latin typeface="+mn-lt"/>
                <a:ea typeface="+mn-ea"/>
                <a:cs typeface="+mn-cs"/>
              </a:rPr>
              <a:t>Язык отчета порицает работу программиста.</a:t>
            </a:r>
          </a:p>
          <a:p>
            <a:pPr lvl="0"/>
            <a:r>
              <a:rPr lang="ru-RU" sz="1200" kern="1200" dirty="0" smtClean="0">
                <a:solidFill>
                  <a:schemeClr val="tx1"/>
                </a:solidFill>
                <a:effectLst/>
                <a:latin typeface="+mn-lt"/>
                <a:ea typeface="+mn-ea"/>
                <a:cs typeface="+mn-cs"/>
              </a:rPr>
              <a:t>Низкая репутация тестировщика.</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42</a:t>
            </a:fld>
            <a:endParaRPr lang="ru-RU"/>
          </a:p>
        </p:txBody>
      </p:sp>
    </p:spTree>
    <p:extLst>
      <p:ext uri="{BB962C8B-B14F-4D97-AF65-F5344CB8AC3E}">
        <p14:creationId xmlns:p14="http://schemas.microsoft.com/office/powerpoint/2010/main" val="2666888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Эффективный отчет об ошибке способствует:</a:t>
            </a:r>
          </a:p>
          <a:p>
            <a:pPr lvl="0"/>
            <a:r>
              <a:rPr lang="ru-RU" sz="1200" kern="1200" dirty="0" smtClean="0">
                <a:solidFill>
                  <a:schemeClr val="tx1"/>
                </a:solidFill>
                <a:effectLst/>
                <a:latin typeface="+mn-lt"/>
                <a:ea typeface="+mn-ea"/>
                <a:cs typeface="+mn-cs"/>
              </a:rPr>
              <a:t>Уменьшению количества возвращенных дефектов (отклоненных или переоткрытых) </a:t>
            </a:r>
          </a:p>
          <a:p>
            <a:pPr lvl="0"/>
            <a:r>
              <a:rPr lang="ru-RU" sz="1200" kern="1200" dirty="0" smtClean="0">
                <a:solidFill>
                  <a:schemeClr val="tx1"/>
                </a:solidFill>
                <a:effectLst/>
                <a:latin typeface="+mn-lt"/>
                <a:ea typeface="+mn-ea"/>
                <a:cs typeface="+mn-cs"/>
              </a:rPr>
              <a:t>Увеличению скорости исправления дефектов</a:t>
            </a:r>
          </a:p>
          <a:p>
            <a:pPr lvl="0"/>
            <a:r>
              <a:rPr lang="ru-RU" sz="1200" kern="1200" dirty="0" smtClean="0">
                <a:solidFill>
                  <a:schemeClr val="tx1"/>
                </a:solidFill>
                <a:effectLst/>
                <a:latin typeface="+mn-lt"/>
                <a:ea typeface="+mn-ea"/>
                <a:cs typeface="+mn-cs"/>
              </a:rPr>
              <a:t>Уменьшению стоимости исправления ошибки</a:t>
            </a:r>
          </a:p>
          <a:p>
            <a:pPr lvl="0"/>
            <a:r>
              <a:rPr lang="ru-RU" sz="1200" kern="1200" dirty="0" smtClean="0">
                <a:solidFill>
                  <a:schemeClr val="tx1"/>
                </a:solidFill>
                <a:effectLst/>
                <a:latin typeface="+mn-lt"/>
                <a:ea typeface="+mn-ea"/>
                <a:cs typeface="+mn-cs"/>
              </a:rPr>
              <a:t>Усилению доверия к тестировщику</a:t>
            </a:r>
          </a:p>
          <a:p>
            <a:pPr lvl="0"/>
            <a:r>
              <a:rPr lang="ru-RU" sz="1200" kern="1200" dirty="0" smtClean="0">
                <a:solidFill>
                  <a:schemeClr val="tx1"/>
                </a:solidFill>
                <a:effectLst/>
                <a:latin typeface="+mn-lt"/>
                <a:ea typeface="+mn-ea"/>
                <a:cs typeface="+mn-cs"/>
              </a:rPr>
              <a:t>Улучшение взаимоотношений между тестировщиками и разрабтчиками.</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 </a:t>
            </a:r>
          </a:p>
          <a:p>
            <a:r>
              <a:rPr lang="ru-RU" sz="1200" b="1" kern="1200" dirty="0" smtClean="0">
                <a:solidFill>
                  <a:schemeClr val="tx1"/>
                </a:solidFill>
                <a:effectLst/>
                <a:latin typeface="+mn-lt"/>
                <a:ea typeface="+mn-ea"/>
                <a:cs typeface="+mn-cs"/>
              </a:rPr>
              <a:t> </a:t>
            </a:r>
            <a:endParaRPr lang="ru-RU" sz="1200" kern="1200" dirty="0" smtClean="0">
              <a:solidFill>
                <a:schemeClr val="tx1"/>
              </a:solidFill>
              <a:effectLst/>
              <a:latin typeface="+mn-lt"/>
              <a:ea typeface="+mn-ea"/>
              <a:cs typeface="+mn-cs"/>
            </a:endParaRP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43</a:t>
            </a:fld>
            <a:endParaRPr lang="ru-RU"/>
          </a:p>
        </p:txBody>
      </p:sp>
    </p:spTree>
    <p:extLst>
      <p:ext uri="{BB962C8B-B14F-4D97-AF65-F5344CB8AC3E}">
        <p14:creationId xmlns:p14="http://schemas.microsoft.com/office/powerpoint/2010/main" val="35101444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dirty="0"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02FA0D-54B3-486E-AD58-EC685203D774}" type="slidenum">
              <a:rPr lang="ru-RU" smtClean="0"/>
              <a:pPr/>
              <a:t>45</a:t>
            </a:fld>
            <a:endParaRPr lang="ru-RU" smtClean="0"/>
          </a:p>
        </p:txBody>
      </p:sp>
    </p:spTree>
    <p:extLst>
      <p:ext uri="{BB962C8B-B14F-4D97-AF65-F5344CB8AC3E}">
        <p14:creationId xmlns:p14="http://schemas.microsoft.com/office/powerpoint/2010/main" val="107516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baseline="0" dirty="0" smtClean="0">
                <a:solidFill>
                  <a:schemeClr val="tx1"/>
                </a:solidFill>
                <a:effectLst/>
                <a:latin typeface="+mn-lt"/>
                <a:ea typeface="+mn-ea"/>
                <a:cs typeface="+mn-cs"/>
              </a:rPr>
              <a:t>На фазе выполнения тестирования  необходимо распланировать деятельность по проведению тестов.  Для этого лучше всего обратиться к тест плану , в нем был раздел –  график тестирования. На основе этого раздела создается план проведения тестирования. </a:t>
            </a:r>
          </a:p>
          <a:p>
            <a:r>
              <a:rPr lang="ru-RU" dirty="0" smtClean="0"/>
              <a:t>*см слайд*</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5</a:t>
            </a:fld>
            <a:endParaRPr lang="ru-RU"/>
          </a:p>
        </p:txBody>
      </p:sp>
    </p:spTree>
    <p:extLst>
      <p:ext uri="{BB962C8B-B14F-4D97-AF65-F5344CB8AC3E}">
        <p14:creationId xmlns:p14="http://schemas.microsoft.com/office/powerpoint/2010/main" val="707779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Шаблоны </a:t>
            </a:r>
            <a:r>
              <a:rPr lang="ru-RU" baseline="0" dirty="0" smtClean="0"/>
              <a:t> плана проведения тестирования могут варьироваться от компании к компании. На слайде представлен один из возможных вариантов. В таблице фиксируются :  названия тестов,  начало тестирования,  конец тестирования, длительность и ответственный за проведение теста </a:t>
            </a:r>
          </a:p>
          <a:p>
            <a:endParaRPr lang="ru-RU" baseline="0" dirty="0" smtClean="0"/>
          </a:p>
          <a:p>
            <a:endParaRPr lang="ru-RU" baseline="0" dirty="0" smtClean="0"/>
          </a:p>
          <a:p>
            <a:r>
              <a:rPr lang="ru-RU" baseline="0" dirty="0" smtClean="0"/>
              <a:t>Давайте вспомним  как мы изучали требования.   Просим аудиторию назвать  атрибуты качественного требования.  </a:t>
            </a:r>
          </a:p>
          <a:p>
            <a:r>
              <a:rPr lang="ru-RU" baseline="0" dirty="0" smtClean="0"/>
              <a:t>Ждем, пока вспомнят про приоритеты. </a:t>
            </a:r>
          </a:p>
          <a:p>
            <a:endParaRPr lang="ru-RU" baseline="0" dirty="0" smtClean="0"/>
          </a:p>
          <a:p>
            <a:r>
              <a:rPr lang="ru-RU" baseline="0" dirty="0" smtClean="0"/>
              <a:t>Требования ранжируются по приоритетам.  Функционал разрабатывается в порядке определенном требованиями. И тесты тоже необходимо приоретизировать. Чтобы определить порядок выполнения требований и  зафиксировать это в плане проведения тестирования необходимо обратиться к приоритетам требований и на их основе упорядочить тесты.  </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6</a:t>
            </a:fld>
            <a:endParaRPr lang="ru-RU"/>
          </a:p>
        </p:txBody>
      </p:sp>
    </p:spTree>
    <p:extLst>
      <p:ext uri="{BB962C8B-B14F-4D97-AF65-F5344CB8AC3E}">
        <p14:creationId xmlns:p14="http://schemas.microsoft.com/office/powerpoint/2010/main" val="419996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Мы с вами спланировали тестовую деятельность, </a:t>
            </a:r>
            <a:r>
              <a:rPr lang="ru-RU" baseline="0" dirty="0" smtClean="0"/>
              <a:t> начинаем процесс тестирования и в ходе этого процесса мы можем найти несоответствие с ожидаемым результатом тестирования. Т.е. выявить баг </a:t>
            </a:r>
          </a:p>
        </p:txBody>
      </p:sp>
      <p:sp>
        <p:nvSpPr>
          <p:cNvPr id="4" name="Slide Number Placeholder 3"/>
          <p:cNvSpPr>
            <a:spLocks noGrp="1"/>
          </p:cNvSpPr>
          <p:nvPr>
            <p:ph type="sldNum" sz="quarter" idx="10"/>
          </p:nvPr>
        </p:nvSpPr>
        <p:spPr/>
        <p:txBody>
          <a:bodyPr/>
          <a:lstStyle/>
          <a:p>
            <a:fld id="{2B7F924A-8ABD-48EB-8C7D-0F451B3BA9C4}" type="slidenum">
              <a:rPr lang="ru-RU" smtClean="0"/>
              <a:t>7</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Считается, что 9-го сентября 1945 года официально был зарегистрирован первый в истории «баг».</a:t>
            </a:r>
          </a:p>
          <a:p>
            <a:r>
              <a:rPr lang="ru-RU" sz="1200" kern="1200" dirty="0" smtClean="0">
                <a:solidFill>
                  <a:schemeClr val="tx1"/>
                </a:solidFill>
                <a:effectLst/>
                <a:latin typeface="+mn-lt"/>
                <a:ea typeface="+mn-ea"/>
                <a:cs typeface="+mn-cs"/>
              </a:rPr>
              <a:t>Именно в этот день ученые Гарвардского университета, тестировавшие вычислительную машину Mark II Aiken Relay Calculator, нашли мотылька, застрявшего между контактами электромеханического реле. Извлеченное насекомое было вклеено в тех. дневник, с сопроводительной надписью: "First actual case of bug being found". </a:t>
            </a:r>
          </a:p>
          <a:p>
            <a:r>
              <a:rPr lang="ru-RU" sz="1200" kern="1200" dirty="0" smtClean="0">
                <a:solidFill>
                  <a:schemeClr val="tx1"/>
                </a:solidFill>
                <a:effectLst/>
                <a:latin typeface="+mn-lt"/>
                <a:ea typeface="+mn-ea"/>
                <a:cs typeface="+mn-cs"/>
              </a:rPr>
              <a:t>Если посмотреть внимательно на первый отчет об ошибке, то можно заметить, что в нем были уже какие-то зачатки современных отчетов: записано, когда был найден баг, где (реле № 70, панель </a:t>
            </a:r>
            <a:r>
              <a:rPr lang="en-US" sz="1200" kern="1200" dirty="0" smtClean="0">
                <a:solidFill>
                  <a:schemeClr val="tx1"/>
                </a:solidFill>
                <a:effectLst/>
                <a:latin typeface="+mn-lt"/>
                <a:ea typeface="+mn-ea"/>
                <a:cs typeface="+mn-cs"/>
              </a:rPr>
              <a:t>F</a:t>
            </a:r>
            <a:r>
              <a:rPr lang="ru-RU" sz="1200" kern="1200" dirty="0" smtClean="0">
                <a:solidFill>
                  <a:schemeClr val="tx1"/>
                </a:solidFill>
                <a:effectLst/>
                <a:latin typeface="+mn-lt"/>
                <a:ea typeface="+mn-ea"/>
                <a:cs typeface="+mn-cs"/>
              </a:rPr>
              <a:t>) и сделан даже «аттачмент» </a:t>
            </a:r>
            <a:r>
              <a:rPr lang="ru-RU" sz="1200" kern="1200" dirty="0" smtClean="0">
                <a:solidFill>
                  <a:schemeClr val="tx1"/>
                </a:solidFill>
                <a:effectLst/>
                <a:latin typeface="+mn-lt"/>
                <a:ea typeface="+mn-ea"/>
                <a:cs typeface="+mn-cs"/>
                <a:sym typeface="Wingdings"/>
              </a:rPr>
              <a:t></a:t>
            </a:r>
            <a:r>
              <a:rPr lang="ru-RU" sz="1200" kern="1200" dirty="0" smtClean="0">
                <a:solidFill>
                  <a:schemeClr val="tx1"/>
                </a:solidFill>
                <a:effectLst/>
                <a:latin typeface="+mn-lt"/>
                <a:ea typeface="+mn-ea"/>
                <a:cs typeface="+mn-cs"/>
              </a:rPr>
              <a:t>, которые объяснял причину возникновения неполадки.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8</a:t>
            </a:fld>
            <a:endParaRPr lang="ru-RU"/>
          </a:p>
        </p:txBody>
      </p:sp>
    </p:spTree>
    <p:extLst>
      <p:ext uri="{BB962C8B-B14F-4D97-AF65-F5344CB8AC3E}">
        <p14:creationId xmlns:p14="http://schemas.microsoft.com/office/powerpoint/2010/main" val="2188453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smtClean="0">
                <a:solidFill>
                  <a:schemeClr val="tx1"/>
                </a:solidFill>
                <a:effectLst/>
                <a:latin typeface="+mn-lt"/>
                <a:ea typeface="+mn-ea"/>
                <a:cs typeface="+mn-cs"/>
              </a:rPr>
              <a:t>Итак, что такое дефект вы уже слышали на предыдущих занятиях. Так что же это такое, кто ответит? ***Получаем ответы***</a:t>
            </a:r>
          </a:p>
          <a:p>
            <a:pPr lvl="0"/>
            <a:r>
              <a:rPr lang="ru-RU" sz="1200" kern="1200" dirty="0" smtClean="0">
                <a:solidFill>
                  <a:schemeClr val="tx1"/>
                </a:solidFill>
                <a:effectLst/>
                <a:latin typeface="+mn-lt"/>
                <a:ea typeface="+mn-ea"/>
                <a:cs typeface="+mn-cs"/>
              </a:rPr>
              <a:t>Это несоответствие требованиям или спецификации (как функциональным, так и нефункциональным).</a:t>
            </a:r>
          </a:p>
          <a:p>
            <a:pPr lvl="0"/>
            <a:r>
              <a:rPr lang="ru-RU" sz="1200" kern="1200" dirty="0" smtClean="0">
                <a:solidFill>
                  <a:schemeClr val="tx1"/>
                </a:solidFill>
                <a:effectLst/>
                <a:latin typeface="+mn-lt"/>
                <a:ea typeface="+mn-ea"/>
                <a:cs typeface="+mn-cs"/>
              </a:rPr>
              <a:t>Это нечто, что не соответствует ожиданиям заказчика, которые могут быть и не описаны в требованиях к продукту.</a:t>
            </a:r>
          </a:p>
          <a:p>
            <a:r>
              <a:rPr lang="ru-RU" sz="1200" kern="1200" dirty="0" smtClean="0">
                <a:solidFill>
                  <a:schemeClr val="tx1"/>
                </a:solidFill>
                <a:effectLst/>
                <a:latin typeface="+mn-lt"/>
                <a:ea typeface="+mn-ea"/>
                <a:cs typeface="+mn-cs"/>
              </a:rPr>
              <a:t>Где могут быть дефекты?</a:t>
            </a:r>
          </a:p>
          <a:p>
            <a:r>
              <a:rPr lang="ru-RU" sz="1200" kern="1200" dirty="0" smtClean="0">
                <a:solidFill>
                  <a:schemeClr val="tx1"/>
                </a:solidFill>
                <a:effectLst/>
                <a:latin typeface="+mn-lt"/>
                <a:ea typeface="+mn-ea"/>
                <a:cs typeface="+mn-cs"/>
              </a:rPr>
              <a:t>Как мы знаем из предыдущих занятий, дефекты могут быть в требованиях или какой-либо другой документации, в дизайне, архитектуре, в коде и т.д.</a:t>
            </a:r>
          </a:p>
          <a:p>
            <a:r>
              <a:rPr lang="ru-RU" sz="1200" kern="1200" dirty="0" smtClean="0">
                <a:solidFill>
                  <a:schemeClr val="tx1"/>
                </a:solidFill>
                <a:effectLst/>
                <a:latin typeface="+mn-lt"/>
                <a:ea typeface="+mn-ea"/>
                <a:cs typeface="+mn-cs"/>
              </a:rPr>
              <a:t>Дефект может быть результатом некорректного тестового окружения, конфигурации или данных.</a:t>
            </a:r>
          </a:p>
          <a:p>
            <a:r>
              <a:rPr lang="ru-RU" sz="1200" kern="1200" dirty="0" smtClean="0">
                <a:solidFill>
                  <a:schemeClr val="tx1"/>
                </a:solidFill>
                <a:effectLst/>
                <a:latin typeface="+mn-lt"/>
                <a:ea typeface="+mn-ea"/>
                <a:cs typeface="+mn-cs"/>
              </a:rPr>
              <a:t>Весьма распространенный случай представляет собой некорректное тестовое окружение. Но, несмотря на то, что об этом все хорошо знают, ошибки все равно случаются, тратится много времени на то, чтобы понять причину, хотя она достаточно проста и известна. Бывает так, что тестировщик не совсем точно подготовил и настроил тестовое окружение, что может привести к появлению несуществующих в нужной конфигурации ошибок.</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9</a:t>
            </a:fld>
            <a:endParaRPr lang="ru-RU"/>
          </a:p>
        </p:txBody>
      </p:sp>
    </p:spTree>
    <p:extLst>
      <p:ext uri="{BB962C8B-B14F-4D97-AF65-F5344CB8AC3E}">
        <p14:creationId xmlns:p14="http://schemas.microsoft.com/office/powerpoint/2010/main" val="1788867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png"/><Relationship Id="rId1" Type="http://schemas.openxmlformats.org/officeDocument/2006/relationships/vmlDrawing" Target="../drawings/vmlDrawing7.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png"/><Relationship Id="rId1" Type="http://schemas.openxmlformats.org/officeDocument/2006/relationships/vmlDrawing" Target="../drawings/vmlDrawing8.vml"/><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png"/><Relationship Id="rId1" Type="http://schemas.openxmlformats.org/officeDocument/2006/relationships/vmlDrawing" Target="../drawings/vmlDrawing6.v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ru-RU"/>
          </a:p>
        </p:txBody>
      </p:sp>
      <p:sp>
        <p:nvSpPr>
          <p:cNvPr id="17" name="Footer Placeholder 16"/>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29" name="Slide Number Placeholder 28"/>
          <p:cNvSpPr>
            <a:spLocks noGrp="1"/>
          </p:cNvSpPr>
          <p:nvPr>
            <p:ph type="sldNum" sz="quarter" idx="12"/>
          </p:nvPr>
        </p:nvSpPr>
        <p:spPr>
          <a:xfrm>
            <a:off x="1216152" y="6355080"/>
            <a:ext cx="1219200" cy="365760"/>
          </a:xfrm>
        </p:spPr>
        <p:txBody>
          <a:bodyPr/>
          <a:lstStyle/>
          <a:p>
            <a:fld id="{0EB6C2E2-7391-4BA5-9162-90ECE42707CD}" type="slidenum">
              <a:rPr lang="ru-RU" smtClean="0"/>
              <a:t>‹#›</a:t>
            </a:fld>
            <a:endParaRPr lang="ru-RU"/>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9427"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graphicFrame>
        <p:nvGraphicFramePr>
          <p:cNvPr id="10" name="Object 9"/>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10451"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648200"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Slide Number Placeholder 4"/>
          <p:cNvSpPr>
            <a:spLocks noGrp="1"/>
          </p:cNvSpPr>
          <p:nvPr>
            <p:ph type="sldNum" sz="quarter" idx="10"/>
          </p:nvPr>
        </p:nvSpPr>
        <p:spPr>
          <a:xfrm>
            <a:off x="6553200" y="6245225"/>
            <a:ext cx="2133600" cy="476250"/>
          </a:xfrm>
        </p:spPr>
        <p:txBody>
          <a:bodyPr/>
          <a:lstStyle>
            <a:lvl1pPr>
              <a:defRPr/>
            </a:lvl1pPr>
          </a:lstStyle>
          <a:p>
            <a:fld id="{D71DA843-74EA-46CE-B0DC-5AABCBAA7A06}" type="slidenum">
              <a:rPr lang="en-US"/>
              <a:pPr/>
              <a:t>‹#›</a:t>
            </a:fld>
            <a:endParaRPr lang="en-US"/>
          </a:p>
        </p:txBody>
      </p:sp>
    </p:spTree>
    <p:extLst>
      <p:ext uri="{BB962C8B-B14F-4D97-AF65-F5344CB8AC3E}">
        <p14:creationId xmlns:p14="http://schemas.microsoft.com/office/powerpoint/2010/main" val="20160094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214438"/>
            <a:ext cx="8229600"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3552825"/>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Slide Number Placeholder 4"/>
          <p:cNvSpPr>
            <a:spLocks noGrp="1"/>
          </p:cNvSpPr>
          <p:nvPr>
            <p:ph type="sldNum" sz="quarter" idx="10"/>
          </p:nvPr>
        </p:nvSpPr>
        <p:spPr>
          <a:xfrm>
            <a:off x="6553200" y="6245225"/>
            <a:ext cx="2133600" cy="476250"/>
          </a:xfrm>
        </p:spPr>
        <p:txBody>
          <a:bodyPr/>
          <a:lstStyle>
            <a:lvl1pPr>
              <a:defRPr/>
            </a:lvl1pPr>
          </a:lstStyle>
          <a:p>
            <a:fld id="{90082C0A-FD4B-4B9A-82AC-43123171D2BD}" type="slidenum">
              <a:rPr lang="en-US"/>
              <a:pPr/>
              <a:t>‹#›</a:t>
            </a:fld>
            <a:endParaRPr lang="en-US"/>
          </a:p>
        </p:txBody>
      </p:sp>
    </p:spTree>
    <p:extLst>
      <p:ext uri="{BB962C8B-B14F-4D97-AF65-F5344CB8AC3E}">
        <p14:creationId xmlns:p14="http://schemas.microsoft.com/office/powerpoint/2010/main" val="11004229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Table Placeholder 2"/>
          <p:cNvSpPr>
            <a:spLocks noGrp="1"/>
          </p:cNvSpPr>
          <p:nvPr>
            <p:ph type="tbl" idx="1"/>
          </p:nvPr>
        </p:nvSpPr>
        <p:spPr>
          <a:xfrm>
            <a:off x="457200" y="1214438"/>
            <a:ext cx="8229600" cy="4525962"/>
          </a:xfrm>
        </p:spPr>
        <p:txBody>
          <a:bodyPr/>
          <a:lstStyle/>
          <a:p>
            <a:endParaRPr lang="ru-RU"/>
          </a:p>
        </p:txBody>
      </p:sp>
      <p:sp>
        <p:nvSpPr>
          <p:cNvPr id="4" name="Slide Number Placeholder 3"/>
          <p:cNvSpPr>
            <a:spLocks noGrp="1"/>
          </p:cNvSpPr>
          <p:nvPr>
            <p:ph type="sldNum" sz="quarter" idx="10"/>
          </p:nvPr>
        </p:nvSpPr>
        <p:spPr>
          <a:xfrm>
            <a:off x="6553200" y="6245225"/>
            <a:ext cx="2133600" cy="476250"/>
          </a:xfrm>
        </p:spPr>
        <p:txBody>
          <a:bodyPr/>
          <a:lstStyle>
            <a:lvl1pPr>
              <a:defRPr/>
            </a:lvl1pPr>
          </a:lstStyle>
          <a:p>
            <a:fld id="{2B71D16D-4CEA-4303-81EE-8F7A68730F70}" type="slidenum">
              <a:rPr lang="en-US"/>
              <a:pPr/>
              <a:t>‹#›</a:t>
            </a:fld>
            <a:endParaRPr lang="en-US"/>
          </a:p>
        </p:txBody>
      </p:sp>
    </p:spTree>
    <p:extLst>
      <p:ext uri="{BB962C8B-B14F-4D97-AF65-F5344CB8AC3E}">
        <p14:creationId xmlns:p14="http://schemas.microsoft.com/office/powerpoint/2010/main" val="2501004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Text Placeholder 2"/>
          <p:cNvSpPr>
            <a:spLocks noGrp="1"/>
          </p:cNvSpPr>
          <p:nvPr>
            <p:ph type="body" sz="half" idx="1"/>
          </p:nvPr>
        </p:nvSpPr>
        <p:spPr>
          <a:xfrm>
            <a:off x="457200" y="1214438"/>
            <a:ext cx="4038600" cy="4525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quarter" idx="2"/>
          </p:nvPr>
        </p:nvSpPr>
        <p:spPr>
          <a:xfrm>
            <a:off x="4648200" y="1214438"/>
            <a:ext cx="4038600" cy="21859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Content Placeholder 4"/>
          <p:cNvSpPr>
            <a:spLocks noGrp="1"/>
          </p:cNvSpPr>
          <p:nvPr>
            <p:ph sz="quarter" idx="3"/>
          </p:nvPr>
        </p:nvSpPr>
        <p:spPr>
          <a:xfrm>
            <a:off x="4648200" y="3552825"/>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Slide Number Placeholder 5"/>
          <p:cNvSpPr>
            <a:spLocks noGrp="1"/>
          </p:cNvSpPr>
          <p:nvPr>
            <p:ph type="sldNum" sz="quarter" idx="10"/>
          </p:nvPr>
        </p:nvSpPr>
        <p:spPr>
          <a:xfrm>
            <a:off x="6553200" y="6245225"/>
            <a:ext cx="2133600" cy="476250"/>
          </a:xfrm>
        </p:spPr>
        <p:txBody>
          <a:bodyPr/>
          <a:lstStyle>
            <a:lvl1pPr>
              <a:defRPr/>
            </a:lvl1pPr>
          </a:lstStyle>
          <a:p>
            <a:fld id="{1A4E67D5-655C-4917-9B5C-2791CE4113D6}" type="slidenum">
              <a:rPr lang="en-US"/>
              <a:pPr/>
              <a:t>‹#›</a:t>
            </a:fld>
            <a:endParaRPr lang="en-US"/>
          </a:p>
        </p:txBody>
      </p:sp>
    </p:spTree>
    <p:extLst>
      <p:ext uri="{BB962C8B-B14F-4D97-AF65-F5344CB8AC3E}">
        <p14:creationId xmlns:p14="http://schemas.microsoft.com/office/powerpoint/2010/main" val="2083066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842963" y="157163"/>
            <a:ext cx="7502525" cy="393700"/>
          </a:xfrm>
        </p:spPr>
        <p:txBody>
          <a:bodyPr/>
          <a:lstStyle/>
          <a:p>
            <a:r>
              <a:rPr lang="en-US" smtClean="0"/>
              <a:t>Click to edit Master title style</a:t>
            </a:r>
            <a:endParaRPr lang="ru-RU"/>
          </a:p>
        </p:txBody>
      </p:sp>
      <p:sp>
        <p:nvSpPr>
          <p:cNvPr id="3" name="SmartArt Placeholder 2"/>
          <p:cNvSpPr>
            <a:spLocks noGrp="1"/>
          </p:cNvSpPr>
          <p:nvPr>
            <p:ph type="dgm" idx="1"/>
          </p:nvPr>
        </p:nvSpPr>
        <p:spPr>
          <a:xfrm>
            <a:off x="457200" y="1214438"/>
            <a:ext cx="8229600" cy="4525962"/>
          </a:xfrm>
        </p:spPr>
        <p:txBody>
          <a:bodyPr/>
          <a:lstStyle/>
          <a:p>
            <a:endParaRPr lang="ru-RU"/>
          </a:p>
        </p:txBody>
      </p:sp>
      <p:sp>
        <p:nvSpPr>
          <p:cNvPr id="4" name="Slide Number Placeholder 3"/>
          <p:cNvSpPr>
            <a:spLocks noGrp="1"/>
          </p:cNvSpPr>
          <p:nvPr>
            <p:ph type="sldNum" sz="quarter" idx="10"/>
          </p:nvPr>
        </p:nvSpPr>
        <p:spPr>
          <a:xfrm>
            <a:off x="6553200" y="6245225"/>
            <a:ext cx="2133600" cy="476250"/>
          </a:xfrm>
        </p:spPr>
        <p:txBody>
          <a:bodyPr/>
          <a:lstStyle>
            <a:lvl1pPr>
              <a:defRPr/>
            </a:lvl1pPr>
          </a:lstStyle>
          <a:p>
            <a:fld id="{971AB33F-2EB0-4810-AEA4-38341473EAF4}" type="slidenum">
              <a:rPr lang="en-US"/>
              <a:pPr/>
              <a:t>‹#›</a:t>
            </a:fld>
            <a:endParaRPr lang="en-US"/>
          </a:p>
        </p:txBody>
      </p:sp>
    </p:spTree>
    <p:extLst>
      <p:ext uri="{BB962C8B-B14F-4D97-AF65-F5344CB8AC3E}">
        <p14:creationId xmlns:p14="http://schemas.microsoft.com/office/powerpoint/2010/main" val="16019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graphicFrame>
        <p:nvGraphicFramePr>
          <p:cNvPr id="3" name="Object 2"/>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3283"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endParaRPr lang="ru-RU"/>
          </a:p>
        </p:txBody>
      </p:sp>
      <p:sp>
        <p:nvSpPr>
          <p:cNvPr id="5" name="Footer Placeholder 4"/>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a:xfrm>
            <a:off x="1069848" y="6355080"/>
            <a:ext cx="1520952" cy="365760"/>
          </a:xfrm>
        </p:spPr>
        <p:txBody>
          <a:bodyPr/>
          <a:lstStyle/>
          <a:p>
            <a:fld id="{0EB6C2E2-7391-4BA5-9162-90ECE42707CD}" type="slidenum">
              <a:rPr lang="ru-RU" smtClean="0"/>
              <a:t>‹#›</a:t>
            </a:fld>
            <a:endParaRPr lang="ru-RU"/>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3" name="Object 2"/>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4307"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ru-RU"/>
          </a:p>
        </p:txBody>
      </p:sp>
      <p:sp>
        <p:nvSpPr>
          <p:cNvPr id="8" name="Footer Placeholder 7"/>
          <p:cNvSpPr>
            <a:spLocks noGrp="1"/>
          </p:cNvSpPr>
          <p:nvPr>
            <p:ph type="ftr" sz="quarter" idx="11"/>
          </p:nvPr>
        </p:nvSpPr>
        <p:spPr/>
        <p:txBody>
          <a:bodyPr/>
          <a:lstStyle/>
          <a:p>
            <a:r>
              <a:rPr lang="en-US" smtClean="0"/>
              <a:t>® 2011. EPAM Systems. All rights reserved.</a:t>
            </a:r>
            <a:endParaRPr lang="ru-RU"/>
          </a:p>
        </p:txBody>
      </p:sp>
      <p:sp>
        <p:nvSpPr>
          <p:cNvPr id="9" name="Slide Number Placeholder 8"/>
          <p:cNvSpPr>
            <a:spLocks noGrp="1"/>
          </p:cNvSpPr>
          <p:nvPr>
            <p:ph type="sldNum" sz="quarter" idx="12"/>
          </p:nvPr>
        </p:nvSpPr>
        <p:spPr/>
        <p:txBody>
          <a:bodyPr/>
          <a:lstStyle/>
          <a:p>
            <a:fld id="{0EB6C2E2-7391-4BA5-9162-90ECE42707CD}" type="slidenum">
              <a:rPr lang="ru-RU" smtClean="0"/>
              <a:t>‹#›</a:t>
            </a:fld>
            <a:endParaRPr lang="ru-RU"/>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5" name="Object 4"/>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5331"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ru-RU"/>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a:t>
            </a:fld>
            <a:endParaRPr lang="ru-RU"/>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6355"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ru-RU"/>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a:t>
            </a:fld>
            <a:endParaRPr lang="ru-RU"/>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7379"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4" name="Object 3"/>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8403"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ru-RU"/>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 2011. EPAM Systems. All rights reserved.</a:t>
            </a:r>
            <a:endParaRPr lang="ru-RU"/>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EB6C2E2-7391-4BA5-9162-90ECE42707CD}" type="slidenum">
              <a:rPr lang="ru-RU" smtClean="0"/>
              <a:t>‹#›</a:t>
            </a:fld>
            <a:endParaRPr lang="ru-RU"/>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70" r:id="rId13"/>
    <p:sldLayoutId id="2147483772" r:id="rId14"/>
    <p:sldLayoutId id="2147483773" r:id="rId15"/>
    <p:sldLayoutId id="2147483774" r:id="rId16"/>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oleObject" Target="../embeddings/oleObject13.bin"/><Relationship Id="rId13" Type="http://schemas.openxmlformats.org/officeDocument/2006/relationships/image" Target="../media/image6.png"/><Relationship Id="rId1" Type="http://schemas.openxmlformats.org/officeDocument/2006/relationships/vmlDrawing" Target="../drawings/vmlDrawing9.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9.bin"/><Relationship Id="rId5" Type="http://schemas.openxmlformats.org/officeDocument/2006/relationships/image" Target="../media/image2.png"/><Relationship Id="rId6" Type="http://schemas.openxmlformats.org/officeDocument/2006/relationships/oleObject" Target="../embeddings/oleObject10.bin"/><Relationship Id="rId7" Type="http://schemas.openxmlformats.org/officeDocument/2006/relationships/image" Target="../media/image3.png"/><Relationship Id="rId8" Type="http://schemas.openxmlformats.org/officeDocument/2006/relationships/oleObject" Target="../embeddings/oleObject11.bin"/><Relationship Id="rId9" Type="http://schemas.openxmlformats.org/officeDocument/2006/relationships/image" Target="../media/image4.png"/><Relationship Id="rId10" Type="http://schemas.openxmlformats.org/officeDocument/2006/relationships/oleObject" Target="../embeddings/oleObject1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4.bin"/><Relationship Id="rId5" Type="http://schemas.openxmlformats.org/officeDocument/2006/relationships/image" Target="../media/image2.png"/><Relationship Id="rId1" Type="http://schemas.openxmlformats.org/officeDocument/2006/relationships/vmlDrawing" Target="../drawings/vmlDrawing10.v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oleObject" Target="../embeddings/oleObject15.bin"/><Relationship Id="rId5" Type="http://schemas.openxmlformats.org/officeDocument/2006/relationships/image" Target="../media/image2.png"/><Relationship Id="rId6" Type="http://schemas.openxmlformats.org/officeDocument/2006/relationships/oleObject" Target="../embeddings/oleObject16.bin"/><Relationship Id="rId7" Type="http://schemas.openxmlformats.org/officeDocument/2006/relationships/image" Target="../media/image3.png"/><Relationship Id="rId8" Type="http://schemas.openxmlformats.org/officeDocument/2006/relationships/hyperlink" Target="http://www.epam.com/" TargetMode="External"/><Relationship Id="rId9" Type="http://schemas.openxmlformats.org/officeDocument/2006/relationships/hyperlink" Target="http://kpi.ua/" TargetMode="External"/><Relationship Id="rId1" Type="http://schemas.openxmlformats.org/officeDocument/2006/relationships/vmlDrawing" Target="../drawings/vmlDrawing11.v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23850" y="852488"/>
          <a:ext cx="1466850" cy="390525"/>
        </p:xfrm>
        <a:graphic>
          <a:graphicData uri="http://schemas.openxmlformats.org/presentationml/2006/ole">
            <mc:AlternateContent xmlns:mc="http://schemas.openxmlformats.org/markup-compatibility/2006">
              <mc:Choice xmlns:v="urn:schemas-microsoft-com:vml" Requires="v">
                <p:oleObj spid="_x0000_s44164"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85248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3"/>
          <p:cNvSpPr txBox="1">
            <a:spLocks noChangeArrowheads="1"/>
          </p:cNvSpPr>
          <p:nvPr/>
        </p:nvSpPr>
        <p:spPr bwMode="auto">
          <a:xfrm>
            <a:off x="1981200" y="904875"/>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dirty="0">
                <a:solidFill>
                  <a:srgbClr val="002C78"/>
                </a:solidFill>
                <a:latin typeface="Tahoma" pitchFamily="34" charset="0"/>
              </a:rPr>
              <a:t>Your Global Technology Outsourcing Partner</a:t>
            </a:r>
            <a:r>
              <a:rPr lang="en-US" sz="1400" b="1" dirty="0">
                <a:latin typeface="Tahoma" pitchFamily="34" charset="0"/>
              </a:rPr>
              <a:t> </a:t>
            </a:r>
          </a:p>
        </p:txBody>
      </p:sp>
      <p:sp>
        <p:nvSpPr>
          <p:cNvPr id="2052"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2053"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2054"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2055"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44165"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44166" name="Photo Editor Photo" r:id="rId8" imgW="1142857" imgH="914286" progId="MSPhotoEd.3">
                  <p:embed/>
                </p:oleObj>
              </mc:Choice>
              <mc:Fallback>
                <p:oleObj name="Photo Editor Photo" r:id="rId8" imgW="1142857" imgH="914286"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7" name="Object 9"/>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44167" name="Photo Editor Photo" r:id="rId10" imgW="1142857" imgH="914286" progId="MSPhotoEd.3">
                  <p:embed/>
                </p:oleObj>
              </mc:Choice>
              <mc:Fallback>
                <p:oleObj name="Photo Editor Photo" r:id="rId10" imgW="1142857" imgH="914286"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44168" name="Photo Editor Photo" r:id="rId12" imgW="1142857" imgH="914286" progId="MSPhotoEd.3">
                  <p:embed/>
                </p:oleObj>
              </mc:Choice>
              <mc:Fallback>
                <p:oleObj name="Photo Editor Photo" r:id="rId12" imgW="1142857" imgH="914286"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Text Box 11"/>
          <p:cNvSpPr txBox="1">
            <a:spLocks noChangeArrowheads="1"/>
          </p:cNvSpPr>
          <p:nvPr/>
        </p:nvSpPr>
        <p:spPr bwMode="auto">
          <a:xfrm>
            <a:off x="636588" y="4067175"/>
            <a:ext cx="81121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3200" b="1" dirty="0">
                <a:solidFill>
                  <a:schemeClr val="bg1"/>
                </a:solidFill>
              </a:rPr>
              <a:t>Software Testing Fundamentals</a:t>
            </a:r>
            <a:endParaRPr lang="en-US" sz="3200" b="1" dirty="0" smtClean="0">
              <a:solidFill>
                <a:schemeClr val="bg1"/>
              </a:solidFill>
            </a:endParaRPr>
          </a:p>
          <a:p>
            <a:pPr algn="r"/>
            <a:r>
              <a:rPr lang="en-US" sz="3200" b="1" dirty="0" smtClean="0">
                <a:solidFill>
                  <a:schemeClr val="bg1"/>
                </a:solidFill>
              </a:rPr>
              <a:t>Software Testing Artifacts</a:t>
            </a:r>
            <a:endParaRPr lang="ru-RU" sz="3200" b="1" dirty="0">
              <a:solidFill>
                <a:schemeClr val="bg1"/>
              </a:solidFill>
            </a:endParaRPr>
          </a:p>
        </p:txBody>
      </p:sp>
    </p:spTree>
    <p:extLst>
      <p:ext uri="{BB962C8B-B14F-4D97-AF65-F5344CB8AC3E}">
        <p14:creationId xmlns:p14="http://schemas.microsoft.com/office/powerpoint/2010/main" val="305609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a:t>Thinking of </a:t>
            </a:r>
            <a:r>
              <a:rPr lang="en-US" dirty="0" smtClean="0"/>
              <a:t>Bugs</a:t>
            </a:r>
            <a:r>
              <a:rPr lang="en-US" dirty="0"/>
              <a:t>… :)</a:t>
            </a:r>
            <a:endParaRPr lang="ru-RU" dirty="0"/>
          </a:p>
        </p:txBody>
      </p:sp>
      <p:pic>
        <p:nvPicPr>
          <p:cNvPr id="200708"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2229887" y="1219200"/>
            <a:ext cx="4684225" cy="49371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10</a:t>
            </a:fld>
            <a:endParaRPr lang="ru-RU"/>
          </a:p>
        </p:txBody>
      </p:sp>
    </p:spTree>
    <p:extLst>
      <p:ext uri="{BB962C8B-B14F-4D97-AF65-F5344CB8AC3E}">
        <p14:creationId xmlns:p14="http://schemas.microsoft.com/office/powerpoint/2010/main" val="981711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r>
              <a:rPr lang="en-US" dirty="0"/>
              <a:t>Who </a:t>
            </a:r>
            <a:r>
              <a:rPr lang="en-US" dirty="0" smtClean="0"/>
              <a:t>Can Report </a:t>
            </a:r>
            <a:r>
              <a:rPr lang="en-US" dirty="0"/>
              <a:t>a </a:t>
            </a:r>
            <a:r>
              <a:rPr lang="en-US" dirty="0" smtClean="0"/>
              <a:t>Bug</a:t>
            </a:r>
            <a:r>
              <a:rPr lang="en-US" dirty="0"/>
              <a:t>?</a:t>
            </a:r>
            <a:r>
              <a:rPr lang="ru-RU" dirty="0"/>
              <a:t> </a:t>
            </a:r>
          </a:p>
        </p:txBody>
      </p:sp>
      <p:sp>
        <p:nvSpPr>
          <p:cNvPr id="121859" name="Rectangle 3"/>
          <p:cNvSpPr>
            <a:spLocks noGrp="1" noChangeArrowheads="1"/>
          </p:cNvSpPr>
          <p:nvPr>
            <p:ph sz="quarter" idx="1"/>
          </p:nvPr>
        </p:nvSpPr>
        <p:spPr/>
        <p:txBody>
          <a:bodyPr>
            <a:normAutofit/>
          </a:bodyPr>
          <a:lstStyle/>
          <a:p>
            <a:pPr marL="0" indent="0">
              <a:buNone/>
            </a:pPr>
            <a:r>
              <a:rPr lang="en-US" sz="2400" b="0" dirty="0"/>
              <a:t>Anyone who can figure out that the software does </a:t>
            </a:r>
            <a:r>
              <a:rPr lang="en-US" sz="2400" b="0" dirty="0" smtClean="0"/>
              <a:t>not work </a:t>
            </a:r>
            <a:r>
              <a:rPr lang="en-US" sz="2400" b="0" dirty="0"/>
              <a:t>properly can report a bug:</a:t>
            </a:r>
          </a:p>
          <a:p>
            <a:pPr marL="0" indent="0"/>
            <a:endParaRPr lang="en-US" sz="2400" b="0" dirty="0">
              <a:solidFill>
                <a:srgbClr val="333399"/>
              </a:solidFill>
            </a:endParaRPr>
          </a:p>
          <a:p>
            <a:pPr marL="685800" lvl="1" indent="-354013"/>
            <a:r>
              <a:rPr lang="en-US" sz="2400" dirty="0"/>
              <a:t>Testers or QA personnel</a:t>
            </a:r>
          </a:p>
          <a:p>
            <a:pPr marL="685800" lvl="1" indent="-354013"/>
            <a:r>
              <a:rPr lang="en-US" sz="2400" dirty="0"/>
              <a:t>Developers</a:t>
            </a:r>
          </a:p>
          <a:p>
            <a:pPr marL="685800" lvl="1" indent="-354013"/>
            <a:r>
              <a:rPr lang="en-US" sz="2400" dirty="0"/>
              <a:t>Technical Support</a:t>
            </a:r>
          </a:p>
          <a:p>
            <a:pPr marL="685800" lvl="1" indent="-354013"/>
            <a:r>
              <a:rPr lang="en-US" sz="2400" dirty="0"/>
              <a:t>Sales and marketing staff (especially when interacting with customers)</a:t>
            </a:r>
          </a:p>
          <a:p>
            <a:pPr marL="685800" lvl="1" indent="-354013"/>
            <a:r>
              <a:rPr lang="en-US" sz="2400" dirty="0"/>
              <a:t>Customers</a:t>
            </a:r>
          </a:p>
          <a:p>
            <a:pPr marL="685800" lvl="1" indent="-354013"/>
            <a:r>
              <a:rPr lang="en-US" sz="2400" dirty="0"/>
              <a:t>End users</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11</a:t>
            </a:fld>
            <a:endParaRPr lang="ru-RU"/>
          </a:p>
        </p:txBody>
      </p:sp>
    </p:spTree>
    <p:extLst>
      <p:ext uri="{BB962C8B-B14F-4D97-AF65-F5344CB8AC3E}">
        <p14:creationId xmlns:p14="http://schemas.microsoft.com/office/powerpoint/2010/main" val="2349371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a:bodyPr>
          <a:lstStyle/>
          <a:p>
            <a:r>
              <a:rPr lang="en-US" dirty="0"/>
              <a:t>What is a </a:t>
            </a:r>
            <a:r>
              <a:rPr lang="en-US" dirty="0" smtClean="0"/>
              <a:t>Defect Report</a:t>
            </a:r>
            <a:r>
              <a:rPr lang="en-US" dirty="0"/>
              <a:t>?</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12</a:t>
            </a:fld>
            <a:endParaRPr lang="ru-RU"/>
          </a:p>
        </p:txBody>
      </p:sp>
      <p:sp>
        <p:nvSpPr>
          <p:cNvPr id="145411" name="Rectangle 3"/>
          <p:cNvSpPr>
            <a:spLocks noGrp="1" noChangeArrowheads="1"/>
          </p:cNvSpPr>
          <p:nvPr>
            <p:ph sz="quarter" idx="1"/>
          </p:nvPr>
        </p:nvSpPr>
        <p:spPr/>
        <p:txBody>
          <a:bodyPr>
            <a:normAutofit/>
          </a:bodyPr>
          <a:lstStyle/>
          <a:p>
            <a:pPr marL="304800" indent="-304800">
              <a:lnSpc>
                <a:spcPct val="80000"/>
              </a:lnSpc>
            </a:pPr>
            <a:r>
              <a:rPr lang="en-GB" sz="2400" b="0" dirty="0"/>
              <a:t>It is a technical document written to describe the symptoms of a bug to:</a:t>
            </a:r>
          </a:p>
          <a:p>
            <a:pPr marL="579120" lvl="1" indent="-304800">
              <a:lnSpc>
                <a:spcPct val="80000"/>
              </a:lnSpc>
              <a:buFont typeface="Verdana" pitchFamily="34" charset="0"/>
              <a:buAutoNum type="arabicParenR"/>
            </a:pPr>
            <a:r>
              <a:rPr lang="en-GB" sz="1800" b="0" dirty="0"/>
              <a:t>communicate the impact and circumstances of a quality problem;</a:t>
            </a:r>
          </a:p>
          <a:p>
            <a:pPr marL="579120" lvl="1" indent="-304800">
              <a:lnSpc>
                <a:spcPct val="80000"/>
              </a:lnSpc>
              <a:buFont typeface="Verdana" pitchFamily="34" charset="0"/>
              <a:buAutoNum type="arabicParenR"/>
            </a:pPr>
            <a:r>
              <a:rPr lang="en-GB" sz="1800" b="0" dirty="0"/>
              <a:t>prioritize the bug for repair;</a:t>
            </a:r>
          </a:p>
          <a:p>
            <a:pPr marL="579120" lvl="1" indent="-304800">
              <a:lnSpc>
                <a:spcPct val="80000"/>
              </a:lnSpc>
              <a:buFont typeface="Verdana" pitchFamily="34" charset="0"/>
              <a:buAutoNum type="arabicParenR"/>
            </a:pPr>
            <a:r>
              <a:rPr lang="en-GB" sz="1800" b="0" dirty="0"/>
              <a:t>help the programmer locate the underlying defect and fix it. </a:t>
            </a:r>
          </a:p>
          <a:p>
            <a:pPr marL="304800" indent="-304800">
              <a:lnSpc>
                <a:spcPct val="80000"/>
              </a:lnSpc>
            </a:pPr>
            <a:r>
              <a:rPr lang="en-GB" sz="2400" b="0" dirty="0"/>
              <a:t>A bug report is a primary work product of a tester. It is one of the most important deliverables to come out of testing. And this is what people outside of the testing group will most notice and most remember of tester’s work.</a:t>
            </a:r>
          </a:p>
          <a:p>
            <a:pPr marL="304800" indent="-304800">
              <a:lnSpc>
                <a:spcPct val="80000"/>
              </a:lnSpc>
            </a:pPr>
            <a:r>
              <a:rPr lang="en-GB" sz="2400" b="0" dirty="0"/>
              <a:t>As results of bug fixing the quality of the product gets improved. That is why each tester should know how to write a good defect report.</a:t>
            </a:r>
          </a:p>
        </p:txBody>
      </p:sp>
      <p:sp>
        <p:nvSpPr>
          <p:cNvPr id="145414" name="Text Box 6"/>
          <p:cNvSpPr txBox="1">
            <a:spLocks noChangeArrowheads="1"/>
          </p:cNvSpPr>
          <p:nvPr/>
        </p:nvSpPr>
        <p:spPr bwMode="auto">
          <a:xfrm>
            <a:off x="1043608" y="5291916"/>
            <a:ext cx="69151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u="sng" dirty="0">
                <a:solidFill>
                  <a:srgbClr val="333399"/>
                </a:solidFill>
              </a:rPr>
              <a:t>Writing good bug reports is a primary job responsibility of a tester.</a:t>
            </a:r>
            <a:endParaRPr lang="ru-RU" sz="2400" u="sng" dirty="0">
              <a:solidFill>
                <a:srgbClr val="333399"/>
              </a:solidFill>
            </a:endParaRPr>
          </a:p>
        </p:txBody>
      </p:sp>
    </p:spTree>
    <p:extLst>
      <p:ext uri="{BB962C8B-B14F-4D97-AF65-F5344CB8AC3E}">
        <p14:creationId xmlns:p14="http://schemas.microsoft.com/office/powerpoint/2010/main" val="1868935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randombar(horizontal)">
                                      <p:cBhvr>
                                        <p:cTn id="7" dur="500"/>
                                        <p:tgtEl>
                                          <p:spTgt spid="145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a:bodyPr>
          <a:lstStyle/>
          <a:p>
            <a:r>
              <a:rPr lang="en-US" dirty="0" smtClean="0"/>
              <a:t>Who is the  Best Tester?</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13</a:t>
            </a:fld>
            <a:endParaRPr lang="ru-RU" dirty="0"/>
          </a:p>
        </p:txBody>
      </p:sp>
      <p:sp>
        <p:nvSpPr>
          <p:cNvPr id="4" name="Content Placeholder 3"/>
          <p:cNvSpPr>
            <a:spLocks noGrp="1"/>
          </p:cNvSpPr>
          <p:nvPr>
            <p:ph sz="quarter" idx="1"/>
          </p:nvPr>
        </p:nvSpPr>
        <p:spPr/>
        <p:txBody>
          <a:bodyPr/>
          <a:lstStyle/>
          <a:p>
            <a:r>
              <a:rPr lang="en-US" dirty="0"/>
              <a:t>The best tester is not the one who finds the most bugs or who embarrasses the most programmers. The best tester is the one who gets the most bugs fixed.</a:t>
            </a:r>
            <a:endParaRPr lang="ru-RU" dirty="0"/>
          </a:p>
          <a:p>
            <a:endParaRPr lang="ru-RU" dirty="0"/>
          </a:p>
        </p:txBody>
      </p:sp>
      <p:sp>
        <p:nvSpPr>
          <p:cNvPr id="145412" name="Text Box 4"/>
          <p:cNvSpPr txBox="1">
            <a:spLocks noChangeArrowheads="1"/>
          </p:cNvSpPr>
          <p:nvPr/>
        </p:nvSpPr>
        <p:spPr bwMode="auto">
          <a:xfrm>
            <a:off x="395536" y="3356992"/>
            <a:ext cx="8131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u="sng" dirty="0">
                <a:solidFill>
                  <a:srgbClr val="333399"/>
                </a:solidFill>
              </a:rPr>
              <a:t>The main goal of the bug report is to have a bug fixed.</a:t>
            </a:r>
          </a:p>
        </p:txBody>
      </p:sp>
    </p:spTree>
    <p:extLst>
      <p:ext uri="{BB962C8B-B14F-4D97-AF65-F5344CB8AC3E}">
        <p14:creationId xmlns:p14="http://schemas.microsoft.com/office/powerpoint/2010/main" val="1437148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randombar(horizontal)">
                                      <p:cBhvr>
                                        <p:cTn id="7" dur="500"/>
                                        <p:tgtEl>
                                          <p:spTgt spid="14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t>Bug Tracking </a:t>
            </a:r>
            <a:r>
              <a:rPr lang="en-US" dirty="0" smtClean="0"/>
              <a:t>Systems</a:t>
            </a:r>
            <a:endParaRPr lang="ru-RU" dirty="0"/>
          </a:p>
        </p:txBody>
      </p:sp>
      <p:sp>
        <p:nvSpPr>
          <p:cNvPr id="123907" name="Rectangle 3"/>
          <p:cNvSpPr>
            <a:spLocks noGrp="1" noChangeArrowheads="1"/>
          </p:cNvSpPr>
          <p:nvPr>
            <p:ph sz="quarter" idx="1"/>
          </p:nvPr>
        </p:nvSpPr>
        <p:spPr/>
        <p:txBody>
          <a:bodyPr>
            <a:noAutofit/>
          </a:bodyPr>
          <a:lstStyle/>
          <a:p>
            <a:pPr marL="0" indent="0" algn="just">
              <a:spcBef>
                <a:spcPct val="0"/>
              </a:spcBef>
            </a:pPr>
            <a:r>
              <a:rPr lang="en-US" sz="2200" dirty="0" smtClean="0"/>
              <a:t>Bug </a:t>
            </a:r>
            <a:r>
              <a:rPr lang="en-US" sz="2200" dirty="0"/>
              <a:t>tracking system is a software application that is designed to help quality assurance and programmers keep track of reported software bugs in their work. It may be regarded as a type of issue tracking system.</a:t>
            </a:r>
          </a:p>
          <a:p>
            <a:pPr marL="0" indent="0" algn="just">
              <a:spcBef>
                <a:spcPct val="0"/>
              </a:spcBef>
            </a:pPr>
            <a:r>
              <a:rPr lang="en-US" sz="2200" dirty="0"/>
              <a:t>Many bug-tracking systems, such as those used by most open source software projects, allow users to enter bug reports directly. Other systems are used only internally in a company or organization doing software development. Typically bug tracking systems are integrated with other software project management applications.</a:t>
            </a:r>
          </a:p>
          <a:p>
            <a:pPr marL="0" indent="0" algn="just">
              <a:spcBef>
                <a:spcPct val="0"/>
              </a:spcBef>
            </a:pPr>
            <a:r>
              <a:rPr lang="en-US" sz="2200" dirty="0"/>
              <a:t>Having a bug tracking system is extremely valuable in software development, and they are used extensively by companies developing software products. Consistent use of a bug or issue tracking system is considered one of the "hallmarks of a good software team".</a:t>
            </a:r>
            <a:endParaRPr lang="ru-RU" sz="2200" b="0"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14</a:t>
            </a:fld>
            <a:endParaRPr lang="ru-RU"/>
          </a:p>
        </p:txBody>
      </p:sp>
    </p:spTree>
    <p:extLst>
      <p:ext uri="{BB962C8B-B14F-4D97-AF65-F5344CB8AC3E}">
        <p14:creationId xmlns:p14="http://schemas.microsoft.com/office/powerpoint/2010/main" val="2410083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Grp="1" noChangeArrowheads="1"/>
          </p:cNvSpPr>
          <p:nvPr>
            <p:ph type="title"/>
          </p:nvPr>
        </p:nvSpPr>
        <p:spPr/>
        <p:txBody>
          <a:bodyPr>
            <a:normAutofit/>
          </a:bodyPr>
          <a:lstStyle/>
          <a:p>
            <a:r>
              <a:rPr lang="en-US" dirty="0"/>
              <a:t>Typical PMC Defect Tracking Workflow</a:t>
            </a:r>
            <a:endParaRPr lang="ru-RU" dirty="0"/>
          </a:p>
        </p:txBody>
      </p:sp>
      <p:pic>
        <p:nvPicPr>
          <p:cNvPr id="177161" name="Picture 9" descr="7"/>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3133941" y="1465263"/>
            <a:ext cx="5648325" cy="3638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7162" name="Rectangle 10"/>
          <p:cNvSpPr>
            <a:spLocks noGrp="1" noChangeArrowheads="1"/>
          </p:cNvSpPr>
          <p:nvPr>
            <p:ph type="body" sz="half" idx="4294967295"/>
          </p:nvPr>
        </p:nvSpPr>
        <p:spPr>
          <a:xfrm>
            <a:off x="539552" y="1446559"/>
            <a:ext cx="2531368" cy="3854649"/>
          </a:xfrm>
        </p:spPr>
        <p:txBody>
          <a:bodyPr/>
          <a:lstStyle/>
          <a:p>
            <a:pPr marL="0" indent="0">
              <a:spcBef>
                <a:spcPct val="0"/>
              </a:spcBef>
              <a:buNone/>
            </a:pPr>
            <a:r>
              <a:rPr lang="en-US" sz="2000" b="0" dirty="0"/>
              <a:t>Submitted</a:t>
            </a:r>
            <a:r>
              <a:rPr lang="ru-RU" sz="2000" b="0" dirty="0"/>
              <a:t> -&gt; </a:t>
            </a:r>
            <a:r>
              <a:rPr lang="en-US" sz="2000" b="0" dirty="0"/>
              <a:t>Assigned </a:t>
            </a:r>
            <a:r>
              <a:rPr lang="ru-RU" sz="2000" b="0" dirty="0"/>
              <a:t>-&gt; </a:t>
            </a:r>
            <a:r>
              <a:rPr lang="en-US" sz="2000" b="0" dirty="0"/>
              <a:t>Fixed</a:t>
            </a:r>
            <a:r>
              <a:rPr lang="ru-RU" sz="2000" b="0" dirty="0"/>
              <a:t> -&gt; </a:t>
            </a:r>
            <a:r>
              <a:rPr lang="en-US" sz="2000" b="0" dirty="0"/>
              <a:t>Verified</a:t>
            </a:r>
          </a:p>
          <a:p>
            <a:pPr marL="0" indent="0">
              <a:spcBef>
                <a:spcPct val="0"/>
              </a:spcBef>
              <a:buNone/>
            </a:pPr>
            <a:endParaRPr lang="en-US" sz="2000" b="0" dirty="0"/>
          </a:p>
          <a:p>
            <a:pPr marL="0" indent="0">
              <a:spcBef>
                <a:spcPct val="0"/>
              </a:spcBef>
              <a:buNone/>
            </a:pPr>
            <a:r>
              <a:rPr lang="en-US" sz="2000" b="0" dirty="0"/>
              <a:t>Submitted -&gt; Assigned -&gt; Fixed -&gt; Reopened</a:t>
            </a:r>
          </a:p>
          <a:p>
            <a:pPr marL="0" indent="0">
              <a:spcBef>
                <a:spcPct val="0"/>
              </a:spcBef>
              <a:buNone/>
            </a:pPr>
            <a:endParaRPr lang="en-US" sz="2000" b="0" dirty="0"/>
          </a:p>
          <a:p>
            <a:pPr marL="0" indent="0">
              <a:spcBef>
                <a:spcPct val="0"/>
              </a:spcBef>
              <a:buNone/>
            </a:pPr>
            <a:r>
              <a:rPr lang="en-US" sz="2000" b="0" dirty="0"/>
              <a:t>Submitted -&gt; Assigned -&gt; Declined </a:t>
            </a:r>
          </a:p>
          <a:p>
            <a:pPr marL="0" indent="0">
              <a:spcBef>
                <a:spcPct val="0"/>
              </a:spcBef>
              <a:buNone/>
            </a:pPr>
            <a:endParaRPr lang="en-US" sz="2000" b="0" dirty="0"/>
          </a:p>
          <a:p>
            <a:pPr marL="0" indent="0">
              <a:spcBef>
                <a:spcPct val="0"/>
              </a:spcBef>
              <a:buNone/>
            </a:pPr>
            <a:r>
              <a:rPr lang="en-US" sz="2000" b="0" dirty="0"/>
              <a:t>Submitted -&gt; Assigned -&gt; </a:t>
            </a:r>
            <a:r>
              <a:rPr lang="en-US" sz="2000" b="0" dirty="0" smtClean="0"/>
              <a:t>Deferred</a:t>
            </a:r>
            <a:endParaRPr lang="ru-RU" sz="2000" b="0" dirty="0"/>
          </a:p>
        </p:txBody>
      </p:sp>
      <p:sp>
        <p:nvSpPr>
          <p:cNvPr id="177163" name="AutoShape 11"/>
          <p:cNvSpPr>
            <a:spLocks noChangeArrowheads="1"/>
          </p:cNvSpPr>
          <p:nvPr/>
        </p:nvSpPr>
        <p:spPr bwMode="auto">
          <a:xfrm>
            <a:off x="3917950" y="2335213"/>
            <a:ext cx="2298700" cy="949325"/>
          </a:xfrm>
          <a:prstGeom prst="wedgeEllipseCallout">
            <a:avLst>
              <a:gd name="adj1" fmla="val -45440"/>
              <a:gd name="adj2" fmla="val -81773"/>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400" b="0">
                <a:solidFill>
                  <a:srgbClr val="333399"/>
                </a:solidFill>
                <a:latin typeface="Tahoma" pitchFamily="34" charset="0"/>
              </a:rPr>
              <a:t>Tester logs a bug at PMC. </a:t>
            </a:r>
          </a:p>
        </p:txBody>
      </p:sp>
      <p:sp>
        <p:nvSpPr>
          <p:cNvPr id="177165" name="AutoShape 13"/>
          <p:cNvSpPr>
            <a:spLocks noChangeArrowheads="1"/>
          </p:cNvSpPr>
          <p:nvPr/>
        </p:nvSpPr>
        <p:spPr bwMode="auto">
          <a:xfrm>
            <a:off x="5848350" y="2436813"/>
            <a:ext cx="2503488" cy="1233487"/>
          </a:xfrm>
          <a:prstGeom prst="wedgeEllipseCallout">
            <a:avLst>
              <a:gd name="adj1" fmla="val 16454"/>
              <a:gd name="adj2" fmla="val -79731"/>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400" b="0">
                <a:solidFill>
                  <a:srgbClr val="333399"/>
                </a:solidFill>
                <a:latin typeface="Tahoma" pitchFamily="34" charset="0"/>
              </a:rPr>
              <a:t>Developer fixes the bug and completes the corresponding tasks. </a:t>
            </a:r>
          </a:p>
        </p:txBody>
      </p:sp>
      <p:sp>
        <p:nvSpPr>
          <p:cNvPr id="177166" name="AutoShape 14"/>
          <p:cNvSpPr>
            <a:spLocks noChangeArrowheads="1"/>
          </p:cNvSpPr>
          <p:nvPr/>
        </p:nvSpPr>
        <p:spPr bwMode="auto">
          <a:xfrm>
            <a:off x="6303963" y="2468563"/>
            <a:ext cx="2503487" cy="1392237"/>
          </a:xfrm>
          <a:prstGeom prst="wedgeEllipseCallout">
            <a:avLst>
              <a:gd name="adj1" fmla="val 43532"/>
              <a:gd name="adj2" fmla="val -79759"/>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400" b="0">
                <a:solidFill>
                  <a:srgbClr val="333399"/>
                </a:solidFill>
                <a:latin typeface="Tahoma" pitchFamily="34" charset="0"/>
              </a:rPr>
              <a:t>Tester, who logged the bug, checks it against new build and closes it if the bug is really fixed. </a:t>
            </a:r>
          </a:p>
        </p:txBody>
      </p:sp>
      <p:sp>
        <p:nvSpPr>
          <p:cNvPr id="177168" name="AutoShape 16"/>
          <p:cNvSpPr>
            <a:spLocks noChangeArrowheads="1"/>
          </p:cNvSpPr>
          <p:nvPr/>
        </p:nvSpPr>
        <p:spPr bwMode="auto">
          <a:xfrm>
            <a:off x="5487988" y="2978150"/>
            <a:ext cx="2503487" cy="1392238"/>
          </a:xfrm>
          <a:prstGeom prst="wedgeEllipseCallout">
            <a:avLst>
              <a:gd name="adj1" fmla="val 55454"/>
              <a:gd name="adj2" fmla="val 49431"/>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400" b="0">
                <a:solidFill>
                  <a:srgbClr val="333399"/>
                </a:solidFill>
                <a:latin typeface="Tahoma" pitchFamily="34" charset="0"/>
              </a:rPr>
              <a:t>Key developer reviews the bug and declines it if it is really not the issue. </a:t>
            </a:r>
          </a:p>
        </p:txBody>
      </p:sp>
      <p:sp>
        <p:nvSpPr>
          <p:cNvPr id="177169" name="AutoShape 17"/>
          <p:cNvSpPr>
            <a:spLocks noChangeArrowheads="1"/>
          </p:cNvSpPr>
          <p:nvPr/>
        </p:nvSpPr>
        <p:spPr bwMode="auto">
          <a:xfrm>
            <a:off x="3889375" y="2767013"/>
            <a:ext cx="3054350" cy="1597025"/>
          </a:xfrm>
          <a:prstGeom prst="wedgeEllipseCallout">
            <a:avLst>
              <a:gd name="adj1" fmla="val -45116"/>
              <a:gd name="adj2" fmla="val 72269"/>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400" b="0">
                <a:solidFill>
                  <a:srgbClr val="333399"/>
                </a:solidFill>
                <a:latin typeface="Tahoma" pitchFamily="34" charset="0"/>
              </a:rPr>
              <a:t>Key developer or Project Manager, or Customer decides not to fix a problem at the moment and come back to it in future phases. </a:t>
            </a:r>
          </a:p>
        </p:txBody>
      </p:sp>
      <p:sp>
        <p:nvSpPr>
          <p:cNvPr id="177164" name="AutoShape 12"/>
          <p:cNvSpPr>
            <a:spLocks noChangeArrowheads="1"/>
          </p:cNvSpPr>
          <p:nvPr/>
        </p:nvSpPr>
        <p:spPr bwMode="auto">
          <a:xfrm>
            <a:off x="4968875" y="2441575"/>
            <a:ext cx="2503488" cy="1233488"/>
          </a:xfrm>
          <a:prstGeom prst="wedgeEllipseCallout">
            <a:avLst>
              <a:gd name="adj1" fmla="val 3264"/>
              <a:gd name="adj2" fmla="val -81019"/>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400" b="0">
                <a:solidFill>
                  <a:srgbClr val="333399"/>
                </a:solidFill>
                <a:latin typeface="Tahoma" pitchFamily="34" charset="0"/>
              </a:rPr>
              <a:t>Key developer reviews the bug and assigns it to developer for fixing. </a:t>
            </a:r>
          </a:p>
        </p:txBody>
      </p:sp>
      <p:sp>
        <p:nvSpPr>
          <p:cNvPr id="177167" name="AutoShape 15"/>
          <p:cNvSpPr>
            <a:spLocks noChangeArrowheads="1"/>
          </p:cNvSpPr>
          <p:nvPr/>
        </p:nvSpPr>
        <p:spPr bwMode="auto">
          <a:xfrm>
            <a:off x="4200525" y="3046413"/>
            <a:ext cx="2503488" cy="1392237"/>
          </a:xfrm>
          <a:prstGeom prst="wedgeEllipseCallout">
            <a:avLst>
              <a:gd name="adj1" fmla="val -29519"/>
              <a:gd name="adj2" fmla="val -71778"/>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400" b="0">
                <a:solidFill>
                  <a:srgbClr val="333399"/>
                </a:solidFill>
                <a:latin typeface="Tahoma" pitchFamily="34" charset="0"/>
              </a:rPr>
              <a:t>Tester, who logged the bug, checks it against new build and opens the bug again. </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15</a:t>
            </a:fld>
            <a:endParaRPr lang="ru-RU"/>
          </a:p>
        </p:txBody>
      </p:sp>
    </p:spTree>
    <p:extLst>
      <p:ext uri="{BB962C8B-B14F-4D97-AF65-F5344CB8AC3E}">
        <p14:creationId xmlns:p14="http://schemas.microsoft.com/office/powerpoint/2010/main" val="3412809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7163"/>
                                        </p:tgtEl>
                                        <p:attrNameLst>
                                          <p:attrName>style.visibility</p:attrName>
                                        </p:attrNameLst>
                                      </p:cBhvr>
                                      <p:to>
                                        <p:strVal val="visible"/>
                                      </p:to>
                                    </p:set>
                                    <p:anim calcmode="lin" valueType="num">
                                      <p:cBhvr>
                                        <p:cTn id="7" dur="500" fill="hold"/>
                                        <p:tgtEl>
                                          <p:spTgt spid="177163"/>
                                        </p:tgtEl>
                                        <p:attrNameLst>
                                          <p:attrName>ppt_w</p:attrName>
                                        </p:attrNameLst>
                                      </p:cBhvr>
                                      <p:tavLst>
                                        <p:tav tm="0">
                                          <p:val>
                                            <p:fltVal val="0"/>
                                          </p:val>
                                        </p:tav>
                                        <p:tav tm="100000">
                                          <p:val>
                                            <p:strVal val="#ppt_w"/>
                                          </p:val>
                                        </p:tav>
                                      </p:tavLst>
                                    </p:anim>
                                    <p:anim calcmode="lin" valueType="num">
                                      <p:cBhvr>
                                        <p:cTn id="8" dur="500" fill="hold"/>
                                        <p:tgtEl>
                                          <p:spTgt spid="177163"/>
                                        </p:tgtEl>
                                        <p:attrNameLst>
                                          <p:attrName>ppt_h</p:attrName>
                                        </p:attrNameLst>
                                      </p:cBhvr>
                                      <p:tavLst>
                                        <p:tav tm="0">
                                          <p:val>
                                            <p:fltVal val="0"/>
                                          </p:val>
                                        </p:tav>
                                        <p:tav tm="100000">
                                          <p:val>
                                            <p:strVal val="#ppt_h"/>
                                          </p:val>
                                        </p:tav>
                                      </p:tavLst>
                                    </p:anim>
                                    <p:animEffect transition="in" filter="fade">
                                      <p:cBhvr>
                                        <p:cTn id="9" dur="500"/>
                                        <p:tgtEl>
                                          <p:spTgt spid="177163"/>
                                        </p:tgtEl>
                                      </p:cBhvr>
                                    </p:animEffect>
                                  </p:childTnLst>
                                  <p:subTnLst>
                                    <p:set>
                                      <p:cBhvr override="childStyle">
                                        <p:cTn dur="1" fill="hold" display="0" masterRel="nextClick" afterEffect="1"/>
                                        <p:tgtEl>
                                          <p:spTgt spid="177163"/>
                                        </p:tgtEl>
                                        <p:attrNameLst>
                                          <p:attrName>style.visibility</p:attrName>
                                        </p:attrNameLst>
                                      </p:cBhvr>
                                      <p:to>
                                        <p:strVal val="hidden"/>
                                      </p:to>
                                    </p:set>
                                  </p:sub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177164"/>
                                        </p:tgtEl>
                                        <p:attrNameLst>
                                          <p:attrName>style.visibility</p:attrName>
                                        </p:attrNameLst>
                                      </p:cBhvr>
                                      <p:to>
                                        <p:strVal val="visible"/>
                                      </p:to>
                                    </p:set>
                                    <p:anim calcmode="lin" valueType="num">
                                      <p:cBhvr>
                                        <p:cTn id="14" dur="500" fill="hold"/>
                                        <p:tgtEl>
                                          <p:spTgt spid="177164"/>
                                        </p:tgtEl>
                                        <p:attrNameLst>
                                          <p:attrName>ppt_w</p:attrName>
                                        </p:attrNameLst>
                                      </p:cBhvr>
                                      <p:tavLst>
                                        <p:tav tm="0">
                                          <p:val>
                                            <p:fltVal val="0"/>
                                          </p:val>
                                        </p:tav>
                                        <p:tav tm="100000">
                                          <p:val>
                                            <p:strVal val="#ppt_w"/>
                                          </p:val>
                                        </p:tav>
                                      </p:tavLst>
                                    </p:anim>
                                    <p:anim calcmode="lin" valueType="num">
                                      <p:cBhvr>
                                        <p:cTn id="15" dur="500" fill="hold"/>
                                        <p:tgtEl>
                                          <p:spTgt spid="177164"/>
                                        </p:tgtEl>
                                        <p:attrNameLst>
                                          <p:attrName>ppt_h</p:attrName>
                                        </p:attrNameLst>
                                      </p:cBhvr>
                                      <p:tavLst>
                                        <p:tav tm="0">
                                          <p:val>
                                            <p:fltVal val="0"/>
                                          </p:val>
                                        </p:tav>
                                        <p:tav tm="100000">
                                          <p:val>
                                            <p:strVal val="#ppt_h"/>
                                          </p:val>
                                        </p:tav>
                                      </p:tavLst>
                                    </p:anim>
                                    <p:animEffect transition="in" filter="fade">
                                      <p:cBhvr>
                                        <p:cTn id="16" dur="500"/>
                                        <p:tgtEl>
                                          <p:spTgt spid="177164"/>
                                        </p:tgtEl>
                                      </p:cBhvr>
                                    </p:animEffect>
                                  </p:childTnLst>
                                  <p:subTnLst>
                                    <p:set>
                                      <p:cBhvr override="childStyle">
                                        <p:cTn dur="1" fill="hold" display="0" masterRel="nextClick" afterEffect="1"/>
                                        <p:tgtEl>
                                          <p:spTgt spid="177164"/>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77165"/>
                                        </p:tgtEl>
                                        <p:attrNameLst>
                                          <p:attrName>style.visibility</p:attrName>
                                        </p:attrNameLst>
                                      </p:cBhvr>
                                      <p:to>
                                        <p:strVal val="visible"/>
                                      </p:to>
                                    </p:set>
                                    <p:anim calcmode="lin" valueType="num">
                                      <p:cBhvr>
                                        <p:cTn id="21" dur="500" fill="hold"/>
                                        <p:tgtEl>
                                          <p:spTgt spid="177165"/>
                                        </p:tgtEl>
                                        <p:attrNameLst>
                                          <p:attrName>ppt_w</p:attrName>
                                        </p:attrNameLst>
                                      </p:cBhvr>
                                      <p:tavLst>
                                        <p:tav tm="0">
                                          <p:val>
                                            <p:fltVal val="0"/>
                                          </p:val>
                                        </p:tav>
                                        <p:tav tm="100000">
                                          <p:val>
                                            <p:strVal val="#ppt_w"/>
                                          </p:val>
                                        </p:tav>
                                      </p:tavLst>
                                    </p:anim>
                                    <p:anim calcmode="lin" valueType="num">
                                      <p:cBhvr>
                                        <p:cTn id="22" dur="500" fill="hold"/>
                                        <p:tgtEl>
                                          <p:spTgt spid="177165"/>
                                        </p:tgtEl>
                                        <p:attrNameLst>
                                          <p:attrName>ppt_h</p:attrName>
                                        </p:attrNameLst>
                                      </p:cBhvr>
                                      <p:tavLst>
                                        <p:tav tm="0">
                                          <p:val>
                                            <p:fltVal val="0"/>
                                          </p:val>
                                        </p:tav>
                                        <p:tav tm="100000">
                                          <p:val>
                                            <p:strVal val="#ppt_h"/>
                                          </p:val>
                                        </p:tav>
                                      </p:tavLst>
                                    </p:anim>
                                    <p:animEffect transition="in" filter="fade">
                                      <p:cBhvr>
                                        <p:cTn id="23" dur="500"/>
                                        <p:tgtEl>
                                          <p:spTgt spid="177165"/>
                                        </p:tgtEl>
                                      </p:cBhvr>
                                    </p:animEffect>
                                  </p:childTnLst>
                                  <p:subTnLst>
                                    <p:set>
                                      <p:cBhvr override="childStyle">
                                        <p:cTn dur="1" fill="hold" display="0" masterRel="nextClick" afterEffect="1"/>
                                        <p:tgtEl>
                                          <p:spTgt spid="177165"/>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1" nodeType="clickEffect">
                                  <p:stCondLst>
                                    <p:cond delay="0"/>
                                  </p:stCondLst>
                                  <p:childTnLst>
                                    <p:set>
                                      <p:cBhvr>
                                        <p:cTn id="27" dur="1" fill="hold">
                                          <p:stCondLst>
                                            <p:cond delay="0"/>
                                          </p:stCondLst>
                                        </p:cTn>
                                        <p:tgtEl>
                                          <p:spTgt spid="177166"/>
                                        </p:tgtEl>
                                        <p:attrNameLst>
                                          <p:attrName>style.visibility</p:attrName>
                                        </p:attrNameLst>
                                      </p:cBhvr>
                                      <p:to>
                                        <p:strVal val="visible"/>
                                      </p:to>
                                    </p:set>
                                    <p:anim calcmode="lin" valueType="num">
                                      <p:cBhvr>
                                        <p:cTn id="28" dur="500" fill="hold"/>
                                        <p:tgtEl>
                                          <p:spTgt spid="177166"/>
                                        </p:tgtEl>
                                        <p:attrNameLst>
                                          <p:attrName>ppt_w</p:attrName>
                                        </p:attrNameLst>
                                      </p:cBhvr>
                                      <p:tavLst>
                                        <p:tav tm="0">
                                          <p:val>
                                            <p:fltVal val="0"/>
                                          </p:val>
                                        </p:tav>
                                        <p:tav tm="100000">
                                          <p:val>
                                            <p:strVal val="#ppt_w"/>
                                          </p:val>
                                        </p:tav>
                                      </p:tavLst>
                                    </p:anim>
                                    <p:anim calcmode="lin" valueType="num">
                                      <p:cBhvr>
                                        <p:cTn id="29" dur="500" fill="hold"/>
                                        <p:tgtEl>
                                          <p:spTgt spid="177166"/>
                                        </p:tgtEl>
                                        <p:attrNameLst>
                                          <p:attrName>ppt_h</p:attrName>
                                        </p:attrNameLst>
                                      </p:cBhvr>
                                      <p:tavLst>
                                        <p:tav tm="0">
                                          <p:val>
                                            <p:fltVal val="0"/>
                                          </p:val>
                                        </p:tav>
                                        <p:tav tm="100000">
                                          <p:val>
                                            <p:strVal val="#ppt_h"/>
                                          </p:val>
                                        </p:tav>
                                      </p:tavLst>
                                    </p:anim>
                                    <p:animEffect transition="in" filter="fade">
                                      <p:cBhvr>
                                        <p:cTn id="30" dur="500"/>
                                        <p:tgtEl>
                                          <p:spTgt spid="17716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7716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1" nodeType="clickEffect">
                                  <p:stCondLst>
                                    <p:cond delay="0"/>
                                  </p:stCondLst>
                                  <p:childTnLst>
                                    <p:set>
                                      <p:cBhvr>
                                        <p:cTn id="38" dur="1" fill="hold">
                                          <p:stCondLst>
                                            <p:cond delay="0"/>
                                          </p:stCondLst>
                                        </p:cTn>
                                        <p:tgtEl>
                                          <p:spTgt spid="177167"/>
                                        </p:tgtEl>
                                        <p:attrNameLst>
                                          <p:attrName>style.visibility</p:attrName>
                                        </p:attrNameLst>
                                      </p:cBhvr>
                                      <p:to>
                                        <p:strVal val="visible"/>
                                      </p:to>
                                    </p:set>
                                    <p:anim calcmode="lin" valueType="num">
                                      <p:cBhvr>
                                        <p:cTn id="39" dur="500" fill="hold"/>
                                        <p:tgtEl>
                                          <p:spTgt spid="177167"/>
                                        </p:tgtEl>
                                        <p:attrNameLst>
                                          <p:attrName>ppt_w</p:attrName>
                                        </p:attrNameLst>
                                      </p:cBhvr>
                                      <p:tavLst>
                                        <p:tav tm="0">
                                          <p:val>
                                            <p:fltVal val="0"/>
                                          </p:val>
                                        </p:tav>
                                        <p:tav tm="100000">
                                          <p:val>
                                            <p:strVal val="#ppt_w"/>
                                          </p:val>
                                        </p:tav>
                                      </p:tavLst>
                                    </p:anim>
                                    <p:anim calcmode="lin" valueType="num">
                                      <p:cBhvr>
                                        <p:cTn id="40" dur="500" fill="hold"/>
                                        <p:tgtEl>
                                          <p:spTgt spid="177167"/>
                                        </p:tgtEl>
                                        <p:attrNameLst>
                                          <p:attrName>ppt_h</p:attrName>
                                        </p:attrNameLst>
                                      </p:cBhvr>
                                      <p:tavLst>
                                        <p:tav tm="0">
                                          <p:val>
                                            <p:fltVal val="0"/>
                                          </p:val>
                                        </p:tav>
                                        <p:tav tm="100000">
                                          <p:val>
                                            <p:strVal val="#ppt_h"/>
                                          </p:val>
                                        </p:tav>
                                      </p:tavLst>
                                    </p:anim>
                                    <p:animEffect transition="in" filter="fade">
                                      <p:cBhvr>
                                        <p:cTn id="41" dur="500"/>
                                        <p:tgtEl>
                                          <p:spTgt spid="17716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77167"/>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53" presetClass="entr" presetSubtype="0" fill="hold" grpId="1" nodeType="clickEffect">
                                  <p:stCondLst>
                                    <p:cond delay="0"/>
                                  </p:stCondLst>
                                  <p:childTnLst>
                                    <p:set>
                                      <p:cBhvr>
                                        <p:cTn id="49" dur="1" fill="hold">
                                          <p:stCondLst>
                                            <p:cond delay="0"/>
                                          </p:stCondLst>
                                        </p:cTn>
                                        <p:tgtEl>
                                          <p:spTgt spid="177168"/>
                                        </p:tgtEl>
                                        <p:attrNameLst>
                                          <p:attrName>style.visibility</p:attrName>
                                        </p:attrNameLst>
                                      </p:cBhvr>
                                      <p:to>
                                        <p:strVal val="visible"/>
                                      </p:to>
                                    </p:set>
                                    <p:anim calcmode="lin" valueType="num">
                                      <p:cBhvr>
                                        <p:cTn id="50" dur="500" fill="hold"/>
                                        <p:tgtEl>
                                          <p:spTgt spid="177168"/>
                                        </p:tgtEl>
                                        <p:attrNameLst>
                                          <p:attrName>ppt_w</p:attrName>
                                        </p:attrNameLst>
                                      </p:cBhvr>
                                      <p:tavLst>
                                        <p:tav tm="0">
                                          <p:val>
                                            <p:fltVal val="0"/>
                                          </p:val>
                                        </p:tav>
                                        <p:tav tm="100000">
                                          <p:val>
                                            <p:strVal val="#ppt_w"/>
                                          </p:val>
                                        </p:tav>
                                      </p:tavLst>
                                    </p:anim>
                                    <p:anim calcmode="lin" valueType="num">
                                      <p:cBhvr>
                                        <p:cTn id="51" dur="500" fill="hold"/>
                                        <p:tgtEl>
                                          <p:spTgt spid="177168"/>
                                        </p:tgtEl>
                                        <p:attrNameLst>
                                          <p:attrName>ppt_h</p:attrName>
                                        </p:attrNameLst>
                                      </p:cBhvr>
                                      <p:tavLst>
                                        <p:tav tm="0">
                                          <p:val>
                                            <p:fltVal val="0"/>
                                          </p:val>
                                        </p:tav>
                                        <p:tav tm="100000">
                                          <p:val>
                                            <p:strVal val="#ppt_h"/>
                                          </p:val>
                                        </p:tav>
                                      </p:tavLst>
                                    </p:anim>
                                    <p:animEffect transition="in" filter="fade">
                                      <p:cBhvr>
                                        <p:cTn id="52" dur="500"/>
                                        <p:tgtEl>
                                          <p:spTgt spid="1771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77168"/>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0" fill="hold" grpId="0" nodeType="clickEffect">
                                  <p:stCondLst>
                                    <p:cond delay="0"/>
                                  </p:stCondLst>
                                  <p:childTnLst>
                                    <p:set>
                                      <p:cBhvr>
                                        <p:cTn id="60" dur="1" fill="hold">
                                          <p:stCondLst>
                                            <p:cond delay="0"/>
                                          </p:stCondLst>
                                        </p:cTn>
                                        <p:tgtEl>
                                          <p:spTgt spid="177169"/>
                                        </p:tgtEl>
                                        <p:attrNameLst>
                                          <p:attrName>style.visibility</p:attrName>
                                        </p:attrNameLst>
                                      </p:cBhvr>
                                      <p:to>
                                        <p:strVal val="visible"/>
                                      </p:to>
                                    </p:set>
                                    <p:anim calcmode="lin" valueType="num">
                                      <p:cBhvr>
                                        <p:cTn id="61" dur="500" fill="hold"/>
                                        <p:tgtEl>
                                          <p:spTgt spid="177169"/>
                                        </p:tgtEl>
                                        <p:attrNameLst>
                                          <p:attrName>ppt_w</p:attrName>
                                        </p:attrNameLst>
                                      </p:cBhvr>
                                      <p:tavLst>
                                        <p:tav tm="0">
                                          <p:val>
                                            <p:fltVal val="0"/>
                                          </p:val>
                                        </p:tav>
                                        <p:tav tm="100000">
                                          <p:val>
                                            <p:strVal val="#ppt_w"/>
                                          </p:val>
                                        </p:tav>
                                      </p:tavLst>
                                    </p:anim>
                                    <p:anim calcmode="lin" valueType="num">
                                      <p:cBhvr>
                                        <p:cTn id="62" dur="500" fill="hold"/>
                                        <p:tgtEl>
                                          <p:spTgt spid="177169"/>
                                        </p:tgtEl>
                                        <p:attrNameLst>
                                          <p:attrName>ppt_h</p:attrName>
                                        </p:attrNameLst>
                                      </p:cBhvr>
                                      <p:tavLst>
                                        <p:tav tm="0">
                                          <p:val>
                                            <p:fltVal val="0"/>
                                          </p:val>
                                        </p:tav>
                                        <p:tav tm="100000">
                                          <p:val>
                                            <p:strVal val="#ppt_h"/>
                                          </p:val>
                                        </p:tav>
                                      </p:tavLst>
                                    </p:anim>
                                    <p:animEffect transition="in" filter="fade">
                                      <p:cBhvr>
                                        <p:cTn id="63" dur="500"/>
                                        <p:tgtEl>
                                          <p:spTgt spid="177169"/>
                                        </p:tgtEl>
                                      </p:cBhvr>
                                    </p:animEffect>
                                  </p:childTnLst>
                                  <p:subTnLst>
                                    <p:set>
                                      <p:cBhvr override="childStyle">
                                        <p:cTn dur="1" fill="hold" display="0" masterRel="nextClick" afterEffect="1"/>
                                        <p:tgtEl>
                                          <p:spTgt spid="17716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3" grpId="0" animBg="1"/>
      <p:bldP spid="177165" grpId="0" animBg="1"/>
      <p:bldP spid="177166" grpId="0" animBg="1"/>
      <p:bldP spid="177166" grpId="1" animBg="1"/>
      <p:bldP spid="177168" grpId="0" animBg="1"/>
      <p:bldP spid="177168" grpId="1" animBg="1"/>
      <p:bldP spid="177169" grpId="0" animBg="1"/>
      <p:bldP spid="177164" grpId="0" animBg="1"/>
      <p:bldP spid="177167" grpId="0" animBg="1"/>
      <p:bldP spid="17716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Lifecycle</a:t>
            </a:r>
            <a:endParaRPr lang="ru-RU" dirty="0"/>
          </a:p>
        </p:txBody>
      </p:sp>
      <p:sp>
        <p:nvSpPr>
          <p:cNvPr id="3" name="Text Placeholder 2"/>
          <p:cNvSpPr>
            <a:spLocks noGrp="1"/>
          </p:cNvSpPr>
          <p:nvPr>
            <p:ph type="body" idx="2"/>
          </p:nvPr>
        </p:nvSpPr>
        <p:spPr/>
        <p:txBody>
          <a:bodyPr/>
          <a:lstStyle/>
          <a:p>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16</a:t>
            </a:fld>
            <a:endParaRPr lang="ru-RU"/>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1560" y="260648"/>
            <a:ext cx="5184576" cy="6052156"/>
          </a:xfrm>
        </p:spPr>
      </p:pic>
    </p:spTree>
    <p:extLst>
      <p:ext uri="{BB962C8B-B14F-4D97-AF65-F5344CB8AC3E}">
        <p14:creationId xmlns:p14="http://schemas.microsoft.com/office/powerpoint/2010/main" val="2392101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US" dirty="0"/>
              <a:t>Defect Report Key Properties</a:t>
            </a:r>
            <a:endParaRPr lang="ru-RU" dirty="0"/>
          </a:p>
        </p:txBody>
      </p:sp>
      <p:sp>
        <p:nvSpPr>
          <p:cNvPr id="2" name="Slide Number Placeholder 1"/>
          <p:cNvSpPr>
            <a:spLocks noGrp="1"/>
          </p:cNvSpPr>
          <p:nvPr>
            <p:ph type="sldNum" sz="quarter" idx="12"/>
          </p:nvPr>
        </p:nvSpPr>
        <p:spPr/>
        <p:txBody>
          <a:bodyPr/>
          <a:lstStyle/>
          <a:p>
            <a:fld id="{964BF444-2631-464B-A6AB-9152667BFB2E}" type="slidenum">
              <a:rPr lang="en-US" smtClean="0"/>
              <a:pPr/>
              <a:t>17</a:t>
            </a:fld>
            <a:endParaRPr lang="en-US"/>
          </a:p>
        </p:txBody>
      </p:sp>
      <p:sp>
        <p:nvSpPr>
          <p:cNvPr id="124935" name="Rectangle 7"/>
          <p:cNvSpPr>
            <a:spLocks noGrp="1" noChangeArrowheads="1"/>
          </p:cNvSpPr>
          <p:nvPr>
            <p:ph sz="quarter" idx="1"/>
          </p:nvPr>
        </p:nvSpPr>
        <p:spPr/>
        <p:txBody>
          <a:bodyPr/>
          <a:lstStyle/>
          <a:p>
            <a:pPr marL="0" indent="0">
              <a:buNone/>
            </a:pPr>
            <a:r>
              <a:rPr lang="en-US" sz="2000" b="0" dirty="0"/>
              <a:t>Mandatory bug report’s </a:t>
            </a:r>
            <a:endParaRPr lang="en-US" sz="2000" b="0" dirty="0" smtClean="0"/>
          </a:p>
          <a:p>
            <a:pPr marL="0" indent="0">
              <a:buNone/>
            </a:pPr>
            <a:r>
              <a:rPr lang="en-US" sz="2000" b="0" dirty="0" smtClean="0"/>
              <a:t>properties</a:t>
            </a:r>
            <a:r>
              <a:rPr lang="en-US" sz="2000" b="0" dirty="0"/>
              <a:t>:</a:t>
            </a:r>
          </a:p>
          <a:p>
            <a:pPr marL="228600" lvl="1" indent="0">
              <a:buNone/>
            </a:pPr>
            <a:r>
              <a:rPr lang="en-US" sz="2000" dirty="0">
                <a:solidFill>
                  <a:srgbClr val="002C78"/>
                </a:solidFill>
              </a:rPr>
              <a:t>Summary</a:t>
            </a:r>
          </a:p>
          <a:p>
            <a:pPr marL="228600" lvl="1" indent="0">
              <a:buNone/>
            </a:pPr>
            <a:r>
              <a:rPr lang="ru-RU" sz="2000" dirty="0">
                <a:solidFill>
                  <a:srgbClr val="002C78"/>
                </a:solidFill>
              </a:rPr>
              <a:t>Reproducible </a:t>
            </a:r>
            <a:endParaRPr lang="en-US" sz="2000" dirty="0">
              <a:solidFill>
                <a:srgbClr val="002C78"/>
              </a:solidFill>
            </a:endParaRPr>
          </a:p>
          <a:p>
            <a:pPr marL="228600" lvl="1" indent="0">
              <a:buNone/>
            </a:pPr>
            <a:r>
              <a:rPr lang="en-US" sz="2000" dirty="0">
                <a:solidFill>
                  <a:srgbClr val="002C78"/>
                </a:solidFill>
              </a:rPr>
              <a:t>Steps to reproduce</a:t>
            </a:r>
          </a:p>
          <a:p>
            <a:pPr marL="228600" lvl="1" indent="0">
              <a:buNone/>
            </a:pPr>
            <a:r>
              <a:rPr lang="en-US" sz="2000" dirty="0">
                <a:solidFill>
                  <a:srgbClr val="002C78"/>
                </a:solidFill>
              </a:rPr>
              <a:t>Description</a:t>
            </a:r>
          </a:p>
          <a:p>
            <a:pPr marL="228600" lvl="1" indent="0">
              <a:buNone/>
            </a:pPr>
            <a:r>
              <a:rPr lang="en-US" sz="2000" dirty="0">
                <a:solidFill>
                  <a:srgbClr val="002C78"/>
                </a:solidFill>
              </a:rPr>
              <a:t>Severity</a:t>
            </a:r>
          </a:p>
          <a:p>
            <a:pPr marL="228600" lvl="1" indent="0">
              <a:buNone/>
            </a:pPr>
            <a:r>
              <a:rPr lang="en-US" sz="2000" dirty="0" smtClean="0">
                <a:solidFill>
                  <a:srgbClr val="002C78"/>
                </a:solidFill>
              </a:rPr>
              <a:t>Priority</a:t>
            </a:r>
            <a:endParaRPr lang="en-US" sz="2000" dirty="0">
              <a:solidFill>
                <a:srgbClr val="002C78"/>
              </a:solidFill>
            </a:endParaRPr>
          </a:p>
        </p:txBody>
      </p:sp>
      <p:sp>
        <p:nvSpPr>
          <p:cNvPr id="124943" name="Rectangle 15"/>
          <p:cNvSpPr>
            <a:spLocks noChangeArrowheads="1"/>
          </p:cNvSpPr>
          <p:nvPr/>
        </p:nvSpPr>
        <p:spPr bwMode="auto">
          <a:xfrm>
            <a:off x="285856" y="4365104"/>
            <a:ext cx="3197225" cy="163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buFont typeface="Verdana" pitchFamily="34" charset="0"/>
              <a:buNone/>
            </a:pPr>
            <a:r>
              <a:rPr lang="en-US" b="0" dirty="0"/>
              <a:t>Optional ones:</a:t>
            </a:r>
          </a:p>
          <a:p>
            <a:pPr marL="228600" lvl="1" eaLnBrk="1" hangingPunct="1">
              <a:spcBef>
                <a:spcPct val="20000"/>
              </a:spcBef>
              <a:buClr>
                <a:srgbClr val="002B78"/>
              </a:buClr>
            </a:pPr>
            <a:r>
              <a:rPr lang="en-US" b="0" dirty="0">
                <a:solidFill>
                  <a:srgbClr val="002C78"/>
                </a:solidFill>
              </a:rPr>
              <a:t>Additional information</a:t>
            </a:r>
          </a:p>
          <a:p>
            <a:pPr marL="228600" lvl="1" eaLnBrk="1" hangingPunct="1">
              <a:spcBef>
                <a:spcPct val="20000"/>
              </a:spcBef>
              <a:buClr>
                <a:srgbClr val="002B78"/>
              </a:buClr>
            </a:pPr>
            <a:r>
              <a:rPr lang="en-US" b="0" dirty="0" smtClean="0">
                <a:solidFill>
                  <a:srgbClr val="002C78"/>
                </a:solidFill>
              </a:rPr>
              <a:t>Attachments</a:t>
            </a:r>
            <a:endParaRPr lang="en-US" b="0" dirty="0">
              <a:solidFill>
                <a:srgbClr val="002C78"/>
              </a:solidFill>
            </a:endParaRPr>
          </a:p>
        </p:txBody>
      </p:sp>
      <p:pic>
        <p:nvPicPr>
          <p:cNvPr id="12494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5" y="1268760"/>
            <a:ext cx="4684731" cy="503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 2011. EPAM Systems. All rights reserved.</a:t>
            </a:r>
            <a:endParaRPr lang="ru-RU"/>
          </a:p>
        </p:txBody>
      </p:sp>
    </p:spTree>
    <p:extLst>
      <p:ext uri="{BB962C8B-B14F-4D97-AF65-F5344CB8AC3E}">
        <p14:creationId xmlns:p14="http://schemas.microsoft.com/office/powerpoint/2010/main" val="12775872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r>
              <a:rPr lang="en-US" dirty="0"/>
              <a:t>Bug Report A</a:t>
            </a:r>
            <a:r>
              <a:rPr lang="en-US" dirty="0" smtClean="0"/>
              <a:t>ttributes</a:t>
            </a:r>
            <a:r>
              <a:rPr lang="en-US" dirty="0"/>
              <a:t>: Summary</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18</a:t>
            </a:fld>
            <a:endParaRPr lang="ru-RU"/>
          </a:p>
        </p:txBody>
      </p:sp>
      <p:sp>
        <p:nvSpPr>
          <p:cNvPr id="159747" name="Rectangle 3"/>
          <p:cNvSpPr>
            <a:spLocks noGrp="1" noChangeArrowheads="1"/>
          </p:cNvSpPr>
          <p:nvPr>
            <p:ph sz="quarter" idx="1"/>
          </p:nvPr>
        </p:nvSpPr>
        <p:spPr/>
        <p:txBody>
          <a:bodyPr/>
          <a:lstStyle/>
          <a:p>
            <a:pPr marL="0" indent="0" algn="just">
              <a:spcBef>
                <a:spcPct val="75000"/>
              </a:spcBef>
            </a:pPr>
            <a:r>
              <a:rPr lang="en-US" sz="2400" b="0" dirty="0"/>
              <a:t>The ideal summary gives the reader enough information to understand what the problem is.</a:t>
            </a:r>
          </a:p>
          <a:p>
            <a:pPr marL="0" indent="0" algn="just">
              <a:spcBef>
                <a:spcPct val="75000"/>
              </a:spcBef>
            </a:pPr>
            <a:r>
              <a:rPr lang="en-US" sz="2400" b="0" dirty="0"/>
              <a:t>This is a short description of the problem. Summary is important part of the bug’s report. It should include a brief description that is specific enough in order the reader could visualize the failure. It can include a brief indication of limits or dependencies of the bug.</a:t>
            </a:r>
          </a:p>
          <a:p>
            <a:pPr marL="0" indent="0" algn="just">
              <a:spcBef>
                <a:spcPct val="75000"/>
              </a:spcBef>
            </a:pPr>
            <a:endParaRPr lang="en-US" sz="2000" b="0" dirty="0">
              <a:solidFill>
                <a:srgbClr val="333399"/>
              </a:solidFill>
            </a:endParaRPr>
          </a:p>
        </p:txBody>
      </p:sp>
      <p:sp>
        <p:nvSpPr>
          <p:cNvPr id="159749" name="Text Box 5"/>
          <p:cNvSpPr txBox="1">
            <a:spLocks noChangeArrowheads="1"/>
          </p:cNvSpPr>
          <p:nvPr/>
        </p:nvSpPr>
        <p:spPr bwMode="auto">
          <a:xfrm>
            <a:off x="458788" y="4471952"/>
            <a:ext cx="828967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a:solidFill>
                  <a:schemeClr val="accent2"/>
                </a:solidFill>
              </a:rPr>
              <a:t>Example</a:t>
            </a:r>
          </a:p>
          <a:p>
            <a:r>
              <a:rPr lang="en-US" b="0" dirty="0">
                <a:solidFill>
                  <a:schemeClr val="accent2"/>
                </a:solidFill>
              </a:rPr>
              <a:t>Bad summary: </a:t>
            </a:r>
            <a:r>
              <a:rPr lang="en-US" b="0" i="1" dirty="0">
                <a:solidFill>
                  <a:schemeClr val="accent2"/>
                </a:solidFill>
              </a:rPr>
              <a:t>It’s impossible to save Concept.</a:t>
            </a:r>
          </a:p>
          <a:p>
            <a:r>
              <a:rPr lang="en-US" b="0" dirty="0">
                <a:solidFill>
                  <a:schemeClr val="accent2"/>
                </a:solidFill>
              </a:rPr>
              <a:t>Good summary: </a:t>
            </a:r>
            <a:r>
              <a:rPr lang="en-US" b="0" i="1" dirty="0">
                <a:solidFill>
                  <a:schemeClr val="accent2"/>
                </a:solidFill>
              </a:rPr>
              <a:t>It’s impossible to save Concept with long description created via HTML Editor.</a:t>
            </a:r>
            <a:endParaRPr lang="ru-RU" b="0" i="1" dirty="0">
              <a:solidFill>
                <a:schemeClr val="accent2"/>
              </a:solidFill>
            </a:endParaRPr>
          </a:p>
          <a:p>
            <a:endParaRPr lang="ru-RU" dirty="0">
              <a:solidFill>
                <a:schemeClr val="accent2"/>
              </a:solidFill>
            </a:endParaRPr>
          </a:p>
        </p:txBody>
      </p:sp>
    </p:spTree>
    <p:extLst>
      <p:ext uri="{BB962C8B-B14F-4D97-AF65-F5344CB8AC3E}">
        <p14:creationId xmlns:p14="http://schemas.microsoft.com/office/powerpoint/2010/main" val="4902478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p:cTn id="7" dur="500" fill="hold"/>
                                        <p:tgtEl>
                                          <p:spTgt spid="159749"/>
                                        </p:tgtEl>
                                        <p:attrNameLst>
                                          <p:attrName>ppt_w</p:attrName>
                                        </p:attrNameLst>
                                      </p:cBhvr>
                                      <p:tavLst>
                                        <p:tav tm="0">
                                          <p:val>
                                            <p:fltVal val="0"/>
                                          </p:val>
                                        </p:tav>
                                        <p:tav tm="100000">
                                          <p:val>
                                            <p:strVal val="#ppt_w"/>
                                          </p:val>
                                        </p:tav>
                                      </p:tavLst>
                                    </p:anim>
                                    <p:anim calcmode="lin" valueType="num">
                                      <p:cBhvr>
                                        <p:cTn id="8" dur="500" fill="hold"/>
                                        <p:tgtEl>
                                          <p:spTgt spid="159749"/>
                                        </p:tgtEl>
                                        <p:attrNameLst>
                                          <p:attrName>ppt_h</p:attrName>
                                        </p:attrNameLst>
                                      </p:cBhvr>
                                      <p:tavLst>
                                        <p:tav tm="0">
                                          <p:val>
                                            <p:fltVal val="0"/>
                                          </p:val>
                                        </p:tav>
                                        <p:tav tm="100000">
                                          <p:val>
                                            <p:strVal val="#ppt_h"/>
                                          </p:val>
                                        </p:tav>
                                      </p:tavLst>
                                    </p:anim>
                                    <p:animEffect transition="in" filter="fade">
                                      <p:cBhvr>
                                        <p:cTn id="9" dur="500"/>
                                        <p:tgtEl>
                                          <p:spTgt spid="15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a:bodyPr>
          <a:lstStyle/>
          <a:p>
            <a:r>
              <a:rPr lang="en-US" dirty="0"/>
              <a:t>Bug Report attributes: </a:t>
            </a:r>
            <a:r>
              <a:rPr lang="ru-RU" dirty="0"/>
              <a:t>Reproducible </a:t>
            </a:r>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19</a:t>
            </a:fld>
            <a:endParaRPr lang="ru-RU"/>
          </a:p>
        </p:txBody>
      </p:sp>
      <p:sp>
        <p:nvSpPr>
          <p:cNvPr id="160771" name="Rectangle 3"/>
          <p:cNvSpPr>
            <a:spLocks noGrp="1" noChangeArrowheads="1"/>
          </p:cNvSpPr>
          <p:nvPr>
            <p:ph sz="quarter" idx="1"/>
          </p:nvPr>
        </p:nvSpPr>
        <p:spPr/>
        <p:txBody>
          <a:bodyPr/>
          <a:lstStyle/>
          <a:p>
            <a:pPr marL="0" indent="0">
              <a:buNone/>
            </a:pPr>
            <a:r>
              <a:rPr lang="en-US" sz="2000" b="0" dirty="0"/>
              <a:t>This information shows a frequency of the bug Reproducibility. Possible values of this field are “Always”, “Sometimes”.</a:t>
            </a:r>
          </a:p>
          <a:p>
            <a:pPr marL="682625" lvl="1" indent="-334963">
              <a:spcBef>
                <a:spcPct val="75000"/>
              </a:spcBef>
            </a:pPr>
            <a:r>
              <a:rPr lang="en-US" sz="2000" dirty="0"/>
              <a:t>Never say a bug is reproducible unless you have recreated it. Always try to reproduce the bug (at least twice) before writing the report.</a:t>
            </a:r>
          </a:p>
          <a:p>
            <a:pPr marL="682625" lvl="1" indent="-334963">
              <a:spcBef>
                <a:spcPct val="50000"/>
              </a:spcBef>
            </a:pPr>
            <a:r>
              <a:rPr lang="en-US" sz="2000" dirty="0"/>
              <a:t>If you have noticed a bug once but then after several attempts couldn't reproduce it select “Sometimes”. Then explain what steps you have generated to get a bug.</a:t>
            </a:r>
          </a:p>
          <a:p>
            <a:pPr marL="682625" lvl="1" indent="-334963">
              <a:spcBef>
                <a:spcPct val="50000"/>
              </a:spcBef>
            </a:pPr>
            <a:r>
              <a:rPr lang="en-US" sz="2000" dirty="0"/>
              <a:t>If the bug appears sporadically and you do not know yet why, say “Sometimes” as well and explain what steps you tried in your attempt to reproduce it.</a:t>
            </a:r>
            <a:endParaRPr lang="ru-RU" sz="2000" dirty="0"/>
          </a:p>
        </p:txBody>
      </p:sp>
      <p:sp>
        <p:nvSpPr>
          <p:cNvPr id="160773" name="Text Box 5"/>
          <p:cNvSpPr txBox="1">
            <a:spLocks noChangeArrowheads="1"/>
          </p:cNvSpPr>
          <p:nvPr/>
        </p:nvSpPr>
        <p:spPr bwMode="auto">
          <a:xfrm>
            <a:off x="327025" y="5157192"/>
            <a:ext cx="849344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defRPr>
            </a:lvl1pPr>
            <a:lvl2pPr marL="11430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lvl="1">
              <a:spcBef>
                <a:spcPct val="20000"/>
              </a:spcBef>
              <a:buClr>
                <a:schemeClr val="tx1"/>
              </a:buClr>
              <a:buSzPct val="85000"/>
            </a:pPr>
            <a:r>
              <a:rPr lang="en-US" sz="2000" b="0" dirty="0">
                <a:solidFill>
                  <a:srgbClr val="FF0000"/>
                </a:solidFill>
                <a:latin typeface="+mn-lt"/>
              </a:rPr>
              <a:t>If the tester says that a bug is reproducible and the programmer says it is not, then the tester has to recreate it in the presence of the programmer.</a:t>
            </a:r>
          </a:p>
          <a:p>
            <a:endParaRPr lang="ru-RU" sz="2000" b="0" dirty="0">
              <a:solidFill>
                <a:srgbClr val="FF0000"/>
              </a:solidFill>
              <a:latin typeface="+mn-lt"/>
            </a:endParaRPr>
          </a:p>
        </p:txBody>
      </p:sp>
    </p:spTree>
    <p:extLst>
      <p:ext uri="{BB962C8B-B14F-4D97-AF65-F5344CB8AC3E}">
        <p14:creationId xmlns:p14="http://schemas.microsoft.com/office/powerpoint/2010/main" val="21072457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60773">
                                            <p:txEl>
                                              <p:pRg st="0" end="0"/>
                                            </p:txEl>
                                          </p:spTgt>
                                        </p:tgtEl>
                                        <p:attrNameLst>
                                          <p:attrName>style.visibility</p:attrName>
                                        </p:attrNameLst>
                                      </p:cBhvr>
                                      <p:to>
                                        <p:strVal val="visible"/>
                                      </p:to>
                                    </p:set>
                                    <p:animEffect transition="in" filter="fade">
                                      <p:cBhvr>
                                        <p:cTn id="7" dur="1000"/>
                                        <p:tgtEl>
                                          <p:spTgt spid="160773">
                                            <p:txEl>
                                              <p:pRg st="0" end="0"/>
                                            </p:txEl>
                                          </p:spTgt>
                                        </p:tgtEl>
                                      </p:cBhvr>
                                    </p:animEffect>
                                    <p:anim calcmode="lin" valueType="num">
                                      <p:cBhvr>
                                        <p:cTn id="8" dur="1000" fill="hold"/>
                                        <p:tgtEl>
                                          <p:spTgt spid="16077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077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077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43000"/>
            <a:ext cx="8001000" cy="2457450"/>
          </a:xfrm>
        </p:spPr>
        <p:txBody>
          <a:bodyPr/>
          <a:lstStyle/>
          <a:p>
            <a:r>
              <a:rPr lang="en-US" b="1" dirty="0">
                <a:solidFill>
                  <a:schemeClr val="tx2"/>
                </a:solidFill>
              </a:rPr>
              <a:t>Software Testing Fundamentals</a:t>
            </a:r>
            <a:r>
              <a:rPr lang="ru-RU" b="1" dirty="0">
                <a:solidFill>
                  <a:schemeClr val="tx2"/>
                </a:solidFill>
              </a:rPr>
              <a:t/>
            </a:r>
            <a:br>
              <a:rPr lang="ru-RU" b="1" dirty="0">
                <a:solidFill>
                  <a:schemeClr val="tx2"/>
                </a:solidFill>
              </a:rPr>
            </a:br>
            <a:endParaRPr lang="ru-RU" dirty="0"/>
          </a:p>
        </p:txBody>
      </p:sp>
      <p:sp>
        <p:nvSpPr>
          <p:cNvPr id="2051" name="Rectangle 3"/>
          <p:cNvSpPr>
            <a:spLocks noGrp="1" noChangeArrowheads="1"/>
          </p:cNvSpPr>
          <p:nvPr>
            <p:ph type="subTitle" idx="1"/>
          </p:nvPr>
        </p:nvSpPr>
        <p:spPr/>
        <p:txBody>
          <a:bodyPr>
            <a:normAutofit/>
          </a:bodyPr>
          <a:lstStyle/>
          <a:p>
            <a:r>
              <a:rPr lang="en-US" b="1" dirty="0" smtClean="0">
                <a:solidFill>
                  <a:schemeClr val="accent2"/>
                </a:solidFill>
              </a:rPr>
              <a:t>Software Testing Artifacts</a:t>
            </a:r>
            <a:endParaRPr lang="ru-RU" b="1" dirty="0">
              <a:solidFill>
                <a:schemeClr val="accent2"/>
              </a:solidFill>
            </a:endParaRPr>
          </a:p>
        </p:txBody>
      </p:sp>
      <p:sp>
        <p:nvSpPr>
          <p:cNvPr id="3" name="TextBox 2"/>
          <p:cNvSpPr txBox="1"/>
          <p:nvPr/>
        </p:nvSpPr>
        <p:spPr>
          <a:xfrm>
            <a:off x="1175314" y="3995946"/>
            <a:ext cx="6984776" cy="369332"/>
          </a:xfrm>
          <a:prstGeom prst="rect">
            <a:avLst/>
          </a:prstGeom>
          <a:noFill/>
        </p:spPr>
        <p:txBody>
          <a:bodyPr wrap="square" rtlCol="0">
            <a:spAutoFit/>
          </a:bodyPr>
          <a:lstStyle/>
          <a:p>
            <a:pPr algn="r"/>
            <a:r>
              <a:rPr lang="en-US" b="1" dirty="0">
                <a:solidFill>
                  <a:schemeClr val="tx2"/>
                </a:solidFill>
                <a:latin typeface="+mj-lt"/>
              </a:rPr>
              <a:t>Module 1: Introduction into Software Testing</a:t>
            </a:r>
            <a:endParaRPr lang="ru-RU" b="1" dirty="0">
              <a:solidFill>
                <a:schemeClr val="tx2"/>
              </a:solidFill>
              <a:latin typeface="+mj-lt"/>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64630478"/>
              </p:ext>
            </p:extLst>
          </p:nvPr>
        </p:nvGraphicFramePr>
        <p:xfrm>
          <a:off x="323528" y="404664"/>
          <a:ext cx="1466850" cy="390525"/>
        </p:xfrm>
        <a:graphic>
          <a:graphicData uri="http://schemas.openxmlformats.org/presentationml/2006/ole">
            <mc:AlternateContent xmlns:mc="http://schemas.openxmlformats.org/markup-compatibility/2006">
              <mc:Choice xmlns:v="urn:schemas-microsoft-com:vml" Requires="v">
                <p:oleObj spid="_x0000_s2279" name="Photo Editor Photo" r:id="rId4" imgW="1467055" imgH="390580" progId="MSPhotoEd.3">
                  <p:embed/>
                </p:oleObj>
              </mc:Choice>
              <mc:Fallback>
                <p:oleObj name="Photo Editor Photo" r:id="rId4" imgW="1467055" imgH="390580"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404664"/>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4858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fontScale="90000"/>
          </a:bodyPr>
          <a:lstStyle/>
          <a:p>
            <a:r>
              <a:rPr lang="en-US" dirty="0"/>
              <a:t>Bug Reports attributes: Steps to Reproduce</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20</a:t>
            </a:fld>
            <a:endParaRPr lang="ru-RU" dirty="0"/>
          </a:p>
        </p:txBody>
      </p:sp>
      <p:sp>
        <p:nvSpPr>
          <p:cNvPr id="162819" name="Rectangle 3"/>
          <p:cNvSpPr>
            <a:spLocks noGrp="1" noChangeArrowheads="1"/>
          </p:cNvSpPr>
          <p:nvPr>
            <p:ph sz="quarter" idx="1"/>
          </p:nvPr>
        </p:nvSpPr>
        <p:spPr/>
        <p:txBody>
          <a:bodyPr>
            <a:normAutofit/>
          </a:bodyPr>
          <a:lstStyle/>
          <a:p>
            <a:pPr>
              <a:lnSpc>
                <a:spcPct val="90000"/>
              </a:lnSpc>
              <a:spcBef>
                <a:spcPct val="20000"/>
              </a:spcBef>
              <a:buNone/>
            </a:pPr>
            <a:r>
              <a:rPr lang="en-US" dirty="0"/>
              <a:t>‘Steps to reproduce’ is very important information in a bug report. It allows developer to reproduce a problem quickly.</a:t>
            </a:r>
          </a:p>
          <a:p>
            <a:pPr>
              <a:lnSpc>
                <a:spcPct val="90000"/>
              </a:lnSpc>
              <a:spcBef>
                <a:spcPct val="20000"/>
              </a:spcBef>
              <a:buNone/>
            </a:pPr>
            <a:r>
              <a:rPr lang="en-US" dirty="0" smtClean="0"/>
              <a:t>Recommendations</a:t>
            </a:r>
            <a:r>
              <a:rPr lang="en-US" dirty="0"/>
              <a:t>:</a:t>
            </a:r>
          </a:p>
          <a:p>
            <a:pPr marL="798513" lvl="1" indent="-450850">
              <a:lnSpc>
                <a:spcPct val="120000"/>
              </a:lnSpc>
            </a:pPr>
            <a:r>
              <a:rPr lang="en-US" sz="2000" dirty="0" smtClean="0"/>
              <a:t>Start </a:t>
            </a:r>
            <a:r>
              <a:rPr lang="en-US" sz="2000" dirty="0"/>
              <a:t>from a known place (e.g. boot the program) and then describe each step until you hit the bug.</a:t>
            </a:r>
          </a:p>
          <a:p>
            <a:pPr marL="798513" lvl="1" indent="-450850">
              <a:lnSpc>
                <a:spcPct val="120000"/>
              </a:lnSpc>
            </a:pPr>
            <a:r>
              <a:rPr lang="en-US" sz="2000" dirty="0"/>
              <a:t>Find exact way to reproduce a bug. Try to find the shortest way.</a:t>
            </a:r>
          </a:p>
          <a:p>
            <a:pPr marL="798513" lvl="1" indent="-450850">
              <a:lnSpc>
                <a:spcPct val="120000"/>
              </a:lnSpc>
            </a:pPr>
            <a:r>
              <a:rPr lang="en-US" sz="2000" dirty="0"/>
              <a:t>Go through the defined steps a few times.</a:t>
            </a:r>
          </a:p>
          <a:p>
            <a:pPr marL="798513" lvl="1" indent="-450850">
              <a:lnSpc>
                <a:spcPct val="120000"/>
              </a:lnSpc>
            </a:pPr>
            <a:r>
              <a:rPr lang="en-US" sz="2000" dirty="0"/>
              <a:t>Describe each action you do in a separate step.</a:t>
            </a:r>
          </a:p>
        </p:txBody>
      </p:sp>
      <p:sp>
        <p:nvSpPr>
          <p:cNvPr id="162820" name="Rectangle 4"/>
          <p:cNvSpPr>
            <a:spLocks noChangeArrowheads="1"/>
          </p:cNvSpPr>
          <p:nvPr/>
        </p:nvSpPr>
        <p:spPr bwMode="auto">
          <a:xfrm>
            <a:off x="371475" y="942975"/>
            <a:ext cx="82296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spcBef>
                <a:spcPct val="20000"/>
              </a:spcBef>
              <a:buFont typeface="Verdana" pitchFamily="34" charset="0"/>
              <a:buChar char="•"/>
            </a:pPr>
            <a:endParaRPr lang="ru-RU" b="0" dirty="0">
              <a:solidFill>
                <a:srgbClr val="333399"/>
              </a:solidFill>
              <a:latin typeface="Tahoma" pitchFamily="34" charset="0"/>
            </a:endParaRPr>
          </a:p>
        </p:txBody>
      </p:sp>
      <p:sp>
        <p:nvSpPr>
          <p:cNvPr id="162822" name="Rectangle 6"/>
          <p:cNvSpPr>
            <a:spLocks noChangeArrowheads="1"/>
          </p:cNvSpPr>
          <p:nvPr/>
        </p:nvSpPr>
        <p:spPr bwMode="auto">
          <a:xfrm>
            <a:off x="473075" y="5445224"/>
            <a:ext cx="8229600" cy="70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20650" lvl="1" indent="-6350" algn="ctr" eaLnBrk="1" hangingPunct="1">
              <a:lnSpc>
                <a:spcPct val="120000"/>
              </a:lnSpc>
              <a:spcBef>
                <a:spcPct val="20000"/>
              </a:spcBef>
              <a:buClr>
                <a:srgbClr val="002B78"/>
              </a:buClr>
            </a:pPr>
            <a:r>
              <a:rPr lang="en-US" dirty="0"/>
              <a:t>This field is most valuable for developer, because using steps to reproduce is the quicker way to reproduce the problem.</a:t>
            </a:r>
            <a:endParaRPr lang="ru-RU" dirty="0"/>
          </a:p>
          <a:p>
            <a:pPr eaLnBrk="1" hangingPunct="1">
              <a:lnSpc>
                <a:spcPct val="90000"/>
              </a:lnSpc>
              <a:spcBef>
                <a:spcPct val="20000"/>
              </a:spcBef>
              <a:buFont typeface="Verdana" pitchFamily="34" charset="0"/>
              <a:buChar char="•"/>
            </a:pPr>
            <a:endParaRPr lang="ru-RU" b="0" dirty="0"/>
          </a:p>
        </p:txBody>
      </p:sp>
    </p:spTree>
    <p:extLst>
      <p:ext uri="{BB962C8B-B14F-4D97-AF65-F5344CB8AC3E}">
        <p14:creationId xmlns:p14="http://schemas.microsoft.com/office/powerpoint/2010/main" val="3622361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62819">
                                            <p:txEl>
                                              <p:pRg st="2" end="2"/>
                                            </p:txEl>
                                          </p:spTgt>
                                        </p:tgtEl>
                                        <p:attrNameLst>
                                          <p:attrName>style.visibility</p:attrName>
                                        </p:attrNameLst>
                                      </p:cBhvr>
                                      <p:to>
                                        <p:strVal val="visible"/>
                                      </p:to>
                                    </p:set>
                                    <p:anim calcmode="lin" valueType="num">
                                      <p:cBhvr>
                                        <p:cTn id="7" dur="500" fill="hold"/>
                                        <p:tgtEl>
                                          <p:spTgt spid="162819">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162819">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162819">
                                            <p:txEl>
                                              <p:pRg st="2" end="2"/>
                                            </p:txEl>
                                          </p:spTgt>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62819">
                                            <p:txEl>
                                              <p:pRg st="3" end="3"/>
                                            </p:txEl>
                                          </p:spTgt>
                                        </p:tgtEl>
                                        <p:attrNameLst>
                                          <p:attrName>style.visibility</p:attrName>
                                        </p:attrNameLst>
                                      </p:cBhvr>
                                      <p:to>
                                        <p:strVal val="visible"/>
                                      </p:to>
                                    </p:set>
                                    <p:anim calcmode="lin" valueType="num">
                                      <p:cBhvr>
                                        <p:cTn id="12" dur="500" fill="hold"/>
                                        <p:tgtEl>
                                          <p:spTgt spid="162819">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162819">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162819">
                                            <p:txEl>
                                              <p:pRg st="3" end="3"/>
                                            </p:txEl>
                                          </p:spTgt>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62819">
                                            <p:txEl>
                                              <p:pRg st="4" end="4"/>
                                            </p:txEl>
                                          </p:spTgt>
                                        </p:tgtEl>
                                        <p:attrNameLst>
                                          <p:attrName>style.visibility</p:attrName>
                                        </p:attrNameLst>
                                      </p:cBhvr>
                                      <p:to>
                                        <p:strVal val="visible"/>
                                      </p:to>
                                    </p:set>
                                    <p:anim calcmode="lin" valueType="num">
                                      <p:cBhvr>
                                        <p:cTn id="17" dur="500" fill="hold"/>
                                        <p:tgtEl>
                                          <p:spTgt spid="162819">
                                            <p:txEl>
                                              <p:pRg st="4" end="4"/>
                                            </p:txEl>
                                          </p:spTgt>
                                        </p:tgtEl>
                                        <p:attrNameLst>
                                          <p:attrName>ppt_w</p:attrName>
                                        </p:attrNameLst>
                                      </p:cBhvr>
                                      <p:tavLst>
                                        <p:tav tm="0">
                                          <p:val>
                                            <p:fltVal val="0"/>
                                          </p:val>
                                        </p:tav>
                                        <p:tav tm="100000">
                                          <p:val>
                                            <p:strVal val="#ppt_w"/>
                                          </p:val>
                                        </p:tav>
                                      </p:tavLst>
                                    </p:anim>
                                    <p:anim calcmode="lin" valueType="num">
                                      <p:cBhvr>
                                        <p:cTn id="18" dur="500" fill="hold"/>
                                        <p:tgtEl>
                                          <p:spTgt spid="162819">
                                            <p:txEl>
                                              <p:pRg st="4" end="4"/>
                                            </p:txEl>
                                          </p:spTgt>
                                        </p:tgtEl>
                                        <p:attrNameLst>
                                          <p:attrName>ppt_h</p:attrName>
                                        </p:attrNameLst>
                                      </p:cBhvr>
                                      <p:tavLst>
                                        <p:tav tm="0">
                                          <p:val>
                                            <p:fltVal val="0"/>
                                          </p:val>
                                        </p:tav>
                                        <p:tav tm="100000">
                                          <p:val>
                                            <p:strVal val="#ppt_h"/>
                                          </p:val>
                                        </p:tav>
                                      </p:tavLst>
                                    </p:anim>
                                    <p:animEffect transition="in" filter="fade">
                                      <p:cBhvr>
                                        <p:cTn id="19" dur="500"/>
                                        <p:tgtEl>
                                          <p:spTgt spid="162819">
                                            <p:txEl>
                                              <p:pRg st="4" end="4"/>
                                            </p:txEl>
                                          </p:spTgt>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62819">
                                            <p:txEl>
                                              <p:pRg st="5" end="5"/>
                                            </p:txEl>
                                          </p:spTgt>
                                        </p:tgtEl>
                                        <p:attrNameLst>
                                          <p:attrName>style.visibility</p:attrName>
                                        </p:attrNameLst>
                                      </p:cBhvr>
                                      <p:to>
                                        <p:strVal val="visible"/>
                                      </p:to>
                                    </p:set>
                                    <p:anim calcmode="lin" valueType="num">
                                      <p:cBhvr>
                                        <p:cTn id="22" dur="500" fill="hold"/>
                                        <p:tgtEl>
                                          <p:spTgt spid="162819">
                                            <p:txEl>
                                              <p:pRg st="5" end="5"/>
                                            </p:txEl>
                                          </p:spTgt>
                                        </p:tgtEl>
                                        <p:attrNameLst>
                                          <p:attrName>ppt_w</p:attrName>
                                        </p:attrNameLst>
                                      </p:cBhvr>
                                      <p:tavLst>
                                        <p:tav tm="0">
                                          <p:val>
                                            <p:fltVal val="0"/>
                                          </p:val>
                                        </p:tav>
                                        <p:tav tm="100000">
                                          <p:val>
                                            <p:strVal val="#ppt_w"/>
                                          </p:val>
                                        </p:tav>
                                      </p:tavLst>
                                    </p:anim>
                                    <p:anim calcmode="lin" valueType="num">
                                      <p:cBhvr>
                                        <p:cTn id="23" dur="500" fill="hold"/>
                                        <p:tgtEl>
                                          <p:spTgt spid="162819">
                                            <p:txEl>
                                              <p:pRg st="5" end="5"/>
                                            </p:txEl>
                                          </p:spTgt>
                                        </p:tgtEl>
                                        <p:attrNameLst>
                                          <p:attrName>ppt_h</p:attrName>
                                        </p:attrNameLst>
                                      </p:cBhvr>
                                      <p:tavLst>
                                        <p:tav tm="0">
                                          <p:val>
                                            <p:fltVal val="0"/>
                                          </p:val>
                                        </p:tav>
                                        <p:tav tm="100000">
                                          <p:val>
                                            <p:strVal val="#ppt_h"/>
                                          </p:val>
                                        </p:tav>
                                      </p:tavLst>
                                    </p:anim>
                                    <p:animEffect transition="in" filter="fade">
                                      <p:cBhvr>
                                        <p:cTn id="24" dur="500"/>
                                        <p:tgtEl>
                                          <p:spTgt spid="16281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162822">
                                            <p:txEl>
                                              <p:pRg st="0" end="0"/>
                                            </p:txEl>
                                          </p:spTgt>
                                        </p:tgtEl>
                                        <p:attrNameLst>
                                          <p:attrName>style.visibility</p:attrName>
                                        </p:attrNameLst>
                                      </p:cBhvr>
                                      <p:to>
                                        <p:strVal val="visible"/>
                                      </p:to>
                                    </p:set>
                                    <p:animEffect transition="in" filter="fade">
                                      <p:cBhvr>
                                        <p:cTn id="29" dur="1000"/>
                                        <p:tgtEl>
                                          <p:spTgt spid="162822">
                                            <p:txEl>
                                              <p:pRg st="0" end="0"/>
                                            </p:txEl>
                                          </p:spTgt>
                                        </p:tgtEl>
                                      </p:cBhvr>
                                    </p:animEffect>
                                    <p:anim calcmode="lin" valueType="num">
                                      <p:cBhvr>
                                        <p:cTn id="30" dur="1000" fill="hold"/>
                                        <p:tgtEl>
                                          <p:spTgt spid="162822">
                                            <p:txEl>
                                              <p:pRg st="0" end="0"/>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162822">
                                            <p:txEl>
                                              <p:pRg st="0" end="0"/>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6282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a:bodyPr>
          <a:lstStyle/>
          <a:p>
            <a:r>
              <a:rPr lang="en-US"/>
              <a:t>Bug Report attributes: Description</a:t>
            </a:r>
            <a:endParaRPr lang="ru-RU"/>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21</a:t>
            </a:fld>
            <a:endParaRPr lang="ru-RU"/>
          </a:p>
        </p:txBody>
      </p:sp>
      <p:sp>
        <p:nvSpPr>
          <p:cNvPr id="161795" name="Rectangle 3"/>
          <p:cNvSpPr>
            <a:spLocks noGrp="1" noChangeArrowheads="1"/>
          </p:cNvSpPr>
          <p:nvPr>
            <p:ph sz="quarter" idx="1"/>
          </p:nvPr>
        </p:nvSpPr>
        <p:spPr/>
        <p:txBody>
          <a:bodyPr>
            <a:normAutofit/>
          </a:bodyPr>
          <a:lstStyle/>
          <a:p>
            <a:pPr>
              <a:lnSpc>
                <a:spcPct val="90000"/>
              </a:lnSpc>
            </a:pPr>
            <a:r>
              <a:rPr lang="en-US" sz="2400" b="0" dirty="0"/>
              <a:t>Give detailed and clear enough and correct description of a problem. Summary is not an appropriate place for detailed description. Do not rely on the summary only.</a:t>
            </a:r>
          </a:p>
          <a:p>
            <a:pPr>
              <a:lnSpc>
                <a:spcPct val="90000"/>
              </a:lnSpc>
            </a:pPr>
            <a:endParaRPr lang="en-US" sz="2400" b="0" dirty="0"/>
          </a:p>
          <a:p>
            <a:pPr>
              <a:lnSpc>
                <a:spcPct val="90000"/>
              </a:lnSpc>
            </a:pPr>
            <a:r>
              <a:rPr lang="en-US" sz="2400" b="0" dirty="0"/>
              <a:t>Try to explain why you consider a program behavior as a bug. Give clear information about what you expected to see (expected behavior).</a:t>
            </a:r>
          </a:p>
          <a:p>
            <a:pPr>
              <a:lnSpc>
                <a:spcPct val="90000"/>
              </a:lnSpc>
            </a:pPr>
            <a:endParaRPr lang="en-US" sz="2400" b="0" dirty="0"/>
          </a:p>
          <a:p>
            <a:pPr>
              <a:lnSpc>
                <a:spcPct val="90000"/>
              </a:lnSpc>
            </a:pPr>
            <a:r>
              <a:rPr lang="en-US" sz="2400" b="0" dirty="0"/>
              <a:t>If there are any special circumstances, define them and provide them here.</a:t>
            </a:r>
          </a:p>
          <a:p>
            <a:pPr>
              <a:lnSpc>
                <a:spcPct val="90000"/>
              </a:lnSpc>
            </a:pPr>
            <a:endParaRPr lang="ru-RU" sz="2400" b="0" dirty="0"/>
          </a:p>
        </p:txBody>
      </p:sp>
    </p:spTree>
    <p:extLst>
      <p:ext uri="{BB962C8B-B14F-4D97-AF65-F5344CB8AC3E}">
        <p14:creationId xmlns:p14="http://schemas.microsoft.com/office/powerpoint/2010/main" val="425413322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rmAutofit/>
          </a:bodyPr>
          <a:lstStyle/>
          <a:p>
            <a:r>
              <a:rPr lang="en-US" dirty="0"/>
              <a:t>Bug Report attributes: Severity</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22</a:t>
            </a:fld>
            <a:endParaRPr lang="ru-RU"/>
          </a:p>
        </p:txBody>
      </p:sp>
      <p:sp>
        <p:nvSpPr>
          <p:cNvPr id="166915" name="Rectangle 3"/>
          <p:cNvSpPr>
            <a:spLocks noGrp="1" noChangeArrowheads="1"/>
          </p:cNvSpPr>
          <p:nvPr>
            <p:ph sz="quarter" idx="1"/>
          </p:nvPr>
        </p:nvSpPr>
        <p:spPr/>
        <p:txBody>
          <a:bodyPr>
            <a:normAutofit lnSpcReduction="10000"/>
          </a:bodyPr>
          <a:lstStyle/>
          <a:p>
            <a:pPr marL="0" indent="0">
              <a:buNone/>
            </a:pPr>
            <a:r>
              <a:rPr lang="en-GB" sz="2400" b="0" dirty="0"/>
              <a:t>Severity tells us how bad the defect is.  It defines the seriousness of the bug or its consequence. It’s assigned by </a:t>
            </a:r>
            <a:r>
              <a:rPr lang="en-GB" sz="2400" b="1" dirty="0" smtClean="0"/>
              <a:t>Tester</a:t>
            </a:r>
            <a:r>
              <a:rPr lang="en-GB" sz="2400" b="0" dirty="0" smtClean="0"/>
              <a:t>.</a:t>
            </a:r>
          </a:p>
          <a:p>
            <a:pPr>
              <a:spcBef>
                <a:spcPct val="30000"/>
              </a:spcBef>
            </a:pPr>
            <a:r>
              <a:rPr lang="en-GB" sz="2000" u="sng" dirty="0">
                <a:solidFill>
                  <a:schemeClr val="tx2"/>
                </a:solidFill>
              </a:rPr>
              <a:t>Critical</a:t>
            </a:r>
            <a:r>
              <a:rPr lang="en-GB" sz="2000" dirty="0">
                <a:solidFill>
                  <a:schemeClr val="tx2"/>
                </a:solidFill>
              </a:rPr>
              <a:t>. This should be reserved for the most catastrophic problems only, e.g. a component, module or area crashes or not accessible. A bug causes the restart of the Web Server or Application Server to continue the work. A user needs to reload entered data. Data loss affects the DB in a serious way.</a:t>
            </a:r>
          </a:p>
          <a:p>
            <a:pPr>
              <a:spcBef>
                <a:spcPct val="30000"/>
              </a:spcBef>
            </a:pPr>
            <a:r>
              <a:rPr lang="en-GB" sz="2000" u="sng" dirty="0">
                <a:solidFill>
                  <a:schemeClr val="tx2"/>
                </a:solidFill>
              </a:rPr>
              <a:t>Major</a:t>
            </a:r>
            <a:r>
              <a:rPr lang="en-GB" sz="2000" dirty="0">
                <a:solidFill>
                  <a:schemeClr val="tx2"/>
                </a:solidFill>
              </a:rPr>
              <a:t>. This should be used for only serious problems, effecting many sites. Data loss, crash of the major functionality, crash of a browser client forcing a user to re-login, a problem with highly involved workaround. </a:t>
            </a:r>
          </a:p>
          <a:p>
            <a:pPr>
              <a:spcBef>
                <a:spcPct val="30000"/>
              </a:spcBef>
            </a:pPr>
            <a:r>
              <a:rPr lang="en-GB" sz="2000" u="sng" dirty="0">
                <a:solidFill>
                  <a:schemeClr val="tx2"/>
                </a:solidFill>
              </a:rPr>
              <a:t>Medium</a:t>
            </a:r>
            <a:r>
              <a:rPr lang="en-GB" sz="2000" dirty="0">
                <a:solidFill>
                  <a:schemeClr val="tx2"/>
                </a:solidFill>
              </a:rPr>
              <a:t>. This is a problem that effects a more isolated piece of functionality, problems with a simple workaround.</a:t>
            </a:r>
          </a:p>
          <a:p>
            <a:pPr>
              <a:spcBef>
                <a:spcPct val="30000"/>
              </a:spcBef>
            </a:pPr>
            <a:r>
              <a:rPr lang="en-GB" sz="2000" u="sng" dirty="0">
                <a:solidFill>
                  <a:schemeClr val="tx2"/>
                </a:solidFill>
              </a:rPr>
              <a:t>Minor</a:t>
            </a:r>
            <a:r>
              <a:rPr lang="en-GB" sz="2000" dirty="0">
                <a:solidFill>
                  <a:schemeClr val="tx2"/>
                </a:solidFill>
              </a:rPr>
              <a:t>. These problems do not impact use of the product in any substantive way, it’s a cosmetic problem, such as a misspelled word or misaligned text, minor errors in layout/formatting.</a:t>
            </a:r>
          </a:p>
          <a:p>
            <a:pPr marL="0" indent="0"/>
            <a:endParaRPr lang="en-GB" sz="2000" b="0" dirty="0">
              <a:solidFill>
                <a:srgbClr val="333399"/>
              </a:solidFill>
            </a:endParaRPr>
          </a:p>
        </p:txBody>
      </p:sp>
    </p:spTree>
    <p:extLst>
      <p:ext uri="{BB962C8B-B14F-4D97-AF65-F5344CB8AC3E}">
        <p14:creationId xmlns:p14="http://schemas.microsoft.com/office/powerpoint/2010/main" val="399650422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normAutofit/>
          </a:bodyPr>
          <a:lstStyle/>
          <a:p>
            <a:r>
              <a:rPr lang="en-US" dirty="0"/>
              <a:t>Bug Report attributes: Priority</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23</a:t>
            </a:fld>
            <a:endParaRPr lang="ru-RU"/>
          </a:p>
        </p:txBody>
      </p:sp>
      <p:sp>
        <p:nvSpPr>
          <p:cNvPr id="167939" name="Rectangle 3"/>
          <p:cNvSpPr>
            <a:spLocks noGrp="1" noChangeArrowheads="1"/>
          </p:cNvSpPr>
          <p:nvPr>
            <p:ph sz="quarter" idx="1"/>
          </p:nvPr>
        </p:nvSpPr>
        <p:spPr/>
        <p:txBody>
          <a:bodyPr>
            <a:normAutofit/>
          </a:bodyPr>
          <a:lstStyle/>
          <a:p>
            <a:pPr marL="0" indent="0">
              <a:lnSpc>
                <a:spcPct val="90000"/>
              </a:lnSpc>
              <a:buNone/>
            </a:pPr>
            <a:r>
              <a:rPr lang="en-GB" sz="2400" b="0" dirty="0"/>
              <a:t>Priority tells us how soon it is desired to have a bug fixed. Priority can be assigned by </a:t>
            </a:r>
            <a:r>
              <a:rPr lang="en-GB" sz="2400" b="1" dirty="0"/>
              <a:t>Development Team Lead, Project Manager or Customer.</a:t>
            </a:r>
          </a:p>
          <a:p>
            <a:pPr marL="0" indent="0">
              <a:lnSpc>
                <a:spcPct val="90000"/>
              </a:lnSpc>
            </a:pPr>
            <a:endParaRPr lang="en-GB" sz="2400" b="0" dirty="0"/>
          </a:p>
          <a:p>
            <a:pPr marL="0" indent="0">
              <a:lnSpc>
                <a:spcPct val="90000"/>
              </a:lnSpc>
              <a:buNone/>
            </a:pPr>
            <a:r>
              <a:rPr lang="en-GB" sz="2400" b="0" dirty="0"/>
              <a:t>Possible values are</a:t>
            </a:r>
            <a:r>
              <a:rPr lang="en-GB" sz="2400" b="0" dirty="0" smtClean="0"/>
              <a:t>:</a:t>
            </a:r>
          </a:p>
          <a:p>
            <a:r>
              <a:rPr lang="en-GB" sz="2000" dirty="0">
                <a:solidFill>
                  <a:schemeClr val="tx2"/>
                </a:solidFill>
              </a:rPr>
              <a:t>ASAP. “Fix it ASAP, I cannot live with this..."</a:t>
            </a:r>
            <a:br>
              <a:rPr lang="en-GB" sz="2000" dirty="0">
                <a:solidFill>
                  <a:schemeClr val="tx2"/>
                </a:solidFill>
              </a:rPr>
            </a:br>
            <a:endParaRPr lang="en-GB" sz="2000" dirty="0" smtClean="0">
              <a:solidFill>
                <a:schemeClr val="tx2"/>
              </a:solidFill>
            </a:endParaRPr>
          </a:p>
          <a:p>
            <a:r>
              <a:rPr lang="en-GB" sz="2000" dirty="0" smtClean="0">
                <a:solidFill>
                  <a:schemeClr val="tx2"/>
                </a:solidFill>
              </a:rPr>
              <a:t>High. “Look at this and fix in near time..."</a:t>
            </a:r>
            <a:br>
              <a:rPr lang="en-GB" sz="2000" dirty="0" smtClean="0">
                <a:solidFill>
                  <a:schemeClr val="tx2"/>
                </a:solidFill>
              </a:rPr>
            </a:br>
            <a:endParaRPr lang="en-GB" sz="2000" dirty="0" smtClean="0">
              <a:solidFill>
                <a:schemeClr val="tx2"/>
              </a:solidFill>
            </a:endParaRPr>
          </a:p>
          <a:p>
            <a:r>
              <a:rPr lang="en-GB" sz="2000" dirty="0" smtClean="0">
                <a:solidFill>
                  <a:schemeClr val="tx2"/>
                </a:solidFill>
              </a:rPr>
              <a:t>Normal. “Please, correct this till the end of the phase...“</a:t>
            </a:r>
          </a:p>
          <a:p>
            <a:endParaRPr lang="en-GB" sz="2000" dirty="0" smtClean="0">
              <a:solidFill>
                <a:schemeClr val="tx2"/>
              </a:solidFill>
            </a:endParaRPr>
          </a:p>
          <a:p>
            <a:r>
              <a:rPr lang="en-GB" sz="2000" dirty="0" smtClean="0">
                <a:solidFill>
                  <a:schemeClr val="tx2"/>
                </a:solidFill>
              </a:rPr>
              <a:t>Low</a:t>
            </a:r>
            <a:r>
              <a:rPr lang="en-GB" sz="2000" dirty="0">
                <a:solidFill>
                  <a:schemeClr val="tx2"/>
                </a:solidFill>
              </a:rPr>
              <a:t>. "It would be nice to have this fixed if..."</a:t>
            </a:r>
            <a:r>
              <a:rPr lang="en-GB" sz="2000" dirty="0">
                <a:solidFill>
                  <a:srgbClr val="333399"/>
                </a:solidFill>
              </a:rPr>
              <a:t/>
            </a:r>
            <a:br>
              <a:rPr lang="en-GB" sz="2000" dirty="0">
                <a:solidFill>
                  <a:srgbClr val="333399"/>
                </a:solidFill>
              </a:rPr>
            </a:br>
            <a:endParaRPr lang="en-GB" sz="2000" dirty="0">
              <a:solidFill>
                <a:srgbClr val="333399"/>
              </a:solidFill>
            </a:endParaRPr>
          </a:p>
          <a:p>
            <a:pPr marL="0" indent="0">
              <a:lnSpc>
                <a:spcPct val="90000"/>
              </a:lnSpc>
            </a:pPr>
            <a:endParaRPr lang="en-GB" sz="2000" b="0" dirty="0">
              <a:solidFill>
                <a:srgbClr val="333399"/>
              </a:solidFill>
            </a:endParaRPr>
          </a:p>
          <a:p>
            <a:pPr marL="0" indent="0">
              <a:lnSpc>
                <a:spcPct val="90000"/>
              </a:lnSpc>
              <a:buFont typeface="Verdana" pitchFamily="34" charset="0"/>
              <a:buChar char="•"/>
            </a:pPr>
            <a:endParaRPr lang="en-GB" sz="2000" b="0" dirty="0">
              <a:solidFill>
                <a:srgbClr val="333399"/>
              </a:solidFill>
            </a:endParaRPr>
          </a:p>
        </p:txBody>
      </p:sp>
    </p:spTree>
    <p:extLst>
      <p:ext uri="{BB962C8B-B14F-4D97-AF65-F5344CB8AC3E}">
        <p14:creationId xmlns:p14="http://schemas.microsoft.com/office/powerpoint/2010/main" val="134962216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a:bodyPr>
          <a:lstStyle/>
          <a:p>
            <a:r>
              <a:rPr lang="en-US"/>
              <a:t>Bug Report attributes: Additional info</a:t>
            </a:r>
            <a:endParaRPr lang="ru-RU"/>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24</a:t>
            </a:fld>
            <a:endParaRPr lang="ru-RU"/>
          </a:p>
        </p:txBody>
      </p:sp>
      <p:sp>
        <p:nvSpPr>
          <p:cNvPr id="165891" name="Rectangle 3"/>
          <p:cNvSpPr>
            <a:spLocks noGrp="1" noChangeArrowheads="1"/>
          </p:cNvSpPr>
          <p:nvPr>
            <p:ph sz="quarter" idx="1"/>
          </p:nvPr>
        </p:nvSpPr>
        <p:spPr/>
        <p:txBody>
          <a:bodyPr/>
          <a:lstStyle/>
          <a:p>
            <a:pPr lvl="1">
              <a:spcBef>
                <a:spcPct val="50000"/>
              </a:spcBef>
            </a:pPr>
            <a:r>
              <a:rPr lang="en-GB" sz="2400" dirty="0">
                <a:solidFill>
                  <a:schemeClr val="tx1"/>
                </a:solidFill>
              </a:rPr>
              <a:t>Additional info field can be used for giving some comments that help to understand a bug report better.</a:t>
            </a:r>
          </a:p>
          <a:p>
            <a:pPr lvl="1">
              <a:spcBef>
                <a:spcPct val="50000"/>
              </a:spcBef>
            </a:pPr>
            <a:r>
              <a:rPr lang="en-GB" sz="2400" dirty="0">
                <a:solidFill>
                  <a:schemeClr val="tx1"/>
                </a:solidFill>
              </a:rPr>
              <a:t>You will get comments (especially questions) from the project manager, the programmer and tech support. Other groups in your company might also be allowed to enter their comments.</a:t>
            </a:r>
          </a:p>
          <a:p>
            <a:pPr lvl="1">
              <a:spcBef>
                <a:spcPct val="50000"/>
              </a:spcBef>
            </a:pPr>
            <a:r>
              <a:rPr lang="en-GB" sz="2400" dirty="0">
                <a:solidFill>
                  <a:schemeClr val="tx1"/>
                </a:solidFill>
              </a:rPr>
              <a:t>This field is especially valuable for recording progress and difficulties with difficult or politically charged bugs.</a:t>
            </a:r>
          </a:p>
          <a:p>
            <a:endParaRPr lang="en-GB" sz="2000" b="0" dirty="0">
              <a:solidFill>
                <a:srgbClr val="333399"/>
              </a:solidFill>
            </a:endParaRPr>
          </a:p>
        </p:txBody>
      </p:sp>
    </p:spTree>
    <p:extLst>
      <p:ext uri="{BB962C8B-B14F-4D97-AF65-F5344CB8AC3E}">
        <p14:creationId xmlns:p14="http://schemas.microsoft.com/office/powerpoint/2010/main" val="7184904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Bug Report attributes: </a:t>
            </a:r>
            <a:r>
              <a:rPr lang="en-US" dirty="0" smtClean="0"/>
              <a:t>Attachments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25</a:t>
            </a:fld>
            <a:endParaRPr lang="ru-RU"/>
          </a:p>
        </p:txBody>
      </p:sp>
      <p:sp>
        <p:nvSpPr>
          <p:cNvPr id="6" name="Rectangle 3"/>
          <p:cNvSpPr txBox="1">
            <a:spLocks noChangeArrowheads="1"/>
          </p:cNvSpPr>
          <p:nvPr/>
        </p:nvSpPr>
        <p:spPr>
          <a:xfrm>
            <a:off x="457200" y="1383506"/>
            <a:ext cx="3763963" cy="272256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just">
              <a:buFont typeface="Wingdings 3"/>
              <a:buNone/>
            </a:pPr>
            <a:r>
              <a:rPr lang="en-GB" sz="2000" smtClean="0"/>
              <a:t>It is very helpful to augment a bug report with a screenshot or some other type of data. It can help in understanding of the problem. If you need to attach a screenshot, don't make it any larger than necessary.</a:t>
            </a:r>
            <a:endParaRPr lang="en-GB" sz="2000" dirty="0"/>
          </a:p>
        </p:txBody>
      </p:sp>
      <p:sp>
        <p:nvSpPr>
          <p:cNvPr id="7" name="Text Box 12"/>
          <p:cNvSpPr txBox="1">
            <a:spLocks noChangeArrowheads="1"/>
          </p:cNvSpPr>
          <p:nvPr/>
        </p:nvSpPr>
        <p:spPr bwMode="auto">
          <a:xfrm>
            <a:off x="487363" y="4421981"/>
            <a:ext cx="3349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4488" indent="-344488">
              <a:defRPr>
                <a:solidFill>
                  <a:schemeClr val="tx1"/>
                </a:solidFill>
                <a:latin typeface="Arial" charset="0"/>
              </a:defRPr>
            </a:lvl1pPr>
            <a:lvl2pPr marL="458788">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r>
              <a:rPr lang="en-US" b="0" dirty="0">
                <a:latin typeface="+mn-lt"/>
              </a:rPr>
              <a:t>Attachment can be like:</a:t>
            </a:r>
          </a:p>
          <a:p>
            <a:pPr marL="400050" lvl="1" indent="-285750">
              <a:buFont typeface="Arial" pitchFamily="34" charset="0"/>
              <a:buChar char="•"/>
            </a:pPr>
            <a:r>
              <a:rPr lang="en-US" b="0" dirty="0">
                <a:solidFill>
                  <a:schemeClr val="tx2"/>
                </a:solidFill>
                <a:latin typeface="+mn-lt"/>
              </a:rPr>
              <a:t>Pictures (screenshots)</a:t>
            </a:r>
          </a:p>
          <a:p>
            <a:pPr marL="400050" lvl="1" indent="-285750">
              <a:buFont typeface="Arial" pitchFamily="34" charset="0"/>
              <a:buChar char="•"/>
            </a:pPr>
            <a:r>
              <a:rPr lang="en-US" b="0" dirty="0">
                <a:solidFill>
                  <a:schemeClr val="tx2"/>
                </a:solidFill>
                <a:latin typeface="+mn-lt"/>
              </a:rPr>
              <a:t>Files (any kind of logs)</a:t>
            </a:r>
          </a:p>
          <a:p>
            <a:pPr marL="400050" lvl="1" indent="-285750">
              <a:buFont typeface="Arial" pitchFamily="34" charset="0"/>
              <a:buChar char="•"/>
            </a:pPr>
            <a:r>
              <a:rPr lang="en-US" b="0" dirty="0">
                <a:solidFill>
                  <a:schemeClr val="tx2"/>
                </a:solidFill>
                <a:latin typeface="+mn-lt"/>
              </a:rPr>
              <a:t>Documents</a:t>
            </a:r>
            <a:endParaRPr lang="ru-RU" b="0" dirty="0">
              <a:solidFill>
                <a:schemeClr val="tx2"/>
              </a:solidFill>
              <a:latin typeface="+mn-lt"/>
            </a:endParaRPr>
          </a:p>
        </p:txBody>
      </p:sp>
      <p:pic>
        <p:nvPicPr>
          <p:cNvPr id="8" name="Picture 11" descr="AOL7"/>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836566" y="1484784"/>
            <a:ext cx="3997871" cy="474932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AutoShape 14"/>
          <p:cNvSpPr>
            <a:spLocks noChangeArrowheads="1"/>
          </p:cNvSpPr>
          <p:nvPr/>
        </p:nvSpPr>
        <p:spPr bwMode="auto">
          <a:xfrm>
            <a:off x="4139952" y="1484784"/>
            <a:ext cx="3722687" cy="3055938"/>
          </a:xfrm>
          <a:prstGeom prst="wedgeEllipseCallout">
            <a:avLst>
              <a:gd name="adj1" fmla="val 68551"/>
              <a:gd name="adj2" fmla="val 70417"/>
            </a:avLst>
          </a:prstGeom>
          <a:solidFill>
            <a:srgbClr val="99CCFF">
              <a:alpha val="85001"/>
            </a:srgbClr>
          </a:solidFill>
          <a:ln w="190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eaLnBrk="1" hangingPunct="1">
              <a:spcBef>
                <a:spcPct val="50000"/>
              </a:spcBef>
            </a:pPr>
            <a:r>
              <a:rPr lang="en-US" sz="1600" b="0" dirty="0">
                <a:solidFill>
                  <a:srgbClr val="333399"/>
                </a:solidFill>
                <a:latin typeface="Tahoma" pitchFamily="34" charset="0"/>
              </a:rPr>
              <a:t>Tester found a bug where she mentioned that one field is broken. For better illustration of the problem Tester created the screenshot with broken field highlighted, and added this screenshot as attachment to the bug’s report.</a:t>
            </a:r>
          </a:p>
        </p:txBody>
      </p:sp>
    </p:spTree>
    <p:extLst>
      <p:ext uri="{BB962C8B-B14F-4D97-AF65-F5344CB8AC3E}">
        <p14:creationId xmlns:p14="http://schemas.microsoft.com/office/powerpoint/2010/main" val="253681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Bug Tracking Systems</a:t>
            </a:r>
            <a:r>
              <a:rPr lang="ru-RU" dirty="0" smtClean="0"/>
              <a:t>: </a:t>
            </a:r>
            <a:r>
              <a:rPr lang="en-US" dirty="0" smtClean="0"/>
              <a:t>Examples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26</a:t>
            </a:fld>
            <a:endParaRPr lang="ru-RU"/>
          </a:p>
        </p:txBody>
      </p:sp>
    </p:spTree>
    <p:extLst>
      <p:ext uri="{BB962C8B-B14F-4D97-AF65-F5344CB8AC3E}">
        <p14:creationId xmlns:p14="http://schemas.microsoft.com/office/powerpoint/2010/main" val="3896454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smtClean="0"/>
              <a:t>PMC - Bug </a:t>
            </a:r>
            <a:r>
              <a:rPr lang="en-US" dirty="0"/>
              <a:t>Tracking </a:t>
            </a:r>
            <a:r>
              <a:rPr lang="en-US" dirty="0" smtClean="0"/>
              <a:t>System</a:t>
            </a:r>
            <a:endParaRPr lang="ru-RU" dirty="0"/>
          </a:p>
        </p:txBody>
      </p:sp>
      <p:sp>
        <p:nvSpPr>
          <p:cNvPr id="2" name="Content Placeholder 1"/>
          <p:cNvSpPr>
            <a:spLocks noGrp="1"/>
          </p:cNvSpPr>
          <p:nvPr>
            <p:ph sz="quarter" idx="1"/>
          </p:nvPr>
        </p:nvSpPr>
        <p:spPr/>
        <p:txBody>
          <a:bodyPr/>
          <a:lstStyle/>
          <a:p>
            <a:endParaRPr lang="ru-RU"/>
          </a:p>
        </p:txBody>
      </p:sp>
      <p:pic>
        <p:nvPicPr>
          <p:cNvPr id="1239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08" y="1268760"/>
            <a:ext cx="8507164"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27</a:t>
            </a:fld>
            <a:endParaRPr lang="ru-RU"/>
          </a:p>
        </p:txBody>
      </p:sp>
    </p:spTree>
    <p:extLst>
      <p:ext uri="{BB962C8B-B14F-4D97-AF65-F5344CB8AC3E}">
        <p14:creationId xmlns:p14="http://schemas.microsoft.com/office/powerpoint/2010/main" val="1300454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Trac</a:t>
            </a:r>
            <a:r>
              <a:rPr lang="en-US" dirty="0" smtClean="0"/>
              <a:t> </a:t>
            </a:r>
            <a:r>
              <a:rPr lang="en-US" dirty="0"/>
              <a:t>- Bug Tracking System</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28</a:t>
            </a:fld>
            <a:endParaRPr lang="ru-RU"/>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36160"/>
            <a:ext cx="7776864" cy="5073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282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JIRA </a:t>
            </a:r>
            <a:r>
              <a:rPr lang="en-US" dirty="0"/>
              <a:t>- Bug Tracking System</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29</a:t>
            </a:fld>
            <a:endParaRPr lang="ru-RU"/>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855955" y="1219200"/>
            <a:ext cx="5432090" cy="4937125"/>
          </a:xfrm>
        </p:spPr>
      </p:pic>
    </p:spTree>
    <p:extLst>
      <p:ext uri="{BB962C8B-B14F-4D97-AF65-F5344CB8AC3E}">
        <p14:creationId xmlns:p14="http://schemas.microsoft.com/office/powerpoint/2010/main" val="84665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0"/>
          <p:cNvSpPr>
            <a:spLocks noChangeArrowheads="1"/>
          </p:cNvSpPr>
          <p:nvPr/>
        </p:nvSpPr>
        <p:spPr bwMode="auto">
          <a:xfrm>
            <a:off x="468313" y="990600"/>
            <a:ext cx="2174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endParaRPr lang="en-US" sz="2000" dirty="0">
              <a:solidFill>
                <a:srgbClr val="333399"/>
              </a:solidFill>
              <a:latin typeface="Tahoma" pitchFamily="34" charset="0"/>
            </a:endParaRPr>
          </a:p>
        </p:txBody>
      </p:sp>
      <p:sp>
        <p:nvSpPr>
          <p:cNvPr id="12291" name="_s1028"/>
          <p:cNvSpPr>
            <a:spLocks noChangeArrowheads="1" noTextEdit="1"/>
          </p:cNvSpPr>
          <p:nvPr/>
        </p:nvSpPr>
        <p:spPr bwMode="auto">
          <a:xfrm>
            <a:off x="2454275" y="137160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F00FF"/>
          </a:solidFill>
          <a:ln w="28575">
            <a:solidFill>
              <a:srgbClr val="CA00CA"/>
            </a:solidFill>
            <a:miter lim="800000"/>
            <a:headEnd/>
            <a:tailEnd/>
          </a:ln>
        </p:spPr>
        <p:txBody>
          <a:bodyPr anchor="ctr"/>
          <a:lstStyle/>
          <a:p>
            <a:endParaRPr lang="ru-RU"/>
          </a:p>
        </p:txBody>
      </p:sp>
      <p:sp>
        <p:nvSpPr>
          <p:cNvPr id="12292" name="_s1031"/>
          <p:cNvSpPr>
            <a:spLocks noChangeArrowheads="1" noTextEdit="1"/>
          </p:cNvSpPr>
          <p:nvPr/>
        </p:nvSpPr>
        <p:spPr bwMode="auto">
          <a:xfrm rot="-5400000">
            <a:off x="2339975" y="1530350"/>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9966FF"/>
          </a:solidFill>
          <a:ln w="28575">
            <a:solidFill>
              <a:srgbClr val="5F0FFF"/>
            </a:solidFill>
            <a:miter lim="800000"/>
            <a:headEnd/>
            <a:tailEnd/>
          </a:ln>
        </p:spPr>
        <p:txBody>
          <a:bodyPr anchor="ctr"/>
          <a:lstStyle/>
          <a:p>
            <a:endParaRPr lang="ru-RU"/>
          </a:p>
        </p:txBody>
      </p:sp>
      <p:sp>
        <p:nvSpPr>
          <p:cNvPr id="12293" name="_s1030"/>
          <p:cNvSpPr>
            <a:spLocks noChangeArrowheads="1" noTextEdit="1"/>
          </p:cNvSpPr>
          <p:nvPr/>
        </p:nvSpPr>
        <p:spPr bwMode="auto">
          <a:xfrm rot="10800000">
            <a:off x="2443163" y="1628775"/>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F1FD09"/>
          </a:solidFill>
          <a:ln w="28575">
            <a:solidFill>
              <a:srgbClr val="CAD402"/>
            </a:solidFill>
            <a:miter lim="800000"/>
            <a:headEnd/>
            <a:tailEnd/>
          </a:ln>
        </p:spPr>
        <p:txBody>
          <a:bodyPr anchor="ctr"/>
          <a:lstStyle/>
          <a:p>
            <a:endParaRPr lang="ru-RU"/>
          </a:p>
        </p:txBody>
      </p:sp>
      <p:sp>
        <p:nvSpPr>
          <p:cNvPr id="12294" name="_s1029"/>
          <p:cNvSpPr>
            <a:spLocks noChangeArrowheads="1" noTextEdit="1"/>
          </p:cNvSpPr>
          <p:nvPr/>
        </p:nvSpPr>
        <p:spPr bwMode="auto">
          <a:xfrm rot="5400000">
            <a:off x="2586038" y="1557338"/>
            <a:ext cx="3857625" cy="38576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 h 21600"/>
            </a:gdLst>
            <a:ahLst/>
            <a:cxnLst>
              <a:cxn ang="T8">
                <a:pos x="T0" y="T1"/>
              </a:cxn>
              <a:cxn ang="T9">
                <a:pos x="T2" y="T3"/>
              </a:cxn>
              <a:cxn ang="T10">
                <a:pos x="T4" y="T5"/>
              </a:cxn>
              <a:cxn ang="T11">
                <a:pos x="T6" y="T7"/>
              </a:cxn>
            </a:cxnLst>
            <a:rect l="T12" t="T13" r="T14" b="T15"/>
            <a:pathLst>
              <a:path w="21600" h="21600">
                <a:moveTo>
                  <a:pt x="7765" y="3289"/>
                </a:moveTo>
                <a:cubicBezTo>
                  <a:pt x="8729" y="2900"/>
                  <a:pt x="9760" y="2700"/>
                  <a:pt x="10799" y="2700"/>
                </a:cubicBezTo>
                <a:cubicBezTo>
                  <a:pt x="11839" y="2699"/>
                  <a:pt x="12870" y="2900"/>
                  <a:pt x="13834" y="3289"/>
                </a:cubicBezTo>
                <a:lnTo>
                  <a:pt x="14845" y="786"/>
                </a:lnTo>
                <a:cubicBezTo>
                  <a:pt x="13560" y="266"/>
                  <a:pt x="12186" y="0"/>
                  <a:pt x="10800" y="0"/>
                </a:cubicBezTo>
                <a:cubicBezTo>
                  <a:pt x="9413" y="-1"/>
                  <a:pt x="8039" y="266"/>
                  <a:pt x="6754" y="786"/>
                </a:cubicBezTo>
                <a:lnTo>
                  <a:pt x="7765" y="3289"/>
                </a:lnTo>
                <a:close/>
              </a:path>
            </a:pathLst>
          </a:custGeom>
          <a:solidFill>
            <a:srgbClr val="0399FF"/>
          </a:solidFill>
          <a:ln w="28575">
            <a:solidFill>
              <a:srgbClr val="4B595B"/>
            </a:solidFill>
            <a:miter lim="800000"/>
            <a:headEnd/>
            <a:tailEnd/>
          </a:ln>
        </p:spPr>
        <p:txBody>
          <a:bodyPr anchor="ctr"/>
          <a:lstStyle/>
          <a:p>
            <a:endParaRPr lang="ru-RU"/>
          </a:p>
        </p:txBody>
      </p:sp>
      <p:sp>
        <p:nvSpPr>
          <p:cNvPr id="12295" name="_s1035"/>
          <p:cNvSpPr>
            <a:spLocks noChangeArrowheads="1"/>
          </p:cNvSpPr>
          <p:nvPr/>
        </p:nvSpPr>
        <p:spPr bwMode="auto">
          <a:xfrm>
            <a:off x="2555875" y="4076700"/>
            <a:ext cx="9890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a:solidFill>
                  <a:schemeClr val="tx1"/>
                </a:solidFill>
                <a:latin typeface="Tahoma" pitchFamily="34" charset="0"/>
              </a:rPr>
              <a:t>Test </a:t>
            </a:r>
          </a:p>
          <a:p>
            <a:pPr algn="ctr">
              <a:spcBef>
                <a:spcPct val="0"/>
              </a:spcBef>
            </a:pPr>
            <a:r>
              <a:rPr lang="en-US" sz="2000" b="0">
                <a:solidFill>
                  <a:schemeClr val="tx1"/>
                </a:solidFill>
                <a:latin typeface="Tahoma" pitchFamily="34" charset="0"/>
              </a:rPr>
              <a:t>Planning</a:t>
            </a:r>
          </a:p>
        </p:txBody>
      </p:sp>
      <p:sp>
        <p:nvSpPr>
          <p:cNvPr id="12296" name="_s1034"/>
          <p:cNvSpPr>
            <a:spLocks noChangeArrowheads="1"/>
          </p:cNvSpPr>
          <p:nvPr/>
        </p:nvSpPr>
        <p:spPr bwMode="auto">
          <a:xfrm>
            <a:off x="2627313" y="1628775"/>
            <a:ext cx="92075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dirty="0">
                <a:latin typeface="Tahoma" pitchFamily="34" charset="0"/>
              </a:rPr>
              <a:t>Test </a:t>
            </a:r>
          </a:p>
          <a:p>
            <a:pPr algn="ctr">
              <a:spcBef>
                <a:spcPct val="0"/>
              </a:spcBef>
            </a:pPr>
            <a:r>
              <a:rPr lang="en-US" sz="2000" b="0" dirty="0">
                <a:latin typeface="Tahoma" pitchFamily="34" charset="0"/>
              </a:rPr>
              <a:t>Designing</a:t>
            </a:r>
          </a:p>
        </p:txBody>
      </p:sp>
      <p:sp>
        <p:nvSpPr>
          <p:cNvPr id="12297" name="_s1033"/>
          <p:cNvSpPr>
            <a:spLocks noChangeArrowheads="1"/>
          </p:cNvSpPr>
          <p:nvPr/>
        </p:nvSpPr>
        <p:spPr bwMode="auto">
          <a:xfrm>
            <a:off x="5167313" y="1647825"/>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dirty="0">
                <a:solidFill>
                  <a:schemeClr val="accent1"/>
                </a:solidFill>
                <a:latin typeface="Tahoma" pitchFamily="34" charset="0"/>
              </a:rPr>
              <a:t>Test</a:t>
            </a:r>
          </a:p>
          <a:p>
            <a:pPr algn="ctr">
              <a:spcBef>
                <a:spcPct val="0"/>
              </a:spcBef>
            </a:pPr>
            <a:r>
              <a:rPr lang="en-US" sz="2000" b="0" dirty="0">
                <a:solidFill>
                  <a:schemeClr val="accent1"/>
                </a:solidFill>
                <a:latin typeface="Tahoma" pitchFamily="34" charset="0"/>
              </a:rPr>
              <a:t>Executing</a:t>
            </a:r>
          </a:p>
        </p:txBody>
      </p:sp>
      <p:sp>
        <p:nvSpPr>
          <p:cNvPr id="12298" name="_s1032"/>
          <p:cNvSpPr>
            <a:spLocks noChangeArrowheads="1"/>
          </p:cNvSpPr>
          <p:nvPr/>
        </p:nvSpPr>
        <p:spPr bwMode="auto">
          <a:xfrm>
            <a:off x="5148263" y="40767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0"/>
              </a:spcBef>
            </a:pPr>
            <a:r>
              <a:rPr lang="en-US" sz="2000" b="0" dirty="0">
                <a:latin typeface="Tahoma" pitchFamily="34" charset="0"/>
              </a:rPr>
              <a:t>Analyze &amp;</a:t>
            </a:r>
          </a:p>
          <a:p>
            <a:pPr algn="ctr">
              <a:spcBef>
                <a:spcPct val="0"/>
              </a:spcBef>
            </a:pPr>
            <a:r>
              <a:rPr lang="en-US" sz="2000" b="0" dirty="0">
                <a:latin typeface="Tahoma" pitchFamily="34" charset="0"/>
              </a:rPr>
              <a:t>Reporting</a:t>
            </a:r>
          </a:p>
        </p:txBody>
      </p:sp>
      <p:sp>
        <p:nvSpPr>
          <p:cNvPr id="3135" name="Rectangle 63"/>
          <p:cNvSpPr>
            <a:spLocks noChangeArrowheads="1"/>
          </p:cNvSpPr>
          <p:nvPr/>
        </p:nvSpPr>
        <p:spPr bwMode="auto">
          <a:xfrm>
            <a:off x="755650" y="4759325"/>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dirty="0">
                <a:latin typeface="Tahoma" pitchFamily="34" charset="0"/>
              </a:rPr>
              <a:t>Initiation</a:t>
            </a:r>
          </a:p>
          <a:p>
            <a:pPr marL="342900" indent="-342900">
              <a:spcBef>
                <a:spcPct val="20000"/>
              </a:spcBef>
              <a:buFontTx/>
              <a:buChar char="•"/>
            </a:pPr>
            <a:endParaRPr lang="en-US" sz="2000" dirty="0">
              <a:latin typeface="Tahoma" pitchFamily="34" charset="0"/>
            </a:endParaRPr>
          </a:p>
        </p:txBody>
      </p:sp>
      <p:sp>
        <p:nvSpPr>
          <p:cNvPr id="12300" name="AutoShape 64"/>
          <p:cNvSpPr>
            <a:spLocks noChangeArrowheads="1"/>
          </p:cNvSpPr>
          <p:nvPr/>
        </p:nvSpPr>
        <p:spPr bwMode="auto">
          <a:xfrm rot="-598036">
            <a:off x="1258888" y="5157788"/>
            <a:ext cx="1771650" cy="504825"/>
          </a:xfrm>
          <a:prstGeom prst="curvedUpArrow">
            <a:avLst>
              <a:gd name="adj1" fmla="val 70189"/>
              <a:gd name="adj2" fmla="val 140377"/>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2301" name="AutoShape 65"/>
          <p:cNvSpPr>
            <a:spLocks noChangeArrowheads="1"/>
          </p:cNvSpPr>
          <p:nvPr/>
        </p:nvSpPr>
        <p:spPr bwMode="auto">
          <a:xfrm rot="1357094" flipV="1">
            <a:off x="6300788" y="5014913"/>
            <a:ext cx="1800225" cy="504825"/>
          </a:xfrm>
          <a:prstGeom prst="curvedUpArrow">
            <a:avLst>
              <a:gd name="adj1" fmla="val 71321"/>
              <a:gd name="adj2" fmla="val 142642"/>
              <a:gd name="adj3" fmla="val 3333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ru-RU"/>
          </a:p>
        </p:txBody>
      </p:sp>
      <p:sp>
        <p:nvSpPr>
          <p:cNvPr id="12302" name="Rectangle 66"/>
          <p:cNvSpPr>
            <a:spLocks noChangeArrowheads="1"/>
          </p:cNvSpPr>
          <p:nvPr/>
        </p:nvSpPr>
        <p:spPr bwMode="auto">
          <a:xfrm>
            <a:off x="6877050" y="5734050"/>
            <a:ext cx="16557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lang="en-US" sz="2000" b="0" dirty="0">
                <a:latin typeface="Tahoma" pitchFamily="34" charset="0"/>
              </a:rPr>
              <a:t>Completion</a:t>
            </a:r>
          </a:p>
          <a:p>
            <a:pPr marL="342900" indent="-342900">
              <a:spcBef>
                <a:spcPct val="20000"/>
              </a:spcBef>
              <a:buFontTx/>
              <a:buChar char="•"/>
            </a:pPr>
            <a:endParaRPr lang="en-US" sz="2000" b="0" dirty="0">
              <a:latin typeface="Tahoma" pitchFamily="34" charset="0"/>
            </a:endParaRPr>
          </a:p>
        </p:txBody>
      </p:sp>
      <p:sp>
        <p:nvSpPr>
          <p:cNvPr id="12303" name="Rectangle 67"/>
          <p:cNvSpPr>
            <a:spLocks noChangeArrowheads="1"/>
          </p:cNvSpPr>
          <p:nvPr/>
        </p:nvSpPr>
        <p:spPr bwMode="auto">
          <a:xfrm>
            <a:off x="457200" y="76200"/>
            <a:ext cx="64198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en-US" sz="2400" b="0">
                <a:solidFill>
                  <a:schemeClr val="bg1"/>
                </a:solidFill>
                <a:latin typeface="Tahoma" pitchFamily="34" charset="0"/>
              </a:rPr>
              <a:t>Functional Testing Workflow</a:t>
            </a:r>
          </a:p>
        </p:txBody>
      </p:sp>
      <p:sp>
        <p:nvSpPr>
          <p:cNvPr id="2" name="Title 1"/>
          <p:cNvSpPr>
            <a:spLocks noGrp="1"/>
          </p:cNvSpPr>
          <p:nvPr>
            <p:ph type="title"/>
          </p:nvPr>
        </p:nvSpPr>
        <p:spPr/>
        <p:txBody>
          <a:bodyPr>
            <a:normAutofit/>
          </a:bodyPr>
          <a:lstStyle/>
          <a:p>
            <a:r>
              <a:rPr lang="en-US" dirty="0" smtClean="0"/>
              <a:t>Software Testing Stages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a:t>
            </a:fld>
            <a:endParaRPr lang="ru-RU"/>
          </a:p>
        </p:txBody>
      </p:sp>
    </p:spTree>
    <p:extLst>
      <p:ext uri="{BB962C8B-B14F-4D97-AF65-F5344CB8AC3E}">
        <p14:creationId xmlns:p14="http://schemas.microsoft.com/office/powerpoint/2010/main" val="15922599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 Bug Tracking System</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30</a:t>
            </a:fld>
            <a:endParaRPr lang="ru-RU"/>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79675" y="1219200"/>
            <a:ext cx="7784649" cy="4937125"/>
          </a:xfrm>
        </p:spPr>
      </p:pic>
    </p:spTree>
    <p:extLst>
      <p:ext uri="{BB962C8B-B14F-4D97-AF65-F5344CB8AC3E}">
        <p14:creationId xmlns:p14="http://schemas.microsoft.com/office/powerpoint/2010/main" val="21660548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JIRA - Bug Tracking System</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31</a:t>
            </a:fld>
            <a:endParaRPr lang="ru-RU"/>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335375"/>
            <a:ext cx="8229600" cy="4704775"/>
          </a:xfrm>
        </p:spPr>
      </p:pic>
    </p:spTree>
    <p:extLst>
      <p:ext uri="{BB962C8B-B14F-4D97-AF65-F5344CB8AC3E}">
        <p14:creationId xmlns:p14="http://schemas.microsoft.com/office/powerpoint/2010/main" val="4264699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Bug  Report –Good and Bad</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32</a:t>
            </a:fld>
            <a:endParaRPr lang="ru-RU"/>
          </a:p>
        </p:txBody>
      </p:sp>
    </p:spTree>
    <p:extLst>
      <p:ext uri="{BB962C8B-B14F-4D97-AF65-F5344CB8AC3E}">
        <p14:creationId xmlns:p14="http://schemas.microsoft.com/office/powerpoint/2010/main" val="25916043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a:t>What is a Poorly Defect Report?</a:t>
            </a:r>
            <a:endParaRPr lang="ru-RU" dirty="0"/>
          </a:p>
        </p:txBody>
      </p:sp>
      <p:sp>
        <p:nvSpPr>
          <p:cNvPr id="2" name="Slide Number Placeholder 1"/>
          <p:cNvSpPr>
            <a:spLocks noGrp="1"/>
          </p:cNvSpPr>
          <p:nvPr>
            <p:ph type="sldNum" sz="quarter" idx="12"/>
          </p:nvPr>
        </p:nvSpPr>
        <p:spPr/>
        <p:txBody>
          <a:bodyPr/>
          <a:lstStyle/>
          <a:p>
            <a:fld id="{964BF444-2631-464B-A6AB-9152667BFB2E}" type="slidenum">
              <a:rPr lang="en-US" smtClean="0"/>
              <a:pPr/>
              <a:t>33</a:t>
            </a:fld>
            <a:endParaRPr lang="en-US"/>
          </a:p>
        </p:txBody>
      </p:sp>
      <p:sp>
        <p:nvSpPr>
          <p:cNvPr id="150537" name="Rectangle 9"/>
          <p:cNvSpPr>
            <a:spLocks noGrp="1" noChangeArrowheads="1"/>
          </p:cNvSpPr>
          <p:nvPr>
            <p:ph sz="quarter" idx="1"/>
          </p:nvPr>
        </p:nvSpPr>
        <p:spPr/>
        <p:txBody>
          <a:bodyPr>
            <a:noAutofit/>
          </a:bodyPr>
          <a:lstStyle/>
          <a:p>
            <a:pPr>
              <a:lnSpc>
                <a:spcPct val="90000"/>
              </a:lnSpc>
              <a:spcAft>
                <a:spcPct val="50000"/>
              </a:spcAft>
            </a:pPr>
            <a:r>
              <a:rPr lang="en-GB" sz="2200" b="0" dirty="0"/>
              <a:t>A report that says nothing: “It doesn't work!”, “My computer crashed”. We are sorry for your loss, can you give us more information?</a:t>
            </a:r>
          </a:p>
          <a:p>
            <a:pPr>
              <a:lnSpc>
                <a:spcPct val="90000"/>
              </a:lnSpc>
              <a:spcAft>
                <a:spcPct val="50000"/>
              </a:spcAft>
            </a:pPr>
            <a:r>
              <a:rPr lang="en-GB" sz="2200" b="0" dirty="0"/>
              <a:t>A report that makes no sense.</a:t>
            </a:r>
          </a:p>
          <a:p>
            <a:pPr>
              <a:lnSpc>
                <a:spcPct val="90000"/>
              </a:lnSpc>
              <a:spcAft>
                <a:spcPct val="50000"/>
              </a:spcAft>
            </a:pPr>
            <a:r>
              <a:rPr lang="en-GB" sz="2200" b="0" dirty="0"/>
              <a:t>A report that does not give enough information. “It don’t.” This bug doesn’t provide enough information. What don’t? Don’t what?</a:t>
            </a:r>
          </a:p>
          <a:p>
            <a:pPr>
              <a:lnSpc>
                <a:spcPct val="90000"/>
              </a:lnSpc>
              <a:spcAft>
                <a:spcPct val="50000"/>
              </a:spcAft>
            </a:pPr>
            <a:r>
              <a:rPr lang="en-GB" sz="2200" b="0" dirty="0"/>
              <a:t>A report that gives wrong or incorrect information.</a:t>
            </a:r>
          </a:p>
          <a:p>
            <a:pPr>
              <a:lnSpc>
                <a:spcPct val="90000"/>
              </a:lnSpc>
              <a:spcAft>
                <a:spcPct val="50000"/>
              </a:spcAft>
            </a:pPr>
            <a:r>
              <a:rPr lang="en-GB" sz="2200" b="0" dirty="0"/>
              <a:t>A report including grammar or spelling mistakes, or written using not appropriate language. “It’s </a:t>
            </a:r>
            <a:r>
              <a:rPr lang="en-GB" sz="2200" b="0" dirty="0" err="1"/>
              <a:t>kinda</a:t>
            </a:r>
            <a:r>
              <a:rPr lang="en-GB" sz="2200" b="0" dirty="0"/>
              <a:t> “sucky”.” This one violates all sorts of rules. What’s kind of “sucky”. For that matter, define “sucky”. Better yet, don’t use the work “sucky” it’s not in the dictionary and most certainly not in good taste</a:t>
            </a:r>
            <a:r>
              <a:rPr lang="en-GB" sz="2200" b="0" dirty="0" smtClean="0"/>
              <a:t>.</a:t>
            </a:r>
            <a:endParaRPr lang="en-GB" sz="2200" b="0" dirty="0"/>
          </a:p>
        </p:txBody>
      </p:sp>
    </p:spTree>
    <p:extLst>
      <p:ext uri="{BB962C8B-B14F-4D97-AF65-F5344CB8AC3E}">
        <p14:creationId xmlns:p14="http://schemas.microsoft.com/office/powerpoint/2010/main" val="35907617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Bad Defect Report</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34</a:t>
            </a:fld>
            <a:endParaRPr lang="ru-RU"/>
          </a:p>
        </p:txBody>
      </p:sp>
      <p:pic>
        <p:nvPicPr>
          <p:cNvPr id="6" name="Picture 6"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619672" y="1268760"/>
            <a:ext cx="6192688" cy="495074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573953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fontScale="90000"/>
          </a:bodyPr>
          <a:lstStyle/>
          <a:p>
            <a:r>
              <a:rPr lang="en-US"/>
              <a:t>Recommendations for a Good Defect Reporting</a:t>
            </a:r>
            <a:endParaRPr lang="ru-RU"/>
          </a:p>
        </p:txBody>
      </p:sp>
      <p:sp>
        <p:nvSpPr>
          <p:cNvPr id="2" name="Slide Number Placeholder 1"/>
          <p:cNvSpPr>
            <a:spLocks noGrp="1"/>
          </p:cNvSpPr>
          <p:nvPr>
            <p:ph type="sldNum" sz="quarter" idx="12"/>
          </p:nvPr>
        </p:nvSpPr>
        <p:spPr/>
        <p:txBody>
          <a:bodyPr/>
          <a:lstStyle/>
          <a:p>
            <a:fld id="{964BF444-2631-464B-A6AB-9152667BFB2E}" type="slidenum">
              <a:rPr lang="en-US" smtClean="0"/>
              <a:pPr/>
              <a:t>35</a:t>
            </a:fld>
            <a:endParaRPr lang="en-US"/>
          </a:p>
        </p:txBody>
      </p:sp>
      <p:sp>
        <p:nvSpPr>
          <p:cNvPr id="151556" name="Rectangle 4"/>
          <p:cNvSpPr>
            <a:spLocks noGrp="1" noChangeArrowheads="1"/>
          </p:cNvSpPr>
          <p:nvPr>
            <p:ph sz="quarter" idx="1"/>
          </p:nvPr>
        </p:nvSpPr>
        <p:spPr/>
        <p:txBody>
          <a:bodyPr/>
          <a:lstStyle/>
          <a:p>
            <a:pPr marL="0" indent="0">
              <a:buNone/>
            </a:pPr>
            <a:r>
              <a:rPr lang="en-GB" sz="2000" b="0" dirty="0"/>
              <a:t>To create effective defect report you should:</a:t>
            </a:r>
          </a:p>
          <a:p>
            <a:r>
              <a:rPr lang="en-GB" sz="2000" b="0" dirty="0"/>
              <a:t>Explain how to reproduce the problem. Providing much information as possible about how to reproduce the problem is most effective way to meet the main goal of the bug report – to have the bug fixed.</a:t>
            </a:r>
          </a:p>
          <a:p>
            <a:r>
              <a:rPr lang="en-GB" sz="2000" b="0" dirty="0"/>
              <a:t>Describe everything in detail. State what you saw, and also state what you expected to see. Include all the steps and do not miss anything.</a:t>
            </a:r>
          </a:p>
          <a:p>
            <a:r>
              <a:rPr lang="en-GB" sz="2000" b="0" dirty="0"/>
              <a:t>Make the report easy to understand. Write clearly. Say what you mean, and make sure it can't be misinterpreted. Use simple language: a report has to be easy to understand, there must be exact and clear description of the problem.</a:t>
            </a:r>
          </a:p>
          <a:p>
            <a:r>
              <a:rPr lang="en-GB" sz="2000" b="0" dirty="0"/>
              <a:t>Give reference to a requirement or part of a functional specification describing how the system should work in this particular case. Provide results you have expected to see.</a:t>
            </a:r>
          </a:p>
          <a:p>
            <a:pPr marL="346075" indent="-346075"/>
            <a:endParaRPr lang="en-GB" sz="2000" b="0" dirty="0">
              <a:solidFill>
                <a:srgbClr val="333399"/>
              </a:solidFill>
            </a:endParaRP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Tree>
    <p:extLst>
      <p:ext uri="{BB962C8B-B14F-4D97-AF65-F5344CB8AC3E}">
        <p14:creationId xmlns:p14="http://schemas.microsoft.com/office/powerpoint/2010/main" val="3653605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2" name="Rectangle 8"/>
          <p:cNvSpPr>
            <a:spLocks noGrp="1" noChangeArrowheads="1"/>
          </p:cNvSpPr>
          <p:nvPr>
            <p:ph type="title"/>
          </p:nvPr>
        </p:nvSpPr>
        <p:spPr>
          <a:noFill/>
          <a:ln/>
        </p:spPr>
        <p:txBody>
          <a:bodyPr>
            <a:normAutofit fontScale="90000"/>
          </a:bodyPr>
          <a:lstStyle/>
          <a:p>
            <a:r>
              <a:rPr lang="en-US" dirty="0"/>
              <a:t>Recommendations for a Good Defect Reporting</a:t>
            </a:r>
            <a:endParaRPr lang="ru-RU" dirty="0"/>
          </a:p>
        </p:txBody>
      </p:sp>
      <p:sp>
        <p:nvSpPr>
          <p:cNvPr id="2" name="Slide Number Placeholder 1"/>
          <p:cNvSpPr>
            <a:spLocks noGrp="1"/>
          </p:cNvSpPr>
          <p:nvPr>
            <p:ph type="sldNum" sz="quarter" idx="12"/>
          </p:nvPr>
        </p:nvSpPr>
        <p:spPr/>
        <p:txBody>
          <a:bodyPr/>
          <a:lstStyle/>
          <a:p>
            <a:fld id="{964BF444-2631-464B-A6AB-9152667BFB2E}" type="slidenum">
              <a:rPr lang="en-US" smtClean="0"/>
              <a:pPr/>
              <a:t>36</a:t>
            </a:fld>
            <a:endParaRPr lang="en-US"/>
          </a:p>
        </p:txBody>
      </p:sp>
      <p:sp>
        <p:nvSpPr>
          <p:cNvPr id="195587" name="Rectangle 3"/>
          <p:cNvSpPr>
            <a:spLocks noGrp="1" noChangeArrowheads="1"/>
          </p:cNvSpPr>
          <p:nvPr>
            <p:ph sz="quarter" idx="1"/>
          </p:nvPr>
        </p:nvSpPr>
        <p:spPr/>
        <p:txBody>
          <a:bodyPr>
            <a:normAutofit/>
          </a:bodyPr>
          <a:lstStyle/>
          <a:p>
            <a:r>
              <a:rPr lang="en-GB" sz="2400" b="0" dirty="0" smtClean="0"/>
              <a:t>Provide </a:t>
            </a:r>
            <a:r>
              <a:rPr lang="en-GB" sz="2400" b="0" dirty="0"/>
              <a:t>additional or any specific information that could help to understand a problem quickly.</a:t>
            </a:r>
          </a:p>
          <a:p>
            <a:r>
              <a:rPr lang="en-GB" sz="2400" b="0" dirty="0"/>
              <a:t>Define exact environment under which the problem was found.</a:t>
            </a:r>
          </a:p>
          <a:p>
            <a:r>
              <a:rPr lang="en-GB" sz="2400" b="0" dirty="0"/>
              <a:t>Be precise. Programmers like precision.</a:t>
            </a:r>
          </a:p>
          <a:p>
            <a:r>
              <a:rPr lang="en-GB" sz="2400" b="0" dirty="0"/>
              <a:t>Use neutral and non-antagonistic tone.</a:t>
            </a:r>
          </a:p>
          <a:p>
            <a:r>
              <a:rPr lang="en-GB" sz="2400" b="0" dirty="0"/>
              <a:t>Keep the report simple: one bug per one report. If you see two failures, write two bug reports.</a:t>
            </a:r>
          </a:p>
          <a:p>
            <a:r>
              <a:rPr lang="en-GB" sz="2400" b="0" dirty="0"/>
              <a:t>If you capable, do the basic root cause analysis to pinpoint what exactly caused the failure, and describe it in the bug report. This kind of analysis would reduce the costs of fixing the bug and increases your value in the eyes of developer.</a:t>
            </a:r>
          </a:p>
          <a:p>
            <a:endParaRPr lang="en-GB" sz="2400" b="0"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Tree>
    <p:extLst>
      <p:ext uri="{BB962C8B-B14F-4D97-AF65-F5344CB8AC3E}">
        <p14:creationId xmlns:p14="http://schemas.microsoft.com/office/powerpoint/2010/main" val="10591857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Bug report.  Example</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37</a:t>
            </a:fld>
            <a:endParaRPr lang="ru-RU"/>
          </a:p>
        </p:txBody>
      </p:sp>
      <p:sp>
        <p:nvSpPr>
          <p:cNvPr id="5" name="Content Placeholder 4"/>
          <p:cNvSpPr>
            <a:spLocks noGrp="1"/>
          </p:cNvSpPr>
          <p:nvPr>
            <p:ph sz="quarter" idx="1"/>
          </p:nvPr>
        </p:nvSpPr>
        <p:spPr/>
        <p:txBody>
          <a:bodyPr/>
          <a:lstStyle/>
          <a:p>
            <a:r>
              <a:rPr lang="ru-RU" dirty="0" smtClean="0"/>
              <a:t>Запустите приложение </a:t>
            </a:r>
            <a:r>
              <a:rPr lang="en-US" dirty="0" smtClean="0"/>
              <a:t>Paint </a:t>
            </a:r>
            <a:r>
              <a:rPr lang="ru-RU" dirty="0" smtClean="0"/>
              <a:t>под </a:t>
            </a:r>
            <a:r>
              <a:rPr lang="en-US" dirty="0" smtClean="0"/>
              <a:t>Windows XP</a:t>
            </a:r>
          </a:p>
          <a:p>
            <a:r>
              <a:rPr lang="ru-RU" dirty="0" smtClean="0"/>
              <a:t>Войдите в меню  редактирования размера изображения</a:t>
            </a:r>
          </a:p>
          <a:p>
            <a:r>
              <a:rPr lang="ru-RU" dirty="0" smtClean="0"/>
              <a:t>Попробуйте ввести отрицательное значение в поле длина или ширина</a:t>
            </a:r>
          </a:p>
          <a:p>
            <a:endParaRPr lang="ru-RU" dirty="0" smtClean="0"/>
          </a:p>
          <a:p>
            <a:endParaRPr lang="ru-RU" dirty="0"/>
          </a:p>
        </p:txBody>
      </p:sp>
    </p:spTree>
    <p:extLst>
      <p:ext uri="{BB962C8B-B14F-4D97-AF65-F5344CB8AC3E}">
        <p14:creationId xmlns:p14="http://schemas.microsoft.com/office/powerpoint/2010/main" val="13268778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report.  </a:t>
            </a:r>
            <a:r>
              <a:rPr lang="en-US" dirty="0" smtClean="0"/>
              <a:t>Example</a:t>
            </a:r>
            <a:r>
              <a:rPr lang="ru-RU" dirty="0" smtClean="0"/>
              <a:t> - 1</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38</a:t>
            </a:fld>
            <a:endParaRPr lang="ru-RU"/>
          </a:p>
        </p:txBody>
      </p:sp>
      <p:sp>
        <p:nvSpPr>
          <p:cNvPr id="5" name="Content Placeholder 4"/>
          <p:cNvSpPr>
            <a:spLocks noGrp="1"/>
          </p:cNvSpPr>
          <p:nvPr>
            <p:ph sz="quarter" idx="1"/>
          </p:nvPr>
        </p:nvSpPr>
        <p:spPr/>
        <p:txBody>
          <a:bodyPr>
            <a:normAutofit fontScale="77500" lnSpcReduction="20000"/>
          </a:bodyPr>
          <a:lstStyle/>
          <a:p>
            <a:r>
              <a:rPr lang="ru-RU" b="1" dirty="0"/>
              <a:t>Summary </a:t>
            </a:r>
            <a:endParaRPr lang="ru-RU" dirty="0"/>
          </a:p>
          <a:p>
            <a:pPr lvl="1"/>
            <a:r>
              <a:rPr lang="ru-RU" strike="sngStrike" dirty="0"/>
              <a:t>ААА, какая клевая бага!</a:t>
            </a:r>
          </a:p>
          <a:p>
            <a:pPr lvl="1"/>
            <a:r>
              <a:rPr lang="ru-RU" strike="sngStrike" dirty="0"/>
              <a:t>Винда без багов не бывает</a:t>
            </a:r>
          </a:p>
          <a:p>
            <a:pPr marL="0" indent="0">
              <a:buNone/>
            </a:pPr>
            <a:r>
              <a:rPr lang="ru-RU" dirty="0"/>
              <a:t>WinXP.Paint.В поле размер изображения система позволяет ввести отрицательные значения</a:t>
            </a:r>
          </a:p>
          <a:p>
            <a:r>
              <a:rPr lang="ru-RU" b="1" dirty="0"/>
              <a:t>Reproducible</a:t>
            </a:r>
            <a:endParaRPr lang="ru-RU" dirty="0"/>
          </a:p>
          <a:p>
            <a:pPr marL="0" indent="0">
              <a:buNone/>
            </a:pPr>
            <a:r>
              <a:rPr lang="ru-RU" dirty="0"/>
              <a:t>Always</a:t>
            </a:r>
          </a:p>
          <a:p>
            <a:r>
              <a:rPr lang="ru-RU" b="1" dirty="0"/>
              <a:t>Steps to reproduce</a:t>
            </a:r>
            <a:endParaRPr lang="ru-RU" dirty="0"/>
          </a:p>
          <a:p>
            <a:pPr marL="0" indent="0">
              <a:buNone/>
            </a:pPr>
            <a:r>
              <a:rPr lang="ru-RU" dirty="0"/>
              <a:t>*начинаем с точки, известной разработчику. Не стоит начинать с инсталляции  WinXP*</a:t>
            </a:r>
          </a:p>
          <a:p>
            <a:pPr marL="0" indent="0">
              <a:buNone/>
            </a:pPr>
            <a:r>
              <a:rPr lang="ru-RU" dirty="0"/>
              <a:t>1. В  меню Рисунок выбрать пункт Атрибуты</a:t>
            </a:r>
          </a:p>
          <a:p>
            <a:pPr marL="0" indent="0">
              <a:buNone/>
            </a:pPr>
            <a:r>
              <a:rPr lang="ru-RU" dirty="0"/>
              <a:t>2. В единицах измерения задать “точки”  *иначе  система может </a:t>
            </a:r>
            <a:r>
              <a:rPr lang="ru-RU" dirty="0" smtClean="0"/>
              <a:t>сказат, что </a:t>
            </a:r>
            <a:r>
              <a:rPr lang="ru-RU" dirty="0"/>
              <a:t>недостаточно ресурсов и это будет уже иной класс бага*</a:t>
            </a:r>
          </a:p>
          <a:p>
            <a:pPr marL="0" indent="0">
              <a:buNone/>
            </a:pPr>
            <a:r>
              <a:rPr lang="ru-RU" dirty="0"/>
              <a:t>3. В одно из полей размера вводим 10, во второе -1</a:t>
            </a:r>
          </a:p>
          <a:p>
            <a:pPr marL="0" indent="0">
              <a:buNone/>
            </a:pPr>
            <a:r>
              <a:rPr lang="ru-RU" dirty="0"/>
              <a:t>4. Нажать кнопку </a:t>
            </a:r>
            <a:r>
              <a:rPr lang="ru-RU" dirty="0" smtClean="0"/>
              <a:t>ОК</a:t>
            </a:r>
            <a:endParaRPr lang="ru-RU" dirty="0"/>
          </a:p>
        </p:txBody>
      </p:sp>
    </p:spTree>
    <p:extLst>
      <p:ext uri="{BB962C8B-B14F-4D97-AF65-F5344CB8AC3E}">
        <p14:creationId xmlns:p14="http://schemas.microsoft.com/office/powerpoint/2010/main" val="29130552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report.  </a:t>
            </a:r>
            <a:r>
              <a:rPr lang="en-US" dirty="0" smtClean="0"/>
              <a:t>Example</a:t>
            </a:r>
            <a:r>
              <a:rPr lang="ru-RU" dirty="0" smtClean="0"/>
              <a:t> - 2</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39</a:t>
            </a:fld>
            <a:endParaRPr lang="ru-RU"/>
          </a:p>
        </p:txBody>
      </p:sp>
      <p:sp>
        <p:nvSpPr>
          <p:cNvPr id="5" name="Content Placeholder 4"/>
          <p:cNvSpPr>
            <a:spLocks noGrp="1"/>
          </p:cNvSpPr>
          <p:nvPr>
            <p:ph sz="quarter" idx="1"/>
          </p:nvPr>
        </p:nvSpPr>
        <p:spPr/>
        <p:txBody>
          <a:bodyPr>
            <a:normAutofit fontScale="77500" lnSpcReduction="20000"/>
          </a:bodyPr>
          <a:lstStyle/>
          <a:p>
            <a:r>
              <a:rPr lang="ru-RU" b="1" dirty="0" smtClean="0"/>
              <a:t>Description</a:t>
            </a:r>
            <a:endParaRPr lang="ru-RU" dirty="0" smtClean="0"/>
          </a:p>
          <a:p>
            <a:pPr marL="0" indent="0">
              <a:buNone/>
            </a:pPr>
            <a:r>
              <a:rPr lang="ru-RU" dirty="0" smtClean="0"/>
              <a:t>При </a:t>
            </a:r>
            <a:r>
              <a:rPr lang="ru-RU" dirty="0"/>
              <a:t>вводе отрицательного числа  в поле размера изображения система интерпретирует его как очень большое положительное (из -1 в 4294966) и в соответствии с этим  масштабирует исходное изображение.  Система нарушает как логическое условие на то, что размер рисунка не может быть неположительным,  дополнительно в таких условиях нарушается ограничение, что размер рисунка не может превышать 99999. </a:t>
            </a:r>
          </a:p>
          <a:p>
            <a:pPr marL="0" indent="0">
              <a:buNone/>
            </a:pPr>
            <a:r>
              <a:rPr lang="ru-RU" dirty="0"/>
              <a:t>Ожидаемый результат: сообщение об ошибке , что размер не может быть отрицательным ( или сообщение стандартного вида “введите число от 1 до 99999″)</a:t>
            </a:r>
          </a:p>
          <a:p>
            <a:r>
              <a:rPr lang="ru-RU" b="1" dirty="0"/>
              <a:t>Severity</a:t>
            </a:r>
            <a:endParaRPr lang="ru-RU" dirty="0"/>
          </a:p>
          <a:p>
            <a:pPr marL="0" indent="0">
              <a:buNone/>
            </a:pPr>
            <a:r>
              <a:rPr lang="ru-RU" dirty="0"/>
              <a:t>Middle</a:t>
            </a:r>
          </a:p>
          <a:p>
            <a:r>
              <a:rPr lang="ru-RU" b="1" dirty="0"/>
              <a:t>Priority</a:t>
            </a:r>
            <a:endParaRPr lang="ru-RU" dirty="0"/>
          </a:p>
          <a:p>
            <a:pPr marL="0" indent="0">
              <a:buNone/>
            </a:pPr>
            <a:r>
              <a:rPr lang="ru-RU" dirty="0"/>
              <a:t>Это у нас поставит Team Lead, Project manager  или Customer</a:t>
            </a:r>
          </a:p>
          <a:p>
            <a:r>
              <a:rPr lang="ru-RU" b="1" dirty="0"/>
              <a:t>Additional information</a:t>
            </a:r>
            <a:endParaRPr lang="ru-RU" dirty="0"/>
          </a:p>
          <a:p>
            <a:pPr marL="0" indent="0">
              <a:buNone/>
            </a:pPr>
            <a:r>
              <a:rPr lang="ru-RU" dirty="0"/>
              <a:t>Система Windows XP Professional 2002 Service pack   3</a:t>
            </a:r>
          </a:p>
          <a:p>
            <a:pPr marL="0" indent="0">
              <a:buNone/>
            </a:pPr>
            <a:r>
              <a:rPr lang="ru-RU" dirty="0"/>
              <a:t>Paint Версия 5.1 сборка 2600.xpsp_sp3_gdr.101209-1647:Service Pack 3)</a:t>
            </a:r>
          </a:p>
          <a:p>
            <a:endParaRPr lang="ru-RU" dirty="0"/>
          </a:p>
        </p:txBody>
      </p:sp>
    </p:spTree>
    <p:extLst>
      <p:ext uri="{BB962C8B-B14F-4D97-AF65-F5344CB8AC3E}">
        <p14:creationId xmlns:p14="http://schemas.microsoft.com/office/powerpoint/2010/main" val="279754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Test Execution</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a:t>
            </a:fld>
            <a:endParaRPr lang="ru-RU"/>
          </a:p>
        </p:txBody>
      </p:sp>
    </p:spTree>
    <p:extLst>
      <p:ext uri="{BB962C8B-B14F-4D97-AF65-F5344CB8AC3E}">
        <p14:creationId xmlns:p14="http://schemas.microsoft.com/office/powerpoint/2010/main" val="12126084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Bug report.  Example</a:t>
            </a:r>
            <a:r>
              <a:rPr lang="ru-RU" dirty="0"/>
              <a:t> - 3</a:t>
            </a:r>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40</a:t>
            </a:fld>
            <a:endParaRPr lang="ru-RU"/>
          </a:p>
        </p:txBody>
      </p:sp>
      <p:sp>
        <p:nvSpPr>
          <p:cNvPr id="5" name="Content Placeholder 4"/>
          <p:cNvSpPr>
            <a:spLocks noGrp="1"/>
          </p:cNvSpPr>
          <p:nvPr>
            <p:ph sz="quarter" idx="1"/>
          </p:nvPr>
        </p:nvSpPr>
        <p:spPr/>
        <p:txBody>
          <a:bodyPr/>
          <a:lstStyle/>
          <a:p>
            <a:r>
              <a:rPr lang="en-US" dirty="0" smtClean="0"/>
              <a:t>Attachment</a:t>
            </a:r>
          </a:p>
          <a:p>
            <a:endParaRPr lang="en-US" dirty="0" smtClean="0"/>
          </a:p>
          <a:p>
            <a:endParaRPr lang="en-US" dirty="0"/>
          </a:p>
          <a:p>
            <a:endParaRPr lang="en-US" dirty="0" smtClean="0"/>
          </a:p>
          <a:p>
            <a:endParaRPr lang="en-US" dirty="0"/>
          </a:p>
          <a:p>
            <a:endParaRPr lang="en-US" dirty="0" smtClean="0"/>
          </a:p>
          <a:p>
            <a:endParaRPr lang="ru-RU"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772816"/>
            <a:ext cx="3400000" cy="21904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3717032"/>
            <a:ext cx="3400000" cy="2190476"/>
          </a:xfrm>
          <a:prstGeom prst="rect">
            <a:avLst/>
          </a:prstGeom>
        </p:spPr>
      </p:pic>
    </p:spTree>
    <p:extLst>
      <p:ext uri="{BB962C8B-B14F-4D97-AF65-F5344CB8AC3E}">
        <p14:creationId xmlns:p14="http://schemas.microsoft.com/office/powerpoint/2010/main" val="671302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fontScale="90000"/>
          </a:bodyPr>
          <a:lstStyle/>
          <a:p>
            <a:r>
              <a:rPr lang="en-US"/>
              <a:t>Recommendations for a Effective Defect Reporting</a:t>
            </a:r>
            <a:endParaRPr lang="ru-RU"/>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41</a:t>
            </a:fld>
            <a:endParaRPr lang="ru-RU"/>
          </a:p>
        </p:txBody>
      </p:sp>
      <p:sp>
        <p:nvSpPr>
          <p:cNvPr id="5" name="Content Placeholder 4"/>
          <p:cNvSpPr>
            <a:spLocks noGrp="1"/>
          </p:cNvSpPr>
          <p:nvPr>
            <p:ph sz="quarter" idx="1"/>
          </p:nvPr>
        </p:nvSpPr>
        <p:spPr/>
        <p:txBody>
          <a:bodyPr>
            <a:normAutofit fontScale="77500" lnSpcReduction="20000"/>
          </a:bodyPr>
          <a:lstStyle/>
          <a:p>
            <a:r>
              <a:rPr lang="en-GB" dirty="0"/>
              <a:t>Write a bug immediately as soon as you find it. Waiting means that you will forget to write it altogether or important details about the bug will be forgotten. Also, writing the bug when you find it makes that information instantly available to everyone and the time will not be lost.</a:t>
            </a:r>
          </a:p>
          <a:p>
            <a:r>
              <a:rPr lang="en-GB" dirty="0"/>
              <a:t>Try to find most critical consequences of the bug. If you find any incorrect behaviour of the program, continue investigation and check the areas which this behaviour can affect in not appropriate way. As results, not serious defect having Medium Severity, may have critical consequences and lead to the increasing its Priority to the High or even ASAP value.</a:t>
            </a:r>
          </a:p>
          <a:p>
            <a:r>
              <a:rPr lang="en-GB" dirty="0"/>
              <a:t>If you describe the bug perfectly and a developer still cannot reproduce it, demonstrate it to him at his workstation, if it is possible.</a:t>
            </a:r>
          </a:p>
          <a:p>
            <a:r>
              <a:rPr lang="en-GB" dirty="0"/>
              <a:t>Read carefully what you have written in the bug report and make sure that you understand everything perfectly. If you have added steps to reproduce, follow them to make sure you have not missed any step.</a:t>
            </a:r>
          </a:p>
          <a:p>
            <a:r>
              <a:rPr lang="en-GB" dirty="0"/>
              <a:t>Remember, that to verify the problem can only the person who found it. Only in this case he can be sure that the bug he saw – fixed</a:t>
            </a:r>
            <a:r>
              <a:rPr lang="en-GB" dirty="0" smtClean="0"/>
              <a:t>.</a:t>
            </a:r>
            <a:endParaRPr lang="ru-RU" dirty="0"/>
          </a:p>
        </p:txBody>
      </p:sp>
    </p:spTree>
    <p:extLst>
      <p:ext uri="{BB962C8B-B14F-4D97-AF65-F5344CB8AC3E}">
        <p14:creationId xmlns:p14="http://schemas.microsoft.com/office/powerpoint/2010/main" val="2247562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normAutofit/>
          </a:bodyPr>
          <a:lstStyle/>
          <a:p>
            <a:r>
              <a:rPr lang="en-US"/>
              <a:t>Things Preventing Bug Fixing</a:t>
            </a:r>
            <a:endParaRPr lang="ru-RU"/>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42</a:t>
            </a:fld>
            <a:endParaRPr lang="ru-RU"/>
          </a:p>
        </p:txBody>
      </p:sp>
      <p:sp>
        <p:nvSpPr>
          <p:cNvPr id="192515" name="Rectangle 3"/>
          <p:cNvSpPr>
            <a:spLocks noGrp="1" noChangeArrowheads="1"/>
          </p:cNvSpPr>
          <p:nvPr>
            <p:ph sz="quarter" idx="1"/>
          </p:nvPr>
        </p:nvSpPr>
        <p:spPr/>
        <p:txBody>
          <a:bodyPr/>
          <a:lstStyle/>
          <a:p>
            <a:pPr marL="0" indent="0">
              <a:lnSpc>
                <a:spcPct val="90000"/>
              </a:lnSpc>
              <a:buNone/>
            </a:pPr>
            <a:r>
              <a:rPr lang="en-US" sz="2000" b="0" dirty="0"/>
              <a:t>These things reduce the probability that the bug will be taken seriously and fixed:</a:t>
            </a:r>
          </a:p>
          <a:p>
            <a:pPr marL="568325" lvl="1" indent="-331788">
              <a:lnSpc>
                <a:spcPct val="90000"/>
              </a:lnSpc>
            </a:pPr>
            <a:r>
              <a:rPr lang="en-US" sz="2000" dirty="0"/>
              <a:t>The programmer can not reproduce the defect by some reasons. For instance, some important steps are missed.</a:t>
            </a:r>
          </a:p>
          <a:p>
            <a:pPr marL="568325" lvl="1" indent="-331788">
              <a:lnSpc>
                <a:spcPct val="90000"/>
              </a:lnSpc>
            </a:pPr>
            <a:r>
              <a:rPr lang="en-US" sz="2000" dirty="0"/>
              <a:t>Severity inflation.</a:t>
            </a:r>
          </a:p>
          <a:p>
            <a:pPr marL="568325" lvl="1" indent="-331788">
              <a:lnSpc>
                <a:spcPct val="90000"/>
              </a:lnSpc>
            </a:pPr>
            <a:r>
              <a:rPr lang="en-US" sz="2000" dirty="0"/>
              <a:t>The description of incorrect behavior is absent.</a:t>
            </a:r>
          </a:p>
          <a:p>
            <a:pPr marL="568325" lvl="1" indent="-331788">
              <a:lnSpc>
                <a:spcPct val="90000"/>
              </a:lnSpc>
            </a:pPr>
            <a:r>
              <a:rPr lang="en-US" sz="2000" dirty="0"/>
              <a:t>The description of expected behavior is absent.</a:t>
            </a:r>
          </a:p>
          <a:p>
            <a:pPr marL="568325" lvl="1" indent="-331788">
              <a:lnSpc>
                <a:spcPct val="90000"/>
              </a:lnSpc>
            </a:pPr>
            <a:r>
              <a:rPr lang="en-US" sz="2000" dirty="0"/>
              <a:t>Reasoning of expected behavior is absent.</a:t>
            </a:r>
          </a:p>
          <a:p>
            <a:pPr marL="568325" lvl="1" indent="-331788">
              <a:lnSpc>
                <a:spcPct val="90000"/>
              </a:lnSpc>
            </a:pPr>
            <a:r>
              <a:rPr lang="en-US" sz="2000" dirty="0"/>
              <a:t>The programmer does not understand the report. For instance, tester used fuzzy or ambiguous wordings.</a:t>
            </a:r>
          </a:p>
          <a:p>
            <a:pPr marL="568325" lvl="1" indent="-331788">
              <a:lnSpc>
                <a:spcPct val="90000"/>
              </a:lnSpc>
            </a:pPr>
            <a:r>
              <a:rPr lang="en-US" sz="2000" dirty="0"/>
              <a:t>Screenshots are missed.</a:t>
            </a:r>
          </a:p>
          <a:p>
            <a:pPr marL="568325" lvl="1" indent="-331788">
              <a:lnSpc>
                <a:spcPct val="90000"/>
              </a:lnSpc>
            </a:pPr>
            <a:r>
              <a:rPr lang="en-US" sz="2000" dirty="0"/>
              <a:t>Reopening the bug report for new defects with similar symptoms.</a:t>
            </a:r>
            <a:endParaRPr lang="ru-RU" sz="2000" dirty="0"/>
          </a:p>
          <a:p>
            <a:pPr marL="568325" lvl="1" indent="-331788">
              <a:lnSpc>
                <a:spcPct val="90000"/>
              </a:lnSpc>
            </a:pPr>
            <a:r>
              <a:rPr lang="en-US" sz="2000" dirty="0"/>
              <a:t>Management or Customer does not care about bugs like this.</a:t>
            </a:r>
          </a:p>
          <a:p>
            <a:pPr marL="568325" lvl="1" indent="-331788">
              <a:lnSpc>
                <a:spcPct val="90000"/>
              </a:lnSpc>
            </a:pPr>
            <a:r>
              <a:rPr lang="en-US" sz="2000" dirty="0"/>
              <a:t>Language criticizing the programmer.</a:t>
            </a:r>
          </a:p>
          <a:p>
            <a:pPr marL="568325" lvl="1" indent="-331788">
              <a:lnSpc>
                <a:spcPct val="90000"/>
              </a:lnSpc>
            </a:pPr>
            <a:r>
              <a:rPr lang="en-US" sz="2000" dirty="0"/>
              <a:t>Weak reputation of the reporter (tester).</a:t>
            </a:r>
            <a:endParaRPr lang="ru-RU" sz="2000" dirty="0"/>
          </a:p>
          <a:p>
            <a:pPr marL="568325" lvl="1" indent="-331788">
              <a:lnSpc>
                <a:spcPct val="90000"/>
              </a:lnSpc>
            </a:pPr>
            <a:endParaRPr lang="en-US" sz="2000" dirty="0">
              <a:solidFill>
                <a:srgbClr val="333399"/>
              </a:solidFill>
            </a:endParaRPr>
          </a:p>
          <a:p>
            <a:pPr marL="568325" lvl="1" indent="-331788">
              <a:lnSpc>
                <a:spcPct val="90000"/>
              </a:lnSpc>
            </a:pPr>
            <a:endParaRPr lang="en-US" sz="2000" dirty="0">
              <a:solidFill>
                <a:srgbClr val="333399"/>
              </a:solidFill>
            </a:endParaRPr>
          </a:p>
          <a:p>
            <a:pPr marL="0" indent="0">
              <a:lnSpc>
                <a:spcPct val="90000"/>
              </a:lnSpc>
            </a:pPr>
            <a:endParaRPr lang="ru-RU" sz="2000" b="0" dirty="0">
              <a:solidFill>
                <a:srgbClr val="333399"/>
              </a:solidFill>
            </a:endParaRPr>
          </a:p>
        </p:txBody>
      </p:sp>
    </p:spTree>
    <p:extLst>
      <p:ext uri="{BB962C8B-B14F-4D97-AF65-F5344CB8AC3E}">
        <p14:creationId xmlns:p14="http://schemas.microsoft.com/office/powerpoint/2010/main" val="13204850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ormAutofit/>
          </a:bodyPr>
          <a:lstStyle/>
          <a:p>
            <a:r>
              <a:rPr lang="en-US" dirty="0"/>
              <a:t>Advantages of Good Defect Reporting</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43</a:t>
            </a:fld>
            <a:endParaRPr lang="ru-RU"/>
          </a:p>
        </p:txBody>
      </p:sp>
      <p:sp>
        <p:nvSpPr>
          <p:cNvPr id="117763" name="Rectangle 3"/>
          <p:cNvSpPr>
            <a:spLocks noGrp="1" noChangeArrowheads="1"/>
          </p:cNvSpPr>
          <p:nvPr>
            <p:ph sz="quarter" idx="1"/>
          </p:nvPr>
        </p:nvSpPr>
        <p:spPr/>
        <p:txBody>
          <a:bodyPr/>
          <a:lstStyle/>
          <a:p>
            <a:pPr marL="0" indent="0">
              <a:buNone/>
            </a:pPr>
            <a:r>
              <a:rPr lang="en-GB" sz="2400" b="0" dirty="0"/>
              <a:t>Effective defect report will help to</a:t>
            </a:r>
            <a:r>
              <a:rPr lang="en-GB" sz="2400" b="0" dirty="0" smtClean="0"/>
              <a:t>:</a:t>
            </a:r>
          </a:p>
          <a:p>
            <a:pPr>
              <a:spcBef>
                <a:spcPct val="20000"/>
              </a:spcBef>
              <a:spcAft>
                <a:spcPct val="20000"/>
              </a:spcAft>
            </a:pPr>
            <a:r>
              <a:rPr lang="en-GB" sz="2400" dirty="0">
                <a:solidFill>
                  <a:schemeClr val="tx2"/>
                </a:solidFill>
              </a:rPr>
              <a:t>Reduce the number of defects returned from development (declined and reopened defects</a:t>
            </a:r>
            <a:r>
              <a:rPr lang="en-GB" sz="2400" dirty="0" smtClean="0">
                <a:solidFill>
                  <a:schemeClr val="tx2"/>
                </a:solidFill>
              </a:rPr>
              <a:t>)</a:t>
            </a:r>
            <a:endParaRPr lang="en-GB" sz="2400" dirty="0">
              <a:solidFill>
                <a:schemeClr val="tx2"/>
              </a:solidFill>
            </a:endParaRPr>
          </a:p>
          <a:p>
            <a:pPr>
              <a:spcBef>
                <a:spcPct val="20000"/>
              </a:spcBef>
              <a:spcAft>
                <a:spcPct val="20000"/>
              </a:spcAft>
            </a:pPr>
            <a:r>
              <a:rPr lang="en-GB" sz="2400" dirty="0">
                <a:solidFill>
                  <a:schemeClr val="tx2"/>
                </a:solidFill>
              </a:rPr>
              <a:t>Increase the speed of getting defect </a:t>
            </a:r>
            <a:r>
              <a:rPr lang="en-GB" sz="2400" dirty="0" smtClean="0">
                <a:solidFill>
                  <a:schemeClr val="tx2"/>
                </a:solidFill>
              </a:rPr>
              <a:t>fixed</a:t>
            </a:r>
            <a:endParaRPr lang="en-GB" sz="2400" dirty="0">
              <a:solidFill>
                <a:schemeClr val="tx2"/>
              </a:solidFill>
            </a:endParaRPr>
          </a:p>
          <a:p>
            <a:pPr>
              <a:spcBef>
                <a:spcPct val="20000"/>
              </a:spcBef>
              <a:spcAft>
                <a:spcPct val="20000"/>
              </a:spcAft>
            </a:pPr>
            <a:r>
              <a:rPr lang="en-GB" sz="2400" dirty="0">
                <a:solidFill>
                  <a:schemeClr val="tx2"/>
                </a:solidFill>
              </a:rPr>
              <a:t>Reduce the cost of the bug </a:t>
            </a:r>
            <a:r>
              <a:rPr lang="en-GB" sz="2400" dirty="0" smtClean="0">
                <a:solidFill>
                  <a:schemeClr val="tx2"/>
                </a:solidFill>
              </a:rPr>
              <a:t>solving</a:t>
            </a:r>
            <a:endParaRPr lang="en-GB" sz="2400" dirty="0">
              <a:solidFill>
                <a:schemeClr val="tx2"/>
              </a:solidFill>
            </a:endParaRPr>
          </a:p>
          <a:p>
            <a:pPr>
              <a:spcBef>
                <a:spcPct val="20000"/>
              </a:spcBef>
              <a:spcAft>
                <a:spcPct val="20000"/>
              </a:spcAft>
            </a:pPr>
            <a:r>
              <a:rPr lang="en-GB" sz="2400" dirty="0">
                <a:solidFill>
                  <a:schemeClr val="tx2"/>
                </a:solidFill>
              </a:rPr>
              <a:t>Improve the credibility of </a:t>
            </a:r>
            <a:r>
              <a:rPr lang="en-GB" sz="2400" dirty="0" smtClean="0">
                <a:solidFill>
                  <a:schemeClr val="tx2"/>
                </a:solidFill>
              </a:rPr>
              <a:t>tester</a:t>
            </a:r>
            <a:endParaRPr lang="en-GB" sz="2400" dirty="0">
              <a:solidFill>
                <a:schemeClr val="tx2"/>
              </a:solidFill>
            </a:endParaRPr>
          </a:p>
          <a:p>
            <a:pPr>
              <a:spcBef>
                <a:spcPct val="20000"/>
              </a:spcBef>
              <a:spcAft>
                <a:spcPct val="20000"/>
              </a:spcAft>
            </a:pPr>
            <a:r>
              <a:rPr lang="en-GB" sz="2400" dirty="0">
                <a:solidFill>
                  <a:schemeClr val="tx2"/>
                </a:solidFill>
              </a:rPr>
              <a:t>Enhance teamwork between testers and developers and promote positive </a:t>
            </a:r>
            <a:r>
              <a:rPr lang="en-GB" sz="2400" dirty="0" smtClean="0">
                <a:solidFill>
                  <a:schemeClr val="tx2"/>
                </a:solidFill>
              </a:rPr>
              <a:t>relationships</a:t>
            </a:r>
            <a:endParaRPr lang="en-GB" sz="2400" dirty="0">
              <a:solidFill>
                <a:schemeClr val="tx2"/>
              </a:solidFill>
            </a:endParaRPr>
          </a:p>
          <a:p>
            <a:pPr>
              <a:spcBef>
                <a:spcPct val="20000"/>
              </a:spcBef>
              <a:spcAft>
                <a:spcPct val="20000"/>
              </a:spcAft>
              <a:buFontTx/>
              <a:buChar char="•"/>
            </a:pPr>
            <a:endParaRPr lang="en-GB" sz="2000" dirty="0">
              <a:solidFill>
                <a:srgbClr val="333399"/>
              </a:solidFill>
            </a:endParaRPr>
          </a:p>
          <a:p>
            <a:endParaRPr lang="en-GB" sz="2000" dirty="0">
              <a:solidFill>
                <a:srgbClr val="333399"/>
              </a:solidFill>
            </a:endParaRPr>
          </a:p>
          <a:p>
            <a:endParaRPr lang="en-GB" sz="2000" b="0" dirty="0">
              <a:solidFill>
                <a:srgbClr val="333399"/>
              </a:solidFill>
            </a:endParaRPr>
          </a:p>
          <a:p>
            <a:endParaRPr lang="en-GB" sz="2000" b="0" dirty="0">
              <a:solidFill>
                <a:srgbClr val="333399"/>
              </a:solidFill>
            </a:endParaRPr>
          </a:p>
        </p:txBody>
      </p:sp>
    </p:spTree>
    <p:extLst>
      <p:ext uri="{BB962C8B-B14F-4D97-AF65-F5344CB8AC3E}">
        <p14:creationId xmlns:p14="http://schemas.microsoft.com/office/powerpoint/2010/main" val="25025850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dirty="0"/>
              <a:t>Find </a:t>
            </a:r>
            <a:r>
              <a:rPr lang="en-US" dirty="0" smtClean="0"/>
              <a:t>Them All</a:t>
            </a:r>
            <a:r>
              <a:rPr lang="en-US" dirty="0"/>
              <a:t>!</a:t>
            </a:r>
            <a:endParaRPr lang="ru-RU" dirty="0"/>
          </a:p>
        </p:txBody>
      </p:sp>
      <p:pic>
        <p:nvPicPr>
          <p:cNvPr id="202756"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660650" y="1214438"/>
            <a:ext cx="3822700" cy="45259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44</a:t>
            </a:fld>
            <a:endParaRPr lang="ru-RU"/>
          </a:p>
        </p:txBody>
      </p:sp>
    </p:spTree>
    <p:extLst>
      <p:ext uri="{BB962C8B-B14F-4D97-AF65-F5344CB8AC3E}">
        <p14:creationId xmlns:p14="http://schemas.microsoft.com/office/powerpoint/2010/main" val="33013107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566738" y="795338"/>
          <a:ext cx="1466850" cy="390525"/>
        </p:xfrm>
        <a:graphic>
          <a:graphicData uri="http://schemas.openxmlformats.org/presentationml/2006/ole">
            <mc:AlternateContent xmlns:mc="http://schemas.openxmlformats.org/markup-compatibility/2006">
              <mc:Choice xmlns:v="urn:schemas-microsoft-com:vml" Requires="v">
                <p:oleObj spid="_x0000_s11674"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79533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Text Box 3"/>
          <p:cNvSpPr txBox="1">
            <a:spLocks noChangeArrowheads="1"/>
          </p:cNvSpPr>
          <p:nvPr/>
        </p:nvSpPr>
        <p:spPr bwMode="auto">
          <a:xfrm>
            <a:off x="2209800" y="833438"/>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002C78"/>
                </a:solidFill>
                <a:latin typeface="Tahoma" pitchFamily="34" charset="0"/>
              </a:rPr>
              <a:t>Your Global Technology Outsourcing Partner</a:t>
            </a:r>
            <a:r>
              <a:rPr lang="en-US" sz="1400" b="1">
                <a:latin typeface="Tahoma" pitchFamily="34" charset="0"/>
              </a:rPr>
              <a:t> </a:t>
            </a:r>
          </a:p>
        </p:txBody>
      </p:sp>
      <p:sp>
        <p:nvSpPr>
          <p:cNvPr id="9220"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9221"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9222"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9223"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1675"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8"/>
          <p:cNvSpPr>
            <a:spLocks noGrp="1" noChangeArrowheads="1"/>
          </p:cNvSpPr>
          <p:nvPr>
            <p:ph type="subTitle" idx="1"/>
          </p:nvPr>
        </p:nvSpPr>
        <p:spPr>
          <a:xfrm>
            <a:off x="481013" y="2752725"/>
            <a:ext cx="7504112" cy="2713038"/>
          </a:xfrm>
          <a:noFill/>
        </p:spPr>
        <p:txBody>
          <a:bodyPr/>
          <a:lstStyle/>
          <a:p>
            <a:pPr algn="l" eaLnBrk="1" hangingPunct="1">
              <a:lnSpc>
                <a:spcPct val="80000"/>
              </a:lnSpc>
            </a:pPr>
            <a:endParaRPr lang="en-US" b="0" dirty="0" smtClean="0">
              <a:solidFill>
                <a:schemeClr val="bg1"/>
              </a:solidFill>
            </a:endParaRPr>
          </a:p>
          <a:p>
            <a:pPr algn="l" eaLnBrk="1" hangingPunct="1">
              <a:lnSpc>
                <a:spcPct val="80000"/>
              </a:lnSpc>
            </a:pPr>
            <a:r>
              <a:rPr lang="en-US" b="0" dirty="0" smtClean="0">
                <a:solidFill>
                  <a:schemeClr val="bg1"/>
                </a:solidFill>
              </a:rPr>
              <a:t>EPAM Systems, Inc.</a:t>
            </a:r>
          </a:p>
          <a:p>
            <a:pPr algn="l" eaLnBrk="1" hangingPunct="1">
              <a:lnSpc>
                <a:spcPct val="80000"/>
              </a:lnSpc>
            </a:pPr>
            <a:r>
              <a:rPr lang="en-US" b="0" u="sng" dirty="0" smtClean="0">
                <a:solidFill>
                  <a:schemeClr val="bg1"/>
                </a:solidFill>
                <a:hlinkClick r:id="rId8"/>
              </a:rPr>
              <a:t>http://www.epam.com</a:t>
            </a:r>
            <a:endParaRPr lang="en-US" b="0" u="sng" dirty="0" smtClean="0">
              <a:solidFill>
                <a:schemeClr val="bg1"/>
              </a:solidFill>
            </a:endParaRPr>
          </a:p>
          <a:p>
            <a:pPr algn="l" eaLnBrk="1" hangingPunct="1">
              <a:lnSpc>
                <a:spcPct val="80000"/>
              </a:lnSpc>
            </a:pPr>
            <a:endParaRPr lang="en-US" u="sng" dirty="0">
              <a:solidFill>
                <a:schemeClr val="bg1"/>
              </a:solidFill>
            </a:endParaRPr>
          </a:p>
          <a:p>
            <a:pPr algn="l" eaLnBrk="1" hangingPunct="1">
              <a:lnSpc>
                <a:spcPct val="80000"/>
              </a:lnSpc>
            </a:pPr>
            <a:r>
              <a:rPr lang="en-US" dirty="0" smtClean="0">
                <a:solidFill>
                  <a:schemeClr val="bg1"/>
                </a:solidFill>
              </a:rPr>
              <a:t>NTUU “KPI”</a:t>
            </a:r>
          </a:p>
          <a:p>
            <a:pPr algn="l" eaLnBrk="1" hangingPunct="1">
              <a:lnSpc>
                <a:spcPct val="80000"/>
              </a:lnSpc>
            </a:pPr>
            <a:r>
              <a:rPr lang="en-US" u="sng" dirty="0" smtClean="0">
                <a:solidFill>
                  <a:schemeClr val="bg1"/>
                </a:solidFill>
                <a:hlinkClick r:id="rId9"/>
              </a:rPr>
              <a:t>http://kpi.ua</a:t>
            </a:r>
            <a:endParaRPr lang="ru-RU" dirty="0">
              <a:solidFill>
                <a:schemeClr val="bg1"/>
              </a:solidFill>
            </a:endParaRPr>
          </a:p>
          <a:p>
            <a:pPr algn="l" eaLnBrk="1" hangingPunct="1">
              <a:lnSpc>
                <a:spcPct val="80000"/>
              </a:lnSpc>
            </a:pPr>
            <a:endParaRPr lang="ru-RU" dirty="0" smtClean="0">
              <a:solidFill>
                <a:schemeClr val="bg1"/>
              </a:solidFill>
            </a:endParaRPr>
          </a:p>
        </p:txBody>
      </p:sp>
      <p:sp>
        <p:nvSpPr>
          <p:cNvPr id="9225" name="TextBox 1"/>
          <p:cNvSpPr txBox="1">
            <a:spLocks noChangeArrowheads="1"/>
          </p:cNvSpPr>
          <p:nvPr/>
        </p:nvSpPr>
        <p:spPr bwMode="auto">
          <a:xfrm>
            <a:off x="2274888" y="1700213"/>
            <a:ext cx="3592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b="1" dirty="0">
                <a:latin typeface="+mn-lt"/>
              </a:rPr>
              <a:t>Thanks for your attention</a:t>
            </a:r>
            <a:endParaRPr lang="ru-RU" sz="2000" b="1" dirty="0">
              <a:latin typeface="+mn-lt"/>
            </a:endParaRPr>
          </a:p>
        </p:txBody>
      </p:sp>
    </p:spTree>
    <p:extLst>
      <p:ext uri="{BB962C8B-B14F-4D97-AF65-F5344CB8AC3E}">
        <p14:creationId xmlns:p14="http://schemas.microsoft.com/office/powerpoint/2010/main" val="4122120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Execution Plan  (Scheduler)</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5</a:t>
            </a:fld>
            <a:endParaRPr lang="ru-RU"/>
          </a:p>
        </p:txBody>
      </p:sp>
      <p:sp>
        <p:nvSpPr>
          <p:cNvPr id="5" name="Content Placeholder 4"/>
          <p:cNvSpPr>
            <a:spLocks noGrp="1"/>
          </p:cNvSpPr>
          <p:nvPr>
            <p:ph sz="quarter" idx="1"/>
          </p:nvPr>
        </p:nvSpPr>
        <p:spPr/>
        <p:txBody>
          <a:bodyPr/>
          <a:lstStyle/>
          <a:p>
            <a:pPr marL="0" indent="0" algn="just">
              <a:buNone/>
            </a:pPr>
            <a:r>
              <a:rPr lang="en-US" dirty="0"/>
              <a:t>This plan is intended to document the progress of execution for each test documented in the  Test </a:t>
            </a:r>
            <a:r>
              <a:rPr lang="en-US" dirty="0" smtClean="0"/>
              <a:t>Plan.</a:t>
            </a:r>
            <a:r>
              <a:rPr lang="en-US" dirty="0"/>
              <a:t>  Summaries of each test, as well as any defects uncovered by the test, are located in this document.  For descriptions and locations of each test, please refer to the test plan</a:t>
            </a:r>
            <a:endParaRPr lang="ru-RU" dirty="0"/>
          </a:p>
        </p:txBody>
      </p:sp>
    </p:spTree>
    <p:extLst>
      <p:ext uri="{BB962C8B-B14F-4D97-AF65-F5344CB8AC3E}">
        <p14:creationId xmlns:p14="http://schemas.microsoft.com/office/powerpoint/2010/main" val="2358427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Execution </a:t>
            </a:r>
            <a:r>
              <a:rPr lang="en-US" dirty="0" smtClean="0"/>
              <a:t>Scheduler Template</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6</a:t>
            </a:fld>
            <a:endParaRPr lang="ru-RU"/>
          </a:p>
        </p:txBody>
      </p:sp>
      <p:sp>
        <p:nvSpPr>
          <p:cNvPr id="7" name="Rectangle 1"/>
          <p:cNvSpPr>
            <a:spLocks noChangeArrowheads="1"/>
          </p:cNvSpPr>
          <p:nvPr/>
        </p:nvSpPr>
        <p:spPr bwMode="auto">
          <a:xfrm>
            <a:off x="3175000" y="118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92338399"/>
              </p:ext>
            </p:extLst>
          </p:nvPr>
        </p:nvGraphicFramePr>
        <p:xfrm>
          <a:off x="611559" y="1988840"/>
          <a:ext cx="8064897" cy="3085883"/>
        </p:xfrm>
        <a:graphic>
          <a:graphicData uri="http://schemas.openxmlformats.org/drawingml/2006/table">
            <a:tbl>
              <a:tblPr firstRow="1" firstCol="1" bandRow="1">
                <a:tableStyleId>{5C22544A-7EE6-4342-B048-85BDC9FD1C3A}</a:tableStyleId>
              </a:tblPr>
              <a:tblGrid>
                <a:gridCol w="2479043"/>
                <a:gridCol w="1657470"/>
                <a:gridCol w="1274071"/>
                <a:gridCol w="1358169"/>
                <a:gridCol w="1296144"/>
              </a:tblGrid>
              <a:tr h="962033">
                <a:tc>
                  <a:txBody>
                    <a:bodyPr/>
                    <a:lstStyle/>
                    <a:p>
                      <a:pPr algn="ctr">
                        <a:lnSpc>
                          <a:spcPct val="115000"/>
                        </a:lnSpc>
                        <a:spcAft>
                          <a:spcPts val="300"/>
                        </a:spcAft>
                      </a:pPr>
                      <a:r>
                        <a:rPr lang="en-GB" sz="2000">
                          <a:effectLst/>
                        </a:rPr>
                        <a:t>Task</a:t>
                      </a:r>
                      <a:endParaRPr lang="ru-RU" sz="2000">
                        <a:effectLst/>
                        <a:latin typeface="Times New Roman"/>
                        <a:ea typeface="Times New Roman"/>
                        <a:cs typeface="Times New Roman"/>
                      </a:endParaRPr>
                    </a:p>
                  </a:txBody>
                  <a:tcPr marL="68580" marR="68580" marT="0" marB="0"/>
                </a:tc>
                <a:tc>
                  <a:txBody>
                    <a:bodyPr/>
                    <a:lstStyle/>
                    <a:p>
                      <a:pPr algn="ctr">
                        <a:lnSpc>
                          <a:spcPct val="115000"/>
                        </a:lnSpc>
                        <a:spcAft>
                          <a:spcPts val="300"/>
                        </a:spcAft>
                      </a:pPr>
                      <a:r>
                        <a:rPr lang="en-GB" sz="2000">
                          <a:effectLst/>
                        </a:rPr>
                        <a:t>Start Date</a:t>
                      </a:r>
                      <a:endParaRPr lang="ru-RU" sz="2000">
                        <a:effectLst/>
                        <a:latin typeface="Times New Roman"/>
                        <a:ea typeface="Times New Roman"/>
                        <a:cs typeface="Times New Roman"/>
                      </a:endParaRPr>
                    </a:p>
                  </a:txBody>
                  <a:tcPr marL="68580" marR="68580" marT="0" marB="0"/>
                </a:tc>
                <a:tc>
                  <a:txBody>
                    <a:bodyPr/>
                    <a:lstStyle/>
                    <a:p>
                      <a:pPr algn="ctr">
                        <a:lnSpc>
                          <a:spcPct val="115000"/>
                        </a:lnSpc>
                        <a:spcAft>
                          <a:spcPts val="300"/>
                        </a:spcAft>
                      </a:pPr>
                      <a:r>
                        <a:rPr lang="en-GB" sz="2000">
                          <a:effectLst/>
                        </a:rPr>
                        <a:t>Duration</a:t>
                      </a:r>
                      <a:endParaRPr lang="ru-RU" sz="2000">
                        <a:effectLst/>
                        <a:latin typeface="Times New Roman"/>
                        <a:ea typeface="Times New Roman"/>
                        <a:cs typeface="Times New Roman"/>
                      </a:endParaRPr>
                    </a:p>
                  </a:txBody>
                  <a:tcPr marL="68580" marR="68580" marT="0" marB="0"/>
                </a:tc>
                <a:tc>
                  <a:txBody>
                    <a:bodyPr/>
                    <a:lstStyle/>
                    <a:p>
                      <a:pPr algn="ctr">
                        <a:lnSpc>
                          <a:spcPct val="115000"/>
                        </a:lnSpc>
                        <a:spcAft>
                          <a:spcPts val="300"/>
                        </a:spcAft>
                      </a:pPr>
                      <a:r>
                        <a:rPr lang="en-GB" sz="2000">
                          <a:effectLst/>
                        </a:rPr>
                        <a:t>Finish Date</a:t>
                      </a:r>
                      <a:endParaRPr lang="ru-RU" sz="2000">
                        <a:effectLst/>
                        <a:latin typeface="Times New Roman"/>
                        <a:ea typeface="Times New Roman"/>
                        <a:cs typeface="Times New Roman"/>
                      </a:endParaRPr>
                    </a:p>
                  </a:txBody>
                  <a:tcPr marL="68580" marR="68580" marT="0" marB="0"/>
                </a:tc>
                <a:tc>
                  <a:txBody>
                    <a:bodyPr/>
                    <a:lstStyle/>
                    <a:p>
                      <a:pPr algn="ctr">
                        <a:lnSpc>
                          <a:spcPct val="115000"/>
                        </a:lnSpc>
                        <a:spcAft>
                          <a:spcPts val="300"/>
                        </a:spcAft>
                      </a:pPr>
                      <a:r>
                        <a:rPr lang="en-GB" sz="2000">
                          <a:effectLst/>
                        </a:rPr>
                        <a:t>Responsibility</a:t>
                      </a:r>
                      <a:endParaRPr lang="ru-RU" sz="2000">
                        <a:effectLst/>
                        <a:latin typeface="Times New Roman"/>
                        <a:ea typeface="Times New Roman"/>
                        <a:cs typeface="Times New Roman"/>
                      </a:endParaRPr>
                    </a:p>
                  </a:txBody>
                  <a:tcPr marL="68580" marR="68580" marT="0" marB="0"/>
                </a:tc>
              </a:tr>
              <a:tr h="461570">
                <a:tc>
                  <a:txBody>
                    <a:bodyPr/>
                    <a:lstStyle/>
                    <a:p>
                      <a:pPr>
                        <a:lnSpc>
                          <a:spcPct val="115000"/>
                        </a:lnSpc>
                        <a:spcAft>
                          <a:spcPts val="300"/>
                        </a:spcAft>
                      </a:pPr>
                      <a:r>
                        <a:rPr lang="en-GB" sz="2000" dirty="0">
                          <a:effectLst/>
                        </a:rPr>
                        <a:t> </a:t>
                      </a:r>
                      <a:r>
                        <a:rPr lang="en-GB" sz="2000" dirty="0" smtClean="0">
                          <a:effectLst/>
                        </a:rPr>
                        <a:t>Test Suite #1.</a:t>
                      </a:r>
                      <a:r>
                        <a:rPr lang="en-GB" sz="2000" baseline="0" dirty="0" smtClean="0">
                          <a:effectLst/>
                        </a:rPr>
                        <a:t> </a:t>
                      </a:r>
                      <a:r>
                        <a:rPr lang="en-GB" sz="2000" baseline="0" dirty="0" err="1" smtClean="0">
                          <a:effectLst/>
                        </a:rPr>
                        <a:t>CardIndex</a:t>
                      </a:r>
                      <a:endParaRPr lang="ru-RU" sz="2000" dirty="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dirty="0">
                          <a:effectLst/>
                        </a:rPr>
                        <a:t> </a:t>
                      </a:r>
                      <a:r>
                        <a:rPr lang="en-GB" sz="2000" dirty="0" smtClean="0">
                          <a:effectLst/>
                        </a:rPr>
                        <a:t>01.04.2011</a:t>
                      </a:r>
                      <a:endParaRPr lang="ru-RU" sz="2000" dirty="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dirty="0">
                          <a:effectLst/>
                        </a:rPr>
                        <a:t> </a:t>
                      </a:r>
                      <a:r>
                        <a:rPr lang="en-GB" sz="2000" dirty="0" smtClean="0">
                          <a:effectLst/>
                        </a:rPr>
                        <a:t>4h</a:t>
                      </a:r>
                      <a:endParaRPr lang="ru-RU" sz="2000" dirty="0">
                        <a:effectLst/>
                        <a:latin typeface="Times New Roman"/>
                        <a:ea typeface="Times New Roman"/>
                        <a:cs typeface="Times New Roman"/>
                      </a:endParaRPr>
                    </a:p>
                  </a:txBody>
                  <a:tcPr marL="68580" marR="68580" marT="0" marB="0"/>
                </a:tc>
                <a:tc>
                  <a:txBody>
                    <a:bodyPr/>
                    <a:lstStyle/>
                    <a:p>
                      <a:pPr marL="0" marR="0" indent="0" algn="l" defTabSz="914400" rtl="0" eaLnBrk="1" fontAlgn="auto" latinLnBrk="0" hangingPunct="1">
                        <a:lnSpc>
                          <a:spcPct val="115000"/>
                        </a:lnSpc>
                        <a:spcBef>
                          <a:spcPts val="0"/>
                        </a:spcBef>
                        <a:spcAft>
                          <a:spcPts val="300"/>
                        </a:spcAft>
                        <a:buClrTx/>
                        <a:buSzTx/>
                        <a:buFontTx/>
                        <a:buNone/>
                        <a:tabLst/>
                        <a:defRPr/>
                      </a:pPr>
                      <a:r>
                        <a:rPr lang="en-GB" sz="2000" dirty="0">
                          <a:effectLst/>
                        </a:rPr>
                        <a:t> </a:t>
                      </a:r>
                      <a:r>
                        <a:rPr lang="en-GB" sz="2000" dirty="0" smtClean="0">
                          <a:effectLst/>
                        </a:rPr>
                        <a:t>01.04.2011</a:t>
                      </a:r>
                      <a:endParaRPr lang="ru-RU" sz="2000" dirty="0" smtClean="0">
                        <a:effectLst/>
                        <a:latin typeface="Times New Roman"/>
                        <a:ea typeface="Times New Roman"/>
                        <a:cs typeface="Times New Roman"/>
                      </a:endParaRPr>
                    </a:p>
                    <a:p>
                      <a:pPr>
                        <a:lnSpc>
                          <a:spcPct val="115000"/>
                        </a:lnSpc>
                        <a:spcAft>
                          <a:spcPts val="300"/>
                        </a:spcAft>
                      </a:pPr>
                      <a:endParaRPr lang="ru-RU" sz="2000" dirty="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dirty="0">
                          <a:effectLst/>
                        </a:rPr>
                        <a:t> </a:t>
                      </a:r>
                      <a:r>
                        <a:rPr lang="en-GB" sz="2000" dirty="0" err="1" smtClean="0">
                          <a:effectLst/>
                        </a:rPr>
                        <a:t>Ivanets</a:t>
                      </a:r>
                      <a:endParaRPr lang="ru-RU" sz="2000" dirty="0">
                        <a:effectLst/>
                        <a:latin typeface="Times New Roman"/>
                        <a:ea typeface="Times New Roman"/>
                        <a:cs typeface="Times New Roman"/>
                      </a:endParaRPr>
                    </a:p>
                  </a:txBody>
                  <a:tcPr marL="68580" marR="68580" marT="0" marB="0"/>
                </a:tc>
              </a:tr>
              <a:tr h="461570">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r>
              <a:tr h="461570">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r>
              <a:tr h="461570">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a:effectLst/>
                        </a:rPr>
                        <a:t> </a:t>
                      </a:r>
                      <a:endParaRPr lang="ru-RU" sz="2000">
                        <a:effectLst/>
                        <a:latin typeface="Times New Roman"/>
                        <a:ea typeface="Times New Roman"/>
                        <a:cs typeface="Times New Roman"/>
                      </a:endParaRPr>
                    </a:p>
                  </a:txBody>
                  <a:tcPr marL="68580" marR="68580" marT="0" marB="0"/>
                </a:tc>
                <a:tc>
                  <a:txBody>
                    <a:bodyPr/>
                    <a:lstStyle/>
                    <a:p>
                      <a:pPr>
                        <a:lnSpc>
                          <a:spcPct val="115000"/>
                        </a:lnSpc>
                        <a:spcAft>
                          <a:spcPts val="300"/>
                        </a:spcAft>
                      </a:pPr>
                      <a:r>
                        <a:rPr lang="en-GB" sz="2000" dirty="0">
                          <a:effectLst/>
                        </a:rPr>
                        <a:t> </a:t>
                      </a:r>
                      <a:endParaRPr lang="ru-RU" sz="2000" dirty="0">
                        <a:effectLst/>
                        <a:latin typeface="Times New Roman"/>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210283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Artifacts</a:t>
            </a:r>
            <a:endParaRPr lang="ru-RU" dirty="0"/>
          </a:p>
        </p:txBody>
      </p:sp>
      <p:sp>
        <p:nvSpPr>
          <p:cNvPr id="3" name="Text Placeholder 2"/>
          <p:cNvSpPr>
            <a:spLocks noGrp="1"/>
          </p:cNvSpPr>
          <p:nvPr>
            <p:ph type="body" idx="1"/>
          </p:nvPr>
        </p:nvSpPr>
        <p:spPr/>
        <p:txBody>
          <a:bodyPr/>
          <a:lstStyle/>
          <a:p>
            <a:r>
              <a:rPr lang="en-US" dirty="0" smtClean="0"/>
              <a:t>Bug Report</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7</a:t>
            </a:fld>
            <a:endParaRPr lang="ru-RU"/>
          </a:p>
        </p:txBody>
      </p:sp>
    </p:spTree>
    <p:extLst>
      <p:ext uri="{BB962C8B-B14F-4D97-AF65-F5344CB8AC3E}">
        <p14:creationId xmlns:p14="http://schemas.microsoft.com/office/powerpoint/2010/main" val="18278406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title"/>
          </p:nvPr>
        </p:nvSpPr>
        <p:spPr>
          <a:noFill/>
          <a:ln/>
        </p:spPr>
        <p:txBody>
          <a:bodyPr/>
          <a:lstStyle/>
          <a:p>
            <a:r>
              <a:rPr lang="en-US"/>
              <a:t>Some History</a:t>
            </a:r>
            <a:r>
              <a:rPr lang="ru-RU"/>
              <a:t> </a:t>
            </a:r>
          </a:p>
        </p:txBody>
      </p:sp>
      <p:sp>
        <p:nvSpPr>
          <p:cNvPr id="199685" name="Rectangle 5"/>
          <p:cNvSpPr>
            <a:spLocks noGrp="1" noChangeArrowheads="1"/>
          </p:cNvSpPr>
          <p:nvPr>
            <p:ph sz="quarter" idx="1"/>
          </p:nvPr>
        </p:nvSpPr>
        <p:spPr>
          <a:xfrm>
            <a:off x="457200" y="1219200"/>
            <a:ext cx="2818656" cy="4730080"/>
          </a:xfrm>
          <a:noFill/>
          <a:ln/>
        </p:spPr>
        <p:txBody>
          <a:bodyPr>
            <a:normAutofit fontScale="92500" lnSpcReduction="20000"/>
          </a:bodyPr>
          <a:lstStyle/>
          <a:p>
            <a:pPr marL="0" indent="0">
              <a:lnSpc>
                <a:spcPct val="150000"/>
              </a:lnSpc>
              <a:spcBef>
                <a:spcPct val="10000"/>
              </a:spcBef>
              <a:buNone/>
            </a:pPr>
            <a:r>
              <a:rPr lang="en-GB" sz="1800" b="0" dirty="0"/>
              <a:t>The first defects was found on Sep 09 of 1945. </a:t>
            </a:r>
          </a:p>
          <a:p>
            <a:pPr marL="0" indent="0">
              <a:lnSpc>
                <a:spcPct val="150000"/>
              </a:lnSpc>
              <a:spcBef>
                <a:spcPct val="10000"/>
              </a:spcBef>
              <a:buNone/>
            </a:pPr>
            <a:r>
              <a:rPr lang="en-GB" sz="1800" b="0" dirty="0"/>
              <a:t>This day, scientists of Harvard University tested computer Mark II Aiken Relay Calculator and found butterfly stuck between contacts of electromechanical relay. Extracted insect was pasted in technical journal with covered legend:</a:t>
            </a:r>
          </a:p>
          <a:p>
            <a:pPr marL="0" indent="0" algn="ctr">
              <a:lnSpc>
                <a:spcPct val="150000"/>
              </a:lnSpc>
              <a:spcBef>
                <a:spcPct val="10000"/>
              </a:spcBef>
              <a:buNone/>
            </a:pPr>
            <a:r>
              <a:rPr lang="en-GB" sz="1800" b="0" dirty="0">
                <a:solidFill>
                  <a:schemeClr val="accent1"/>
                </a:solidFill>
              </a:rPr>
              <a:t> </a:t>
            </a:r>
            <a:r>
              <a:rPr lang="en-GB" sz="1800" dirty="0">
                <a:solidFill>
                  <a:schemeClr val="accent1"/>
                </a:solidFill>
              </a:rPr>
              <a:t>“First actual case of bug being found”.</a:t>
            </a:r>
            <a:endParaRPr lang="en-GB" sz="1800" b="0" dirty="0">
              <a:solidFill>
                <a:schemeClr val="accent1"/>
              </a:solidFill>
            </a:endParaRPr>
          </a:p>
        </p:txBody>
      </p:sp>
      <p:pic>
        <p:nvPicPr>
          <p:cNvPr id="199686" name="Picture 6" descr="h96566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1298464"/>
            <a:ext cx="5286443"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8</a:t>
            </a:fld>
            <a:endParaRPr lang="ru-RU"/>
          </a:p>
        </p:txBody>
      </p:sp>
    </p:spTree>
    <p:extLst>
      <p:ext uri="{BB962C8B-B14F-4D97-AF65-F5344CB8AC3E}">
        <p14:creationId xmlns:p14="http://schemas.microsoft.com/office/powerpoint/2010/main" val="2112918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99686"/>
                                        </p:tgtEl>
                                        <p:attrNameLst>
                                          <p:attrName>style.visibility</p:attrName>
                                        </p:attrNameLst>
                                      </p:cBhvr>
                                      <p:to>
                                        <p:strVal val="visible"/>
                                      </p:to>
                                    </p:set>
                                    <p:anim calcmode="lin" valueType="num">
                                      <p:cBhvr>
                                        <p:cTn id="7" dur="500" fill="hold"/>
                                        <p:tgtEl>
                                          <p:spTgt spid="199686"/>
                                        </p:tgtEl>
                                        <p:attrNameLst>
                                          <p:attrName>ppt_w</p:attrName>
                                        </p:attrNameLst>
                                      </p:cBhvr>
                                      <p:tavLst>
                                        <p:tav tm="0">
                                          <p:val>
                                            <p:fltVal val="0"/>
                                          </p:val>
                                        </p:tav>
                                        <p:tav tm="100000">
                                          <p:val>
                                            <p:strVal val="#ppt_w"/>
                                          </p:val>
                                        </p:tav>
                                      </p:tavLst>
                                    </p:anim>
                                    <p:anim calcmode="lin" valueType="num">
                                      <p:cBhvr>
                                        <p:cTn id="8" dur="500" fill="hold"/>
                                        <p:tgtEl>
                                          <p:spTgt spid="199686"/>
                                        </p:tgtEl>
                                        <p:attrNameLst>
                                          <p:attrName>ppt_h</p:attrName>
                                        </p:attrNameLst>
                                      </p:cBhvr>
                                      <p:tavLst>
                                        <p:tav tm="0">
                                          <p:val>
                                            <p:fltVal val="0"/>
                                          </p:val>
                                        </p:tav>
                                        <p:tav tm="100000">
                                          <p:val>
                                            <p:strVal val="#ppt_h"/>
                                          </p:val>
                                        </p:tav>
                                      </p:tavLst>
                                    </p:anim>
                                    <p:animEffect transition="in" filter="fade">
                                      <p:cBhvr>
                                        <p:cTn id="9"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What is a </a:t>
            </a:r>
            <a:r>
              <a:rPr lang="en-US" dirty="0" smtClean="0"/>
              <a:t>Bug</a:t>
            </a:r>
            <a:r>
              <a:rPr lang="en-US" dirty="0"/>
              <a:t>?</a:t>
            </a:r>
            <a:endParaRPr lang="ru-RU" dirty="0"/>
          </a:p>
        </p:txBody>
      </p:sp>
      <p:sp>
        <p:nvSpPr>
          <p:cNvPr id="118787" name="Rectangle 3"/>
          <p:cNvSpPr>
            <a:spLocks noGrp="1" noChangeArrowheads="1"/>
          </p:cNvSpPr>
          <p:nvPr>
            <p:ph sz="quarter" idx="1"/>
          </p:nvPr>
        </p:nvSpPr>
        <p:spPr/>
        <p:txBody>
          <a:bodyPr>
            <a:normAutofit/>
          </a:bodyPr>
          <a:lstStyle/>
          <a:p>
            <a:pPr>
              <a:spcBef>
                <a:spcPct val="50000"/>
              </a:spcBef>
              <a:spcAft>
                <a:spcPct val="50000"/>
              </a:spcAft>
            </a:pPr>
            <a:r>
              <a:rPr lang="en-GB" sz="2400" b="0" dirty="0"/>
              <a:t>A defect is </a:t>
            </a:r>
            <a:r>
              <a:rPr lang="en-GB" sz="2400" b="0" dirty="0" err="1"/>
              <a:t>nonconformance</a:t>
            </a:r>
            <a:r>
              <a:rPr lang="en-GB" sz="2400" b="0" dirty="0"/>
              <a:t> to requirements or functional specification.</a:t>
            </a:r>
          </a:p>
          <a:p>
            <a:pPr>
              <a:spcBef>
                <a:spcPct val="50000"/>
              </a:spcBef>
              <a:spcAft>
                <a:spcPct val="50000"/>
              </a:spcAft>
            </a:pPr>
            <a:r>
              <a:rPr lang="en-GB" sz="2400" b="0" dirty="0"/>
              <a:t>A software error is something that does not correspond to valid Customer’s expectations that are assumed but may be not described in product requirements.</a:t>
            </a:r>
          </a:p>
          <a:p>
            <a:pPr>
              <a:spcBef>
                <a:spcPct val="50000"/>
              </a:spcBef>
              <a:spcAft>
                <a:spcPct val="50000"/>
              </a:spcAft>
            </a:pPr>
            <a:r>
              <a:rPr lang="en-GB" sz="2400" b="0" dirty="0"/>
              <a:t>A defect may have a place in requirements or any other documentation, in design or architecture, code etc.</a:t>
            </a:r>
          </a:p>
          <a:p>
            <a:pPr>
              <a:spcBef>
                <a:spcPct val="50000"/>
              </a:spcBef>
              <a:spcAft>
                <a:spcPct val="50000"/>
              </a:spcAft>
            </a:pPr>
            <a:r>
              <a:rPr lang="en-GB" sz="2400" b="0" dirty="0"/>
              <a:t>A bug can be result of incorrect environment, configuration or data.</a:t>
            </a:r>
          </a:p>
          <a:p>
            <a:pPr>
              <a:spcBef>
                <a:spcPct val="50000"/>
              </a:spcBef>
              <a:spcAft>
                <a:spcPct val="50000"/>
              </a:spcAft>
            </a:pPr>
            <a:endParaRPr lang="en-GB" sz="2400" b="0"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9</a:t>
            </a:fld>
            <a:endParaRPr lang="ru-RU"/>
          </a:p>
        </p:txBody>
      </p:sp>
    </p:spTree>
    <p:extLst>
      <p:ext uri="{BB962C8B-B14F-4D97-AF65-F5344CB8AC3E}">
        <p14:creationId xmlns:p14="http://schemas.microsoft.com/office/powerpoint/2010/main" val="101158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fade">
                                      <p:cBhvr>
                                        <p:cTn id="7" dur="1000"/>
                                        <p:tgtEl>
                                          <p:spTgt spid="118787">
                                            <p:txEl>
                                              <p:pRg st="0" end="0"/>
                                            </p:txEl>
                                          </p:spTgt>
                                        </p:tgtEl>
                                      </p:cBhvr>
                                    </p:animEffect>
                                    <p:anim calcmode="lin" valueType="num">
                                      <p:cBhvr>
                                        <p:cTn id="8" dur="10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1878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18787">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18787">
                                            <p:txEl>
                                              <p:pRg st="1" end="1"/>
                                            </p:txEl>
                                          </p:spTgt>
                                        </p:tgtEl>
                                        <p:attrNameLst>
                                          <p:attrName>style.visibility</p:attrName>
                                        </p:attrNameLst>
                                      </p:cBhvr>
                                      <p:to>
                                        <p:strVal val="visible"/>
                                      </p:to>
                                    </p:set>
                                    <p:animEffect transition="in" filter="fade">
                                      <p:cBhvr>
                                        <p:cTn id="13" dur="1000"/>
                                        <p:tgtEl>
                                          <p:spTgt spid="118787">
                                            <p:txEl>
                                              <p:pRg st="1" end="1"/>
                                            </p:txEl>
                                          </p:spTgt>
                                        </p:tgtEl>
                                      </p:cBhvr>
                                    </p:animEffect>
                                    <p:anim calcmode="lin" valueType="num">
                                      <p:cBhvr>
                                        <p:cTn id="14" dur="10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18787">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8787">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18787">
                                            <p:txEl>
                                              <p:pRg st="2" end="2"/>
                                            </p:txEl>
                                          </p:spTgt>
                                        </p:tgtEl>
                                        <p:attrNameLst>
                                          <p:attrName>style.visibility</p:attrName>
                                        </p:attrNameLst>
                                      </p:cBhvr>
                                      <p:to>
                                        <p:strVal val="visible"/>
                                      </p:to>
                                    </p:set>
                                    <p:animEffect transition="in" filter="fade">
                                      <p:cBhvr>
                                        <p:cTn id="19" dur="1000"/>
                                        <p:tgtEl>
                                          <p:spTgt spid="118787">
                                            <p:txEl>
                                              <p:pRg st="2" end="2"/>
                                            </p:txEl>
                                          </p:spTgt>
                                        </p:tgtEl>
                                      </p:cBhvr>
                                    </p:animEffect>
                                    <p:anim calcmode="lin" valueType="num">
                                      <p:cBhvr>
                                        <p:cTn id="20" dur="1000" fill="hold"/>
                                        <p:tgtEl>
                                          <p:spTgt spid="118787">
                                            <p:txEl>
                                              <p:pRg st="2" end="2"/>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18787">
                                            <p:txEl>
                                              <p:pRg st="2" end="2"/>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8787">
                                            <p:txEl>
                                              <p:pRg st="2" end="2"/>
                                            </p:txEl>
                                          </p:spTgt>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18787">
                                            <p:txEl>
                                              <p:pRg st="3" end="3"/>
                                            </p:txEl>
                                          </p:spTgt>
                                        </p:tgtEl>
                                        <p:attrNameLst>
                                          <p:attrName>style.visibility</p:attrName>
                                        </p:attrNameLst>
                                      </p:cBhvr>
                                      <p:to>
                                        <p:strVal val="visible"/>
                                      </p:to>
                                    </p:set>
                                    <p:animEffect transition="in" filter="fade">
                                      <p:cBhvr>
                                        <p:cTn id="25" dur="1000"/>
                                        <p:tgtEl>
                                          <p:spTgt spid="118787">
                                            <p:txEl>
                                              <p:pRg st="3" end="3"/>
                                            </p:txEl>
                                          </p:spTgt>
                                        </p:tgtEl>
                                      </p:cBhvr>
                                    </p:animEffect>
                                    <p:anim calcmode="lin" valueType="num">
                                      <p:cBhvr>
                                        <p:cTn id="26" dur="1000" fill="hold"/>
                                        <p:tgtEl>
                                          <p:spTgt spid="118787">
                                            <p:txEl>
                                              <p:pRg st="3" end="3"/>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118787">
                                            <p:txEl>
                                              <p:pRg st="3" end="3"/>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878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EPAM">
      <a:dk1>
        <a:sysClr val="windowText" lastClr="000000"/>
      </a:dk1>
      <a:lt1>
        <a:sysClr val="window" lastClr="FFFFFF"/>
      </a:lt1>
      <a:dk2>
        <a:srgbClr val="1F497D"/>
      </a:dk2>
      <a:lt2>
        <a:srgbClr val="EEECE1"/>
      </a:lt2>
      <a:accent1>
        <a:srgbClr val="366092"/>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7555</TotalTime>
  <Words>6909</Words>
  <Application>Microsoft Macintosh PowerPoint</Application>
  <PresentationFormat>On-screen Show (4:3)</PresentationFormat>
  <Paragraphs>654</Paragraphs>
  <Slides>45</Slides>
  <Notes>44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8" baseType="lpstr">
      <vt:lpstr>Bookman Old Style</vt:lpstr>
      <vt:lpstr>Calibri</vt:lpstr>
      <vt:lpstr>Cambria</vt:lpstr>
      <vt:lpstr>Gill Sans MT</vt:lpstr>
      <vt:lpstr>Symbol</vt:lpstr>
      <vt:lpstr>Tahoma</vt:lpstr>
      <vt:lpstr>Times New Roman</vt:lpstr>
      <vt:lpstr>Verdana</vt:lpstr>
      <vt:lpstr>Wingdings</vt:lpstr>
      <vt:lpstr>Wingdings 3</vt:lpstr>
      <vt:lpstr>Arial</vt:lpstr>
      <vt:lpstr>Origin</vt:lpstr>
      <vt:lpstr>Photo Editor Photo</vt:lpstr>
      <vt:lpstr>PowerPoint Presentation</vt:lpstr>
      <vt:lpstr>Software Testing Fundamentals </vt:lpstr>
      <vt:lpstr>Software Testing Stages</vt:lpstr>
      <vt:lpstr>Software Testing Artifacts</vt:lpstr>
      <vt:lpstr>Test Execution Plan  (Scheduler)</vt:lpstr>
      <vt:lpstr>Test Execution Scheduler Template</vt:lpstr>
      <vt:lpstr>Software Testing Artifacts</vt:lpstr>
      <vt:lpstr>Some History </vt:lpstr>
      <vt:lpstr>What is a Bug?</vt:lpstr>
      <vt:lpstr>Thinking of Bugs… :)</vt:lpstr>
      <vt:lpstr>Who Can Report a Bug? </vt:lpstr>
      <vt:lpstr>What is a Defect Report?</vt:lpstr>
      <vt:lpstr>Who is the  Best Tester?</vt:lpstr>
      <vt:lpstr>Bug Tracking Systems</vt:lpstr>
      <vt:lpstr>Typical PMC Defect Tracking Workflow</vt:lpstr>
      <vt:lpstr>Bug Lifecycle</vt:lpstr>
      <vt:lpstr>Defect Report Key Properties</vt:lpstr>
      <vt:lpstr>Bug Report Attributes: Summary</vt:lpstr>
      <vt:lpstr>Bug Report attributes: Reproducible </vt:lpstr>
      <vt:lpstr>Bug Reports attributes: Steps to Reproduce</vt:lpstr>
      <vt:lpstr>Bug Report attributes: Description</vt:lpstr>
      <vt:lpstr>Bug Report attributes: Severity</vt:lpstr>
      <vt:lpstr>Bug Report attributes: Priority</vt:lpstr>
      <vt:lpstr>Bug Report attributes: Additional info</vt:lpstr>
      <vt:lpstr>Bug Report attributes: Attachments</vt:lpstr>
      <vt:lpstr>Software Testing Artifacts</vt:lpstr>
      <vt:lpstr>PMC - Bug Tracking System</vt:lpstr>
      <vt:lpstr>Trac - Bug Tracking System</vt:lpstr>
      <vt:lpstr>JIRA - Bug Tracking System</vt:lpstr>
      <vt:lpstr>JIRA - Bug Tracking System</vt:lpstr>
      <vt:lpstr>JIRA - Bug Tracking System</vt:lpstr>
      <vt:lpstr>Software Testing Artifacts</vt:lpstr>
      <vt:lpstr>What is a Poorly Defect Report?</vt:lpstr>
      <vt:lpstr>Example of Bad Defect Report</vt:lpstr>
      <vt:lpstr>Recommendations for a Good Defect Reporting</vt:lpstr>
      <vt:lpstr>Recommendations for a Good Defect Reporting</vt:lpstr>
      <vt:lpstr>Bug report.  Example</vt:lpstr>
      <vt:lpstr>Bug report.  Example - 1</vt:lpstr>
      <vt:lpstr>Bug report.  Example - 2</vt:lpstr>
      <vt:lpstr>Bug report.  Example - 3</vt:lpstr>
      <vt:lpstr>Recommendations for a Effective Defect Reporting</vt:lpstr>
      <vt:lpstr>Things Preventing Bug Fixing</vt:lpstr>
      <vt:lpstr>Advantages of Good Defect Reporting</vt:lpstr>
      <vt:lpstr>Find Them All!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р</dc:creator>
  <cp:lastModifiedBy>maryna.didkovska@gmail.com</cp:lastModifiedBy>
  <cp:revision>233</cp:revision>
  <dcterms:created xsi:type="dcterms:W3CDTF">2011-08-22T22:03:15Z</dcterms:created>
  <dcterms:modified xsi:type="dcterms:W3CDTF">2017-09-19T19:43:06Z</dcterms:modified>
</cp:coreProperties>
</file>