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3" r:id="rId8"/>
    <p:sldId id="267" r:id="rId9"/>
    <p:sldId id="268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-392" y="-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14E18FB-22CB-4012-8B82-1F88CB42742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029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7E1FD8D-8D36-3A81-E768-AF35BA84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="" xmlns:a16="http://schemas.microsoft.com/office/drawing/2014/main" id="{2F7EF97F-85F4-84E2-D251-54B3E193A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="" xmlns:a16="http://schemas.microsoft.com/office/drawing/2014/main" id="{DC73EC21-D882-27BA-E0D2-0BDB1B1E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06AF-6793-4EB5-8054-2D0129135545}" type="datetimeFigureOut">
              <a:rPr lang="uk-UA" smtClean="0"/>
              <a:t>23.03.2025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="" xmlns:a16="http://schemas.microsoft.com/office/drawing/2014/main" id="{2A7552EB-73A1-D038-87DB-5708CF6D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="" xmlns:a16="http://schemas.microsoft.com/office/drawing/2014/main" id="{42C8F2BE-5B3B-FF79-1560-74C46440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18FB-22CB-4012-8B82-1F88CB42742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584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14E18FB-22CB-4012-8B82-1F88CB42742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787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14E18FB-22CB-4012-8B82-1F88CB42742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75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14E18FB-22CB-4012-8B82-1F88CB42742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0745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14E18FB-22CB-4012-8B82-1F88CB42742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814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14E18FB-22CB-4012-8B82-1F88CB42742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4181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14E18FB-22CB-4012-8B82-1F88CB42742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483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14E18FB-22CB-4012-8B82-1F88CB42742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816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14E18FB-22CB-4012-8B82-1F88CB42742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903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fld id="{B14E18FB-22CB-4012-8B82-1F88CB42742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046396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E9649D1-DFBB-EBED-6181-81B755F18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" sz="5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ММП</a:t>
            </a:r>
            <a:r>
              <a:rPr lang="ru" sz="5200" dirty="0">
                <a:latin typeface="+mn-lt"/>
                <a:cs typeface="Times New Roman" panose="02020603050405020304" pitchFamily="18" charset="0"/>
              </a:rPr>
              <a:t> 2025/2026</a:t>
            </a:r>
            <a:endParaRPr lang="uk-UA" sz="520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="" xmlns:a16="http://schemas.microsoft.com/office/drawing/2014/main" id="{45362A47-CB25-2C82-927C-1CC2D55BF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sz="2800" dirty="0">
                <a:latin typeface="+mn-lt"/>
                <a:cs typeface="Times New Roman" panose="02020603050405020304" pitchFamily="18" charset="0"/>
              </a:rPr>
              <a:t>Викладач </a:t>
            </a:r>
            <a:r>
              <a:rPr lang="uk-UA" sz="28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Канцедал</a:t>
            </a:r>
            <a:r>
              <a:rPr lang="uk-UA" sz="2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Георгій Олегович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031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7DA08B9-ADFB-2DE1-86F3-02126498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кінець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="" xmlns:a16="http://schemas.microsoft.com/office/drawing/2014/main" id="{F656CF6A-30CC-7CDA-5E46-C6B092BDC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Рекомендовано </a:t>
            </a:r>
            <a:r>
              <a:rPr lang="uk-UA" dirty="0" err="1" smtClean="0"/>
              <a:t>лаба</a:t>
            </a:r>
            <a:r>
              <a:rPr lang="uk-UA" dirty="0" smtClean="0"/>
              <a:t> 0, </a:t>
            </a:r>
            <a:r>
              <a:rPr lang="uk-UA" dirty="0" err="1" smtClean="0"/>
              <a:t>лаба</a:t>
            </a:r>
            <a:r>
              <a:rPr lang="uk-UA" dirty="0" smtClean="0"/>
              <a:t> 1  для </a:t>
            </a:r>
            <a:r>
              <a:rPr lang="uk-UA" smtClean="0"/>
              <a:t>проходження матеріалу.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2239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A228CEF-BE19-BEBB-9E54-6600346E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Python</a:t>
            </a:r>
            <a:endParaRPr lang="uk-UA" sz="25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="" xmlns:a16="http://schemas.microsoft.com/office/drawing/2014/main" id="{B69CCEDA-972D-F806-5B8A-F0786E3D3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uk-UA" i="0" dirty="0">
                <a:solidFill>
                  <a:schemeClr val="tx2"/>
                </a:solidFill>
                <a:latin typeface="Arial" panose="020B0604020202020204" pitchFamily="34" charset="0"/>
              </a:rPr>
              <a:t>Як каже нам вікіпедія, </a:t>
            </a:r>
            <a:r>
              <a:rPr lang="en-US" i="0" dirty="0">
                <a:solidFill>
                  <a:schemeClr val="tx2"/>
                </a:solidFill>
                <a:latin typeface="Arial" panose="020B0604020202020204" pitchFamily="34" charset="0"/>
              </a:rPr>
              <a:t>Python -  </a:t>
            </a:r>
            <a:r>
              <a:rPr lang="uk-UA" i="0" dirty="0">
                <a:solidFill>
                  <a:schemeClr val="tx2"/>
                </a:solidFill>
                <a:latin typeface="Arial" panose="020B0604020202020204" pitchFamily="34" charset="0"/>
              </a:rPr>
              <a:t>інтерпретована об'єктно-орієнтована мова програмування високого рівня із суворою динамічною типізацією. Розроблена на початку 1990-х років </a:t>
            </a:r>
            <a:r>
              <a:rPr lang="uk-UA" i="0" dirty="0" err="1">
                <a:solidFill>
                  <a:schemeClr val="tx2"/>
                </a:solidFill>
                <a:latin typeface="Arial" panose="020B0604020202020204" pitchFamily="34" charset="0"/>
              </a:rPr>
              <a:t>Гвідо</a:t>
            </a:r>
            <a:r>
              <a:rPr lang="uk-UA" i="0" dirty="0">
                <a:solidFill>
                  <a:schemeClr val="tx2"/>
                </a:solidFill>
                <a:latin typeface="Arial" panose="020B0604020202020204" pitchFamily="34" charset="0"/>
              </a:rPr>
              <a:t> ван </a:t>
            </a:r>
            <a:r>
              <a:rPr lang="uk-UA" i="0" dirty="0" err="1">
                <a:solidFill>
                  <a:schemeClr val="tx2"/>
                </a:solidFill>
                <a:latin typeface="Arial" panose="020B0604020202020204" pitchFamily="34" charset="0"/>
              </a:rPr>
              <a:t>Россумом</a:t>
            </a:r>
            <a:r>
              <a:rPr lang="uk-UA" i="0" dirty="0">
                <a:solidFill>
                  <a:schemeClr val="tx2"/>
                </a:solidFill>
                <a:latin typeface="Arial" panose="020B0604020202020204" pitchFamily="34" charset="0"/>
              </a:rPr>
              <a:t>. Структури даних високого рівня разом із динамічною семантикою та динамічним зв'язуванням роблять її привабливою для швидкої розробки програм, а також як засіб поєднування наявних компонентів. </a:t>
            </a:r>
            <a:r>
              <a:rPr lang="en-US" i="0" dirty="0">
                <a:solidFill>
                  <a:schemeClr val="tx2"/>
                </a:solidFill>
                <a:latin typeface="Arial" panose="020B0604020202020204" pitchFamily="34" charset="0"/>
              </a:rPr>
              <a:t>Python </a:t>
            </a:r>
            <a:r>
              <a:rPr lang="uk-UA" i="0" dirty="0">
                <a:solidFill>
                  <a:schemeClr val="tx2"/>
                </a:solidFill>
                <a:latin typeface="Arial" panose="020B0604020202020204" pitchFamily="34" charset="0"/>
              </a:rPr>
              <a:t>підтримує модулі та пакети модулів, що сприяє модульності та повторному використанню коду. Інтерпретатор </a:t>
            </a:r>
            <a:r>
              <a:rPr lang="en-US" i="0" dirty="0">
                <a:solidFill>
                  <a:schemeClr val="tx2"/>
                </a:solidFill>
                <a:latin typeface="Arial" panose="020B0604020202020204" pitchFamily="34" charset="0"/>
              </a:rPr>
              <a:t>Python </a:t>
            </a:r>
            <a:r>
              <a:rPr lang="uk-UA" i="0" dirty="0">
                <a:solidFill>
                  <a:schemeClr val="tx2"/>
                </a:solidFill>
                <a:latin typeface="Arial" panose="020B0604020202020204" pitchFamily="34" charset="0"/>
              </a:rPr>
              <a:t>та стандартні бібліотеки доступні як у скомпільованій, так і у вихідній формі на всіх основних платформах. В мові програмування </a:t>
            </a:r>
            <a:r>
              <a:rPr lang="en-US" i="0" dirty="0">
                <a:solidFill>
                  <a:schemeClr val="tx2"/>
                </a:solidFill>
                <a:latin typeface="Arial" panose="020B0604020202020204" pitchFamily="34" charset="0"/>
              </a:rPr>
              <a:t>Python </a:t>
            </a:r>
            <a:r>
              <a:rPr lang="uk-UA" i="0" dirty="0">
                <a:solidFill>
                  <a:schemeClr val="tx2"/>
                </a:solidFill>
                <a:latin typeface="Arial" panose="020B0604020202020204" pitchFamily="34" charset="0"/>
              </a:rPr>
              <a:t>підтримується кілька парадигм програмування, зокрема: об'єктно-орієнтована, процедурна, </a:t>
            </a:r>
            <a:r>
              <a:rPr lang="uk-UA" i="0" dirty="0" err="1">
                <a:solidFill>
                  <a:schemeClr val="tx2"/>
                </a:solidFill>
                <a:latin typeface="Arial" panose="020B0604020202020204" pitchFamily="34" charset="0"/>
              </a:rPr>
              <a:t>аспектно</a:t>
            </a:r>
            <a:r>
              <a:rPr lang="uk-UA" i="0" dirty="0">
                <a:solidFill>
                  <a:schemeClr val="tx2"/>
                </a:solidFill>
                <a:latin typeface="Arial" panose="020B0604020202020204" pitchFamily="34" charset="0"/>
              </a:rPr>
              <a:t>-орієнтована та функціональна.</a:t>
            </a:r>
          </a:p>
        </p:txBody>
      </p:sp>
    </p:spTree>
    <p:extLst>
      <p:ext uri="{BB962C8B-B14F-4D97-AF65-F5344CB8AC3E}">
        <p14:creationId xmlns:p14="http://schemas.microsoft.com/office/powerpoint/2010/main" val="146364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DD540EC-262C-CC01-2733-85D70F81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500" dirty="0"/>
              <a:t>Можливості мови програмування </a:t>
            </a:r>
            <a:r>
              <a:rPr lang="en-US" sz="2500" dirty="0"/>
              <a:t>Python</a:t>
            </a:r>
            <a:endParaRPr lang="uk-UA" sz="25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="" xmlns:a16="http://schemas.microsoft.com/office/drawing/2014/main" id="{37325439-F2B1-39E0-B6FF-9D1FFE828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00" y="1099226"/>
            <a:ext cx="11360800" cy="4992607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uk-UA" dirty="0"/>
              <a:t>Що таке </a:t>
            </a:r>
            <a:r>
              <a:rPr lang="en-US" dirty="0"/>
              <a:t>Python? </a:t>
            </a:r>
            <a:r>
              <a:rPr lang="uk-UA" dirty="0"/>
              <a:t>Це мова </a:t>
            </a:r>
            <a:r>
              <a:rPr lang="uk-UA" dirty="0" err="1"/>
              <a:t>об'єктноорієнтованого</a:t>
            </a:r>
            <a:r>
              <a:rPr lang="uk-UA" dirty="0"/>
              <a:t> програмування (ООП). Програмне забезпечення на </a:t>
            </a:r>
            <a:r>
              <a:rPr lang="uk-UA" dirty="0" err="1"/>
              <a:t>Пайтоні</a:t>
            </a:r>
            <a:r>
              <a:rPr lang="uk-UA" dirty="0"/>
              <a:t> оформлене у вигляді моделей, які можуть бути зібраними у пакети. Тип та структуру кожного об’єкта можна запитати під час виконання програми. Для кожного з об’єктів можна отримати всю інформацію щодо його внутрішньої структури. Окрім того:</a:t>
            </a:r>
          </a:p>
          <a:p>
            <a:endParaRPr lang="uk-UA" dirty="0"/>
          </a:p>
          <a:p>
            <a:pPr marL="114300" indent="0">
              <a:buNone/>
            </a:pPr>
            <a:r>
              <a:rPr lang="uk-UA" dirty="0"/>
              <a:t>у мови логічний синтаксис, завдяки чому вихідний код легко читати та розуміти;</a:t>
            </a:r>
          </a:p>
          <a:p>
            <a:pPr marL="114300" indent="0">
              <a:buNone/>
            </a:pPr>
            <a:r>
              <a:rPr lang="uk-UA" dirty="0"/>
              <a:t>гнучкість та масштабованість </a:t>
            </a:r>
            <a:r>
              <a:rPr lang="uk-UA" dirty="0" err="1"/>
              <a:t>Пайтона</a:t>
            </a:r>
            <a:r>
              <a:rPr lang="uk-UA" dirty="0"/>
              <a:t> дозволяє адаптувати </a:t>
            </a:r>
            <a:r>
              <a:rPr lang="uk-UA" dirty="0" err="1"/>
              <a:t>високорівневу</a:t>
            </a:r>
            <a:r>
              <a:rPr lang="uk-UA" dirty="0"/>
              <a:t> логіку та розширяти складні застосунки, як тільки виникне така необхідність;</a:t>
            </a:r>
          </a:p>
          <a:p>
            <a:pPr marL="114300" indent="0">
              <a:buNone/>
            </a:pPr>
            <a:r>
              <a:rPr lang="uk-UA" dirty="0"/>
              <a:t>розробка на </a:t>
            </a:r>
            <a:r>
              <a:rPr lang="en-US" dirty="0"/>
              <a:t>Python </a:t>
            </a:r>
            <a:r>
              <a:rPr lang="uk-UA" dirty="0"/>
              <a:t>у більшості випадків проходить швидше, ніж на інших мовах програмування;</a:t>
            </a:r>
          </a:p>
          <a:p>
            <a:pPr marL="114300" indent="0">
              <a:buNone/>
            </a:pPr>
            <a:r>
              <a:rPr lang="uk-UA" dirty="0" err="1"/>
              <a:t>Пайтон</a:t>
            </a:r>
            <a:r>
              <a:rPr lang="uk-UA" dirty="0"/>
              <a:t> – інтерпретована мова програмування. Це значить, що код можна написати у будь-якому текстовому файлі на будь-якій платформі, і потім успішно запустити;</a:t>
            </a:r>
          </a:p>
          <a:p>
            <a:pPr marL="114300" indent="0">
              <a:buNone/>
            </a:pPr>
            <a:r>
              <a:rPr lang="uk-UA" dirty="0"/>
              <a:t>у </a:t>
            </a:r>
            <a:r>
              <a:rPr lang="en-US" dirty="0"/>
              <a:t>Python — </a:t>
            </a:r>
            <a:r>
              <a:rPr lang="uk-UA" dirty="0"/>
              <a:t>колосальна спільнота однодумців. Тож будь-які складнощі конкретних розробників вирішуються колективно.</a:t>
            </a:r>
          </a:p>
          <a:p>
            <a:pPr marL="114300" indent="0">
              <a:buNone/>
            </a:pPr>
            <a:r>
              <a:rPr lang="uk-UA" dirty="0"/>
              <a:t>Проте є декілька особливостей, які можна віднести до недоліків. Це повільність (ця мова програмування хоч і універсальна, проте повільніша за інші), велика кількість ресурсів, необхідних для роботи та «прив’язаність» до системних бібліотек.</a:t>
            </a:r>
          </a:p>
        </p:txBody>
      </p:sp>
    </p:spTree>
    <p:extLst>
      <p:ext uri="{BB962C8B-B14F-4D97-AF65-F5344CB8AC3E}">
        <p14:creationId xmlns:p14="http://schemas.microsoft.com/office/powerpoint/2010/main" val="391988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391A944-F04B-939E-E827-7A686503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500" dirty="0"/>
              <a:t>Бібліотеки </a:t>
            </a:r>
            <a:r>
              <a:rPr lang="en-US" sz="2500" dirty="0"/>
              <a:t>Python</a:t>
            </a:r>
            <a:endParaRPr lang="uk-UA" sz="25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="" xmlns:a16="http://schemas.microsoft.com/office/drawing/2014/main" id="{E04CF468-0959-6757-6826-261171AE3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uk-UA" dirty="0"/>
              <a:t>Різні бібліотеки </a:t>
            </a:r>
            <a:r>
              <a:rPr lang="uk-UA" dirty="0" err="1"/>
              <a:t>Пайтон</a:t>
            </a:r>
            <a:r>
              <a:rPr lang="uk-UA" dirty="0"/>
              <a:t> використовують для виконання конкретних завдань. Наприклад, </a:t>
            </a:r>
            <a:r>
              <a:rPr lang="en-US" dirty="0"/>
              <a:t>Matplotlib </a:t>
            </a:r>
            <a:r>
              <a:rPr lang="uk-UA" dirty="0"/>
              <a:t>підходить для відображення даних у двовимірній та тривимірній графіці. </a:t>
            </a:r>
            <a:r>
              <a:rPr lang="en-US" dirty="0"/>
              <a:t>Pandas </a:t>
            </a:r>
            <a:r>
              <a:rPr lang="uk-UA" dirty="0"/>
              <a:t>підходить для зручної роботи з даними. </a:t>
            </a:r>
            <a:r>
              <a:rPr lang="en-US" dirty="0"/>
              <a:t>NumPy </a:t>
            </a:r>
            <a:r>
              <a:rPr lang="uk-UA" dirty="0"/>
              <a:t>дозволяє створювати масиви та керувати ними. </a:t>
            </a:r>
            <a:r>
              <a:rPr lang="en-US" dirty="0"/>
              <a:t>Requests </a:t>
            </a:r>
            <a:r>
              <a:rPr lang="uk-UA" dirty="0"/>
              <a:t>використовується для </a:t>
            </a:r>
            <a:r>
              <a:rPr lang="uk-UA" dirty="0" err="1"/>
              <a:t>веброзробки</a:t>
            </a:r>
            <a:r>
              <a:rPr lang="uk-UA" dirty="0"/>
              <a:t>. </a:t>
            </a:r>
            <a:r>
              <a:rPr lang="en-US" dirty="0"/>
              <a:t>OpenCV-Python </a:t>
            </a:r>
            <a:r>
              <a:rPr lang="uk-UA" dirty="0"/>
              <a:t>відкриває можливості для обробки зображень з метою оптимізації систем «машинного зору».</a:t>
            </a:r>
          </a:p>
        </p:txBody>
      </p:sp>
    </p:spTree>
    <p:extLst>
      <p:ext uri="{BB962C8B-B14F-4D97-AF65-F5344CB8AC3E}">
        <p14:creationId xmlns:p14="http://schemas.microsoft.com/office/powerpoint/2010/main" val="198135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AA06CEB-5CA1-FE79-8B50-E7267D9E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500" dirty="0"/>
              <a:t>Мова універсальна 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="" xmlns:a16="http://schemas.microsoft.com/office/drawing/2014/main" id="{89C8131F-93A5-9204-8B71-305F01D20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uk-UA" dirty="0"/>
              <a:t>Бажаєте зробити веб сайт не проблема, існує бажання зробити програму під ПК також можна, хочете писати нейронні мережі без проблем, </a:t>
            </a:r>
            <a:r>
              <a:rPr lang="uk-UA" dirty="0" err="1"/>
              <a:t>парсинг</a:t>
            </a:r>
            <a:r>
              <a:rPr lang="uk-UA" dirty="0"/>
              <a:t> даних, ігри не проблема. Такий вибір зумовлений великою кількістю бібліотек, та фреймворків. </a:t>
            </a:r>
          </a:p>
        </p:txBody>
      </p:sp>
    </p:spTree>
    <p:extLst>
      <p:ext uri="{BB962C8B-B14F-4D97-AF65-F5344CB8AC3E}">
        <p14:creationId xmlns:p14="http://schemas.microsoft.com/office/powerpoint/2010/main" val="32638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D27974C-DEC7-0431-AB3D-FF072157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Основні дата типи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="" xmlns:a16="http://schemas.microsoft.com/office/drawing/2014/main" id="{13D7C39F-9AC3-F324-2680-CAE5E290B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00" y="1536633"/>
            <a:ext cx="4726142" cy="4540610"/>
          </a:xfrm>
        </p:spPr>
        <p:txBody>
          <a:bodyPr/>
          <a:lstStyle/>
          <a:p>
            <a:pPr marL="114300" indent="0">
              <a:buNone/>
            </a:pP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54" y="4300686"/>
            <a:ext cx="3910013" cy="210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Python Data Types – PYna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735" y="858129"/>
            <a:ext cx="3831332" cy="334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97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7DA08B9-ADFB-2DE1-86F3-02126498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Операції над даними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="" xmlns:a16="http://schemas.microsoft.com/office/drawing/2014/main" id="{F656CF6A-30CC-7CDA-5E46-C6B092BDC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00" y="1536633"/>
            <a:ext cx="4747243" cy="4555200"/>
          </a:xfrm>
        </p:spPr>
        <p:txBody>
          <a:bodyPr/>
          <a:lstStyle/>
          <a:p>
            <a:endParaRPr lang="uk-UA" dirty="0"/>
          </a:p>
        </p:txBody>
      </p:sp>
      <p:pic>
        <p:nvPicPr>
          <p:cNvPr id="2050" name="Picture 2" descr="PYTHON: ARITHMATIC OPERATIONS - joko wibowo -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334" y="1667022"/>
            <a:ext cx="590550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6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7DA08B9-ADFB-2DE1-86F3-02126498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Операції над даними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="" xmlns:a16="http://schemas.microsoft.com/office/drawing/2014/main" id="{F656CF6A-30CC-7CDA-5E46-C6B092BDC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01" y="1536633"/>
            <a:ext cx="4071994" cy="4555200"/>
          </a:xfrm>
        </p:spPr>
        <p:txBody>
          <a:bodyPr/>
          <a:lstStyle/>
          <a:p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558" y="225424"/>
            <a:ext cx="3962400" cy="600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51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7DA08B9-ADFB-2DE1-86F3-02126498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Організація коду функції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="" xmlns:a16="http://schemas.microsoft.com/office/drawing/2014/main" id="{F656CF6A-30CC-7CDA-5E46-C6B092BDC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01" y="1536633"/>
            <a:ext cx="4071994" cy="4555200"/>
          </a:xfrm>
        </p:spPr>
        <p:txBody>
          <a:bodyPr/>
          <a:lstStyle/>
          <a:p>
            <a:endParaRPr lang="uk-U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811" y="1803595"/>
            <a:ext cx="5311775" cy="363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0041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Офіс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Тема1" id="{884C1F1E-9F01-4BBC-9178-D2152F7854D1}" vid="{BC98F467-AD48-49C5-B04A-5003BE156F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92</TotalTime>
  <Words>327</Words>
  <Application>Microsoft Office PowerPoint</Application>
  <PresentationFormat>Произвольный</PresentationFormat>
  <Paragraphs>23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Тема1</vt:lpstr>
      <vt:lpstr>ММП 2025/2026</vt:lpstr>
      <vt:lpstr>Python</vt:lpstr>
      <vt:lpstr>Можливості мови програмування Python</vt:lpstr>
      <vt:lpstr>Бібліотеки Python</vt:lpstr>
      <vt:lpstr>Мова універсальна </vt:lpstr>
      <vt:lpstr>Основні дата типи</vt:lpstr>
      <vt:lpstr>Операції над даними</vt:lpstr>
      <vt:lpstr>Операції над даними</vt:lpstr>
      <vt:lpstr>Організація коду функції</vt:lpstr>
      <vt:lpstr>кінець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ММП 2025/2026</dc:title>
  <dc:creator>Канцедал Георгій</dc:creator>
  <cp:lastModifiedBy>Georgiy Kantsedal</cp:lastModifiedBy>
  <cp:revision>8</cp:revision>
  <dcterms:created xsi:type="dcterms:W3CDTF">2025-03-05T08:36:23Z</dcterms:created>
  <dcterms:modified xsi:type="dcterms:W3CDTF">2025-03-23T14:32:26Z</dcterms:modified>
</cp:coreProperties>
</file>