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39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74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95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63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177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7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6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52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0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4151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937B8B6-83FA-8F52-6844-2083DF3BF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="" xmlns:a16="http://schemas.microsoft.com/office/drawing/2014/main" id="{E64F1456-974C-5B4F-F78A-FEBAF078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8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8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118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Кінець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8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було б добре щоб ви </a:t>
            </a:r>
            <a:r>
              <a:rPr lang="uk-UA" dirty="0" err="1" smtClean="0"/>
              <a:t>памятали</a:t>
            </a:r>
            <a:r>
              <a:rPr lang="uk-UA" dirty="0" smtClean="0"/>
              <a:t> після лекції?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0852622" cy="4589847"/>
          </a:xfrm>
        </p:spPr>
        <p:txBody>
          <a:bodyPr>
            <a:normAutofit/>
          </a:bodyPr>
          <a:lstStyle/>
          <a:p>
            <a:r>
              <a:rPr lang="ru-RU" dirty="0" err="1" smtClean="0"/>
              <a:t>Універсальність</a:t>
            </a:r>
            <a:r>
              <a:rPr lang="ru-RU" dirty="0" smtClean="0"/>
              <a:t> </a:t>
            </a:r>
            <a:r>
              <a:rPr lang="en-US" dirty="0"/>
              <a:t>Python </a:t>
            </a:r>
            <a:r>
              <a:rPr lang="ru-RU" dirty="0" err="1"/>
              <a:t>проявляється</a:t>
            </a:r>
            <a:r>
              <a:rPr lang="ru-RU" dirty="0"/>
              <a:t> в </a:t>
            </a:r>
            <a:r>
              <a:rPr lang="ru-RU" dirty="0" err="1"/>
              <a:t>трьох</a:t>
            </a:r>
            <a:r>
              <a:rPr lang="ru-RU" dirty="0"/>
              <a:t> </a:t>
            </a:r>
            <a:r>
              <a:rPr lang="ru-RU" dirty="0" err="1"/>
              <a:t>основних</a:t>
            </a:r>
            <a:r>
              <a:rPr lang="ru-RU" dirty="0"/>
              <a:t> парадигмах: </a:t>
            </a:r>
            <a:r>
              <a:rPr lang="ru-RU" dirty="0" err="1"/>
              <a:t>імперативному</a:t>
            </a:r>
            <a:r>
              <a:rPr lang="ru-RU" dirty="0"/>
              <a:t>, </a:t>
            </a:r>
            <a:r>
              <a:rPr lang="ru-RU" dirty="0" err="1"/>
              <a:t>об’єктно-орієнтованому</a:t>
            </a:r>
            <a:r>
              <a:rPr lang="ru-RU" dirty="0"/>
              <a:t> та </a:t>
            </a:r>
            <a:r>
              <a:rPr lang="ru-RU" dirty="0" err="1"/>
              <a:t>функціональному</a:t>
            </a:r>
            <a:r>
              <a:rPr lang="ru-RU" dirty="0"/>
              <a:t> </a:t>
            </a:r>
            <a:r>
              <a:rPr lang="ru-RU" dirty="0" err="1"/>
              <a:t>програмуванні</a:t>
            </a:r>
            <a:r>
              <a:rPr lang="ru-RU" dirty="0"/>
              <a:t>.</a:t>
            </a:r>
          </a:p>
          <a:p>
            <a:r>
              <a:rPr lang="ru-RU" dirty="0" err="1"/>
              <a:t>Імперативне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наголошує</a:t>
            </a:r>
            <a:r>
              <a:rPr lang="ru-RU" dirty="0"/>
              <a:t> на </a:t>
            </a:r>
            <a:r>
              <a:rPr lang="ru-RU" dirty="0" err="1"/>
              <a:t>покрокових</a:t>
            </a:r>
            <a:r>
              <a:rPr lang="ru-RU" dirty="0"/>
              <a:t> </a:t>
            </a:r>
            <a:r>
              <a:rPr lang="ru-RU" dirty="0" err="1"/>
              <a:t>інструкціях</a:t>
            </a:r>
            <a:r>
              <a:rPr lang="ru-RU" dirty="0"/>
              <a:t>, ООП </a:t>
            </a:r>
            <a:r>
              <a:rPr lang="ru-RU" dirty="0" err="1"/>
              <a:t>зосереджується</a:t>
            </a:r>
            <a:r>
              <a:rPr lang="ru-RU" dirty="0"/>
              <a:t> на </a:t>
            </a:r>
            <a:r>
              <a:rPr lang="ru-RU" dirty="0" err="1"/>
              <a:t>об'єктах</a:t>
            </a:r>
            <a:r>
              <a:rPr lang="ru-RU" dirty="0"/>
              <a:t> і </a:t>
            </a:r>
            <a:r>
              <a:rPr lang="ru-RU" dirty="0" err="1"/>
              <a:t>класах</a:t>
            </a:r>
            <a:r>
              <a:rPr lang="ru-RU" dirty="0"/>
              <a:t>, а </a:t>
            </a:r>
            <a:r>
              <a:rPr lang="ru-RU" dirty="0" err="1"/>
              <a:t>функціональне</a:t>
            </a:r>
            <a:r>
              <a:rPr lang="ru-RU" dirty="0"/>
              <a:t> – на </a:t>
            </a:r>
            <a:r>
              <a:rPr lang="ru-RU" dirty="0" err="1"/>
              <a:t>обчисленні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.</a:t>
            </a:r>
          </a:p>
          <a:p>
            <a:r>
              <a:rPr lang="en-US" dirty="0"/>
              <a:t>Python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безшовну</a:t>
            </a:r>
            <a:r>
              <a:rPr lang="ru-RU" dirty="0"/>
              <a:t> </a:t>
            </a:r>
            <a:r>
              <a:rPr lang="ru-RU" dirty="0" err="1"/>
              <a:t>інтеграцію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парадигм, </a:t>
            </a:r>
            <a:r>
              <a:rPr lang="ru-RU" dirty="0" err="1"/>
              <a:t>надаючи</a:t>
            </a:r>
            <a:r>
              <a:rPr lang="ru-RU" dirty="0"/>
              <a:t> </a:t>
            </a:r>
            <a:r>
              <a:rPr lang="ru-RU" dirty="0" err="1"/>
              <a:t>гнучкість</a:t>
            </a:r>
            <a:r>
              <a:rPr lang="ru-RU" dirty="0"/>
              <a:t> у </a:t>
            </a:r>
            <a:r>
              <a:rPr lang="ru-RU" dirty="0" err="1"/>
              <a:t>розробці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</a:t>
            </a:r>
          </a:p>
          <a:p>
            <a:r>
              <a:rPr lang="ru-RU" dirty="0" err="1"/>
              <a:t>Гібридні</a:t>
            </a:r>
            <a:r>
              <a:rPr lang="ru-RU" dirty="0"/>
              <a:t> </a:t>
            </a:r>
            <a:r>
              <a:rPr lang="ru-RU" dirty="0" err="1"/>
              <a:t>підходи</a:t>
            </a:r>
            <a:r>
              <a:rPr lang="ru-RU" dirty="0"/>
              <a:t> </a:t>
            </a:r>
            <a:r>
              <a:rPr lang="ru-RU" dirty="0" err="1"/>
              <a:t>поєднують</a:t>
            </a:r>
            <a:r>
              <a:rPr lang="ru-RU" dirty="0"/>
              <a:t> </a:t>
            </a:r>
            <a:r>
              <a:rPr lang="ru-RU" dirty="0" err="1"/>
              <a:t>парадигми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їхні</a:t>
            </a:r>
            <a:r>
              <a:rPr lang="ru-RU" dirty="0"/>
              <a:t> </a:t>
            </a:r>
            <a:r>
              <a:rPr lang="ru-RU" dirty="0" err="1"/>
              <a:t>сильні</a:t>
            </a:r>
            <a:r>
              <a:rPr lang="ru-RU" dirty="0"/>
              <a:t> </a:t>
            </a:r>
            <a:r>
              <a:rPr lang="ru-RU" dirty="0" err="1"/>
              <a:t>сторони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ефективного</a:t>
            </a:r>
            <a:r>
              <a:rPr lang="ru-RU" dirty="0"/>
              <a:t> та </a:t>
            </a:r>
            <a:r>
              <a:rPr lang="ru-RU" dirty="0" err="1"/>
              <a:t>виразного</a:t>
            </a:r>
            <a:r>
              <a:rPr lang="ru-RU" dirty="0"/>
              <a:t> коду.</a:t>
            </a:r>
          </a:p>
          <a:p>
            <a:r>
              <a:rPr lang="ru-RU" dirty="0" err="1"/>
              <a:t>Важливо</a:t>
            </a:r>
            <a:r>
              <a:rPr lang="ru-RU" dirty="0"/>
              <a:t> </a:t>
            </a:r>
            <a:r>
              <a:rPr lang="ru-RU" dirty="0" err="1"/>
              <a:t>ретельно</a:t>
            </a:r>
            <a:r>
              <a:rPr lang="ru-RU" dirty="0"/>
              <a:t> </a:t>
            </a:r>
            <a:r>
              <a:rPr lang="ru-RU" dirty="0" err="1"/>
              <a:t>продумати</a:t>
            </a:r>
            <a:r>
              <a:rPr lang="ru-RU" dirty="0"/>
              <a:t> </a:t>
            </a:r>
            <a:r>
              <a:rPr lang="ru-RU" dirty="0" err="1"/>
              <a:t>поєднання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парадигм,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зберегти</a:t>
            </a:r>
            <a:r>
              <a:rPr lang="ru-RU" dirty="0"/>
              <a:t> </a:t>
            </a:r>
            <a:r>
              <a:rPr lang="ru-RU" dirty="0" err="1"/>
              <a:t>узгодженість</a:t>
            </a:r>
            <a:r>
              <a:rPr lang="ru-RU" dirty="0"/>
              <a:t> і </a:t>
            </a:r>
            <a:r>
              <a:rPr lang="ru-RU" dirty="0" err="1"/>
              <a:t>читабельність</a:t>
            </a:r>
            <a:r>
              <a:rPr lang="ru-RU" dirty="0"/>
              <a:t> коду.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74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Імперативна</a:t>
            </a:r>
            <a:r>
              <a:rPr lang="ru-RU" dirty="0" smtClean="0"/>
              <a:t> парадигма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Ця</a:t>
            </a:r>
            <a:r>
              <a:rPr lang="ru-RU" dirty="0"/>
              <a:t> парадигма </a:t>
            </a:r>
            <a:r>
              <a:rPr lang="ru-RU" dirty="0" err="1"/>
              <a:t>зосереджується</a:t>
            </a:r>
            <a:r>
              <a:rPr lang="ru-RU" dirty="0"/>
              <a:t> на </a:t>
            </a:r>
            <a:r>
              <a:rPr lang="ru-RU" dirty="0" err="1"/>
              <a:t>описі</a:t>
            </a:r>
            <a:r>
              <a:rPr lang="ru-RU" dirty="0"/>
              <a:t> того, як </a:t>
            </a:r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змінюють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стан.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поширений</a:t>
            </a:r>
            <a:r>
              <a:rPr lang="ru-RU" dirty="0"/>
              <a:t> і </a:t>
            </a:r>
            <a:r>
              <a:rPr lang="ru-RU" dirty="0" err="1"/>
              <a:t>традиційний</a:t>
            </a:r>
            <a:r>
              <a:rPr lang="ru-RU" dirty="0"/>
              <a:t> </a:t>
            </a:r>
            <a:r>
              <a:rPr lang="ru-RU" dirty="0" err="1"/>
              <a:t>спосіб</a:t>
            </a:r>
            <a:r>
              <a:rPr lang="ru-RU" dirty="0"/>
              <a:t> </a:t>
            </a:r>
            <a:r>
              <a:rPr lang="ru-RU" dirty="0" err="1"/>
              <a:t>написання</a:t>
            </a:r>
            <a:r>
              <a:rPr lang="ru-RU" dirty="0"/>
              <a:t> коду, де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задаєте</a:t>
            </a:r>
            <a:r>
              <a:rPr lang="ru-RU" dirty="0"/>
              <a:t> 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кроків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комп’ютер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 для </a:t>
            </a:r>
            <a:r>
              <a:rPr lang="ru-RU" dirty="0" err="1"/>
              <a:t>розв’язання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ru-RU" dirty="0" err="1"/>
              <a:t>Воно</a:t>
            </a:r>
            <a:r>
              <a:rPr lang="ru-RU" dirty="0"/>
              <a:t> </a:t>
            </a:r>
            <a:r>
              <a:rPr lang="ru-RU" dirty="0" err="1"/>
              <a:t>характеризується</a:t>
            </a:r>
            <a:r>
              <a:rPr lang="ru-RU" dirty="0"/>
              <a:t>:</a:t>
            </a:r>
          </a:p>
          <a:p>
            <a:r>
              <a:rPr lang="ru-RU" dirty="0" err="1"/>
              <a:t>Послідовністю</a:t>
            </a:r>
            <a:r>
              <a:rPr lang="ru-RU" dirty="0"/>
              <a:t> </a:t>
            </a:r>
            <a:r>
              <a:rPr lang="ru-RU" dirty="0" err="1"/>
              <a:t>операторів</a:t>
            </a:r>
            <a:endParaRPr lang="ru-RU" dirty="0"/>
          </a:p>
          <a:p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 для </a:t>
            </a:r>
            <a:r>
              <a:rPr lang="ru-RU" dirty="0" err="1"/>
              <a:t>збереження</a:t>
            </a:r>
            <a:r>
              <a:rPr lang="ru-RU" dirty="0"/>
              <a:t> стану</a:t>
            </a:r>
          </a:p>
          <a:p>
            <a:r>
              <a:rPr lang="ru-RU" dirty="0"/>
              <a:t>Циклами та </a:t>
            </a:r>
            <a:r>
              <a:rPr lang="ru-RU" dirty="0" err="1"/>
              <a:t>умовними</a:t>
            </a:r>
            <a:r>
              <a:rPr lang="ru-RU" dirty="0"/>
              <a:t> </a:t>
            </a:r>
            <a:r>
              <a:rPr lang="ru-RU" dirty="0" err="1"/>
              <a:t>конструкціями</a:t>
            </a:r>
            <a:endParaRPr lang="ru-RU" dirty="0"/>
          </a:p>
          <a:p>
            <a:r>
              <a:rPr lang="ru-RU" dirty="0" err="1"/>
              <a:t>Зміною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 в </a:t>
            </a:r>
            <a:r>
              <a:rPr lang="ru-RU" dirty="0" err="1"/>
              <a:t>місці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43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Імперативна</a:t>
            </a:r>
            <a:r>
              <a:rPr lang="ru-RU" dirty="0"/>
              <a:t> парадигма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/>
              <a:t>Переваги</a:t>
            </a:r>
            <a:r>
              <a:rPr lang="ru-RU" b="1" dirty="0"/>
              <a:t> </a:t>
            </a:r>
            <a:r>
              <a:rPr lang="ru-RU" b="1" dirty="0" err="1"/>
              <a:t>імперативного</a:t>
            </a:r>
            <a:r>
              <a:rPr lang="ru-RU" b="1" dirty="0"/>
              <a:t> </a:t>
            </a:r>
            <a:r>
              <a:rPr lang="ru-RU" b="1" dirty="0" err="1"/>
              <a:t>програмування</a:t>
            </a:r>
            <a:r>
              <a:rPr lang="ru-RU" b="1" dirty="0"/>
              <a:t>:</a:t>
            </a:r>
          </a:p>
          <a:p>
            <a:r>
              <a:rPr lang="ru-RU" b="1" dirty="0" err="1"/>
              <a:t>Інтуїтивність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часто </a:t>
            </a:r>
            <a:r>
              <a:rPr lang="ru-RU" dirty="0" err="1"/>
              <a:t>легше</a:t>
            </a:r>
            <a:r>
              <a:rPr lang="ru-RU" dirty="0"/>
              <a:t> </a:t>
            </a:r>
            <a:r>
              <a:rPr lang="ru-RU" dirty="0" err="1"/>
              <a:t>зрозуміти</a:t>
            </a:r>
            <a:r>
              <a:rPr lang="ru-RU" dirty="0"/>
              <a:t> та </a:t>
            </a:r>
            <a:r>
              <a:rPr lang="ru-RU" dirty="0" err="1"/>
              <a:t>писати</a:t>
            </a:r>
            <a:r>
              <a:rPr lang="ru-RU" dirty="0"/>
              <a:t>, особливо для </a:t>
            </a:r>
            <a:r>
              <a:rPr lang="ru-RU" dirty="0" err="1"/>
              <a:t>початківців</a:t>
            </a:r>
            <a:r>
              <a:rPr lang="ru-RU" dirty="0"/>
              <a:t>.</a:t>
            </a:r>
          </a:p>
          <a:p>
            <a:r>
              <a:rPr lang="ru-RU" b="1" dirty="0" err="1"/>
              <a:t>Ефективність</a:t>
            </a:r>
            <a:r>
              <a:rPr lang="ru-RU" b="1" dirty="0"/>
              <a:t> для </a:t>
            </a:r>
            <a:r>
              <a:rPr lang="ru-RU" b="1" dirty="0" err="1"/>
              <a:t>певних</a:t>
            </a:r>
            <a:r>
              <a:rPr lang="ru-RU" b="1" dirty="0"/>
              <a:t> </a:t>
            </a:r>
            <a:r>
              <a:rPr lang="ru-RU" b="1" dirty="0" err="1"/>
              <a:t>завдань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природно </a:t>
            </a:r>
            <a:r>
              <a:rPr lang="ru-RU" dirty="0" err="1"/>
              <a:t>вирішуються</a:t>
            </a:r>
            <a:r>
              <a:rPr lang="ru-RU" dirty="0"/>
              <a:t> </a:t>
            </a:r>
            <a:r>
              <a:rPr lang="ru-RU" dirty="0" err="1"/>
              <a:t>покроковими</a:t>
            </a:r>
            <a:r>
              <a:rPr lang="ru-RU" dirty="0"/>
              <a:t> методами.</a:t>
            </a:r>
          </a:p>
          <a:p>
            <a:r>
              <a:rPr lang="ru-RU" b="1" dirty="0" err="1"/>
              <a:t>Прямий</a:t>
            </a:r>
            <a:r>
              <a:rPr lang="ru-RU" b="1" dirty="0"/>
              <a:t> контроль:</a:t>
            </a:r>
            <a:r>
              <a:rPr lang="ru-RU" dirty="0"/>
              <a:t> Ви </a:t>
            </a:r>
            <a:r>
              <a:rPr lang="ru-RU" dirty="0" err="1"/>
              <a:t>маєте</a:t>
            </a:r>
            <a:r>
              <a:rPr lang="ru-RU" dirty="0"/>
              <a:t> </a:t>
            </a:r>
            <a:r>
              <a:rPr lang="ru-RU" dirty="0" err="1"/>
              <a:t>явний</a:t>
            </a:r>
            <a:r>
              <a:rPr lang="ru-RU" dirty="0"/>
              <a:t> контроль над станом </a:t>
            </a:r>
            <a:r>
              <a:rPr lang="ru-RU" dirty="0" err="1"/>
              <a:t>програми</a:t>
            </a:r>
            <a:r>
              <a:rPr lang="ru-RU" dirty="0"/>
              <a:t> на кожному </a:t>
            </a:r>
            <a:r>
              <a:rPr lang="ru-RU" dirty="0" err="1"/>
              <a:t>кроці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ru-RU" b="1" dirty="0" err="1"/>
              <a:t>Недоліки</a:t>
            </a:r>
            <a:r>
              <a:rPr lang="ru-RU" b="1" dirty="0"/>
              <a:t>:</a:t>
            </a:r>
          </a:p>
          <a:p>
            <a:r>
              <a:rPr lang="ru-RU" b="1" dirty="0" err="1"/>
              <a:t>Побічні</a:t>
            </a:r>
            <a:r>
              <a:rPr lang="ru-RU" b="1" dirty="0"/>
              <a:t> </a:t>
            </a:r>
            <a:r>
              <a:rPr lang="ru-RU" b="1" dirty="0" err="1"/>
              <a:t>ефекти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стан за межами </a:t>
            </a:r>
            <a:r>
              <a:rPr lang="ru-RU" dirty="0" err="1"/>
              <a:t>своєї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dirty="0" err="1"/>
              <a:t>видимості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призводити</a:t>
            </a:r>
            <a:r>
              <a:rPr lang="ru-RU" dirty="0"/>
              <a:t> до </a:t>
            </a:r>
            <a:r>
              <a:rPr lang="ru-RU" dirty="0" err="1"/>
              <a:t>непередбачуваної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.</a:t>
            </a:r>
          </a:p>
          <a:p>
            <a:r>
              <a:rPr lang="ru-RU" b="1" dirty="0" err="1"/>
              <a:t>Складність</a:t>
            </a:r>
            <a:r>
              <a:rPr lang="ru-RU" b="1" dirty="0"/>
              <a:t> </a:t>
            </a:r>
            <a:r>
              <a:rPr lang="ru-RU" b="1" dirty="0" err="1"/>
              <a:t>паралелізації</a:t>
            </a:r>
            <a:r>
              <a:rPr lang="ru-RU" b="1" dirty="0"/>
              <a:t>:</a:t>
            </a:r>
            <a:r>
              <a:rPr lang="ru-RU" dirty="0"/>
              <a:t> Через </a:t>
            </a:r>
            <a:r>
              <a:rPr lang="ru-RU" dirty="0" err="1"/>
              <a:t>залежність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стану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важко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.</a:t>
            </a:r>
          </a:p>
          <a:p>
            <a:r>
              <a:rPr lang="ru-RU" b="1" dirty="0" err="1" smtClean="0"/>
              <a:t>Прийдеться</a:t>
            </a:r>
            <a:r>
              <a:rPr lang="ru-RU" b="1" dirty="0" smtClean="0"/>
              <a:t> </a:t>
            </a:r>
            <a:r>
              <a:rPr lang="ru-RU" b="1" dirty="0" err="1" smtClean="0"/>
              <a:t>багато</a:t>
            </a:r>
            <a:r>
              <a:rPr lang="ru-RU" b="1" dirty="0" smtClean="0"/>
              <a:t> </a:t>
            </a:r>
            <a:r>
              <a:rPr lang="ru-RU" b="1" dirty="0" err="1" smtClean="0"/>
              <a:t>писати</a:t>
            </a:r>
            <a:r>
              <a:rPr lang="ru-RU" b="1" dirty="0" smtClean="0"/>
              <a:t>:</a:t>
            </a:r>
            <a:r>
              <a:rPr lang="ru-RU" dirty="0" smtClean="0"/>
              <a:t>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вимагати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коду </a:t>
            </a:r>
            <a:r>
              <a:rPr lang="ru-RU" dirty="0" err="1"/>
              <a:t>порівняно</a:t>
            </a:r>
            <a:r>
              <a:rPr lang="ru-RU" dirty="0"/>
              <a:t> з </a:t>
            </a:r>
            <a:r>
              <a:rPr lang="ru-RU" dirty="0" err="1"/>
              <a:t>функціональними</a:t>
            </a:r>
            <a:r>
              <a:rPr lang="ru-RU" dirty="0"/>
              <a:t> </a:t>
            </a:r>
            <a:r>
              <a:rPr lang="ru-RU" dirty="0" err="1"/>
              <a:t>підходами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89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Імперативна</a:t>
            </a:r>
            <a:r>
              <a:rPr lang="ru-RU" dirty="0"/>
              <a:t> парадигма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Особенности Jupyter Notebook, о которых вы (может быть) не слышали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77" y="1364566"/>
            <a:ext cx="5786453" cy="482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05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Функціональне</a:t>
            </a:r>
            <a:r>
              <a:rPr lang="ru-RU" dirty="0"/>
              <a:t> </a:t>
            </a:r>
            <a:r>
              <a:rPr lang="ru-RU" dirty="0" smtClean="0"/>
              <a:t>парадигма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Функціональне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 в </a:t>
            </a:r>
            <a:r>
              <a:rPr lang="en-US" dirty="0"/>
              <a:t>Python </a:t>
            </a:r>
            <a:r>
              <a:rPr lang="ru-RU" dirty="0" err="1"/>
              <a:t>зосереджується</a:t>
            </a:r>
            <a:r>
              <a:rPr lang="ru-RU" dirty="0"/>
              <a:t> на </a:t>
            </a:r>
            <a:r>
              <a:rPr lang="ru-RU" dirty="0" err="1"/>
              <a:t>використанні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для </a:t>
            </a:r>
            <a:r>
              <a:rPr lang="ru-RU" dirty="0" err="1"/>
              <a:t>перетворення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уникаючи</a:t>
            </a:r>
            <a:r>
              <a:rPr lang="ru-RU" dirty="0"/>
              <a:t> </a:t>
            </a:r>
            <a:r>
              <a:rPr lang="ru-RU" dirty="0" err="1"/>
              <a:t>змінюваного</a:t>
            </a:r>
            <a:r>
              <a:rPr lang="ru-RU" dirty="0"/>
              <a:t> стану та </a:t>
            </a:r>
            <a:r>
              <a:rPr lang="ru-RU" dirty="0" err="1"/>
              <a:t>побічних</a:t>
            </a:r>
            <a:r>
              <a:rPr lang="ru-RU" dirty="0"/>
              <a:t> </a:t>
            </a:r>
            <a:r>
              <a:rPr lang="ru-RU" dirty="0" err="1"/>
              <a:t>ефектів</a:t>
            </a:r>
            <a:r>
              <a:rPr lang="ru-RU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ru-RU" dirty="0" err="1"/>
              <a:t>Ключові</a:t>
            </a:r>
            <a:r>
              <a:rPr lang="ru-RU" dirty="0"/>
              <a:t> характеристики:</a:t>
            </a:r>
          </a:p>
          <a:p>
            <a:r>
              <a:rPr lang="ru-RU" dirty="0" err="1"/>
              <a:t>Незмінність</a:t>
            </a:r>
            <a:r>
              <a:rPr lang="ru-RU" dirty="0"/>
              <a:t> (</a:t>
            </a:r>
            <a:r>
              <a:rPr lang="en-US" dirty="0"/>
              <a:t>immutability)</a:t>
            </a:r>
          </a:p>
          <a:p>
            <a:r>
              <a:rPr lang="ru-RU" dirty="0" err="1"/>
              <a:t>Чисті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(</a:t>
            </a:r>
            <a:r>
              <a:rPr lang="en-US" dirty="0"/>
              <a:t>pure functions)</a:t>
            </a:r>
          </a:p>
          <a:p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першого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та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вищого</a:t>
            </a:r>
            <a:r>
              <a:rPr lang="ru-RU" dirty="0"/>
              <a:t> порядку</a:t>
            </a:r>
          </a:p>
          <a:p>
            <a:r>
              <a:rPr lang="ru-RU" dirty="0" err="1"/>
              <a:t>Рекурсія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циклів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605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Функціональне</a:t>
            </a:r>
            <a:r>
              <a:rPr lang="ru-RU" dirty="0"/>
              <a:t> парадигма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/>
              <a:t>Переваги</a:t>
            </a:r>
            <a:r>
              <a:rPr lang="ru-RU" b="1" dirty="0"/>
              <a:t> </a:t>
            </a:r>
            <a:r>
              <a:rPr lang="ru-RU" b="1" dirty="0" err="1"/>
              <a:t>функціонального</a:t>
            </a:r>
            <a:r>
              <a:rPr lang="ru-RU" b="1" dirty="0"/>
              <a:t> </a:t>
            </a:r>
            <a:r>
              <a:rPr lang="ru-RU" b="1" dirty="0" err="1"/>
              <a:t>програмування</a:t>
            </a:r>
            <a:r>
              <a:rPr lang="ru-RU" b="1" dirty="0"/>
              <a:t>:</a:t>
            </a:r>
          </a:p>
          <a:p>
            <a:r>
              <a:rPr lang="ru-RU" b="1" dirty="0" err="1"/>
              <a:t>Передбачуваність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Чисті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легше</a:t>
            </a:r>
            <a:r>
              <a:rPr lang="ru-RU" dirty="0"/>
              <a:t> </a:t>
            </a:r>
            <a:r>
              <a:rPr lang="ru-RU" dirty="0" err="1"/>
              <a:t>тестувати</a:t>
            </a:r>
            <a:r>
              <a:rPr lang="ru-RU" dirty="0"/>
              <a:t> та </a:t>
            </a:r>
            <a:r>
              <a:rPr lang="ru-RU" dirty="0" err="1"/>
              <a:t>налагоджувати</a:t>
            </a:r>
            <a:r>
              <a:rPr lang="ru-RU" dirty="0"/>
              <a:t>.</a:t>
            </a:r>
          </a:p>
          <a:p>
            <a:r>
              <a:rPr lang="ru-RU" b="1" dirty="0" err="1"/>
              <a:t>Паралельність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спільного</a:t>
            </a:r>
            <a:r>
              <a:rPr lang="ru-RU" dirty="0"/>
              <a:t> стану </a:t>
            </a:r>
            <a:r>
              <a:rPr lang="ru-RU" dirty="0" err="1"/>
              <a:t>спрощує</a:t>
            </a:r>
            <a:r>
              <a:rPr lang="ru-RU" dirty="0"/>
              <a:t> </a:t>
            </a:r>
            <a:r>
              <a:rPr lang="ru-RU" dirty="0" err="1"/>
              <a:t>паралельне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.</a:t>
            </a:r>
          </a:p>
          <a:p>
            <a:r>
              <a:rPr lang="ru-RU" b="1" dirty="0" err="1"/>
              <a:t>Модульність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легко </a:t>
            </a:r>
            <a:r>
              <a:rPr lang="ru-RU" dirty="0" err="1"/>
              <a:t>поєднувати</a:t>
            </a:r>
            <a:r>
              <a:rPr lang="ru-RU" dirty="0"/>
              <a:t> та повторно </a:t>
            </a:r>
            <a:r>
              <a:rPr lang="ru-RU" dirty="0" err="1"/>
              <a:t>використовувати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ru-RU" b="1" dirty="0" err="1"/>
              <a:t>Недоліки</a:t>
            </a:r>
            <a:r>
              <a:rPr lang="ru-RU" b="1" dirty="0"/>
              <a:t>:</a:t>
            </a:r>
          </a:p>
          <a:p>
            <a:r>
              <a:rPr lang="ru-RU" b="1" dirty="0" smtClean="0"/>
              <a:t>Порог входу:</a:t>
            </a:r>
            <a:r>
              <a:rPr lang="ru-RU" dirty="0" smtClean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складним</a:t>
            </a:r>
            <a:r>
              <a:rPr lang="ru-RU" dirty="0"/>
              <a:t> для </a:t>
            </a:r>
            <a:r>
              <a:rPr lang="ru-RU" dirty="0" err="1"/>
              <a:t>розробників</a:t>
            </a:r>
            <a:r>
              <a:rPr lang="ru-RU" dirty="0"/>
              <a:t>, </a:t>
            </a:r>
            <a:r>
              <a:rPr lang="ru-RU" dirty="0" err="1"/>
              <a:t>звиклих</a:t>
            </a:r>
            <a:r>
              <a:rPr lang="ru-RU" dirty="0"/>
              <a:t> до </a:t>
            </a:r>
            <a:r>
              <a:rPr lang="ru-RU" dirty="0" err="1"/>
              <a:t>імперативного</a:t>
            </a:r>
            <a:r>
              <a:rPr lang="ru-RU" dirty="0"/>
              <a:t> стилю.</a:t>
            </a:r>
          </a:p>
          <a:p>
            <a:r>
              <a:rPr lang="ru-RU" b="1" dirty="0" err="1"/>
              <a:t>Витрати</a:t>
            </a:r>
            <a:r>
              <a:rPr lang="ru-RU" b="1" dirty="0"/>
              <a:t> на </a:t>
            </a:r>
            <a:r>
              <a:rPr lang="ru-RU" b="1" dirty="0" err="1"/>
              <a:t>продуктивність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функціональні</a:t>
            </a:r>
            <a:r>
              <a:rPr lang="ru-RU" dirty="0"/>
              <a:t> </a:t>
            </a:r>
            <a:r>
              <a:rPr lang="ru-RU" dirty="0" err="1"/>
              <a:t>конструкції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незначно</a:t>
            </a:r>
            <a:r>
              <a:rPr lang="ru-RU" dirty="0"/>
              <a:t> </a:t>
            </a:r>
            <a:r>
              <a:rPr lang="ru-RU" dirty="0" err="1"/>
              <a:t>знижувати</a:t>
            </a:r>
            <a:r>
              <a:rPr lang="ru-RU" dirty="0"/>
              <a:t> </a:t>
            </a:r>
            <a:r>
              <a:rPr lang="ru-RU" dirty="0" err="1"/>
              <a:t>продуктивність</a:t>
            </a:r>
            <a:r>
              <a:rPr lang="ru-RU" dirty="0"/>
              <a:t>.</a:t>
            </a:r>
          </a:p>
          <a:p>
            <a:r>
              <a:rPr lang="ru-RU" b="1" dirty="0" err="1"/>
              <a:t>Менш</a:t>
            </a:r>
            <a:r>
              <a:rPr lang="ru-RU" b="1" dirty="0"/>
              <a:t> </a:t>
            </a:r>
            <a:r>
              <a:rPr lang="ru-RU" b="1" dirty="0" err="1"/>
              <a:t>інтуїтивне</a:t>
            </a:r>
            <a:r>
              <a:rPr lang="ru-RU" b="1" dirty="0"/>
              <a:t> для </a:t>
            </a:r>
            <a:r>
              <a:rPr lang="ru-RU" b="1" dirty="0" err="1"/>
              <a:t>деяких</a:t>
            </a:r>
            <a:r>
              <a:rPr lang="ru-RU" b="1" dirty="0"/>
              <a:t> </a:t>
            </a:r>
            <a:r>
              <a:rPr lang="ru-RU" b="1" dirty="0" err="1"/>
              <a:t>завдань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природніше</a:t>
            </a:r>
            <a:r>
              <a:rPr lang="ru-RU" dirty="0"/>
              <a:t> </a:t>
            </a:r>
            <a:r>
              <a:rPr lang="ru-RU" dirty="0" err="1"/>
              <a:t>виражаються</a:t>
            </a:r>
            <a:r>
              <a:rPr lang="ru-RU" dirty="0"/>
              <a:t> в </a:t>
            </a:r>
            <a:r>
              <a:rPr lang="ru-RU" dirty="0" err="1"/>
              <a:t>імперативному</a:t>
            </a:r>
            <a:r>
              <a:rPr lang="ru-RU" dirty="0"/>
              <a:t> </a:t>
            </a:r>
            <a:r>
              <a:rPr lang="ru-RU" dirty="0" err="1"/>
              <a:t>стилі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58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Функціональне</a:t>
            </a:r>
            <a:r>
              <a:rPr lang="ru-RU" dirty="0"/>
              <a:t> парадигма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32" y="1722438"/>
            <a:ext cx="5815013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20" y="1722438"/>
            <a:ext cx="5279652" cy="16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15" y="3488788"/>
            <a:ext cx="6994724" cy="242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90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Порівняння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78" y="1477181"/>
            <a:ext cx="565467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830" y="2906811"/>
            <a:ext cx="586740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9041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145</TotalTime>
  <Words>382</Words>
  <Application>Microsoft Office PowerPoint</Application>
  <PresentationFormat>Произвольный</PresentationFormat>
  <Paragraphs>44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Тема1</vt:lpstr>
      <vt:lpstr>ММП 2025/2026</vt:lpstr>
      <vt:lpstr>Що було б добре щоб ви памятали після лекції?</vt:lpstr>
      <vt:lpstr>Імперативна парадигма</vt:lpstr>
      <vt:lpstr>Імперативна парадигма</vt:lpstr>
      <vt:lpstr>Імперативна парадигма</vt:lpstr>
      <vt:lpstr>Функціональне парадигма</vt:lpstr>
      <vt:lpstr>Функціональне парадигма</vt:lpstr>
      <vt:lpstr>Функціональне парадигма</vt:lpstr>
      <vt:lpstr>Порівняння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Канцедал Георгій</dc:creator>
  <cp:lastModifiedBy>Georgiy Kantsedal</cp:lastModifiedBy>
  <cp:revision>14</cp:revision>
  <dcterms:created xsi:type="dcterms:W3CDTF">2025-03-05T09:53:04Z</dcterms:created>
  <dcterms:modified xsi:type="dcterms:W3CDTF">2025-03-23T14:32:54Z</dcterms:modified>
</cp:coreProperties>
</file>