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84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3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720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283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2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676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638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648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068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797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842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30543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55C285-6E62-26EB-601A-FCE316E00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693E33D6-366A-BC69-9D8D-FA28FACB8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5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5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5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618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311983-1ADF-B7AA-928D-199DEA90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dirty="0" err="1"/>
              <a:t>Огляд</a:t>
            </a:r>
            <a:r>
              <a:rPr lang="ru-RU" sz="2500" dirty="0"/>
              <a:t> </a:t>
            </a:r>
            <a:r>
              <a:rPr lang="ru-RU" sz="2500" dirty="0" err="1"/>
              <a:t>describe</a:t>
            </a:r>
            <a:r>
              <a:rPr lang="ru-RU" sz="2500" dirty="0"/>
              <a:t>() для </a:t>
            </a:r>
            <a:r>
              <a:rPr lang="ru-RU" sz="2500" dirty="0" err="1"/>
              <a:t>рядкових</a:t>
            </a:r>
            <a:r>
              <a:rPr lang="ru-RU" sz="2500" dirty="0"/>
              <a:t> </a:t>
            </a:r>
            <a:r>
              <a:rPr lang="ru-RU" sz="2500" dirty="0" err="1"/>
              <a:t>даних</a:t>
            </a:r>
            <a:endParaRPr lang="ru-RU" sz="2500" dirty="0"/>
          </a:p>
        </p:txBody>
      </p:sp>
      <p:sp>
        <p:nvSpPr>
          <p:cNvPr id="6" name="Місце для тексту 5">
            <a:extLst>
              <a:ext uri="{FF2B5EF4-FFF2-40B4-BE49-F238E27FC236}">
                <a16:creationId xmlns:a16="http://schemas.microsoft.com/office/drawing/2014/main" xmlns="" id="{3C16BC91-3DA8-4780-9E32-2B8664E5D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1932" y="1536633"/>
            <a:ext cx="4344468" cy="4555200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uk-UA" dirty="0"/>
              <a:t>Якщо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uk-UA" dirty="0"/>
              <a:t>містить текстові (категорійні) дані, то </a:t>
            </a:r>
            <a:r>
              <a:rPr lang="en-US" dirty="0"/>
              <a:t>describe() </a:t>
            </a:r>
            <a:r>
              <a:rPr lang="uk-UA" dirty="0"/>
              <a:t>поверне:</a:t>
            </a:r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en-US" dirty="0"/>
              <a:t>count – </a:t>
            </a:r>
            <a:r>
              <a:rPr lang="uk-UA" dirty="0"/>
              <a:t>кількість значень (без </a:t>
            </a:r>
            <a:r>
              <a:rPr lang="en-US" dirty="0" err="1"/>
              <a:t>NaN</a:t>
            </a:r>
            <a:r>
              <a:rPr lang="en-US" dirty="0"/>
              <a:t>),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unique – </a:t>
            </a:r>
            <a:r>
              <a:rPr lang="uk-UA" dirty="0"/>
              <a:t>кількість унікальних значень,</a:t>
            </a:r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en-US" dirty="0"/>
              <a:t>top – </a:t>
            </a:r>
            <a:r>
              <a:rPr lang="uk-UA" dirty="0"/>
              <a:t>найчастіше значення,</a:t>
            </a:r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en-US" dirty="0" err="1"/>
              <a:t>freq</a:t>
            </a:r>
            <a:r>
              <a:rPr lang="en-US" dirty="0"/>
              <a:t> – </a:t>
            </a:r>
            <a:r>
              <a:rPr lang="uk-UA" dirty="0"/>
              <a:t>частота цього значення.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3613531-F222-236D-0C3C-BB0FF876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1" y="1432196"/>
            <a:ext cx="68294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8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C2F8F1-EF3E-FC1A-E7C9-9B745BFB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500" dirty="0"/>
              <a:t>Для </a:t>
            </a:r>
            <a:r>
              <a:rPr lang="ru-RU" sz="2500" dirty="0" err="1"/>
              <a:t>швидкого</a:t>
            </a:r>
            <a:r>
              <a:rPr lang="ru-RU" sz="2500" dirty="0"/>
              <a:t> </a:t>
            </a:r>
            <a:r>
              <a:rPr lang="ru-RU" sz="2500" dirty="0" err="1"/>
              <a:t>аналізу</a:t>
            </a:r>
            <a:r>
              <a:rPr lang="ru-RU" sz="2500" dirty="0"/>
              <a:t> </a:t>
            </a:r>
            <a:r>
              <a:rPr lang="ru-RU" sz="2500" dirty="0" err="1"/>
              <a:t>датафрейму</a:t>
            </a:r>
            <a:r>
              <a:rPr lang="ru-RU" sz="2500" dirty="0"/>
              <a:t> в Data Science </a:t>
            </a:r>
            <a:r>
              <a:rPr lang="ru-RU" sz="2500" dirty="0" err="1"/>
              <a:t>використовуються</a:t>
            </a:r>
            <a:r>
              <a:rPr lang="ru-RU" sz="2500" dirty="0"/>
              <a:t> </a:t>
            </a:r>
            <a:r>
              <a:rPr lang="ru-RU" sz="2500" dirty="0" err="1"/>
              <a:t>такі</a:t>
            </a:r>
            <a:r>
              <a:rPr lang="ru-RU" sz="2500" dirty="0"/>
              <a:t> </a:t>
            </a:r>
            <a:r>
              <a:rPr lang="ru-RU" sz="2500" dirty="0" err="1"/>
              <a:t>функції</a:t>
            </a:r>
            <a:r>
              <a:rPr lang="ru-RU" sz="2500" dirty="0"/>
              <a:t>:</a:t>
            </a:r>
            <a:endParaRPr lang="uk-UA" sz="2500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01856EDC-A9F5-D1EA-45C3-BB5E343CC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2755617" cy="2597622"/>
          </a:xfrm>
        </p:spPr>
        <p:txBody>
          <a:bodyPr/>
          <a:lstStyle/>
          <a:p>
            <a:pPr marL="152396" indent="0">
              <a:buNone/>
            </a:pPr>
            <a:r>
              <a:rPr lang="uk-UA" dirty="0"/>
              <a:t>Огляд структури даних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6A584CE-AECB-5E44-29CB-DDADC67C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30" y="1988732"/>
            <a:ext cx="6096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1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E931A4-DAF9-8C48-4972-4FE8D86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Основні статистики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2A40F72-8488-18EB-F260-1B71BE6B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35" y="1459108"/>
            <a:ext cx="7980633" cy="16901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6B65814B-EE57-D3F8-54D6-C8669E0EF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691" y="3864387"/>
            <a:ext cx="6429782" cy="11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3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AD9927-F760-6F50-389A-6FD4F6C9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Фільтрація даних у </a:t>
            </a:r>
            <a:r>
              <a:rPr lang="en-US" sz="2500" dirty="0"/>
              <a:t>pandas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E1E55BBE-BB46-6F56-03ED-DAD2D81C5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9467702" cy="4555200"/>
          </a:xfrm>
        </p:spPr>
        <p:txBody>
          <a:bodyPr/>
          <a:lstStyle/>
          <a:p>
            <a:pPr marL="152396" indent="0">
              <a:buNone/>
            </a:pPr>
            <a:r>
              <a:rPr lang="uk-UA" dirty="0"/>
              <a:t>У </a:t>
            </a:r>
            <a:r>
              <a:rPr lang="en-US" dirty="0"/>
              <a:t>pandas </a:t>
            </a:r>
            <a:r>
              <a:rPr lang="uk-UA" dirty="0"/>
              <a:t>є кілька потужних способів фільтрації даних у </a:t>
            </a:r>
            <a:r>
              <a:rPr lang="en-US" dirty="0" err="1"/>
              <a:t>DataFrame</a:t>
            </a:r>
            <a:r>
              <a:rPr lang="en-US" dirty="0"/>
              <a:t>:</a:t>
            </a:r>
            <a:endParaRPr lang="uk-UA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uk-UA" dirty="0"/>
              <a:t>Фільтрація через логічні умови (&gt;, &lt;, ==, !=, </a:t>
            </a:r>
            <a:r>
              <a:rPr lang="en-US" dirty="0" err="1"/>
              <a:t>isin</a:t>
            </a:r>
            <a:r>
              <a:rPr lang="en-US" dirty="0"/>
              <a:t>() </a:t>
            </a:r>
            <a:r>
              <a:rPr lang="uk-UA" dirty="0"/>
              <a:t>тощо)</a:t>
            </a:r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uk-UA" dirty="0"/>
              <a:t>Метод </a:t>
            </a:r>
            <a:r>
              <a:rPr lang="en-US" dirty="0"/>
              <a:t>filter() – </a:t>
            </a:r>
            <a:r>
              <a:rPr lang="uk-UA" dirty="0"/>
              <a:t>використовується для вибору колонок або рядків за назвою</a:t>
            </a:r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uk-UA" dirty="0"/>
              <a:t>Метод </a:t>
            </a:r>
            <a:r>
              <a:rPr lang="en-US" dirty="0"/>
              <a:t>query() – </a:t>
            </a:r>
            <a:r>
              <a:rPr lang="uk-UA" dirty="0"/>
              <a:t>дозволяє застосовувати </a:t>
            </a:r>
            <a:r>
              <a:rPr lang="en-US" dirty="0"/>
              <a:t>SQL-</a:t>
            </a:r>
            <a:r>
              <a:rPr lang="uk-UA" dirty="0"/>
              <a:t>подібні запити</a:t>
            </a:r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endParaRPr lang="en-US" dirty="0"/>
          </a:p>
          <a:p>
            <a:endParaRPr lang="en-US" dirty="0"/>
          </a:p>
          <a:p>
            <a:pPr marL="152396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1694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BADCC6-B0B5-506D-D9EC-A0267B52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Фільтрація через логічні умови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9DA83A14-E365-086B-8B38-F6D93633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56967"/>
            <a:ext cx="7541626" cy="4555200"/>
          </a:xfrm>
        </p:spPr>
        <p:txBody>
          <a:bodyPr/>
          <a:lstStyle/>
          <a:p>
            <a:pPr marL="152396" indent="0">
              <a:buNone/>
            </a:pP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логічні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 (&gt;, &lt;, ==, !=) для </a:t>
            </a:r>
            <a:r>
              <a:rPr lang="ru-RU" dirty="0" err="1"/>
              <a:t>відбору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.</a:t>
            </a:r>
          </a:p>
          <a:p>
            <a:pPr marL="152396" indent="0">
              <a:buNone/>
            </a:pPr>
            <a:r>
              <a:rPr lang="ru-RU" dirty="0"/>
              <a:t>Приклад: </a:t>
            </a:r>
            <a:r>
              <a:rPr lang="ru-RU" dirty="0" err="1"/>
              <a:t>Вибрати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рядки, де </a:t>
            </a:r>
            <a:r>
              <a:rPr lang="ru-RU" dirty="0" err="1"/>
              <a:t>Вік</a:t>
            </a:r>
            <a:r>
              <a:rPr lang="ru-RU" dirty="0"/>
              <a:t> &gt; 30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EC186696-29C9-6556-D471-6E08A047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746" y="1892458"/>
            <a:ext cx="5399054" cy="43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8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C20B05-0EC7-D8B3-3AF9-200EF6FF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Метод </a:t>
            </a:r>
            <a:r>
              <a:rPr lang="ru-RU" sz="2500" dirty="0" err="1"/>
              <a:t>filter</a:t>
            </a:r>
            <a:r>
              <a:rPr lang="ru-RU" sz="2500" dirty="0"/>
              <a:t>(</a:t>
            </a:r>
            <a:r>
              <a:rPr lang="ru-RU" sz="2500" dirty="0" err="1"/>
              <a:t>like</a:t>
            </a:r>
            <a:r>
              <a:rPr lang="ru-RU" sz="2500" dirty="0"/>
              <a:t>=…) – </a:t>
            </a:r>
            <a:r>
              <a:rPr lang="ru-RU" sz="2500" dirty="0" err="1"/>
              <a:t>фільтрація</a:t>
            </a:r>
            <a:r>
              <a:rPr lang="ru-RU" sz="2500" dirty="0"/>
              <a:t> за </a:t>
            </a:r>
            <a:r>
              <a:rPr lang="ru-RU" sz="2500" dirty="0" err="1"/>
              <a:t>частиною</a:t>
            </a:r>
            <a:r>
              <a:rPr lang="ru-RU" sz="2500" dirty="0"/>
              <a:t> </a:t>
            </a:r>
            <a:r>
              <a:rPr lang="ru-RU" sz="2500" dirty="0" err="1"/>
              <a:t>назви</a:t>
            </a:r>
            <a:endParaRPr lang="uk-UA" sz="2500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29DEEE4F-C545-1640-3A53-58415B86C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189481" cy="4555200"/>
          </a:xfrm>
        </p:spPr>
        <p:txBody>
          <a:bodyPr/>
          <a:lstStyle/>
          <a:p>
            <a:pPr marL="152396" indent="0">
              <a:buNone/>
            </a:pPr>
            <a:r>
              <a:rPr lang="ru-RU" dirty="0"/>
              <a:t>Метод </a:t>
            </a:r>
            <a:r>
              <a:rPr lang="ru-RU" dirty="0" err="1"/>
              <a:t>filter</a:t>
            </a:r>
            <a:r>
              <a:rPr lang="ru-RU" dirty="0"/>
              <a:t>()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вибору</a:t>
            </a:r>
            <a:r>
              <a:rPr lang="ru-RU" dirty="0"/>
              <a:t> колонок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за </a:t>
            </a:r>
            <a:r>
              <a:rPr lang="ru-RU" dirty="0" err="1"/>
              <a:t>збігом</a:t>
            </a:r>
            <a:r>
              <a:rPr lang="ru-RU" dirty="0"/>
              <a:t> у </a:t>
            </a:r>
            <a:r>
              <a:rPr lang="ru-RU" dirty="0" err="1"/>
              <a:t>назві</a:t>
            </a:r>
            <a:r>
              <a:rPr lang="ru-RU" dirty="0"/>
              <a:t>.</a:t>
            </a:r>
          </a:p>
          <a:p>
            <a:pPr marL="152396" indent="0">
              <a:buNone/>
            </a:pPr>
            <a:r>
              <a:rPr lang="ru-RU" dirty="0"/>
              <a:t>Приклад: </a:t>
            </a:r>
            <a:r>
              <a:rPr lang="ru-RU" dirty="0" err="1"/>
              <a:t>Вибрати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колонки,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містять</a:t>
            </a:r>
            <a:r>
              <a:rPr lang="ru-RU" dirty="0"/>
              <a:t> слово "</a:t>
            </a:r>
            <a:r>
              <a:rPr lang="ru-RU" dirty="0" err="1"/>
              <a:t>Вік</a:t>
            </a:r>
            <a:r>
              <a:rPr lang="ru-RU" dirty="0"/>
              <a:t>«</a:t>
            </a:r>
          </a:p>
          <a:p>
            <a:pPr marL="152396" indent="0">
              <a:buNone/>
            </a:pPr>
            <a:r>
              <a:rPr lang="ru-RU" dirty="0"/>
              <a:t>Приклад: </a:t>
            </a:r>
            <a:r>
              <a:rPr lang="ru-RU" dirty="0" err="1"/>
              <a:t>Вибрати</a:t>
            </a:r>
            <a:r>
              <a:rPr lang="ru-RU" dirty="0"/>
              <a:t> рядки за </a:t>
            </a:r>
            <a:r>
              <a:rPr lang="ru-RU" dirty="0" err="1"/>
              <a:t>індексом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25BBA649-3228-3748-0343-31533C51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29" y="1420836"/>
            <a:ext cx="4039238" cy="489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3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954301-9526-1539-E8C2-0CF23943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Метод </a:t>
            </a:r>
            <a:r>
              <a:rPr lang="en-US" sz="2500" dirty="0"/>
              <a:t>query() – SQL-</a:t>
            </a:r>
            <a:r>
              <a:rPr lang="uk-UA" sz="2500" dirty="0"/>
              <a:t>подібна фільтрація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4CD98AFB-7DC3-73E1-DDD5-1CC57E1AE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761463" cy="2004235"/>
          </a:xfrm>
        </p:spPr>
        <p:txBody>
          <a:bodyPr/>
          <a:lstStyle/>
          <a:p>
            <a:pPr marL="152396" indent="0">
              <a:buNone/>
            </a:pPr>
            <a:r>
              <a:rPr lang="uk-UA" dirty="0"/>
              <a:t>Метод </a:t>
            </a:r>
            <a:r>
              <a:rPr lang="en-US" dirty="0"/>
              <a:t>query() </a:t>
            </a:r>
            <a:r>
              <a:rPr lang="uk-UA" dirty="0"/>
              <a:t>дозволяє фільтрувати дані, використовуючи рядкові умови, схожі на </a:t>
            </a:r>
            <a:r>
              <a:rPr lang="en-US" dirty="0"/>
              <a:t>SQL.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29BBAD2-2E94-E0DC-E890-8F255567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42" y="593367"/>
            <a:ext cx="4949614" cy="60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23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F419C941-493D-9E93-53C2-A7AE6419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9312060" cy="2140422"/>
          </a:xfrm>
        </p:spPr>
        <p:txBody>
          <a:bodyPr/>
          <a:lstStyle/>
          <a:p>
            <a:pPr marL="152396" indent="0">
              <a:buNone/>
            </a:pPr>
            <a:r>
              <a:rPr lang="ru-RU" dirty="0"/>
              <a:t>У </a:t>
            </a:r>
            <a:r>
              <a:rPr lang="ru-RU" dirty="0" err="1"/>
              <a:t>pandas</a:t>
            </a:r>
            <a:r>
              <a:rPr lang="ru-RU" dirty="0"/>
              <a:t> є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способи</a:t>
            </a:r>
            <a:r>
              <a:rPr lang="ru-RU" dirty="0"/>
              <a:t> </a:t>
            </a:r>
            <a:r>
              <a:rPr lang="ru-RU" dirty="0" err="1"/>
              <a:t>збереження</a:t>
            </a:r>
            <a:r>
              <a:rPr lang="ru-RU" dirty="0"/>
              <a:t> та </a:t>
            </a:r>
            <a:r>
              <a:rPr lang="ru-RU" dirty="0" err="1"/>
              <a:t>зчитування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, </a:t>
            </a:r>
            <a:r>
              <a:rPr lang="ru-RU" dirty="0" err="1"/>
              <a:t>але</a:t>
            </a:r>
            <a:r>
              <a:rPr lang="ru-RU" dirty="0"/>
              <a:t> </a:t>
            </a:r>
            <a:r>
              <a:rPr lang="ru-RU" dirty="0" err="1"/>
              <a:t>іноді</a:t>
            </a:r>
            <a:r>
              <a:rPr lang="ru-RU" dirty="0"/>
              <a:t> вони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спричиняти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з </a:t>
            </a:r>
            <a:r>
              <a:rPr lang="ru-RU" dirty="0" err="1"/>
              <a:t>пам’яттю</a:t>
            </a:r>
            <a:r>
              <a:rPr lang="ru-RU" dirty="0"/>
              <a:t>, особливо при </a:t>
            </a:r>
            <a:r>
              <a:rPr lang="ru-RU" dirty="0" err="1"/>
              <a:t>роботі</a:t>
            </a:r>
            <a:r>
              <a:rPr lang="ru-RU" dirty="0"/>
              <a:t> з великими наборами </a:t>
            </a:r>
            <a:r>
              <a:rPr lang="ru-RU" dirty="0" err="1"/>
              <a:t>даних</a:t>
            </a:r>
            <a:r>
              <a:rPr lang="ru-RU" dirty="0"/>
              <a:t>. Давайте </a:t>
            </a:r>
            <a:r>
              <a:rPr lang="ru-RU" dirty="0" err="1"/>
              <a:t>розглянемо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детальніше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C8A74886-4971-4E45-153B-65F5E9BCE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600" y="598141"/>
            <a:ext cx="6556603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Збереження та зчитування даних у </a:t>
            </a:r>
            <a:r>
              <a:rPr kumimoji="0" lang="uk-UA" altLang="uk-UA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endParaRPr kumimoji="0" lang="uk-UA" altLang="uk-UA" sz="2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2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2B4D06-A2CE-DE01-3942-3250BDC7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 </a:t>
            </a:r>
            <a:r>
              <a:rPr lang="ru-RU" dirty="0" err="1"/>
              <a:t>Збереження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Збереження</a:t>
            </a:r>
            <a:r>
              <a:rPr lang="ru-RU" dirty="0"/>
              <a:t> у CSV</a:t>
            </a:r>
            <a:br>
              <a:rPr lang="ru-RU" dirty="0"/>
            </a:b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2A7436CD-2CE2-78D5-7763-DEA0E6E8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680400" cy="4543154"/>
          </a:xfrm>
        </p:spPr>
        <p:txBody>
          <a:bodyPr/>
          <a:lstStyle/>
          <a:p>
            <a:pPr marL="152396" indent="0">
              <a:buNone/>
            </a:pPr>
            <a:r>
              <a:rPr lang="uk-UA" dirty="0"/>
              <a:t>Збереження у </a:t>
            </a:r>
            <a:r>
              <a:rPr lang="en-US" dirty="0"/>
              <a:t>CSV</a:t>
            </a:r>
            <a:endParaRPr lang="uk-UA" dirty="0"/>
          </a:p>
          <a:p>
            <a:pPr marL="152396" indent="0">
              <a:buNone/>
            </a:pPr>
            <a:r>
              <a:rPr lang="en-US" dirty="0"/>
              <a:t>index=False </a:t>
            </a:r>
            <a:r>
              <a:rPr lang="uk-UA" dirty="0"/>
              <a:t>вимикає запис індексів у файл, що зменшує розмір файлу.</a:t>
            </a:r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uk-UA" dirty="0"/>
              <a:t>Збереження у </a:t>
            </a:r>
            <a:r>
              <a:rPr lang="en-US" dirty="0"/>
              <a:t>Excel</a:t>
            </a:r>
            <a:endParaRPr lang="uk-UA" dirty="0"/>
          </a:p>
          <a:p>
            <a:pPr marL="152396" indent="0">
              <a:buNone/>
            </a:pPr>
            <a:r>
              <a:rPr lang="uk-UA" dirty="0"/>
              <a:t>Працює повільніше за </a:t>
            </a:r>
            <a:r>
              <a:rPr lang="en-US" dirty="0"/>
              <a:t>CSV, </a:t>
            </a:r>
            <a:r>
              <a:rPr lang="uk-UA" dirty="0"/>
              <a:t>але підтримує кілька листів.</a:t>
            </a:r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ru-RU" dirty="0" err="1"/>
              <a:t>Збереження</a:t>
            </a:r>
            <a:r>
              <a:rPr lang="ru-RU" dirty="0"/>
              <a:t> у </a:t>
            </a:r>
            <a:r>
              <a:rPr lang="ru-RU" dirty="0" err="1"/>
              <a:t>Parquet</a:t>
            </a:r>
            <a:r>
              <a:rPr lang="ru-RU" dirty="0"/>
              <a:t> (</a:t>
            </a:r>
            <a:r>
              <a:rPr lang="ru-RU" dirty="0" err="1"/>
              <a:t>економить</a:t>
            </a:r>
            <a:r>
              <a:rPr lang="ru-RU" dirty="0"/>
              <a:t> </a:t>
            </a:r>
            <a:r>
              <a:rPr lang="ru-RU" dirty="0" err="1"/>
              <a:t>пам’ять</a:t>
            </a:r>
            <a:r>
              <a:rPr lang="ru-RU" dirty="0"/>
              <a:t>)</a:t>
            </a:r>
            <a:endParaRPr lang="uk-UA" dirty="0"/>
          </a:p>
          <a:p>
            <a:pPr marL="152396" indent="0">
              <a:buNone/>
            </a:pPr>
            <a:r>
              <a:rPr lang="uk-UA" dirty="0"/>
              <a:t>Формат </a:t>
            </a:r>
            <a:r>
              <a:rPr lang="en-US" dirty="0"/>
              <a:t>Parquet </a:t>
            </a:r>
            <a:r>
              <a:rPr lang="uk-UA" dirty="0"/>
              <a:t>значно ефективніший, ніж </a:t>
            </a:r>
            <a:r>
              <a:rPr lang="en-US" dirty="0"/>
              <a:t>CSV, </a:t>
            </a:r>
            <a:r>
              <a:rPr lang="uk-UA" dirty="0"/>
              <a:t>бо зберігає дані у стиснутому вигляді.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9137E07-35F7-E1E9-4937-DBB44E73E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63" y="1536633"/>
            <a:ext cx="3667125" cy="5905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9C212E86-EF2A-F345-7718-22B896A3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3700"/>
            <a:ext cx="4095750" cy="4953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DBCF6DF4-24E2-0C11-4E35-690AB6C34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21242"/>
            <a:ext cx="46291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2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F6CD438-122C-461D-E602-2FB2F88F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Зчитування даних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9596366D-2A9F-513E-5004-B12F35473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5498817" cy="4555200"/>
          </a:xfrm>
        </p:spPr>
        <p:txBody>
          <a:bodyPr/>
          <a:lstStyle/>
          <a:p>
            <a:pPr marL="152396" indent="0">
              <a:buNone/>
            </a:pPr>
            <a:r>
              <a:rPr lang="uk-UA" dirty="0"/>
              <a:t>Зчитування </a:t>
            </a:r>
            <a:r>
              <a:rPr lang="en-US" dirty="0"/>
              <a:t>CSV</a:t>
            </a:r>
            <a:endParaRPr lang="uk-UA" dirty="0"/>
          </a:p>
          <a:p>
            <a:pPr marL="152396" indent="0">
              <a:buNone/>
            </a:pP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займати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пам’яті</a:t>
            </a:r>
            <a:r>
              <a:rPr lang="ru-RU" dirty="0"/>
              <a:t>, </a:t>
            </a:r>
            <a:r>
              <a:rPr lang="ru-RU" dirty="0" err="1"/>
              <a:t>бо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колонки </a:t>
            </a:r>
            <a:r>
              <a:rPr lang="ru-RU" dirty="0" err="1"/>
              <a:t>читаються</a:t>
            </a:r>
            <a:r>
              <a:rPr lang="ru-RU" dirty="0"/>
              <a:t> як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float64.</a:t>
            </a:r>
            <a:endParaRPr lang="uk-UA" dirty="0"/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uk-UA" dirty="0"/>
              <a:t>Зчитування </a:t>
            </a:r>
            <a:r>
              <a:rPr lang="en-US" dirty="0"/>
              <a:t>Excel</a:t>
            </a:r>
            <a:endParaRPr lang="uk-UA" dirty="0"/>
          </a:p>
          <a:p>
            <a:pPr marL="152396" indent="0">
              <a:buNone/>
            </a:pP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пам’яті</a:t>
            </a:r>
            <a:r>
              <a:rPr lang="ru-RU" dirty="0"/>
              <a:t> та </a:t>
            </a:r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повільніше</a:t>
            </a:r>
            <a:r>
              <a:rPr lang="ru-RU" dirty="0"/>
              <a:t> за CSV.</a:t>
            </a:r>
            <a:endParaRPr lang="uk-UA" dirty="0"/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uk-UA" dirty="0"/>
              <a:t>Зчитування </a:t>
            </a:r>
            <a:r>
              <a:rPr lang="en-US" dirty="0"/>
              <a:t>Parquet (</a:t>
            </a:r>
            <a:r>
              <a:rPr lang="uk-UA" dirty="0"/>
              <a:t>ефективно)</a:t>
            </a:r>
          </a:p>
          <a:p>
            <a:pPr marL="152396" indent="0">
              <a:buNone/>
            </a:pPr>
            <a:r>
              <a:rPr lang="ru-RU" dirty="0" err="1"/>
              <a:t>Найкращий</a:t>
            </a:r>
            <a:r>
              <a:rPr lang="ru-RU" dirty="0"/>
              <a:t> </a:t>
            </a:r>
            <a:r>
              <a:rPr lang="ru-RU" dirty="0" err="1"/>
              <a:t>варіант</a:t>
            </a:r>
            <a:r>
              <a:rPr lang="ru-RU" dirty="0"/>
              <a:t> для великих </a:t>
            </a:r>
            <a:r>
              <a:rPr lang="ru-RU" dirty="0" err="1"/>
              <a:t>файлів</a:t>
            </a:r>
            <a:r>
              <a:rPr lang="ru-RU" dirty="0"/>
              <a:t>, </a:t>
            </a:r>
            <a:r>
              <a:rPr lang="ru-RU" dirty="0" err="1"/>
              <a:t>бо</a:t>
            </a:r>
            <a:r>
              <a:rPr lang="ru-RU" dirty="0"/>
              <a:t> </a:t>
            </a:r>
            <a:r>
              <a:rPr lang="ru-RU" dirty="0" err="1"/>
              <a:t>займає</a:t>
            </a:r>
            <a:r>
              <a:rPr lang="ru-RU" dirty="0"/>
              <a:t> </a:t>
            </a:r>
            <a:r>
              <a:rPr lang="ru-RU" dirty="0" err="1"/>
              <a:t>менше</a:t>
            </a:r>
            <a:r>
              <a:rPr lang="ru-RU" dirty="0"/>
              <a:t> RAM.</a:t>
            </a:r>
            <a:endParaRPr lang="uk-UA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1F79805A-3CF8-9EE4-FB8E-33E7EE6D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989" y="1774386"/>
            <a:ext cx="36861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8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49734C-BAFA-B168-B689-1773EC22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</a:t>
            </a:r>
            <a:r>
              <a:rPr lang="ru-RU" dirty="0" err="1"/>
              <a:t>класів</a:t>
            </a:r>
            <a:r>
              <a:rPr lang="ru-RU" dirty="0"/>
              <a:t> для </a:t>
            </a:r>
            <a:r>
              <a:rPr lang="ru-RU" dirty="0" err="1"/>
              <a:t>організації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структур </a:t>
            </a:r>
            <a:r>
              <a:rPr lang="ru-RU" dirty="0" err="1"/>
              <a:t>даних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23603543-5FFD-D91C-5AD3-65A3AC652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499865" cy="4653152"/>
          </a:xfrm>
        </p:spPr>
        <p:txBody>
          <a:bodyPr/>
          <a:lstStyle/>
          <a:p>
            <a:pPr marL="152396" indent="0">
              <a:buNone/>
            </a:pPr>
            <a:r>
              <a:rPr lang="ru-RU" dirty="0" err="1"/>
              <a:t>Бібліотека</a:t>
            </a:r>
            <a:r>
              <a:rPr lang="ru-RU" dirty="0"/>
              <a:t> </a:t>
            </a:r>
            <a:r>
              <a:rPr lang="ru-RU" dirty="0" err="1"/>
              <a:t>pandas</a:t>
            </a:r>
            <a:r>
              <a:rPr lang="ru-RU" dirty="0"/>
              <a:t> у Python </a:t>
            </a:r>
            <a:r>
              <a:rPr lang="ru-RU" dirty="0" err="1"/>
              <a:t>використовує</a:t>
            </a:r>
            <a:r>
              <a:rPr lang="ru-RU" dirty="0"/>
              <a:t> дерево </a:t>
            </a:r>
            <a:r>
              <a:rPr lang="ru-RU" dirty="0" err="1"/>
              <a:t>класів</a:t>
            </a:r>
            <a:r>
              <a:rPr lang="ru-RU" dirty="0"/>
              <a:t> для </a:t>
            </a:r>
            <a:r>
              <a:rPr lang="ru-RU" dirty="0" err="1"/>
              <a:t>організації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структур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Основними</a:t>
            </a:r>
            <a:r>
              <a:rPr lang="ru-RU" dirty="0"/>
              <a:t> </a:t>
            </a:r>
            <a:r>
              <a:rPr lang="ru-RU" dirty="0" err="1"/>
              <a:t>класами</a:t>
            </a:r>
            <a:r>
              <a:rPr lang="ru-RU" dirty="0"/>
              <a:t> є:</a:t>
            </a:r>
          </a:p>
          <a:p>
            <a:pPr marL="152396" indent="0">
              <a:buNone/>
            </a:pPr>
            <a:r>
              <a:rPr lang="en-US" dirty="0" err="1"/>
              <a:t>pd.Series</a:t>
            </a:r>
            <a:r>
              <a:rPr lang="en-US" dirty="0"/>
              <a:t> – </a:t>
            </a:r>
            <a:r>
              <a:rPr lang="uk-UA" dirty="0"/>
              <a:t>це одномірний масив із мітками (індексами), схожий на стовпець у таблиці або на словник </a:t>
            </a:r>
            <a:r>
              <a:rPr lang="en-US" dirty="0"/>
              <a:t>Python, </a:t>
            </a:r>
            <a:r>
              <a:rPr lang="uk-UA" dirty="0"/>
              <a:t>де значення мають ключі (індекси).</a:t>
            </a:r>
          </a:p>
          <a:p>
            <a:pPr marL="152396" indent="0">
              <a:buNone/>
            </a:pPr>
            <a:r>
              <a:rPr lang="en-US" dirty="0" err="1"/>
              <a:t>pd.DataFrame</a:t>
            </a:r>
            <a:r>
              <a:rPr lang="en-US" dirty="0"/>
              <a:t> – </a:t>
            </a:r>
            <a:r>
              <a:rPr lang="uk-UA" dirty="0"/>
              <a:t>це двовимірна таблиця, що складається з кількох об'єктів </a:t>
            </a:r>
            <a:r>
              <a:rPr lang="en-US" dirty="0"/>
              <a:t>Series.</a:t>
            </a:r>
          </a:p>
          <a:p>
            <a:pPr marL="152396" indent="0">
              <a:buNone/>
            </a:pPr>
            <a:r>
              <a:rPr lang="en-US" dirty="0" err="1"/>
              <a:t>pd.Index</a:t>
            </a:r>
            <a:r>
              <a:rPr lang="en-US" dirty="0"/>
              <a:t> – </a:t>
            </a:r>
            <a:r>
              <a:rPr lang="uk-UA" dirty="0"/>
              <a:t>клас, що використовується для управління індексами в </a:t>
            </a:r>
            <a:r>
              <a:rPr lang="en-US" dirty="0"/>
              <a:t>Series </a:t>
            </a:r>
            <a:r>
              <a:rPr lang="uk-UA" dirty="0"/>
              <a:t>і </a:t>
            </a:r>
            <a:r>
              <a:rPr lang="en-US" dirty="0" err="1"/>
              <a:t>DataFrame</a:t>
            </a:r>
            <a:r>
              <a:rPr lang="en-US" dirty="0"/>
              <a:t>.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5DF3325-7BBC-9B65-123E-C583D314B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652" y="1688124"/>
            <a:ext cx="5322064" cy="203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4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01451A-9613-E013-6CC9-AF60C925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Оптимізація пам’яті при зчитуванні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99E3000F-5F06-1F8B-4A10-E6F1DED9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492987" cy="4555200"/>
          </a:xfrm>
        </p:spPr>
        <p:txBody>
          <a:bodyPr/>
          <a:lstStyle/>
          <a:p>
            <a:pPr marL="152396" indent="0">
              <a:buNone/>
            </a:pPr>
            <a:r>
              <a:rPr lang="uk-UA" dirty="0"/>
              <a:t>Визначення типів даних (</a:t>
            </a:r>
            <a:r>
              <a:rPr lang="en-US" dirty="0" err="1"/>
              <a:t>dtype</a:t>
            </a:r>
            <a:r>
              <a:rPr lang="en-US" dirty="0"/>
              <a:t>)</a:t>
            </a:r>
          </a:p>
          <a:p>
            <a:pPr marL="152396" indent="0">
              <a:buNone/>
            </a:pPr>
            <a:r>
              <a:rPr lang="uk-UA" dirty="0"/>
              <a:t>Коли </a:t>
            </a:r>
            <a:r>
              <a:rPr lang="en-US" dirty="0"/>
              <a:t>pandas </a:t>
            </a:r>
            <a:r>
              <a:rPr lang="uk-UA" dirty="0"/>
              <a:t>зчитує </a:t>
            </a:r>
            <a:r>
              <a:rPr lang="en-US" dirty="0"/>
              <a:t>CSV, </a:t>
            </a:r>
            <a:r>
              <a:rPr lang="uk-UA" dirty="0"/>
              <a:t>він може автоматично використовувати </a:t>
            </a:r>
            <a:r>
              <a:rPr lang="en-US" dirty="0"/>
              <a:t>float64, </a:t>
            </a:r>
            <a:r>
              <a:rPr lang="uk-UA" dirty="0"/>
              <a:t>що займає багато пам’яті. Замість цього можна вказати </a:t>
            </a:r>
            <a:r>
              <a:rPr lang="en-US" dirty="0" err="1"/>
              <a:t>dtype</a:t>
            </a:r>
            <a:r>
              <a:rPr lang="en-US" dirty="0"/>
              <a:t>:</a:t>
            </a:r>
            <a:endParaRPr lang="uk-UA" dirty="0"/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en-US" dirty="0"/>
              <a:t>int32 </a:t>
            </a:r>
            <a:r>
              <a:rPr lang="uk-UA" dirty="0"/>
              <a:t>замість </a:t>
            </a:r>
            <a:r>
              <a:rPr lang="en-US" dirty="0"/>
              <a:t>int64 </a:t>
            </a:r>
            <a:r>
              <a:rPr lang="uk-UA" dirty="0"/>
              <a:t>економить пам’ять.</a:t>
            </a:r>
          </a:p>
          <a:p>
            <a:pPr marL="152396" indent="0">
              <a:buNone/>
            </a:pPr>
            <a:r>
              <a:rPr lang="en-US" dirty="0"/>
              <a:t>category </a:t>
            </a:r>
            <a:r>
              <a:rPr lang="uk-UA" dirty="0"/>
              <a:t>замість </a:t>
            </a:r>
            <a:r>
              <a:rPr lang="en-US" dirty="0"/>
              <a:t>object </a:t>
            </a:r>
            <a:r>
              <a:rPr lang="uk-UA" dirty="0"/>
              <a:t>пришвидшує обробку текстових даних.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2C8F3B5-0B17-EFCA-F43D-A1532942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3" y="3109912"/>
            <a:ext cx="8239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96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7C1F02-B368-426A-0527-004598A7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Оптимізація пам’яті при зчитуванні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EACEBDED-06D9-887C-7ED6-441C25AAE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usecols</a:t>
            </a:r>
            <a:r>
              <a:rPr lang="ru-RU" dirty="0"/>
              <a:t> (</a:t>
            </a:r>
            <a:r>
              <a:rPr lang="ru-RU" dirty="0" err="1"/>
              <a:t>завантажувати</a:t>
            </a:r>
            <a:r>
              <a:rPr lang="ru-RU" dirty="0"/>
              <a:t> не </a:t>
            </a:r>
            <a:r>
              <a:rPr lang="ru-RU" dirty="0" err="1"/>
              <a:t>всі</a:t>
            </a:r>
            <a:r>
              <a:rPr lang="ru-RU" dirty="0"/>
              <a:t> колонки)</a:t>
            </a:r>
          </a:p>
          <a:p>
            <a:pPr marL="152396" indent="0">
              <a:buNone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потрібні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певні</a:t>
            </a:r>
            <a:r>
              <a:rPr lang="ru-RU" dirty="0"/>
              <a:t> колонки,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usecols</a:t>
            </a:r>
            <a:r>
              <a:rPr lang="ru-RU" dirty="0"/>
              <a:t>:</a:t>
            </a:r>
          </a:p>
          <a:p>
            <a:pPr marL="152396" indent="0">
              <a:buNone/>
            </a:pPr>
            <a:endParaRPr lang="ru-RU" dirty="0"/>
          </a:p>
          <a:p>
            <a:pPr marL="152396" indent="0">
              <a:buNone/>
            </a:pPr>
            <a:endParaRPr lang="ru-RU" dirty="0"/>
          </a:p>
          <a:p>
            <a:pPr marL="152396" indent="0">
              <a:buNone/>
            </a:pPr>
            <a:endParaRPr lang="ru-RU" dirty="0"/>
          </a:p>
          <a:p>
            <a:pPr marL="152396" indent="0">
              <a:buNone/>
            </a:pPr>
            <a:endParaRPr lang="ru-RU" dirty="0"/>
          </a:p>
          <a:p>
            <a:pPr marL="152396" indent="0">
              <a:buNone/>
            </a:pPr>
            <a:r>
              <a:rPr lang="ru-RU" dirty="0" err="1"/>
              <a:t>Економить</a:t>
            </a:r>
            <a:r>
              <a:rPr lang="ru-RU" dirty="0"/>
              <a:t> RAM, </a:t>
            </a:r>
            <a:r>
              <a:rPr lang="ru-RU" dirty="0" err="1"/>
              <a:t>бо</a:t>
            </a:r>
            <a:r>
              <a:rPr lang="ru-RU" dirty="0"/>
              <a:t> не </a:t>
            </a:r>
            <a:r>
              <a:rPr lang="ru-RU" dirty="0" err="1"/>
              <a:t>завантажує</a:t>
            </a:r>
            <a:r>
              <a:rPr lang="ru-RU" dirty="0"/>
              <a:t> </a:t>
            </a:r>
            <a:r>
              <a:rPr lang="ru-RU" dirty="0" err="1"/>
              <a:t>непотрібні</a:t>
            </a:r>
            <a:r>
              <a:rPr lang="ru-RU" dirty="0"/>
              <a:t> колонки.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BC40DDD-2B3C-1988-C422-55F50629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65" y="2447925"/>
            <a:ext cx="58864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0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0F7183-2085-582C-9C2D-7F95AE24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Оптимізація пам’яті при зчитуванні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CF836F64-3E0A-26F2-790D-0C95E6C0D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chunksize</a:t>
            </a:r>
            <a:r>
              <a:rPr lang="ru-RU" dirty="0"/>
              <a:t> (</a:t>
            </a:r>
            <a:r>
              <a:rPr lang="ru-RU" dirty="0" err="1"/>
              <a:t>потокове</a:t>
            </a:r>
            <a:r>
              <a:rPr lang="ru-RU" dirty="0"/>
              <a:t> </a:t>
            </a:r>
            <a:r>
              <a:rPr lang="ru-RU" dirty="0" err="1"/>
              <a:t>зчитування</a:t>
            </a:r>
            <a:r>
              <a:rPr lang="ru-RU" dirty="0"/>
              <a:t>)</a:t>
            </a:r>
          </a:p>
          <a:p>
            <a:pPr marL="152396" indent="0">
              <a:buNone/>
            </a:pPr>
            <a:r>
              <a:rPr lang="ru-RU" dirty="0" err="1"/>
              <a:t>Якщо</a:t>
            </a:r>
            <a:r>
              <a:rPr lang="ru-RU" dirty="0"/>
              <a:t> файл великий,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зчитувати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частинами</a:t>
            </a:r>
            <a:r>
              <a:rPr lang="ru-RU" dirty="0"/>
              <a:t>:</a:t>
            </a:r>
          </a:p>
          <a:p>
            <a:pPr marL="152396" indent="0">
              <a:buNone/>
            </a:pPr>
            <a:endParaRPr lang="ru-RU" dirty="0"/>
          </a:p>
          <a:p>
            <a:pPr marL="152396" indent="0">
              <a:buNone/>
            </a:pPr>
            <a:endParaRPr lang="ru-RU" dirty="0"/>
          </a:p>
          <a:p>
            <a:pPr marL="152396" indent="0">
              <a:buNone/>
            </a:pPr>
            <a:endParaRPr lang="ru-RU" dirty="0"/>
          </a:p>
          <a:p>
            <a:pPr marL="152396" indent="0">
              <a:buNone/>
            </a:pPr>
            <a:endParaRPr lang="ru-RU" dirty="0"/>
          </a:p>
          <a:p>
            <a:pPr marL="152396" indent="0">
              <a:buNone/>
            </a:pP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перевантажує</a:t>
            </a:r>
            <a:r>
              <a:rPr lang="ru-RU" dirty="0"/>
              <a:t> </a:t>
            </a:r>
            <a:r>
              <a:rPr lang="ru-RU" dirty="0" err="1"/>
              <a:t>оперативну</a:t>
            </a:r>
            <a:r>
              <a:rPr lang="ru-RU" dirty="0"/>
              <a:t> </a:t>
            </a:r>
            <a:r>
              <a:rPr lang="ru-RU" dirty="0" err="1"/>
              <a:t>пам’ять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4386871-1441-9271-10AC-053B563C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69" y="2466975"/>
            <a:ext cx="58769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30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D9C3DE-5BF5-2F47-32BF-D5A018AF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Оптимізація пам’яті при зчитуванні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4EF6865D-1C03-4D9B-F4B4-EE25DC057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uk-UA" dirty="0"/>
              <a:t>Використання </a:t>
            </a:r>
            <a:r>
              <a:rPr lang="en-US" dirty="0" err="1"/>
              <a:t>low_memory</a:t>
            </a:r>
            <a:r>
              <a:rPr lang="en-US" dirty="0"/>
              <a:t>=True (</a:t>
            </a:r>
            <a:r>
              <a:rPr lang="uk-UA" dirty="0"/>
              <a:t>оптимізація </a:t>
            </a:r>
            <a:r>
              <a:rPr lang="en-US" dirty="0"/>
              <a:t>RAM)</a:t>
            </a:r>
          </a:p>
          <a:p>
            <a:pPr marL="152396" indent="0">
              <a:buNone/>
            </a:pPr>
            <a:r>
              <a:rPr lang="uk-UA" dirty="0"/>
              <a:t>За замовчуванням </a:t>
            </a:r>
            <a:r>
              <a:rPr lang="en-US" dirty="0"/>
              <a:t>pandas </a:t>
            </a:r>
            <a:r>
              <a:rPr lang="uk-UA" dirty="0"/>
              <a:t>намагається вгадати типи даних, що може спричинити проблеми з пам’яттю.</a:t>
            </a:r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pandas</a:t>
            </a:r>
            <a:r>
              <a:rPr lang="ru-RU" dirty="0"/>
              <a:t> </a:t>
            </a:r>
            <a:r>
              <a:rPr lang="ru-RU" dirty="0" err="1"/>
              <a:t>завантажити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одразу</a:t>
            </a:r>
            <a:r>
              <a:rPr lang="ru-RU" dirty="0"/>
              <a:t> правильно.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0B6EF74-1B91-75D2-E397-6EA84DE68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60" y="2714625"/>
            <a:ext cx="46386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18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D3A28F-3627-5523-57B3-5D0F2B67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Підсумовуючи 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EAC1CFBC-A77F-46AA-6B17-BF58D6FCE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uk-UA" dirty="0"/>
              <a:t>Якщо у вас великі файли, уникайте </a:t>
            </a:r>
            <a:r>
              <a:rPr lang="en-US" dirty="0"/>
              <a:t>CSV </a:t>
            </a:r>
            <a:r>
              <a:rPr lang="uk-UA" dirty="0"/>
              <a:t>та використовуйте </a:t>
            </a:r>
            <a:r>
              <a:rPr lang="en-US" dirty="0"/>
              <a:t>Parquet </a:t>
            </a:r>
            <a:r>
              <a:rPr lang="uk-UA" dirty="0"/>
              <a:t>або зчитуйте дані частинами. Оптимізація типів даних (</a:t>
            </a:r>
            <a:r>
              <a:rPr lang="en-US" dirty="0" err="1"/>
              <a:t>dtype</a:t>
            </a:r>
            <a:r>
              <a:rPr lang="en-US" dirty="0"/>
              <a:t>, category) </a:t>
            </a:r>
            <a:r>
              <a:rPr lang="uk-UA" dirty="0"/>
              <a:t>значно зменшує </a:t>
            </a:r>
            <a:r>
              <a:rPr lang="en-US" dirty="0"/>
              <a:t>RAM-</a:t>
            </a:r>
            <a:r>
              <a:rPr lang="uk-UA" dirty="0"/>
              <a:t>навантаження.</a:t>
            </a:r>
          </a:p>
        </p:txBody>
      </p:sp>
    </p:spTree>
    <p:extLst>
      <p:ext uri="{BB962C8B-B14F-4D97-AF65-F5344CB8AC3E}">
        <p14:creationId xmlns:p14="http://schemas.microsoft.com/office/powerpoint/2010/main" val="3855879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B2A7B2-FF1B-54CF-E93C-1D7CC388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Розглянем в порівнянні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382E7C0-0225-70F6-A543-BCB50FAE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49" y="1154044"/>
            <a:ext cx="5730020" cy="54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40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57B0AF1-C1C3-1C63-D571-53E267273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008"/>
            <a:ext cx="6405935" cy="45775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DAD969F-D10C-FBBD-F564-1404987DC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32" y="2755918"/>
            <a:ext cx="6741268" cy="41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43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4CB901-B5AC-6CD8-E672-019F4670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4" y="311264"/>
            <a:ext cx="11808272" cy="949543"/>
          </a:xfrm>
        </p:spPr>
        <p:txBody>
          <a:bodyPr>
            <a:normAutofit/>
          </a:bodyPr>
          <a:lstStyle/>
          <a:p>
            <a:r>
              <a:rPr lang="uk-UA" sz="2500" dirty="0"/>
              <a:t>Почнемо огляд та подальше порівняння (звертаємо увагу на масштаб </a:t>
            </a:r>
            <a:r>
              <a:rPr lang="uk-UA" sz="2500" dirty="0" err="1"/>
              <a:t>датасетів</a:t>
            </a:r>
            <a:r>
              <a:rPr lang="uk-UA" sz="2500" dirty="0"/>
              <a:t>)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1A275BA-BCB9-4225-47C2-E5581136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45" y="1309526"/>
            <a:ext cx="4566665" cy="55155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B603E66-7F05-31BE-6557-68A5040A8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59" y="4770341"/>
            <a:ext cx="3665605" cy="20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66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59A0CF-E553-F382-E5FF-EC7BABF6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Завантажим ще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1C9D51F0-91D4-869E-3CF2-242D06DA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469" y="5289030"/>
            <a:ext cx="1924050" cy="10096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3C28BFBE-E30E-EDBC-936E-5B46FE65C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02" y="1197926"/>
            <a:ext cx="8466074" cy="36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15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5192FE-53D4-E21D-0A15-225ABBD7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500" dirty="0"/>
              <a:t>Попрацюємо</a:t>
            </a:r>
            <a:r>
              <a:rPr lang="uk-UA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DE67A8D-9020-7064-BB46-A65534065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356967"/>
            <a:ext cx="3552825" cy="37147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9627C72F-CAD9-39FA-6E53-6A292D237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194" y="1177047"/>
            <a:ext cx="3574029" cy="535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1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D089D4-DC6A-ACB2-291A-717E553D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xmlns="" id="{8EFCB2D2-8AD9-95AB-D54D-50E1A4D5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838" y="1654187"/>
            <a:ext cx="4299626" cy="3297192"/>
          </a:xfrm>
        </p:spPr>
        <p:txBody>
          <a:bodyPr/>
          <a:lstStyle/>
          <a:p>
            <a:pPr marL="152396" indent="0">
              <a:buNone/>
            </a:pPr>
            <a:r>
              <a:rPr lang="uk-UA" dirty="0"/>
              <a:t>Створим  </a:t>
            </a:r>
            <a:r>
              <a:rPr lang="en-US" dirty="0" err="1"/>
              <a:t>DataFrame</a:t>
            </a:r>
            <a:endParaRPr lang="uk-UA" dirty="0"/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en-US" dirty="0"/>
              <a:t>Series </a:t>
            </a:r>
            <a:r>
              <a:rPr lang="uk-UA" dirty="0"/>
              <a:t>є базовою одиницею </a:t>
            </a:r>
            <a:r>
              <a:rPr lang="en-US" dirty="0" err="1"/>
              <a:t>DataFrame</a:t>
            </a:r>
            <a:r>
              <a:rPr lang="en-US" dirty="0"/>
              <a:t>. </a:t>
            </a:r>
            <a:r>
              <a:rPr lang="uk-UA" dirty="0"/>
              <a:t>Кожен стовпець </a:t>
            </a:r>
            <a:r>
              <a:rPr lang="en-US" dirty="0" err="1"/>
              <a:t>DataFrame</a:t>
            </a:r>
            <a:r>
              <a:rPr lang="en-US" dirty="0"/>
              <a:t> – </a:t>
            </a:r>
            <a:r>
              <a:rPr lang="uk-UA" dirty="0"/>
              <a:t>це </a:t>
            </a:r>
            <a:r>
              <a:rPr lang="en-US" dirty="0"/>
              <a:t>Series.</a:t>
            </a:r>
          </a:p>
          <a:p>
            <a:pPr marL="152396" indent="0">
              <a:buNone/>
            </a:pPr>
            <a:r>
              <a:rPr lang="en-US" dirty="0"/>
              <a:t>Index </a:t>
            </a:r>
            <a:r>
              <a:rPr lang="uk-UA" dirty="0"/>
              <a:t>є частиною </a:t>
            </a:r>
            <a:r>
              <a:rPr lang="en-US" dirty="0"/>
              <a:t>Series </a:t>
            </a:r>
            <a:r>
              <a:rPr lang="uk-UA" dirty="0"/>
              <a:t>та </a:t>
            </a:r>
            <a:r>
              <a:rPr lang="en-US" dirty="0" err="1"/>
              <a:t>DataFrame</a:t>
            </a:r>
            <a:r>
              <a:rPr lang="en-US" dirty="0"/>
              <a:t>, </a:t>
            </a:r>
            <a:r>
              <a:rPr lang="uk-UA" dirty="0"/>
              <a:t>допомагаючи отримувати доступ до даних.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8A5FD5F-033F-422E-4A37-CFDC3115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59" y="1260238"/>
            <a:ext cx="70485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88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B960B6-75B1-5D8D-9DB7-3DB5A4F9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Арифметичні </a:t>
            </a:r>
            <a:r>
              <a:rPr lang="uk-UA" sz="2500" dirty="0" err="1"/>
              <a:t>операцї</a:t>
            </a:r>
            <a:r>
              <a:rPr lang="uk-UA" sz="2500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0ECB671-C1C1-ADE6-BBC3-3911C590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4" y="1147762"/>
            <a:ext cx="1790700" cy="54768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345CC049-72FF-B7C5-4DD9-72A585EFD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202" y="1147762"/>
            <a:ext cx="2152650" cy="34480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A53D5A91-F55F-8E4C-AFEA-05F952936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807" y="1142999"/>
            <a:ext cx="2000250" cy="10477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4E82D309-8CF6-C6FB-73D4-C031E1288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360" y="2565558"/>
            <a:ext cx="1970124" cy="82166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83B25FEE-AB4F-FC49-1F5F-971555535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5965" y="1109662"/>
            <a:ext cx="1781175" cy="55149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995A3DDA-F82F-22A4-4441-113CA5CCC8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4734" y="1090612"/>
            <a:ext cx="2066925" cy="54483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09323ED8-518B-CFA2-ADA6-8F38543307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9253" y="1100137"/>
            <a:ext cx="174551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92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88E0202-993B-F2E9-F47A-47B429664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6" y="1068320"/>
            <a:ext cx="2841920" cy="53032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59F35C89-217F-94B7-0F52-F26454F37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583" y="1068320"/>
            <a:ext cx="8579796" cy="45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56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CE7EF02-8045-3859-D679-B2B1A2B1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3" y="831716"/>
            <a:ext cx="3990975" cy="5486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56A51DF-4AD5-100A-7877-6ABF48498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77" y="871336"/>
            <a:ext cx="4059952" cy="54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75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5B4EA59-21CE-FF1C-0DAE-7D75F06F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2" y="1035982"/>
            <a:ext cx="11513310" cy="478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94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6C397FB-9EE9-536F-6BC2-65A1744E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Загалом багато подібності між даними бібліотеками 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91C89D68-9672-5106-EF57-548D62AFC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963376"/>
          </a:xfrm>
        </p:spPr>
        <p:txBody>
          <a:bodyPr/>
          <a:lstStyle/>
          <a:p>
            <a:pPr marL="152396" indent="0">
              <a:buNone/>
            </a:pPr>
            <a:r>
              <a:rPr lang="uk-UA" dirty="0"/>
              <a:t>Але давайте розглянем які переваги має </a:t>
            </a:r>
            <a:r>
              <a:rPr lang="en-US" dirty="0"/>
              <a:t>Polars </a:t>
            </a:r>
            <a:r>
              <a:rPr lang="uk-UA" dirty="0"/>
              <a:t> більше детально, а саме в порівнянні  в часі</a:t>
            </a:r>
          </a:p>
        </p:txBody>
      </p:sp>
    </p:spTree>
    <p:extLst>
      <p:ext uri="{BB962C8B-B14F-4D97-AF65-F5344CB8AC3E}">
        <p14:creationId xmlns:p14="http://schemas.microsoft.com/office/powerpoint/2010/main" val="515417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B75C4D-D209-723F-646E-66FD6AAF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Увагу на час виконання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B9439996-E4D8-DDC6-1C34-CBAA21762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7140"/>
            <a:ext cx="12192000" cy="23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98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576910-D7DB-489B-8DB2-A2528D50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Увагу на час виконання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60B4A7A-396F-256A-09D8-F93024BD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0440"/>
            <a:ext cx="12192000" cy="27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95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E6395B-0041-D347-BC17-D2628F78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Увагу на час виконання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EB65AE0C-5D4F-1A1D-7E9E-CA6C40F36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3304"/>
            <a:ext cx="12192000" cy="28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32BFE6-56ED-82A7-CF60-D5A3013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Розглянем властивості </a:t>
            </a:r>
            <a:r>
              <a:rPr lang="en-US" sz="2500" dirty="0" err="1"/>
              <a:t>pd.Series</a:t>
            </a:r>
            <a:r>
              <a:rPr lang="uk-UA" sz="2500" dirty="0"/>
              <a:t> та </a:t>
            </a:r>
            <a:r>
              <a:rPr lang="en-US" sz="2500" dirty="0" err="1"/>
              <a:t>pd.DataFrame</a:t>
            </a:r>
            <a:r>
              <a:rPr lang="uk-UA" sz="2500" dirty="0"/>
              <a:t> 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0017C1F5-E9DC-771A-4ADB-6F232D1F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909328" cy="4555200"/>
          </a:xfrm>
        </p:spPr>
        <p:txBody>
          <a:bodyPr/>
          <a:lstStyle/>
          <a:p>
            <a:pPr marL="152396" indent="0">
              <a:buNone/>
            </a:pPr>
            <a:r>
              <a:rPr lang="ru-RU" dirty="0"/>
              <a:t>Series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одномірний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схожий на список </a:t>
            </a:r>
            <a:r>
              <a:rPr lang="ru-RU" dirty="0" err="1"/>
              <a:t>або</a:t>
            </a:r>
            <a:r>
              <a:rPr lang="ru-RU" dirty="0"/>
              <a:t> словник.</a:t>
            </a:r>
          </a:p>
          <a:p>
            <a:pPr marL="152396" indent="0">
              <a:buNone/>
            </a:pPr>
            <a:endParaRPr lang="ru-RU" dirty="0"/>
          </a:p>
          <a:p>
            <a:pPr marL="152396" indent="0">
              <a:buNone/>
            </a:pPr>
            <a:r>
              <a:rPr lang="uk-UA" dirty="0"/>
              <a:t>Властивість	Опис</a:t>
            </a:r>
          </a:p>
          <a:p>
            <a:pPr marL="152396" indent="0">
              <a:buNone/>
            </a:pPr>
            <a:r>
              <a:rPr lang="en-US" dirty="0" err="1"/>
              <a:t>s.index</a:t>
            </a:r>
            <a:r>
              <a:rPr lang="en-US" dirty="0"/>
              <a:t>	</a:t>
            </a:r>
            <a:r>
              <a:rPr lang="uk-UA" dirty="0"/>
              <a:t>	Повертає індекси </a:t>
            </a:r>
            <a:r>
              <a:rPr lang="en-US" dirty="0"/>
              <a:t>Series</a:t>
            </a:r>
          </a:p>
          <a:p>
            <a:pPr marL="152396" indent="0">
              <a:buNone/>
            </a:pPr>
            <a:r>
              <a:rPr lang="en-US" dirty="0" err="1"/>
              <a:t>s.values</a:t>
            </a:r>
            <a:r>
              <a:rPr lang="en-US" dirty="0"/>
              <a:t>	</a:t>
            </a:r>
            <a:r>
              <a:rPr lang="uk-UA" dirty="0"/>
              <a:t>Масив значень </a:t>
            </a:r>
            <a:r>
              <a:rPr lang="en-US" dirty="0"/>
              <a:t>Series</a:t>
            </a:r>
          </a:p>
          <a:p>
            <a:pPr marL="152396" indent="0">
              <a:buNone/>
            </a:pPr>
            <a:r>
              <a:rPr lang="en-US" dirty="0" err="1"/>
              <a:t>s.dtype</a:t>
            </a:r>
            <a:r>
              <a:rPr lang="en-US" dirty="0"/>
              <a:t>	</a:t>
            </a:r>
            <a:r>
              <a:rPr lang="uk-UA" dirty="0"/>
              <a:t>	Тип даних у </a:t>
            </a:r>
            <a:r>
              <a:rPr lang="en-US" dirty="0"/>
              <a:t>Series</a:t>
            </a:r>
          </a:p>
          <a:p>
            <a:pPr marL="152396" indent="0">
              <a:buNone/>
            </a:pPr>
            <a:r>
              <a:rPr lang="en-US" dirty="0" err="1"/>
              <a:t>s.size</a:t>
            </a:r>
            <a:r>
              <a:rPr lang="en-US" dirty="0"/>
              <a:t>	</a:t>
            </a:r>
            <a:r>
              <a:rPr lang="uk-UA" dirty="0"/>
              <a:t> 	Кількість елементів</a:t>
            </a:r>
          </a:p>
          <a:p>
            <a:pPr marL="152396" indent="0">
              <a:buNone/>
            </a:pPr>
            <a:r>
              <a:rPr lang="en-US" dirty="0" err="1"/>
              <a:t>s.shape</a:t>
            </a:r>
            <a:r>
              <a:rPr lang="en-US" dirty="0"/>
              <a:t>	</a:t>
            </a:r>
            <a:r>
              <a:rPr lang="uk-UA" dirty="0"/>
              <a:t>Розмірність ((</a:t>
            </a:r>
            <a:r>
              <a:rPr lang="en-US" dirty="0"/>
              <a:t>n,) </a:t>
            </a:r>
            <a:r>
              <a:rPr lang="uk-UA" dirty="0"/>
              <a:t>для </a:t>
            </a:r>
            <a:r>
              <a:rPr lang="en-US" dirty="0"/>
              <a:t>Series)</a:t>
            </a:r>
          </a:p>
          <a:p>
            <a:pPr marL="152396" indent="0">
              <a:buNone/>
            </a:pPr>
            <a:r>
              <a:rPr lang="en-US" dirty="0"/>
              <a:t>s.name	</a:t>
            </a:r>
            <a:r>
              <a:rPr lang="uk-UA" dirty="0"/>
              <a:t>	Ім'я </a:t>
            </a:r>
            <a:r>
              <a:rPr lang="en-US" dirty="0"/>
              <a:t>Series</a:t>
            </a:r>
          </a:p>
          <a:p>
            <a:pPr marL="152396" indent="0">
              <a:buNone/>
            </a:pPr>
            <a:r>
              <a:rPr lang="en-US" dirty="0" err="1"/>
              <a:t>s.isna</a:t>
            </a:r>
            <a:r>
              <a:rPr lang="en-US" dirty="0"/>
              <a:t>()</a:t>
            </a:r>
            <a:r>
              <a:rPr lang="uk-UA" dirty="0"/>
              <a:t> </a:t>
            </a:r>
            <a:r>
              <a:rPr lang="en-US" dirty="0"/>
              <a:t>	</a:t>
            </a:r>
            <a:r>
              <a:rPr lang="uk-UA" dirty="0"/>
              <a:t>Повертає </a:t>
            </a:r>
            <a:r>
              <a:rPr lang="en-US" dirty="0"/>
              <a:t>True </a:t>
            </a:r>
            <a:r>
              <a:rPr lang="uk-UA" dirty="0"/>
              <a:t>для пропущених значень</a:t>
            </a:r>
          </a:p>
          <a:p>
            <a:pPr marL="152396" indent="0">
              <a:buNone/>
            </a:pPr>
            <a:r>
              <a:rPr lang="en-US" dirty="0" err="1"/>
              <a:t>s.hasnans</a:t>
            </a:r>
            <a:r>
              <a:rPr lang="en-US" dirty="0"/>
              <a:t>	True, </a:t>
            </a:r>
            <a:r>
              <a:rPr lang="uk-UA" dirty="0"/>
              <a:t>якщо є </a:t>
            </a:r>
            <a:r>
              <a:rPr lang="en-US" dirty="0" err="1"/>
              <a:t>NaN</a:t>
            </a:r>
            <a:endParaRPr lang="en-US" dirty="0"/>
          </a:p>
          <a:p>
            <a:pPr marL="152396" indent="0">
              <a:buNone/>
            </a:pPr>
            <a:r>
              <a:rPr lang="en-US" dirty="0" err="1"/>
              <a:t>s.nunique</a:t>
            </a:r>
            <a:r>
              <a:rPr lang="en-US" dirty="0"/>
              <a:t>()	</a:t>
            </a:r>
            <a:r>
              <a:rPr lang="uk-UA" dirty="0"/>
              <a:t>Кількість унікальних значень</a:t>
            </a:r>
          </a:p>
          <a:p>
            <a:pPr marL="152396" indent="0">
              <a:buNone/>
            </a:pPr>
            <a:r>
              <a:rPr lang="en-US" dirty="0" err="1"/>
              <a:t>s.empty</a:t>
            </a:r>
            <a:r>
              <a:rPr lang="en-US" dirty="0"/>
              <a:t>	True, </a:t>
            </a:r>
            <a:r>
              <a:rPr lang="uk-UA" dirty="0"/>
              <a:t>якщо </a:t>
            </a:r>
            <a:r>
              <a:rPr lang="en-US" dirty="0"/>
              <a:t>Series </a:t>
            </a:r>
            <a:r>
              <a:rPr lang="uk-UA" dirty="0"/>
              <a:t>порожній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6A373A2-2FFB-3EFD-295B-30D5370E0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713" y="1090083"/>
            <a:ext cx="6362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2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7D26D5-8589-A17B-F788-004D539C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57" y="94855"/>
            <a:ext cx="8825677" cy="763600"/>
          </a:xfrm>
        </p:spPr>
        <p:txBody>
          <a:bodyPr/>
          <a:lstStyle/>
          <a:p>
            <a:r>
              <a:rPr lang="uk-UA" sz="2800" dirty="0"/>
              <a:t>Розглянем властивості </a:t>
            </a:r>
            <a:r>
              <a:rPr lang="en-US" sz="2800" dirty="0" err="1"/>
              <a:t>pd.Series</a:t>
            </a:r>
            <a:r>
              <a:rPr lang="uk-UA" sz="2800" dirty="0"/>
              <a:t> та </a:t>
            </a:r>
            <a:r>
              <a:rPr lang="en-US" sz="2800" dirty="0" err="1"/>
              <a:t>pd.DataFrame</a:t>
            </a:r>
            <a:r>
              <a:rPr lang="uk-UA" sz="2800" dirty="0"/>
              <a:t> 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5F01458B-B77E-F0E0-9FEA-5D76B6C5F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171218"/>
            <a:ext cx="7697268" cy="3686782"/>
          </a:xfrm>
        </p:spPr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US" dirty="0" err="1"/>
              <a:t>DataFrame</a:t>
            </a:r>
            <a:r>
              <a:rPr lang="en-US" dirty="0"/>
              <a:t> – </a:t>
            </a:r>
            <a:r>
              <a:rPr lang="uk-UA" dirty="0"/>
              <a:t>це двовимірна таблиця (сукупність </a:t>
            </a:r>
            <a:r>
              <a:rPr lang="en-US" dirty="0"/>
              <a:t>Series).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uk-UA" dirty="0"/>
              <a:t>Властивість	Опис</a:t>
            </a:r>
          </a:p>
          <a:p>
            <a:pPr marL="152396" indent="0">
              <a:buNone/>
            </a:pPr>
            <a:r>
              <a:rPr lang="en-US" dirty="0" err="1"/>
              <a:t>df.index</a:t>
            </a:r>
            <a:r>
              <a:rPr lang="en-US" dirty="0"/>
              <a:t>	</a:t>
            </a:r>
            <a:r>
              <a:rPr lang="uk-UA" dirty="0"/>
              <a:t>Індекси рядків</a:t>
            </a:r>
          </a:p>
          <a:p>
            <a:pPr marL="152396" indent="0">
              <a:buNone/>
            </a:pPr>
            <a:r>
              <a:rPr lang="en-US" dirty="0" err="1"/>
              <a:t>df.columns</a:t>
            </a:r>
            <a:r>
              <a:rPr lang="en-US" dirty="0"/>
              <a:t>	</a:t>
            </a:r>
            <a:r>
              <a:rPr lang="uk-UA" dirty="0"/>
              <a:t>Імена стовпців</a:t>
            </a:r>
          </a:p>
          <a:p>
            <a:pPr marL="152396" indent="0">
              <a:buNone/>
            </a:pPr>
            <a:r>
              <a:rPr lang="en-US" dirty="0" err="1"/>
              <a:t>df.dtypes</a:t>
            </a:r>
            <a:r>
              <a:rPr lang="en-US" dirty="0"/>
              <a:t>	</a:t>
            </a:r>
            <a:r>
              <a:rPr lang="uk-UA" dirty="0"/>
              <a:t>Типи даних у кожному стовпці</a:t>
            </a:r>
          </a:p>
          <a:p>
            <a:pPr marL="152396" indent="0">
              <a:buNone/>
            </a:pPr>
            <a:r>
              <a:rPr lang="en-US" dirty="0" err="1"/>
              <a:t>df.values</a:t>
            </a:r>
            <a:r>
              <a:rPr lang="en-US" dirty="0"/>
              <a:t>	</a:t>
            </a:r>
            <a:r>
              <a:rPr lang="uk-UA" dirty="0"/>
              <a:t>Масив значень (</a:t>
            </a:r>
            <a:r>
              <a:rPr lang="en-US" dirty="0" err="1"/>
              <a:t>numpy.ndarray</a:t>
            </a:r>
            <a:r>
              <a:rPr lang="en-US" dirty="0"/>
              <a:t>)</a:t>
            </a:r>
          </a:p>
          <a:p>
            <a:pPr marL="152396" indent="0">
              <a:buNone/>
            </a:pPr>
            <a:r>
              <a:rPr lang="en-US" dirty="0" err="1"/>
              <a:t>df.shape</a:t>
            </a:r>
            <a:r>
              <a:rPr lang="en-US" dirty="0"/>
              <a:t>	</a:t>
            </a:r>
            <a:r>
              <a:rPr lang="uk-UA" dirty="0"/>
              <a:t>Розмірність (рядки, стовпці)</a:t>
            </a:r>
          </a:p>
          <a:p>
            <a:pPr marL="152396" indent="0">
              <a:buNone/>
            </a:pPr>
            <a:r>
              <a:rPr lang="en-US" dirty="0" err="1"/>
              <a:t>df.size</a:t>
            </a:r>
            <a:r>
              <a:rPr lang="en-US" dirty="0"/>
              <a:t>	</a:t>
            </a:r>
            <a:r>
              <a:rPr lang="uk-UA" dirty="0"/>
              <a:t>	Загальна кількість елементів (рядки × стовпці)</a:t>
            </a:r>
          </a:p>
          <a:p>
            <a:pPr marL="152396" indent="0">
              <a:buNone/>
            </a:pPr>
            <a:r>
              <a:rPr lang="en-US" dirty="0" err="1"/>
              <a:t>df.T</a:t>
            </a:r>
            <a:r>
              <a:rPr lang="en-US" dirty="0"/>
              <a:t>	</a:t>
            </a:r>
            <a:r>
              <a:rPr lang="uk-UA" dirty="0"/>
              <a:t>	Транспонування (поміняти місцями рядки та стовпці)</a:t>
            </a:r>
          </a:p>
          <a:p>
            <a:pPr marL="152396" indent="0">
              <a:buNone/>
            </a:pPr>
            <a:r>
              <a:rPr lang="en-US" dirty="0" err="1"/>
              <a:t>df.isna</a:t>
            </a:r>
            <a:r>
              <a:rPr lang="en-US" dirty="0"/>
              <a:t>()	</a:t>
            </a:r>
            <a:r>
              <a:rPr lang="uk-UA" dirty="0"/>
              <a:t>Повертає </a:t>
            </a:r>
            <a:r>
              <a:rPr lang="en-US" dirty="0"/>
              <a:t>True </a:t>
            </a:r>
            <a:r>
              <a:rPr lang="uk-UA" dirty="0"/>
              <a:t>для </a:t>
            </a:r>
            <a:r>
              <a:rPr lang="en-US" dirty="0" err="1"/>
              <a:t>NaN</a:t>
            </a:r>
            <a:endParaRPr lang="en-US" dirty="0"/>
          </a:p>
          <a:p>
            <a:pPr marL="152396" indent="0">
              <a:buNone/>
            </a:pPr>
            <a:r>
              <a:rPr lang="en-US" dirty="0" err="1"/>
              <a:t>df.empty</a:t>
            </a:r>
            <a:r>
              <a:rPr lang="en-US" dirty="0"/>
              <a:t>	True, </a:t>
            </a:r>
            <a:r>
              <a:rPr lang="uk-UA" dirty="0"/>
              <a:t>якщо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uk-UA" dirty="0"/>
              <a:t>порожній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43B6EC1-2B8C-D06B-AB93-6407D47D8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77881"/>
            <a:ext cx="5998202" cy="43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4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DF9A74A-08D1-04FD-08BA-B3CE1B2B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Висновок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72069DD2-CE5B-1A21-6D6D-069723933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133064" cy="2860269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Series – </a:t>
            </a:r>
            <a:r>
              <a:rPr lang="uk-UA" dirty="0"/>
              <a:t>це 1</a:t>
            </a:r>
            <a:r>
              <a:rPr lang="en-US" dirty="0"/>
              <a:t>D-</a:t>
            </a:r>
            <a:r>
              <a:rPr lang="uk-UA" dirty="0"/>
              <a:t>структура (один стовпець), </a:t>
            </a:r>
            <a:r>
              <a:rPr lang="en-US" dirty="0" err="1"/>
              <a:t>DataFrame</a:t>
            </a:r>
            <a:r>
              <a:rPr lang="en-US" dirty="0"/>
              <a:t> – 2D (</a:t>
            </a:r>
            <a:r>
              <a:rPr lang="uk-UA" dirty="0"/>
              <a:t>таблиця).</a:t>
            </a:r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uk-UA" dirty="0"/>
              <a:t>Багато властивостей схожі (</a:t>
            </a:r>
            <a:r>
              <a:rPr lang="en-US" dirty="0"/>
              <a:t>index, values, size).</a:t>
            </a:r>
            <a:endParaRPr lang="uk-UA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uk-UA" dirty="0"/>
              <a:t>У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uk-UA" dirty="0"/>
              <a:t>є </a:t>
            </a:r>
            <a:r>
              <a:rPr lang="en-US" dirty="0"/>
              <a:t>columns, </a:t>
            </a:r>
            <a:r>
              <a:rPr lang="uk-UA" dirty="0"/>
              <a:t>а в </a:t>
            </a:r>
            <a:r>
              <a:rPr lang="en-US" dirty="0"/>
              <a:t>Series – name.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356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357AE9-B0DD-184D-6B2C-9827E05E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Функції швидкого аналізу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006C2893-A87B-262C-878C-FA77FAC6A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uk-UA" dirty="0"/>
              <a:t>Функція </a:t>
            </a:r>
            <a:r>
              <a:rPr lang="en-US" dirty="0"/>
              <a:t>describe() </a:t>
            </a:r>
            <a:r>
              <a:rPr lang="uk-UA" dirty="0"/>
              <a:t>в </a:t>
            </a:r>
            <a:r>
              <a:rPr lang="en-US" dirty="0"/>
              <a:t>pandas </a:t>
            </a:r>
            <a:r>
              <a:rPr lang="uk-UA" dirty="0"/>
              <a:t>для швидкого аналізу даних</a:t>
            </a:r>
          </a:p>
          <a:p>
            <a:pPr marL="152396" indent="0">
              <a:buNone/>
            </a:pPr>
            <a:r>
              <a:rPr lang="uk-UA" dirty="0"/>
              <a:t>Функція </a:t>
            </a:r>
            <a:r>
              <a:rPr lang="en-US" dirty="0" err="1"/>
              <a:t>df.describe</a:t>
            </a:r>
            <a:r>
              <a:rPr lang="en-US" dirty="0"/>
              <a:t>() </a:t>
            </a:r>
            <a:r>
              <a:rPr lang="uk-UA" dirty="0"/>
              <a:t>дозволяє швидко отримати основні статистичні характеристики числових даних у </a:t>
            </a:r>
            <a:r>
              <a:rPr lang="en-US" dirty="0" err="1"/>
              <a:t>DataFrame</a:t>
            </a:r>
            <a:r>
              <a:rPr lang="en-US" dirty="0"/>
              <a:t>. </a:t>
            </a:r>
            <a:r>
              <a:rPr lang="uk-UA" dirty="0"/>
              <a:t>Вона обчислює такі показники:</a:t>
            </a:r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en-US" dirty="0"/>
              <a:t>count – </a:t>
            </a:r>
            <a:r>
              <a:rPr lang="uk-UA" dirty="0"/>
              <a:t>кількість значень (без </a:t>
            </a:r>
            <a:r>
              <a:rPr lang="en-US" dirty="0" err="1"/>
              <a:t>NaN</a:t>
            </a:r>
            <a:r>
              <a:rPr lang="en-US" dirty="0"/>
              <a:t>),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mean – </a:t>
            </a:r>
            <a:r>
              <a:rPr lang="uk-UA" dirty="0"/>
              <a:t>середнє значення,</a:t>
            </a:r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en-US" dirty="0"/>
              <a:t>std – </a:t>
            </a:r>
            <a:r>
              <a:rPr lang="uk-UA" dirty="0"/>
              <a:t>стандартне відхилення,</a:t>
            </a:r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en-US" dirty="0"/>
              <a:t>min – </a:t>
            </a:r>
            <a:r>
              <a:rPr lang="uk-UA" dirty="0"/>
              <a:t>мінімальне значення,</a:t>
            </a:r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uk-UA" dirty="0"/>
              <a:t>25%, 50% (медіана), 75% – </a:t>
            </a:r>
            <a:r>
              <a:rPr lang="uk-UA" dirty="0" err="1"/>
              <a:t>квартилі</a:t>
            </a:r>
            <a:r>
              <a:rPr lang="uk-UA" dirty="0"/>
              <a:t>,</a:t>
            </a:r>
          </a:p>
          <a:p>
            <a:pPr marL="152396" indent="0">
              <a:buNone/>
            </a:pPr>
            <a:endParaRPr lang="uk-UA" dirty="0"/>
          </a:p>
          <a:p>
            <a:pPr marL="152396" indent="0">
              <a:buNone/>
            </a:pPr>
            <a:r>
              <a:rPr lang="en-US" dirty="0"/>
              <a:t>max – </a:t>
            </a:r>
            <a:r>
              <a:rPr lang="uk-UA" dirty="0"/>
              <a:t>максимальне 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66295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3786F7-7717-3611-ED93-25A1EEDE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51" y="387596"/>
            <a:ext cx="11360800" cy="763600"/>
          </a:xfrm>
        </p:spPr>
        <p:txBody>
          <a:bodyPr>
            <a:normAutofit/>
          </a:bodyPr>
          <a:lstStyle/>
          <a:p>
            <a:r>
              <a:rPr lang="uk-UA" sz="2500" dirty="0"/>
              <a:t>Приклад використання </a:t>
            </a:r>
            <a:r>
              <a:rPr lang="en-US" sz="2500" dirty="0"/>
              <a:t>describe()</a:t>
            </a:r>
            <a:endParaRPr lang="uk-UA" sz="25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18BCB3B-BBDF-43B6-82BF-36CB7206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23" y="995553"/>
            <a:ext cx="64198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2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C520C0-9B5E-8C3F-9DAA-CFB5FCEB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uk-UA" dirty="0"/>
              <a:t>Особливості </a:t>
            </a:r>
            <a:r>
              <a:rPr lang="en-US" dirty="0"/>
              <a:t>describe()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E8CC77D8-5FFA-8DB3-F879-81EA484F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9047" y="1449084"/>
            <a:ext cx="4545506" cy="4555200"/>
          </a:xfrm>
        </p:spPr>
        <p:txBody>
          <a:bodyPr/>
          <a:lstStyle/>
          <a:p>
            <a:pPr marL="152396" indent="0">
              <a:buNone/>
            </a:pPr>
            <a:r>
              <a:rPr lang="uk-UA" dirty="0"/>
              <a:t>Особливості </a:t>
            </a:r>
            <a:r>
              <a:rPr lang="en-US" dirty="0"/>
              <a:t>describe()</a:t>
            </a:r>
          </a:p>
          <a:p>
            <a:pPr marL="152396" indent="0">
              <a:buNone/>
            </a:pPr>
            <a:r>
              <a:rPr lang="uk-UA" dirty="0"/>
              <a:t>Працює лише з числовими даними (типи </a:t>
            </a:r>
            <a:r>
              <a:rPr lang="en-US" dirty="0"/>
              <a:t>int </a:t>
            </a:r>
            <a:r>
              <a:rPr lang="uk-UA" dirty="0"/>
              <a:t>і </a:t>
            </a:r>
            <a:r>
              <a:rPr lang="en-US" dirty="0"/>
              <a:t>float).</a:t>
            </a:r>
          </a:p>
          <a:p>
            <a:pPr marL="152396" indent="0">
              <a:buNone/>
            </a:pPr>
            <a:r>
              <a:rPr lang="uk-UA" dirty="0"/>
              <a:t>Щоб включити об'єктні (</a:t>
            </a:r>
            <a:r>
              <a:rPr lang="en-US" dirty="0"/>
              <a:t>str) </a:t>
            </a:r>
            <a:r>
              <a:rPr lang="uk-UA" dirty="0"/>
              <a:t>або категорійні дані, використовуйте </a:t>
            </a:r>
            <a:r>
              <a:rPr lang="en-US" dirty="0" err="1"/>
              <a:t>df.describe</a:t>
            </a:r>
            <a:r>
              <a:rPr lang="en-US" dirty="0"/>
              <a:t>(include="all").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3D4B6223-F26E-56BD-1259-7FDE99EE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50" y="1356967"/>
            <a:ext cx="4545506" cy="438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89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929</TotalTime>
  <Words>848</Words>
  <Application>Microsoft Office PowerPoint</Application>
  <PresentationFormat>Произвольный</PresentationFormat>
  <Paragraphs>161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Тема1</vt:lpstr>
      <vt:lpstr>ММП 2025/2026</vt:lpstr>
      <vt:lpstr>Дерево класів для організації своїх структур даних.</vt:lpstr>
      <vt:lpstr>Приклад</vt:lpstr>
      <vt:lpstr>Розглянем властивості pd.Series та pd.DataFrame </vt:lpstr>
      <vt:lpstr>Розглянем властивості pd.Series та pd.DataFrame </vt:lpstr>
      <vt:lpstr>Висновок</vt:lpstr>
      <vt:lpstr>Функції швидкого аналізу</vt:lpstr>
      <vt:lpstr>Приклад використання describe()</vt:lpstr>
      <vt:lpstr>Особливості describe()</vt:lpstr>
      <vt:lpstr>Огляд describe() для рядкових даних</vt:lpstr>
      <vt:lpstr>Для швидкого аналізу датафрейму в Data Science використовуються такі функції:</vt:lpstr>
      <vt:lpstr>Основні статистики</vt:lpstr>
      <vt:lpstr>Фільтрація даних у pandas</vt:lpstr>
      <vt:lpstr>Фільтрація через логічні умови</vt:lpstr>
      <vt:lpstr>Метод filter(like=…) – фільтрація за частиною назви</vt:lpstr>
      <vt:lpstr>Метод query() – SQL-подібна фільтрація</vt:lpstr>
      <vt:lpstr>Збереження та зчитування даних у pandas </vt:lpstr>
      <vt:lpstr> Збереження даних. Збереження у CSV </vt:lpstr>
      <vt:lpstr>Зчитування даних</vt:lpstr>
      <vt:lpstr>Оптимізація пам’яті при зчитуванні</vt:lpstr>
      <vt:lpstr>Оптимізація пам’яті при зчитуванні</vt:lpstr>
      <vt:lpstr>Оптимізація пам’яті при зчитуванні</vt:lpstr>
      <vt:lpstr>Оптимізація пам’яті при зчитуванні</vt:lpstr>
      <vt:lpstr>Підсумовуючи </vt:lpstr>
      <vt:lpstr>Розглянем в порівнянні </vt:lpstr>
      <vt:lpstr>Презентация PowerPoint</vt:lpstr>
      <vt:lpstr>Почнемо огляд та подальше порівняння (звертаємо увагу на масштаб датасетів) </vt:lpstr>
      <vt:lpstr>Завантажим ще </vt:lpstr>
      <vt:lpstr>Попрацюємо </vt:lpstr>
      <vt:lpstr>Арифметичні операцї </vt:lpstr>
      <vt:lpstr>Презентация PowerPoint</vt:lpstr>
      <vt:lpstr>Презентация PowerPoint</vt:lpstr>
      <vt:lpstr>Презентация PowerPoint</vt:lpstr>
      <vt:lpstr>Загалом багато подібності між даними бібліотеками </vt:lpstr>
      <vt:lpstr>Увагу на час виконання </vt:lpstr>
      <vt:lpstr>Увагу на час виконання </vt:lpstr>
      <vt:lpstr>Увагу на час виконання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Ярослав Хлєвнушко;Канцедал Георгій</dc:creator>
  <cp:lastModifiedBy>Georgiy Kantsedal</cp:lastModifiedBy>
  <cp:revision>23</cp:revision>
  <dcterms:created xsi:type="dcterms:W3CDTF">2025-03-10T11:32:07Z</dcterms:created>
  <dcterms:modified xsi:type="dcterms:W3CDTF">2025-04-03T07:27:28Z</dcterms:modified>
</cp:coreProperties>
</file>