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-UA" dirty="0" smtClean="0"/>
              <a:t>Вибір змінних для побудови моделі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Статистичні</a:t>
            </a:r>
            <a:r>
              <a:rPr lang="ru-RU" dirty="0"/>
              <a:t> </a:t>
            </a:r>
            <a:r>
              <a:rPr lang="ru-RU" dirty="0" smtClean="0"/>
              <a:t>тести. </a:t>
            </a:r>
            <a:br>
              <a:rPr lang="ru-RU" dirty="0" smtClean="0"/>
            </a:br>
            <a:r>
              <a:rPr lang="ru-RU" dirty="0" err="1" smtClean="0"/>
              <a:t>Взаємна</a:t>
            </a:r>
            <a:r>
              <a:rPr lang="ru-RU" dirty="0" smtClean="0"/>
              <a:t> </a:t>
            </a:r>
            <a:r>
              <a:rPr lang="ru-RU" dirty="0" err="1"/>
              <a:t>інформація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uk-UA" dirty="0"/>
              <a:t>Цей метод в основному використовує взаємну інформацію. Він обчислює взаємну інформаційну цінність для кожної з незалежних змінних щодо залежної змінної та вибирає ті, які мають найбільший приріст інформації. Іншими словами, він в основному вимірює залежність функцій від цільового значення. Вищий бал означає більше залежних змінних.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49" y="419100"/>
            <a:ext cx="4477464" cy="41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2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Критерій</a:t>
            </a:r>
            <a:r>
              <a:rPr lang="ru-RU" dirty="0" smtClean="0"/>
              <a:t> </a:t>
            </a:r>
            <a:r>
              <a:rPr lang="ru-RU" dirty="0" err="1"/>
              <a:t>узгодженості</a:t>
            </a:r>
            <a:r>
              <a:rPr lang="ru-RU" dirty="0"/>
              <a:t> </a:t>
            </a:r>
            <a:r>
              <a:rPr lang="ru-RU" dirty="0" err="1"/>
              <a:t>Пірсона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Обчисліть статистику хі-квадрат між кожною невід’ємною ознакою та класом. Цей показник можна використовувати для вибору </a:t>
            </a:r>
            <a:r>
              <a:rPr lang="uk-UA" dirty="0" smtClean="0"/>
              <a:t>змінних із </a:t>
            </a:r>
            <a:r>
              <a:rPr lang="uk-UA" dirty="0"/>
              <a:t>найвищими значеннями для тестової статистики хі-квадрат із X, яка має містити лише невід’ємні характеристики, такі як логічні значення або частоти (наприклад, кількість термінів у класифікації документів), відносно класи. </a:t>
            </a:r>
            <a:endParaRPr lang="uk-UA" dirty="0" smtClean="0"/>
          </a:p>
          <a:p>
            <a:r>
              <a:rPr lang="uk-UA" dirty="0" smtClean="0"/>
              <a:t>Пам’ятайте</a:t>
            </a:r>
            <a:r>
              <a:rPr lang="uk-UA" dirty="0"/>
              <a:t>, що тест хі-квадрат вимірює залежність між стохастичними змінними, тому використання цієї функції «відсіває» ознаки, які, швидше за все, будуть незалежними від класу і, отже, </a:t>
            </a:r>
            <a:r>
              <a:rPr lang="uk-UA" dirty="0" smtClean="0"/>
              <a:t>не релевантними </a:t>
            </a:r>
            <a:r>
              <a:rPr lang="uk-UA" dirty="0"/>
              <a:t>для класифікації..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35" y="914400"/>
            <a:ext cx="4095568" cy="392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4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Однофакторний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фіч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80281" y="944288"/>
            <a:ext cx="4519379" cy="2256112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одновимірних</a:t>
            </a:r>
            <a:r>
              <a:rPr lang="ru-RU" dirty="0"/>
              <a:t> </a:t>
            </a:r>
            <a:r>
              <a:rPr lang="ru-RU" dirty="0" err="1"/>
              <a:t>фіч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шляхом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найкращих</a:t>
            </a:r>
            <a:r>
              <a:rPr lang="ru-RU" dirty="0"/>
              <a:t> </a:t>
            </a:r>
            <a:r>
              <a:rPr lang="ru-RU" dirty="0" err="1"/>
              <a:t>ознак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одновимірних</a:t>
            </a:r>
            <a:r>
              <a:rPr lang="ru-RU" dirty="0"/>
              <a:t> </a:t>
            </a:r>
            <a:r>
              <a:rPr lang="ru-RU" dirty="0" err="1"/>
              <a:t>статистичних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(</a:t>
            </a:r>
            <a:r>
              <a:rPr lang="en-US" dirty="0"/>
              <a:t>ANOVA).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оцінюють</a:t>
            </a:r>
            <a:r>
              <a:rPr lang="ru-RU" dirty="0"/>
              <a:t> </a:t>
            </a:r>
            <a:r>
              <a:rPr lang="ru-RU" dirty="0" err="1"/>
              <a:t>ступінь</a:t>
            </a:r>
            <a:r>
              <a:rPr lang="ru-RU" dirty="0"/>
              <a:t> </a:t>
            </a:r>
            <a:r>
              <a:rPr lang="ru-RU" dirty="0" err="1"/>
              <a:t>лінійної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випадковими</a:t>
            </a:r>
            <a:r>
              <a:rPr lang="ru-RU" dirty="0"/>
              <a:t> величинами.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будь-яка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змінних-провісників</a:t>
            </a:r>
            <a:r>
              <a:rPr lang="ru-RU" dirty="0"/>
              <a:t> і </a:t>
            </a:r>
            <a:r>
              <a:rPr lang="ru-RU" dirty="0" err="1"/>
              <a:t>ціль</a:t>
            </a:r>
            <a:r>
              <a:rPr lang="ru-RU" dirty="0"/>
              <a:t>. </a:t>
            </a:r>
            <a:r>
              <a:rPr lang="en-US" dirty="0"/>
              <a:t>ANOVA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лінійну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об’єктом</a:t>
            </a:r>
            <a:r>
              <a:rPr lang="ru-RU" dirty="0"/>
              <a:t> і метою, а </a:t>
            </a:r>
            <a:r>
              <a:rPr lang="ru-RU" dirty="0" err="1"/>
              <a:t>також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слідують</a:t>
            </a:r>
            <a:r>
              <a:rPr lang="ru-RU" dirty="0"/>
              <a:t> </a:t>
            </a:r>
            <a:r>
              <a:rPr lang="ru-RU" dirty="0" err="1"/>
              <a:t>гауссовому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не так, результат </a:t>
            </a:r>
            <a:r>
              <a:rPr lang="ru-RU" dirty="0" err="1"/>
              <a:t>цього</a:t>
            </a:r>
            <a:r>
              <a:rPr lang="ru-RU" dirty="0"/>
              <a:t> тесту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некорисним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у </a:t>
            </a:r>
            <a:r>
              <a:rPr lang="ru-RU" dirty="0" err="1"/>
              <a:t>вашому</a:t>
            </a:r>
            <a:r>
              <a:rPr lang="ru-RU" dirty="0"/>
              <a:t> </a:t>
            </a:r>
            <a:r>
              <a:rPr lang="ru-RU" dirty="0" err="1"/>
              <a:t>наборі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тому,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процедуру, вам </a:t>
            </a:r>
            <a:r>
              <a:rPr lang="ru-RU" dirty="0" err="1"/>
              <a:t>потрібно</a:t>
            </a:r>
            <a:r>
              <a:rPr lang="ru-RU" dirty="0"/>
              <a:t> буде </a:t>
            </a:r>
            <a:r>
              <a:rPr lang="ru-RU" dirty="0" err="1"/>
              <a:t>підтвердити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припущення</a:t>
            </a:r>
            <a:r>
              <a:rPr lang="ru-RU" dirty="0"/>
              <a:t>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08" y="1576705"/>
            <a:ext cx="3748841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80092"/>
            <a:ext cx="46259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Регрессія</a:t>
            </a:r>
            <a:r>
              <a:rPr lang="ru-RU" dirty="0"/>
              <a:t> + </a:t>
            </a:r>
            <a:r>
              <a:rPr lang="ru-RU" dirty="0" err="1"/>
              <a:t>Регуляризація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26941" y="1233848"/>
            <a:ext cx="4260299" cy="32924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Регуляризація</a:t>
            </a:r>
            <a:r>
              <a:rPr lang="ru-RU" dirty="0"/>
              <a:t> вводить штраф за </a:t>
            </a:r>
            <a:r>
              <a:rPr lang="ru-RU" dirty="0" err="1"/>
              <a:t>включення</a:t>
            </a:r>
            <a:r>
              <a:rPr lang="ru-RU" dirty="0"/>
              <a:t> </a:t>
            </a:r>
            <a:r>
              <a:rPr lang="ru-RU" dirty="0" err="1"/>
              <a:t>зайвих</a:t>
            </a:r>
            <a:r>
              <a:rPr lang="ru-RU" dirty="0"/>
              <a:t> областей </a:t>
            </a:r>
            <a:r>
              <a:rPr lang="ru-RU" dirty="0" err="1"/>
              <a:t>функціонального</a:t>
            </a:r>
            <a:r>
              <a:rPr lang="ru-RU" dirty="0"/>
              <a:t> простору,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і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покращити</a:t>
            </a:r>
            <a:r>
              <a:rPr lang="ru-RU" dirty="0"/>
              <a:t> </a:t>
            </a:r>
            <a:r>
              <a:rPr lang="ru-RU" dirty="0" err="1"/>
              <a:t>узагальнення</a:t>
            </a:r>
            <a:r>
              <a:rPr lang="ru-RU" dirty="0"/>
              <a:t>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0" y="1180600"/>
            <a:ext cx="4294188" cy="32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Навіщо фільтрувати змінні 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Зменшення кількості шуму, а отже зниження ризиків перенавчання</a:t>
            </a:r>
          </a:p>
          <a:p>
            <a:r>
              <a:rPr lang="uk-UA" dirty="0" smtClean="0"/>
              <a:t>Побудова пояснювальних моделей закономірності котрих можуть використовуватись в бізнес процесах</a:t>
            </a:r>
          </a:p>
          <a:p>
            <a:r>
              <a:rPr lang="uk-UA" dirty="0" smtClean="0"/>
              <a:t>Використання моделей для </a:t>
            </a:r>
            <a:r>
              <a:rPr lang="uk-UA" dirty="0" err="1" smtClean="0"/>
              <a:t>предіктід</a:t>
            </a:r>
            <a:r>
              <a:rPr lang="uk-UA" dirty="0" smtClean="0"/>
              <a:t> </a:t>
            </a:r>
            <a:r>
              <a:rPr lang="uk-UA" dirty="0" err="1" smtClean="0"/>
              <a:t>котрол</a:t>
            </a:r>
            <a:endParaRPr lang="uk-UA" dirty="0"/>
          </a:p>
          <a:p>
            <a:r>
              <a:rPr lang="uk-UA" dirty="0" smtClean="0"/>
              <a:t>Зменшення необхідних ресурсів для навчання моделі</a:t>
            </a:r>
          </a:p>
          <a:p>
            <a:r>
              <a:rPr lang="uk-UA" dirty="0" smtClean="0"/>
              <a:t>Зменшення часу тренування, можливість перебрати більше </a:t>
            </a:r>
            <a:r>
              <a:rPr lang="uk-UA" dirty="0" err="1" smtClean="0"/>
              <a:t>гіпер</a:t>
            </a:r>
            <a:r>
              <a:rPr lang="uk-UA" dirty="0" smtClean="0"/>
              <a:t> параметрів моделі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Термінологія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Змінна (</a:t>
            </a:r>
            <a:r>
              <a:rPr lang="en-US" dirty="0" smtClean="0"/>
              <a:t>feature</a:t>
            </a:r>
            <a:r>
              <a:rPr lang="uk-UA" dirty="0" smtClean="0"/>
              <a:t>) – властивість притаманна певному виміру/випадку для якого необхідно провести прогнозування/класифікацію/</a:t>
            </a:r>
            <a:r>
              <a:rPr lang="uk-UA" dirty="0" err="1" smtClean="0"/>
              <a:t>кластиризацію</a:t>
            </a:r>
            <a:endParaRPr lang="uk-UA" dirty="0" smtClean="0"/>
          </a:p>
          <a:p>
            <a:r>
              <a:rPr lang="uk-UA" dirty="0" smtClean="0"/>
              <a:t>Цільова змінна (</a:t>
            </a:r>
            <a:r>
              <a:rPr lang="en-US" dirty="0" smtClean="0"/>
              <a:t>target)</a:t>
            </a:r>
            <a:r>
              <a:rPr lang="uk-UA" dirty="0" smtClean="0"/>
              <a:t> – власне результат прогнозування/класифікації/</a:t>
            </a:r>
            <a:r>
              <a:rPr lang="uk-UA" dirty="0" err="1" smtClean="0"/>
              <a:t>кластеризації</a:t>
            </a:r>
            <a:r>
              <a:rPr lang="uk-UA" dirty="0" smtClean="0"/>
              <a:t>. У випадку якщо </a:t>
            </a:r>
            <a:r>
              <a:rPr lang="uk-UA" dirty="0" err="1" smtClean="0"/>
              <a:t>таргет</a:t>
            </a:r>
            <a:r>
              <a:rPr lang="uk-UA" dirty="0" smtClean="0"/>
              <a:t> взяти з </a:t>
            </a:r>
            <a:r>
              <a:rPr lang="uk-UA" dirty="0" err="1" smtClean="0"/>
              <a:t>тестувальної</a:t>
            </a:r>
            <a:r>
              <a:rPr lang="uk-UA" dirty="0" smtClean="0"/>
              <a:t> вибірки може називатися прогнозом моделі.</a:t>
            </a:r>
          </a:p>
          <a:p>
            <a:r>
              <a:rPr lang="uk-UA" dirty="0" smtClean="0"/>
              <a:t>Тестова вибірка – </a:t>
            </a:r>
            <a:r>
              <a:rPr lang="uk-UA" dirty="0" err="1" smtClean="0"/>
              <a:t>вибірка</a:t>
            </a:r>
            <a:r>
              <a:rPr lang="uk-UA" dirty="0" smtClean="0"/>
              <a:t> яка не приймає участь в навчанні моделі, однак може бути </a:t>
            </a:r>
            <a:r>
              <a:rPr lang="uk-UA" dirty="0" err="1" smtClean="0"/>
              <a:t>викоривтана</a:t>
            </a:r>
            <a:r>
              <a:rPr lang="uk-UA" dirty="0" smtClean="0"/>
              <a:t> для </a:t>
            </a:r>
            <a:r>
              <a:rPr lang="uk-UA" dirty="0" err="1" smtClean="0"/>
              <a:t>підбіру</a:t>
            </a:r>
            <a:r>
              <a:rPr lang="uk-UA" dirty="0" smtClean="0"/>
              <a:t> </a:t>
            </a:r>
            <a:r>
              <a:rPr lang="uk-UA" dirty="0" err="1" smtClean="0"/>
              <a:t>гіпер</a:t>
            </a:r>
            <a:r>
              <a:rPr lang="uk-UA" dirty="0" smtClean="0"/>
              <a:t> </a:t>
            </a:r>
            <a:r>
              <a:rPr lang="uk-UA" dirty="0" err="1" smtClean="0"/>
              <a:t>мараметрів</a:t>
            </a:r>
            <a:r>
              <a:rPr lang="uk-UA" dirty="0" smtClean="0"/>
              <a:t> моделі (тобто </a:t>
            </a:r>
            <a:r>
              <a:rPr lang="uk-UA" dirty="0" err="1" smtClean="0"/>
              <a:t>дефакто</a:t>
            </a:r>
            <a:r>
              <a:rPr lang="uk-UA" dirty="0" smtClean="0"/>
              <a:t> приймає участь в навчанні опосередковано)</a:t>
            </a:r>
          </a:p>
          <a:p>
            <a:r>
              <a:rPr lang="uk-UA" dirty="0" err="1" smtClean="0"/>
              <a:t>Валідаційна</a:t>
            </a:r>
            <a:r>
              <a:rPr lang="uk-UA" dirty="0" smtClean="0"/>
              <a:t> вибірка – </a:t>
            </a:r>
            <a:r>
              <a:rPr lang="uk-UA" dirty="0" err="1" smtClean="0"/>
              <a:t>вибірка</a:t>
            </a:r>
            <a:r>
              <a:rPr lang="uk-UA" dirty="0" smtClean="0"/>
              <a:t> даних яка повністю не бере участь в тестуванні моделі. Точність на ній приймається за фінальну точність роботи моделі.</a:t>
            </a:r>
          </a:p>
          <a:p>
            <a:r>
              <a:rPr lang="uk-UA" dirty="0" smtClean="0"/>
              <a:t>Тренувальна вибірка – </a:t>
            </a:r>
            <a:r>
              <a:rPr lang="uk-UA" dirty="0" err="1" smtClean="0"/>
              <a:t>вибірка</a:t>
            </a:r>
            <a:r>
              <a:rPr lang="uk-UA" dirty="0" smtClean="0"/>
              <a:t> що </a:t>
            </a:r>
            <a:r>
              <a:rPr lang="uk-UA" dirty="0" err="1" smtClean="0"/>
              <a:t>бозпосередньо</a:t>
            </a:r>
            <a:r>
              <a:rPr lang="uk-UA" dirty="0" smtClean="0"/>
              <a:t> приймає участь в тренуванні.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1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Константні</a:t>
            </a:r>
            <a:r>
              <a:rPr lang="ru-RU" dirty="0"/>
              <a:t>, </a:t>
            </a:r>
            <a:r>
              <a:rPr lang="ru-RU" dirty="0" err="1"/>
              <a:t>квазі-константні</a:t>
            </a:r>
            <a:r>
              <a:rPr lang="ru-RU" dirty="0"/>
              <a:t> та </a:t>
            </a:r>
            <a:r>
              <a:rPr lang="ru-RU" dirty="0" err="1"/>
              <a:t>фічі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дублюються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49582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спостережень</a:t>
            </a:r>
            <a:r>
              <a:rPr lang="ru-RU" dirty="0"/>
              <a:t> з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Іншими</a:t>
            </a:r>
            <a:r>
              <a:rPr lang="ru-RU" dirty="0"/>
              <a:t> словами,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не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розрізняти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передбачати</a:t>
            </a:r>
            <a:r>
              <a:rPr lang="ru-RU" dirty="0"/>
              <a:t> </a:t>
            </a:r>
            <a:r>
              <a:rPr lang="ru-RU" dirty="0" err="1"/>
              <a:t>таргет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45" y="1081606"/>
            <a:ext cx="3882517" cy="352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3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Квазіконстантні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095453" cy="191032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Квазіконстантні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для </a:t>
            </a:r>
            <a:r>
              <a:rPr lang="ru-RU" dirty="0" err="1"/>
              <a:t>переважної</a:t>
            </a:r>
            <a:r>
              <a:rPr lang="ru-RU" dirty="0"/>
              <a:t>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спостережень</a:t>
            </a:r>
            <a:r>
              <a:rPr lang="ru-RU" dirty="0"/>
              <a:t>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Загалом</a:t>
            </a:r>
            <a:r>
              <a:rPr lang="ru-RU" dirty="0"/>
              <a:t>,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мало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, Але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вийнятки</a:t>
            </a:r>
            <a:r>
              <a:rPr lang="ru-RU" dirty="0"/>
              <a:t>. Тому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обережними</a:t>
            </a:r>
            <a:r>
              <a:rPr lang="ru-RU" dirty="0"/>
              <a:t>, </a:t>
            </a:r>
            <a:r>
              <a:rPr lang="ru-RU" dirty="0" err="1"/>
              <a:t>видаляючи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9" y="3081421"/>
            <a:ext cx="5225808" cy="128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Фічі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повторюються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233666" cy="352605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 smtClean="0"/>
              <a:t>Данні</a:t>
            </a:r>
            <a:r>
              <a:rPr lang="ru-RU" dirty="0" smtClean="0"/>
              <a:t> </a:t>
            </a:r>
            <a:r>
              <a:rPr lang="ru-RU" dirty="0" err="1" smtClean="0"/>
              <a:t>фічі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дисперсію</a:t>
            </a:r>
            <a:r>
              <a:rPr lang="ru-RU" dirty="0" smtClean="0"/>
              <a:t> і не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виділені</a:t>
            </a:r>
            <a:r>
              <a:rPr lang="ru-RU" dirty="0" smtClean="0"/>
              <a:t> </a:t>
            </a:r>
            <a:r>
              <a:rPr lang="ru-RU" dirty="0" err="1" smtClean="0"/>
              <a:t>попередніми</a:t>
            </a:r>
            <a:r>
              <a:rPr lang="ru-RU" dirty="0" smtClean="0"/>
              <a:t> методами. Тим не </a:t>
            </a:r>
            <a:r>
              <a:rPr lang="ru-RU" dirty="0" err="1" smtClean="0"/>
              <a:t>манш</a:t>
            </a:r>
            <a:r>
              <a:rPr lang="ru-RU" dirty="0" smtClean="0"/>
              <a:t> вони не </a:t>
            </a:r>
            <a:r>
              <a:rPr lang="ru-RU" dirty="0" err="1" smtClean="0"/>
              <a:t>несуть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 і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видаленню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30" y="284697"/>
            <a:ext cx="3743873" cy="456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5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Корреляційний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Кореляції</a:t>
            </a:r>
            <a:r>
              <a:rPr lang="ru-RU" dirty="0" smtClean="0"/>
              <a:t> </a:t>
            </a:r>
            <a:r>
              <a:rPr lang="ru-RU" dirty="0" err="1"/>
              <a:t>Пірсона</a:t>
            </a:r>
            <a:r>
              <a:rPr lang="ru-RU" dirty="0"/>
              <a:t> 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</a:t>
            </a:r>
            <a:r>
              <a:rPr lang="ru-RU" dirty="0" err="1"/>
              <a:t>Пірсона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коваріації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сумі</a:t>
            </a:r>
            <a:r>
              <a:rPr lang="ru-RU" dirty="0"/>
              <a:t> </a:t>
            </a:r>
            <a:r>
              <a:rPr lang="ru-RU" dirty="0" err="1"/>
              <a:t>добутків</a:t>
            </a:r>
            <a:r>
              <a:rPr lang="ru-RU" dirty="0"/>
              <a:t> </a:t>
            </a:r>
            <a:r>
              <a:rPr lang="ru-RU" dirty="0" err="1"/>
              <a:t>відхилень</a:t>
            </a:r>
            <a:r>
              <a:rPr lang="ru-RU" dirty="0"/>
              <a:t>, </a:t>
            </a:r>
            <a:r>
              <a:rPr lang="ru-RU" dirty="0" err="1"/>
              <a:t>поділеній</a:t>
            </a:r>
            <a:r>
              <a:rPr lang="ru-RU" dirty="0"/>
              <a:t> на </a:t>
            </a:r>
            <a:r>
              <a:rPr lang="ru-RU" dirty="0" err="1"/>
              <a:t>добуток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стандартних</a:t>
            </a:r>
            <a:r>
              <a:rPr lang="ru-RU" dirty="0"/>
              <a:t> </a:t>
            </a:r>
            <a:r>
              <a:rPr lang="ru-RU" dirty="0" err="1"/>
              <a:t>відхилень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88" y="426128"/>
            <a:ext cx="3964452" cy="4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6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Коефіцієнт</a:t>
            </a:r>
            <a:r>
              <a:rPr lang="ru-RU" dirty="0" smtClean="0"/>
              <a:t> </a:t>
            </a:r>
            <a:r>
              <a:rPr lang="ru-RU" dirty="0" err="1" smtClean="0"/>
              <a:t>кореляції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рангу </a:t>
            </a:r>
            <a:r>
              <a:rPr lang="ru-RU" dirty="0" err="1" smtClean="0"/>
              <a:t>Кендала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/>
              <a:t>К</a:t>
            </a:r>
            <a:r>
              <a:rPr lang="ru-RU" dirty="0" err="1" smtClean="0"/>
              <a:t>оефіцієнт</a:t>
            </a:r>
            <a:r>
              <a:rPr lang="ru-RU" dirty="0" smtClean="0"/>
              <a:t> </a:t>
            </a:r>
            <a:r>
              <a:rPr lang="ru-RU" dirty="0" err="1"/>
              <a:t>знаходить</a:t>
            </a:r>
            <a:r>
              <a:rPr lang="ru-RU" dirty="0"/>
              <a:t> в </a:t>
            </a:r>
            <a:r>
              <a:rPr lang="ru-RU" dirty="0" err="1"/>
              <a:t>діапазоні</a:t>
            </a:r>
            <a:r>
              <a:rPr lang="ru-RU" dirty="0"/>
              <a:t> −1⩽</a:t>
            </a:r>
            <a:r>
              <a:rPr lang="el-GR" dirty="0"/>
              <a:t>τ⩽1.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узгодженість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величинами </a:t>
            </a:r>
            <a:r>
              <a:rPr lang="en-US" dirty="0"/>
              <a:t>X </a:t>
            </a:r>
            <a:r>
              <a:rPr lang="ru-RU" dirty="0"/>
              <a:t>та </a:t>
            </a:r>
            <a:r>
              <a:rPr lang="en-US" dirty="0"/>
              <a:t>Y </a:t>
            </a:r>
            <a:r>
              <a:rPr lang="ru-RU" dirty="0"/>
              <a:t>є </a:t>
            </a:r>
            <a:r>
              <a:rPr lang="ru-RU" dirty="0" err="1"/>
              <a:t>ідеальною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ранги </a:t>
            </a:r>
            <a:r>
              <a:rPr lang="ru-RU" dirty="0" err="1"/>
              <a:t>двох</a:t>
            </a:r>
            <a:r>
              <a:rPr lang="ru-RU" dirty="0"/>
              <a:t> величин </a:t>
            </a:r>
            <a:r>
              <a:rPr lang="ru-RU" dirty="0" err="1"/>
              <a:t>збігаються</a:t>
            </a:r>
            <a:r>
              <a:rPr lang="ru-RU" dirty="0"/>
              <a:t>), то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1.</a:t>
            </a:r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розбіжність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двома</a:t>
            </a:r>
            <a:r>
              <a:rPr lang="ru-RU" dirty="0" smtClean="0"/>
              <a:t> величинами </a:t>
            </a:r>
            <a:r>
              <a:rPr lang="en-US" dirty="0" smtClean="0"/>
              <a:t>X </a:t>
            </a:r>
            <a:r>
              <a:rPr lang="ru-RU" dirty="0" smtClean="0"/>
              <a:t>та </a:t>
            </a:r>
            <a:r>
              <a:rPr lang="en-US" dirty="0" smtClean="0"/>
              <a:t>Y </a:t>
            </a:r>
            <a:r>
              <a:rPr lang="ru-RU" dirty="0"/>
              <a:t>є </a:t>
            </a:r>
            <a:r>
              <a:rPr lang="ru-RU" dirty="0" err="1"/>
              <a:t>ідеальною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вони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обернені</a:t>
            </a:r>
            <a:r>
              <a:rPr lang="ru-RU" dirty="0"/>
              <a:t> порядки </a:t>
            </a:r>
            <a:r>
              <a:rPr lang="ru-RU" dirty="0" err="1"/>
              <a:t>зростання</a:t>
            </a:r>
            <a:r>
              <a:rPr lang="ru-RU" dirty="0"/>
              <a:t>), то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−1. </a:t>
            </a:r>
            <a:endParaRPr lang="ru-RU" dirty="0" smtClean="0"/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X та Y </a:t>
            </a:r>
            <a:r>
              <a:rPr lang="ru-RU" dirty="0" err="1"/>
              <a:t>незалежні</a:t>
            </a:r>
            <a:r>
              <a:rPr lang="ru-RU" dirty="0"/>
              <a:t>, то </a:t>
            </a:r>
            <a:r>
              <a:rPr lang="ru-RU" dirty="0" err="1"/>
              <a:t>математичне</a:t>
            </a:r>
            <a:r>
              <a:rPr lang="ru-RU" dirty="0"/>
              <a:t> </a:t>
            </a:r>
            <a:r>
              <a:rPr lang="ru-RU" dirty="0" err="1"/>
              <a:t>сподівання</a:t>
            </a:r>
            <a:r>
              <a:rPr lang="ru-RU" dirty="0"/>
              <a:t> 0.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46" y="334013"/>
            <a:ext cx="3777294" cy="410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 smtClean="0"/>
              <a:t>кореляції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рангу </a:t>
            </a:r>
            <a:r>
              <a:rPr lang="ru-RU" dirty="0" err="1"/>
              <a:t>Спірмена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рангу </a:t>
            </a:r>
            <a:r>
              <a:rPr lang="ru-RU" dirty="0" err="1"/>
              <a:t>Спірмена</a:t>
            </a:r>
            <a:r>
              <a:rPr lang="ru-RU" dirty="0"/>
              <a:t> — </a:t>
            </a:r>
            <a:r>
              <a:rPr lang="ru-RU" dirty="0" err="1"/>
              <a:t>непараметрична</a:t>
            </a:r>
            <a:r>
              <a:rPr lang="ru-RU" dirty="0"/>
              <a:t> </a:t>
            </a:r>
            <a:r>
              <a:rPr lang="ru-RU" dirty="0" err="1"/>
              <a:t>міра</a:t>
            </a:r>
            <a:r>
              <a:rPr lang="ru-RU" dirty="0"/>
              <a:t> </a:t>
            </a:r>
            <a:r>
              <a:rPr lang="ru-RU" dirty="0" err="1"/>
              <a:t>статистичної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; названий на честь Чарльза </a:t>
            </a:r>
            <a:r>
              <a:rPr lang="ru-RU" dirty="0" err="1"/>
              <a:t>Спірмена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оцінює</a:t>
            </a:r>
            <a:r>
              <a:rPr lang="ru-RU" dirty="0"/>
              <a:t> </a:t>
            </a:r>
            <a:r>
              <a:rPr lang="ru-RU" dirty="0" err="1"/>
              <a:t>наскільки</a:t>
            </a:r>
            <a:r>
              <a:rPr lang="ru-RU" dirty="0"/>
              <a:t> добре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описати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монотонної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05" y="320040"/>
            <a:ext cx="3848888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593</Words>
  <Application>Microsoft Office PowerPoint</Application>
  <PresentationFormat>Экран (16:9)</PresentationFormat>
  <Paragraphs>39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 Dark</vt:lpstr>
      <vt:lpstr>Вибір змінних для побудови моделі</vt:lpstr>
      <vt:lpstr>Навіщо фільтрувати змінні ?</vt:lpstr>
      <vt:lpstr>Термінологія</vt:lpstr>
      <vt:lpstr>Константні, квазі-константні та фічі, що дублюються</vt:lpstr>
      <vt:lpstr>Квазіконстантні фічі</vt:lpstr>
      <vt:lpstr>Фічі, що повторюються</vt:lpstr>
      <vt:lpstr>Корреляційний аналіз.  Кореляції Пірсона </vt:lpstr>
      <vt:lpstr>Коефіцієнт кореляції  рангу Кендала</vt:lpstr>
      <vt:lpstr>Коефіцієнт кореляції  рангу Спірмена</vt:lpstr>
      <vt:lpstr>Статистичні тести.  Взаємна інформація  </vt:lpstr>
      <vt:lpstr>Критерій узгодженості Пірсона  </vt:lpstr>
      <vt:lpstr>Однофакторний вибір фіч  </vt:lpstr>
      <vt:lpstr>Регрессія + Регуляризація  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37</cp:revision>
  <dcterms:modified xsi:type="dcterms:W3CDTF">2025-04-19T08:04:37Z</dcterms:modified>
</cp:coreProperties>
</file>