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55866" y="3275112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/>
              <a:t>python_iasa_bot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Абстракція</a:t>
            </a:r>
            <a:r>
              <a:rPr lang="ru-RU" dirty="0"/>
              <a:t>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та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з </a:t>
            </a:r>
            <a:r>
              <a:rPr lang="ru-RU" dirty="0" err="1"/>
              <a:t>необхідними</a:t>
            </a:r>
            <a:r>
              <a:rPr lang="ru-RU" dirty="0"/>
              <a:t> деталями.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деталей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83" y="1325954"/>
            <a:ext cx="48244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Vehicle </a:t>
            </a:r>
            <a:r>
              <a:rPr lang="ru-RU" dirty="0" err="1"/>
              <a:t>містить</a:t>
            </a:r>
            <a:r>
              <a:rPr lang="ru-RU" dirty="0"/>
              <a:t> метод </a:t>
            </a:r>
            <a:r>
              <a:rPr lang="en-US" dirty="0"/>
              <a:t>move(),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en-US" dirty="0"/>
              <a:t>Car </a:t>
            </a:r>
            <a:r>
              <a:rPr lang="ru-RU" dirty="0"/>
              <a:t>та </a:t>
            </a:r>
            <a:r>
              <a:rPr lang="en-US" dirty="0"/>
              <a:t>Boat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en-US" dirty="0"/>
              <a:t>move() </a:t>
            </a:r>
            <a:r>
              <a:rPr lang="ru-RU" dirty="0" err="1"/>
              <a:t>по-різному</a:t>
            </a:r>
            <a:r>
              <a:rPr lang="ru-RU" dirty="0"/>
              <a:t>.</a:t>
            </a:r>
          </a:p>
          <a:p>
            <a:r>
              <a:rPr lang="ru-RU" dirty="0" err="1"/>
              <a:t>Абстракція</a:t>
            </a:r>
            <a:r>
              <a:rPr lang="ru-RU" dirty="0"/>
              <a:t> </a:t>
            </a:r>
            <a:r>
              <a:rPr lang="ru-RU" dirty="0" err="1"/>
              <a:t>запобігає</a:t>
            </a:r>
            <a:r>
              <a:rPr lang="ru-RU" dirty="0"/>
              <a:t>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без </a:t>
            </a:r>
            <a:r>
              <a:rPr lang="ru-RU" dirty="0" err="1"/>
              <a:t>визначених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5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/>
              <a:t>Хтось вже здогадався що попередній приклад не показує всієї її </a:t>
            </a:r>
            <a:r>
              <a:rPr lang="uk-UA" dirty="0" smtClean="0"/>
              <a:t>краси тому </a:t>
            </a:r>
            <a:r>
              <a:rPr lang="uk-UA" dirty="0" err="1" smtClean="0"/>
              <a:t>едванс</a:t>
            </a:r>
            <a:r>
              <a:rPr lang="uk-UA" dirty="0" smtClean="0"/>
              <a:t> рішення: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7" y="1981616"/>
            <a:ext cx="3025775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29" y="1981616"/>
            <a:ext cx="6751637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 — </a:t>
            </a:r>
            <a:r>
              <a:rPr lang="ru-RU" dirty="0" err="1"/>
              <a:t>це</a:t>
            </a:r>
            <a:r>
              <a:rPr lang="ru-RU" dirty="0"/>
              <a:t> парадигма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зосереджена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екземплярами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Принципи</a:t>
            </a:r>
            <a:r>
              <a:rPr lang="ru-RU" dirty="0"/>
              <a:t> ООП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інкапсуляцію</a:t>
            </a:r>
            <a:r>
              <a:rPr lang="ru-RU" dirty="0"/>
              <a:t>, </a:t>
            </a:r>
            <a:r>
              <a:rPr lang="ru-RU" dirty="0" err="1"/>
              <a:t>успадкування</a:t>
            </a:r>
            <a:r>
              <a:rPr lang="ru-RU" dirty="0"/>
              <a:t> та </a:t>
            </a:r>
            <a:r>
              <a:rPr lang="ru-RU" dirty="0" err="1"/>
              <a:t>поліморфізм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модульності</a:t>
            </a:r>
            <a:r>
              <a:rPr lang="ru-RU" dirty="0"/>
              <a:t> та повторному </a:t>
            </a:r>
            <a:r>
              <a:rPr lang="ru-RU" dirty="0" err="1"/>
              <a:t>використанню</a:t>
            </a:r>
            <a:r>
              <a:rPr lang="ru-RU" dirty="0"/>
              <a:t> коду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dirty="0" smtClean="0"/>
              <a:t>Python </a:t>
            </a:r>
            <a:r>
              <a:rPr lang="ru-RU" dirty="0" err="1"/>
              <a:t>підтримує</a:t>
            </a:r>
            <a:r>
              <a:rPr lang="ru-RU" dirty="0"/>
              <a:t> ООП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та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ініціалізувати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.</a:t>
            </a:r>
            <a:br>
              <a:rPr lang="ru-RU" dirty="0"/>
            </a:br>
            <a:endParaRPr lang="en-US" dirty="0" smtClean="0"/>
          </a:p>
          <a:p>
            <a:pPr marL="186262" indent="0">
              <a:buNone/>
            </a:pP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інкапсулюють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, 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b="1" dirty="0" err="1"/>
              <a:t>Модульність</a:t>
            </a:r>
            <a:r>
              <a:rPr lang="ru-RU" dirty="0"/>
              <a:t> – код </a:t>
            </a:r>
            <a:r>
              <a:rPr lang="ru-RU" dirty="0" err="1"/>
              <a:t>розбивається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 та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.</a:t>
            </a:r>
          </a:p>
          <a:p>
            <a:r>
              <a:rPr lang="ru-RU" b="1" dirty="0" err="1"/>
              <a:t>Повторне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коду</a:t>
            </a:r>
            <a:r>
              <a:rPr lang="ru-RU" dirty="0"/>
              <a:t> –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b="1" dirty="0" err="1"/>
              <a:t>успадкуванню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r>
              <a:rPr lang="ru-RU" b="1" dirty="0" err="1"/>
              <a:t>Інкапсуляція</a:t>
            </a:r>
            <a:r>
              <a:rPr lang="ru-RU" dirty="0"/>
              <a:t> –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спрощуючи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r>
              <a:rPr lang="ru-RU" b="1" dirty="0" err="1"/>
              <a:t>Поліморфізм</a:t>
            </a:r>
            <a:r>
              <a:rPr lang="ru-RU" dirty="0"/>
              <a:t> –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і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гнучкість</a:t>
            </a:r>
            <a:r>
              <a:rPr lang="ru-RU" dirty="0"/>
              <a:t> коду.</a:t>
            </a:r>
          </a:p>
          <a:p>
            <a:r>
              <a:rPr lang="ru-RU" b="1" dirty="0" err="1"/>
              <a:t>Зручність</a:t>
            </a:r>
            <a:r>
              <a:rPr lang="ru-RU" b="1" dirty="0"/>
              <a:t> </a:t>
            </a:r>
            <a:r>
              <a:rPr lang="ru-RU" b="1" dirty="0" err="1"/>
              <a:t>тестування</a:t>
            </a:r>
            <a:r>
              <a:rPr lang="ru-RU" dirty="0"/>
              <a:t> – </a:t>
            </a:r>
            <a:r>
              <a:rPr lang="ru-RU" dirty="0" err="1"/>
              <a:t>розбиття</a:t>
            </a:r>
            <a:r>
              <a:rPr lang="ru-RU" dirty="0"/>
              <a:t> на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fontScale="55000" lnSpcReduction="20000"/>
          </a:bodyPr>
          <a:lstStyle/>
          <a:p>
            <a:pPr marL="186262" indent="0">
              <a:buNone/>
            </a:pPr>
            <a:r>
              <a:rPr lang="ru-RU" sz="2200" b="1" dirty="0" err="1" smtClean="0"/>
              <a:t>Недоліки</a:t>
            </a:r>
            <a:r>
              <a:rPr lang="ru-RU" sz="2200" b="1" dirty="0" smtClean="0"/>
              <a:t>:</a:t>
            </a:r>
            <a:endParaRPr lang="ru-RU" sz="2200" b="1" dirty="0"/>
          </a:p>
          <a:p>
            <a:r>
              <a:rPr lang="ru-RU" sz="2900" b="1" dirty="0" err="1"/>
              <a:t>Складність</a:t>
            </a:r>
            <a:r>
              <a:rPr lang="ru-RU" sz="2900" dirty="0"/>
              <a:t> – </a:t>
            </a:r>
            <a:r>
              <a:rPr lang="ru-RU" sz="2900" dirty="0" err="1"/>
              <a:t>проєктування</a:t>
            </a:r>
            <a:r>
              <a:rPr lang="ru-RU" sz="2900" dirty="0"/>
              <a:t> </a:t>
            </a:r>
            <a:r>
              <a:rPr lang="ru-RU" sz="2900" dirty="0" err="1"/>
              <a:t>об'єктно-орієнтованої</a:t>
            </a:r>
            <a:r>
              <a:rPr lang="ru-RU" sz="2900" dirty="0"/>
              <a:t> </a:t>
            </a:r>
            <a:r>
              <a:rPr lang="ru-RU" sz="2900" dirty="0" err="1"/>
              <a:t>системи</a:t>
            </a:r>
            <a:r>
              <a:rPr lang="ru-RU" sz="2900" dirty="0"/>
              <a:t> </a:t>
            </a:r>
            <a:r>
              <a:rPr lang="ru-RU" sz="2900" dirty="0" err="1"/>
              <a:t>може</a:t>
            </a:r>
            <a:r>
              <a:rPr lang="ru-RU" sz="2900" dirty="0"/>
              <a:t> бути </a:t>
            </a:r>
            <a:r>
              <a:rPr lang="ru-RU" sz="2900" dirty="0" err="1"/>
              <a:t>складнішим</a:t>
            </a:r>
            <a:r>
              <a:rPr lang="ru-RU" sz="2900" dirty="0"/>
              <a:t>, </a:t>
            </a:r>
            <a:r>
              <a:rPr lang="ru-RU" sz="2900" dirty="0" err="1"/>
              <a:t>ніж</a:t>
            </a:r>
            <a:r>
              <a:rPr lang="ru-RU" sz="2900" dirty="0"/>
              <a:t> </a:t>
            </a:r>
            <a:r>
              <a:rPr lang="ru-RU" sz="2900" dirty="0" err="1"/>
              <a:t>використання</a:t>
            </a:r>
            <a:r>
              <a:rPr lang="ru-RU" sz="2900" dirty="0"/>
              <a:t> </a:t>
            </a:r>
            <a:r>
              <a:rPr lang="ru-RU" sz="2900" dirty="0" err="1"/>
              <a:t>простих</a:t>
            </a:r>
            <a:r>
              <a:rPr lang="ru-RU" sz="2900" dirty="0"/>
              <a:t> </a:t>
            </a:r>
            <a:r>
              <a:rPr lang="ru-RU" sz="2900" dirty="0" err="1"/>
              <a:t>імперативних</a:t>
            </a:r>
            <a:r>
              <a:rPr lang="ru-RU" sz="2900" dirty="0"/>
              <a:t> </a:t>
            </a:r>
            <a:r>
              <a:rPr lang="ru-RU" sz="2900" dirty="0" err="1"/>
              <a:t>підходів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Витрати</a:t>
            </a:r>
            <a:r>
              <a:rPr lang="ru-RU" sz="2900" b="1" dirty="0"/>
              <a:t> на </a:t>
            </a:r>
            <a:r>
              <a:rPr lang="ru-RU" sz="2900" b="1" dirty="0" err="1"/>
              <a:t>продуктивність</a:t>
            </a:r>
            <a:r>
              <a:rPr lang="ru-RU" sz="2900" dirty="0"/>
              <a:t> – </a:t>
            </a:r>
            <a:r>
              <a:rPr lang="ru-RU" sz="2900" dirty="0" err="1"/>
              <a:t>динамічне</a:t>
            </a:r>
            <a:r>
              <a:rPr lang="ru-RU" sz="2900" dirty="0"/>
              <a:t> </a:t>
            </a:r>
            <a:r>
              <a:rPr lang="ru-RU" sz="2900" dirty="0" err="1"/>
              <a:t>створення</a:t>
            </a:r>
            <a:r>
              <a:rPr lang="ru-RU" sz="2900" dirty="0"/>
              <a:t> </a:t>
            </a:r>
            <a:r>
              <a:rPr lang="ru-RU" sz="2900" dirty="0" err="1"/>
              <a:t>об'єктів</a:t>
            </a:r>
            <a:r>
              <a:rPr lang="ru-RU" sz="2900" dirty="0"/>
              <a:t> та </a:t>
            </a:r>
            <a:r>
              <a:rPr lang="ru-RU" sz="2900" dirty="0" err="1"/>
              <a:t>виклики</a:t>
            </a:r>
            <a:r>
              <a:rPr lang="ru-RU" sz="2900" dirty="0"/>
              <a:t> </a:t>
            </a:r>
            <a:r>
              <a:rPr lang="ru-RU" sz="2900" dirty="0" err="1"/>
              <a:t>методів</a:t>
            </a:r>
            <a:r>
              <a:rPr lang="ru-RU" sz="2900" dirty="0"/>
              <a:t> </a:t>
            </a:r>
            <a:r>
              <a:rPr lang="ru-RU" sz="2900" dirty="0" err="1"/>
              <a:t>можуть</a:t>
            </a:r>
            <a:r>
              <a:rPr lang="ru-RU" sz="2900" dirty="0"/>
              <a:t> </a:t>
            </a:r>
            <a:r>
              <a:rPr lang="ru-RU" sz="2900" dirty="0" err="1"/>
              <a:t>мати</a:t>
            </a:r>
            <a:r>
              <a:rPr lang="ru-RU" sz="2900" dirty="0"/>
              <a:t> </a:t>
            </a:r>
            <a:r>
              <a:rPr lang="ru-RU" sz="2900" dirty="0" err="1"/>
              <a:t>більші</a:t>
            </a:r>
            <a:r>
              <a:rPr lang="ru-RU" sz="2900" dirty="0"/>
              <a:t> </a:t>
            </a:r>
            <a:r>
              <a:rPr lang="ru-RU" sz="2900" dirty="0" err="1"/>
              <a:t>накладні</a:t>
            </a:r>
            <a:r>
              <a:rPr lang="ru-RU" sz="2900" dirty="0"/>
              <a:t> </a:t>
            </a:r>
            <a:r>
              <a:rPr lang="ru-RU" sz="2900" dirty="0" err="1"/>
              <a:t>витрати</a:t>
            </a:r>
            <a:r>
              <a:rPr lang="ru-RU" sz="2900" dirty="0"/>
              <a:t> </a:t>
            </a:r>
            <a:r>
              <a:rPr lang="ru-RU" sz="2900" dirty="0" err="1"/>
              <a:t>порівняно</a:t>
            </a:r>
            <a:r>
              <a:rPr lang="ru-RU" sz="2900" dirty="0"/>
              <a:t> з </a:t>
            </a:r>
            <a:r>
              <a:rPr lang="ru-RU" sz="2900" dirty="0" err="1"/>
              <a:t>процедурним</a:t>
            </a:r>
            <a:r>
              <a:rPr lang="ru-RU" sz="2900" dirty="0"/>
              <a:t> </a:t>
            </a:r>
            <a:r>
              <a:rPr lang="ru-RU" sz="2900" dirty="0" err="1"/>
              <a:t>програмуванням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Надмірність</a:t>
            </a:r>
            <a:r>
              <a:rPr lang="ru-RU" sz="2900" b="1" dirty="0"/>
              <a:t> коду</a:t>
            </a:r>
            <a:r>
              <a:rPr lang="ru-RU" sz="2900" dirty="0"/>
              <a:t> – у </a:t>
            </a:r>
            <a:r>
              <a:rPr lang="ru-RU" sz="2900" dirty="0" err="1"/>
              <a:t>деяких</a:t>
            </a:r>
            <a:r>
              <a:rPr lang="ru-RU" sz="2900" dirty="0"/>
              <a:t> </a:t>
            </a:r>
            <a:r>
              <a:rPr lang="ru-RU" sz="2900" dirty="0" err="1"/>
              <a:t>випадках</a:t>
            </a:r>
            <a:r>
              <a:rPr lang="ru-RU" sz="2900" dirty="0"/>
              <a:t> ООП </a:t>
            </a:r>
            <a:r>
              <a:rPr lang="ru-RU" sz="2900" dirty="0" err="1"/>
              <a:t>вимагає</a:t>
            </a:r>
            <a:r>
              <a:rPr lang="ru-RU" sz="2900" dirty="0"/>
              <a:t> </a:t>
            </a:r>
            <a:r>
              <a:rPr lang="ru-RU" sz="2900" dirty="0" err="1"/>
              <a:t>більше</a:t>
            </a:r>
            <a:r>
              <a:rPr lang="ru-RU" sz="2900" dirty="0"/>
              <a:t> коду, </a:t>
            </a:r>
            <a:r>
              <a:rPr lang="ru-RU" sz="2900" dirty="0" err="1"/>
              <a:t>ніж</a:t>
            </a:r>
            <a:r>
              <a:rPr lang="ru-RU" sz="2900" dirty="0"/>
              <a:t> </a:t>
            </a:r>
            <a:r>
              <a:rPr lang="ru-RU" sz="2900" dirty="0" err="1"/>
              <a:t>імперативний</a:t>
            </a:r>
            <a:r>
              <a:rPr lang="ru-RU" sz="2900" dirty="0"/>
              <a:t> </a:t>
            </a:r>
            <a:r>
              <a:rPr lang="ru-RU" sz="2900" dirty="0" err="1"/>
              <a:t>або</a:t>
            </a:r>
            <a:r>
              <a:rPr lang="ru-RU" sz="2900" dirty="0"/>
              <a:t> </a:t>
            </a:r>
            <a:r>
              <a:rPr lang="ru-RU" sz="2900" dirty="0" err="1"/>
              <a:t>функціональний</a:t>
            </a:r>
            <a:r>
              <a:rPr lang="ru-RU" sz="2900" dirty="0"/>
              <a:t> </a:t>
            </a:r>
            <a:r>
              <a:rPr lang="ru-RU" sz="2900" dirty="0" err="1"/>
              <a:t>підхід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Проблеми</a:t>
            </a:r>
            <a:r>
              <a:rPr lang="ru-RU" sz="2900" b="1" dirty="0"/>
              <a:t> з </a:t>
            </a:r>
            <a:r>
              <a:rPr lang="ru-RU" sz="2900" b="1" dirty="0" err="1"/>
              <a:t>багатопотоковістю</a:t>
            </a:r>
            <a:r>
              <a:rPr lang="ru-RU" sz="2900" dirty="0"/>
              <a:t> – </a:t>
            </a:r>
            <a:r>
              <a:rPr lang="ru-RU" sz="2900" dirty="0" err="1"/>
              <a:t>взаємодія</a:t>
            </a:r>
            <a:r>
              <a:rPr lang="ru-RU" sz="2900" dirty="0"/>
              <a:t> </a:t>
            </a:r>
            <a:r>
              <a:rPr lang="ru-RU" sz="2900" dirty="0" err="1"/>
              <a:t>між</a:t>
            </a:r>
            <a:r>
              <a:rPr lang="ru-RU" sz="2900" dirty="0"/>
              <a:t> </a:t>
            </a:r>
            <a:r>
              <a:rPr lang="ru-RU" sz="2900" dirty="0" err="1"/>
              <a:t>об'єктами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змінюють</a:t>
            </a:r>
            <a:r>
              <a:rPr lang="ru-RU" sz="2900" dirty="0"/>
              <a:t> стан, </a:t>
            </a:r>
            <a:r>
              <a:rPr lang="ru-RU" sz="2900" dirty="0" err="1"/>
              <a:t>може</a:t>
            </a:r>
            <a:r>
              <a:rPr lang="ru-RU" sz="2900" dirty="0"/>
              <a:t> </a:t>
            </a:r>
            <a:r>
              <a:rPr lang="ru-RU" sz="2900" dirty="0" err="1"/>
              <a:t>ускладнювати</a:t>
            </a:r>
            <a:r>
              <a:rPr lang="ru-RU" sz="2900" dirty="0"/>
              <a:t> </a:t>
            </a:r>
            <a:r>
              <a:rPr lang="ru-RU" sz="2900" dirty="0" err="1"/>
              <a:t>паралельне</a:t>
            </a:r>
            <a:r>
              <a:rPr lang="ru-RU" sz="2900" dirty="0"/>
              <a:t> </a:t>
            </a:r>
            <a:r>
              <a:rPr lang="ru-RU" sz="2900" dirty="0" err="1"/>
              <a:t>програмування</a:t>
            </a:r>
            <a:r>
              <a:rPr lang="ru-RU" sz="2900" dirty="0"/>
              <a:t>.</a:t>
            </a:r>
          </a:p>
          <a:p>
            <a:r>
              <a:rPr lang="ru-RU" sz="2900" b="1" dirty="0"/>
              <a:t>Не </a:t>
            </a:r>
            <a:r>
              <a:rPr lang="ru-RU" sz="2900" b="1" dirty="0" err="1"/>
              <a:t>завжди</a:t>
            </a:r>
            <a:r>
              <a:rPr lang="ru-RU" sz="2900" b="1" dirty="0"/>
              <a:t> </a:t>
            </a:r>
            <a:r>
              <a:rPr lang="ru-RU" sz="2900" b="1" dirty="0" err="1"/>
              <a:t>виправдане</a:t>
            </a:r>
            <a:r>
              <a:rPr lang="ru-RU" sz="2900" b="1" dirty="0"/>
              <a:t> </a:t>
            </a:r>
            <a:r>
              <a:rPr lang="ru-RU" sz="2900" b="1" dirty="0" err="1"/>
              <a:t>використання</a:t>
            </a:r>
            <a:r>
              <a:rPr lang="ru-RU" sz="2900" dirty="0"/>
              <a:t> – для невеликих </a:t>
            </a:r>
            <a:r>
              <a:rPr lang="ru-RU" sz="2900" dirty="0" err="1"/>
              <a:t>скриптів</a:t>
            </a:r>
            <a:r>
              <a:rPr lang="ru-RU" sz="2900" dirty="0"/>
              <a:t> </a:t>
            </a:r>
            <a:r>
              <a:rPr lang="ru-RU" sz="2900" dirty="0" err="1"/>
              <a:t>або</a:t>
            </a:r>
            <a:r>
              <a:rPr lang="ru-RU" sz="2900" dirty="0"/>
              <a:t> </a:t>
            </a:r>
            <a:r>
              <a:rPr lang="ru-RU" sz="2900" dirty="0" err="1"/>
              <a:t>простих</a:t>
            </a:r>
            <a:r>
              <a:rPr lang="ru-RU" sz="2900" dirty="0"/>
              <a:t> </a:t>
            </a:r>
            <a:r>
              <a:rPr lang="ru-RU" sz="2900" dirty="0" err="1"/>
              <a:t>завдань</a:t>
            </a:r>
            <a:r>
              <a:rPr lang="ru-RU" sz="2900" dirty="0"/>
              <a:t> ООП </a:t>
            </a:r>
            <a:r>
              <a:rPr lang="ru-RU" sz="2900" dirty="0" err="1"/>
              <a:t>може</a:t>
            </a:r>
            <a:r>
              <a:rPr lang="ru-RU" sz="2900" dirty="0"/>
              <a:t> бути </a:t>
            </a:r>
            <a:r>
              <a:rPr lang="ru-RU" sz="2900" dirty="0" err="1"/>
              <a:t>надмірним</a:t>
            </a:r>
            <a:r>
              <a:rPr lang="ru-RU" sz="2900" dirty="0"/>
              <a:t>, </a:t>
            </a:r>
            <a:r>
              <a:rPr lang="ru-RU" sz="2900" dirty="0" err="1"/>
              <a:t>ускладнюючи</a:t>
            </a:r>
            <a:r>
              <a:rPr lang="ru-RU" sz="2900" dirty="0"/>
              <a:t> </a:t>
            </a:r>
            <a:r>
              <a:rPr lang="ru-RU" sz="2900" dirty="0" err="1"/>
              <a:t>реалізацію</a:t>
            </a:r>
            <a:r>
              <a:rPr lang="ru-RU" sz="29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Інкапсуляція</a:t>
            </a:r>
            <a:r>
              <a:rPr lang="ru-RU" dirty="0"/>
              <a:t> (</a:t>
            </a:r>
            <a:r>
              <a:rPr lang="en-US" dirty="0"/>
              <a:t>Encapsulation)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</a:t>
            </a:r>
            <a:r>
              <a:rPr lang="ru-RU" dirty="0" err="1" smtClean="0"/>
              <a:t>нкапсуляція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приховування</a:t>
            </a:r>
            <a:r>
              <a:rPr lang="ru-RU" dirty="0"/>
              <a:t> деталей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 та </a:t>
            </a:r>
            <a:r>
              <a:rPr lang="ru-RU" dirty="0" err="1"/>
              <a:t>надання</a:t>
            </a:r>
            <a:r>
              <a:rPr lang="ru-RU" dirty="0"/>
              <a:t> доступу до них </a:t>
            </a:r>
            <a:r>
              <a:rPr lang="ru-RU" dirty="0" err="1"/>
              <a:t>лише</a:t>
            </a:r>
            <a:r>
              <a:rPr lang="ru-RU" dirty="0"/>
              <a:t> через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несанкціонованої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.</a:t>
            </a:r>
          </a:p>
          <a:p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через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04" y="1585034"/>
            <a:ext cx="54102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Інкапсуляція</a:t>
            </a:r>
            <a:r>
              <a:rPr lang="ru-RU" dirty="0"/>
              <a:t> (</a:t>
            </a:r>
            <a:r>
              <a:rPr lang="en-US" dirty="0"/>
              <a:t>Encapsulation)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Атрибут __</a:t>
            </a:r>
            <a:r>
              <a:rPr lang="en-US" dirty="0"/>
              <a:t>balance </a:t>
            </a:r>
            <a:r>
              <a:rPr lang="ru-RU" dirty="0"/>
              <a:t>є </a:t>
            </a:r>
            <a:r>
              <a:rPr lang="ru-RU" dirty="0" err="1"/>
              <a:t>приватним</a:t>
            </a:r>
            <a:r>
              <a:rPr lang="ru-RU" dirty="0"/>
              <a:t> (з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підкресленнями</a:t>
            </a:r>
            <a:r>
              <a:rPr lang="ru-RU" dirty="0"/>
              <a:t>).</a:t>
            </a:r>
          </a:p>
          <a:p>
            <a:r>
              <a:rPr lang="ru-RU" dirty="0"/>
              <a:t>Доступ до балансу </a:t>
            </a:r>
            <a:r>
              <a:rPr lang="ru-RU" dirty="0" err="1"/>
              <a:t>можливий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через метод </a:t>
            </a:r>
            <a:r>
              <a:rPr lang="en-US" dirty="0" err="1"/>
              <a:t>get_balance</a:t>
            </a:r>
            <a:r>
              <a:rPr lang="en-US" dirty="0"/>
              <a:t>().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3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Успадкування</a:t>
            </a:r>
            <a:r>
              <a:rPr lang="ru-RU" dirty="0"/>
              <a:t> (</a:t>
            </a:r>
            <a:r>
              <a:rPr lang="en-US" dirty="0"/>
              <a:t>Inheritance)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Успадкування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Повторне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коду.</a:t>
            </a:r>
          </a:p>
          <a:p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28" y="1303729"/>
            <a:ext cx="4606411" cy="475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0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Успадкування</a:t>
            </a:r>
            <a:r>
              <a:rPr lang="ru-RU" dirty="0"/>
              <a:t> (</a:t>
            </a:r>
            <a:r>
              <a:rPr lang="en-US" dirty="0"/>
              <a:t>Inheritance)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en-US" dirty="0"/>
              <a:t>Dog </a:t>
            </a:r>
            <a:r>
              <a:rPr lang="ru-RU" dirty="0"/>
              <a:t>та </a:t>
            </a:r>
            <a:r>
              <a:rPr lang="en-US" dirty="0"/>
              <a:t>Cat </a:t>
            </a:r>
            <a:r>
              <a:rPr lang="ru-RU" dirty="0" err="1"/>
              <a:t>успадковують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і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Animal.</a:t>
            </a:r>
          </a:p>
          <a:p>
            <a:r>
              <a:rPr lang="ru-RU" dirty="0"/>
              <a:t>Вони </a:t>
            </a:r>
            <a:r>
              <a:rPr lang="ru-RU" dirty="0" err="1"/>
              <a:t>перевизначають</a:t>
            </a:r>
            <a:r>
              <a:rPr lang="ru-RU" dirty="0"/>
              <a:t> метод </a:t>
            </a:r>
            <a:r>
              <a:rPr lang="en-US" dirty="0"/>
              <a:t>speak(),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проявом</a:t>
            </a:r>
            <a:r>
              <a:rPr lang="ru-RU" dirty="0"/>
              <a:t> </a:t>
            </a:r>
            <a:r>
              <a:rPr lang="ru-RU" b="1" dirty="0" err="1"/>
              <a:t>поліморфізму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6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Поліморфізм</a:t>
            </a:r>
            <a:r>
              <a:rPr lang="ru-RU" dirty="0" smtClean="0"/>
              <a:t> (</a:t>
            </a:r>
            <a:r>
              <a:rPr lang="en-US" dirty="0" smtClean="0"/>
              <a:t>Polymorphism)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Поліморфізм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Гнучкість</a:t>
            </a:r>
            <a:r>
              <a:rPr lang="ru-RU" dirty="0"/>
              <a:t> у </a:t>
            </a:r>
            <a:r>
              <a:rPr lang="ru-RU" dirty="0" err="1"/>
              <a:t>роботі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91" y="1597050"/>
            <a:ext cx="3367601" cy="447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0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Поліморфізм</a:t>
            </a:r>
            <a:r>
              <a:rPr lang="ru-RU" dirty="0"/>
              <a:t> (</a:t>
            </a:r>
            <a:r>
              <a:rPr lang="en-US" dirty="0"/>
              <a:t>Polymorphism)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speak() </a:t>
            </a:r>
            <a:r>
              <a:rPr lang="ru-RU" dirty="0" err="1"/>
              <a:t>перевизначений</a:t>
            </a:r>
            <a:r>
              <a:rPr lang="ru-RU" dirty="0"/>
              <a:t> у </a:t>
            </a:r>
            <a:r>
              <a:rPr lang="ru-RU" dirty="0" err="1"/>
              <a:t>дочірніх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en-US" dirty="0"/>
              <a:t>Parrot </a:t>
            </a:r>
            <a:r>
              <a:rPr lang="ru-RU" dirty="0"/>
              <a:t>і </a:t>
            </a:r>
            <a:r>
              <a:rPr lang="en-US" dirty="0"/>
              <a:t>Crow.</a:t>
            </a:r>
          </a:p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 err="1"/>
              <a:t>make_sound</a:t>
            </a:r>
            <a:r>
              <a:rPr lang="en-US" dirty="0"/>
              <a:t>() </a:t>
            </a:r>
            <a:r>
              <a:rPr lang="ru-RU" dirty="0" err="1"/>
              <a:t>працює</a:t>
            </a:r>
            <a:r>
              <a:rPr lang="ru-RU" dirty="0"/>
              <a:t> з будь-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метод </a:t>
            </a:r>
            <a:r>
              <a:rPr lang="en-US" dirty="0"/>
              <a:t>speak().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2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2954</TotalTime>
  <Words>510</Words>
  <Application>Microsoft Office PowerPoint</Application>
  <PresentationFormat>Произвольный</PresentationFormat>
  <Paragraphs>60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ММП 2025/2026</vt:lpstr>
      <vt:lpstr>Об’єктно-орієнтоване програмування (ООП)</vt:lpstr>
      <vt:lpstr>Об’єктно-орієнтоване програмування (ООП)</vt:lpstr>
      <vt:lpstr>Інкапсуляція (Encapsulation)</vt:lpstr>
      <vt:lpstr>Інкапсуляція (Encapsulation)</vt:lpstr>
      <vt:lpstr>Успадкування (Inheritance)</vt:lpstr>
      <vt:lpstr>Успадкування (Inheritance)</vt:lpstr>
      <vt:lpstr>Поліморфізм (Polymorphism)</vt:lpstr>
      <vt:lpstr>Поліморфізм (Polymorphism)</vt:lpstr>
      <vt:lpstr>Абстракція (Abstraction)</vt:lpstr>
      <vt:lpstr>Абстракція (Abstraction)</vt:lpstr>
      <vt:lpstr>Абстракція (Abstraction)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Канцедал Георгій</dc:creator>
  <cp:lastModifiedBy>Georgiy Kantsedal</cp:lastModifiedBy>
  <cp:revision>19</cp:revision>
  <dcterms:created xsi:type="dcterms:W3CDTF">2025-03-05T09:53:04Z</dcterms:created>
  <dcterms:modified xsi:type="dcterms:W3CDTF">2025-04-07T06:43:41Z</dcterms:modified>
</cp:coreProperties>
</file>