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g85N588CsM8zxYJkGRm7qi6b5S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568E9E-DA55-4B8A-BB87-765221C872D2}">
  <a:tblStyle styleId="{03568E9E-DA55-4B8A-BB87-765221C872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Газети А та Б розглядають можливість злиття. Орієнтовно газети оцінюються на основі кількості читачів. У газети А 100,000 підписників, а у газети Б вдвічі більше — 200,000 читачів. Наразі ринкова капіталізація А становить 10 мільйонів доларів, а Б — 22 мільйони доларів.</a:t>
            </a:r>
            <a:endParaRPr sz="12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Основні причини для злиття:</a:t>
            </a:r>
            <a:endParaRPr sz="12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Поєднавши свої закупівлі, обидві газети очікують знизити витрати на папір та друк на 2 мільйони доларів для А та 4 мільйони доларів для Б.</a:t>
            </a:r>
            <a:endParaRPr sz="12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Б починає з позиції з нижчими витратами на виробництво, ніж А. Всі переваги Б можна перенести на виробничу діяльність А. Очікувані економії додають 1 мільйон доларів до поточної вартості (або ринкової капіталізації) компанії.</a:t>
            </a:r>
            <a:endParaRPr sz="1200">
              <a:solidFill>
                <a:schemeClr val="dk1"/>
              </a:solidFill>
              <a:latin typeface="Verdana"/>
              <a:ea typeface="Verdana"/>
              <a:cs typeface="Verdana"/>
              <a:sym typeface="Verdana"/>
            </a:endParaRPr>
          </a:p>
          <a:p>
            <a:pPr indent="0" lvl="0" marL="0" rtl="0" algn="l">
              <a:lnSpc>
                <a:spcPct val="107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Злиття дозволить зменшити адміністративні витрати. Скорочення штату оцінюється в 1,2 мільйона доларів у поточній дисконтованій вартості.</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Clr>
                <a:schemeClr val="dk1"/>
              </a:buClr>
              <a:buSzPts val="1800"/>
              <a:buFont typeface="Arial"/>
              <a:buNone/>
            </a:pPr>
            <a:r>
              <a:rPr lang="uk-UA" sz="1200">
                <a:solidFill>
                  <a:schemeClr val="dk1"/>
                </a:solidFill>
                <a:latin typeface="Verdana"/>
                <a:ea typeface="Verdana"/>
                <a:cs typeface="Verdana"/>
                <a:sym typeface="Verdana"/>
              </a:rPr>
              <a:t>Передбачається, що злиття дозволить збільшити кількість підписників через спільні пропозиції. Вважається, що 5,000 читачів газети А, які оцінюються в 550 тис. доларів, почнуть читати й газету Б, а 10,000 читачів газети Б, які оцінюються в 1,1 мільйона доларів почнуть читати газету А.</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Clr>
                <a:schemeClr val="dk1"/>
              </a:buClr>
              <a:buSzPts val="1800"/>
              <a:buFont typeface="Arial"/>
              <a:buNone/>
            </a:pPr>
            <a:r>
              <a:rPr lang="uk-UA" sz="1200">
                <a:solidFill>
                  <a:schemeClr val="dk1"/>
                </a:solidFill>
                <a:latin typeface="Verdana"/>
                <a:ea typeface="Verdana"/>
                <a:cs typeface="Verdana"/>
                <a:sym typeface="Verdana"/>
              </a:rPr>
              <a:t>У результаті перемовин про злиття обидві сторони мають усю вище згадану інформацію. Ці дві газети погодилися на те, як буде об'єднано редакційну сторону бізнесу. Основним каменем спотикання є фінансові умови злиття. Обидві сторони погодилися, що нова комбінована компанія матиме ринкову капіталізацію в 41,85 мільйона доларів.</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rPr lang="uk-UA" sz="1200">
                <a:solidFill>
                  <a:schemeClr val="dk1"/>
                </a:solidFill>
                <a:latin typeface="Verdana"/>
                <a:ea typeface="Verdana"/>
                <a:cs typeface="Verdana"/>
                <a:sym typeface="Verdana"/>
              </a:rPr>
              <a:t>Оскільки ці газети є порівняно невеликими, потрібно припустити, що немає інших потенційних партнерів для злиття. Спільні підприємства неможливі. Або А і Б досягнуть угоди, або ні. Якщо угоди не буде досягнуто, обидві сторони продовжать свою діяльність звичним чином, і жодна з синергій не буде досягнута.</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rPr lang="uk-UA" sz="1200">
                <a:solidFill>
                  <a:schemeClr val="dk1"/>
                </a:solidFill>
                <a:latin typeface="Verdana"/>
                <a:ea typeface="Verdana"/>
                <a:cs typeface="Verdana"/>
                <a:sym typeface="Verdana"/>
              </a:rPr>
              <a:t>Вправа для студентів:</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t/>
            </a:r>
            <a:endParaRPr sz="1200">
              <a:solidFill>
                <a:schemeClr val="dk1"/>
              </a:solidFill>
              <a:latin typeface="Verdana"/>
              <a:ea typeface="Verdana"/>
              <a:cs typeface="Verdana"/>
              <a:sym typeface="Verdana"/>
            </a:endParaRPr>
          </a:p>
          <a:p>
            <a:pPr indent="0" lvl="0" marL="0" rtl="0" algn="l">
              <a:lnSpc>
                <a:spcPct val="107000"/>
              </a:lnSpc>
              <a:spcBef>
                <a:spcPts val="0"/>
              </a:spcBef>
              <a:spcAft>
                <a:spcPts val="0"/>
              </a:spcAft>
              <a:buClr>
                <a:schemeClr val="dk1"/>
              </a:buClr>
              <a:buSzPts val="1800"/>
              <a:buFont typeface="Arial"/>
              <a:buNone/>
            </a:pPr>
            <a:r>
              <a:rPr b="1" lang="uk-UA" sz="1200">
                <a:solidFill>
                  <a:schemeClr val="dk1"/>
                </a:solidFill>
                <a:latin typeface="Verdana"/>
                <a:ea typeface="Verdana"/>
                <a:cs typeface="Verdana"/>
                <a:sym typeface="Verdana"/>
              </a:rPr>
              <a:t>ЯКЩО ВАШЕ ДЕНЬ НАРОДЖЕННЯ МІЖ 1 СІЧНЯ І 30 ЧЕРВНЯ, ТО:</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rPr lang="uk-UA" sz="1200">
                <a:solidFill>
                  <a:schemeClr val="dk1"/>
                </a:solidFill>
                <a:latin typeface="Verdana"/>
                <a:ea typeface="Verdana"/>
                <a:cs typeface="Verdana"/>
                <a:sym typeface="Verdana"/>
              </a:rPr>
              <a:t>Ви представляєте газету Б у злитті. Ваше завдання — зробити найкращі аргументи для того, щоб заплатити низьку ціну. Яка найнижча ціна покупки, яку ви можете обґрунтувати, і як ви її обґрунтуєте? Яким ви вважаєте справедливий результат?</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Clr>
                <a:schemeClr val="dk1"/>
              </a:buClr>
              <a:buSzPts val="1800"/>
              <a:buFont typeface="Arial"/>
              <a:buNone/>
            </a:pPr>
            <a:r>
              <a:rPr b="1" lang="uk-UA" sz="1200">
                <a:solidFill>
                  <a:schemeClr val="dk1"/>
                </a:solidFill>
                <a:latin typeface="Verdana"/>
                <a:ea typeface="Verdana"/>
                <a:cs typeface="Verdana"/>
                <a:sym typeface="Verdana"/>
              </a:rPr>
              <a:t>ЯКЩО ВАШЕ ДЕНЬ НАРОДЖЕННЯ МІЖ 1 ЛИПНЯ І 31 ГРУДНЯ, ТО:</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rPr lang="uk-UA" sz="1200">
                <a:solidFill>
                  <a:schemeClr val="dk1"/>
                </a:solidFill>
                <a:latin typeface="Verdana"/>
                <a:ea typeface="Verdana"/>
                <a:cs typeface="Verdana"/>
                <a:sym typeface="Verdana"/>
              </a:rPr>
              <a:t>Ви представляєте газету А у злитті. Ваше завдання — зробити найкращі аргументи для того, щоб отримати високу ціну. Яка найвища ціна покупки, яку ви можете обґрунтувати, і як ви її обґрунтуєте? Яким ви вважаєте справедливий результат?</a:t>
            </a:r>
            <a:endParaRPr sz="1200">
              <a:solidFill>
                <a:schemeClr val="dk1"/>
              </a:solidFill>
              <a:latin typeface="Verdana"/>
              <a:ea typeface="Verdana"/>
              <a:cs typeface="Verdana"/>
              <a:sym typeface="Verdana"/>
            </a:endParaRPr>
          </a:p>
        </p:txBody>
      </p:sp>
      <p:sp>
        <p:nvSpPr>
          <p:cNvPr id="52" name="Google Shape;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3bef5ac3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uk-UA" sz="1200">
                <a:solidFill>
                  <a:schemeClr val="dk1"/>
                </a:solidFill>
                <a:latin typeface="Verdana"/>
                <a:ea typeface="Verdana"/>
                <a:cs typeface="Verdana"/>
                <a:sym typeface="Verdana"/>
              </a:rPr>
              <a:t>Є потенційна економія в 6 мільйонів через спільні закупівлі. Газета Б каже: "Я вдвічі більша за вас, тому я хочу отримати 4 мільйони з цієї економії, а вам залишу 2 мільйони".</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Clr>
                <a:schemeClr val="dk1"/>
              </a:buClr>
              <a:buSzPts val="1100"/>
              <a:buFont typeface="Arial"/>
              <a:buNone/>
            </a:pPr>
            <a:r>
              <a:rPr lang="uk-UA" sz="1200">
                <a:solidFill>
                  <a:schemeClr val="dk1"/>
                </a:solidFill>
                <a:latin typeface="Verdana"/>
                <a:ea typeface="Verdana"/>
                <a:cs typeface="Verdana"/>
                <a:sym typeface="Verdana"/>
              </a:rPr>
              <a:t>Наступна позиція — економія в 1 мільйон завдяки знанням. Це означає, що газета Б працює більш ефективно, ніж А. Тому газета Б може допомогти А заощадити 1 мільйон, і Б каже: "Я хочу отримати весь цей мільйон, адже це мої знання і досвід. Ви не зможете цього досягти без мене".</a:t>
            </a:r>
            <a:endParaRPr sz="120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uk-UA" sz="1200">
                <a:solidFill>
                  <a:schemeClr val="dk1"/>
                </a:solidFill>
                <a:latin typeface="Verdana"/>
                <a:ea typeface="Verdana"/>
                <a:cs typeface="Verdana"/>
                <a:sym typeface="Verdana"/>
              </a:rPr>
              <a:t>Наступний пункт — економія в 1,2 мільйона через зменшення адміністративних витрат. Тут не зовсім зрозуміло, як це розподіляти, тому Б пропонує розподілити економію пропорційно ринковим капіталізаціям. Сума ринкових капіталізацій — 32 мільйони, моя — 22, тому я хочу отримати 22 з 32 частину цієї економії в 1,2 мільйона, а вам залишу 10 з 32.</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rPr lang="uk-UA" sz="1200">
                <a:solidFill>
                  <a:schemeClr val="dk1"/>
                </a:solidFill>
                <a:latin typeface="Verdana"/>
                <a:ea typeface="Verdana"/>
                <a:cs typeface="Verdana"/>
                <a:sym typeface="Verdana"/>
              </a:rPr>
              <a:t>Остання причина для об'єднання — синергії, які можуть виникнути, привертаючи читачів один до одного. газета Б може привести 10 000 читачів до А, а вона в свою чергу може привести 5 000 читачів до Б. Б каже: "Я хочу отримати вартість читачів, яких я привожу до вас, а ви можете отримати вартість читачів, яких ви привели до мене". Я привожу вам 10 000 читачів, це варте 1,1 мільйона. Ви можете отримати вартість тих 5 000 читачів, яких ви привели до мене, це 550 000 доларів.</a:t>
            </a:r>
            <a:endParaRPr sz="1200">
              <a:solidFill>
                <a:schemeClr val="dk1"/>
              </a:solidFill>
              <a:latin typeface="Verdana"/>
              <a:ea typeface="Verdana"/>
              <a:cs typeface="Verdana"/>
              <a:sym typeface="Verdana"/>
            </a:endParaRPr>
          </a:p>
        </p:txBody>
      </p:sp>
      <p:sp>
        <p:nvSpPr>
          <p:cNvPr id="58" name="Google Shape;58;g363bef5ac3c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63bef5ac3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946"/>
              <a:buFont typeface="Arial"/>
              <a:buNone/>
            </a:pPr>
            <a:r>
              <a:rPr lang="uk-UA" sz="1200">
                <a:solidFill>
                  <a:schemeClr val="dk1"/>
                </a:solidFill>
                <a:latin typeface="Verdana"/>
                <a:ea typeface="Verdana"/>
                <a:cs typeface="Verdana"/>
                <a:sym typeface="Verdana"/>
              </a:rPr>
              <a:t>Тепер давайте подивимось на наступний пункт. Ідея, що газета Б має отримати 1 мільйон за свої знання, тому що вона має весь досвід. Як ви можете заперечити це, будучи газетою А?</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Clr>
                <a:schemeClr val="dk1"/>
              </a:buClr>
              <a:buSzPts val="1946"/>
              <a:buFont typeface="Arial"/>
              <a:buNone/>
            </a:pPr>
            <a:r>
              <a:rPr lang="uk-UA" sz="1200">
                <a:solidFill>
                  <a:schemeClr val="dk1"/>
                </a:solidFill>
                <a:latin typeface="Verdana"/>
                <a:ea typeface="Verdana"/>
                <a:cs typeface="Verdana"/>
                <a:sym typeface="Verdana"/>
              </a:rPr>
              <a:t>Можна сказати: "Знову ж таки, якщо ми не зробимо угоду, цей мільйон доларів зникне". Але я думаю, можна зробити ще більш конкретний аргумент. Ось спосіб, як можна трохи пожартувати з цього: як А ви можете сказати: "Ваші знання — це чудово, але без моїх неефективностей насправді це нічого не дає. Вам потрібні мої операції, щоб мати можливість реалізувати ваші знання. Тільки об'єднавши ваші знання з нашими застарілими методами, ми можемо створити економію на мільйон доларів. Тому ми повинні розподілити це. Насправді, я б хотів забрати все, але готовий поділитися з вами половиною."</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Clr>
                <a:schemeClr val="dk1"/>
              </a:buClr>
              <a:buSzPts val="1946"/>
              <a:buFont typeface="Arial"/>
              <a:buNone/>
            </a:pPr>
            <a:r>
              <a:rPr lang="uk-UA" sz="1200">
                <a:solidFill>
                  <a:schemeClr val="dk1"/>
                </a:solidFill>
                <a:latin typeface="Verdana"/>
                <a:ea typeface="Verdana"/>
                <a:cs typeface="Verdana"/>
                <a:sym typeface="Verdana"/>
              </a:rPr>
              <a:t>Той самий аргумент, звісно, застосовується і до економії від скорочення адміністративних витрат у 1,2 мільйона.</a:t>
            </a:r>
            <a:endParaRPr sz="1200">
              <a:solidFill>
                <a:schemeClr val="dk1"/>
              </a:solidFill>
              <a:latin typeface="Verdana"/>
              <a:ea typeface="Verdana"/>
              <a:cs typeface="Verdana"/>
              <a:sym typeface="Verdana"/>
            </a:endParaRPr>
          </a:p>
          <a:p>
            <a:pPr indent="0" lvl="0" marL="0" rtl="0" algn="l">
              <a:lnSpc>
                <a:spcPct val="107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Тепер давайте подивимося на останній пункт — ідея, що Б повинна отримати вартість читачів, яких вона привела до А, а А — вартість читачів, яких вона привела до Б.</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Clr>
                <a:schemeClr val="dk1"/>
              </a:buClr>
              <a:buSzPts val="1800"/>
              <a:buFont typeface="Arial"/>
              <a:buNone/>
            </a:pPr>
            <a:r>
              <a:rPr lang="uk-UA" sz="1200">
                <a:solidFill>
                  <a:schemeClr val="dk1"/>
                </a:solidFill>
                <a:latin typeface="Verdana"/>
                <a:ea typeface="Verdana"/>
                <a:cs typeface="Verdana"/>
                <a:sym typeface="Verdana"/>
              </a:rPr>
              <a:t>Хоча це виглядає симетрично і справедливо, але це не зовсім так. Ось аргумент, який має зробити А: "Дякую вам за 10 000 читачів, яких ви привели до мене. Я даю цим людям, чим читати, і тому я хочу поділити вартість цих 10 000 читачів, яких ви привели до мене, тому що мені потрібні читачі, а вам — контент. І в свою чергу я поділюсь вартістю тих 5 000 читачів, яких я привів до вас. Я отримаю половину за приведення читачів, а ви — половину за надання контенту."</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rPr lang="uk-UA" sz="1200">
                <a:solidFill>
                  <a:schemeClr val="dk1"/>
                </a:solidFill>
                <a:latin typeface="Verdana"/>
                <a:ea typeface="Verdana"/>
                <a:cs typeface="Verdana"/>
                <a:sym typeface="Verdana"/>
              </a:rPr>
              <a:t>І ви бачите, що коли ми додаємо все це, замість того, щоб думати про кожен пункт окремо — скільки ми повинні поділити, спільні закупівлі, скорочення витрат, передача технологій, нові читачі — можна сказати, що ця угода створює 9,85 мільйона доларів вартості. Нам однаково потрібні один одному для здійснення цієї угоди, тому давайте просто поділимо це 50 на 50. Це робить все набагато простішим і чистішим, і я сподіваюся, що це допоможе досягти кращої угоди.</a:t>
            </a:r>
            <a:endParaRPr sz="1200">
              <a:solidFill>
                <a:schemeClr val="dk1"/>
              </a:solidFill>
              <a:latin typeface="Verdana"/>
              <a:ea typeface="Verdana"/>
              <a:cs typeface="Verdana"/>
              <a:sym typeface="Verdana"/>
            </a:endParaRPr>
          </a:p>
        </p:txBody>
      </p:sp>
      <p:sp>
        <p:nvSpPr>
          <p:cNvPr id="71" name="Google Shape;71;g363bef5ac3c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Найважливіша точка відліку для будь-яких переговорів — це знання вашої ціни відмови. Як продавець, яка мінімальна сума, на яку ви готові погодитись перед тим, як піти? Як покупець, яка максимальна сума, яку ви готові заплатити перед тим, як відмовитись? Існує багато термінів для цієї цифри. У класичній книзі </a:t>
            </a:r>
            <a:r>
              <a:rPr i="1" lang="uk-UA" sz="1200">
                <a:solidFill>
                  <a:schemeClr val="dk1"/>
                </a:solidFill>
                <a:latin typeface="Verdana"/>
                <a:ea typeface="Verdana"/>
                <a:cs typeface="Verdana"/>
                <a:sym typeface="Verdana"/>
              </a:rPr>
              <a:t>Getting To Yes</a:t>
            </a:r>
            <a:r>
              <a:rPr lang="uk-UA" sz="1200">
                <a:solidFill>
                  <a:schemeClr val="dk1"/>
                </a:solidFill>
                <a:latin typeface="Verdana"/>
                <a:ea typeface="Verdana"/>
                <a:cs typeface="Verdana"/>
                <a:sym typeface="Verdana"/>
              </a:rPr>
              <a:t> Роджер Фішер і Білл Юрі називають її BATNA — найкраща альтернатива до досягнення домовленості. Економісти називають це "резервною ціною" (reservation value). У прикладах, які ми використовували досі, ідея резервної ціни була настільки очевидною, що ми не мали потреби вказувати її.</a:t>
            </a:r>
            <a:endParaRPr sz="1200">
              <a:solidFill>
                <a:schemeClr val="dk1"/>
              </a:solidFill>
              <a:latin typeface="Verdana"/>
              <a:ea typeface="Verdana"/>
              <a:cs typeface="Verdana"/>
              <a:sym typeface="Verdana"/>
            </a:endParaRPr>
          </a:p>
          <a:p>
            <a:pPr indent="0" lvl="0" marL="0" rtl="0" algn="l">
              <a:lnSpc>
                <a:spcPct val="107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Згадайте перший приклад з А і Б. Якщо вони не дійдуть до угоди, А отримає 1 самостійно, а Б — 2. Отже, для А ціна відмови, його BATNA, його резервна ціна — 1. Він ніколи не погодиться на менше. Точно так само Б не повинна погоджуватись на менше за 2. Коли ми розраховуємо пиріг, те, що ми робимо, — це віднімаємо комбіновані резервні ціни для обох сторін від того, що вони можуть отримати, працюючи разом. Ідея переговорів полягає в тому, щоб отримати щось краще за вашу резервну ціну.</a:t>
            </a:r>
            <a:endParaRPr sz="1200">
              <a:solidFill>
                <a:schemeClr val="dk1"/>
              </a:solidFill>
              <a:latin typeface="Verdana"/>
              <a:ea typeface="Verdana"/>
              <a:cs typeface="Verdana"/>
              <a:sym typeface="Verdana"/>
            </a:endParaRPr>
          </a:p>
          <a:p>
            <a:pPr indent="0" lvl="0" marL="0" rtl="0" algn="l">
              <a:lnSpc>
                <a:spcPct val="107000"/>
              </a:lnSpc>
              <a:spcBef>
                <a:spcPts val="800"/>
              </a:spcBef>
              <a:spcAft>
                <a:spcPts val="0"/>
              </a:spcAft>
              <a:buNone/>
            </a:pPr>
            <a:r>
              <a:rPr lang="uk-UA" sz="1200">
                <a:solidFill>
                  <a:schemeClr val="dk1"/>
                </a:solidFill>
                <a:latin typeface="Verdana"/>
                <a:ea typeface="Verdana"/>
                <a:cs typeface="Verdana"/>
                <a:sym typeface="Verdana"/>
              </a:rPr>
              <a:t>Таким чином, два найосновніші моменти будь-яких переговорів: по-перше, знати свою резервну ціну чи BATNA. По-друге, як продавець не погоджуватися на менше, а як покупець не платити більше. Хоча ці пункти можуть звучати очевидно, на практиці їх важче застосувати, ніж ви могли б очікувати. На відміну від А і Б, коли ви входите в переговори, ніхто не дає вам листа з написаною ціною відмови. Вам потрібно визначити її самостійно.</a:t>
            </a:r>
            <a:endParaRPr sz="1200">
              <a:solidFill>
                <a:schemeClr val="dk1"/>
              </a:solidFill>
              <a:latin typeface="Verdana"/>
              <a:ea typeface="Verdana"/>
              <a:cs typeface="Verdana"/>
              <a:sym typeface="Verdana"/>
            </a:endParaRPr>
          </a:p>
        </p:txBody>
      </p:sp>
      <p:sp>
        <p:nvSpPr>
          <p:cNvPr id="78" name="Google Shape;7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UA" sz="1200">
                <a:solidFill>
                  <a:schemeClr val="dk1"/>
                </a:solidFill>
                <a:latin typeface="Verdana"/>
                <a:ea typeface="Verdana"/>
                <a:cs typeface="Verdana"/>
                <a:sym typeface="Verdana"/>
              </a:rPr>
              <a:t>Існує поширене непорозуміння щодо того, що означає резервна ціна. Це не означає ціну, при якій ви починаєте сумніватись. Це означає ціну, за якою вам абсолютно байдуже, чи буде ваша пропозиція прийнята чи ні.</a:t>
            </a:r>
            <a:endParaRPr sz="1200">
              <a:solidFill>
                <a:schemeClr val="dk1"/>
              </a:solidFill>
              <a:latin typeface="Verdana"/>
              <a:ea typeface="Verdana"/>
              <a:cs typeface="Verdana"/>
              <a:sym typeface="Verdana"/>
            </a:endParaRPr>
          </a:p>
          <a:p>
            <a:pPr indent="0" lvl="0" marL="0" rtl="0" algn="l">
              <a:lnSpc>
                <a:spcPct val="115000"/>
              </a:lnSpc>
              <a:spcBef>
                <a:spcPts val="800"/>
              </a:spcBef>
              <a:spcAft>
                <a:spcPts val="0"/>
              </a:spcAft>
              <a:buNone/>
            </a:pPr>
            <a:r>
              <a:rPr lang="uk-UA" sz="1200">
                <a:solidFill>
                  <a:schemeClr val="dk1"/>
                </a:solidFill>
                <a:latin typeface="Verdana"/>
                <a:ea typeface="Verdana"/>
                <a:cs typeface="Verdana"/>
                <a:sym typeface="Verdana"/>
              </a:rPr>
              <a:t>Уявіть, що ви розглядаєте покупку квартири в Києві. Продавець виставив квартиру за $425,000, ви хочете придбати її за $380,000 — це ваш stretch goal. Ви починаєте сумніватись, якщо ціна досягне $395,000, але це ще не ваша резервна ціна. Коли ціна досягне вашої резервної ціни, вам уже байдуже, чи купити цю квартиру. Де ця цифра? Ми можемо почати з визначення верхньої та нижньої межі. Наприклад, за $500,000 ви точно не хочете квартиру, а за $395,000 ви б погодились. Тому ваша резервна ціна десь між цими двома цифрами. Якщо подумаєте про те, що ще можна купити за $425,000, ви можете вирішити, що варто продовжувати пошуки, але вже майже. З іншого боку, ви можете визнати, що за $415,000 ви б усе ж таки купили квартиру, щоб не дати їй піти, але лише за ціною. У цьому випадку можна зробити висновок, що ваша резервна ціна — $420,000.</a:t>
            </a:r>
            <a:endParaRPr sz="1200">
              <a:solidFill>
                <a:schemeClr val="dk1"/>
              </a:solidFill>
              <a:latin typeface="Verdana"/>
              <a:ea typeface="Verdana"/>
              <a:cs typeface="Verdana"/>
              <a:sym typeface="Verdana"/>
            </a:endParaRPr>
          </a:p>
          <a:p>
            <a:pPr indent="0" lvl="0" marL="0" rtl="0" algn="l">
              <a:lnSpc>
                <a:spcPct val="107000"/>
              </a:lnSpc>
              <a:spcBef>
                <a:spcPts val="0"/>
              </a:spcBef>
              <a:spcAft>
                <a:spcPts val="0"/>
              </a:spcAft>
              <a:buClr>
                <a:schemeClr val="dk1"/>
              </a:buClr>
              <a:buSzPts val="1800"/>
              <a:buFont typeface="Arial"/>
              <a:buNone/>
            </a:pPr>
            <a:r>
              <a:rPr lang="uk-UA" sz="1200">
                <a:solidFill>
                  <a:schemeClr val="dk1"/>
                </a:solidFill>
                <a:latin typeface="Verdana"/>
                <a:ea typeface="Verdana"/>
                <a:cs typeface="Verdana"/>
                <a:sym typeface="Verdana"/>
              </a:rPr>
              <a:t>Скажімо, ви досягли угоди з продавцем за $420,000, але потім він або вона каже: "Знаєте, я знаю, що погодився продати вам квартиру, але я б краще залишився. Це нормально для вас?" І ви скажете: "Так". З вашої точки зору ціна достатньо висока, щоб ви були амбівалентні щодо покупки, і вам не буде проблемою відмовитись від угоди. Водночас вона досить низька, щоб ви були готові продовжити. Ви, ймовірно, скажете: чому я коли-небудь платитиму свою резервну ціну? Точно! Ваше завдання — заплатити менше за вашу резервну ціну, якщо ви покупець, або отримати більше вашої резервної ціни, якщо ви продавець. Ось як ви отримуєте частину пирога.</a:t>
            </a:r>
            <a:endParaRPr sz="1200">
              <a:solidFill>
                <a:schemeClr val="dk1"/>
              </a:solidFill>
              <a:latin typeface="Verdana"/>
              <a:ea typeface="Verdana"/>
              <a:cs typeface="Verdana"/>
              <a:sym typeface="Verdana"/>
            </a:endParaRPr>
          </a:p>
        </p:txBody>
      </p:sp>
      <p:sp>
        <p:nvSpPr>
          <p:cNvPr id="87" name="Google Shape;8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uk-UA" sz="1200">
                <a:solidFill>
                  <a:schemeClr val="dk1"/>
                </a:solidFill>
                <a:latin typeface="Verdana"/>
                <a:ea typeface="Verdana"/>
                <a:cs typeface="Verdana"/>
                <a:sym typeface="Verdana"/>
              </a:rPr>
              <a:t>Насправді, я хотів би, щоб ви відмовились від думки про те, скільки ви отримуєте в абсолютних цифрах, і замість цього подумали про те, скільки ви виграєте, знизивши свою резервну ціну. Це те, що ми робили весь цей час, коли фокусувались на пирозі. Замість того, щоб думати, що А отримав 4, а Б 5, ми думаємо, що є пиріг на 6 для розподілу. Коли вони розділяють його рівно, і А, і Б виграють по 3 з їхньої резервної ціни. Хто отримує пиріг, залежить від того, скільки кожна сторона виграє з її резервної ціни. Коли інша сторона знаходиться на своїй резервній ціні, ви отримуєте весь пиріг. Коли ви на своїй резервній ціні, тоді інша сторона отримує весь пиріг. Якщо ви перевищуєте свою резервну ціну, то інша сторона отримує більше за весь пиріг, і це не має сенсу.</a:t>
            </a:r>
            <a:endParaRPr sz="1200">
              <a:solidFill>
                <a:schemeClr val="dk1"/>
              </a:solidFill>
              <a:latin typeface="Verdana"/>
              <a:ea typeface="Verdana"/>
              <a:cs typeface="Verdana"/>
              <a:sym typeface="Verdana"/>
            </a:endParaRPr>
          </a:p>
          <a:p>
            <a:pPr indent="0" lvl="0" marL="0" rtl="0" algn="l">
              <a:lnSpc>
                <a:spcPct val="115000"/>
              </a:lnSpc>
              <a:spcBef>
                <a:spcPts val="800"/>
              </a:spcBef>
              <a:spcAft>
                <a:spcPts val="0"/>
              </a:spcAft>
              <a:buNone/>
            </a:pPr>
            <a:r>
              <a:rPr lang="uk-UA" sz="1200">
                <a:solidFill>
                  <a:schemeClr val="dk1"/>
                </a:solidFill>
                <a:latin typeface="Verdana"/>
                <a:ea typeface="Verdana"/>
                <a:cs typeface="Verdana"/>
                <a:sym typeface="Verdana"/>
              </a:rPr>
              <a:t>Отже, починайте з визначення своєї резервної ціни. Метою ваших переговорів є отримати кращу угоду, ніж ваша резервна ціна. Отримати свою резервну ціну — це "нуль". Якщо ви отримаєте трішки більше, ніж ваша резервна ціна, то це не так багато втратити, щоб попросити ще більше. Якщо інша сторона скаже "ні" і угода зірветься, ви втрачаєте лише трішки, а виграєте багато. Тому це чудова можливість бути амбітним у тому, що ви запитуєте.</a:t>
            </a:r>
            <a:endParaRPr sz="1200">
              <a:solidFill>
                <a:schemeClr val="dk1"/>
              </a:solidFill>
              <a:latin typeface="Verdana"/>
              <a:ea typeface="Verdana"/>
              <a:cs typeface="Verdana"/>
              <a:sym typeface="Verdana"/>
            </a:endParaRPr>
          </a:p>
        </p:txBody>
      </p:sp>
      <p:sp>
        <p:nvSpPr>
          <p:cNvPr id="94" name="Google Shape;9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3bef5ac3c_0_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363bef5ac3c_0_0: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363bef5ac3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uk-U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1" name="Google Shape;11;p24"/>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2" name="Google Shape;12;p2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2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6"/>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0" name="Google Shape;20;p26"/>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1" name="Google Shape;21;p2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7"/>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5" name="Shape 25"/>
        <p:cNvGrpSpPr/>
        <p:nvPr/>
      </p:nvGrpSpPr>
      <p:grpSpPr>
        <a:xfrm>
          <a:off x="0" y="0"/>
          <a:ext cx="0" cy="0"/>
          <a:chOff x="0" y="0"/>
          <a:chExt cx="0" cy="0"/>
        </a:xfrm>
      </p:grpSpPr>
      <p:sp>
        <p:nvSpPr>
          <p:cNvPr id="26" name="Google Shape;26;p28"/>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7" name="Google Shape;27;p28"/>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8" name="Google Shape;28;p2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9" name="Shape 29"/>
        <p:cNvGrpSpPr/>
        <p:nvPr/>
      </p:nvGrpSpPr>
      <p:grpSpPr>
        <a:xfrm>
          <a:off x="0" y="0"/>
          <a:ext cx="0" cy="0"/>
          <a:chOff x="0" y="0"/>
          <a:chExt cx="0" cy="0"/>
        </a:xfrm>
      </p:grpSpPr>
      <p:sp>
        <p:nvSpPr>
          <p:cNvPr id="30" name="Google Shape;30;p2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31" name="Google Shape;31;p29"/>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32" name="Google Shape;32;p29"/>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3" name="Google Shape;33;p29"/>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34" name="Google Shape;34;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5" name="Shape 35"/>
        <p:cNvGrpSpPr/>
        <p:nvPr/>
      </p:nvGrpSpPr>
      <p:grpSpPr>
        <a:xfrm>
          <a:off x="0" y="0"/>
          <a:ext cx="0" cy="0"/>
          <a:chOff x="0" y="0"/>
          <a:chExt cx="0" cy="0"/>
        </a:xfrm>
      </p:grpSpPr>
      <p:sp>
        <p:nvSpPr>
          <p:cNvPr id="36" name="Google Shape;36;p30"/>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8" name="Shape 38"/>
        <p:cNvGrpSpPr/>
        <p:nvPr/>
      </p:nvGrpSpPr>
      <p:grpSpPr>
        <a:xfrm>
          <a:off x="0" y="0"/>
          <a:ext cx="0" cy="0"/>
          <a:chOff x="0" y="0"/>
          <a:chExt cx="0" cy="0"/>
        </a:xfrm>
      </p:grpSpPr>
      <p:sp>
        <p:nvSpPr>
          <p:cNvPr id="39" name="Google Shape;39;p31"/>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40" name="Google Shape;40;p31"/>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1" name="Google Shape;41;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3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333"/>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15000"/>
              </a:lnSpc>
              <a:spcBef>
                <a:spcPts val="0"/>
              </a:spcBef>
              <a:spcAft>
                <a:spcPts val="0"/>
              </a:spcAft>
              <a:buClr>
                <a:srgbClr val="D9D9D9"/>
              </a:buClr>
              <a:buSzPts val="2500"/>
              <a:buFont typeface="Verdana"/>
              <a:buNone/>
              <a:defRPr i="0" sz="2500" u="none" cap="none" strike="noStrike">
                <a:solidFill>
                  <a:srgbClr val="D9D9D9"/>
                </a:solidFill>
                <a:latin typeface="Verdana"/>
                <a:ea typeface="Verdana"/>
                <a:cs typeface="Verdana"/>
                <a:sym typeface="Verdan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1pPr>
            <a:lvl2pPr indent="-342900" lvl="1" marL="9144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2pPr>
            <a:lvl3pPr indent="-342900" lvl="2" marL="13716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3pPr>
            <a:lvl4pPr indent="-342900" lvl="3" marL="18288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4pPr>
            <a:lvl5pPr indent="-342900" lvl="4" marL="22860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5pPr>
            <a:lvl6pPr indent="-342900" lvl="5" marL="27432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6pPr>
            <a:lvl7pPr indent="-342900" lvl="6" marL="32004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7pPr>
            <a:lvl8pPr indent="-342900" lvl="7" marL="36576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8pPr>
            <a:lvl9pPr indent="-342900" lvl="8" marL="4114800" marR="0" rtl="0" algn="l">
              <a:lnSpc>
                <a:spcPct val="115000"/>
              </a:lnSpc>
              <a:spcBef>
                <a:spcPts val="0"/>
              </a:spcBef>
              <a:spcAft>
                <a:spcPts val="0"/>
              </a:spcAft>
              <a:buClr>
                <a:srgbClr val="D9D9D9"/>
              </a:buClr>
              <a:buSzPts val="1800"/>
              <a:buFont typeface="Verdana"/>
              <a:buChar char="■"/>
              <a:defRPr i="0" sz="1800" u="none" cap="none" strike="noStrike">
                <a:solidFill>
                  <a:srgbClr val="D9D9D9"/>
                </a:solidFill>
                <a:latin typeface="Verdana"/>
                <a:ea typeface="Verdana"/>
                <a:cs typeface="Verdana"/>
                <a:sym typeface="Verdana"/>
              </a:defRPr>
            </a:lvl9pPr>
          </a:lstStyle>
          <a:p/>
        </p:txBody>
      </p:sp>
      <p:sp>
        <p:nvSpPr>
          <p:cNvPr id="8" name="Google Shape;8;p2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33"/>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uk-UA" sz="5200">
                <a:latin typeface="Arial"/>
                <a:ea typeface="Arial"/>
                <a:cs typeface="Arial"/>
                <a:sym typeface="Arial"/>
              </a:rPr>
              <a:t>ККС 2025/2026</a:t>
            </a:r>
            <a:endParaRPr sz="5200"/>
          </a:p>
        </p:txBody>
      </p:sp>
      <p:sp>
        <p:nvSpPr>
          <p:cNvPr id="49" name="Google Shape;49;p1"/>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lnSpcReduction="20000"/>
          </a:bodyPr>
          <a:lstStyle/>
          <a:p>
            <a:pPr indent="-342900" lvl="0" marL="457200" rtl="0" algn="ctr">
              <a:lnSpc>
                <a:spcPct val="100000"/>
              </a:lnSpc>
              <a:spcBef>
                <a:spcPts val="0"/>
              </a:spcBef>
              <a:spcAft>
                <a:spcPts val="0"/>
              </a:spcAft>
              <a:buSzPts val="2800"/>
              <a:buNone/>
            </a:pPr>
            <a:r>
              <a:rPr lang="uk-UA" sz="2800">
                <a:latin typeface="Arial"/>
                <a:ea typeface="Arial"/>
                <a:cs typeface="Arial"/>
                <a:sym typeface="Arial"/>
              </a:rPr>
              <a:t>Викладач Канцедал Георгій Олегович</a:t>
            </a:r>
            <a:endParaRPr/>
          </a:p>
          <a:p>
            <a:pPr indent="-342900" lvl="0" marL="457200" rtl="0" algn="ctr">
              <a:lnSpc>
                <a:spcPct val="100000"/>
              </a:lnSpc>
              <a:spcBef>
                <a:spcPts val="0"/>
              </a:spcBef>
              <a:spcAft>
                <a:spcPts val="0"/>
              </a:spcAft>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800"/>
              <a:buFont typeface="Arial"/>
              <a:buNone/>
            </a:pPr>
            <a:r>
              <a:rPr lang="uk-UA"/>
              <a:t>Перемовини про злиття</a:t>
            </a:r>
            <a:endParaRPr/>
          </a:p>
        </p:txBody>
      </p:sp>
      <p:graphicFrame>
        <p:nvGraphicFramePr>
          <p:cNvPr id="55" name="Google Shape;55;p2"/>
          <p:cNvGraphicFramePr/>
          <p:nvPr/>
        </p:nvGraphicFramePr>
        <p:xfrm>
          <a:off x="415550" y="1356975"/>
          <a:ext cx="3000000" cy="3000000"/>
        </p:xfrm>
        <a:graphic>
          <a:graphicData uri="http://schemas.openxmlformats.org/drawingml/2006/table">
            <a:tbl>
              <a:tblPr>
                <a:noFill/>
                <a:tableStyleId>{03568E9E-DA55-4B8A-BB87-765221C872D2}</a:tableStyleId>
              </a:tblPr>
              <a:tblGrid>
                <a:gridCol w="4290475"/>
                <a:gridCol w="3620675"/>
                <a:gridCol w="3449675"/>
              </a:tblGrid>
              <a:tr h="551550">
                <a:tc>
                  <a:txBody>
                    <a:bodyPr/>
                    <a:lstStyle/>
                    <a:p>
                      <a:pPr indent="0" lvl="0" marL="0" rtl="0" algn="l">
                        <a:spcBef>
                          <a:spcPts val="0"/>
                        </a:spcBef>
                        <a:spcAft>
                          <a:spcPts val="0"/>
                        </a:spcAft>
                        <a:buNone/>
                      </a:pPr>
                      <a:r>
                        <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Газета А</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Газета</a:t>
                      </a:r>
                      <a:r>
                        <a:rPr lang="uk-UA" sz="1800">
                          <a:solidFill>
                            <a:srgbClr val="D9D9D9"/>
                          </a:solidFill>
                          <a:latin typeface="Verdana"/>
                          <a:ea typeface="Verdana"/>
                          <a:cs typeface="Verdana"/>
                          <a:sym typeface="Verdana"/>
                        </a:rPr>
                        <a:t> Б</a:t>
                      </a:r>
                      <a:endParaRPr sz="1800">
                        <a:solidFill>
                          <a:srgbClr val="D9D9D9"/>
                        </a:solidFill>
                        <a:latin typeface="Verdana"/>
                        <a:ea typeface="Verdana"/>
                        <a:cs typeface="Verdana"/>
                        <a:sym typeface="Verdana"/>
                      </a:endParaRPr>
                    </a:p>
                  </a:txBody>
                  <a:tcPr marT="91425" marB="91425" marR="91425" marL="91425"/>
                </a:tc>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Читачі</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200,000</a:t>
                      </a:r>
                      <a:endParaRPr sz="1800">
                        <a:solidFill>
                          <a:srgbClr val="D9D9D9"/>
                        </a:solidFill>
                        <a:latin typeface="Verdana"/>
                        <a:ea typeface="Verdana"/>
                        <a:cs typeface="Verdana"/>
                        <a:sym typeface="Verdana"/>
                      </a:endParaRPr>
                    </a:p>
                  </a:txBody>
                  <a:tcPr marT="91425" marB="91425" marR="91425" marL="91425"/>
                </a:tc>
              </a:tr>
              <a:tr h="60890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Ринкова капіталізація</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22,000,000</a:t>
                      </a:r>
                      <a:endParaRPr sz="1800">
                        <a:solidFill>
                          <a:srgbClr val="D9D9D9"/>
                        </a:solidFill>
                        <a:latin typeface="Verdana"/>
                        <a:ea typeface="Verdana"/>
                        <a:cs typeface="Verdana"/>
                        <a:sym typeface="Verdana"/>
                      </a:endParaRPr>
                    </a:p>
                  </a:txBody>
                  <a:tcPr marT="91425" marB="91425" marR="91425" marL="91425"/>
                </a:tc>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Економія на закупівлі</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2,000,000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4,000,000</a:t>
                      </a:r>
                      <a:endParaRPr sz="1800">
                        <a:solidFill>
                          <a:srgbClr val="D9D9D9"/>
                        </a:solidFill>
                        <a:latin typeface="Verdana"/>
                        <a:ea typeface="Verdana"/>
                        <a:cs typeface="Verdana"/>
                        <a:sym typeface="Verdana"/>
                      </a:endParaRPr>
                    </a:p>
                  </a:txBody>
                  <a:tcPr marT="91425" marB="91425" marR="91425" marL="91425"/>
                </a:tc>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Економія на виробництво</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0</a:t>
                      </a:r>
                      <a:endParaRPr sz="1800">
                        <a:solidFill>
                          <a:srgbClr val="D9D9D9"/>
                        </a:solidFill>
                        <a:latin typeface="Verdana"/>
                        <a:ea typeface="Verdana"/>
                        <a:cs typeface="Verdana"/>
                        <a:sym typeface="Verdana"/>
                      </a:endParaRPr>
                    </a:p>
                  </a:txBody>
                  <a:tcPr marT="91425" marB="91425" marR="91425" marL="91425"/>
                </a:tc>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Скорочення штату</a:t>
                      </a:r>
                      <a:endParaRPr sz="1800">
                        <a:solidFill>
                          <a:srgbClr val="D9D9D9"/>
                        </a:solidFill>
                        <a:latin typeface="Verdana"/>
                        <a:ea typeface="Verdana"/>
                        <a:cs typeface="Verdana"/>
                        <a:sym typeface="Verdana"/>
                      </a:endParaRPr>
                    </a:p>
                  </a:txBody>
                  <a:tcPr marT="91425" marB="91425" marR="91425" marL="91425"/>
                </a:tc>
                <a:tc gridSpan="2">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1,200,000</a:t>
                      </a:r>
                      <a:endParaRPr sz="1800">
                        <a:solidFill>
                          <a:srgbClr val="D9D9D9"/>
                        </a:solidFill>
                        <a:latin typeface="Verdana"/>
                        <a:ea typeface="Verdana"/>
                        <a:cs typeface="Verdana"/>
                        <a:sym typeface="Verdana"/>
                      </a:endParaRPr>
                    </a:p>
                  </a:txBody>
                  <a:tcPr marT="91425" marB="91425" marR="91425" marL="91425"/>
                </a:tc>
                <a:tc hMerge="1"/>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Нові читачі</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5,000</a:t>
                      </a:r>
                      <a:endParaRPr sz="1800">
                        <a:solidFill>
                          <a:srgbClr val="D9D9D9"/>
                        </a:solidFill>
                        <a:latin typeface="Verdana"/>
                        <a:ea typeface="Verdana"/>
                        <a:cs typeface="Verdana"/>
                        <a:sym typeface="Verdana"/>
                      </a:endParaRPr>
                    </a:p>
                  </a:txBody>
                  <a:tcPr marT="91425" marB="91425" marR="91425" marL="91425"/>
                </a:tc>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Вартість нових читачів</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1,100,000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550,000</a:t>
                      </a:r>
                      <a:endParaRPr sz="1800">
                        <a:solidFill>
                          <a:srgbClr val="D9D9D9"/>
                        </a:solidFill>
                        <a:latin typeface="Verdana"/>
                        <a:ea typeface="Verdana"/>
                        <a:cs typeface="Verdana"/>
                        <a:sym typeface="Verdana"/>
                      </a:endParaRPr>
                    </a:p>
                  </a:txBody>
                  <a:tcPr marT="91425" marB="91425" marR="91425" marL="91425"/>
                </a:tc>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Обʼєднана ринкова капіталізація</a:t>
                      </a:r>
                      <a:endParaRPr sz="1800">
                        <a:solidFill>
                          <a:srgbClr val="D9D9D9"/>
                        </a:solidFill>
                        <a:latin typeface="Verdana"/>
                        <a:ea typeface="Verdana"/>
                        <a:cs typeface="Verdana"/>
                        <a:sym typeface="Verdana"/>
                      </a:endParaRPr>
                    </a:p>
                  </a:txBody>
                  <a:tcPr marT="91425" marB="91425" marR="91425" marL="91425"/>
                </a:tc>
                <a:tc gridSpan="2">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41,850,000</a:t>
                      </a:r>
                      <a:endParaRPr sz="1800">
                        <a:solidFill>
                          <a:srgbClr val="D9D9D9"/>
                        </a:solidFill>
                        <a:latin typeface="Verdana"/>
                        <a:ea typeface="Verdana"/>
                        <a:cs typeface="Verdana"/>
                        <a:sym typeface="Verdana"/>
                      </a:endParaRPr>
                    </a:p>
                  </a:txBody>
                  <a:tcPr marT="91425" marB="91425" marR="91425" marL="91425"/>
                </a:tc>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363bef5ac3c_0_45"/>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uk-UA"/>
              <a:t>Пропозиція газети Б</a:t>
            </a:r>
            <a:endParaRPr/>
          </a:p>
        </p:txBody>
      </p:sp>
      <p:graphicFrame>
        <p:nvGraphicFramePr>
          <p:cNvPr id="61" name="Google Shape;61;g363bef5ac3c_0_45"/>
          <p:cNvGraphicFramePr/>
          <p:nvPr/>
        </p:nvGraphicFramePr>
        <p:xfrm>
          <a:off x="415550" y="1356975"/>
          <a:ext cx="3000000" cy="3000000"/>
        </p:xfrm>
        <a:graphic>
          <a:graphicData uri="http://schemas.openxmlformats.org/drawingml/2006/table">
            <a:tbl>
              <a:tblPr>
                <a:noFill/>
                <a:tableStyleId>{03568E9E-DA55-4B8A-BB87-765221C872D2}</a:tableStyleId>
              </a:tblPr>
              <a:tblGrid>
                <a:gridCol w="4290475"/>
                <a:gridCol w="3620675"/>
                <a:gridCol w="3449675"/>
              </a:tblGrid>
              <a:tr h="551550">
                <a:tc>
                  <a:txBody>
                    <a:bodyPr/>
                    <a:lstStyle/>
                    <a:p>
                      <a:pPr indent="0" lvl="0" marL="0" rtl="0" algn="l">
                        <a:spcBef>
                          <a:spcPts val="0"/>
                        </a:spcBef>
                        <a:spcAft>
                          <a:spcPts val="0"/>
                        </a:spcAft>
                        <a:buNone/>
                      </a:pPr>
                      <a:r>
                        <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Газета А</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Газета Б</a:t>
                      </a:r>
                      <a:endParaRPr sz="1800">
                        <a:solidFill>
                          <a:srgbClr val="D9D9D9"/>
                        </a:solidFill>
                        <a:latin typeface="Verdana"/>
                        <a:ea typeface="Verdana"/>
                        <a:cs typeface="Verdana"/>
                        <a:sym typeface="Verdana"/>
                      </a:endParaRPr>
                    </a:p>
                  </a:txBody>
                  <a:tcPr marT="91425" marB="91425" marR="91425" marL="91425"/>
                </a:tc>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Читачі</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200,000</a:t>
                      </a:r>
                      <a:endParaRPr sz="1800">
                        <a:solidFill>
                          <a:srgbClr val="D9D9D9"/>
                        </a:solidFill>
                        <a:latin typeface="Verdana"/>
                        <a:ea typeface="Verdana"/>
                        <a:cs typeface="Verdana"/>
                        <a:sym typeface="Verdana"/>
                      </a:endParaRPr>
                    </a:p>
                  </a:txBody>
                  <a:tcPr marT="91425" marB="91425" marR="91425" marL="91425"/>
                </a:tc>
              </a:tr>
              <a:tr h="60890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Ринкова капіталізація</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22,000,000</a:t>
                      </a:r>
                      <a:endParaRPr sz="1800">
                        <a:solidFill>
                          <a:srgbClr val="D9D9D9"/>
                        </a:solidFill>
                        <a:latin typeface="Verdana"/>
                        <a:ea typeface="Verdana"/>
                        <a:cs typeface="Verdana"/>
                        <a:sym typeface="Verdana"/>
                      </a:endParaRPr>
                    </a:p>
                  </a:txBody>
                  <a:tcPr marT="91425" marB="91425" marR="91425" marL="91425"/>
                </a:tc>
              </a:tr>
            </a:tbl>
          </a:graphicData>
        </a:graphic>
      </p:graphicFrame>
      <p:graphicFrame>
        <p:nvGraphicFramePr>
          <p:cNvPr id="62" name="Google Shape;62;g363bef5ac3c_0_45"/>
          <p:cNvGraphicFramePr/>
          <p:nvPr/>
        </p:nvGraphicFramePr>
        <p:xfrm>
          <a:off x="415550" y="3415700"/>
          <a:ext cx="3000000" cy="3000000"/>
        </p:xfrm>
        <a:graphic>
          <a:graphicData uri="http://schemas.openxmlformats.org/drawingml/2006/table">
            <a:tbl>
              <a:tblPr>
                <a:noFill/>
                <a:tableStyleId>{03568E9E-DA55-4B8A-BB87-765221C872D2}</a:tableStyleId>
              </a:tblPr>
              <a:tblGrid>
                <a:gridCol w="4290475"/>
                <a:gridCol w="3620675"/>
                <a:gridCol w="3449700"/>
              </a:tblGrid>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Економія на закупівлі</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2,000,000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4,000,000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Компенсація за </a:t>
                      </a:r>
                      <a:r>
                        <a:rPr lang="uk-UA" sz="1800">
                          <a:solidFill>
                            <a:srgbClr val="D9D9D9"/>
                          </a:solidFill>
                          <a:latin typeface="Verdana"/>
                          <a:ea typeface="Verdana"/>
                          <a:cs typeface="Verdana"/>
                          <a:sym typeface="Verdana"/>
                        </a:rPr>
                        <a:t>секрети</a:t>
                      </a:r>
                      <a:r>
                        <a:rPr lang="uk-UA" sz="1800">
                          <a:solidFill>
                            <a:srgbClr val="D9D9D9"/>
                          </a:solidFill>
                          <a:latin typeface="Verdana"/>
                          <a:ea typeface="Verdana"/>
                          <a:cs typeface="Verdana"/>
                          <a:sym typeface="Verdana"/>
                        </a:rPr>
                        <a:t> виробництва</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Вигода від с</a:t>
                      </a:r>
                      <a:r>
                        <a:rPr lang="uk-UA" sz="1800">
                          <a:solidFill>
                            <a:srgbClr val="D9D9D9"/>
                          </a:solidFill>
                          <a:latin typeface="Verdana"/>
                          <a:ea typeface="Verdana"/>
                          <a:cs typeface="Verdana"/>
                          <a:sym typeface="Verdana"/>
                        </a:rPr>
                        <a:t>корочення штату</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375,000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825,000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Компенсація вартості</a:t>
                      </a:r>
                      <a:r>
                        <a:rPr lang="uk-UA" sz="1800">
                          <a:solidFill>
                            <a:srgbClr val="D9D9D9"/>
                          </a:solidFill>
                          <a:latin typeface="Verdana"/>
                          <a:ea typeface="Verdana"/>
                          <a:cs typeface="Verdana"/>
                          <a:sym typeface="Verdana"/>
                        </a:rPr>
                        <a:t> нових читачів</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550,000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1,100,000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Вигода</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2,925,000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6</a:t>
                      </a:r>
                      <a:r>
                        <a:rPr lang="uk-UA" sz="1800">
                          <a:solidFill>
                            <a:srgbClr val="D9D9D9"/>
                          </a:solidFill>
                          <a:latin typeface="Verdana"/>
                          <a:ea typeface="Verdana"/>
                          <a:cs typeface="Verdana"/>
                          <a:sym typeface="Verdana"/>
                        </a:rPr>
                        <a:t>,925,000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uk-UA" sz="2500"/>
              <a:t>Але…</a:t>
            </a:r>
            <a:endParaRPr/>
          </a:p>
        </p:txBody>
      </p:sp>
      <p:sp>
        <p:nvSpPr>
          <p:cNvPr id="68" name="Google Shape;68;p8"/>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uk-UA" sz="1800"/>
              <a:t>Я хотів би вважати, що до цього курсу ви, ймовірно, використовували б саме такі аргументи. Вони здаються досить справедливими: ми говоримо про пропорційний розподіл у різних аспектах або отримуємо те, що приносимо на стіл. Тепер, з урахуванням перспективи "пирога", я думаю, ви б запропонували зовсім інші аргументи в цьому випадку.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63bef5ac3c_0_51"/>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uk-UA"/>
              <a:t>Відповідь газети А</a:t>
            </a:r>
            <a:endParaRPr/>
          </a:p>
        </p:txBody>
      </p:sp>
      <p:graphicFrame>
        <p:nvGraphicFramePr>
          <p:cNvPr id="74" name="Google Shape;74;g363bef5ac3c_0_51"/>
          <p:cNvGraphicFramePr/>
          <p:nvPr/>
        </p:nvGraphicFramePr>
        <p:xfrm>
          <a:off x="415550" y="1356975"/>
          <a:ext cx="3000000" cy="3000000"/>
        </p:xfrm>
        <a:graphic>
          <a:graphicData uri="http://schemas.openxmlformats.org/drawingml/2006/table">
            <a:tbl>
              <a:tblPr>
                <a:noFill/>
                <a:tableStyleId>{03568E9E-DA55-4B8A-BB87-765221C872D2}</a:tableStyleId>
              </a:tblPr>
              <a:tblGrid>
                <a:gridCol w="4290475"/>
                <a:gridCol w="3620675"/>
                <a:gridCol w="3449675"/>
              </a:tblGrid>
              <a:tr h="551550">
                <a:tc>
                  <a:txBody>
                    <a:bodyPr/>
                    <a:lstStyle/>
                    <a:p>
                      <a:pPr indent="0" lvl="0" marL="0" rtl="0" algn="l">
                        <a:spcBef>
                          <a:spcPts val="0"/>
                        </a:spcBef>
                        <a:spcAft>
                          <a:spcPts val="0"/>
                        </a:spcAft>
                        <a:buNone/>
                      </a:pPr>
                      <a:r>
                        <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Газета А</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Газета Б</a:t>
                      </a:r>
                      <a:endParaRPr sz="1800">
                        <a:solidFill>
                          <a:srgbClr val="D9D9D9"/>
                        </a:solidFill>
                        <a:latin typeface="Verdana"/>
                        <a:ea typeface="Verdana"/>
                        <a:cs typeface="Verdana"/>
                        <a:sym typeface="Verdana"/>
                      </a:endParaRPr>
                    </a:p>
                  </a:txBody>
                  <a:tcPr marT="91425" marB="91425" marR="91425" marL="91425"/>
                </a:tc>
              </a:tr>
              <a:tr h="5515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Читачі</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200,000</a:t>
                      </a:r>
                      <a:endParaRPr sz="1800">
                        <a:solidFill>
                          <a:srgbClr val="D9D9D9"/>
                        </a:solidFill>
                        <a:latin typeface="Verdana"/>
                        <a:ea typeface="Verdana"/>
                        <a:cs typeface="Verdana"/>
                        <a:sym typeface="Verdana"/>
                      </a:endParaRPr>
                    </a:p>
                  </a:txBody>
                  <a:tcPr marT="91425" marB="91425" marR="91425" marL="91425"/>
                </a:tc>
              </a:tr>
              <a:tr h="60890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Ринкова капіталізація</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10,000,000</a:t>
                      </a:r>
                      <a:endParaRPr sz="18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22,000,000</a:t>
                      </a:r>
                      <a:endParaRPr sz="1800">
                        <a:solidFill>
                          <a:srgbClr val="D9D9D9"/>
                        </a:solidFill>
                        <a:latin typeface="Verdana"/>
                        <a:ea typeface="Verdana"/>
                        <a:cs typeface="Verdana"/>
                        <a:sym typeface="Verdana"/>
                      </a:endParaRPr>
                    </a:p>
                  </a:txBody>
                  <a:tcPr marT="91425" marB="91425" marR="91425" marL="91425"/>
                </a:tc>
              </a:tr>
            </a:tbl>
          </a:graphicData>
        </a:graphic>
      </p:graphicFrame>
      <p:graphicFrame>
        <p:nvGraphicFramePr>
          <p:cNvPr id="75" name="Google Shape;75;g363bef5ac3c_0_51"/>
          <p:cNvGraphicFramePr/>
          <p:nvPr/>
        </p:nvGraphicFramePr>
        <p:xfrm>
          <a:off x="415550" y="3415700"/>
          <a:ext cx="3000000" cy="3000000"/>
        </p:xfrm>
        <a:graphic>
          <a:graphicData uri="http://schemas.openxmlformats.org/drawingml/2006/table">
            <a:tbl>
              <a:tblPr>
                <a:noFill/>
                <a:tableStyleId>{03568E9E-DA55-4B8A-BB87-765221C872D2}</a:tableStyleId>
              </a:tblPr>
              <a:tblGrid>
                <a:gridCol w="4290475"/>
                <a:gridCol w="3620675"/>
                <a:gridCol w="3449700"/>
              </a:tblGrid>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Економія на закупівлі</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3</a:t>
                      </a:r>
                      <a:r>
                        <a:rPr lang="uk-UA" sz="1800">
                          <a:solidFill>
                            <a:srgbClr val="D9D9D9"/>
                          </a:solidFill>
                          <a:latin typeface="Verdana"/>
                          <a:ea typeface="Verdana"/>
                          <a:cs typeface="Verdana"/>
                          <a:sym typeface="Verdana"/>
                        </a:rPr>
                        <a:t>,000,000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3</a:t>
                      </a:r>
                      <a:r>
                        <a:rPr lang="uk-UA" sz="1800">
                          <a:solidFill>
                            <a:srgbClr val="D9D9D9"/>
                          </a:solidFill>
                          <a:latin typeface="Verdana"/>
                          <a:ea typeface="Verdana"/>
                          <a:cs typeface="Verdana"/>
                          <a:sym typeface="Verdana"/>
                        </a:rPr>
                        <a:t>,000,000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Компенсація за секрети виробництва</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500,000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5</a:t>
                      </a:r>
                      <a:r>
                        <a:rPr lang="uk-UA" sz="1800">
                          <a:solidFill>
                            <a:srgbClr val="D9D9D9"/>
                          </a:solidFill>
                          <a:latin typeface="Verdana"/>
                          <a:ea typeface="Verdana"/>
                          <a:cs typeface="Verdana"/>
                          <a:sym typeface="Verdana"/>
                        </a:rPr>
                        <a:t>00,000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Вигода від скорочення штату</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600</a:t>
                      </a:r>
                      <a:r>
                        <a:rPr lang="uk-UA" sz="1800">
                          <a:solidFill>
                            <a:srgbClr val="D9D9D9"/>
                          </a:solidFill>
                          <a:latin typeface="Verdana"/>
                          <a:ea typeface="Verdana"/>
                          <a:cs typeface="Verdana"/>
                          <a:sym typeface="Verdana"/>
                        </a:rPr>
                        <a:t>,000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600</a:t>
                      </a:r>
                      <a:r>
                        <a:rPr lang="uk-UA" sz="1800">
                          <a:solidFill>
                            <a:srgbClr val="D9D9D9"/>
                          </a:solidFill>
                          <a:latin typeface="Verdana"/>
                          <a:ea typeface="Verdana"/>
                          <a:cs typeface="Verdana"/>
                          <a:sym typeface="Verdana"/>
                        </a:rPr>
                        <a:t>,000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Компенсація вартості нових читачів</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825</a:t>
                      </a:r>
                      <a:r>
                        <a:rPr lang="uk-UA" sz="1800">
                          <a:solidFill>
                            <a:srgbClr val="D9D9D9"/>
                          </a:solidFill>
                          <a:latin typeface="Verdana"/>
                          <a:ea typeface="Verdana"/>
                          <a:cs typeface="Verdana"/>
                          <a:sym typeface="Verdana"/>
                        </a:rPr>
                        <a:t>,000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825,000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8350">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Вигода</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4</a:t>
                      </a:r>
                      <a:r>
                        <a:rPr lang="uk-UA" sz="1800">
                          <a:solidFill>
                            <a:srgbClr val="D9D9D9"/>
                          </a:solidFill>
                          <a:latin typeface="Verdana"/>
                          <a:ea typeface="Verdana"/>
                          <a:cs typeface="Verdana"/>
                          <a:sym typeface="Verdana"/>
                        </a:rPr>
                        <a:t>,925,000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UA" sz="1800">
                          <a:solidFill>
                            <a:srgbClr val="D9D9D9"/>
                          </a:solidFill>
                          <a:latin typeface="Verdana"/>
                          <a:ea typeface="Verdana"/>
                          <a:cs typeface="Verdana"/>
                          <a:sym typeface="Verdana"/>
                        </a:rPr>
                        <a:t>4</a:t>
                      </a:r>
                      <a:r>
                        <a:rPr lang="uk-UA" sz="1800">
                          <a:solidFill>
                            <a:srgbClr val="D9D9D9"/>
                          </a:solidFill>
                          <a:latin typeface="Verdana"/>
                          <a:ea typeface="Verdana"/>
                          <a:cs typeface="Verdana"/>
                          <a:sym typeface="Verdana"/>
                        </a:rPr>
                        <a:t>,925,000</a:t>
                      </a:r>
                      <a:endParaRPr sz="1800">
                        <a:solidFill>
                          <a:srgbClr val="D9D9D9"/>
                        </a:solidFill>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uk-UA" sz="2500"/>
              <a:t>Поговорим про ціноутворення  </a:t>
            </a:r>
            <a:endParaRPr/>
          </a:p>
        </p:txBody>
      </p:sp>
      <p:sp>
        <p:nvSpPr>
          <p:cNvPr id="81" name="Google Shape;81;p18"/>
          <p:cNvSpPr txBox="1"/>
          <p:nvPr>
            <p:ph idx="1" type="body"/>
          </p:nvPr>
        </p:nvSpPr>
        <p:spPr>
          <a:xfrm>
            <a:off x="415600" y="1356975"/>
            <a:ext cx="8346000" cy="47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uk-UA" sz="1800"/>
              <a:t>Найважливіша точка відліку для будь-яких переговорів — це знання вашої ціни відмови. Як продавець, яка мінімальна сума, на яку ви готові погодитись перед тим, як піти? Як покупець, яка максимальна сума, яку ви готові заплатити перед тим, як відмовитись? Існує багато термінів для цієї цифри. У класичній книзі </a:t>
            </a:r>
            <a:r>
              <a:rPr i="1" lang="uk-UA" sz="1800"/>
              <a:t>Getting To Yes</a:t>
            </a:r>
            <a:r>
              <a:rPr lang="uk-UA" sz="1800"/>
              <a:t> Роджер Фішер і Білл Юрі називають її BATNA — найкраща альтернатива до досягнення домовленості. Економісти називають це "резервною ціною" (reservation value). </a:t>
            </a:r>
            <a:endParaRPr sz="1800"/>
          </a:p>
          <a:p>
            <a:pPr indent="0" lvl="0" marL="0" rtl="0" algn="l">
              <a:lnSpc>
                <a:spcPct val="115000"/>
              </a:lnSpc>
              <a:spcBef>
                <a:spcPts val="0"/>
              </a:spcBef>
              <a:spcAft>
                <a:spcPts val="0"/>
              </a:spcAft>
              <a:buSzPts val="1800"/>
              <a:buNone/>
            </a:pPr>
            <a:r>
              <a:rPr lang="uk-UA"/>
              <a:t>Згадайте перший приклад з А і Б. Якщо вони не дійдуть до угоди, А отримає 1 самостійно, а Б — 2. Отже, для А ціна відмови, його BATNA, його резервна ціна — 1. Він ніколи не погодиться на менше. Точно так само Б не повинна погоджуватись на менше за 2. Коли ми розраховуємо пиріг, те, що ми робимо, — це віднімаємо комбіновані резервні ціни для обох сторін від того, що вони можуть отримати, працюючи разом. Ідея переговорів полягає в тому, щоб отримати щось краще за вашу резервну ціну.</a:t>
            </a:r>
            <a:endParaRPr/>
          </a:p>
        </p:txBody>
      </p:sp>
      <p:pic>
        <p:nvPicPr>
          <p:cNvPr id="82" name="Google Shape;82;p18"/>
          <p:cNvPicPr preferRelativeResize="0"/>
          <p:nvPr/>
        </p:nvPicPr>
        <p:blipFill rotWithShape="1">
          <a:blip r:embed="rId3">
            <a:alphaModFix/>
          </a:blip>
          <a:srcRect b="0" l="68971" r="0" t="0"/>
          <a:stretch/>
        </p:blipFill>
        <p:spPr>
          <a:xfrm>
            <a:off x="9707304" y="2032357"/>
            <a:ext cx="1796944" cy="3009898"/>
          </a:xfrm>
          <a:prstGeom prst="rect">
            <a:avLst/>
          </a:prstGeom>
          <a:noFill/>
          <a:ln>
            <a:noFill/>
          </a:ln>
        </p:spPr>
      </p:pic>
      <p:pic>
        <p:nvPicPr>
          <p:cNvPr id="83" name="Google Shape;83;p18"/>
          <p:cNvPicPr preferRelativeResize="0"/>
          <p:nvPr/>
        </p:nvPicPr>
        <p:blipFill rotWithShape="1">
          <a:blip r:embed="rId3">
            <a:alphaModFix/>
          </a:blip>
          <a:srcRect b="0" l="0" r="80370" t="0"/>
          <a:stretch/>
        </p:blipFill>
        <p:spPr>
          <a:xfrm>
            <a:off x="8856299" y="2032357"/>
            <a:ext cx="1136753" cy="3009898"/>
          </a:xfrm>
          <a:prstGeom prst="rect">
            <a:avLst/>
          </a:prstGeom>
          <a:noFill/>
          <a:ln>
            <a:noFill/>
          </a:ln>
        </p:spPr>
      </p:pic>
      <p:pic>
        <p:nvPicPr>
          <p:cNvPr id="84" name="Google Shape;84;p18"/>
          <p:cNvPicPr preferRelativeResize="0"/>
          <p:nvPr/>
        </p:nvPicPr>
        <p:blipFill rotWithShape="1">
          <a:blip r:embed="rId3">
            <a:alphaModFix/>
          </a:blip>
          <a:srcRect b="0" l="68971" r="0" t="0"/>
          <a:stretch/>
        </p:blipFill>
        <p:spPr>
          <a:xfrm>
            <a:off x="9979447" y="2032357"/>
            <a:ext cx="1796944" cy="30098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idx="1" type="body"/>
          </p:nvPr>
        </p:nvSpPr>
        <p:spPr>
          <a:xfrm>
            <a:off x="5227925" y="1356875"/>
            <a:ext cx="6863700" cy="55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800"/>
              <a:buNone/>
            </a:pPr>
            <a:r>
              <a:rPr lang="uk-UA" sz="1800"/>
              <a:t>Уявіть, що ви розглядаєте покупку </a:t>
            </a:r>
            <a:r>
              <a:rPr lang="uk-UA"/>
              <a:t>квартири</a:t>
            </a:r>
            <a:r>
              <a:rPr lang="uk-UA" sz="1800"/>
              <a:t> в </a:t>
            </a:r>
            <a:r>
              <a:rPr lang="uk-UA"/>
              <a:t>Києві</a:t>
            </a:r>
            <a:r>
              <a:rPr lang="uk-UA" sz="1800"/>
              <a:t>. Продавець виставив квартиру за $425,000, ви хочете придбати її за $380,000 — це ваш stretch goal. Ви починаєте сумніватись, якщо ціна досягне $395,000, але це ще не ваша резервна ціна. Коли ціна досягне вашої резервної ціни, вам уже байдуже, чи купити цю квартиру. Де ця цифра? Ми можемо почати з визначення верхньої та нижньої межі. Наприклад, за $500,000 ви точно не хочете квартиру, а за $395,000 ви б погодились. Тому ваша резервна ціна десь між цими двома цифрами. Якщо подумаєте про те, що ще можна купити за $425,000, ви можете вирішити, що варто продовжувати пошуки, але вже майже. З іншого боку, ви можете визнати, що за $415,000 ви б усе ж таки купили квартиру, щоб не дати їй піти, але лише за ціною. У цьому випадку можна зробити висновок, що ваша резервна ціна — $420,000.</a:t>
            </a:r>
            <a:endParaRPr/>
          </a:p>
        </p:txBody>
      </p:sp>
      <p:graphicFrame>
        <p:nvGraphicFramePr>
          <p:cNvPr id="90" name="Google Shape;90;p20"/>
          <p:cNvGraphicFramePr/>
          <p:nvPr/>
        </p:nvGraphicFramePr>
        <p:xfrm>
          <a:off x="415600" y="2286000"/>
          <a:ext cx="3000000" cy="3000000"/>
        </p:xfrm>
        <a:graphic>
          <a:graphicData uri="http://schemas.openxmlformats.org/drawingml/2006/table">
            <a:tbl>
              <a:tblPr>
                <a:noFill/>
                <a:tableStyleId>{03568E9E-DA55-4B8A-BB87-765221C872D2}</a:tableStyleId>
              </a:tblPr>
              <a:tblGrid>
                <a:gridCol w="1108700"/>
                <a:gridCol w="3563625"/>
              </a:tblGrid>
              <a:tr h="381000">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Ціна</a:t>
                      </a:r>
                      <a:endParaRPr sz="15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Оцінка</a:t>
                      </a:r>
                      <a:endParaRPr sz="1500">
                        <a:solidFill>
                          <a:srgbClr val="D9D9D9"/>
                        </a:solidFill>
                        <a:latin typeface="Verdana"/>
                        <a:ea typeface="Verdana"/>
                        <a:cs typeface="Verdana"/>
                        <a:sym typeface="Verdana"/>
                      </a:endParaRPr>
                    </a:p>
                  </a:txBody>
                  <a:tcPr marT="91425" marB="91425" marR="91425" marL="91425"/>
                </a:tc>
              </a:tr>
              <a:tr h="381000">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500,000$</a:t>
                      </a:r>
                      <a:endParaRPr sz="15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Ви не хочете її купляти</a:t>
                      </a:r>
                      <a:endParaRPr sz="1500">
                        <a:solidFill>
                          <a:srgbClr val="D9D9D9"/>
                        </a:solidFill>
                        <a:latin typeface="Verdana"/>
                        <a:ea typeface="Verdana"/>
                        <a:cs typeface="Verdana"/>
                        <a:sym typeface="Verdana"/>
                      </a:endParaRPr>
                    </a:p>
                  </a:txBody>
                  <a:tcPr marT="91425" marB="91425" marR="91425" marL="91425"/>
                </a:tc>
              </a:tr>
              <a:tr h="381000">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425,000$</a:t>
                      </a:r>
                      <a:endParaRPr sz="15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Варто пошукати ще</a:t>
                      </a:r>
                      <a:r>
                        <a:rPr lang="uk-UA" sz="1500">
                          <a:solidFill>
                            <a:srgbClr val="D9D9D9"/>
                          </a:solidFill>
                          <a:latin typeface="Verdana"/>
                          <a:ea typeface="Verdana"/>
                          <a:cs typeface="Verdana"/>
                          <a:sym typeface="Verdana"/>
                        </a:rPr>
                        <a:t>, але поки що</a:t>
                      </a:r>
                      <a:endParaRPr sz="1500">
                        <a:solidFill>
                          <a:srgbClr val="D9D9D9"/>
                        </a:solidFill>
                        <a:latin typeface="Verdana"/>
                        <a:ea typeface="Verdana"/>
                        <a:cs typeface="Verdana"/>
                        <a:sym typeface="Verdana"/>
                      </a:endParaRPr>
                    </a:p>
                  </a:txBody>
                  <a:tcPr marT="91425" marB="91425" marR="91425" marL="91425"/>
                </a:tc>
              </a:tr>
              <a:tr h="381000">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420,000$</a:t>
                      </a:r>
                      <a:endParaRPr sz="15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Резервна ціна</a:t>
                      </a:r>
                      <a:endParaRPr sz="1500">
                        <a:solidFill>
                          <a:srgbClr val="D9D9D9"/>
                        </a:solidFill>
                        <a:latin typeface="Verdana"/>
                        <a:ea typeface="Verdana"/>
                        <a:cs typeface="Verdana"/>
                        <a:sym typeface="Verdana"/>
                      </a:endParaRPr>
                    </a:p>
                  </a:txBody>
                  <a:tcPr marT="91425" marB="91425" marR="91425" marL="91425"/>
                </a:tc>
              </a:tr>
              <a:tr h="381000">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415,000$</a:t>
                      </a:r>
                      <a:endParaRPr sz="15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Варто купити, але поки що</a:t>
                      </a:r>
                      <a:endParaRPr sz="1500">
                        <a:solidFill>
                          <a:srgbClr val="D9D9D9"/>
                        </a:solidFill>
                        <a:latin typeface="Verdana"/>
                        <a:ea typeface="Verdana"/>
                        <a:cs typeface="Verdana"/>
                        <a:sym typeface="Verdana"/>
                      </a:endParaRPr>
                    </a:p>
                  </a:txBody>
                  <a:tcPr marT="91425" marB="91425" marR="91425" marL="91425"/>
                </a:tc>
              </a:tr>
              <a:tr h="381000">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395,000$</a:t>
                      </a:r>
                      <a:endParaRPr sz="1500">
                        <a:solidFill>
                          <a:srgbClr val="D9D9D9"/>
                        </a:solidFill>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uk-UA" sz="1500">
                          <a:solidFill>
                            <a:srgbClr val="D9D9D9"/>
                          </a:solidFill>
                          <a:latin typeface="Verdana"/>
                          <a:ea typeface="Verdana"/>
                          <a:cs typeface="Verdana"/>
                          <a:sym typeface="Verdana"/>
                        </a:rPr>
                        <a:t>Ви хочете її купити</a:t>
                      </a:r>
                      <a:endParaRPr sz="1500">
                        <a:solidFill>
                          <a:srgbClr val="D9D9D9"/>
                        </a:solidFill>
                        <a:latin typeface="Verdana"/>
                        <a:ea typeface="Verdana"/>
                        <a:cs typeface="Verdana"/>
                        <a:sym typeface="Verdana"/>
                      </a:endParaRPr>
                    </a:p>
                  </a:txBody>
                  <a:tcPr marT="91425" marB="91425" marR="91425" marL="91425"/>
                </a:tc>
              </a:tr>
            </a:tbl>
          </a:graphicData>
        </a:graphic>
      </p:graphicFrame>
      <p:sp>
        <p:nvSpPr>
          <p:cNvPr id="91" name="Google Shape;91;p20"/>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uk-UA"/>
              <a:t>Резервна ціна</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uk-UA" sz="2500"/>
              <a:t>Продовжим </a:t>
            </a:r>
            <a:endParaRPr/>
          </a:p>
        </p:txBody>
      </p:sp>
      <p:sp>
        <p:nvSpPr>
          <p:cNvPr id="97" name="Google Shape;97;p22"/>
          <p:cNvSpPr txBox="1"/>
          <p:nvPr>
            <p:ph idx="1" type="body"/>
          </p:nvPr>
        </p:nvSpPr>
        <p:spPr>
          <a:xfrm>
            <a:off x="415600" y="1356975"/>
            <a:ext cx="7073400" cy="52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uk-UA"/>
              <a:t>Хто отримує пиріг, залежить від того, скільки кожна сторона виграє з її резервної ціни. Коли інша сторона знаходиться на своїй резервній ціні, ви отримуєте весь пиріг. Коли ви на своїй резервній ціні, тоді інша сторона отримує весь пиріг. Якщо ви перевищуєте свою резервну ціну, то інша сторона отримує більше за весь пиріг, і це не має сенсу.</a:t>
            </a:r>
            <a:endParaRPr/>
          </a:p>
          <a:p>
            <a:pPr indent="0" lvl="0" marL="0" rtl="0" algn="l">
              <a:lnSpc>
                <a:spcPct val="115000"/>
              </a:lnSpc>
              <a:spcBef>
                <a:spcPts val="800"/>
              </a:spcBef>
              <a:spcAft>
                <a:spcPts val="0"/>
              </a:spcAft>
              <a:buNone/>
            </a:pPr>
            <a:r>
              <a:rPr lang="uk-UA"/>
              <a:t>Отже, починайте з визначення своєї резервної ціни. Метою ваших переговорів є отримати кращу угоду, ніж ваша резервна ціна. Отримати свою резервну ціну — це "нуль". Якщо ви отримаєте трішки більше, ніж ваша резервна ціна, то це не так багато втратити, щоб попросити ще більше. Якщо інша сторона скаже "ні" і угода зірветься, ви втрачаєте лише трішки, а виграєте багато. Тому це чудова можливість бути амбітним у тому, що ви запитуєте.</a:t>
            </a:r>
            <a:endParaRPr/>
          </a:p>
        </p:txBody>
      </p:sp>
      <p:pic>
        <p:nvPicPr>
          <p:cNvPr id="98" name="Google Shape;98;p22"/>
          <p:cNvPicPr preferRelativeResize="0"/>
          <p:nvPr/>
        </p:nvPicPr>
        <p:blipFill rotWithShape="1">
          <a:blip r:embed="rId3">
            <a:alphaModFix/>
          </a:blip>
          <a:srcRect b="0" l="0" r="0" t="0"/>
          <a:stretch/>
        </p:blipFill>
        <p:spPr>
          <a:xfrm>
            <a:off x="7489000" y="2206025"/>
            <a:ext cx="4287302" cy="2888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63bef5ac3c_0_0"/>
          <p:cNvSpPr txBox="1"/>
          <p:nvPr/>
        </p:nvSpPr>
        <p:spPr>
          <a:xfrm>
            <a:off x="838200" y="2028555"/>
            <a:ext cx="10515600" cy="19599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uk-UA" sz="7200">
                <a:solidFill>
                  <a:srgbClr val="D9D9D9"/>
                </a:solidFill>
                <a:latin typeface="Verdana"/>
                <a:ea typeface="Verdana"/>
                <a:cs typeface="Verdana"/>
                <a:sym typeface="Verdana"/>
              </a:rPr>
              <a:t>Дякую за увагу</a:t>
            </a:r>
            <a:endParaRPr sz="2500">
              <a:solidFill>
                <a:srgbClr val="D9D9D9"/>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2025-01-22T11:10:36Z</dcterms:created>
  <dc:creator>Ярослав</dc:creator>
</cp:coreProperties>
</file>