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aT/AlREYcpeRhO7X25zKSRco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3d0d70c7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3d0d70c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3bef5ac3c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363bef5ac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63bef5ac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3d0d70c7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3d0d70c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3d0d70c7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3d0d70c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3d0d70c7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3d0d70c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3d0d70c7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3d0d70c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3d0d70c7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3d0d70c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3d0d70c7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3d0d70c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3d0d70c7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3d0d70c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3d0d70c74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3d0d70c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2" name="Google Shape;32;p29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Font typeface="Verdana"/>
              <a:buNone/>
              <a:defRPr b="0" i="0" sz="25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415600" y="2055775"/>
            <a:ext cx="11360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>
                <a:solidFill>
                  <a:srgbClr val="D9D9D9"/>
                </a:solidFill>
              </a:rPr>
              <a:t>Лекція 5. Основні елементи диференціальної гри</a:t>
            </a:r>
            <a:endParaRPr sz="4000">
              <a:solidFill>
                <a:srgbClr val="D9D9D9"/>
              </a:solidFill>
            </a:endParaRPr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3595775" y="5246250"/>
            <a:ext cx="818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-UA" sz="2400"/>
              <a:t>Викладач: Канцедал Георгій Олегович</a:t>
            </a:r>
            <a:endParaRPr sz="24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-UA" sz="2400"/>
              <a:t>НТУУ "КПІ", ІПСА, Кафедра ММСА</a:t>
            </a:r>
            <a:endParaRPr sz="2400"/>
          </a:p>
        </p:txBody>
      </p:sp>
      <p:sp>
        <p:nvSpPr>
          <p:cNvPr id="50" name="Google Shape;50;p1"/>
          <p:cNvSpPr txBox="1"/>
          <p:nvPr/>
        </p:nvSpPr>
        <p:spPr>
          <a:xfrm>
            <a:off x="415600" y="768025"/>
            <a:ext cx="1136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uk-UA" sz="3000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ККС 2025/2026</a:t>
            </a:r>
            <a:endParaRPr sz="1800">
              <a:solidFill>
                <a:srgbClr val="D9D9D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3d0d70c74_0_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Варіанти поведінки</a:t>
            </a:r>
            <a:endParaRPr/>
          </a:p>
        </p:txBody>
      </p:sp>
      <p:sp>
        <p:nvSpPr>
          <p:cNvPr id="106" name="Google Shape;106;g363d0d70c74_0_66"/>
          <p:cNvSpPr txBox="1"/>
          <p:nvPr>
            <p:ph idx="1" type="body"/>
          </p:nvPr>
        </p:nvSpPr>
        <p:spPr>
          <a:xfrm>
            <a:off x="415600" y="1536625"/>
            <a:ext cx="720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uk-UA" sz="2000"/>
              <a:t>Р діє оптимально, Е — ні (рухається по прямій)</a:t>
            </a:r>
            <a:br>
              <a:rPr lang="uk-UA" sz="2000"/>
            </a:br>
            <a:r>
              <a:rPr lang="uk-UA" sz="2000"/>
              <a:t>→ Р переслідує найближчу точку на перпендикулярі</a:t>
            </a:r>
            <a:br>
              <a:rPr lang="uk-UA" sz="2000"/>
            </a:br>
            <a:r>
              <a:rPr lang="uk-UA" sz="2000"/>
              <a:t>→ Траєкторія Р — крива, потім прямолінійна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uk-UA" sz="2000"/>
              <a:t>Р діє не оптимально, Е — діє стратегічно</a:t>
            </a:r>
            <a:br>
              <a:rPr lang="uk-UA" sz="2000"/>
            </a:br>
            <a:r>
              <a:rPr lang="uk-UA" sz="2000"/>
              <a:t>→ Е досягає С, Р запізнюється (рис. 2)</a:t>
            </a:r>
            <a:endParaRPr sz="2000"/>
          </a:p>
        </p:txBody>
      </p:sp>
      <p:pic>
        <p:nvPicPr>
          <p:cNvPr id="107" name="Google Shape;107;g363d0d70c7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100" y="1117317"/>
            <a:ext cx="4263500" cy="27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63d0d70c74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100" y="4030476"/>
            <a:ext cx="4263501" cy="278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bef5ac3c_0_0"/>
          <p:cNvSpPr txBox="1"/>
          <p:nvPr/>
        </p:nvSpPr>
        <p:spPr>
          <a:xfrm>
            <a:off x="838200" y="2028549"/>
            <a:ext cx="105156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uk-UA" sz="72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Дякую за увагу</a:t>
            </a:r>
            <a:endParaRPr b="0" i="0" sz="7200" u="none" cap="none" strike="noStrike">
              <a:solidFill>
                <a:srgbClr val="D9D9D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d0d70c74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Що таке диференціальні ігри?</a:t>
            </a:r>
            <a:endParaRPr/>
          </a:p>
        </p:txBody>
      </p:sp>
      <p:sp>
        <p:nvSpPr>
          <p:cNvPr id="56" name="Google Shape;56;g363d0d70c74_0_5"/>
          <p:cNvSpPr txBox="1"/>
          <p:nvPr>
            <p:ph idx="1" type="body"/>
          </p:nvPr>
        </p:nvSpPr>
        <p:spPr>
          <a:xfrm>
            <a:off x="415600" y="1536625"/>
            <a:ext cx="8001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Динамічні ігри — це розділ математичної теорії керування, де об'єкти діють в умовах конфлікту та невизначеності.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Диференціальні ігри — динамічні ігри, що описуються звичайними диференціальними рівняннями.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Засновник: Руфус Айзекс (R. Isaacs)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57" name="Google Shape;57;g363d0d70c7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412" y="1356875"/>
            <a:ext cx="3057889" cy="47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d0d70c74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Типові приклади диференціальних ігор</a:t>
            </a:r>
            <a:endParaRPr/>
          </a:p>
        </p:txBody>
      </p:sp>
      <p:sp>
        <p:nvSpPr>
          <p:cNvPr id="63" name="Google Shape;63;g363d0d70c74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військові битви;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повітряні бої;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футбол;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переслідування судна торпедою;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перехоплення ракетою;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охорона об'єктів.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Якщо: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один гравець виключається — задача оптимального керування;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-UA" sz="2000"/>
              <a:t>час фіксується — статична гра.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3d0d70c74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Формальна постановка</a:t>
            </a:r>
            <a:endParaRPr/>
          </a:p>
        </p:txBody>
      </p:sp>
      <p:sp>
        <p:nvSpPr>
          <p:cNvPr id="69" name="Google Shape;69;g363d0d70c74_0_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Є динамічна система з керуванням u(t) (1-й гравець) і v(t) (2-й гравець)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Переслідувач vs Втікач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Гравці намагаються досягти своїх цілей, знаючи тільки: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поточний стан,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(іноді) керування супротивника.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3d0d70c74_0_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Функціонал гри</a:t>
            </a:r>
            <a:endParaRPr/>
          </a:p>
        </p:txBody>
      </p:sp>
      <p:sp>
        <p:nvSpPr>
          <p:cNvPr id="75" name="Google Shape;75;g363d0d70c74_0_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На траєкторіях системи визначений функціонал J(x0,u(⋅),v(⋅))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Цілі гравців: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Перший: мінімізує J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Другий: максимізує J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У складніших випадках: функціонал — час виходу на термінальну множину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3d0d70c74_0_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Обмеження</a:t>
            </a:r>
            <a:endParaRPr/>
          </a:p>
        </p:txBody>
      </p:sp>
      <p:sp>
        <p:nvSpPr>
          <p:cNvPr id="81" name="Google Shape;81;g363d0d70c74_0_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Можуть бути: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геометричні (обмеження на координати);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інтегральні (обмеження на норму керування);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імпульсні (переривчасті керування);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змішані;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Char char="●"/>
            </a:pPr>
            <a:r>
              <a:rPr lang="uk-UA" sz="2000">
                <a:solidFill>
                  <a:srgbClr val="D9D9D9"/>
                </a:solidFill>
              </a:rPr>
              <a:t>фазові (на стан системи).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3d0d70c74_0_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Методи аналізу</a:t>
            </a:r>
            <a:endParaRPr/>
          </a:p>
        </p:txBody>
      </p:sp>
      <p:sp>
        <p:nvSpPr>
          <p:cNvPr id="87" name="Google Shape;87;g363d0d70c74_0_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1. Методи динамічного програмування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Рівняння Гамільтона-Якобі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Імена: Айзекс, Беллман, Понтрягін, Пшеничний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2. Методи гарантованого результату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правило екстремального прицілювання (Красовський)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перший прямий метод (Понтрягін)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метод розв’язуючих функцій (Чикрій)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3d0d70c74_0_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Стратегії у диференціальних іграх</a:t>
            </a:r>
            <a:endParaRPr/>
          </a:p>
        </p:txBody>
      </p:sp>
      <p:sp>
        <p:nvSpPr>
          <p:cNvPr id="93" name="Google Shape;93;g363d0d70c74_0_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Стратегія → керування як функція фазових координат.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При відомому початковому стані, результат гри можна отримати інтегруванням системи.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Стратегія = реакція гравця на поточний стан.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3d0d70c74_0_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Приклад – Захист об'єкта</a:t>
            </a:r>
            <a:endParaRPr/>
          </a:p>
        </p:txBody>
      </p:sp>
      <p:sp>
        <p:nvSpPr>
          <p:cNvPr id="99" name="Google Shape;99;g363d0d70c74_0_58"/>
          <p:cNvSpPr txBox="1"/>
          <p:nvPr>
            <p:ph idx="1" type="body"/>
          </p:nvPr>
        </p:nvSpPr>
        <p:spPr>
          <a:xfrm>
            <a:off x="415600" y="1536625"/>
            <a:ext cx="5366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Об'єкт С потрібно захистити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Р — захисник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Е — нападник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Ціна гри — відстань від точки захоплення до С</a:t>
            </a:r>
            <a:endParaRPr sz="2000"/>
          </a:p>
        </p:txBody>
      </p:sp>
      <p:pic>
        <p:nvPicPr>
          <p:cNvPr id="100" name="Google Shape;100;g363d0d70c7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75" y="1497350"/>
            <a:ext cx="6344824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2025-01-22T11:10:36Z</dcterms:created>
  <dc:creator>Ярослав</dc:creator>
</cp:coreProperties>
</file>