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LUw+SGNJfRIQtlT4E453D3R64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367dcd351_2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367dcd351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3bef5ac3c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g363bef5ac3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363bef5ac3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uk-UA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63d0fec1e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63d0fec1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3d0fec1e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3d0fec1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367dcd351_2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367dcd351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367dcd351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367dcd351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367dcd351_2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367dcd351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67dcd351_2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367dcd35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367dcd351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367dcd35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367dcd351_2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367dcd351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1" name="Google Shape;11;p24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2" name="Google Shape;12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0" name="Google Shape;20;p26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9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32" name="Google Shape;32;p29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33" name="Google Shape;33;p29"/>
          <p:cNvSpPr txBox="1"/>
          <p:nvPr>
            <p:ph idx="2" type="body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40" name="Google Shape;40;p31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Font typeface="Verdana"/>
              <a:buNone/>
              <a:defRPr b="0" i="0" sz="25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●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○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■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●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○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■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●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○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Font typeface="Verdana"/>
              <a:buChar char="■"/>
              <a:defRPr b="0" i="0" sz="18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415600" y="2055775"/>
            <a:ext cx="113607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uk-UA" sz="4000">
                <a:solidFill>
                  <a:srgbClr val="D9D9D9"/>
                </a:solidFill>
              </a:rPr>
              <a:t>Лекція </a:t>
            </a:r>
            <a:r>
              <a:rPr lang="uk-UA" sz="4000">
                <a:solidFill>
                  <a:srgbClr val="D9D9D9"/>
                </a:solidFill>
              </a:rPr>
              <a:t>6</a:t>
            </a:r>
            <a:r>
              <a:rPr lang="uk-UA" sz="4000">
                <a:solidFill>
                  <a:srgbClr val="D9D9D9"/>
                </a:solidFill>
              </a:rPr>
              <a:t>. </a:t>
            </a:r>
            <a:r>
              <a:rPr lang="uk-UA" sz="4000">
                <a:solidFill>
                  <a:srgbClr val="D9D9D9"/>
                </a:solidFill>
              </a:rPr>
              <a:t>Основне рівняння диференціальних ігор</a:t>
            </a:r>
            <a:r>
              <a:rPr lang="uk-UA" sz="4000">
                <a:solidFill>
                  <a:srgbClr val="D9D9D9"/>
                </a:solidFill>
              </a:rPr>
              <a:t> </a:t>
            </a:r>
            <a:endParaRPr sz="4000">
              <a:solidFill>
                <a:srgbClr val="D9D9D9"/>
              </a:solidFill>
            </a:endParaRPr>
          </a:p>
        </p:txBody>
      </p:sp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3595775" y="5246250"/>
            <a:ext cx="818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-UA" sz="2400"/>
              <a:t>Викладач: Канцедал Георгій Олегович</a:t>
            </a:r>
            <a:endParaRPr sz="2400"/>
          </a:p>
          <a:p>
            <a:pPr indent="-3429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uk-UA" sz="2400"/>
              <a:t>НТУУ "КПІ", ІПСА, Кафедра ММСА</a:t>
            </a:r>
            <a:endParaRPr sz="2400"/>
          </a:p>
        </p:txBody>
      </p:sp>
      <p:sp>
        <p:nvSpPr>
          <p:cNvPr id="50" name="Google Shape;50;p1"/>
          <p:cNvSpPr txBox="1"/>
          <p:nvPr/>
        </p:nvSpPr>
        <p:spPr>
          <a:xfrm>
            <a:off x="415600" y="768025"/>
            <a:ext cx="1136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uk-UA" sz="30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ККС 2025/2026</a:t>
            </a:r>
            <a:endParaRPr b="0" i="0" sz="1800" u="none" cap="none" strike="noStrike">
              <a:solidFill>
                <a:srgbClr val="D9D9D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367dcd351_2_6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>
                <a:solidFill>
                  <a:srgbClr val="D9D9D9"/>
                </a:solidFill>
              </a:rPr>
              <a:t>Основне рівняння диференціальних ігор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115" name="Google Shape;115;g37367dcd351_2_6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37367dcd351_2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9175" y="2571750"/>
            <a:ext cx="1045845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3bef5ac3c_0_0"/>
          <p:cNvSpPr txBox="1"/>
          <p:nvPr/>
        </p:nvSpPr>
        <p:spPr>
          <a:xfrm>
            <a:off x="838200" y="2028549"/>
            <a:ext cx="10515600" cy="24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uk-UA" sz="7200" u="none" cap="none" strike="noStrike">
                <a:solidFill>
                  <a:srgbClr val="D9D9D9"/>
                </a:solidFill>
                <a:latin typeface="Verdana"/>
                <a:ea typeface="Verdana"/>
                <a:cs typeface="Verdana"/>
                <a:sym typeface="Verdana"/>
              </a:rPr>
              <a:t>Дякую за увагу</a:t>
            </a:r>
            <a:endParaRPr b="0" i="0" sz="7200" u="none" cap="none" strike="noStrike">
              <a:solidFill>
                <a:srgbClr val="D9D9D9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3d0fec1e3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Моделі переслідувача й втікача: найпростіша модель</a:t>
            </a:r>
            <a:endParaRPr/>
          </a:p>
        </p:txBody>
      </p:sp>
      <p:sp>
        <p:nvSpPr>
          <p:cNvPr id="56" name="Google Shape;56;g363d0fec1e3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/>
              <a:t>Найпростіша м</a:t>
            </a:r>
            <a:r>
              <a:rPr lang="uk-UA" sz="2000">
                <a:solidFill>
                  <a:srgbClr val="D9D9D9"/>
                </a:solidFill>
              </a:rPr>
              <a:t>одель (прямолінійний рух):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Переслідувач: 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Втікач: 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Скорочення розмірності: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57" name="Google Shape;57;g363d0fec1e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025" y="2106000"/>
            <a:ext cx="45339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63d0fec1e3_0_0"/>
          <p:cNvPicPr preferRelativeResize="0"/>
          <p:nvPr/>
        </p:nvPicPr>
        <p:blipFill rotWithShape="1">
          <a:blip r:embed="rId4">
            <a:alphaModFix/>
          </a:blip>
          <a:srcRect b="10250" l="0" r="0" t="7681"/>
          <a:stretch/>
        </p:blipFill>
        <p:spPr>
          <a:xfrm>
            <a:off x="3652025" y="3229950"/>
            <a:ext cx="4533900" cy="106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363d0fec1e3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8375" y="4986925"/>
            <a:ext cx="7715250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3d0fec1e3_0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Інерційний переслідувач</a:t>
            </a:r>
            <a:endParaRPr/>
          </a:p>
        </p:txBody>
      </p:sp>
      <p:sp>
        <p:nvSpPr>
          <p:cNvPr id="65" name="Google Shape;65;g363d0fec1e3_0_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Переслідувач має інерцію (2-го порядку)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Втікач без інерції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Переслідувач: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Втікач: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66" name="Google Shape;66;g363d0fec1e3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36439"/>
            <a:ext cx="12191999" cy="1084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363d0fec1e3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1625" y="4816300"/>
            <a:ext cx="904875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367dcd351_2_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Інерційний переслідувач</a:t>
            </a:r>
            <a:endParaRPr/>
          </a:p>
        </p:txBody>
      </p:sp>
      <p:sp>
        <p:nvSpPr>
          <p:cNvPr id="73" name="Google Shape;73;g37367dcd351_2_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Зменшити розмірність системи можна уведенням різниці.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Загальна система:</a:t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74" name="Google Shape;74;g37367dcd351_2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3294050"/>
            <a:ext cx="102679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367dcd351_2_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Переслідування на автомобілі</a:t>
            </a:r>
            <a:endParaRPr/>
          </a:p>
        </p:txBody>
      </p:sp>
      <p:sp>
        <p:nvSpPr>
          <p:cNvPr id="80" name="Google Shape;80;g37367dcd351_2_1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Переслідувач</a:t>
            </a:r>
            <a:r>
              <a:rPr lang="uk-UA" sz="2000">
                <a:solidFill>
                  <a:srgbClr val="D9D9D9"/>
                </a:solidFill>
              </a:rPr>
              <a:t>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Втікач:</a:t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81" name="Google Shape;81;g37367dcd351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4435300"/>
            <a:ext cx="90487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37367dcd351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388" y="2204300"/>
            <a:ext cx="11995224" cy="10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367dcd351_2_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Переслідування на автомобілі</a:t>
            </a:r>
            <a:endParaRPr/>
          </a:p>
        </p:txBody>
      </p:sp>
      <p:sp>
        <p:nvSpPr>
          <p:cNvPr id="88" name="Google Shape;88;g37367dcd351_2_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Зменшити розмірність системи можна уведенням різниці.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Загальна система:</a:t>
            </a:r>
            <a:endParaRPr/>
          </a:p>
        </p:txBody>
      </p:sp>
      <p:pic>
        <p:nvPicPr>
          <p:cNvPr id="89" name="Google Shape;89;g37367dcd351_2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137" y="2987700"/>
            <a:ext cx="11203726" cy="208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367dcd351_2_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Термінальна поверхня</a:t>
            </a:r>
            <a:endParaRPr/>
          </a:p>
        </p:txBody>
      </p:sp>
      <p:sp>
        <p:nvSpPr>
          <p:cNvPr id="95" name="Google Shape;95;g37367dcd351_2_2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Нехай Г деяка частина границі області R. Якщо </a:t>
            </a:r>
            <a:r>
              <a:rPr i="1" lang="uk-UA" sz="2000">
                <a:solidFill>
                  <a:srgbClr val="D9D9D9"/>
                </a:solidFill>
              </a:rPr>
              <a:t>х</a:t>
            </a:r>
            <a:r>
              <a:rPr lang="uk-UA" sz="2000">
                <a:solidFill>
                  <a:srgbClr val="D9D9D9"/>
                </a:solidFill>
              </a:rPr>
              <a:t> досягає Г і гра закінчується, то будемо називати Г термінальною поверхнею.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Якщо x(t)∈Γ, гра закінчується.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Визначається як (n-1)-вимірний многовид</a:t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96" name="Google Shape;96;g37367dcd351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300" y="4454250"/>
            <a:ext cx="8153400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367dcd351_2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Сплата</a:t>
            </a:r>
            <a:endParaRPr/>
          </a:p>
        </p:txBody>
      </p:sp>
      <p:sp>
        <p:nvSpPr>
          <p:cNvPr id="102" name="Google Shape;102;g37367dcd351_2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Загальний вигляд: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Якщо </a:t>
            </a:r>
            <a:r>
              <a:rPr i="1" lang="uk-UA" sz="2000">
                <a:solidFill>
                  <a:srgbClr val="D9D9D9"/>
                </a:solidFill>
              </a:rPr>
              <a:t>H</a:t>
            </a:r>
            <a:r>
              <a:rPr lang="uk-UA" sz="2000">
                <a:solidFill>
                  <a:srgbClr val="D9D9D9"/>
                </a:solidFill>
              </a:rPr>
              <a:t>=0, то будемо говорити, що гра має інтегральну сплату, якщо </a:t>
            </a:r>
            <a:r>
              <a:rPr i="1" lang="uk-UA" sz="2000">
                <a:solidFill>
                  <a:srgbClr val="D9D9D9"/>
                </a:solidFill>
              </a:rPr>
              <a:t>G</a:t>
            </a:r>
            <a:r>
              <a:rPr lang="uk-UA" sz="2000">
                <a:solidFill>
                  <a:srgbClr val="D9D9D9"/>
                </a:solidFill>
              </a:rPr>
              <a:t>=0 - термінальну сплату. Наприклад гра переслідування з часом у ролі сплати є грою з інтегральною сплатою.</a:t>
            </a:r>
            <a:endParaRPr sz="2000">
              <a:solidFill>
                <a:srgbClr val="D9D9D9"/>
              </a:solidFill>
            </a:endParaRPr>
          </a:p>
        </p:txBody>
      </p:sp>
      <p:pic>
        <p:nvPicPr>
          <p:cNvPr id="103" name="Google Shape;103;g37367dcd351_2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7950" y="2311350"/>
            <a:ext cx="689610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367dcd351_2_6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Типи задач</a:t>
            </a:r>
            <a:endParaRPr/>
          </a:p>
        </p:txBody>
      </p:sp>
      <p:sp>
        <p:nvSpPr>
          <p:cNvPr id="109" name="Google Shape;109;g37367dcd351_2_6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Задачі якості: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Наведення до моменту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Наведення в момент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Швидкодія</a:t>
            </a:r>
            <a:endParaRPr sz="20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2000">
                <a:solidFill>
                  <a:srgbClr val="D9D9D9"/>
                </a:solidFill>
              </a:rPr>
              <a:t>Задачі ступеня: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Мінімізація відстані</a:t>
            </a:r>
            <a:endParaRPr sz="2000">
              <a:solidFill>
                <a:srgbClr val="D9D9D9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000"/>
              <a:buFont typeface="Verdana"/>
              <a:buChar char="●"/>
            </a:pPr>
            <a:r>
              <a:rPr lang="uk-UA" sz="2000">
                <a:solidFill>
                  <a:srgbClr val="D9D9D9"/>
                </a:solidFill>
              </a:rPr>
              <a:t>Мінімізація/максимізація енергії</a:t>
            </a:r>
            <a:endParaRPr sz="20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2025-01-22T11:10:36Z</dcterms:created>
  <dc:creator>Ярослав</dc:creator>
</cp:coreProperties>
</file>