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96" r:id="rId3"/>
    <p:sldId id="297" r:id="rId4"/>
    <p:sldId id="298" r:id="rId5"/>
    <p:sldId id="299" r:id="rId6"/>
    <p:sldId id="300" r:id="rId7"/>
    <p:sldId id="301" r:id="rId8"/>
    <p:sldId id="302" r:id="rId9"/>
    <p:sldId id="303" r:id="rId10"/>
    <p:sldId id="304" r:id="rId11"/>
    <p:sldId id="305" r:id="rId12"/>
    <p:sldId id="306" r:id="rId13"/>
    <p:sldId id="307" r:id="rId14"/>
    <p:sldId id="308" r:id="rId15"/>
    <p:sldId id="309" r:id="rId16"/>
    <p:sldId id="310" r:id="rId17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=""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>
        <p:scale>
          <a:sx n="90" d="100"/>
          <a:sy n="90" d="100"/>
        </p:scale>
        <p:origin x="-1378" y="-523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800" cy="273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6933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800" cy="105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733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372021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3302838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 and two 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2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23323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867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81279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496769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 column 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415600" y="740800"/>
            <a:ext cx="3744000" cy="1007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32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415600" y="1852800"/>
            <a:ext cx="3744000" cy="423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1pPr>
            <a:lvl2pPr marL="1219170" lvl="1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2pPr>
            <a:lvl3pPr marL="1828754" lvl="2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3pPr>
            <a:lvl4pPr marL="2438339" lvl="3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4pPr>
            <a:lvl5pPr marL="3047924" lvl="4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5pPr>
            <a:lvl6pPr marL="3657509" lvl="5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6pPr>
            <a:lvl7pPr marL="4267093" lvl="6" indent="-40639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600"/>
            </a:lvl7pPr>
            <a:lvl8pPr marL="4876678" lvl="7" indent="-40639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600"/>
            </a:lvl8pPr>
            <a:lvl9pPr marL="5486263" lvl="8" indent="-40639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600"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463864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6096000" y="33"/>
            <a:ext cx="6096000" cy="685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354000" y="1644233"/>
            <a:ext cx="53936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5600"/>
            </a:lvl9pPr>
          </a:lstStyle>
          <a:p>
            <a:r>
              <a:rPr lang="uk-UA"/>
              <a:t>Клацніть, щоб редагувати стиль зразка заголовка</a:t>
            </a: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354000" y="3737433"/>
            <a:ext cx="5393600" cy="164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800"/>
            </a:lvl9pPr>
          </a:lstStyle>
          <a:p>
            <a:r>
              <a:rPr lang="uk-UA"/>
              <a:t>Клацніть, щоб редагувати стиль зразка підзаголовка</a:t>
            </a:r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6586000" y="965600"/>
            <a:ext cx="5116000" cy="492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457189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1219170" lvl="1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828754" lvl="2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2438339" lvl="3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3047924" lvl="4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3657509" lvl="5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4267093" lvl="6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4876678" lvl="7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5486263" lvl="8" indent="-42332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56484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415600" y="5640767"/>
            <a:ext cx="7998400" cy="806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609585" lvl="0" indent="-30479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280068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 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415600" y="1474833"/>
            <a:ext cx="11360800" cy="26180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415600" y="4202967"/>
            <a:ext cx="11360800" cy="173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609585" lvl="0" indent="-457189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1219170" lvl="1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828754" lvl="2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2438339" lvl="3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3047924" lvl="4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3657509" lvl="5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4267093" lvl="6" indent="-423323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4876678" lvl="7" indent="-423323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5486263" lvl="8" indent="-423323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pPr lvl="0"/>
            <a:r>
              <a:rPr lang="uk-UA"/>
              <a:t>Клацніть, щоб відредагувати стилі зразків тексту</a:t>
            </a:r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457975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1778424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8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333">
                <a:solidFill>
                  <a:schemeClr val="lt2"/>
                </a:solidFill>
              </a:defRPr>
            </a:lvl1pPr>
            <a:lvl2pPr lvl="1" algn="r">
              <a:buNone/>
              <a:defRPr sz="1333">
                <a:solidFill>
                  <a:schemeClr val="lt2"/>
                </a:solidFill>
              </a:defRPr>
            </a:lvl2pPr>
            <a:lvl3pPr lvl="2" algn="r">
              <a:buNone/>
              <a:defRPr sz="1333">
                <a:solidFill>
                  <a:schemeClr val="lt2"/>
                </a:solidFill>
              </a:defRPr>
            </a:lvl3pPr>
            <a:lvl4pPr lvl="3" algn="r">
              <a:buNone/>
              <a:defRPr sz="1333">
                <a:solidFill>
                  <a:schemeClr val="lt2"/>
                </a:solidFill>
              </a:defRPr>
            </a:lvl4pPr>
            <a:lvl5pPr lvl="4" algn="r">
              <a:buNone/>
              <a:defRPr sz="1333">
                <a:solidFill>
                  <a:schemeClr val="lt2"/>
                </a:solidFill>
              </a:defRPr>
            </a:lvl5pPr>
            <a:lvl6pPr lvl="5" algn="r">
              <a:buNone/>
              <a:defRPr sz="1333">
                <a:solidFill>
                  <a:schemeClr val="lt2"/>
                </a:solidFill>
              </a:defRPr>
            </a:lvl6pPr>
            <a:lvl7pPr lvl="6" algn="r">
              <a:buNone/>
              <a:defRPr sz="1333">
                <a:solidFill>
                  <a:schemeClr val="lt2"/>
                </a:solidFill>
              </a:defRPr>
            </a:lvl7pPr>
            <a:lvl8pPr lvl="7" algn="r">
              <a:buNone/>
              <a:defRPr sz="1333">
                <a:solidFill>
                  <a:schemeClr val="lt2"/>
                </a:solidFill>
              </a:defRPr>
            </a:lvl8pPr>
            <a:lvl9pPr lvl="8" algn="r">
              <a:buNone/>
              <a:defRPr sz="1333">
                <a:solidFill>
                  <a:schemeClr val="lt2"/>
                </a:solidFill>
              </a:defRPr>
            </a:lvl9pPr>
          </a:lstStyle>
          <a:p>
            <a:fld id="{77CF21A8-4C5F-4D81-BB38-A70F3DF51903}" type="slidenum">
              <a:rPr lang="uk-UA" smtClean="0"/>
              <a:t>‹#›</a:t>
            </a:fld>
            <a:endParaRPr lang="uk-UA"/>
          </a:p>
        </p:txBody>
      </p:sp>
    </p:spTree>
    <p:extLst>
      <p:ext uri="{BB962C8B-B14F-4D97-AF65-F5344CB8AC3E}">
        <p14:creationId xmlns:p14="http://schemas.microsoft.com/office/powerpoint/2010/main" val="783054305"/>
      </p:ext>
    </p:extLst>
  </p:cSld>
  <p:clrMap bg1="lt1" tx1="dk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 eaLnBrk="1" hangingPunct="1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867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="" xmlns:a16="http://schemas.microsoft.com/office/drawing/2014/main" id="{BB55C285-6E62-26EB-601A-FCE316E008A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" sz="5200" dirty="0">
                <a:solidFill>
                  <a:schemeClr val="tx1"/>
                </a:solidFill>
                <a:latin typeface="+mn-lt"/>
                <a:cs typeface="Times New Roman" panose="02020603050405020304" pitchFamily="18" charset="0"/>
              </a:rPr>
              <a:t>ММП</a:t>
            </a:r>
            <a:r>
              <a:rPr lang="ru" sz="5200" dirty="0">
                <a:latin typeface="+mn-lt"/>
                <a:cs typeface="Times New Roman" panose="02020603050405020304" pitchFamily="18" charset="0"/>
              </a:rPr>
              <a:t> 2025/2026</a:t>
            </a:r>
            <a:endParaRPr lang="uk-UA" sz="5200" dirty="0"/>
          </a:p>
        </p:txBody>
      </p:sp>
      <p:sp>
        <p:nvSpPr>
          <p:cNvPr id="3" name="Підзаголовок 2">
            <a:extLst>
              <a:ext uri="{FF2B5EF4-FFF2-40B4-BE49-F238E27FC236}">
                <a16:creationId xmlns="" xmlns:a16="http://schemas.microsoft.com/office/drawing/2014/main" id="{693E33D6-366A-BC69-9D8D-FA28FACB8A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uk-UA" sz="2500" dirty="0">
                <a:latin typeface="+mn-lt"/>
                <a:cs typeface="Times New Roman" panose="02020603050405020304" pitchFamily="18" charset="0"/>
              </a:rPr>
              <a:t>Викладач </a:t>
            </a:r>
            <a:r>
              <a:rPr lang="uk-UA" sz="2500" kern="100" dirty="0" err="1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Канцедал</a:t>
            </a:r>
            <a:r>
              <a:rPr lang="uk-UA" sz="2500" kern="100" dirty="0">
                <a:effectLst/>
                <a:latin typeface="+mn-lt"/>
                <a:ea typeface="Calibri" panose="020F0502020204030204" pitchFamily="34" charset="0"/>
                <a:cs typeface="Times New Roman" panose="02020603050405020304" pitchFamily="18" charset="0"/>
              </a:rPr>
              <a:t> Георгій Олегович</a:t>
            </a:r>
          </a:p>
          <a:p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42761806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Векторизація</a:t>
            </a:r>
            <a:r>
              <a:rPr lang="ru-RU" dirty="0"/>
              <a:t> з </a:t>
            </a:r>
            <a:r>
              <a:rPr lang="en-US" dirty="0" err="1"/>
              <a:t>vmap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vmap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до кожного рядка без явного циклу.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2276198"/>
            <a:ext cx="3962400" cy="25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5226522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 smtClean="0"/>
              <a:t>Зовнішні</a:t>
            </a:r>
            <a:r>
              <a:rPr lang="ru-RU" dirty="0" smtClean="0"/>
              <a:t> </a:t>
            </a:r>
            <a:r>
              <a:rPr lang="ru-RU" dirty="0" err="1"/>
              <a:t>колбеки</a:t>
            </a:r>
            <a:r>
              <a:rPr lang="ru-RU" dirty="0"/>
              <a:t> в JAX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b="1" dirty="0" err="1"/>
              <a:t>Зовнішні</a:t>
            </a:r>
            <a:r>
              <a:rPr lang="ru-RU" b="1" dirty="0"/>
              <a:t> </a:t>
            </a:r>
            <a:r>
              <a:rPr lang="ru-RU" b="1" dirty="0" err="1"/>
              <a:t>колбеки</a:t>
            </a:r>
            <a:r>
              <a:rPr lang="ru-RU" dirty="0"/>
              <a:t> </a:t>
            </a:r>
            <a:r>
              <a:rPr lang="ru-RU" dirty="0" err="1"/>
              <a:t>дозволяють</a:t>
            </a:r>
            <a:r>
              <a:rPr lang="ru-RU" dirty="0"/>
              <a:t> </a:t>
            </a:r>
            <a:r>
              <a:rPr lang="en-US" dirty="0"/>
              <a:t>JAX </a:t>
            </a:r>
            <a:r>
              <a:rPr lang="ru-RU" dirty="0" err="1"/>
              <a:t>виконувати</a:t>
            </a:r>
            <a:r>
              <a:rPr lang="ru-RU" dirty="0"/>
              <a:t> </a:t>
            </a:r>
            <a:r>
              <a:rPr lang="en-US" dirty="0"/>
              <a:t>Python-</a:t>
            </a:r>
            <a:r>
              <a:rPr lang="ru-RU" dirty="0"/>
              <a:t>код на </a:t>
            </a:r>
            <a:r>
              <a:rPr lang="ru-RU" dirty="0" err="1"/>
              <a:t>хості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ru-RU" dirty="0" err="1"/>
              <a:t>програми</a:t>
            </a:r>
            <a:r>
              <a:rPr lang="ru-RU" dirty="0"/>
              <a:t>, </a:t>
            </a:r>
            <a:r>
              <a:rPr lang="ru-RU" dirty="0" err="1"/>
              <a:t>навіть</a:t>
            </a:r>
            <a:r>
              <a:rPr lang="ru-RU" dirty="0"/>
              <a:t> у </a:t>
            </a:r>
            <a:r>
              <a:rPr lang="ru-RU" dirty="0" err="1"/>
              <a:t>контексті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трансформацій</a:t>
            </a:r>
            <a:r>
              <a:rPr lang="ru-RU" dirty="0"/>
              <a:t>, таких як </a:t>
            </a:r>
            <a:r>
              <a:rPr lang="en-US" dirty="0" err="1"/>
              <a:t>jit</a:t>
            </a:r>
            <a:r>
              <a:rPr lang="en-US" dirty="0"/>
              <a:t>(), </a:t>
            </a:r>
            <a:r>
              <a:rPr lang="en-US" dirty="0" err="1"/>
              <a:t>vmap</a:t>
            </a:r>
            <a:r>
              <a:rPr lang="en-US" dirty="0"/>
              <a:t>() </a:t>
            </a:r>
            <a:r>
              <a:rPr lang="ru-RU" dirty="0"/>
              <a:t>та </a:t>
            </a:r>
            <a:r>
              <a:rPr lang="en-US" dirty="0"/>
              <a:t>grad().</a:t>
            </a:r>
          </a:p>
          <a:p>
            <a:pPr marL="152396" indent="0">
              <a:buNone/>
            </a:pPr>
            <a:r>
              <a:rPr lang="ru-RU" dirty="0" err="1"/>
              <a:t>Основні</a:t>
            </a:r>
            <a:r>
              <a:rPr lang="ru-RU" dirty="0"/>
              <a:t> </a:t>
            </a:r>
            <a:r>
              <a:rPr lang="ru-RU" dirty="0" err="1"/>
              <a:t>типи</a:t>
            </a:r>
            <a:r>
              <a:rPr lang="ru-RU" dirty="0"/>
              <a:t> </a:t>
            </a:r>
            <a:r>
              <a:rPr lang="ru-RU" dirty="0" err="1"/>
              <a:t>колбеків</a:t>
            </a:r>
            <a:r>
              <a:rPr lang="ru-RU" dirty="0"/>
              <a:t> у </a:t>
            </a:r>
            <a:r>
              <a:rPr lang="en-US" dirty="0"/>
              <a:t>JAX:</a:t>
            </a:r>
          </a:p>
          <a:p>
            <a:r>
              <a:rPr lang="en-US" dirty="0" err="1"/>
              <a:t>jax.pure_callback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чистих</a:t>
            </a:r>
            <a:r>
              <a:rPr lang="ru-RU" dirty="0"/>
              <a:t> </a:t>
            </a:r>
            <a:r>
              <a:rPr lang="ru-RU" dirty="0" err="1"/>
              <a:t>функцій</a:t>
            </a:r>
            <a:r>
              <a:rPr lang="ru-RU" dirty="0"/>
              <a:t> без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</a:t>
            </a:r>
          </a:p>
          <a:p>
            <a:r>
              <a:rPr lang="en-US" dirty="0" err="1"/>
              <a:t>jax.experimental.io_callback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функцій</a:t>
            </a:r>
            <a:r>
              <a:rPr lang="ru-RU" dirty="0"/>
              <a:t> з </a:t>
            </a:r>
            <a:r>
              <a:rPr lang="ru-RU" dirty="0" err="1"/>
              <a:t>побічними</a:t>
            </a:r>
            <a:r>
              <a:rPr lang="ru-RU" dirty="0"/>
              <a:t> </a:t>
            </a:r>
            <a:r>
              <a:rPr lang="ru-RU" dirty="0" err="1"/>
              <a:t>ефектами</a:t>
            </a:r>
            <a:r>
              <a:rPr lang="ru-RU" dirty="0"/>
              <a:t>, таких як </a:t>
            </a:r>
            <a:r>
              <a:rPr lang="ru-RU" dirty="0" err="1"/>
              <a:t>введення</a:t>
            </a:r>
            <a:r>
              <a:rPr lang="ru-RU" dirty="0"/>
              <a:t>/</a:t>
            </a:r>
            <a:r>
              <a:rPr lang="ru-RU" dirty="0" err="1"/>
              <a:t>виведення</a:t>
            </a:r>
            <a:r>
              <a:rPr lang="ru-RU" dirty="0"/>
              <a:t>.</a:t>
            </a:r>
          </a:p>
          <a:p>
            <a:r>
              <a:rPr lang="en-US" dirty="0" err="1"/>
              <a:t>jax.debug.callback</a:t>
            </a:r>
            <a:r>
              <a:rPr lang="en-US" dirty="0"/>
              <a:t>: </a:t>
            </a:r>
            <a:r>
              <a:rPr lang="ru-RU" dirty="0"/>
              <a:t>для </a:t>
            </a:r>
            <a:r>
              <a:rPr lang="ru-RU" dirty="0" err="1"/>
              <a:t>налагодження</a:t>
            </a:r>
            <a:r>
              <a:rPr lang="ru-RU" dirty="0"/>
              <a:t> та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.</a:t>
            </a:r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82" y="799305"/>
            <a:ext cx="4837268" cy="2499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9381" y="3564456"/>
            <a:ext cx="4544486" cy="248053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13663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jax.pure_callback</a:t>
            </a:r>
            <a:r>
              <a:rPr lang="en-US" dirty="0"/>
              <a:t> — </a:t>
            </a:r>
            <a:r>
              <a:rPr lang="ru-RU" dirty="0" err="1"/>
              <a:t>чисті</a:t>
            </a:r>
            <a:r>
              <a:rPr lang="ru-RU" dirty="0"/>
              <a:t> </a:t>
            </a:r>
            <a:r>
              <a:rPr lang="ru-RU" dirty="0" err="1"/>
              <a:t>колбеки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/>
          <a:lstStyle/>
          <a:p>
            <a:r>
              <a:rPr lang="en-US" dirty="0" err="1"/>
              <a:t>jax.pure_callback</a:t>
            </a:r>
            <a:r>
              <a:rPr lang="en-US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викликати</a:t>
            </a:r>
            <a:r>
              <a:rPr lang="ru-RU" dirty="0"/>
              <a:t> </a:t>
            </a:r>
            <a:r>
              <a:rPr lang="ru-RU" dirty="0" err="1"/>
              <a:t>чисту</a:t>
            </a:r>
            <a:r>
              <a:rPr lang="ru-RU" dirty="0"/>
              <a:t> </a:t>
            </a:r>
            <a:r>
              <a:rPr lang="en-US" dirty="0"/>
              <a:t>Python-</a:t>
            </a:r>
            <a:r>
              <a:rPr lang="ru-RU" dirty="0" err="1"/>
              <a:t>функцію</a:t>
            </a:r>
            <a:r>
              <a:rPr lang="ru-RU" dirty="0"/>
              <a:t> </a:t>
            </a:r>
            <a:r>
              <a:rPr lang="en-US" dirty="0" err="1"/>
              <a:t>host_fn</a:t>
            </a:r>
            <a:r>
              <a:rPr lang="en-US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Функція</a:t>
            </a:r>
            <a:r>
              <a:rPr lang="ru-RU" dirty="0"/>
              <a:t> повинна бути </a:t>
            </a:r>
            <a:r>
              <a:rPr lang="ru-RU" dirty="0" err="1"/>
              <a:t>детермінованою</a:t>
            </a:r>
            <a:r>
              <a:rPr lang="ru-RU" dirty="0"/>
              <a:t> та без </a:t>
            </a:r>
            <a:r>
              <a:rPr lang="ru-RU" dirty="0" err="1"/>
              <a:t>побічних</a:t>
            </a:r>
            <a:r>
              <a:rPr lang="ru-RU" dirty="0"/>
              <a:t> </a:t>
            </a:r>
            <a:r>
              <a:rPr lang="ru-RU" dirty="0" err="1"/>
              <a:t>ефектів</a:t>
            </a:r>
            <a:r>
              <a:rPr lang="ru-RU" dirty="0"/>
              <a:t>.</a:t>
            </a:r>
          </a:p>
          <a:p>
            <a:r>
              <a:rPr lang="en-US" dirty="0" err="1"/>
              <a:t>jax.ShapeDtypeStruct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вказівки</a:t>
            </a:r>
            <a:r>
              <a:rPr lang="ru-RU" dirty="0"/>
              <a:t> </a:t>
            </a:r>
            <a:r>
              <a:rPr lang="ru-RU" dirty="0" err="1"/>
              <a:t>форми</a:t>
            </a:r>
            <a:r>
              <a:rPr lang="ru-RU" dirty="0"/>
              <a:t> та типу </a:t>
            </a:r>
            <a:r>
              <a:rPr lang="ru-RU" dirty="0" err="1"/>
              <a:t>даних</a:t>
            </a:r>
            <a:r>
              <a:rPr lang="ru-RU" dirty="0"/>
              <a:t> результату </a:t>
            </a:r>
            <a:r>
              <a:rPr lang="ru-RU" dirty="0" err="1"/>
              <a:t>колбеку</a:t>
            </a:r>
            <a:r>
              <a:rPr lang="ru-RU" dirty="0"/>
              <a:t>.</a:t>
            </a:r>
          </a:p>
          <a:p>
            <a:pPr marL="152396" indent="0">
              <a:buNone/>
            </a:pPr>
            <a:endParaRPr lang="ru-RU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25141" y="1735667"/>
            <a:ext cx="5446802" cy="2660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99622" y="5101443"/>
            <a:ext cx="7004578" cy="1086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49020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experimental.io_callback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ru-RU" dirty="0"/>
              <a:t>На </a:t>
            </a:r>
            <a:r>
              <a:rPr lang="ru-RU" dirty="0" err="1"/>
              <a:t>відміну</a:t>
            </a:r>
            <a:r>
              <a:rPr lang="ru-RU" dirty="0"/>
              <a:t> </a:t>
            </a:r>
            <a:r>
              <a:rPr lang="ru-RU" dirty="0" err="1"/>
              <a:t>від</a:t>
            </a:r>
            <a:r>
              <a:rPr lang="ru-RU" dirty="0"/>
              <a:t> </a:t>
            </a:r>
            <a:r>
              <a:rPr lang="en-US" dirty="0" err="1"/>
              <a:t>jax.pure_callback</a:t>
            </a:r>
            <a:r>
              <a:rPr lang="en-US" dirty="0"/>
              <a:t>(), </a:t>
            </a:r>
            <a:r>
              <a:rPr lang="ru-RU" dirty="0" err="1"/>
              <a:t>функція</a:t>
            </a:r>
            <a:r>
              <a:rPr lang="ru-RU" dirty="0"/>
              <a:t> </a:t>
            </a:r>
            <a:r>
              <a:rPr lang="en-US" dirty="0" err="1"/>
              <a:t>jax.experimental.io_callback</a:t>
            </a:r>
            <a:r>
              <a:rPr lang="en-US" dirty="0"/>
              <a:t>() </a:t>
            </a:r>
            <a:r>
              <a:rPr lang="ru-RU" b="1" dirty="0" err="1"/>
              <a:t>призначена</a:t>
            </a:r>
            <a:r>
              <a:rPr lang="ru-RU" b="1" dirty="0"/>
              <a:t> </a:t>
            </a:r>
            <a:r>
              <a:rPr lang="ru-RU" b="1" dirty="0" err="1"/>
              <a:t>спеціально</a:t>
            </a:r>
            <a:r>
              <a:rPr lang="ru-RU" b="1" dirty="0"/>
              <a:t> для </a:t>
            </a:r>
            <a:r>
              <a:rPr lang="ru-RU" b="1" dirty="0" err="1"/>
              <a:t>використання</a:t>
            </a:r>
            <a:r>
              <a:rPr lang="ru-RU" b="1" dirty="0"/>
              <a:t> з </a:t>
            </a:r>
            <a:r>
              <a:rPr lang="ru-RU" b="1" dirty="0" err="1"/>
              <a:t>нечистими</a:t>
            </a:r>
            <a:r>
              <a:rPr lang="ru-RU" b="1" dirty="0"/>
              <a:t> </a:t>
            </a:r>
            <a:r>
              <a:rPr lang="ru-RU" b="1" dirty="0" err="1"/>
              <a:t>функціями</a:t>
            </a:r>
            <a:r>
              <a:rPr lang="ru-RU" dirty="0"/>
              <a:t>, </a:t>
            </a:r>
            <a:r>
              <a:rPr lang="ru-RU" dirty="0" err="1"/>
              <a:t>тобто</a:t>
            </a:r>
            <a:r>
              <a:rPr lang="ru-RU" dirty="0"/>
              <a:t> такими,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b="1" dirty="0" err="1"/>
              <a:t>мають</a:t>
            </a:r>
            <a:r>
              <a:rPr lang="ru-RU" b="1" dirty="0"/>
              <a:t> </a:t>
            </a:r>
            <a:r>
              <a:rPr lang="ru-RU" b="1" dirty="0" err="1"/>
              <a:t>побічні</a:t>
            </a:r>
            <a:r>
              <a:rPr lang="ru-RU" b="1" dirty="0"/>
              <a:t> </a:t>
            </a:r>
            <a:r>
              <a:rPr lang="ru-RU" b="1" dirty="0" err="1"/>
              <a:t>ефекти</a:t>
            </a:r>
            <a:r>
              <a:rPr lang="ru-RU" dirty="0"/>
              <a:t>.</a:t>
            </a:r>
          </a:p>
          <a:p>
            <a:r>
              <a:rPr lang="ru-RU" dirty="0" err="1"/>
              <a:t>Наприклад</a:t>
            </a:r>
            <a:r>
              <a:rPr lang="ru-RU" dirty="0"/>
              <a:t>, ось </a:t>
            </a:r>
            <a:r>
              <a:rPr lang="ru-RU" dirty="0" err="1"/>
              <a:t>колбек</a:t>
            </a:r>
            <a:r>
              <a:rPr lang="ru-RU" dirty="0"/>
              <a:t>, </a:t>
            </a:r>
            <a:r>
              <a:rPr lang="ru-RU" dirty="0" err="1"/>
              <a:t>який</a:t>
            </a:r>
            <a:r>
              <a:rPr lang="ru-RU" dirty="0"/>
              <a:t> </a:t>
            </a:r>
            <a:r>
              <a:rPr lang="ru-RU" dirty="0" err="1"/>
              <a:t>використовує</a:t>
            </a:r>
            <a:r>
              <a:rPr lang="ru-RU" dirty="0"/>
              <a:t> </a:t>
            </a:r>
            <a:r>
              <a:rPr lang="ru-RU" dirty="0" err="1"/>
              <a:t>глобальний</a:t>
            </a:r>
            <a:r>
              <a:rPr lang="ru-RU" dirty="0"/>
              <a:t> генератор </a:t>
            </a:r>
            <a:r>
              <a:rPr lang="ru-RU" dirty="0" err="1"/>
              <a:t>випадкових</a:t>
            </a:r>
            <a:r>
              <a:rPr lang="ru-RU" dirty="0"/>
              <a:t> чисел з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на </a:t>
            </a:r>
            <a:r>
              <a:rPr lang="ru-RU" dirty="0" err="1"/>
              <a:t>стороні</a:t>
            </a:r>
            <a:r>
              <a:rPr lang="ru-RU" dirty="0"/>
              <a:t> хоста.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b="1" dirty="0"/>
              <a:t>нечиста </a:t>
            </a:r>
            <a:r>
              <a:rPr lang="ru-RU" b="1" dirty="0" err="1"/>
              <a:t>операція</a:t>
            </a:r>
            <a:r>
              <a:rPr lang="ru-RU" dirty="0"/>
              <a:t>, </a:t>
            </a:r>
            <a:r>
              <a:rPr lang="ru-RU" dirty="0" err="1"/>
              <a:t>оскільки</a:t>
            </a:r>
            <a:r>
              <a:rPr lang="ru-RU" dirty="0"/>
              <a:t> </a:t>
            </a:r>
            <a:r>
              <a:rPr lang="ru-RU" dirty="0" err="1"/>
              <a:t>побічним</a:t>
            </a:r>
            <a:r>
              <a:rPr lang="ru-RU" dirty="0"/>
              <a:t> </a:t>
            </a:r>
            <a:r>
              <a:rPr lang="ru-RU" dirty="0" err="1"/>
              <a:t>ефектом</a:t>
            </a:r>
            <a:r>
              <a:rPr lang="ru-RU" dirty="0"/>
              <a:t> </a:t>
            </a:r>
            <a:r>
              <a:rPr lang="ru-RU" dirty="0" err="1"/>
              <a:t>генерації</a:t>
            </a:r>
            <a:r>
              <a:rPr lang="ru-RU" dirty="0"/>
              <a:t> </a:t>
            </a:r>
            <a:r>
              <a:rPr lang="ru-RU" dirty="0" err="1"/>
              <a:t>випадкового</a:t>
            </a:r>
            <a:r>
              <a:rPr lang="ru-RU" dirty="0"/>
              <a:t> числа в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є </a:t>
            </a:r>
            <a:r>
              <a:rPr lang="ru-RU" b="1" dirty="0" err="1"/>
              <a:t>зміна</a:t>
            </a:r>
            <a:r>
              <a:rPr lang="ru-RU" b="1" dirty="0"/>
              <a:t> </a:t>
            </a:r>
            <a:r>
              <a:rPr lang="ru-RU" b="1" dirty="0" err="1"/>
              <a:t>внутрішнього</a:t>
            </a:r>
            <a:r>
              <a:rPr lang="ru-RU" b="1" dirty="0"/>
              <a:t> стану генератора </a:t>
            </a:r>
            <a:r>
              <a:rPr lang="ru-RU" b="1" dirty="0" err="1"/>
              <a:t>випадкових</a:t>
            </a:r>
            <a:r>
              <a:rPr lang="ru-RU" b="1" dirty="0"/>
              <a:t> чисел</a:t>
            </a:r>
            <a:r>
              <a:rPr lang="ru-RU" dirty="0" smtClean="0"/>
              <a:t>.</a:t>
            </a:r>
            <a:endParaRPr lang="ru-RU" dirty="0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09268" y="1870258"/>
            <a:ext cx="5486400" cy="38341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1197365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jax.debug.callback</a:t>
            </a:r>
            <a:r>
              <a:rPr lang="en-US" dirty="0"/>
              <a:t> — </a:t>
            </a:r>
            <a:r>
              <a:rPr lang="ru-RU" dirty="0" err="1"/>
              <a:t>налагодження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en-US" dirty="0" err="1"/>
              <a:t>jax.debug.callback</a:t>
            </a:r>
            <a:r>
              <a:rPr lang="en-US" dirty="0"/>
              <a:t> </a:t>
            </a:r>
            <a:r>
              <a:rPr lang="ru-RU" dirty="0" err="1"/>
              <a:t>використовується</a:t>
            </a:r>
            <a:r>
              <a:rPr lang="ru-RU" dirty="0"/>
              <a:t> для </a:t>
            </a:r>
            <a:r>
              <a:rPr lang="ru-RU" dirty="0" err="1"/>
              <a:t>налагодження</a:t>
            </a:r>
            <a:r>
              <a:rPr lang="ru-RU" dirty="0"/>
              <a:t> та </a:t>
            </a:r>
            <a:r>
              <a:rPr lang="ru-RU" dirty="0" err="1"/>
              <a:t>виводу</a:t>
            </a:r>
            <a:r>
              <a:rPr lang="ru-RU" dirty="0"/>
              <a:t> </a:t>
            </a:r>
            <a:r>
              <a:rPr lang="ru-RU" dirty="0" err="1"/>
              <a:t>інформації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виконання</a:t>
            </a:r>
            <a:r>
              <a:rPr lang="ru-RU" dirty="0"/>
              <a:t> </a:t>
            </a:r>
            <a:r>
              <a:rPr lang="en-US" dirty="0"/>
              <a:t>JAX-</a:t>
            </a:r>
            <a:r>
              <a:rPr lang="ru-RU" dirty="0" err="1"/>
              <a:t>програми</a:t>
            </a:r>
            <a:r>
              <a:rPr lang="ru-RU" dirty="0"/>
              <a:t>.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вставляти</a:t>
            </a:r>
            <a:r>
              <a:rPr lang="ru-RU" dirty="0"/>
              <a:t> точки </a:t>
            </a:r>
            <a:r>
              <a:rPr lang="ru-RU" dirty="0" err="1"/>
              <a:t>виводу</a:t>
            </a:r>
            <a:r>
              <a:rPr lang="ru-RU" dirty="0"/>
              <a:t> без </a:t>
            </a:r>
            <a:r>
              <a:rPr lang="ru-RU" dirty="0" err="1"/>
              <a:t>порушення</a:t>
            </a:r>
            <a:r>
              <a:rPr lang="ru-RU" dirty="0"/>
              <a:t> </a:t>
            </a:r>
            <a:r>
              <a:rPr lang="ru-RU" dirty="0" err="1"/>
              <a:t>трансформацій</a:t>
            </a:r>
            <a:r>
              <a:rPr lang="ru-RU" dirty="0"/>
              <a:t> </a:t>
            </a:r>
            <a:r>
              <a:rPr lang="en-US" dirty="0"/>
              <a:t>JAX.</a:t>
            </a:r>
          </a:p>
          <a:p>
            <a:r>
              <a:rPr lang="ru-RU" dirty="0" err="1"/>
              <a:t>Зверніть</a:t>
            </a:r>
            <a:r>
              <a:rPr lang="ru-RU" dirty="0"/>
              <a:t> </a:t>
            </a:r>
            <a:r>
              <a:rPr lang="ru-RU" dirty="0" err="1"/>
              <a:t>увагу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 smtClean="0"/>
              <a:t>колбеки</a:t>
            </a:r>
            <a:r>
              <a:rPr lang="ru-RU" dirty="0" smtClean="0"/>
              <a:t> </a:t>
            </a:r>
            <a:r>
              <a:rPr lang="ru-RU" dirty="0" err="1" smtClean="0"/>
              <a:t>можуть</a:t>
            </a:r>
            <a:r>
              <a:rPr lang="ru-RU" dirty="0" smtClean="0"/>
              <a:t> </a:t>
            </a:r>
            <a:r>
              <a:rPr lang="ru-RU" dirty="0"/>
              <a:t>бути </a:t>
            </a:r>
            <a:r>
              <a:rPr lang="ru-RU" dirty="0" err="1"/>
              <a:t>дубльовані</a:t>
            </a:r>
            <a:r>
              <a:rPr lang="ru-RU" dirty="0"/>
              <a:t> </a:t>
            </a:r>
            <a:r>
              <a:rPr lang="ru-RU" dirty="0" err="1"/>
              <a:t>або</a:t>
            </a:r>
            <a:r>
              <a:rPr lang="ru-RU" dirty="0"/>
              <a:t> </a:t>
            </a:r>
            <a:r>
              <a:rPr lang="ru-RU" dirty="0" err="1"/>
              <a:t>опущені</a:t>
            </a:r>
            <a:r>
              <a:rPr lang="ru-RU" dirty="0"/>
              <a:t> </a:t>
            </a:r>
            <a:r>
              <a:rPr lang="ru-RU" dirty="0" err="1"/>
              <a:t>під</a:t>
            </a:r>
            <a:r>
              <a:rPr lang="ru-RU" dirty="0"/>
              <a:t> час </a:t>
            </a:r>
            <a:r>
              <a:rPr lang="ru-RU" dirty="0" err="1"/>
              <a:t>оптимізації</a:t>
            </a:r>
            <a:r>
              <a:rPr lang="ru-RU" dirty="0"/>
              <a:t>, тому </a:t>
            </a:r>
            <a:r>
              <a:rPr lang="ru-RU" dirty="0" err="1"/>
              <a:t>використовуйте</a:t>
            </a:r>
            <a:r>
              <a:rPr lang="ru-RU" dirty="0"/>
              <a:t> </a:t>
            </a:r>
            <a:r>
              <a:rPr lang="ru-RU" dirty="0" err="1"/>
              <a:t>цей</a:t>
            </a:r>
            <a:r>
              <a:rPr lang="ru-RU" dirty="0"/>
              <a:t> метод </a:t>
            </a:r>
            <a:r>
              <a:rPr lang="ru-RU" dirty="0" err="1"/>
              <a:t>лише</a:t>
            </a:r>
            <a:r>
              <a:rPr lang="ru-RU" dirty="0"/>
              <a:t> для </a:t>
            </a:r>
            <a:r>
              <a:rPr lang="ru-RU" dirty="0" err="1"/>
              <a:t>налагодження</a:t>
            </a:r>
            <a:r>
              <a:rPr lang="ru-RU" dirty="0"/>
              <a:t>.</a:t>
            </a: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13121" y="2020224"/>
            <a:ext cx="3740679" cy="28862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5788871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Висновок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r>
              <a:rPr lang="en-US" dirty="0" err="1" smtClean="0"/>
              <a:t>Jax</a:t>
            </a:r>
            <a:r>
              <a:rPr lang="uk-UA" dirty="0" smtClean="0"/>
              <a:t> потужний</a:t>
            </a:r>
          </a:p>
          <a:p>
            <a:r>
              <a:rPr lang="uk-UA" dirty="0" smtClean="0"/>
              <a:t>Інколи непогано </a:t>
            </a:r>
            <a:r>
              <a:rPr lang="uk-UA" dirty="0" err="1" smtClean="0"/>
              <a:t>оптимізовує</a:t>
            </a:r>
            <a:r>
              <a:rPr lang="uk-UA" dirty="0" smtClean="0"/>
              <a:t> швидкість</a:t>
            </a:r>
          </a:p>
          <a:p>
            <a:r>
              <a:rPr lang="uk-UA" dirty="0" smtClean="0"/>
              <a:t>Не передбачає інтеграцію з не </a:t>
            </a:r>
            <a:r>
              <a:rPr lang="uk-UA" dirty="0" err="1" smtClean="0"/>
              <a:t>джаксовими</a:t>
            </a:r>
            <a:r>
              <a:rPr lang="uk-UA" dirty="0" smtClean="0"/>
              <a:t> матрицями</a:t>
            </a:r>
          </a:p>
          <a:p>
            <a:r>
              <a:rPr lang="uk-UA" dirty="0" smtClean="0"/>
              <a:t>Не бажано змішувати </a:t>
            </a:r>
            <a:r>
              <a:rPr lang="uk-UA" dirty="0" err="1" smtClean="0"/>
              <a:t>джакс</a:t>
            </a:r>
            <a:r>
              <a:rPr lang="uk-UA" dirty="0" smtClean="0"/>
              <a:t> і не </a:t>
            </a:r>
            <a:r>
              <a:rPr lang="uk-UA" dirty="0" err="1" smtClean="0"/>
              <a:t>джакс</a:t>
            </a:r>
            <a:endParaRPr lang="uk-UA" dirty="0" smtClean="0"/>
          </a:p>
          <a:p>
            <a:r>
              <a:rPr lang="uk-UA" dirty="0" smtClean="0"/>
              <a:t>Бажано писати великі шматки </a:t>
            </a:r>
            <a:r>
              <a:rPr lang="uk-UA" dirty="0" err="1" smtClean="0"/>
              <a:t>джаксу</a:t>
            </a:r>
            <a:r>
              <a:rPr lang="uk-UA" dirty="0" smtClean="0"/>
              <a:t> і </a:t>
            </a:r>
            <a:r>
              <a:rPr lang="uk-UA" dirty="0" err="1" smtClean="0"/>
              <a:t>компінлювати</a:t>
            </a:r>
            <a:r>
              <a:rPr lang="uk-UA" dirty="0" smtClean="0"/>
              <a:t> його</a:t>
            </a:r>
          </a:p>
          <a:p>
            <a:r>
              <a:rPr lang="uk-UA" dirty="0" smtClean="0"/>
              <a:t>Бажано не використовувати </a:t>
            </a:r>
            <a:r>
              <a:rPr lang="uk-UA" dirty="0" err="1" smtClean="0"/>
              <a:t>колбеки</a:t>
            </a:r>
            <a:r>
              <a:rPr lang="uk-UA" dirty="0" smtClean="0"/>
              <a:t> крім </a:t>
            </a:r>
            <a:r>
              <a:rPr lang="uk-UA" dirty="0" err="1" smtClean="0"/>
              <a:t>дебагу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7329399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End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1" y="1536633"/>
            <a:ext cx="5553400" cy="4555200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968287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uk-UA" dirty="0" smtClean="0"/>
              <a:t>Основні особливості </a:t>
            </a:r>
            <a:r>
              <a:rPr lang="en-US" dirty="0" err="1" smtClean="0"/>
              <a:t>DataFrame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ru-RU" dirty="0" err="1" smtClean="0"/>
              <a:t>Однопоточн</a:t>
            </a:r>
            <a:r>
              <a:rPr lang="uk-UA" dirty="0" err="1" smtClean="0"/>
              <a:t>ість</a:t>
            </a:r>
            <a:r>
              <a:rPr lang="uk-UA" dirty="0" smtClean="0"/>
              <a:t> обробки даних</a:t>
            </a:r>
          </a:p>
          <a:p>
            <a:r>
              <a:rPr lang="uk-UA" dirty="0" smtClean="0"/>
              <a:t>Використання «широких» дата типів</a:t>
            </a:r>
          </a:p>
          <a:p>
            <a:r>
              <a:rPr lang="uk-UA" dirty="0" smtClean="0"/>
              <a:t>Великий функціонал</a:t>
            </a:r>
          </a:p>
          <a:p>
            <a:r>
              <a:rPr lang="uk-UA" dirty="0" smtClean="0"/>
              <a:t>Обмеженість роботи з великими файлами</a:t>
            </a:r>
          </a:p>
          <a:p>
            <a:pPr marL="152396" indent="0">
              <a:buNone/>
            </a:pPr>
            <a:r>
              <a:rPr lang="uk-UA" dirty="0" smtClean="0"/>
              <a:t>На противагу цім як позитивним так і негативним якостям є декілька варіантів бібліотек для роботи з двохмірними даними. Хоча вони і мають менший функціонал для аналітики але більш придатні для роботи з великими даними. Зокрема </a:t>
            </a:r>
            <a:r>
              <a:rPr lang="en-US" dirty="0" err="1" smtClean="0"/>
              <a:t>Tensorflow</a:t>
            </a:r>
            <a:r>
              <a:rPr lang="en-US" dirty="0" smtClean="0"/>
              <a:t>, </a:t>
            </a:r>
            <a:r>
              <a:rPr lang="en-US" dirty="0" err="1" smtClean="0"/>
              <a:t>PyTorch</a:t>
            </a:r>
            <a:r>
              <a:rPr lang="en-US" dirty="0" smtClean="0"/>
              <a:t>, </a:t>
            </a:r>
            <a:r>
              <a:rPr lang="en-US" dirty="0" err="1" smtClean="0"/>
              <a:t>Jax</a:t>
            </a:r>
            <a:r>
              <a:rPr lang="en-US" dirty="0"/>
              <a:t>.</a:t>
            </a:r>
            <a:endParaRPr lang="uk-UA" dirty="0"/>
          </a:p>
        </p:txBody>
      </p:sp>
    </p:spTree>
    <p:extLst>
      <p:ext uri="{BB962C8B-B14F-4D97-AF65-F5344CB8AC3E}">
        <p14:creationId xmlns:p14="http://schemas.microsoft.com/office/powerpoint/2010/main" val="14596174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smtClean="0"/>
              <a:t>Аналоги для </a:t>
            </a:r>
            <a:r>
              <a:rPr lang="ru-RU" dirty="0" err="1" smtClean="0"/>
              <a:t>матричних</a:t>
            </a:r>
            <a:r>
              <a:rPr lang="ru-RU" dirty="0" smtClean="0"/>
              <a:t> </a:t>
            </a:r>
            <a:r>
              <a:rPr lang="ru-RU" dirty="0" err="1" smtClean="0"/>
              <a:t>операц</a:t>
            </a:r>
            <a:r>
              <a:rPr lang="uk-UA" dirty="0" err="1" smtClean="0"/>
              <a:t>ій</a:t>
            </a:r>
            <a:r>
              <a:rPr lang="uk-UA" dirty="0" smtClean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На процесорі </a:t>
            </a:r>
            <a:r>
              <a:rPr lang="uk-UA" dirty="0" err="1" smtClean="0"/>
              <a:t>відміність</a:t>
            </a:r>
            <a:r>
              <a:rPr lang="uk-UA" dirty="0" smtClean="0"/>
              <a:t> між бібліотеками виникає </a:t>
            </a:r>
            <a:r>
              <a:rPr lang="uk-UA" dirty="0" err="1" smtClean="0"/>
              <a:t>зарахунок</a:t>
            </a:r>
            <a:r>
              <a:rPr lang="uk-UA" dirty="0" smtClean="0"/>
              <a:t> власне алгоритмів роботи з оперативною </a:t>
            </a:r>
            <a:r>
              <a:rPr lang="uk-UA" dirty="0" err="1" smtClean="0"/>
              <a:t>памятю</a:t>
            </a:r>
            <a:r>
              <a:rPr lang="uk-UA" dirty="0" smtClean="0"/>
              <a:t>. Так  </a:t>
            </a:r>
            <a:r>
              <a:rPr lang="uk-UA" dirty="0" err="1" smtClean="0"/>
              <a:t>Джакс</a:t>
            </a:r>
            <a:r>
              <a:rPr lang="uk-UA" dirty="0" smtClean="0"/>
              <a:t> виявився менш придатним до операцій </a:t>
            </a:r>
            <a:r>
              <a:rPr lang="uk-UA" dirty="0" err="1" smtClean="0"/>
              <a:t>траспонування</a:t>
            </a:r>
            <a:r>
              <a:rPr lang="uk-UA" dirty="0" smtClean="0"/>
              <a:t> – яка є однією з найпростіших серед матричних, в той час як зі </a:t>
            </a:r>
            <a:r>
              <a:rPr lang="uk-UA" dirty="0" err="1" smtClean="0"/>
              <a:t>скаладними</a:t>
            </a:r>
            <a:r>
              <a:rPr lang="uk-UA" dirty="0" smtClean="0"/>
              <a:t> дійсно векторними операціями дійсно отримані непогані результати. Для матричних операцій без використання </a:t>
            </a:r>
            <a:r>
              <a:rPr lang="uk-UA" dirty="0" err="1" smtClean="0"/>
              <a:t>вектоних</a:t>
            </a:r>
            <a:r>
              <a:rPr lang="uk-UA" dirty="0" smtClean="0"/>
              <a:t> функцій рекомендую використовувати </a:t>
            </a:r>
            <a:r>
              <a:rPr lang="uk-UA" dirty="0" err="1" smtClean="0"/>
              <a:t>Тензорфлоу</a:t>
            </a:r>
            <a:r>
              <a:rPr lang="uk-UA" dirty="0" smtClean="0"/>
              <a:t>. </a:t>
            </a:r>
            <a:endParaRPr lang="uk-UA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2367" y="3648604"/>
            <a:ext cx="10844213" cy="2522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420167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для </a:t>
            </a:r>
            <a:r>
              <a:rPr lang="ru-RU" dirty="0" err="1"/>
              <a:t>матричних</a:t>
            </a:r>
            <a:r>
              <a:rPr lang="ru-RU" dirty="0"/>
              <a:t> </a:t>
            </a:r>
            <a:r>
              <a:rPr lang="ru-RU" dirty="0" err="1"/>
              <a:t>операц</a:t>
            </a:r>
            <a:r>
              <a:rPr lang="uk-UA" dirty="0" err="1"/>
              <a:t>ій</a:t>
            </a:r>
            <a:r>
              <a:rPr lang="uk-UA" dirty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Для наступного порівняння було використано лише </a:t>
            </a:r>
            <a:r>
              <a:rPr lang="uk-UA" dirty="0" err="1" smtClean="0"/>
              <a:t>куду</a:t>
            </a:r>
            <a:r>
              <a:rPr lang="uk-UA" dirty="0" smtClean="0"/>
              <a:t> (тобто </a:t>
            </a:r>
            <a:r>
              <a:rPr lang="uk-UA" dirty="0" err="1" smtClean="0"/>
              <a:t>відеокарту</a:t>
            </a:r>
            <a:r>
              <a:rPr lang="uk-UA" dirty="0" smtClean="0"/>
              <a:t>). </a:t>
            </a:r>
            <a:r>
              <a:rPr lang="uk-UA" dirty="0" err="1" smtClean="0"/>
              <a:t>Тензорфлоу</a:t>
            </a:r>
            <a:r>
              <a:rPr lang="uk-UA" dirty="0" smtClean="0"/>
              <a:t> виявився надзвичайно вибагливим до </a:t>
            </a:r>
            <a:r>
              <a:rPr lang="uk-UA" dirty="0" err="1" smtClean="0"/>
              <a:t>обєму</a:t>
            </a:r>
            <a:r>
              <a:rPr lang="uk-UA" dirty="0" smtClean="0"/>
              <a:t> </a:t>
            </a:r>
            <a:r>
              <a:rPr lang="uk-UA" dirty="0" err="1" smtClean="0"/>
              <a:t>памяті</a:t>
            </a:r>
            <a:r>
              <a:rPr lang="uk-UA" dirty="0" smtClean="0"/>
              <a:t> і </a:t>
            </a:r>
            <a:r>
              <a:rPr lang="uk-UA" dirty="0" err="1" smtClean="0"/>
              <a:t>нежаль</a:t>
            </a:r>
            <a:r>
              <a:rPr lang="uk-UA" dirty="0" smtClean="0"/>
              <a:t> не зміг відпрацювати коректно. Однак </a:t>
            </a:r>
            <a:r>
              <a:rPr lang="uk-UA" dirty="0" err="1" smtClean="0"/>
              <a:t>Торч</a:t>
            </a:r>
            <a:r>
              <a:rPr lang="uk-UA" dirty="0" smtClean="0"/>
              <a:t> і </a:t>
            </a:r>
            <a:r>
              <a:rPr lang="uk-UA" dirty="0" err="1" smtClean="0"/>
              <a:t>Джакс</a:t>
            </a:r>
            <a:r>
              <a:rPr lang="uk-UA" dirty="0" smtClean="0"/>
              <a:t> мають меншу потребу до відео </a:t>
            </a:r>
            <a:r>
              <a:rPr lang="uk-UA" dirty="0" err="1" smtClean="0"/>
              <a:t>памяті</a:t>
            </a:r>
            <a:r>
              <a:rPr lang="uk-UA" dirty="0" smtClean="0"/>
              <a:t> і тому на них тест пройшов. Результати свідчать про повне домінування </a:t>
            </a:r>
            <a:r>
              <a:rPr lang="uk-UA" dirty="0" err="1" smtClean="0"/>
              <a:t>джаксі</a:t>
            </a:r>
            <a:r>
              <a:rPr lang="uk-UA" dirty="0" smtClean="0"/>
              <a:t> з операціями матричного множення і обернення. В той час як </a:t>
            </a:r>
            <a:r>
              <a:rPr lang="uk-UA" dirty="0" err="1" smtClean="0"/>
              <a:t>пайторч</a:t>
            </a:r>
            <a:r>
              <a:rPr lang="uk-UA" dirty="0" smtClean="0"/>
              <a:t> виявився більш придатним для простіших </a:t>
            </a:r>
            <a:r>
              <a:rPr lang="uk-UA" dirty="0" err="1" smtClean="0"/>
              <a:t>вектоних</a:t>
            </a:r>
            <a:r>
              <a:rPr lang="uk-UA" dirty="0" smtClean="0"/>
              <a:t> операцій. Це </a:t>
            </a:r>
            <a:r>
              <a:rPr lang="uk-UA" dirty="0" err="1" smtClean="0"/>
              <a:t>пітверджує</a:t>
            </a:r>
            <a:r>
              <a:rPr lang="uk-UA" dirty="0" smtClean="0"/>
              <a:t> висновки </a:t>
            </a:r>
            <a:r>
              <a:rPr lang="uk-UA" dirty="0" err="1" smtClean="0"/>
              <a:t>поперднього</a:t>
            </a:r>
            <a:r>
              <a:rPr lang="uk-UA" dirty="0" smtClean="0"/>
              <a:t> слайду.</a:t>
            </a:r>
            <a:endParaRPr lang="uk-UA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1646" y="4083579"/>
            <a:ext cx="9426575" cy="1958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2536859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Аналоги для </a:t>
            </a:r>
            <a:r>
              <a:rPr lang="ru-RU" dirty="0" err="1"/>
              <a:t>матричних</a:t>
            </a:r>
            <a:r>
              <a:rPr lang="ru-RU" dirty="0"/>
              <a:t> </a:t>
            </a:r>
            <a:r>
              <a:rPr lang="ru-RU" dirty="0" err="1"/>
              <a:t>операц</a:t>
            </a:r>
            <a:r>
              <a:rPr lang="uk-UA" dirty="0" err="1"/>
              <a:t>ій</a:t>
            </a:r>
            <a:r>
              <a:rPr lang="uk-UA" dirty="0"/>
              <a:t>. Порівняння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11360800" cy="2044767"/>
          </a:xfrm>
        </p:spPr>
        <p:txBody>
          <a:bodyPr>
            <a:normAutofit/>
          </a:bodyPr>
          <a:lstStyle/>
          <a:p>
            <a:pPr marL="152396" indent="0">
              <a:buNone/>
            </a:pPr>
            <a:r>
              <a:rPr lang="uk-UA" dirty="0" smtClean="0"/>
              <a:t>Окрема </a:t>
            </a:r>
            <a:r>
              <a:rPr lang="uk-UA" dirty="0" err="1" smtClean="0"/>
              <a:t>ворто</a:t>
            </a:r>
            <a:r>
              <a:rPr lang="uk-UA" dirty="0" smtClean="0"/>
              <a:t> відмітити можливість </a:t>
            </a:r>
            <a:r>
              <a:rPr lang="uk-UA" dirty="0" err="1" smtClean="0"/>
              <a:t>Джаксу</a:t>
            </a:r>
            <a:r>
              <a:rPr lang="uk-UA" dirty="0" smtClean="0"/>
              <a:t> використовувати </a:t>
            </a:r>
            <a:r>
              <a:rPr lang="en-US" dirty="0" smtClean="0"/>
              <a:t>XLA</a:t>
            </a:r>
            <a:r>
              <a:rPr lang="ru-RU" dirty="0" smtClean="0"/>
              <a:t> ядра </a:t>
            </a:r>
            <a:r>
              <a:rPr lang="ru-RU" dirty="0" err="1" smtClean="0"/>
              <a:t>що</a:t>
            </a:r>
            <a:r>
              <a:rPr lang="ru-RU" dirty="0" smtClean="0"/>
              <a:t> </a:t>
            </a:r>
            <a:r>
              <a:rPr lang="ru-RU" dirty="0" err="1" smtClean="0"/>
              <a:t>недоступн</a:t>
            </a:r>
            <a:r>
              <a:rPr lang="uk-UA" dirty="0" smtClean="0"/>
              <a:t>і при використанні куди і зазвичай зустрічаються в професійних </a:t>
            </a:r>
            <a:r>
              <a:rPr lang="uk-UA" dirty="0" err="1" smtClean="0"/>
              <a:t>відокартах</a:t>
            </a:r>
            <a:r>
              <a:rPr lang="uk-UA" dirty="0" smtClean="0"/>
              <a:t> для </a:t>
            </a:r>
            <a:r>
              <a:rPr lang="uk-UA" dirty="0" err="1" smtClean="0"/>
              <a:t>рендерингу</a:t>
            </a:r>
            <a:r>
              <a:rPr lang="uk-UA" dirty="0" smtClean="0"/>
              <a:t> та проведенню симуляцій. Очікувано тести виявили незначне покращення порівняно з кудою.</a:t>
            </a:r>
            <a:endParaRPr lang="uk-UA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0862" y="3867150"/>
            <a:ext cx="11088687" cy="2271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9189174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Базові</a:t>
            </a:r>
            <a:r>
              <a:rPr lang="ru-RU" dirty="0"/>
              <a:t> </a:t>
            </a:r>
            <a:r>
              <a:rPr lang="ru-RU" dirty="0" err="1"/>
              <a:t>матричні</a:t>
            </a:r>
            <a:r>
              <a:rPr lang="ru-RU" dirty="0"/>
              <a:t> </a:t>
            </a:r>
            <a:r>
              <a:rPr lang="ru-RU" dirty="0" err="1"/>
              <a:t>операції</a:t>
            </a:r>
            <a:r>
              <a:rPr lang="ru-RU" dirty="0"/>
              <a:t> з JAX</a:t>
            </a:r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en-US" dirty="0"/>
              <a:t>JAX — </a:t>
            </a:r>
            <a:r>
              <a:rPr lang="ru-RU" dirty="0" err="1"/>
              <a:t>це</a:t>
            </a:r>
            <a:r>
              <a:rPr lang="ru-RU" dirty="0"/>
              <a:t> </a:t>
            </a:r>
            <a:r>
              <a:rPr lang="ru-RU" dirty="0" err="1"/>
              <a:t>бібліотека</a:t>
            </a:r>
            <a:r>
              <a:rPr lang="ru-RU" dirty="0"/>
              <a:t> </a:t>
            </a:r>
            <a:r>
              <a:rPr lang="en-US" dirty="0"/>
              <a:t>Python </a:t>
            </a:r>
            <a:r>
              <a:rPr lang="ru-RU" dirty="0"/>
              <a:t>для </a:t>
            </a:r>
            <a:r>
              <a:rPr lang="ru-RU" dirty="0" err="1"/>
              <a:t>високопродуктивних</a:t>
            </a:r>
            <a:r>
              <a:rPr lang="ru-RU" dirty="0"/>
              <a:t> </a:t>
            </a:r>
            <a:r>
              <a:rPr lang="ru-RU" dirty="0" err="1"/>
              <a:t>обчислень</a:t>
            </a:r>
            <a:r>
              <a:rPr lang="ru-RU" dirty="0"/>
              <a:t> на </a:t>
            </a:r>
            <a:r>
              <a:rPr lang="ru-RU" dirty="0" err="1"/>
              <a:t>масивах</a:t>
            </a:r>
            <a:r>
              <a:rPr lang="ru-RU" dirty="0"/>
              <a:t> з </a:t>
            </a:r>
            <a:r>
              <a:rPr lang="ru-RU" dirty="0" err="1"/>
              <a:t>підтримкою</a:t>
            </a:r>
            <a:r>
              <a:rPr lang="ru-RU" dirty="0"/>
              <a:t> автоматичного </a:t>
            </a:r>
            <a:r>
              <a:rPr lang="ru-RU" dirty="0" err="1"/>
              <a:t>диференціювання</a:t>
            </a:r>
            <a:r>
              <a:rPr lang="ru-RU" dirty="0"/>
              <a:t>, </a:t>
            </a:r>
            <a:r>
              <a:rPr lang="en-US" dirty="0"/>
              <a:t>JIT-</a:t>
            </a:r>
            <a:r>
              <a:rPr lang="ru-RU" dirty="0" err="1"/>
              <a:t>компіляції</a:t>
            </a:r>
            <a:r>
              <a:rPr lang="ru-RU" dirty="0"/>
              <a:t> та </a:t>
            </a:r>
            <a:r>
              <a:rPr lang="ru-RU" dirty="0" err="1"/>
              <a:t>паралельного</a:t>
            </a:r>
            <a:r>
              <a:rPr lang="ru-RU" dirty="0"/>
              <a:t> </a:t>
            </a:r>
            <a:r>
              <a:rPr lang="ru-RU" dirty="0" err="1"/>
              <a:t>виконання</a:t>
            </a:r>
            <a:r>
              <a:rPr lang="ru-RU" dirty="0"/>
              <a:t> на </a:t>
            </a:r>
            <a:r>
              <a:rPr lang="en-US" dirty="0"/>
              <a:t>CPU, GPU </a:t>
            </a:r>
            <a:r>
              <a:rPr lang="ru-RU" dirty="0"/>
              <a:t>та </a:t>
            </a:r>
            <a:r>
              <a:rPr lang="en-US" dirty="0"/>
              <a:t>TPU.</a:t>
            </a:r>
            <a:r>
              <a:rPr lang="ru-RU" dirty="0"/>
              <a:t>Вона </a:t>
            </a:r>
            <a:r>
              <a:rPr lang="ru-RU" dirty="0" err="1"/>
              <a:t>поєднує</a:t>
            </a:r>
            <a:r>
              <a:rPr lang="ru-RU" dirty="0"/>
              <a:t> </a:t>
            </a:r>
            <a:r>
              <a:rPr lang="ru-RU" dirty="0" err="1"/>
              <a:t>знайомий</a:t>
            </a:r>
            <a:r>
              <a:rPr lang="ru-RU" dirty="0"/>
              <a:t> </a:t>
            </a:r>
            <a:r>
              <a:rPr lang="en-US" dirty="0"/>
              <a:t>API </a:t>
            </a:r>
            <a:r>
              <a:rPr lang="en-US" dirty="0" err="1"/>
              <a:t>NumPy</a:t>
            </a:r>
            <a:r>
              <a:rPr lang="en-US" dirty="0"/>
              <a:t> </a:t>
            </a:r>
            <a:r>
              <a:rPr lang="ru-RU" dirty="0"/>
              <a:t>з </a:t>
            </a:r>
            <a:r>
              <a:rPr lang="ru-RU" dirty="0" err="1"/>
              <a:t>потужними</a:t>
            </a:r>
            <a:r>
              <a:rPr lang="ru-RU" dirty="0"/>
              <a:t> </a:t>
            </a:r>
            <a:r>
              <a:rPr lang="ru-RU" dirty="0" err="1"/>
              <a:t>трансформаціями</a:t>
            </a:r>
            <a:r>
              <a:rPr lang="ru-RU" dirty="0"/>
              <a:t> </a:t>
            </a:r>
            <a:r>
              <a:rPr lang="ru-RU" dirty="0" err="1"/>
              <a:t>програм</a:t>
            </a:r>
            <a:r>
              <a:rPr lang="ru-RU" dirty="0"/>
              <a:t>, </a:t>
            </a:r>
            <a:r>
              <a:rPr lang="ru-RU" dirty="0" err="1"/>
              <a:t>що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ефективно</a:t>
            </a:r>
            <a:r>
              <a:rPr lang="ru-RU" dirty="0"/>
              <a:t> </a:t>
            </a:r>
            <a:r>
              <a:rPr lang="ru-RU" dirty="0" err="1"/>
              <a:t>реалізовувати</a:t>
            </a:r>
            <a:r>
              <a:rPr lang="ru-RU" dirty="0"/>
              <a:t> </a:t>
            </a:r>
            <a:r>
              <a:rPr lang="ru-RU" dirty="0" err="1"/>
              <a:t>складні</a:t>
            </a:r>
            <a:r>
              <a:rPr lang="ru-RU" dirty="0"/>
              <a:t> </a:t>
            </a:r>
            <a:r>
              <a:rPr lang="ru-RU" dirty="0" err="1"/>
              <a:t>обчислювальні</a:t>
            </a:r>
            <a:r>
              <a:rPr lang="ru-RU" dirty="0"/>
              <a:t> </a:t>
            </a:r>
            <a:r>
              <a:rPr lang="ru-RU" dirty="0" err="1"/>
              <a:t>задачі</a:t>
            </a:r>
            <a:r>
              <a:rPr lang="ru-RU" dirty="0"/>
              <a:t>.</a:t>
            </a:r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76066" y="1331440"/>
            <a:ext cx="4194705" cy="48677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532014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JIT-</a:t>
            </a:r>
            <a:r>
              <a:rPr lang="ru-RU" dirty="0" err="1"/>
              <a:t>компіляція</a:t>
            </a:r>
            <a:r>
              <a:rPr lang="ru-RU" dirty="0"/>
              <a:t> для </a:t>
            </a:r>
            <a:r>
              <a:rPr lang="ru-RU" dirty="0" err="1"/>
              <a:t>прискорення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@</a:t>
            </a:r>
            <a:r>
              <a:rPr lang="ru-RU" dirty="0" err="1"/>
              <a:t>jit</a:t>
            </a:r>
            <a:r>
              <a:rPr lang="ru-RU" dirty="0"/>
              <a:t> автоматично </a:t>
            </a:r>
            <a:r>
              <a:rPr lang="ru-RU" dirty="0" err="1"/>
              <a:t>компілює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підвищуючи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на GPU </a:t>
            </a:r>
            <a:r>
              <a:rPr lang="ru-RU" dirty="0" err="1"/>
              <a:t>або</a:t>
            </a:r>
            <a:r>
              <a:rPr lang="ru-RU" dirty="0"/>
              <a:t> TPU.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9800" y="2132013"/>
            <a:ext cx="4367213" cy="3101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8760331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Автоматичне</a:t>
            </a:r>
            <a:r>
              <a:rPr lang="ru-RU" dirty="0"/>
              <a:t> </a:t>
            </a:r>
            <a:r>
              <a:rPr lang="ru-RU" dirty="0" err="1"/>
              <a:t>диференціювання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/>
              <a:t>@</a:t>
            </a:r>
            <a:r>
              <a:rPr lang="ru-RU" dirty="0" err="1"/>
              <a:t>jit</a:t>
            </a:r>
            <a:r>
              <a:rPr lang="ru-RU" dirty="0"/>
              <a:t> автоматично </a:t>
            </a:r>
            <a:r>
              <a:rPr lang="ru-RU" dirty="0" err="1"/>
              <a:t>компілює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, </a:t>
            </a:r>
            <a:r>
              <a:rPr lang="ru-RU" dirty="0" err="1"/>
              <a:t>підвищуючи</a:t>
            </a:r>
            <a:r>
              <a:rPr lang="ru-RU" dirty="0"/>
              <a:t> </a:t>
            </a:r>
            <a:r>
              <a:rPr lang="ru-RU" dirty="0" err="1"/>
              <a:t>продуктивність</a:t>
            </a:r>
            <a:r>
              <a:rPr lang="ru-RU" dirty="0"/>
              <a:t> на GPU </a:t>
            </a:r>
            <a:r>
              <a:rPr lang="ru-RU" dirty="0" err="1"/>
              <a:t>або</a:t>
            </a:r>
            <a:r>
              <a:rPr lang="ru-RU" dirty="0"/>
              <a:t> TPU.</a:t>
            </a: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1039" y="2288647"/>
            <a:ext cx="4524676" cy="2317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099" y="3268132"/>
            <a:ext cx="4569218" cy="21611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8669062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 err="1"/>
              <a:t>Векторизація</a:t>
            </a:r>
            <a:r>
              <a:rPr lang="ru-RU" dirty="0"/>
              <a:t> з </a:t>
            </a:r>
            <a:r>
              <a:rPr lang="en-US" dirty="0" err="1"/>
              <a:t>vmap</a:t>
            </a:r>
            <a:endParaRPr lang="ru-RU" dirty="0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415600" y="1536633"/>
            <a:ext cx="5773533" cy="4555200"/>
          </a:xfrm>
        </p:spPr>
        <p:txBody>
          <a:bodyPr/>
          <a:lstStyle/>
          <a:p>
            <a:pPr marL="152396" indent="0">
              <a:buNone/>
            </a:pPr>
            <a:r>
              <a:rPr lang="ru-RU" dirty="0" err="1"/>
              <a:t>vmap</a:t>
            </a:r>
            <a:r>
              <a:rPr lang="ru-RU" dirty="0"/>
              <a:t> </a:t>
            </a:r>
            <a:r>
              <a:rPr lang="ru-RU" dirty="0" err="1"/>
              <a:t>дозволяє</a:t>
            </a:r>
            <a:r>
              <a:rPr lang="ru-RU" dirty="0"/>
              <a:t> </a:t>
            </a:r>
            <a:r>
              <a:rPr lang="ru-RU" dirty="0" err="1"/>
              <a:t>застосовувати</a:t>
            </a:r>
            <a:r>
              <a:rPr lang="ru-RU" dirty="0"/>
              <a:t> </a:t>
            </a:r>
            <a:r>
              <a:rPr lang="ru-RU" dirty="0" err="1"/>
              <a:t>функцію</a:t>
            </a:r>
            <a:r>
              <a:rPr lang="ru-RU" dirty="0"/>
              <a:t> до кожного рядка без явного циклу.</a:t>
            </a: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8333" y="2276198"/>
            <a:ext cx="3962400" cy="251994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975989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1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Офіс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Офіс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Тема1" id="{884C1F1E-9F01-4BBC-9178-D2152F7854D1}" vid="{BC98F467-AD48-49C5-B04A-5003BE156FC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Тема1</Template>
  <TotalTime>981</TotalTime>
  <Words>618</Words>
  <Application>Microsoft Office PowerPoint</Application>
  <PresentationFormat>Произвольный</PresentationFormat>
  <Paragraphs>47</Paragraphs>
  <Slides>16</Slides>
  <Notes>0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16</vt:i4>
      </vt:variant>
    </vt:vector>
  </HeadingPairs>
  <TitlesOfParts>
    <vt:vector size="17" baseType="lpstr">
      <vt:lpstr>Тема1</vt:lpstr>
      <vt:lpstr>ММП 2025/2026</vt:lpstr>
      <vt:lpstr>Основні особливості DataFrame</vt:lpstr>
      <vt:lpstr>Аналоги для матричних операцій. Порівняння</vt:lpstr>
      <vt:lpstr>Аналоги для матричних операцій. Порівняння</vt:lpstr>
      <vt:lpstr>Аналоги для матричних операцій. Порівняння</vt:lpstr>
      <vt:lpstr>Базові матричні операції з JAX</vt:lpstr>
      <vt:lpstr>JIT-компіляція для прискорення</vt:lpstr>
      <vt:lpstr>Автоматичне диференціювання</vt:lpstr>
      <vt:lpstr>Векторизація з vmap</vt:lpstr>
      <vt:lpstr>Векторизація з vmap</vt:lpstr>
      <vt:lpstr>Зовнішні колбеки в JAX</vt:lpstr>
      <vt:lpstr>jax.pure_callback — чисті колбеки</vt:lpstr>
      <vt:lpstr>experimental.io_callback</vt:lpstr>
      <vt:lpstr>jax.debug.callback — налагодження</vt:lpstr>
      <vt:lpstr>Висновок</vt:lpstr>
      <vt:lpstr>End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ММП 2025/2026</dc:title>
  <dc:creator>Ярослав Хлєвнушко;Канцедал Георгій</dc:creator>
  <cp:lastModifiedBy>Georgiy Kantsedal</cp:lastModifiedBy>
  <cp:revision>29</cp:revision>
  <dcterms:created xsi:type="dcterms:W3CDTF">2025-03-10T11:32:07Z</dcterms:created>
  <dcterms:modified xsi:type="dcterms:W3CDTF">2025-05-09T15:16:46Z</dcterms:modified>
</cp:coreProperties>
</file>