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vml" ContentType="application/vnd.openxmlformats-officedocument.vmlDrawin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theme/theme2.xml" ContentType="application/vnd.openxmlformats-officedocument.theme+xml"/>
  <Override PartName="/ppt/notesSlides/notesSlide1.xml" ContentType="application/vnd.openxmlformats-officedocument.presentationml.notesSlide+xml"/>
  <Override PartName="/ppt/embeddings/oleObject9.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notesSlides/notesSlide2.xml" ContentType="application/vnd.openxmlformats-officedocument.presentationml.notesSlide+xml"/>
  <Override PartName="/ppt/embeddings/oleObject14.bin" ContentType="application/vnd.openxmlformats-officedocument.oleObject"/>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embeddings/oleObject15.bin" ContentType="application/vnd.openxmlformats-officedocument.oleObject"/>
  <Override PartName="/ppt/embeddings/oleObject16.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6" r:id="rId1"/>
  </p:sldMasterIdLst>
  <p:notesMasterIdLst>
    <p:notesMasterId r:id="rId53"/>
  </p:notesMasterIdLst>
  <p:sldIdLst>
    <p:sldId id="270" r:id="rId2"/>
    <p:sldId id="257" r:id="rId3"/>
    <p:sldId id="303" r:id="rId4"/>
    <p:sldId id="279" r:id="rId5"/>
    <p:sldId id="280" r:id="rId6"/>
    <p:sldId id="281" r:id="rId7"/>
    <p:sldId id="282" r:id="rId8"/>
    <p:sldId id="283" r:id="rId9"/>
    <p:sldId id="304" r:id="rId10"/>
    <p:sldId id="315" r:id="rId11"/>
    <p:sldId id="313" r:id="rId12"/>
    <p:sldId id="284" r:id="rId13"/>
    <p:sldId id="285" r:id="rId14"/>
    <p:sldId id="314" r:id="rId15"/>
    <p:sldId id="286" r:id="rId16"/>
    <p:sldId id="308" r:id="rId17"/>
    <p:sldId id="309" r:id="rId18"/>
    <p:sldId id="287" r:id="rId19"/>
    <p:sldId id="310" r:id="rId20"/>
    <p:sldId id="311" r:id="rId21"/>
    <p:sldId id="312" r:id="rId22"/>
    <p:sldId id="306" r:id="rId23"/>
    <p:sldId id="330" r:id="rId24"/>
    <p:sldId id="290" r:id="rId25"/>
    <p:sldId id="294" r:id="rId26"/>
    <p:sldId id="297" r:id="rId27"/>
    <p:sldId id="322" r:id="rId28"/>
    <p:sldId id="331" r:id="rId29"/>
    <p:sldId id="323" r:id="rId30"/>
    <p:sldId id="307" r:id="rId31"/>
    <p:sldId id="320" r:id="rId32"/>
    <p:sldId id="273" r:id="rId33"/>
    <p:sldId id="299" r:id="rId34"/>
    <p:sldId id="324" r:id="rId35"/>
    <p:sldId id="326" r:id="rId36"/>
    <p:sldId id="325" r:id="rId37"/>
    <p:sldId id="327" r:id="rId38"/>
    <p:sldId id="321" r:id="rId39"/>
    <p:sldId id="328" r:id="rId40"/>
    <p:sldId id="329" r:id="rId41"/>
    <p:sldId id="316" r:id="rId42"/>
    <p:sldId id="317" r:id="rId43"/>
    <p:sldId id="318" r:id="rId44"/>
    <p:sldId id="319" r:id="rId45"/>
    <p:sldId id="332" r:id="rId46"/>
    <p:sldId id="333" r:id="rId47"/>
    <p:sldId id="305" r:id="rId48"/>
    <p:sldId id="276" r:id="rId49"/>
    <p:sldId id="277" r:id="rId50"/>
    <p:sldId id="278" r:id="rId51"/>
    <p:sldId id="302"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774" autoAdjust="0"/>
  </p:normalViewPr>
  <p:slideViewPr>
    <p:cSldViewPr>
      <p:cViewPr varScale="1">
        <p:scale>
          <a:sx n="55" d="100"/>
          <a:sy n="55" d="100"/>
        </p:scale>
        <p:origin x="-1712" y="-10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notesMaster" Target="notesMasters/notesMaster1.xml"/><Relationship Id="rId54" Type="http://schemas.openxmlformats.org/officeDocument/2006/relationships/printerSettings" Target="printerSettings/printerSettings1.bin"/><Relationship Id="rId55" Type="http://schemas.openxmlformats.org/officeDocument/2006/relationships/presProps" Target="presProps.xml"/><Relationship Id="rId56" Type="http://schemas.openxmlformats.org/officeDocument/2006/relationships/viewProps" Target="viewProps.xml"/><Relationship Id="rId57" Type="http://schemas.openxmlformats.org/officeDocument/2006/relationships/theme" Target="theme/theme1.xml"/><Relationship Id="rId58"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C1B74D-68C3-4CCC-8191-F805FAB1004C}"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ru-RU"/>
        </a:p>
      </dgm:t>
    </dgm:pt>
    <dgm:pt modelId="{B1AC6032-4048-4DC7-9790-E630DC35B759}">
      <dgm:prSet/>
      <dgm:spPr/>
      <dgm:t>
        <a:bodyPr/>
        <a:lstStyle/>
        <a:p>
          <a:pPr rtl="0"/>
          <a:r>
            <a:rPr lang="en-US" smtClean="0"/>
            <a:t>Synonyms for black-box include: behavioral, functional, opaque-box, and closed-box.</a:t>
          </a:r>
          <a:endParaRPr lang="ru-RU"/>
        </a:p>
      </dgm:t>
    </dgm:pt>
    <dgm:pt modelId="{0922976C-8A25-4E29-BA23-55346D709FB4}" type="parTrans" cxnId="{A8D5553B-33F5-4160-8735-C5CEAAC0776E}">
      <dgm:prSet/>
      <dgm:spPr/>
      <dgm:t>
        <a:bodyPr/>
        <a:lstStyle/>
        <a:p>
          <a:endParaRPr lang="ru-RU"/>
        </a:p>
      </dgm:t>
    </dgm:pt>
    <dgm:pt modelId="{CCE8A066-F922-46CF-BA82-D59EF8E615EA}" type="sibTrans" cxnId="{A8D5553B-33F5-4160-8735-C5CEAAC0776E}">
      <dgm:prSet/>
      <dgm:spPr/>
      <dgm:t>
        <a:bodyPr/>
        <a:lstStyle/>
        <a:p>
          <a:endParaRPr lang="ru-RU"/>
        </a:p>
      </dgm:t>
    </dgm:pt>
    <dgm:pt modelId="{752DA295-9DCD-4F37-9A60-CE91C0224944}">
      <dgm:prSet/>
      <dgm:spPr/>
      <dgm:t>
        <a:bodyPr/>
        <a:lstStyle/>
        <a:p>
          <a:pPr rtl="0"/>
          <a:r>
            <a:rPr lang="en-US" smtClean="0"/>
            <a:t>Synonyms for white-box include: structural, glass-box and clear-box.</a:t>
          </a:r>
          <a:endParaRPr lang="ru-RU"/>
        </a:p>
      </dgm:t>
    </dgm:pt>
    <dgm:pt modelId="{F3C0228F-811E-478B-9BA4-4B89B7529C0C}" type="parTrans" cxnId="{3CB7F723-9DFC-4B06-A280-819DD9ED2A82}">
      <dgm:prSet/>
      <dgm:spPr/>
      <dgm:t>
        <a:bodyPr/>
        <a:lstStyle/>
        <a:p>
          <a:endParaRPr lang="ru-RU"/>
        </a:p>
      </dgm:t>
    </dgm:pt>
    <dgm:pt modelId="{545FB1EB-F730-4840-8508-CA46C435F465}" type="sibTrans" cxnId="{3CB7F723-9DFC-4B06-A280-819DD9ED2A82}">
      <dgm:prSet/>
      <dgm:spPr/>
      <dgm:t>
        <a:bodyPr/>
        <a:lstStyle/>
        <a:p>
          <a:endParaRPr lang="ru-RU"/>
        </a:p>
      </dgm:t>
    </dgm:pt>
    <dgm:pt modelId="{A100C51D-550C-4E04-90FD-A833A6E46B15}">
      <dgm:prSet/>
      <dgm:spPr/>
      <dgm:t>
        <a:bodyPr/>
        <a:lstStyle/>
        <a:p>
          <a:pPr rtl="0"/>
          <a:r>
            <a:rPr lang="en-US" smtClean="0"/>
            <a:t>Generally black box testing will begin early in the software development i.e. in requirement gathering phase itself. But for white box testing approach one has to wait for the designing has to complete.</a:t>
          </a:r>
          <a:endParaRPr lang="ru-RU"/>
        </a:p>
      </dgm:t>
    </dgm:pt>
    <dgm:pt modelId="{843FBA51-38B7-4C6C-98A2-3C7EAF2D96C0}" type="parTrans" cxnId="{ED57CE42-E3E8-4144-BDB4-9553298B49E9}">
      <dgm:prSet/>
      <dgm:spPr/>
      <dgm:t>
        <a:bodyPr/>
        <a:lstStyle/>
        <a:p>
          <a:endParaRPr lang="ru-RU"/>
        </a:p>
      </dgm:t>
    </dgm:pt>
    <dgm:pt modelId="{FC1117FD-6091-48CB-9B50-A347F7590856}" type="sibTrans" cxnId="{ED57CE42-E3E8-4144-BDB4-9553298B49E9}">
      <dgm:prSet/>
      <dgm:spPr/>
      <dgm:t>
        <a:bodyPr/>
        <a:lstStyle/>
        <a:p>
          <a:endParaRPr lang="ru-RU"/>
        </a:p>
      </dgm:t>
    </dgm:pt>
    <dgm:pt modelId="{D3DAB9EA-589F-431E-92AA-4A356F2B3F84}">
      <dgm:prSet/>
      <dgm:spPr/>
      <dgm:t>
        <a:bodyPr/>
        <a:lstStyle/>
        <a:p>
          <a:pPr rtl="0"/>
          <a:r>
            <a:rPr lang="en-US" smtClean="0"/>
            <a:t>We can use black testing strategy almost any size either it may be small or large. But white box testing will be effective only for small lines of codes or piece of codes.</a:t>
          </a:r>
          <a:endParaRPr lang="ru-RU"/>
        </a:p>
      </dgm:t>
    </dgm:pt>
    <dgm:pt modelId="{5A3B4E6A-9230-4877-BAFF-0956E36CE6E4}" type="parTrans" cxnId="{52226229-7D29-4DB3-BCEE-0E7B238A098B}">
      <dgm:prSet/>
      <dgm:spPr/>
      <dgm:t>
        <a:bodyPr/>
        <a:lstStyle/>
        <a:p>
          <a:endParaRPr lang="ru-RU"/>
        </a:p>
      </dgm:t>
    </dgm:pt>
    <dgm:pt modelId="{4DC5BE67-974A-4340-97A3-51639A2B5960}" type="sibTrans" cxnId="{52226229-7D29-4DB3-BCEE-0E7B238A098B}">
      <dgm:prSet/>
      <dgm:spPr/>
      <dgm:t>
        <a:bodyPr/>
        <a:lstStyle/>
        <a:p>
          <a:endParaRPr lang="ru-RU"/>
        </a:p>
      </dgm:t>
    </dgm:pt>
    <dgm:pt modelId="{29C0FCA8-7B6C-4FD4-B272-247B45AB0022}">
      <dgm:prSet/>
      <dgm:spPr/>
      <dgm:t>
        <a:bodyPr/>
        <a:lstStyle/>
        <a:p>
          <a:pPr rtl="0"/>
          <a:r>
            <a:rPr lang="en-US" smtClean="0"/>
            <a:t>In white box testing we can not test Performance of the application. But in Black box testing we can do it.</a:t>
          </a:r>
          <a:br>
            <a:rPr lang="en-US" smtClean="0"/>
          </a:br>
          <a:endParaRPr lang="ru-RU"/>
        </a:p>
      </dgm:t>
    </dgm:pt>
    <dgm:pt modelId="{3B014D44-829C-45E5-B037-36A93084D931}" type="parTrans" cxnId="{85267615-D372-4437-B3C2-054D24BECB8E}">
      <dgm:prSet/>
      <dgm:spPr/>
      <dgm:t>
        <a:bodyPr/>
        <a:lstStyle/>
        <a:p>
          <a:endParaRPr lang="ru-RU"/>
        </a:p>
      </dgm:t>
    </dgm:pt>
    <dgm:pt modelId="{AC09ACFF-5229-4D23-A392-F7D918A50E5D}" type="sibTrans" cxnId="{85267615-D372-4437-B3C2-054D24BECB8E}">
      <dgm:prSet/>
      <dgm:spPr/>
      <dgm:t>
        <a:bodyPr/>
        <a:lstStyle/>
        <a:p>
          <a:endParaRPr lang="ru-RU"/>
        </a:p>
      </dgm:t>
    </dgm:pt>
    <dgm:pt modelId="{41DE5E48-DD83-4988-8A7C-FA0AB0F5A9B4}" type="pres">
      <dgm:prSet presAssocID="{00C1B74D-68C3-4CCC-8191-F805FAB1004C}" presName="linear" presStyleCnt="0">
        <dgm:presLayoutVars>
          <dgm:animLvl val="lvl"/>
          <dgm:resizeHandles val="exact"/>
        </dgm:presLayoutVars>
      </dgm:prSet>
      <dgm:spPr/>
      <dgm:t>
        <a:bodyPr/>
        <a:lstStyle/>
        <a:p>
          <a:endParaRPr lang="ru-RU"/>
        </a:p>
      </dgm:t>
    </dgm:pt>
    <dgm:pt modelId="{69044D93-3641-4475-B2E2-66BC42F96A36}" type="pres">
      <dgm:prSet presAssocID="{B1AC6032-4048-4DC7-9790-E630DC35B759}" presName="parentText" presStyleLbl="node1" presStyleIdx="0" presStyleCnt="5">
        <dgm:presLayoutVars>
          <dgm:chMax val="0"/>
          <dgm:bulletEnabled val="1"/>
        </dgm:presLayoutVars>
      </dgm:prSet>
      <dgm:spPr/>
      <dgm:t>
        <a:bodyPr/>
        <a:lstStyle/>
        <a:p>
          <a:endParaRPr lang="ru-RU"/>
        </a:p>
      </dgm:t>
    </dgm:pt>
    <dgm:pt modelId="{D27FE1AF-55F1-43B4-848C-89494AE06B44}" type="pres">
      <dgm:prSet presAssocID="{CCE8A066-F922-46CF-BA82-D59EF8E615EA}" presName="spacer" presStyleCnt="0"/>
      <dgm:spPr/>
    </dgm:pt>
    <dgm:pt modelId="{FA86AAB7-10F1-4895-B654-47EE9F6DC18C}" type="pres">
      <dgm:prSet presAssocID="{752DA295-9DCD-4F37-9A60-CE91C0224944}" presName="parentText" presStyleLbl="node1" presStyleIdx="1" presStyleCnt="5">
        <dgm:presLayoutVars>
          <dgm:chMax val="0"/>
          <dgm:bulletEnabled val="1"/>
        </dgm:presLayoutVars>
      </dgm:prSet>
      <dgm:spPr/>
      <dgm:t>
        <a:bodyPr/>
        <a:lstStyle/>
        <a:p>
          <a:endParaRPr lang="ru-RU"/>
        </a:p>
      </dgm:t>
    </dgm:pt>
    <dgm:pt modelId="{32D50922-0D17-4F72-899C-2FFFADE2E719}" type="pres">
      <dgm:prSet presAssocID="{545FB1EB-F730-4840-8508-CA46C435F465}" presName="spacer" presStyleCnt="0"/>
      <dgm:spPr/>
    </dgm:pt>
    <dgm:pt modelId="{2D128A9B-357C-40C6-8986-D7CE2E29A029}" type="pres">
      <dgm:prSet presAssocID="{A100C51D-550C-4E04-90FD-A833A6E46B15}" presName="parentText" presStyleLbl="node1" presStyleIdx="2" presStyleCnt="5">
        <dgm:presLayoutVars>
          <dgm:chMax val="0"/>
          <dgm:bulletEnabled val="1"/>
        </dgm:presLayoutVars>
      </dgm:prSet>
      <dgm:spPr/>
      <dgm:t>
        <a:bodyPr/>
        <a:lstStyle/>
        <a:p>
          <a:endParaRPr lang="ru-RU"/>
        </a:p>
      </dgm:t>
    </dgm:pt>
    <dgm:pt modelId="{A9C6FFD0-0957-4873-BAE9-389A7D1B31D2}" type="pres">
      <dgm:prSet presAssocID="{FC1117FD-6091-48CB-9B50-A347F7590856}" presName="spacer" presStyleCnt="0"/>
      <dgm:spPr/>
    </dgm:pt>
    <dgm:pt modelId="{6FC8C843-DF08-463F-A623-64D3CB0E01A0}" type="pres">
      <dgm:prSet presAssocID="{D3DAB9EA-589F-431E-92AA-4A356F2B3F84}" presName="parentText" presStyleLbl="node1" presStyleIdx="3" presStyleCnt="5">
        <dgm:presLayoutVars>
          <dgm:chMax val="0"/>
          <dgm:bulletEnabled val="1"/>
        </dgm:presLayoutVars>
      </dgm:prSet>
      <dgm:spPr/>
      <dgm:t>
        <a:bodyPr/>
        <a:lstStyle/>
        <a:p>
          <a:endParaRPr lang="ru-RU"/>
        </a:p>
      </dgm:t>
    </dgm:pt>
    <dgm:pt modelId="{2A1F2893-9250-4046-BCBC-C42526AC10CE}" type="pres">
      <dgm:prSet presAssocID="{4DC5BE67-974A-4340-97A3-51639A2B5960}" presName="spacer" presStyleCnt="0"/>
      <dgm:spPr/>
    </dgm:pt>
    <dgm:pt modelId="{C289B175-D521-42B2-AD70-BBB628696D56}" type="pres">
      <dgm:prSet presAssocID="{29C0FCA8-7B6C-4FD4-B272-247B45AB0022}" presName="parentText" presStyleLbl="node1" presStyleIdx="4" presStyleCnt="5">
        <dgm:presLayoutVars>
          <dgm:chMax val="0"/>
          <dgm:bulletEnabled val="1"/>
        </dgm:presLayoutVars>
      </dgm:prSet>
      <dgm:spPr/>
      <dgm:t>
        <a:bodyPr/>
        <a:lstStyle/>
        <a:p>
          <a:endParaRPr lang="ru-RU"/>
        </a:p>
      </dgm:t>
    </dgm:pt>
  </dgm:ptLst>
  <dgm:cxnLst>
    <dgm:cxn modelId="{83517132-35C6-46D7-AC82-E252FBB72EA0}" type="presOf" srcId="{A100C51D-550C-4E04-90FD-A833A6E46B15}" destId="{2D128A9B-357C-40C6-8986-D7CE2E29A029}" srcOrd="0" destOrd="0" presId="urn:microsoft.com/office/officeart/2005/8/layout/vList2"/>
    <dgm:cxn modelId="{F7506088-4AAB-4BBA-9F93-4EE41ACF0F4F}" type="presOf" srcId="{29C0FCA8-7B6C-4FD4-B272-247B45AB0022}" destId="{C289B175-D521-42B2-AD70-BBB628696D56}" srcOrd="0" destOrd="0" presId="urn:microsoft.com/office/officeart/2005/8/layout/vList2"/>
    <dgm:cxn modelId="{3CB7F723-9DFC-4B06-A280-819DD9ED2A82}" srcId="{00C1B74D-68C3-4CCC-8191-F805FAB1004C}" destId="{752DA295-9DCD-4F37-9A60-CE91C0224944}" srcOrd="1" destOrd="0" parTransId="{F3C0228F-811E-478B-9BA4-4B89B7529C0C}" sibTransId="{545FB1EB-F730-4840-8508-CA46C435F465}"/>
    <dgm:cxn modelId="{038EE766-7623-4ED9-8F93-7EA8BC518718}" type="presOf" srcId="{D3DAB9EA-589F-431E-92AA-4A356F2B3F84}" destId="{6FC8C843-DF08-463F-A623-64D3CB0E01A0}" srcOrd="0" destOrd="0" presId="urn:microsoft.com/office/officeart/2005/8/layout/vList2"/>
    <dgm:cxn modelId="{52226229-7D29-4DB3-BCEE-0E7B238A098B}" srcId="{00C1B74D-68C3-4CCC-8191-F805FAB1004C}" destId="{D3DAB9EA-589F-431E-92AA-4A356F2B3F84}" srcOrd="3" destOrd="0" parTransId="{5A3B4E6A-9230-4877-BAFF-0956E36CE6E4}" sibTransId="{4DC5BE67-974A-4340-97A3-51639A2B5960}"/>
    <dgm:cxn modelId="{69746E94-ED41-4FD7-B6FF-AFB1B9049D92}" type="presOf" srcId="{752DA295-9DCD-4F37-9A60-CE91C0224944}" destId="{FA86AAB7-10F1-4895-B654-47EE9F6DC18C}" srcOrd="0" destOrd="0" presId="urn:microsoft.com/office/officeart/2005/8/layout/vList2"/>
    <dgm:cxn modelId="{5F8F2E05-BCAC-47C8-89CD-C5B28A1BE462}" type="presOf" srcId="{B1AC6032-4048-4DC7-9790-E630DC35B759}" destId="{69044D93-3641-4475-B2E2-66BC42F96A36}" srcOrd="0" destOrd="0" presId="urn:microsoft.com/office/officeart/2005/8/layout/vList2"/>
    <dgm:cxn modelId="{85267615-D372-4437-B3C2-054D24BECB8E}" srcId="{00C1B74D-68C3-4CCC-8191-F805FAB1004C}" destId="{29C0FCA8-7B6C-4FD4-B272-247B45AB0022}" srcOrd="4" destOrd="0" parTransId="{3B014D44-829C-45E5-B037-36A93084D931}" sibTransId="{AC09ACFF-5229-4D23-A392-F7D918A50E5D}"/>
    <dgm:cxn modelId="{05961A82-4B90-431D-B6A9-C1A81101B0B4}" type="presOf" srcId="{00C1B74D-68C3-4CCC-8191-F805FAB1004C}" destId="{41DE5E48-DD83-4988-8A7C-FA0AB0F5A9B4}" srcOrd="0" destOrd="0" presId="urn:microsoft.com/office/officeart/2005/8/layout/vList2"/>
    <dgm:cxn modelId="{ED57CE42-E3E8-4144-BDB4-9553298B49E9}" srcId="{00C1B74D-68C3-4CCC-8191-F805FAB1004C}" destId="{A100C51D-550C-4E04-90FD-A833A6E46B15}" srcOrd="2" destOrd="0" parTransId="{843FBA51-38B7-4C6C-98A2-3C7EAF2D96C0}" sibTransId="{FC1117FD-6091-48CB-9B50-A347F7590856}"/>
    <dgm:cxn modelId="{A8D5553B-33F5-4160-8735-C5CEAAC0776E}" srcId="{00C1B74D-68C3-4CCC-8191-F805FAB1004C}" destId="{B1AC6032-4048-4DC7-9790-E630DC35B759}" srcOrd="0" destOrd="0" parTransId="{0922976C-8A25-4E29-BA23-55346D709FB4}" sibTransId="{CCE8A066-F922-46CF-BA82-D59EF8E615EA}"/>
    <dgm:cxn modelId="{2792D5A1-2E59-4F62-9DFE-87C36ADB9D04}" type="presParOf" srcId="{41DE5E48-DD83-4988-8A7C-FA0AB0F5A9B4}" destId="{69044D93-3641-4475-B2E2-66BC42F96A36}" srcOrd="0" destOrd="0" presId="urn:microsoft.com/office/officeart/2005/8/layout/vList2"/>
    <dgm:cxn modelId="{9B67A575-FD35-495B-B5ED-C0F28896F87F}" type="presParOf" srcId="{41DE5E48-DD83-4988-8A7C-FA0AB0F5A9B4}" destId="{D27FE1AF-55F1-43B4-848C-89494AE06B44}" srcOrd="1" destOrd="0" presId="urn:microsoft.com/office/officeart/2005/8/layout/vList2"/>
    <dgm:cxn modelId="{DDADEC7F-0DE8-452C-9BCB-516FB18C4A5B}" type="presParOf" srcId="{41DE5E48-DD83-4988-8A7C-FA0AB0F5A9B4}" destId="{FA86AAB7-10F1-4895-B654-47EE9F6DC18C}" srcOrd="2" destOrd="0" presId="urn:microsoft.com/office/officeart/2005/8/layout/vList2"/>
    <dgm:cxn modelId="{E76EF657-E38D-46FD-9D6E-E8696F59FEA6}" type="presParOf" srcId="{41DE5E48-DD83-4988-8A7C-FA0AB0F5A9B4}" destId="{32D50922-0D17-4F72-899C-2FFFADE2E719}" srcOrd="3" destOrd="0" presId="urn:microsoft.com/office/officeart/2005/8/layout/vList2"/>
    <dgm:cxn modelId="{113E524B-FF4F-48AB-811A-5EFFDF7343CE}" type="presParOf" srcId="{41DE5E48-DD83-4988-8A7C-FA0AB0F5A9B4}" destId="{2D128A9B-357C-40C6-8986-D7CE2E29A029}" srcOrd="4" destOrd="0" presId="urn:microsoft.com/office/officeart/2005/8/layout/vList2"/>
    <dgm:cxn modelId="{652578C8-C97A-43D6-97A3-B4E6B7B79492}" type="presParOf" srcId="{41DE5E48-DD83-4988-8A7C-FA0AB0F5A9B4}" destId="{A9C6FFD0-0957-4873-BAE9-389A7D1B31D2}" srcOrd="5" destOrd="0" presId="urn:microsoft.com/office/officeart/2005/8/layout/vList2"/>
    <dgm:cxn modelId="{CF431AA6-9223-408D-90A1-98B3B4B597EC}" type="presParOf" srcId="{41DE5E48-DD83-4988-8A7C-FA0AB0F5A9B4}" destId="{6FC8C843-DF08-463F-A623-64D3CB0E01A0}" srcOrd="6" destOrd="0" presId="urn:microsoft.com/office/officeart/2005/8/layout/vList2"/>
    <dgm:cxn modelId="{23DF7FEC-832F-4A8F-821A-A821AAFB0794}" type="presParOf" srcId="{41DE5E48-DD83-4988-8A7C-FA0AB0F5A9B4}" destId="{2A1F2893-9250-4046-BCBC-C42526AC10CE}" srcOrd="7" destOrd="0" presId="urn:microsoft.com/office/officeart/2005/8/layout/vList2"/>
    <dgm:cxn modelId="{749632A2-1334-4305-AC22-C770D8E8CE8F}" type="presParOf" srcId="{41DE5E48-DD83-4988-8A7C-FA0AB0F5A9B4}" destId="{C289B175-D521-42B2-AD70-BBB628696D5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C7A24F-DE63-453B-B9F4-BDDA99A9A8BA}" type="doc">
      <dgm:prSet loTypeId="urn:microsoft.com/office/officeart/2005/8/layout/vList5" loCatId="list" qsTypeId="urn:microsoft.com/office/officeart/2005/8/quickstyle/simple2" qsCatId="simple" csTypeId="urn:microsoft.com/office/officeart/2005/8/colors/accent1_2" csCatId="accent1" phldr="1"/>
      <dgm:spPr/>
      <dgm:t>
        <a:bodyPr/>
        <a:lstStyle/>
        <a:p>
          <a:endParaRPr lang="ru-RU"/>
        </a:p>
      </dgm:t>
    </dgm:pt>
    <dgm:pt modelId="{9599288E-E7D9-493A-A972-813555C5A2ED}">
      <dgm:prSet/>
      <dgm:spPr/>
      <dgm:t>
        <a:bodyPr/>
        <a:lstStyle/>
        <a:p>
          <a:pPr rtl="0"/>
          <a:r>
            <a:rPr lang="en-US" dirty="0" smtClean="0"/>
            <a:t>Time</a:t>
          </a:r>
          <a:endParaRPr lang="ru-RU" dirty="0"/>
        </a:p>
      </dgm:t>
    </dgm:pt>
    <dgm:pt modelId="{C67E56B5-DC2F-4E28-8A0A-E9D24C65E80B}" type="parTrans" cxnId="{697B6D3F-AE52-408C-8EEB-2324AFC867F1}">
      <dgm:prSet/>
      <dgm:spPr/>
      <dgm:t>
        <a:bodyPr/>
        <a:lstStyle/>
        <a:p>
          <a:endParaRPr lang="ru-RU"/>
        </a:p>
      </dgm:t>
    </dgm:pt>
    <dgm:pt modelId="{A083D804-E283-46B1-85DD-A033DB9DCB22}" type="sibTrans" cxnId="{697B6D3F-AE52-408C-8EEB-2324AFC867F1}">
      <dgm:prSet/>
      <dgm:spPr/>
      <dgm:t>
        <a:bodyPr/>
        <a:lstStyle/>
        <a:p>
          <a:endParaRPr lang="ru-RU"/>
        </a:p>
      </dgm:t>
    </dgm:pt>
    <dgm:pt modelId="{D5A1F930-9095-4BBC-AF00-92A749471ADA}">
      <dgm:prSet/>
      <dgm:spPr/>
      <dgm:t>
        <a:bodyPr/>
        <a:lstStyle/>
        <a:p>
          <a:pPr rtl="0"/>
          <a:r>
            <a:rPr lang="en-US" smtClean="0"/>
            <a:t>Unit testing</a:t>
          </a:r>
          <a:endParaRPr lang="ru-RU"/>
        </a:p>
      </dgm:t>
    </dgm:pt>
    <dgm:pt modelId="{54C13A6A-B4C3-46D9-8480-A55EF10D0D5B}" type="parTrans" cxnId="{B38EB0D6-F4AC-4534-AF6E-CF6781EEC5D8}">
      <dgm:prSet/>
      <dgm:spPr/>
      <dgm:t>
        <a:bodyPr/>
        <a:lstStyle/>
        <a:p>
          <a:endParaRPr lang="ru-RU"/>
        </a:p>
      </dgm:t>
    </dgm:pt>
    <dgm:pt modelId="{9142D32F-843B-4A3D-98FC-4CFE54D89ECE}" type="sibTrans" cxnId="{B38EB0D6-F4AC-4534-AF6E-CF6781EEC5D8}">
      <dgm:prSet/>
      <dgm:spPr/>
      <dgm:t>
        <a:bodyPr/>
        <a:lstStyle/>
        <a:p>
          <a:endParaRPr lang="ru-RU"/>
        </a:p>
      </dgm:t>
    </dgm:pt>
    <dgm:pt modelId="{ABCA074D-7D87-465D-BC20-B70E9FA42665}">
      <dgm:prSet/>
      <dgm:spPr/>
      <dgm:t>
        <a:bodyPr/>
        <a:lstStyle/>
        <a:p>
          <a:pPr rtl="0"/>
          <a:r>
            <a:rPr lang="en-US" smtClean="0"/>
            <a:t>Integration testing</a:t>
          </a:r>
          <a:endParaRPr lang="ru-RU"/>
        </a:p>
      </dgm:t>
    </dgm:pt>
    <dgm:pt modelId="{050AE3BB-DDB7-4A72-902B-B81432639849}" type="parTrans" cxnId="{B01B6BD1-EE16-4DBE-8DA4-6C7F18F28C41}">
      <dgm:prSet/>
      <dgm:spPr/>
      <dgm:t>
        <a:bodyPr/>
        <a:lstStyle/>
        <a:p>
          <a:endParaRPr lang="ru-RU"/>
        </a:p>
      </dgm:t>
    </dgm:pt>
    <dgm:pt modelId="{BA5598BA-BFA5-4CB8-B667-2A760B2B1709}" type="sibTrans" cxnId="{B01B6BD1-EE16-4DBE-8DA4-6C7F18F28C41}">
      <dgm:prSet/>
      <dgm:spPr/>
      <dgm:t>
        <a:bodyPr/>
        <a:lstStyle/>
        <a:p>
          <a:endParaRPr lang="ru-RU"/>
        </a:p>
      </dgm:t>
    </dgm:pt>
    <dgm:pt modelId="{9F4E823E-8DD9-41F6-8D40-08FCABF219AD}">
      <dgm:prSet/>
      <dgm:spPr/>
      <dgm:t>
        <a:bodyPr/>
        <a:lstStyle/>
        <a:p>
          <a:pPr rtl="0"/>
          <a:r>
            <a:rPr lang="en-US" smtClean="0"/>
            <a:t>System testing</a:t>
          </a:r>
          <a:endParaRPr lang="ru-RU"/>
        </a:p>
      </dgm:t>
    </dgm:pt>
    <dgm:pt modelId="{44772B5A-DD4E-438B-86E3-42ECCE62D75F}" type="parTrans" cxnId="{04E8B480-3D9F-4D19-9932-046898A68AAA}">
      <dgm:prSet/>
      <dgm:spPr/>
      <dgm:t>
        <a:bodyPr/>
        <a:lstStyle/>
        <a:p>
          <a:endParaRPr lang="ru-RU"/>
        </a:p>
      </dgm:t>
    </dgm:pt>
    <dgm:pt modelId="{59B1F2B3-E3A4-4E4B-8A6A-C01653AE007B}" type="sibTrans" cxnId="{04E8B480-3D9F-4D19-9932-046898A68AAA}">
      <dgm:prSet/>
      <dgm:spPr/>
      <dgm:t>
        <a:bodyPr/>
        <a:lstStyle/>
        <a:p>
          <a:endParaRPr lang="ru-RU"/>
        </a:p>
      </dgm:t>
    </dgm:pt>
    <dgm:pt modelId="{5083EB85-85BF-4F72-9830-024E41C5B981}">
      <dgm:prSet/>
      <dgm:spPr/>
      <dgm:t>
        <a:bodyPr/>
        <a:lstStyle/>
        <a:p>
          <a:pPr rtl="0"/>
          <a:r>
            <a:rPr lang="en-US" smtClean="0"/>
            <a:t>System integration testing</a:t>
          </a:r>
          <a:endParaRPr lang="ru-RU"/>
        </a:p>
      </dgm:t>
    </dgm:pt>
    <dgm:pt modelId="{B25821B5-27D1-4E40-A0E5-26BCB02FC312}" type="parTrans" cxnId="{7D5BEBEB-B8ED-42F7-9EBD-E1F57E7F9C7D}">
      <dgm:prSet/>
      <dgm:spPr/>
      <dgm:t>
        <a:bodyPr/>
        <a:lstStyle/>
        <a:p>
          <a:endParaRPr lang="ru-RU"/>
        </a:p>
      </dgm:t>
    </dgm:pt>
    <dgm:pt modelId="{1BA5203F-A480-401E-893E-D390A76E56D1}" type="sibTrans" cxnId="{7D5BEBEB-B8ED-42F7-9EBD-E1F57E7F9C7D}">
      <dgm:prSet/>
      <dgm:spPr/>
      <dgm:t>
        <a:bodyPr/>
        <a:lstStyle/>
        <a:p>
          <a:endParaRPr lang="ru-RU"/>
        </a:p>
      </dgm:t>
    </dgm:pt>
    <dgm:pt modelId="{69FF5C71-26D4-46F9-A6C0-950FB88E698D}">
      <dgm:prSet/>
      <dgm:spPr/>
      <dgm:t>
        <a:bodyPr/>
        <a:lstStyle/>
        <a:p>
          <a:pPr rtl="0"/>
          <a:r>
            <a:rPr lang="en-US" dirty="0" smtClean="0"/>
            <a:t>Level of specificity</a:t>
          </a:r>
          <a:endParaRPr lang="ru-RU" dirty="0"/>
        </a:p>
      </dgm:t>
    </dgm:pt>
    <dgm:pt modelId="{5E6180C7-EC7F-4B03-9A57-A9CA3CCDD303}" type="parTrans" cxnId="{27835A59-0C2B-4C4D-8C10-C4D8B2E4D738}">
      <dgm:prSet/>
      <dgm:spPr/>
      <dgm:t>
        <a:bodyPr/>
        <a:lstStyle/>
        <a:p>
          <a:endParaRPr lang="ru-RU"/>
        </a:p>
      </dgm:t>
    </dgm:pt>
    <dgm:pt modelId="{FC514534-87A5-4BA4-93DA-27C6EF76C647}" type="sibTrans" cxnId="{27835A59-0C2B-4C4D-8C10-C4D8B2E4D738}">
      <dgm:prSet/>
      <dgm:spPr/>
      <dgm:t>
        <a:bodyPr/>
        <a:lstStyle/>
        <a:p>
          <a:endParaRPr lang="ru-RU"/>
        </a:p>
      </dgm:t>
    </dgm:pt>
    <dgm:pt modelId="{26CDB209-54FB-4763-97E3-F246518468BD}">
      <dgm:prSet/>
      <dgm:spPr/>
      <dgm:t>
        <a:bodyPr/>
        <a:lstStyle/>
        <a:p>
          <a:pPr rtl="0"/>
          <a:r>
            <a:rPr lang="en-US" smtClean="0"/>
            <a:t>Regression testing</a:t>
          </a:r>
          <a:endParaRPr lang="ru-RU"/>
        </a:p>
      </dgm:t>
    </dgm:pt>
    <dgm:pt modelId="{CB6B91F8-8F05-4A8E-9227-8E0FBE5FD1F0}" type="parTrans" cxnId="{A6426A84-1CF0-4941-8780-39B5C9790CDF}">
      <dgm:prSet/>
      <dgm:spPr/>
      <dgm:t>
        <a:bodyPr/>
        <a:lstStyle/>
        <a:p>
          <a:endParaRPr lang="ru-RU"/>
        </a:p>
      </dgm:t>
    </dgm:pt>
    <dgm:pt modelId="{B72EEB55-A44E-4B5A-AE61-5771DBD770FE}" type="sibTrans" cxnId="{A6426A84-1CF0-4941-8780-39B5C9790CDF}">
      <dgm:prSet/>
      <dgm:spPr/>
      <dgm:t>
        <a:bodyPr/>
        <a:lstStyle/>
        <a:p>
          <a:endParaRPr lang="ru-RU"/>
        </a:p>
      </dgm:t>
    </dgm:pt>
    <dgm:pt modelId="{A0D9C613-6E55-4410-BF86-396DE1B5D609}">
      <dgm:prSet/>
      <dgm:spPr/>
      <dgm:t>
        <a:bodyPr/>
        <a:lstStyle/>
        <a:p>
          <a:pPr rtl="0"/>
          <a:r>
            <a:rPr lang="en-US" smtClean="0"/>
            <a:t>Acceptance testing</a:t>
          </a:r>
          <a:endParaRPr lang="ru-RU"/>
        </a:p>
      </dgm:t>
    </dgm:pt>
    <dgm:pt modelId="{937B3B77-A52F-443F-A879-1F4B78F54A81}" type="parTrans" cxnId="{D438A30C-5F52-4C03-860D-9BA3D5CBCA8B}">
      <dgm:prSet/>
      <dgm:spPr/>
      <dgm:t>
        <a:bodyPr/>
        <a:lstStyle/>
        <a:p>
          <a:endParaRPr lang="ru-RU"/>
        </a:p>
      </dgm:t>
    </dgm:pt>
    <dgm:pt modelId="{FBCBA175-943F-474B-8279-4732D8BDAF02}" type="sibTrans" cxnId="{D438A30C-5F52-4C03-860D-9BA3D5CBCA8B}">
      <dgm:prSet/>
      <dgm:spPr/>
      <dgm:t>
        <a:bodyPr/>
        <a:lstStyle/>
        <a:p>
          <a:endParaRPr lang="ru-RU"/>
        </a:p>
      </dgm:t>
    </dgm:pt>
    <dgm:pt modelId="{C242FC6B-94C3-4500-A176-43F1B32C70FA}">
      <dgm:prSet/>
      <dgm:spPr/>
      <dgm:t>
        <a:bodyPr/>
        <a:lstStyle/>
        <a:p>
          <a:pPr rtl="0"/>
          <a:r>
            <a:rPr lang="en-US" smtClean="0"/>
            <a:t>Alpha testing</a:t>
          </a:r>
          <a:endParaRPr lang="ru-RU"/>
        </a:p>
      </dgm:t>
    </dgm:pt>
    <dgm:pt modelId="{FD46DCCE-3114-45CF-B0C3-B786C2CA9009}" type="parTrans" cxnId="{6AB437E2-708D-4523-A349-BD5D497D1D28}">
      <dgm:prSet/>
      <dgm:spPr/>
      <dgm:t>
        <a:bodyPr/>
        <a:lstStyle/>
        <a:p>
          <a:endParaRPr lang="ru-RU"/>
        </a:p>
      </dgm:t>
    </dgm:pt>
    <dgm:pt modelId="{7EAA7B37-09ED-47C6-BE12-201552C8A300}" type="sibTrans" cxnId="{6AB437E2-708D-4523-A349-BD5D497D1D28}">
      <dgm:prSet/>
      <dgm:spPr/>
      <dgm:t>
        <a:bodyPr/>
        <a:lstStyle/>
        <a:p>
          <a:endParaRPr lang="ru-RU"/>
        </a:p>
      </dgm:t>
    </dgm:pt>
    <dgm:pt modelId="{003AD740-2497-4E36-A4B2-02147E7686CC}">
      <dgm:prSet/>
      <dgm:spPr/>
      <dgm:t>
        <a:bodyPr/>
        <a:lstStyle/>
        <a:p>
          <a:pPr rtl="0"/>
          <a:r>
            <a:rPr lang="en-US" smtClean="0"/>
            <a:t>Beta testing</a:t>
          </a:r>
          <a:endParaRPr lang="ru-RU"/>
        </a:p>
      </dgm:t>
    </dgm:pt>
    <dgm:pt modelId="{D069BC9B-D6AC-4D65-8FEF-CD9ABF2D5EE4}" type="parTrans" cxnId="{3D038F4E-2E98-4897-9C5F-84B345085972}">
      <dgm:prSet/>
      <dgm:spPr/>
      <dgm:t>
        <a:bodyPr/>
        <a:lstStyle/>
        <a:p>
          <a:endParaRPr lang="ru-RU"/>
        </a:p>
      </dgm:t>
    </dgm:pt>
    <dgm:pt modelId="{B8F04217-ECFD-466C-9722-22278ED0C50D}" type="sibTrans" cxnId="{3D038F4E-2E98-4897-9C5F-84B345085972}">
      <dgm:prSet/>
      <dgm:spPr/>
      <dgm:t>
        <a:bodyPr/>
        <a:lstStyle/>
        <a:p>
          <a:endParaRPr lang="ru-RU"/>
        </a:p>
      </dgm:t>
    </dgm:pt>
    <dgm:pt modelId="{B2FD954D-1F87-49E5-A5A0-5CD71AE2FF73}" type="pres">
      <dgm:prSet presAssocID="{B6C7A24F-DE63-453B-B9F4-BDDA99A9A8BA}" presName="Name0" presStyleCnt="0">
        <dgm:presLayoutVars>
          <dgm:dir/>
          <dgm:animLvl val="lvl"/>
          <dgm:resizeHandles val="exact"/>
        </dgm:presLayoutVars>
      </dgm:prSet>
      <dgm:spPr/>
      <dgm:t>
        <a:bodyPr/>
        <a:lstStyle/>
        <a:p>
          <a:endParaRPr lang="ru-RU"/>
        </a:p>
      </dgm:t>
    </dgm:pt>
    <dgm:pt modelId="{D62B18F4-0561-4384-9AEF-FB5FE356D4D6}" type="pres">
      <dgm:prSet presAssocID="{9599288E-E7D9-493A-A972-813555C5A2ED}" presName="linNode" presStyleCnt="0"/>
      <dgm:spPr/>
    </dgm:pt>
    <dgm:pt modelId="{B5D36682-18E4-438F-91F5-8FDA2D548E32}" type="pres">
      <dgm:prSet presAssocID="{9599288E-E7D9-493A-A972-813555C5A2ED}" presName="parentText" presStyleLbl="node1" presStyleIdx="0" presStyleCnt="2">
        <dgm:presLayoutVars>
          <dgm:chMax val="1"/>
          <dgm:bulletEnabled val="1"/>
        </dgm:presLayoutVars>
      </dgm:prSet>
      <dgm:spPr/>
      <dgm:t>
        <a:bodyPr/>
        <a:lstStyle/>
        <a:p>
          <a:endParaRPr lang="ru-RU"/>
        </a:p>
      </dgm:t>
    </dgm:pt>
    <dgm:pt modelId="{B0D02E7B-0E7A-4A9F-9CF7-3FE24D2B2477}" type="pres">
      <dgm:prSet presAssocID="{9599288E-E7D9-493A-A972-813555C5A2ED}" presName="descendantText" presStyleLbl="alignAccFollowNode1" presStyleIdx="0" presStyleCnt="2">
        <dgm:presLayoutVars>
          <dgm:bulletEnabled val="1"/>
        </dgm:presLayoutVars>
      </dgm:prSet>
      <dgm:spPr/>
      <dgm:t>
        <a:bodyPr/>
        <a:lstStyle/>
        <a:p>
          <a:endParaRPr lang="ru-RU"/>
        </a:p>
      </dgm:t>
    </dgm:pt>
    <dgm:pt modelId="{8E4F781A-64EA-4243-A365-FBD7F8705D9C}" type="pres">
      <dgm:prSet presAssocID="{A083D804-E283-46B1-85DD-A033DB9DCB22}" presName="sp" presStyleCnt="0"/>
      <dgm:spPr/>
    </dgm:pt>
    <dgm:pt modelId="{0704363C-A97A-4F61-97C5-02C2369DBCFD}" type="pres">
      <dgm:prSet presAssocID="{69FF5C71-26D4-46F9-A6C0-950FB88E698D}" presName="linNode" presStyleCnt="0"/>
      <dgm:spPr/>
    </dgm:pt>
    <dgm:pt modelId="{A4757B94-2CA4-4A4E-BEEB-7621FD7B10B8}" type="pres">
      <dgm:prSet presAssocID="{69FF5C71-26D4-46F9-A6C0-950FB88E698D}" presName="parentText" presStyleLbl="node1" presStyleIdx="1" presStyleCnt="2">
        <dgm:presLayoutVars>
          <dgm:chMax val="1"/>
          <dgm:bulletEnabled val="1"/>
        </dgm:presLayoutVars>
      </dgm:prSet>
      <dgm:spPr/>
      <dgm:t>
        <a:bodyPr/>
        <a:lstStyle/>
        <a:p>
          <a:endParaRPr lang="ru-RU"/>
        </a:p>
      </dgm:t>
    </dgm:pt>
    <dgm:pt modelId="{6A07A91F-AA22-4EC2-9EEA-046A88783431}" type="pres">
      <dgm:prSet presAssocID="{69FF5C71-26D4-46F9-A6C0-950FB88E698D}" presName="descendantText" presStyleLbl="alignAccFollowNode1" presStyleIdx="1" presStyleCnt="2">
        <dgm:presLayoutVars>
          <dgm:bulletEnabled val="1"/>
        </dgm:presLayoutVars>
      </dgm:prSet>
      <dgm:spPr/>
      <dgm:t>
        <a:bodyPr/>
        <a:lstStyle/>
        <a:p>
          <a:endParaRPr lang="ru-RU"/>
        </a:p>
      </dgm:t>
    </dgm:pt>
  </dgm:ptLst>
  <dgm:cxnLst>
    <dgm:cxn modelId="{40E66E71-2576-47D0-B7D1-B2780D7DACE1}" type="presOf" srcId="{9599288E-E7D9-493A-A972-813555C5A2ED}" destId="{B5D36682-18E4-438F-91F5-8FDA2D548E32}" srcOrd="0" destOrd="0" presId="urn:microsoft.com/office/officeart/2005/8/layout/vList5"/>
    <dgm:cxn modelId="{6F769BD2-B017-4FF7-85C4-AFF2FEA34C14}" type="presOf" srcId="{D5A1F930-9095-4BBC-AF00-92A749471ADA}" destId="{B0D02E7B-0E7A-4A9F-9CF7-3FE24D2B2477}" srcOrd="0" destOrd="0" presId="urn:microsoft.com/office/officeart/2005/8/layout/vList5"/>
    <dgm:cxn modelId="{A89469E9-49A7-40DE-A002-D003B05816C0}" type="presOf" srcId="{9F4E823E-8DD9-41F6-8D40-08FCABF219AD}" destId="{B0D02E7B-0E7A-4A9F-9CF7-3FE24D2B2477}" srcOrd="0" destOrd="2" presId="urn:microsoft.com/office/officeart/2005/8/layout/vList5"/>
    <dgm:cxn modelId="{3D038F4E-2E98-4897-9C5F-84B345085972}" srcId="{69FF5C71-26D4-46F9-A6C0-950FB88E698D}" destId="{003AD740-2497-4E36-A4B2-02147E7686CC}" srcOrd="3" destOrd="0" parTransId="{D069BC9B-D6AC-4D65-8FEF-CD9ABF2D5EE4}" sibTransId="{B8F04217-ECFD-466C-9722-22278ED0C50D}"/>
    <dgm:cxn modelId="{0CC2925B-F4F7-4711-99B5-E9389BB6DAEA}" type="presOf" srcId="{003AD740-2497-4E36-A4B2-02147E7686CC}" destId="{6A07A91F-AA22-4EC2-9EEA-046A88783431}" srcOrd="0" destOrd="3" presId="urn:microsoft.com/office/officeart/2005/8/layout/vList5"/>
    <dgm:cxn modelId="{2FC19C0A-4977-489A-9415-CC47C3A742DA}" type="presOf" srcId="{26CDB209-54FB-4763-97E3-F246518468BD}" destId="{6A07A91F-AA22-4EC2-9EEA-046A88783431}" srcOrd="0" destOrd="0" presId="urn:microsoft.com/office/officeart/2005/8/layout/vList5"/>
    <dgm:cxn modelId="{D735F722-96D4-4294-903F-BD0BF1FC8095}" type="presOf" srcId="{A0D9C613-6E55-4410-BF86-396DE1B5D609}" destId="{6A07A91F-AA22-4EC2-9EEA-046A88783431}" srcOrd="0" destOrd="1" presId="urn:microsoft.com/office/officeart/2005/8/layout/vList5"/>
    <dgm:cxn modelId="{697B6D3F-AE52-408C-8EEB-2324AFC867F1}" srcId="{B6C7A24F-DE63-453B-B9F4-BDDA99A9A8BA}" destId="{9599288E-E7D9-493A-A972-813555C5A2ED}" srcOrd="0" destOrd="0" parTransId="{C67E56B5-DC2F-4E28-8A0A-E9D24C65E80B}" sibTransId="{A083D804-E283-46B1-85DD-A033DB9DCB22}"/>
    <dgm:cxn modelId="{A6426A84-1CF0-4941-8780-39B5C9790CDF}" srcId="{69FF5C71-26D4-46F9-A6C0-950FB88E698D}" destId="{26CDB209-54FB-4763-97E3-F246518468BD}" srcOrd="0" destOrd="0" parTransId="{CB6B91F8-8F05-4A8E-9227-8E0FBE5FD1F0}" sibTransId="{B72EEB55-A44E-4B5A-AE61-5771DBD770FE}"/>
    <dgm:cxn modelId="{04E8B480-3D9F-4D19-9932-046898A68AAA}" srcId="{9599288E-E7D9-493A-A972-813555C5A2ED}" destId="{9F4E823E-8DD9-41F6-8D40-08FCABF219AD}" srcOrd="2" destOrd="0" parTransId="{44772B5A-DD4E-438B-86E3-42ECCE62D75F}" sibTransId="{59B1F2B3-E3A4-4E4B-8A6A-C01653AE007B}"/>
    <dgm:cxn modelId="{D438A30C-5F52-4C03-860D-9BA3D5CBCA8B}" srcId="{69FF5C71-26D4-46F9-A6C0-950FB88E698D}" destId="{A0D9C613-6E55-4410-BF86-396DE1B5D609}" srcOrd="1" destOrd="0" parTransId="{937B3B77-A52F-443F-A879-1F4B78F54A81}" sibTransId="{FBCBA175-943F-474B-8279-4732D8BDAF02}"/>
    <dgm:cxn modelId="{D42F7531-ABDA-4E15-AB19-8EF82C0DA245}" type="presOf" srcId="{B6C7A24F-DE63-453B-B9F4-BDDA99A9A8BA}" destId="{B2FD954D-1F87-49E5-A5A0-5CD71AE2FF73}" srcOrd="0" destOrd="0" presId="urn:microsoft.com/office/officeart/2005/8/layout/vList5"/>
    <dgm:cxn modelId="{B01B6BD1-EE16-4DBE-8DA4-6C7F18F28C41}" srcId="{9599288E-E7D9-493A-A972-813555C5A2ED}" destId="{ABCA074D-7D87-465D-BC20-B70E9FA42665}" srcOrd="1" destOrd="0" parTransId="{050AE3BB-DDB7-4A72-902B-B81432639849}" sibTransId="{BA5598BA-BFA5-4CB8-B667-2A760B2B1709}"/>
    <dgm:cxn modelId="{990D69CF-6FDC-422B-8624-F740E2F9C48B}" type="presOf" srcId="{C242FC6B-94C3-4500-A176-43F1B32C70FA}" destId="{6A07A91F-AA22-4EC2-9EEA-046A88783431}" srcOrd="0" destOrd="2" presId="urn:microsoft.com/office/officeart/2005/8/layout/vList5"/>
    <dgm:cxn modelId="{03965C9A-BB69-4BC8-9725-07C4B6E0DBAD}" type="presOf" srcId="{69FF5C71-26D4-46F9-A6C0-950FB88E698D}" destId="{A4757B94-2CA4-4A4E-BEEB-7621FD7B10B8}" srcOrd="0" destOrd="0" presId="urn:microsoft.com/office/officeart/2005/8/layout/vList5"/>
    <dgm:cxn modelId="{B38EB0D6-F4AC-4534-AF6E-CF6781EEC5D8}" srcId="{9599288E-E7D9-493A-A972-813555C5A2ED}" destId="{D5A1F930-9095-4BBC-AF00-92A749471ADA}" srcOrd="0" destOrd="0" parTransId="{54C13A6A-B4C3-46D9-8480-A55EF10D0D5B}" sibTransId="{9142D32F-843B-4A3D-98FC-4CFE54D89ECE}"/>
    <dgm:cxn modelId="{6AB437E2-708D-4523-A349-BD5D497D1D28}" srcId="{69FF5C71-26D4-46F9-A6C0-950FB88E698D}" destId="{C242FC6B-94C3-4500-A176-43F1B32C70FA}" srcOrd="2" destOrd="0" parTransId="{FD46DCCE-3114-45CF-B0C3-B786C2CA9009}" sibTransId="{7EAA7B37-09ED-47C6-BE12-201552C8A300}"/>
    <dgm:cxn modelId="{7D5BEBEB-B8ED-42F7-9EBD-E1F57E7F9C7D}" srcId="{9599288E-E7D9-493A-A972-813555C5A2ED}" destId="{5083EB85-85BF-4F72-9830-024E41C5B981}" srcOrd="3" destOrd="0" parTransId="{B25821B5-27D1-4E40-A0E5-26BCB02FC312}" sibTransId="{1BA5203F-A480-401E-893E-D390A76E56D1}"/>
    <dgm:cxn modelId="{27835A59-0C2B-4C4D-8C10-C4D8B2E4D738}" srcId="{B6C7A24F-DE63-453B-B9F4-BDDA99A9A8BA}" destId="{69FF5C71-26D4-46F9-A6C0-950FB88E698D}" srcOrd="1" destOrd="0" parTransId="{5E6180C7-EC7F-4B03-9A57-A9CA3CCDD303}" sibTransId="{FC514534-87A5-4BA4-93DA-27C6EF76C647}"/>
    <dgm:cxn modelId="{57E085E8-BA4C-408B-88A8-58E96E930931}" type="presOf" srcId="{ABCA074D-7D87-465D-BC20-B70E9FA42665}" destId="{B0D02E7B-0E7A-4A9F-9CF7-3FE24D2B2477}" srcOrd="0" destOrd="1" presId="urn:microsoft.com/office/officeart/2005/8/layout/vList5"/>
    <dgm:cxn modelId="{F41ADF61-D30A-404F-9208-34E27ED4C673}" type="presOf" srcId="{5083EB85-85BF-4F72-9830-024E41C5B981}" destId="{B0D02E7B-0E7A-4A9F-9CF7-3FE24D2B2477}" srcOrd="0" destOrd="3" presId="urn:microsoft.com/office/officeart/2005/8/layout/vList5"/>
    <dgm:cxn modelId="{54714EC7-D39F-4887-B2C4-E7ECDD619712}" type="presParOf" srcId="{B2FD954D-1F87-49E5-A5A0-5CD71AE2FF73}" destId="{D62B18F4-0561-4384-9AEF-FB5FE356D4D6}" srcOrd="0" destOrd="0" presId="urn:microsoft.com/office/officeart/2005/8/layout/vList5"/>
    <dgm:cxn modelId="{7677C3FB-0D0B-400A-8DAA-0FBB8AE87F9F}" type="presParOf" srcId="{D62B18F4-0561-4384-9AEF-FB5FE356D4D6}" destId="{B5D36682-18E4-438F-91F5-8FDA2D548E32}" srcOrd="0" destOrd="0" presId="urn:microsoft.com/office/officeart/2005/8/layout/vList5"/>
    <dgm:cxn modelId="{EF840FA2-6A3F-4325-B579-E7636F5ACF94}" type="presParOf" srcId="{D62B18F4-0561-4384-9AEF-FB5FE356D4D6}" destId="{B0D02E7B-0E7A-4A9F-9CF7-3FE24D2B2477}" srcOrd="1" destOrd="0" presId="urn:microsoft.com/office/officeart/2005/8/layout/vList5"/>
    <dgm:cxn modelId="{68F5AD7F-693E-4480-8244-E73D33B88ED2}" type="presParOf" srcId="{B2FD954D-1F87-49E5-A5A0-5CD71AE2FF73}" destId="{8E4F781A-64EA-4243-A365-FBD7F8705D9C}" srcOrd="1" destOrd="0" presId="urn:microsoft.com/office/officeart/2005/8/layout/vList5"/>
    <dgm:cxn modelId="{B5BCF558-3D46-4A6D-9696-0E86B87FEE27}" type="presParOf" srcId="{B2FD954D-1F87-49E5-A5A0-5CD71AE2FF73}" destId="{0704363C-A97A-4F61-97C5-02C2369DBCFD}" srcOrd="2" destOrd="0" presId="urn:microsoft.com/office/officeart/2005/8/layout/vList5"/>
    <dgm:cxn modelId="{EFCD7D13-EB54-485D-972D-C386C453A4CA}" type="presParOf" srcId="{0704363C-A97A-4F61-97C5-02C2369DBCFD}" destId="{A4757B94-2CA4-4A4E-BEEB-7621FD7B10B8}" srcOrd="0" destOrd="0" presId="urn:microsoft.com/office/officeart/2005/8/layout/vList5"/>
    <dgm:cxn modelId="{3863A65A-DDB8-4706-9054-027E85E2580C}" type="presParOf" srcId="{0704363C-A97A-4F61-97C5-02C2369DBCFD}" destId="{6A07A91F-AA22-4EC2-9EEA-046A8878343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044D93-3641-4475-B2E2-66BC42F96A36}">
      <dsp:nvSpPr>
        <dsp:cNvPr id="0" name=""/>
        <dsp:cNvSpPr/>
      </dsp:nvSpPr>
      <dsp:spPr>
        <a:xfrm>
          <a:off x="0" y="13684"/>
          <a:ext cx="8229600" cy="9429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Synonyms for black-box include: behavioral, functional, opaque-box, and closed-box.</a:t>
          </a:r>
          <a:endParaRPr lang="ru-RU" sz="1700" kern="1200"/>
        </a:p>
      </dsp:txBody>
      <dsp:txXfrm>
        <a:off x="46029" y="59713"/>
        <a:ext cx="8137542" cy="850852"/>
      </dsp:txXfrm>
    </dsp:sp>
    <dsp:sp modelId="{FA86AAB7-10F1-4895-B654-47EE9F6DC18C}">
      <dsp:nvSpPr>
        <dsp:cNvPr id="0" name=""/>
        <dsp:cNvSpPr/>
      </dsp:nvSpPr>
      <dsp:spPr>
        <a:xfrm>
          <a:off x="0" y="1005554"/>
          <a:ext cx="8229600" cy="9429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Synonyms for white-box include: structural, glass-box and clear-box.</a:t>
          </a:r>
          <a:endParaRPr lang="ru-RU" sz="1700" kern="1200"/>
        </a:p>
      </dsp:txBody>
      <dsp:txXfrm>
        <a:off x="46029" y="1051583"/>
        <a:ext cx="8137542" cy="850852"/>
      </dsp:txXfrm>
    </dsp:sp>
    <dsp:sp modelId="{2D128A9B-357C-40C6-8986-D7CE2E29A029}">
      <dsp:nvSpPr>
        <dsp:cNvPr id="0" name=""/>
        <dsp:cNvSpPr/>
      </dsp:nvSpPr>
      <dsp:spPr>
        <a:xfrm>
          <a:off x="0" y="1997424"/>
          <a:ext cx="8229600" cy="9429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Generally black box testing will begin early in the software development i.e. in requirement gathering phase itself. But for white box testing approach one has to wait for the designing has to complete.</a:t>
          </a:r>
          <a:endParaRPr lang="ru-RU" sz="1700" kern="1200"/>
        </a:p>
      </dsp:txBody>
      <dsp:txXfrm>
        <a:off x="46029" y="2043453"/>
        <a:ext cx="8137542" cy="850852"/>
      </dsp:txXfrm>
    </dsp:sp>
    <dsp:sp modelId="{6FC8C843-DF08-463F-A623-64D3CB0E01A0}">
      <dsp:nvSpPr>
        <dsp:cNvPr id="0" name=""/>
        <dsp:cNvSpPr/>
      </dsp:nvSpPr>
      <dsp:spPr>
        <a:xfrm>
          <a:off x="0" y="2989295"/>
          <a:ext cx="8229600" cy="9429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We can use black testing strategy almost any size either it may be small or large. But white box testing will be effective only for small lines of codes or piece of codes.</a:t>
          </a:r>
          <a:endParaRPr lang="ru-RU" sz="1700" kern="1200"/>
        </a:p>
      </dsp:txBody>
      <dsp:txXfrm>
        <a:off x="46029" y="3035324"/>
        <a:ext cx="8137542" cy="850852"/>
      </dsp:txXfrm>
    </dsp:sp>
    <dsp:sp modelId="{C289B175-D521-42B2-AD70-BBB628696D56}">
      <dsp:nvSpPr>
        <dsp:cNvPr id="0" name=""/>
        <dsp:cNvSpPr/>
      </dsp:nvSpPr>
      <dsp:spPr>
        <a:xfrm>
          <a:off x="0" y="3981165"/>
          <a:ext cx="8229600" cy="94291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rtl="0">
            <a:lnSpc>
              <a:spcPct val="90000"/>
            </a:lnSpc>
            <a:spcBef>
              <a:spcPct val="0"/>
            </a:spcBef>
            <a:spcAft>
              <a:spcPct val="35000"/>
            </a:spcAft>
          </a:pPr>
          <a:r>
            <a:rPr lang="en-US" sz="1700" kern="1200" smtClean="0"/>
            <a:t>In white box testing we can not test Performance of the application. But in Black box testing we can do it.</a:t>
          </a:r>
          <a:br>
            <a:rPr lang="en-US" sz="1700" kern="1200" smtClean="0"/>
          </a:br>
          <a:endParaRPr lang="ru-RU" sz="1700" kern="1200"/>
        </a:p>
      </dsp:txBody>
      <dsp:txXfrm>
        <a:off x="46029" y="4027194"/>
        <a:ext cx="8137542" cy="8508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D02E7B-0E7A-4A9F-9CF7-3FE24D2B2477}">
      <dsp:nvSpPr>
        <dsp:cNvPr id="0" name=""/>
        <dsp:cNvSpPr/>
      </dsp:nvSpPr>
      <dsp:spPr>
        <a:xfrm rot="5400000">
          <a:off x="4632686" y="-1429109"/>
          <a:ext cx="1926883"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smtClean="0"/>
            <a:t>Unit testing</a:t>
          </a:r>
          <a:endParaRPr lang="ru-RU" sz="2600" kern="1200"/>
        </a:p>
        <a:p>
          <a:pPr marL="228600" lvl="1" indent="-228600" algn="l" defTabSz="1155700" rtl="0">
            <a:lnSpc>
              <a:spcPct val="90000"/>
            </a:lnSpc>
            <a:spcBef>
              <a:spcPct val="0"/>
            </a:spcBef>
            <a:spcAft>
              <a:spcPct val="15000"/>
            </a:spcAft>
            <a:buChar char="••"/>
          </a:pPr>
          <a:r>
            <a:rPr lang="en-US" sz="2600" kern="1200" smtClean="0"/>
            <a:t>Integration testing</a:t>
          </a:r>
          <a:endParaRPr lang="ru-RU" sz="2600" kern="1200"/>
        </a:p>
        <a:p>
          <a:pPr marL="228600" lvl="1" indent="-228600" algn="l" defTabSz="1155700" rtl="0">
            <a:lnSpc>
              <a:spcPct val="90000"/>
            </a:lnSpc>
            <a:spcBef>
              <a:spcPct val="0"/>
            </a:spcBef>
            <a:spcAft>
              <a:spcPct val="15000"/>
            </a:spcAft>
            <a:buChar char="••"/>
          </a:pPr>
          <a:r>
            <a:rPr lang="en-US" sz="2600" kern="1200" smtClean="0"/>
            <a:t>System testing</a:t>
          </a:r>
          <a:endParaRPr lang="ru-RU" sz="2600" kern="1200"/>
        </a:p>
        <a:p>
          <a:pPr marL="228600" lvl="1" indent="-228600" algn="l" defTabSz="1155700" rtl="0">
            <a:lnSpc>
              <a:spcPct val="90000"/>
            </a:lnSpc>
            <a:spcBef>
              <a:spcPct val="0"/>
            </a:spcBef>
            <a:spcAft>
              <a:spcPct val="15000"/>
            </a:spcAft>
            <a:buChar char="••"/>
          </a:pPr>
          <a:r>
            <a:rPr lang="en-US" sz="2600" kern="1200" smtClean="0"/>
            <a:t>System integration testing</a:t>
          </a:r>
          <a:endParaRPr lang="ru-RU" sz="2600" kern="1200"/>
        </a:p>
      </dsp:txBody>
      <dsp:txXfrm rot="-5400000">
        <a:off x="2962656" y="334984"/>
        <a:ext cx="5172881" cy="1738757"/>
      </dsp:txXfrm>
    </dsp:sp>
    <dsp:sp modelId="{B5D36682-18E4-438F-91F5-8FDA2D548E32}">
      <dsp:nvSpPr>
        <dsp:cNvPr id="0" name=""/>
        <dsp:cNvSpPr/>
      </dsp:nvSpPr>
      <dsp:spPr>
        <a:xfrm>
          <a:off x="0" y="60"/>
          <a:ext cx="2962656" cy="2408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Time</a:t>
          </a:r>
          <a:endParaRPr lang="ru-RU" sz="4600" kern="1200" dirty="0"/>
        </a:p>
      </dsp:txBody>
      <dsp:txXfrm>
        <a:off x="117578" y="117638"/>
        <a:ext cx="2727500" cy="2173448"/>
      </dsp:txXfrm>
    </dsp:sp>
    <dsp:sp modelId="{6A07A91F-AA22-4EC2-9EEA-046A88783431}">
      <dsp:nvSpPr>
        <dsp:cNvPr id="0" name=""/>
        <dsp:cNvSpPr/>
      </dsp:nvSpPr>
      <dsp:spPr>
        <a:xfrm rot="5400000">
          <a:off x="4632686" y="1099925"/>
          <a:ext cx="1926883"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49530" rIns="99060" bIns="49530" numCol="1" spcCol="1270" anchor="ctr" anchorCtr="0">
          <a:noAutofit/>
        </a:bodyPr>
        <a:lstStyle/>
        <a:p>
          <a:pPr marL="228600" lvl="1" indent="-228600" algn="l" defTabSz="1155700" rtl="0">
            <a:lnSpc>
              <a:spcPct val="90000"/>
            </a:lnSpc>
            <a:spcBef>
              <a:spcPct val="0"/>
            </a:spcBef>
            <a:spcAft>
              <a:spcPct val="15000"/>
            </a:spcAft>
            <a:buChar char="••"/>
          </a:pPr>
          <a:r>
            <a:rPr lang="en-US" sz="2600" kern="1200" smtClean="0"/>
            <a:t>Regression testing</a:t>
          </a:r>
          <a:endParaRPr lang="ru-RU" sz="2600" kern="1200"/>
        </a:p>
        <a:p>
          <a:pPr marL="228600" lvl="1" indent="-228600" algn="l" defTabSz="1155700" rtl="0">
            <a:lnSpc>
              <a:spcPct val="90000"/>
            </a:lnSpc>
            <a:spcBef>
              <a:spcPct val="0"/>
            </a:spcBef>
            <a:spcAft>
              <a:spcPct val="15000"/>
            </a:spcAft>
            <a:buChar char="••"/>
          </a:pPr>
          <a:r>
            <a:rPr lang="en-US" sz="2600" kern="1200" smtClean="0"/>
            <a:t>Acceptance testing</a:t>
          </a:r>
          <a:endParaRPr lang="ru-RU" sz="2600" kern="1200"/>
        </a:p>
        <a:p>
          <a:pPr marL="228600" lvl="1" indent="-228600" algn="l" defTabSz="1155700" rtl="0">
            <a:lnSpc>
              <a:spcPct val="90000"/>
            </a:lnSpc>
            <a:spcBef>
              <a:spcPct val="0"/>
            </a:spcBef>
            <a:spcAft>
              <a:spcPct val="15000"/>
            </a:spcAft>
            <a:buChar char="••"/>
          </a:pPr>
          <a:r>
            <a:rPr lang="en-US" sz="2600" kern="1200" smtClean="0"/>
            <a:t>Alpha testing</a:t>
          </a:r>
          <a:endParaRPr lang="ru-RU" sz="2600" kern="1200"/>
        </a:p>
        <a:p>
          <a:pPr marL="228600" lvl="1" indent="-228600" algn="l" defTabSz="1155700" rtl="0">
            <a:lnSpc>
              <a:spcPct val="90000"/>
            </a:lnSpc>
            <a:spcBef>
              <a:spcPct val="0"/>
            </a:spcBef>
            <a:spcAft>
              <a:spcPct val="15000"/>
            </a:spcAft>
            <a:buChar char="••"/>
          </a:pPr>
          <a:r>
            <a:rPr lang="en-US" sz="2600" kern="1200" smtClean="0"/>
            <a:t>Beta testing</a:t>
          </a:r>
          <a:endParaRPr lang="ru-RU" sz="2600" kern="1200"/>
        </a:p>
      </dsp:txBody>
      <dsp:txXfrm rot="-5400000">
        <a:off x="2962656" y="2864019"/>
        <a:ext cx="5172881" cy="1738757"/>
      </dsp:txXfrm>
    </dsp:sp>
    <dsp:sp modelId="{A4757B94-2CA4-4A4E-BEEB-7621FD7B10B8}">
      <dsp:nvSpPr>
        <dsp:cNvPr id="0" name=""/>
        <dsp:cNvSpPr/>
      </dsp:nvSpPr>
      <dsp:spPr>
        <a:xfrm>
          <a:off x="0" y="2529095"/>
          <a:ext cx="2962656" cy="240860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a:outerShdw blurRad="38100" dist="25400" dir="5400000" rotWithShape="0">
            <a:srgbClr val="000000">
              <a:alpha val="40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75260" tIns="87630" rIns="175260" bIns="87630" numCol="1" spcCol="1270" anchor="ctr" anchorCtr="0">
          <a:noAutofit/>
        </a:bodyPr>
        <a:lstStyle/>
        <a:p>
          <a:pPr lvl="0" algn="ctr" defTabSz="2044700" rtl="0">
            <a:lnSpc>
              <a:spcPct val="90000"/>
            </a:lnSpc>
            <a:spcBef>
              <a:spcPct val="0"/>
            </a:spcBef>
            <a:spcAft>
              <a:spcPct val="35000"/>
            </a:spcAft>
          </a:pPr>
          <a:r>
            <a:rPr lang="en-US" sz="4600" kern="1200" dirty="0" smtClean="0"/>
            <a:t>Level of specificity</a:t>
          </a:r>
          <a:endParaRPr lang="ru-RU" sz="4600" kern="1200" dirty="0"/>
        </a:p>
      </dsp:txBody>
      <dsp:txXfrm>
        <a:off x="117578" y="2646673"/>
        <a:ext cx="2727500" cy="21734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image" Target="../media/image2.png"/><Relationship Id="rId2"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6F15A3-491E-4CAA-814E-2ACDB251F119}" type="datetimeFigureOut">
              <a:rPr lang="ru-RU" smtClean="0"/>
              <a:t>3/23/16</a:t>
            </a:fld>
            <a:endParaRPr lang="ru-R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7F924A-8ABD-48EB-8C7D-0F451B3BA9C4}" type="slidenum">
              <a:rPr lang="ru-RU" smtClean="0"/>
              <a:t>‹#›</a:t>
            </a:fld>
            <a:endParaRPr lang="ru-RU"/>
          </a:p>
        </p:txBody>
      </p:sp>
    </p:spTree>
    <p:extLst>
      <p:ext uri="{BB962C8B-B14F-4D97-AF65-F5344CB8AC3E}">
        <p14:creationId xmlns:p14="http://schemas.microsoft.com/office/powerpoint/2010/main" val="4103416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www.softwaretestinghelp.com/smoke-testing-and-sanity-testing-difference/" TargetMode="External"/><Relationship Id="rId4" Type="http://schemas.openxmlformats.org/officeDocument/2006/relationships/hyperlink" Target="http://geekswithblogs.net/dthakur/archive/2004/08/24/10144.aspx" TargetMode="External"/><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 Id="rId3" Type="http://schemas.openxmlformats.org/officeDocument/2006/relationships/hyperlink" Target="http://www.multitran.ru/c/m.exe?t=6475066_2_1&amp;s1=non-repudiation"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www.satisfice.com/articles/et-article.pdf" TargetMode="Externa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E46BB9-97AF-4CE2-A6C0-318E0B7A7A41}" type="slidenum">
              <a:rPr lang="ru-RU" smtClean="0"/>
              <a:pPr/>
              <a:t>1</a:t>
            </a:fld>
            <a:endParaRPr lang="ru-RU"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dirty="0" smtClean="0"/>
              <a:t>Согласно определению тестирования, этот вид деятельности предусматривает “анализ” и ”эксплуатацию” программного продукта. Процесс, связанный с анализом разработки программного обеспечения, называется </a:t>
            </a:r>
            <a:r>
              <a:rPr lang="ru-RU" i="1" dirty="0" smtClean="0"/>
              <a:t>статическим тестированием (static testing). </a:t>
            </a:r>
            <a:r>
              <a:rPr lang="ru-RU" dirty="0" smtClean="0"/>
              <a:t>Статическое тестирование предусматривает проверку любых рабочих продуктов, например, таких как программный код, требования к программному продукту, функциональная спецификация, архитектура, дизайн и т.д. </a:t>
            </a:r>
            <a:r>
              <a:rPr lang="ru-RU" u="sng" dirty="0" smtClean="0"/>
              <a:t>Статическое тестирование является одним из наиболее эффективных способов выявления дефектов на ранних стадиях работы над проектом, благодаря чему достигается существенная экономия времени и затрат на разработку.</a:t>
            </a:r>
            <a:r>
              <a:rPr lang="ru-RU" dirty="0" smtClean="0"/>
              <a:t> Статическое тестирование  по существу есть все, что можно сделать для выявления дефектов без прогона программного кода. </a:t>
            </a:r>
            <a:endParaRPr lang="en-US" dirty="0" smtClean="0"/>
          </a:p>
          <a:p>
            <a:pPr eaLnBrk="1" hangingPunct="1"/>
            <a:r>
              <a:rPr lang="ru-RU" dirty="0" smtClean="0"/>
              <a:t>В отличие от статического тестирования, тестовая деятельность, предусматривающая эксплуатацию программного продукта, носит название </a:t>
            </a:r>
            <a:r>
              <a:rPr lang="ru-RU" i="1" dirty="0" smtClean="0"/>
              <a:t>динамического тестирования (dynamic testing)</a:t>
            </a:r>
            <a:r>
              <a:rPr lang="ru-RU" dirty="0" smtClean="0"/>
              <a:t>. </a:t>
            </a:r>
            <a:r>
              <a:rPr lang="ru-RU" u="sng" dirty="0" smtClean="0"/>
              <a:t>В отличие от статического тестирования, динамическое тестирование без прогона кода программного продукта обойтись не может. Другими словами, динамическое тестирование состоит из запуска программы, прогона всех ее функциональных модулей и сравнения ее фактического поведения с ожидаемым, используя пользовательский интерфейс. </a:t>
            </a:r>
            <a:endParaRPr lang="en-US" u="sng" dirty="0" smtClean="0"/>
          </a:p>
          <a:p>
            <a:pPr eaLnBrk="1" hangingPunct="1"/>
            <a:endParaRPr lang="en-US" u="sng" dirty="0" smtClean="0"/>
          </a:p>
          <a:p>
            <a:pPr eaLnBrk="1" hangingPunct="1"/>
            <a:endParaRPr lang="en-US" u="sng" dirty="0" smtClean="0"/>
          </a:p>
          <a:p>
            <a:pPr eaLnBrk="1" hangingPunct="1"/>
            <a:r>
              <a:rPr lang="en-US" sz="1200" b="0" i="0" kern="1200" dirty="0" smtClean="0">
                <a:solidFill>
                  <a:schemeClr val="tx1"/>
                </a:solidFill>
                <a:effectLst/>
                <a:latin typeface="Times New Roman" pitchFamily="18" charset="0"/>
                <a:ea typeface="+mn-ea"/>
                <a:cs typeface="+mn-cs"/>
              </a:rPr>
              <a:t>Q: What is the difference between static and dynamic testing? </a:t>
            </a:r>
          </a:p>
          <a:p>
            <a:pPr eaLnBrk="1" hangingPunct="1"/>
            <a:r>
              <a:rPr lang="en-US" sz="1200" b="0" i="0" kern="1200" dirty="0" smtClean="0">
                <a:solidFill>
                  <a:schemeClr val="tx1"/>
                </a:solidFill>
                <a:effectLst/>
                <a:latin typeface="Times New Roman" pitchFamily="18" charset="0"/>
                <a:ea typeface="+mn-ea"/>
                <a:cs typeface="+mn-cs"/>
              </a:rPr>
              <a:t>A: Difference number 1: Static testing is about prevention, dynamic testing is about cure. </a:t>
            </a:r>
          </a:p>
          <a:p>
            <a:pPr eaLnBrk="1" hangingPunct="1"/>
            <a:r>
              <a:rPr lang="en-US" sz="1200" b="0" i="0" kern="1200" dirty="0" smtClean="0">
                <a:solidFill>
                  <a:schemeClr val="tx1"/>
                </a:solidFill>
                <a:effectLst/>
                <a:latin typeface="Times New Roman" pitchFamily="18" charset="0"/>
                <a:ea typeface="+mn-ea"/>
                <a:cs typeface="+mn-cs"/>
              </a:rPr>
              <a:t>Difference number 2: The static tools offer greater marginal benefits.</a:t>
            </a:r>
          </a:p>
          <a:p>
            <a:pPr eaLnBrk="1" hangingPunct="1"/>
            <a:r>
              <a:rPr lang="en-US" sz="1200" b="0" i="0" kern="1200" dirty="0" smtClean="0">
                <a:solidFill>
                  <a:schemeClr val="tx1"/>
                </a:solidFill>
                <a:effectLst/>
                <a:latin typeface="Times New Roman" pitchFamily="18" charset="0"/>
                <a:ea typeface="+mn-ea"/>
                <a:cs typeface="+mn-cs"/>
              </a:rPr>
              <a:t>Difference number 3: Static testing is many times more cost-effective than dynamic testing. </a:t>
            </a:r>
          </a:p>
          <a:p>
            <a:pPr eaLnBrk="1" hangingPunct="1"/>
            <a:r>
              <a:rPr lang="en-US" sz="1200" b="0" i="0" kern="1200" dirty="0" smtClean="0">
                <a:solidFill>
                  <a:schemeClr val="tx1"/>
                </a:solidFill>
                <a:effectLst/>
                <a:latin typeface="Times New Roman" pitchFamily="18" charset="0"/>
                <a:ea typeface="+mn-ea"/>
                <a:cs typeface="+mn-cs"/>
              </a:rPr>
              <a:t>Difference number 4: Static testing beats dynamic testing by a wide margin. </a:t>
            </a:r>
          </a:p>
          <a:p>
            <a:pPr eaLnBrk="1" hangingPunct="1"/>
            <a:r>
              <a:rPr lang="en-US" sz="1200" b="0" i="0" kern="1200" dirty="0" smtClean="0">
                <a:solidFill>
                  <a:schemeClr val="tx1"/>
                </a:solidFill>
                <a:effectLst/>
                <a:latin typeface="Times New Roman" pitchFamily="18" charset="0"/>
                <a:ea typeface="+mn-ea"/>
                <a:cs typeface="+mn-cs"/>
              </a:rPr>
              <a:t>Difference number 5: Static testing is more effective! </a:t>
            </a:r>
          </a:p>
          <a:p>
            <a:pPr eaLnBrk="1" hangingPunct="1"/>
            <a:r>
              <a:rPr lang="en-US" sz="1200" b="0" i="0" kern="1200" dirty="0" smtClean="0">
                <a:solidFill>
                  <a:schemeClr val="tx1"/>
                </a:solidFill>
                <a:effectLst/>
                <a:latin typeface="Times New Roman" pitchFamily="18" charset="0"/>
                <a:ea typeface="+mn-ea"/>
                <a:cs typeface="+mn-cs"/>
              </a:rPr>
              <a:t>Difference number 6: Static testing gives you comprehensive diagnostics for your code. </a:t>
            </a:r>
          </a:p>
          <a:p>
            <a:pPr eaLnBrk="1" hangingPunct="1"/>
            <a:r>
              <a:rPr lang="en-US" sz="1200" b="0" i="0" kern="1200" dirty="0" smtClean="0">
                <a:solidFill>
                  <a:schemeClr val="tx1"/>
                </a:solidFill>
                <a:effectLst/>
                <a:latin typeface="Times New Roman" pitchFamily="18" charset="0"/>
                <a:ea typeface="+mn-ea"/>
                <a:cs typeface="+mn-cs"/>
              </a:rPr>
              <a:t>Difference number 7: Static testing achieves 100% statement coverage in a relatively short time, while dynamic testing often </a:t>
            </a:r>
            <a:r>
              <a:rPr lang="en-US" sz="1200" b="0" i="0" kern="1200" dirty="0" err="1" smtClean="0">
                <a:solidFill>
                  <a:schemeClr val="tx1"/>
                </a:solidFill>
                <a:effectLst/>
                <a:latin typeface="Times New Roman" pitchFamily="18" charset="0"/>
                <a:ea typeface="+mn-ea"/>
                <a:cs typeface="+mn-cs"/>
              </a:rPr>
              <a:t>often</a:t>
            </a:r>
            <a:r>
              <a:rPr lang="en-US" sz="1200" b="0" i="0" kern="1200" dirty="0" smtClean="0">
                <a:solidFill>
                  <a:schemeClr val="tx1"/>
                </a:solidFill>
                <a:effectLst/>
                <a:latin typeface="Times New Roman" pitchFamily="18" charset="0"/>
                <a:ea typeface="+mn-ea"/>
                <a:cs typeface="+mn-cs"/>
              </a:rPr>
              <a:t> achieves less than 50% statement coverage, because dynamic testing finds bugs only in parts of the code that are actually executed. </a:t>
            </a:r>
          </a:p>
          <a:p>
            <a:pPr eaLnBrk="1" hangingPunct="1"/>
            <a:r>
              <a:rPr lang="en-US" sz="1200" b="0" i="0" kern="1200" dirty="0" smtClean="0">
                <a:solidFill>
                  <a:schemeClr val="tx1"/>
                </a:solidFill>
                <a:effectLst/>
                <a:latin typeface="Times New Roman" pitchFamily="18" charset="0"/>
                <a:ea typeface="+mn-ea"/>
                <a:cs typeface="+mn-cs"/>
              </a:rPr>
              <a:t>Difference number 8: Dynamic testing usually takes longer than static testing. </a:t>
            </a:r>
            <a:r>
              <a:rPr lang="en-US" sz="1200" b="0" i="0" kern="1200" dirty="0" smtClean="0">
                <a:solidFill>
                  <a:schemeClr val="tx1"/>
                </a:solidFill>
                <a:effectLst/>
                <a:latin typeface="+mn-lt"/>
                <a:ea typeface="+mn-ea"/>
                <a:cs typeface="+mn-cs"/>
              </a:rPr>
              <a:t>Dynamic testing may involve running several test cases, each of which may take longer than compilation. </a:t>
            </a:r>
          </a:p>
          <a:p>
            <a:pPr eaLnBrk="1" hangingPunct="1"/>
            <a:r>
              <a:rPr lang="en-US" sz="1200" b="0" i="0" kern="1200" dirty="0" smtClean="0">
                <a:solidFill>
                  <a:schemeClr val="tx1"/>
                </a:solidFill>
                <a:effectLst/>
                <a:latin typeface="+mn-lt"/>
                <a:ea typeface="+mn-ea"/>
                <a:cs typeface="+mn-cs"/>
              </a:rPr>
              <a:t>Difference number 9: Dynamic testing finds fewer bugs than static testing. </a:t>
            </a:r>
          </a:p>
          <a:p>
            <a:pPr eaLnBrk="1" hangingPunct="1"/>
            <a:r>
              <a:rPr lang="en-US" sz="1200" b="0" i="0" kern="1200" dirty="0" smtClean="0">
                <a:solidFill>
                  <a:schemeClr val="tx1"/>
                </a:solidFill>
                <a:effectLst/>
                <a:latin typeface="+mn-lt"/>
                <a:ea typeface="+mn-ea"/>
                <a:cs typeface="+mn-cs"/>
              </a:rPr>
              <a:t>Difference number 10: Static testing can be done before compilation, while dynamic testing can take place only after compilation and linking. </a:t>
            </a:r>
          </a:p>
          <a:p>
            <a:pPr eaLnBrk="1" hangingPunct="1"/>
            <a:r>
              <a:rPr lang="en-US" sz="1200" b="0" i="0" kern="1200" dirty="0" smtClean="0">
                <a:solidFill>
                  <a:schemeClr val="tx1"/>
                </a:solidFill>
                <a:effectLst/>
                <a:latin typeface="+mn-lt"/>
                <a:ea typeface="+mn-ea"/>
                <a:cs typeface="+mn-cs"/>
              </a:rPr>
              <a:t>Difference number 11: Static testing can find all of the followings that dynamic testing cannot find: syntax errors, code that is hard to maintain, code that is hard to test, code that does not conform to coding standards, and ANSI violations.</a:t>
            </a:r>
            <a:endParaRPr lang="en-US" dirty="0" smtClean="0"/>
          </a:p>
          <a:p>
            <a:pPr eaLnBrk="1" hangingPunct="1"/>
            <a:endParaRPr lang="en-US" dirty="0" smtClean="0"/>
          </a:p>
          <a:p>
            <a:pPr eaLnBrk="1" hangingPunct="1"/>
            <a:endParaRPr lang="en-US" dirty="0" smtClean="0"/>
          </a:p>
        </p:txBody>
      </p:sp>
      <p:sp>
        <p:nvSpPr>
          <p:cNvPr id="481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F69B8335-2FDA-43C8-A3C3-EA83850BE219}" type="slidenum">
              <a:rPr lang="en-US" b="0" smtClean="0">
                <a:solidFill>
                  <a:schemeClr val="tx1"/>
                </a:solidFill>
                <a:latin typeface="Times New Roman" pitchFamily="18" charset="0"/>
              </a:rPr>
              <a:pPr eaLnBrk="1" hangingPunct="1"/>
              <a:t>10</a:t>
            </a:fld>
            <a:endParaRPr lang="en-US" b="0" smtClean="0">
              <a:solidFill>
                <a:schemeClr val="tx1"/>
              </a:solidFill>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11</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dirty="0" smtClean="0"/>
              <a:t>Метод </a:t>
            </a:r>
            <a:r>
              <a:rPr lang="ru-RU" i="1" dirty="0" smtClean="0"/>
              <a:t>черного ящика (black box testing)</a:t>
            </a:r>
            <a:r>
              <a:rPr lang="ru-RU" dirty="0" smtClean="0"/>
              <a:t>, тесты которого разработаны исходя из знаний функциональных и бизнес требований к тестируемому продукту, используется для тестирования программы при ее запуске на исполнение. Тестировщик тестирует программу так, как с ней будет работать конечный пользователь, и он ничего не знает о внутренних механизмах и алгоритмах, по которым работает код программы. Другими словами, он запускает приложение на выполнение и тестирует его функциональность, используя пользовательский интерфейс для ввода входных данных и получая выходные. Но как при этом обрабатываются входные данные, он не знает. </a:t>
            </a:r>
            <a:r>
              <a:rPr lang="ru-RU" u="sng" dirty="0" smtClean="0"/>
              <a:t>Цель данного метода – проверить работу всех функций приложения на соответствие функциональным требованиям.</a:t>
            </a:r>
            <a:endParaRPr lang="en-US" dirty="0" smtClean="0"/>
          </a:p>
          <a:p>
            <a:pPr eaLnBrk="1" hangingPunct="1"/>
            <a:endParaRPr lang="en-US" dirty="0" smtClean="0"/>
          </a:p>
          <a:p>
            <a:pPr eaLnBrk="1" hangingPunct="1"/>
            <a:r>
              <a:rPr lang="en-US" b="1" dirty="0" smtClean="0"/>
              <a:t>Black Box </a:t>
            </a:r>
            <a:r>
              <a:rPr lang="en-US" dirty="0" smtClean="0"/>
              <a:t>testing refers to the technique of testing a system with no knowledge of the internals of the system. Black Box testers do not have access to the source code and are oblivious of the system architecture. A Black Box tester typically interacts with a system through a user interface by providing inputs and examining outputs without knowing where and how the inputs were operated upon. In Black Box testing, target software is exercised over a range of inputs and the outputs are observed for correctness.</a:t>
            </a:r>
          </a:p>
          <a:p>
            <a:pPr eaLnBrk="1" hangingPunct="1"/>
            <a:endParaRPr lang="en-US" dirty="0" smtClean="0"/>
          </a:p>
          <a:p>
            <a:pPr eaLnBrk="1" hangingPunct="1"/>
            <a:r>
              <a:rPr lang="en-US" b="1" dirty="0" smtClean="0"/>
              <a:t>Advantages</a:t>
            </a:r>
          </a:p>
          <a:p>
            <a:pPr eaLnBrk="1" hangingPunct="1"/>
            <a:r>
              <a:rPr lang="en-US" dirty="0" smtClean="0"/>
              <a:t>a. Efficient Testing — Well suited and efficient for large code segments or units.</a:t>
            </a:r>
          </a:p>
          <a:p>
            <a:pPr eaLnBrk="1" hangingPunct="1"/>
            <a:r>
              <a:rPr lang="en-US" dirty="0" smtClean="0"/>
              <a:t>b. Unbiased Testing — clearly separates user's perspective from developer's perspective through separation of QA and Development responsibilities.</a:t>
            </a:r>
          </a:p>
          <a:p>
            <a:pPr eaLnBrk="1" hangingPunct="1"/>
            <a:r>
              <a:rPr lang="en-US" dirty="0" smtClean="0"/>
              <a:t>c. Non intrusive — code access not required.</a:t>
            </a:r>
          </a:p>
          <a:p>
            <a:pPr eaLnBrk="1" hangingPunct="1"/>
            <a:r>
              <a:rPr lang="en-US" dirty="0" smtClean="0"/>
              <a:t>d. Easy to execute — can be scaled to large number of moderately skilled testers with no knowledge of implementation, programming language, operating systems or networks.</a:t>
            </a:r>
          </a:p>
          <a:p>
            <a:pPr eaLnBrk="1" hangingPunct="1"/>
            <a:r>
              <a:rPr lang="en-US" b="1" dirty="0" smtClean="0"/>
              <a:t>Disadvantages</a:t>
            </a:r>
          </a:p>
          <a:p>
            <a:pPr eaLnBrk="1" hangingPunct="1"/>
            <a:r>
              <a:rPr lang="en-US" dirty="0" smtClean="0"/>
              <a:t>a. Localized Testing — Limited code path coverage since only a limited number of test inputs are actually tested.</a:t>
            </a:r>
          </a:p>
          <a:p>
            <a:pPr eaLnBrk="1" hangingPunct="1"/>
            <a:r>
              <a:rPr lang="en-US" dirty="0" smtClean="0"/>
              <a:t>b. Inefficient Test Authoring — without implementation information, exhaustive input coverage would take forever and would require tremendous resources.</a:t>
            </a:r>
          </a:p>
          <a:p>
            <a:pPr eaLnBrk="1" hangingPunct="1"/>
            <a:r>
              <a:rPr lang="en-US" dirty="0" smtClean="0"/>
              <a:t>c. Blind Coverage — cannot control targeting code segments or paths which may be more error prone than others. </a:t>
            </a: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A22CEAE5-A94F-4343-B97D-A528807E13EC}" type="slidenum">
              <a:rPr lang="en-US" b="0" smtClean="0">
                <a:solidFill>
                  <a:schemeClr val="tx1"/>
                </a:solidFill>
                <a:latin typeface="Times New Roman" pitchFamily="18" charset="0"/>
              </a:rPr>
              <a:pPr eaLnBrk="1" hangingPunct="1"/>
              <a:t>12</a:t>
            </a:fld>
            <a:endParaRPr lang="en-US" b="0" smtClean="0">
              <a:solidFill>
                <a:schemeClr val="tx1"/>
              </a:solidFill>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eaLnBrk="1" hangingPunct="1">
              <a:defRPr/>
            </a:pPr>
            <a:r>
              <a:rPr lang="ru-RU" u="sng" dirty="0" smtClean="0"/>
              <a:t>Для тестирования программного кода без его непосредственного запуска применяется метод</a:t>
            </a:r>
            <a:r>
              <a:rPr lang="ru-RU" i="1" u="sng" dirty="0" smtClean="0"/>
              <a:t> белого ящика (</a:t>
            </a:r>
            <a:r>
              <a:rPr lang="ru-RU" i="1" u="sng" dirty="0" err="1" smtClean="0"/>
              <a:t>white</a:t>
            </a:r>
            <a:r>
              <a:rPr lang="ru-RU" i="1" u="sng" dirty="0" smtClean="0"/>
              <a:t> </a:t>
            </a:r>
            <a:r>
              <a:rPr lang="ru-RU" i="1" u="sng" dirty="0" err="1" smtClean="0"/>
              <a:t>box</a:t>
            </a:r>
            <a:r>
              <a:rPr lang="ru-RU" i="1" u="sng" dirty="0" smtClean="0"/>
              <a:t> </a:t>
            </a:r>
            <a:r>
              <a:rPr lang="ru-RU" i="1" u="sng" dirty="0" err="1" smtClean="0"/>
              <a:t>testing</a:t>
            </a:r>
            <a:r>
              <a:rPr lang="ru-RU" i="1" u="sng" dirty="0" smtClean="0"/>
              <a:t> </a:t>
            </a:r>
            <a:r>
              <a:rPr lang="ru-RU" i="1" u="sng" dirty="0" err="1" smtClean="0"/>
              <a:t>method</a:t>
            </a:r>
            <a:r>
              <a:rPr lang="ru-RU" i="1" u="sng" dirty="0" smtClean="0"/>
              <a:t>)</a:t>
            </a:r>
            <a:r>
              <a:rPr lang="ru-RU" u="sng" dirty="0" smtClean="0"/>
              <a:t>.</a:t>
            </a:r>
            <a:r>
              <a:rPr lang="ru-RU" dirty="0" smtClean="0"/>
              <a:t> Этот метод еще называют методом </a:t>
            </a:r>
            <a:r>
              <a:rPr lang="ru-RU" i="1" dirty="0" smtClean="0"/>
              <a:t>прозрачного или стеклянного ящика (</a:t>
            </a:r>
            <a:r>
              <a:rPr lang="ru-RU" i="1" dirty="0" err="1" smtClean="0"/>
              <a:t>glass</a:t>
            </a:r>
            <a:r>
              <a:rPr lang="ru-RU" i="1" dirty="0" smtClean="0"/>
              <a:t> </a:t>
            </a:r>
            <a:r>
              <a:rPr lang="ru-RU" i="1" dirty="0" err="1" smtClean="0"/>
              <a:t>box</a:t>
            </a:r>
            <a:r>
              <a:rPr lang="ru-RU" i="1" dirty="0" smtClean="0"/>
              <a:t> </a:t>
            </a:r>
            <a:r>
              <a:rPr lang="ru-RU" i="1" dirty="0" err="1" smtClean="0"/>
              <a:t>testing</a:t>
            </a:r>
            <a:r>
              <a:rPr lang="ru-RU" i="1" dirty="0" smtClean="0"/>
              <a:t>)</a:t>
            </a:r>
            <a:r>
              <a:rPr lang="ru-RU" dirty="0" smtClean="0"/>
              <a:t>. Говоря о </a:t>
            </a:r>
            <a:r>
              <a:rPr lang="ru-RU" i="1" dirty="0" smtClean="0"/>
              <a:t>структурном тестировании</a:t>
            </a:r>
            <a:r>
              <a:rPr lang="ru-RU" dirty="0" smtClean="0"/>
              <a:t> (</a:t>
            </a:r>
            <a:r>
              <a:rPr lang="ru-RU" dirty="0" err="1" smtClean="0"/>
              <a:t>structured</a:t>
            </a:r>
            <a:r>
              <a:rPr lang="ru-RU" dirty="0" smtClean="0"/>
              <a:t> </a:t>
            </a:r>
            <a:r>
              <a:rPr lang="ru-RU" dirty="0" err="1" smtClean="0"/>
              <a:t>testing</a:t>
            </a:r>
            <a:r>
              <a:rPr lang="ru-RU" dirty="0" smtClean="0"/>
              <a:t>), мы понимаем, как раз, тестирование данным методом. Его тесты основаны на знании кода приложения и его внутренних механизмов. Соответственно концепция структурного тестирования связана с тестированием внутренней структуры исходного кода программного обеспечения. </a:t>
            </a:r>
            <a:r>
              <a:rPr lang="ru-RU" u="sng" dirty="0" smtClean="0"/>
              <a:t>Метод белого ящика обычно применяется на стадии, когда приложение еще не собрано воедино, но необходимо проверить каждый из его компонентов, модулей, процедур и подпрограмм.</a:t>
            </a:r>
            <a:r>
              <a:rPr lang="ru-RU" dirty="0" smtClean="0"/>
              <a:t> Следовательно, структурное тестирование тесно взаимосвязано с </a:t>
            </a:r>
            <a:r>
              <a:rPr lang="ru-RU" i="1" dirty="0" smtClean="0"/>
              <a:t>компонентным или модульным тестированием (</a:t>
            </a:r>
            <a:r>
              <a:rPr lang="ru-RU" i="1" dirty="0" err="1" smtClean="0"/>
              <a:t>unit</a:t>
            </a:r>
            <a:r>
              <a:rPr lang="ru-RU" i="1" dirty="0" smtClean="0"/>
              <a:t> </a:t>
            </a:r>
            <a:r>
              <a:rPr lang="ru-RU" i="1" dirty="0" err="1" smtClean="0"/>
              <a:t>testing</a:t>
            </a:r>
            <a:r>
              <a:rPr lang="ru-RU" i="1" dirty="0" smtClean="0"/>
              <a:t>)</a:t>
            </a:r>
            <a:r>
              <a:rPr lang="ru-RU" dirty="0" smtClean="0"/>
              <a:t>, которое чаще всего выполняет программист, хорошо понимающий код.</a:t>
            </a:r>
            <a:endParaRPr lang="en-US" dirty="0" smtClean="0"/>
          </a:p>
          <a:p>
            <a:pPr eaLnBrk="1" hangingPunct="1">
              <a:defRPr/>
            </a:pPr>
            <a:r>
              <a:rPr lang="ru-RU" dirty="0" smtClean="0"/>
              <a:t>Преимущества метода черного ящика:</a:t>
            </a:r>
            <a:endParaRPr lang="en-US" dirty="0" smtClean="0"/>
          </a:p>
          <a:p>
            <a:pPr eaLnBrk="1" hangingPunct="1">
              <a:defRPr/>
            </a:pPr>
            <a:r>
              <a:rPr lang="ru-RU" dirty="0" smtClean="0"/>
              <a:t>Тестирование беспристрастно и достаточно объективно, поскольку тестирование выполняется независимыми людьми – </a:t>
            </a:r>
            <a:r>
              <a:rPr lang="ru-RU" dirty="0" err="1" smtClean="0"/>
              <a:t>тестировщиками</a:t>
            </a:r>
            <a:r>
              <a:rPr lang="ru-RU" dirty="0" smtClean="0"/>
              <a:t>, а не программистами или дизайнерами или еще кем.</a:t>
            </a:r>
            <a:endParaRPr lang="en-US" dirty="0" smtClean="0"/>
          </a:p>
          <a:p>
            <a:pPr eaLnBrk="1" hangingPunct="1">
              <a:defRPr/>
            </a:pPr>
            <a:r>
              <a:rPr lang="ru-RU" dirty="0" err="1" smtClean="0"/>
              <a:t>Тестировщику</a:t>
            </a:r>
            <a:r>
              <a:rPr lang="ru-RU" dirty="0" smtClean="0"/>
              <a:t> необязательно знать программный код.</a:t>
            </a:r>
            <a:endParaRPr lang="en-US" dirty="0" smtClean="0"/>
          </a:p>
          <a:p>
            <a:pPr eaLnBrk="1" hangingPunct="1">
              <a:defRPr/>
            </a:pPr>
            <a:r>
              <a:rPr lang="ru-RU" dirty="0" smtClean="0"/>
              <a:t>Тестирование выполняется с точки зрения конечного пользователя, что очень важно. Поскольку наш продукт будет кем-то использоваться, мы должны его проверять, принимая во внимание, каким образом он будет использоваться. </a:t>
            </a:r>
            <a:endParaRPr lang="en-US" dirty="0" smtClean="0"/>
          </a:p>
          <a:p>
            <a:pPr eaLnBrk="1" hangingPunct="1">
              <a:defRPr/>
            </a:pPr>
            <a:r>
              <a:rPr lang="ru-RU" dirty="0" smtClean="0"/>
              <a:t>Тест кейсы могут создаваться сразу, как появились спецификации на продукт, еще до того как начнется кодирование.</a:t>
            </a:r>
            <a:endParaRPr lang="en-US" dirty="0" smtClean="0"/>
          </a:p>
          <a:p>
            <a:pPr eaLnBrk="1" hangingPunct="1">
              <a:defRPr/>
            </a:pPr>
            <a:r>
              <a:rPr lang="ru-RU" dirty="0" smtClean="0"/>
              <a:t> </a:t>
            </a:r>
            <a:endParaRPr lang="en-US" dirty="0" smtClean="0"/>
          </a:p>
          <a:p>
            <a:pPr eaLnBrk="1" hangingPunct="1">
              <a:defRPr/>
            </a:pPr>
            <a:r>
              <a:rPr lang="ru-RU" dirty="0" smtClean="0"/>
              <a:t>Недостатки:</a:t>
            </a:r>
            <a:endParaRPr lang="en-US" dirty="0" smtClean="0"/>
          </a:p>
          <a:p>
            <a:pPr eaLnBrk="1" hangingPunct="1">
              <a:defRPr/>
            </a:pPr>
            <a:r>
              <a:rPr lang="ru-RU" dirty="0" smtClean="0"/>
              <a:t>Тесты </a:t>
            </a:r>
            <a:r>
              <a:rPr lang="ru-RU" dirty="0" err="1" smtClean="0"/>
              <a:t>тестировщика</a:t>
            </a:r>
            <a:r>
              <a:rPr lang="ru-RU" dirty="0" smtClean="0"/>
              <a:t> могут быть  избыточны в случае, если эти же тесты уже были выполнены программистом или дизайнером.</a:t>
            </a:r>
            <a:endParaRPr lang="en-US" dirty="0" smtClean="0"/>
          </a:p>
          <a:p>
            <a:pPr eaLnBrk="1" hangingPunct="1">
              <a:defRPr/>
            </a:pPr>
            <a:r>
              <a:rPr lang="ru-RU" dirty="0" smtClean="0"/>
              <a:t>Сложно создать правильные тест кейсы, особенно в случае, когда нет четких требований, и программисты создают продукт, как говориться «кто как понимает, тот так и делает». В этом случает тестирование становится менее эффективным и требует большого кол-ва согласований по тем или иным моментам работы программы.</a:t>
            </a:r>
            <a:endParaRPr lang="en-US" dirty="0" smtClean="0"/>
          </a:p>
          <a:p>
            <a:pPr eaLnBrk="1" hangingPunct="1">
              <a:defRPr/>
            </a:pPr>
            <a:r>
              <a:rPr lang="ru-RU" dirty="0" smtClean="0"/>
              <a:t>Протестировать все возможные варианты использования функциональности невозможно. Соответственно, многие варианты использования могут остаться не протестированными.</a:t>
            </a:r>
            <a:endParaRPr lang="en-US" dirty="0" smtClean="0"/>
          </a:p>
          <a:p>
            <a:pPr eaLnBrk="1" hangingPunct="1">
              <a:defRPr/>
            </a:pPr>
            <a:endParaRPr lang="en-US" dirty="0" smtClean="0"/>
          </a:p>
          <a:p>
            <a:r>
              <a:rPr lang="en-US" sz="1200" b="1" i="0" kern="1200" dirty="0" smtClean="0">
                <a:solidFill>
                  <a:schemeClr val="tx1"/>
                </a:solidFill>
                <a:effectLst/>
                <a:latin typeface="+mn-lt"/>
                <a:ea typeface="+mn-ea"/>
                <a:cs typeface="+mn-cs"/>
              </a:rPr>
              <a:t>White Box Testing</a:t>
            </a:r>
            <a:r>
              <a:rPr lang="en-US" sz="1200" b="0" i="0" kern="1200" dirty="0" smtClean="0">
                <a:solidFill>
                  <a:schemeClr val="tx1"/>
                </a:solidFill>
                <a:effectLst/>
                <a:latin typeface="+mn-lt"/>
                <a:ea typeface="+mn-ea"/>
                <a:cs typeface="+mn-cs"/>
              </a:rPr>
              <a:t> refers to the technique of testing a system with knowledge of the internals of the system. White Box testers have access to the source code and are aware of the system architecture. A White Box tester typically analyzes source code, derives test cases from knowledge about the source code, and finally targets specific code paths to achieve a certain level of code coverage. A White Box tester with access to details about both operations can readily craft efficient test cases that exercise boundary conditions.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sng" kern="1200" dirty="0" smtClean="0">
                <a:solidFill>
                  <a:schemeClr val="tx1"/>
                </a:solidFill>
                <a:effectLst/>
                <a:latin typeface="+mn-lt"/>
                <a:ea typeface="+mn-ea"/>
                <a:cs typeface="+mn-cs"/>
              </a:rPr>
              <a:t>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Increased Effectiveness — Crosschecking design decisions and assumptions against source code may outline a robust design, but the implementation may not align with the design intent.</a:t>
            </a:r>
          </a:p>
          <a:p>
            <a:r>
              <a:rPr lang="en-US" sz="1200" b="1" i="0" kern="1200" dirty="0" smtClean="0">
                <a:solidFill>
                  <a:schemeClr val="tx1"/>
                </a:solidFill>
                <a:effectLst/>
                <a:latin typeface="+mn-lt"/>
                <a:ea typeface="+mn-ea"/>
                <a:cs typeface="+mn-cs"/>
              </a:rPr>
              <a:t>b. </a:t>
            </a:r>
            <a:r>
              <a:rPr lang="en-US" sz="1200" b="0" i="0" kern="1200" dirty="0" smtClean="0">
                <a:solidFill>
                  <a:schemeClr val="tx1"/>
                </a:solidFill>
                <a:effectLst/>
                <a:latin typeface="+mn-lt"/>
                <a:ea typeface="+mn-ea"/>
                <a:cs typeface="+mn-cs"/>
              </a:rPr>
              <a:t>Full Code Pathway Capable — all the possible code pathways can be tested including error handling, resource dependencies, and additional internal code logic/flow.</a:t>
            </a:r>
          </a:p>
          <a:p>
            <a:r>
              <a:rPr lang="en-US" sz="1200" b="1" i="0" kern="1200" dirty="0" smtClean="0">
                <a:solidFill>
                  <a:schemeClr val="tx1"/>
                </a:solidFill>
                <a:effectLst/>
                <a:latin typeface="+mn-lt"/>
                <a:ea typeface="+mn-ea"/>
                <a:cs typeface="+mn-cs"/>
              </a:rPr>
              <a:t>c. </a:t>
            </a:r>
            <a:r>
              <a:rPr lang="en-US" sz="1200" b="0" i="0" kern="1200" dirty="0" smtClean="0">
                <a:solidFill>
                  <a:schemeClr val="tx1"/>
                </a:solidFill>
                <a:effectLst/>
                <a:latin typeface="+mn-lt"/>
                <a:ea typeface="+mn-ea"/>
                <a:cs typeface="+mn-cs"/>
              </a:rPr>
              <a:t>Early Defect Identification — Analyzing source code and developing tests based on the implementation details enables testers to find programming errors quickly.</a:t>
            </a:r>
          </a:p>
          <a:p>
            <a:r>
              <a:rPr lang="en-US" sz="1200" b="1" i="0"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Reveal Hidden Code Flaws — access to source code improves understanding and uncovering unintended hidden behavior of program modules.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sng" kern="1200" dirty="0" smtClean="0">
                <a:solidFill>
                  <a:schemeClr val="tx1"/>
                </a:solidFill>
                <a:effectLst/>
                <a:latin typeface="+mn-lt"/>
                <a:ea typeface="+mn-ea"/>
                <a:cs typeface="+mn-cs"/>
              </a:rPr>
              <a:t>Disadvantages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Difficult To Scale — requires intimate knowledge of target system, testing tools and coding languages, and modeling. It suffers for scalability of skilled and expert testers.</a:t>
            </a:r>
          </a:p>
          <a:p>
            <a:r>
              <a:rPr lang="en-US" sz="1200" b="1" i="0" kern="1200" dirty="0" smtClean="0">
                <a:solidFill>
                  <a:schemeClr val="tx1"/>
                </a:solidFill>
                <a:effectLst/>
                <a:latin typeface="+mn-lt"/>
                <a:ea typeface="+mn-ea"/>
                <a:cs typeface="+mn-cs"/>
              </a:rPr>
              <a:t>b. </a:t>
            </a:r>
            <a:r>
              <a:rPr lang="en-US" sz="1200" b="0" i="0" kern="1200" dirty="0" smtClean="0">
                <a:solidFill>
                  <a:schemeClr val="tx1"/>
                </a:solidFill>
                <a:effectLst/>
                <a:latin typeface="+mn-lt"/>
                <a:ea typeface="+mn-ea"/>
                <a:cs typeface="+mn-cs"/>
              </a:rPr>
              <a:t>Difficult to Maintain — requires specialized tools such as source code analyzers, debuggers, and fault injectors.</a:t>
            </a:r>
          </a:p>
          <a:p>
            <a:r>
              <a:rPr lang="en-US" sz="1200" b="1" i="0" kern="1200" dirty="0" smtClean="0">
                <a:solidFill>
                  <a:schemeClr val="tx1"/>
                </a:solidFill>
                <a:effectLst/>
                <a:latin typeface="+mn-lt"/>
                <a:ea typeface="+mn-ea"/>
                <a:cs typeface="+mn-cs"/>
              </a:rPr>
              <a:t>c. </a:t>
            </a:r>
            <a:r>
              <a:rPr lang="en-US" sz="1200" b="0" i="0" kern="1200" dirty="0" smtClean="0">
                <a:solidFill>
                  <a:schemeClr val="tx1"/>
                </a:solidFill>
                <a:effectLst/>
                <a:latin typeface="+mn-lt"/>
                <a:ea typeface="+mn-ea"/>
                <a:cs typeface="+mn-cs"/>
              </a:rPr>
              <a:t>Cultural Stress — the demarcation between developer and testers starts to blur which may become a cultural stress.</a:t>
            </a:r>
          </a:p>
          <a:p>
            <a:r>
              <a:rPr lang="en-US" sz="1200" b="1" i="0"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Highly Intrusive — requires code modification has been done using interactive debuggers, or by actually changing the source code. This may be adequate for small programs; however, it does not scale well to larger applications. Not useful for networked or distributed systems.</a:t>
            </a:r>
          </a:p>
          <a:p>
            <a:pPr eaLnBrk="1" hangingPunct="1">
              <a:defRPr/>
            </a:pPr>
            <a:endParaRPr lang="en-US" dirty="0" smtClean="0"/>
          </a:p>
          <a:p>
            <a:pPr eaLnBrk="1" hangingPunct="1">
              <a:defRPr/>
            </a:pPr>
            <a:endParaRPr lang="en-US" dirty="0" smtClean="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239A002C-F4BE-4159-A692-AB52B55FF4F8}" type="slidenum">
              <a:rPr lang="en-US" b="0" smtClean="0">
                <a:solidFill>
                  <a:schemeClr val="tx1"/>
                </a:solidFill>
                <a:latin typeface="Times New Roman" pitchFamily="18" charset="0"/>
              </a:rPr>
              <a:pPr eaLnBrk="1" hangingPunct="1"/>
              <a:t>13</a:t>
            </a:fld>
            <a:endParaRPr lang="en-US" b="0" smtClean="0">
              <a:solidFill>
                <a:schemeClr val="tx1"/>
              </a:solidFill>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14</a:t>
            </a:fld>
            <a:endParaRPr lang="ru-RU"/>
          </a:p>
        </p:txBody>
      </p:sp>
    </p:spTree>
    <p:extLst>
      <p:ext uri="{BB962C8B-B14F-4D97-AF65-F5344CB8AC3E}">
        <p14:creationId xmlns:p14="http://schemas.microsoft.com/office/powerpoint/2010/main" val="1892850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dirty="0" smtClean="0"/>
              <a:t>Существует также метод серого ящика (gray box testing method), которые сочетает в себе нечто среднее между методами белого и черного ящиков. </a:t>
            </a:r>
            <a:endParaRPr lang="en-US" dirty="0" smtClean="0"/>
          </a:p>
          <a:p>
            <a:pPr eaLnBrk="1" hangingPunct="1"/>
            <a:endParaRPr lang="en-US" dirty="0" smtClean="0"/>
          </a:p>
          <a:p>
            <a:r>
              <a:rPr lang="en-US" sz="1200" b="1" i="0" kern="1200" dirty="0" smtClean="0">
                <a:solidFill>
                  <a:schemeClr val="tx1"/>
                </a:solidFill>
                <a:effectLst/>
                <a:latin typeface="+mn-lt"/>
                <a:ea typeface="+mn-ea"/>
                <a:cs typeface="+mn-cs"/>
              </a:rPr>
              <a:t>Gray Box Testing</a:t>
            </a:r>
            <a:r>
              <a:rPr lang="en-US" sz="1200" b="0" i="0" kern="1200" dirty="0" smtClean="0">
                <a:solidFill>
                  <a:schemeClr val="tx1"/>
                </a:solidFill>
                <a:effectLst/>
                <a:latin typeface="+mn-lt"/>
                <a:ea typeface="+mn-ea"/>
                <a:cs typeface="+mn-cs"/>
              </a:rPr>
              <a:t> refers to the technique of testing a system with limited knowledge of the internals of the system. Gray Box testers have access to detailed design documents with information beyond requirement documents. Gray Box tests are generated based on information such as state-based models or architecture diagrams of the target system.</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u="sng" kern="1200" dirty="0" smtClean="0">
                <a:solidFill>
                  <a:schemeClr val="tx1"/>
                </a:solidFill>
                <a:effectLst/>
                <a:latin typeface="+mn-lt"/>
                <a:ea typeface="+mn-ea"/>
                <a:cs typeface="+mn-cs"/>
              </a:rPr>
              <a:t>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Offers Combined Benefits — Leverage strengths of both Black Box and White Box testing wherever possible.</a:t>
            </a:r>
          </a:p>
          <a:p>
            <a:r>
              <a:rPr lang="en-US" sz="1200" b="1" i="0" kern="1200" dirty="0" smtClean="0">
                <a:solidFill>
                  <a:schemeClr val="tx1"/>
                </a:solidFill>
                <a:effectLst/>
                <a:latin typeface="+mn-lt"/>
                <a:ea typeface="+mn-ea"/>
                <a:cs typeface="+mn-cs"/>
              </a:rPr>
              <a:t>b. </a:t>
            </a:r>
            <a:r>
              <a:rPr lang="en-US" sz="1200" b="0" i="0" kern="1200" dirty="0" smtClean="0">
                <a:solidFill>
                  <a:schemeClr val="tx1"/>
                </a:solidFill>
                <a:effectLst/>
                <a:latin typeface="+mn-lt"/>
                <a:ea typeface="+mn-ea"/>
                <a:cs typeface="+mn-cs"/>
              </a:rPr>
              <a:t>Non Intrusive — Gray Box does not rely on access to source code or binaries. Instead, based on interface definition, functional specifications, and application architecture.</a:t>
            </a:r>
          </a:p>
          <a:p>
            <a:r>
              <a:rPr lang="en-US" sz="1200" b="1" i="0" kern="1200" dirty="0" smtClean="0">
                <a:solidFill>
                  <a:schemeClr val="tx1"/>
                </a:solidFill>
                <a:effectLst/>
                <a:latin typeface="+mn-lt"/>
                <a:ea typeface="+mn-ea"/>
                <a:cs typeface="+mn-cs"/>
              </a:rPr>
              <a:t>c. </a:t>
            </a:r>
            <a:r>
              <a:rPr lang="en-US" sz="1200" b="0" i="0" kern="1200" dirty="0" smtClean="0">
                <a:solidFill>
                  <a:schemeClr val="tx1"/>
                </a:solidFill>
                <a:effectLst/>
                <a:latin typeface="+mn-lt"/>
                <a:ea typeface="+mn-ea"/>
                <a:cs typeface="+mn-cs"/>
              </a:rPr>
              <a:t>Intelligent Test Authoring — Based on the limited information available, a Gray Box tester can author intelligent test scenarios, especially around data type handling, communication protocols and exception handling.</a:t>
            </a:r>
          </a:p>
          <a:p>
            <a:r>
              <a:rPr lang="en-US" sz="1200" b="1" i="0" kern="1200" dirty="0" smtClean="0">
                <a:solidFill>
                  <a:schemeClr val="tx1"/>
                </a:solidFill>
                <a:effectLst/>
                <a:latin typeface="+mn-lt"/>
                <a:ea typeface="+mn-ea"/>
                <a:cs typeface="+mn-cs"/>
              </a:rPr>
              <a:t>d. </a:t>
            </a:r>
            <a:r>
              <a:rPr lang="en-US" sz="1200" b="0" i="0" kern="1200" dirty="0" smtClean="0">
                <a:solidFill>
                  <a:schemeClr val="tx1"/>
                </a:solidFill>
                <a:effectLst/>
                <a:latin typeface="+mn-lt"/>
                <a:ea typeface="+mn-ea"/>
                <a:cs typeface="+mn-cs"/>
              </a:rPr>
              <a:t>Unbiased Testing — The demarcation between testers and developer is still maintained. The handoff is only around interface definitions and documentation without access to source code or binaries.</a:t>
            </a:r>
          </a:p>
          <a:p>
            <a:r>
              <a:rPr lang="en-US" sz="1200" b="0" i="0" u="sng" kern="1200" dirty="0" smtClean="0">
                <a:solidFill>
                  <a:schemeClr val="tx1"/>
                </a:solidFill>
                <a:effectLst/>
                <a:latin typeface="+mn-lt"/>
                <a:ea typeface="+mn-ea"/>
                <a:cs typeface="+mn-cs"/>
              </a:rPr>
              <a:t>Disadvantages</a:t>
            </a:r>
            <a:endParaRPr lang="en-US" sz="1200" b="0"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a. </a:t>
            </a:r>
            <a:r>
              <a:rPr lang="en-US" sz="1200" b="0" i="0" kern="1200" dirty="0" smtClean="0">
                <a:solidFill>
                  <a:schemeClr val="tx1"/>
                </a:solidFill>
                <a:effectLst/>
                <a:latin typeface="+mn-lt"/>
                <a:ea typeface="+mn-ea"/>
                <a:cs typeface="+mn-cs"/>
              </a:rPr>
              <a:t>Partial Code Coverage — Since the source code or binaries are not available, the ability to traverse code paths is still limited by the tests deduced through available information. The coverage depends on the tester authoring skills.</a:t>
            </a:r>
          </a:p>
          <a:p>
            <a:r>
              <a:rPr lang="en-US" sz="1200" b="1" i="0" kern="1200" dirty="0" smtClean="0">
                <a:solidFill>
                  <a:schemeClr val="tx1"/>
                </a:solidFill>
                <a:effectLst/>
                <a:latin typeface="+mn-lt"/>
                <a:ea typeface="+mn-ea"/>
                <a:cs typeface="+mn-cs"/>
              </a:rPr>
              <a:t>b. </a:t>
            </a:r>
            <a:r>
              <a:rPr lang="en-US" sz="1200" b="0" i="0" kern="1200" dirty="0" smtClean="0">
                <a:solidFill>
                  <a:schemeClr val="tx1"/>
                </a:solidFill>
                <a:effectLst/>
                <a:latin typeface="+mn-lt"/>
                <a:ea typeface="+mn-ea"/>
                <a:cs typeface="+mn-cs"/>
              </a:rPr>
              <a:t>Defect Identification — Inherent to distributed application is the difficulty associated in defect identification. Gray Box testing is still at the mercy of how well systems throw exceptions and how well are these exceptions propagated with a distributed Web Services environment.</a:t>
            </a:r>
          </a:p>
          <a:p>
            <a:r>
              <a:rPr lang="en-US" smtClean="0"/>
              <a:t/>
            </a:r>
            <a:br>
              <a:rPr lang="en-US" smtClean="0"/>
            </a:br>
            <a:endParaRPr lang="en-US" smtClean="0"/>
          </a:p>
        </p:txBody>
      </p:sp>
      <p:sp>
        <p:nvSpPr>
          <p:cNvPr id="512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B48413F2-0749-4BD0-BAA3-4C667E3BA58B}" type="slidenum">
              <a:rPr lang="en-US" b="0" smtClean="0">
                <a:solidFill>
                  <a:schemeClr val="tx1"/>
                </a:solidFill>
                <a:latin typeface="Times New Roman" pitchFamily="18" charset="0"/>
              </a:rPr>
              <a:pPr eaLnBrk="1" hangingPunct="1"/>
              <a:t>15</a:t>
            </a:fld>
            <a:endParaRPr lang="en-US" b="0" smtClean="0">
              <a:solidFill>
                <a:schemeClr val="tx1"/>
              </a:solidFill>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16</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Уровни тестирования</a:t>
            </a:r>
            <a:r>
              <a:rPr lang="ru-RU" baseline="0" dirty="0" smtClean="0"/>
              <a:t> могут быть классифицированы следующим образом  *см слайд* </a:t>
            </a:r>
          </a:p>
          <a:p>
            <a:endParaRPr lang="ru-RU" baseline="0" dirty="0" smtClean="0"/>
          </a:p>
          <a:p>
            <a:r>
              <a:rPr lang="ru-RU" baseline="0" dirty="0" smtClean="0"/>
              <a:t>Рассмотрим их детальнее</a:t>
            </a:r>
            <a:endParaRPr lang="en-US" baseline="0" dirty="0" smtClean="0"/>
          </a:p>
          <a:p>
            <a:endParaRPr lang="en-US" baseline="0" dirty="0" smtClean="0"/>
          </a:p>
          <a:p>
            <a:r>
              <a:rPr lang="en-US" dirty="0" smtClean="0"/>
              <a:t>Tests are frequently grouped by where they are added in the software development process, or by the level of specificity of the test. The main levels during the development process as defined by the SWEBOK guide are unit-, integration-, and system testing that are distinguished by the test target without implying a specific process model. Other test levels are classified by the testing objective</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17</a:t>
            </a:fld>
            <a:endParaRPr lang="ru-RU"/>
          </a:p>
        </p:txBody>
      </p:sp>
    </p:spTree>
    <p:extLst>
      <p:ext uri="{BB962C8B-B14F-4D97-AF65-F5344CB8AC3E}">
        <p14:creationId xmlns:p14="http://schemas.microsoft.com/office/powerpoint/2010/main" val="42682860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7500" lnSpcReduction="20000"/>
          </a:bodyPr>
          <a:lstStyle/>
          <a:p>
            <a:pPr eaLnBrk="1" hangingPunct="1">
              <a:defRPr/>
            </a:pPr>
            <a:r>
              <a:rPr lang="ru-RU" b="1" i="1" dirty="0" smtClean="0"/>
              <a:t>По</a:t>
            </a:r>
            <a:r>
              <a:rPr lang="ru-RU" b="1" i="1" baseline="0" dirty="0" smtClean="0"/>
              <a:t> времени</a:t>
            </a:r>
            <a:r>
              <a:rPr lang="ru-RU" i="1" baseline="0" dirty="0" smtClean="0"/>
              <a:t> тестирования мы можем выделить следующие три уровня тестирования: </a:t>
            </a:r>
          </a:p>
          <a:p>
            <a:pPr eaLnBrk="1" hangingPunct="1">
              <a:defRPr/>
            </a:pPr>
            <a:endParaRPr lang="en-US" i="1" dirty="0" smtClean="0"/>
          </a:p>
          <a:p>
            <a:pPr eaLnBrk="1" hangingPunct="1">
              <a:defRPr/>
            </a:pPr>
            <a:r>
              <a:rPr lang="ru-RU" i="1" dirty="0" smtClean="0"/>
              <a:t>1.Модульное тестирование (Unit testing)</a:t>
            </a:r>
            <a:r>
              <a:rPr lang="ru-RU" dirty="0" smtClean="0"/>
              <a:t/>
            </a:r>
            <a:br>
              <a:rPr lang="ru-RU" dirty="0" smtClean="0"/>
            </a:br>
            <a:r>
              <a:rPr lang="ru-RU" dirty="0" smtClean="0"/>
              <a:t>Этот уровень тестирования позволяет проверить функционирование отдельно взятого элемента системы. Что считать элементом – модулем системы определяется контекстом. Модулем может быть отдельно взятая функция или набор функций, отдельно взятый класс или набор классов, компонент, выполняющий какую-то функциональность и имеющий или чаще не имеющий пользовательского интерфейса.</a:t>
            </a:r>
            <a:endParaRPr lang="en-US" dirty="0" smtClean="0"/>
          </a:p>
          <a:p>
            <a:pPr eaLnBrk="1" hangingPunct="1">
              <a:defRPr/>
            </a:pPr>
            <a:r>
              <a:rPr lang="ru-RU" dirty="0" smtClean="0"/>
              <a:t> </a:t>
            </a:r>
            <a:endParaRPr lang="en-US" dirty="0" smtClean="0"/>
          </a:p>
          <a:p>
            <a:pPr eaLnBrk="1" hangingPunct="1">
              <a:defRPr/>
            </a:pPr>
            <a:r>
              <a:rPr lang="ru-RU" i="1" dirty="0" smtClean="0"/>
              <a:t>2.Интеграционное тестирование (Integration testing)</a:t>
            </a:r>
            <a:r>
              <a:rPr lang="ru-RU" b="1" dirty="0" smtClean="0"/>
              <a:t/>
            </a:r>
            <a:br>
              <a:rPr lang="ru-RU" b="1" dirty="0" smtClean="0"/>
            </a:br>
            <a:r>
              <a:rPr lang="ru-RU" dirty="0" smtClean="0"/>
              <a:t>Данный уровень тестирования является процессом проверки взаимодействия между программными компонентами/модулями. Классические стратегии интеграционного тестирования – “</a:t>
            </a:r>
            <a:r>
              <a:rPr lang="ru-RU" dirty="0" err="1" smtClean="0"/>
              <a:t>сверху-вниз</a:t>
            </a:r>
            <a:r>
              <a:rPr lang="ru-RU" dirty="0" smtClean="0"/>
              <a:t>” (</a:t>
            </a:r>
            <a:r>
              <a:rPr lang="en-US" dirty="0" smtClean="0"/>
              <a:t>downstream testing</a:t>
            </a:r>
            <a:r>
              <a:rPr lang="ru-RU" dirty="0" smtClean="0"/>
              <a:t>) и “снизу-вверх” (</a:t>
            </a:r>
            <a:r>
              <a:rPr lang="en-US" dirty="0" smtClean="0"/>
              <a:t>upstream testing</a:t>
            </a:r>
            <a:r>
              <a:rPr lang="ru-RU" dirty="0" smtClean="0"/>
              <a:t>) – используются для традиционных, иерархически структурированных систем. </a:t>
            </a:r>
            <a:endParaRPr lang="en-US" dirty="0" smtClean="0"/>
          </a:p>
          <a:p>
            <a:pPr eaLnBrk="1" hangingPunct="1">
              <a:defRPr/>
            </a:pPr>
            <a:endParaRPr lang="en-US" dirty="0" smtClean="0"/>
          </a:p>
          <a:p>
            <a:pPr eaLnBrk="1" hangingPunct="1">
              <a:defRPr/>
            </a:pPr>
            <a:endParaRPr lang="en-US" dirty="0" smtClean="0"/>
          </a:p>
          <a:p>
            <a:pPr eaLnBrk="1" hangingPunct="1">
              <a:defRPr/>
            </a:pPr>
            <a:r>
              <a:rPr lang="ru-RU" dirty="0" smtClean="0"/>
              <a:t>Интеграционное тестирование приложения чаще выполняется </a:t>
            </a:r>
            <a:r>
              <a:rPr lang="ru-RU" dirty="0" err="1" smtClean="0"/>
              <a:t>тестировщиками</a:t>
            </a:r>
            <a:r>
              <a:rPr lang="ru-RU" dirty="0" smtClean="0"/>
              <a:t>. А вот модульным и интеграционным </a:t>
            </a:r>
            <a:r>
              <a:rPr lang="ru-RU" dirty="0" err="1" smtClean="0"/>
              <a:t>юнит-тестированием</a:t>
            </a:r>
            <a:r>
              <a:rPr lang="ru-RU" dirty="0" smtClean="0"/>
              <a:t> у нас занимаются в основном программисты. Подобное тестирование позволяет найти достаточно большое кол-во ошибок еще до того, как </a:t>
            </a:r>
            <a:r>
              <a:rPr lang="ru-RU" dirty="0" err="1" smtClean="0"/>
              <a:t>билд</a:t>
            </a:r>
            <a:r>
              <a:rPr lang="ru-RU" dirty="0" smtClean="0"/>
              <a:t> попадет к </a:t>
            </a:r>
            <a:r>
              <a:rPr lang="ru-RU" dirty="0" err="1" smtClean="0"/>
              <a:t>тестировщикам</a:t>
            </a:r>
            <a:r>
              <a:rPr lang="ru-RU" dirty="0" smtClean="0"/>
              <a:t>, что является экономически выгодно, а также существенно повышает качество продукта. И мы стараемся внедрять это тестирование во все большем кол-ве проектов. Программисты разрабатывают тест еще до того, как напишут свой код. Тесты накапливаются и все они запускаются программистами для внутренних проверок после того, как собран </a:t>
            </a:r>
            <a:r>
              <a:rPr lang="ru-RU" dirty="0" err="1" smtClean="0"/>
              <a:t>билд</a:t>
            </a:r>
            <a:r>
              <a:rPr lang="ru-RU" dirty="0" smtClean="0"/>
              <a:t>. В некоторых проектах это, своего рода стандарт, неотъемлемое действие в процессе сборки </a:t>
            </a:r>
            <a:r>
              <a:rPr lang="ru-RU" dirty="0" err="1" smtClean="0"/>
              <a:t>билда</a:t>
            </a:r>
            <a:r>
              <a:rPr lang="ru-RU" dirty="0" smtClean="0"/>
              <a:t>. Только после того как все тесты пройдут успешно, </a:t>
            </a:r>
            <a:r>
              <a:rPr lang="ru-RU" dirty="0" err="1" smtClean="0"/>
              <a:t>билд</a:t>
            </a:r>
            <a:r>
              <a:rPr lang="ru-RU" dirty="0" smtClean="0"/>
              <a:t> передается </a:t>
            </a:r>
            <a:r>
              <a:rPr lang="ru-RU" dirty="0" err="1" smtClean="0"/>
              <a:t>тестировщикам</a:t>
            </a:r>
            <a:r>
              <a:rPr lang="ru-RU" dirty="0" smtClean="0"/>
              <a:t>, и уже те, в свою очередь, приступают к проверке функциональности. </a:t>
            </a:r>
            <a:endParaRPr lang="en-US" dirty="0" smtClean="0"/>
          </a:p>
          <a:p>
            <a:pPr eaLnBrk="1" hangingPunct="1">
              <a:defRPr/>
            </a:pPr>
            <a:r>
              <a:rPr lang="ru-RU" dirty="0" smtClean="0"/>
              <a:t> </a:t>
            </a:r>
            <a:endParaRPr lang="en-US" dirty="0" smtClean="0"/>
          </a:p>
          <a:p>
            <a:pPr eaLnBrk="1" hangingPunct="1">
              <a:defRPr/>
            </a:pPr>
            <a:r>
              <a:rPr lang="ru-RU" i="1" dirty="0" smtClean="0"/>
              <a:t>3.Системное тестирование (System testing)</a:t>
            </a:r>
            <a:r>
              <a:rPr lang="ru-RU" b="1" dirty="0" smtClean="0"/>
              <a:t/>
            </a:r>
            <a:br>
              <a:rPr lang="ru-RU" b="1" dirty="0" smtClean="0"/>
            </a:br>
            <a:r>
              <a:rPr lang="ru-RU" dirty="0" smtClean="0"/>
              <a:t>Системное тестирование охватывает целиком всю систему. И фокусируется оно на проверке, как функциональных требований, так и на нефункциональных  – требованиях безопасности, производительности, точности, надежности т.п. На этом уровне также тестируются интерфейсы к внешним приложениям, аппаратному обеспечению, операционной среде и т.д.</a:t>
            </a:r>
            <a:endParaRPr lang="en-US" dirty="0" smtClean="0"/>
          </a:p>
          <a:p>
            <a:pPr eaLnBrk="1" hangingPunct="1">
              <a:defRPr/>
            </a:pPr>
            <a:r>
              <a:rPr lang="ru-RU" dirty="0" smtClean="0"/>
              <a:t> </a:t>
            </a:r>
            <a:endParaRPr lang="en-US" dirty="0" smtClean="0"/>
          </a:p>
          <a:p>
            <a:pPr eaLnBrk="1" hangingPunct="1">
              <a:defRPr/>
            </a:pPr>
            <a:endParaRPr lang="en-US" dirty="0" smtClean="0"/>
          </a:p>
        </p:txBody>
      </p:sp>
      <p:sp>
        <p:nvSpPr>
          <p:cNvPr id="522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EC69C50D-EEB7-4B98-BFD0-FF78DF8D6E5E}" type="slidenum">
              <a:rPr lang="en-US" b="0" smtClean="0">
                <a:solidFill>
                  <a:schemeClr val="tx1"/>
                </a:solidFill>
                <a:latin typeface="Times New Roman" pitchFamily="18" charset="0"/>
              </a:rPr>
              <a:pPr eaLnBrk="1" hangingPunct="1"/>
              <a:t>18</a:t>
            </a:fld>
            <a:endParaRPr lang="en-US" b="0" smtClean="0">
              <a:solidFill>
                <a:schemeClr val="tx1"/>
              </a:solidFill>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Дополнительно еще можно выделить </a:t>
            </a:r>
            <a:r>
              <a:rPr lang="en-US" sz="1200" b="1" i="0" kern="1200" dirty="0" smtClean="0">
                <a:solidFill>
                  <a:schemeClr val="tx1"/>
                </a:solidFill>
                <a:effectLst/>
                <a:latin typeface="+mn-lt"/>
                <a:ea typeface="+mn-ea"/>
                <a:cs typeface="+mn-cs"/>
              </a:rPr>
              <a:t>System integration Testing</a:t>
            </a:r>
            <a:endParaRPr lang="ru-RU"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System integration Testing:</a:t>
            </a:r>
            <a:r>
              <a:rPr lang="en-US" sz="1200" b="0" i="0" kern="1200" dirty="0" smtClean="0">
                <a:solidFill>
                  <a:schemeClr val="tx1"/>
                </a:solidFill>
                <a:effectLst/>
                <a:latin typeface="+mn-lt"/>
                <a:ea typeface="+mn-ea"/>
                <a:cs typeface="+mn-cs"/>
              </a:rPr>
              <a:t> Testing process that exercises a software system's coexistence with others. It is usually performed by the testing teams</a:t>
            </a:r>
          </a:p>
          <a:p>
            <a:endParaRPr lang="en-US" sz="1200" b="0" i="0" kern="1200" dirty="0" smtClean="0">
              <a:solidFill>
                <a:schemeClr val="tx1"/>
              </a:solidFill>
              <a:effectLst/>
              <a:latin typeface="+mn-lt"/>
              <a:ea typeface="+mn-ea"/>
              <a:cs typeface="+mn-cs"/>
            </a:endParaRPr>
          </a:p>
          <a:p>
            <a:r>
              <a:rPr lang="en-US" dirty="0" smtClean="0"/>
              <a:t>System integration testing is the process of verifying the synchronization between two or more software systems and which can be performed after software system collaboration is completed.</a:t>
            </a:r>
          </a:p>
          <a:p>
            <a:r>
              <a:rPr lang="en-US" dirty="0" smtClean="0"/>
              <a:t>It is part of the software testing life cycle for software collaboration involving projects. Such software is where consumers run system integration test (SIT) round before the user acceptance test (UAT) round. And software providers usually run a pre-SIT round before Software consumers run their SIT test cases.</a:t>
            </a:r>
          </a:p>
          <a:p>
            <a:r>
              <a:rPr lang="en-US" dirty="0" smtClean="0"/>
              <a:t>As an example if we are providing a solution for a software consumer as enhancement to their existing solution, then we should integrate our application layer and our DB layer with consumer‘s existing application and existing DB layers. After the integration process completed both software systems should be synchronized.</a:t>
            </a:r>
          </a:p>
          <a:p>
            <a:r>
              <a:rPr lang="en-US" dirty="0" smtClean="0"/>
              <a:t>Which means when end users use software provider’s part of the integrated application (extended part) then software provider’s data layer might be updated than consumer‘s system. And when end users use consumer‘s part of the integrated application (existing part) then consumer‘s data layer might be updated than software provider’s system. Then there should be a process to exchange data imports and exports between two parties. This data exchange process should keep both systems up-to-date.</a:t>
            </a:r>
          </a:p>
          <a:p>
            <a:r>
              <a:rPr lang="en-US" dirty="0" smtClean="0"/>
              <a:t>Purpose of the System integration testing is to make sure whether these systems are successfully integrated and been up-to-date by exchanging data with each other.</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19</a:t>
            </a:fld>
            <a:endParaRPr lang="ru-RU"/>
          </a:p>
        </p:txBody>
      </p:sp>
    </p:spTree>
    <p:extLst>
      <p:ext uri="{BB962C8B-B14F-4D97-AF65-F5344CB8AC3E}">
        <p14:creationId xmlns:p14="http://schemas.microsoft.com/office/powerpoint/2010/main" val="496817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a:t>
            </a:fld>
            <a:endParaRPr lang="ru-RU"/>
          </a:p>
        </p:txBody>
      </p:sp>
    </p:spTree>
    <p:extLst>
      <p:ext uri="{BB962C8B-B14F-4D97-AF65-F5344CB8AC3E}">
        <p14:creationId xmlns:p14="http://schemas.microsoft.com/office/powerpoint/2010/main" val="11160344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smtClean="0"/>
          </a:p>
          <a:p>
            <a:r>
              <a:rPr lang="en-US" b="1" dirty="0" smtClean="0"/>
              <a:t>Acceptance testing </a:t>
            </a:r>
            <a:r>
              <a:rPr lang="en-US" b="0" dirty="0" smtClean="0"/>
              <a:t>can mean one of two things:</a:t>
            </a:r>
          </a:p>
          <a:p>
            <a:pPr marL="171450" indent="-171450">
              <a:buFont typeface="Arial" pitchFamily="34" charset="0"/>
              <a:buChar char="•"/>
            </a:pPr>
            <a:r>
              <a:rPr lang="en-US" b="0" dirty="0" smtClean="0"/>
              <a:t>A smoke test is used as an acceptance test prior to introducing a new build to the main testing process, i.e. before integration or regression.</a:t>
            </a:r>
          </a:p>
          <a:p>
            <a:pPr marL="171450" indent="-171450">
              <a:buFont typeface="Arial" pitchFamily="34" charset="0"/>
              <a:buChar char="•"/>
            </a:pPr>
            <a:r>
              <a:rPr lang="en-US" b="0" dirty="0" smtClean="0"/>
              <a:t>Acceptance testing is performed by the customer, often in their lab environment on their own hardware, is known as user acceptance testing (UAT). Acceptance testing may be performed as part of the hand-off process between any two phases of development</a:t>
            </a:r>
            <a:endParaRPr lang="uk-UA" b="0" dirty="0" smtClean="0"/>
          </a:p>
          <a:p>
            <a:pPr marL="171450" indent="-171450">
              <a:buFont typeface="Arial" pitchFamily="34" charset="0"/>
              <a:buChar char="•"/>
            </a:pPr>
            <a:endParaRPr lang="uk-UA" b="0" dirty="0" smtClean="0"/>
          </a:p>
          <a:p>
            <a:pPr marL="0" indent="0">
              <a:buFont typeface="Arial" pitchFamily="34" charset="0"/>
              <a:buNone/>
            </a:pPr>
            <a:r>
              <a:rPr lang="uk-UA" b="0" dirty="0" smtClean="0"/>
              <a:t>Для нас важн</a:t>
            </a:r>
            <a:r>
              <a:rPr lang="ru-RU" b="0" dirty="0" smtClean="0"/>
              <a:t>ы</a:t>
            </a:r>
            <a:r>
              <a:rPr lang="uk-UA" b="0" dirty="0" smtClean="0"/>
              <a:t>м является второе определение.  Для</a:t>
            </a:r>
            <a:r>
              <a:rPr lang="uk-UA" b="0" baseline="0" dirty="0" smtClean="0"/>
              <a:t> нас </a:t>
            </a:r>
            <a:r>
              <a:rPr lang="en-US" b="1" dirty="0" smtClean="0"/>
              <a:t>Acceptance testing</a:t>
            </a:r>
            <a:r>
              <a:rPr lang="ru-RU" b="1" dirty="0" smtClean="0"/>
              <a:t> - </a:t>
            </a:r>
            <a:r>
              <a:rPr lang="ru-RU" b="0" baseline="0" dirty="0" smtClean="0"/>
              <a:t>Формальный процесс тестирования, который проверяет соответствие системы требованиям и проводится с целью:</a:t>
            </a:r>
          </a:p>
          <a:p>
            <a:endParaRPr lang="ru-RU" b="0" baseline="0" dirty="0" smtClean="0"/>
          </a:p>
          <a:p>
            <a:r>
              <a:rPr lang="ru-RU" b="0" baseline="0" dirty="0" smtClean="0"/>
              <a:t>определения удовлетворяет ли система приемочным критериям;</a:t>
            </a:r>
          </a:p>
          <a:p>
            <a:r>
              <a:rPr lang="ru-RU" b="0" baseline="0" dirty="0" smtClean="0"/>
              <a:t>вынесения решения заказчиком или другим уполномоченным лицом принимается приложение или нет.</a:t>
            </a:r>
          </a:p>
          <a:p>
            <a:endParaRPr lang="ru-RU" b="0" baseline="0" dirty="0" smtClean="0"/>
          </a:p>
          <a:p>
            <a:r>
              <a:rPr lang="ru-RU" b="0" baseline="0" dirty="0" smtClean="0"/>
              <a:t>Приемочное тестирование выполняется на основании набора типичных тестовых случаев и сценариев, разработанных на основании требований к данному приложению. Решение о проведении приемочного тестирования принимается, когда:</a:t>
            </a:r>
          </a:p>
          <a:p>
            <a:endParaRPr lang="ru-RU" b="0" baseline="0" dirty="0" smtClean="0"/>
          </a:p>
          <a:p>
            <a:r>
              <a:rPr lang="ru-RU" b="0" baseline="0" dirty="0" smtClean="0"/>
              <a:t>продукт достиг необходимого уровня качества;</a:t>
            </a:r>
          </a:p>
          <a:p>
            <a:r>
              <a:rPr lang="ru-RU" b="0" baseline="0" dirty="0" smtClean="0"/>
              <a:t>заказчик ознакомлен с Планом Приемочных Работ (Product Acceptance Plan) или иным документом, где описан набор действий, связанных с проведением приемочного тестирования, дата проведения, ответственные и т.д.</a:t>
            </a:r>
          </a:p>
          <a:p>
            <a:r>
              <a:rPr lang="ru-RU" b="0" baseline="0" dirty="0" smtClean="0"/>
              <a:t>Фаза приемочного тестирования длится до тех пор, пока заказчик не выносит решение об отправлении приложения на доработку или выдаче приложения.</a:t>
            </a:r>
          </a:p>
          <a:p>
            <a:endParaRPr lang="ru-RU" b="1" baseline="0" dirty="0" smtClean="0"/>
          </a:p>
          <a:p>
            <a:endParaRPr lang="en-US" b="1" dirty="0" smtClean="0"/>
          </a:p>
          <a:p>
            <a:r>
              <a:rPr lang="ru-RU" b="1" dirty="0" smtClean="0"/>
              <a:t>Регрессио́нное тести́рование </a:t>
            </a:r>
            <a:r>
              <a:rPr lang="ru-RU" dirty="0" smtClean="0"/>
              <a:t>(англ. regression testing, от лат. regressio — движение назад) — собирательное название для всех видов тестирования программного обеспечения, направленных на обнаружение ошибок в уже протестированных участках исходного кода. Такие ошибки — когда после внесения изменений в программу перестает работать то, что должно было продолжать работать, — называют регрессионными ошибками (англ. regression bugs).</a:t>
            </a:r>
          </a:p>
          <a:p>
            <a:r>
              <a:rPr lang="ru-RU" dirty="0" smtClean="0"/>
              <a:t>Регрессионное тестирование (по некоторым источникам) включает new bug-fix - проверка исправления найденного ранее дефекта, old bug-fix - проверка, что исправленный ранее и верифицированный дефект не воспроизводится в системе снова, а также side-effect - проверка того, что не нарушилась работоспособность работающей ранее функциональности, если ее код мог быть затронут при исправлении некоторых дефектов в другой функциональности. Обычно используемые методы регрессионного тестирования включают повторные прогоны предыдущих тестов, а также проверки, не попали ли регрессионные ошибки в очередную версию в результате слияния кода.</a:t>
            </a:r>
          </a:p>
          <a:p>
            <a:r>
              <a:rPr lang="ru-RU" dirty="0" smtClean="0"/>
              <a:t>Из опыта разработки ПО известно, что повторное появление одних и тех же ошибок — случай достаточно частый. Иногда это происходит из-за слабой техники управления версиями или по причине человеческой ошибки при работе с системой управления версиями. Но настолько же часто решение проблемы бывает «недолго живущим»: после следующего изменения в программе решение перестаёт работать. И наконец, при переписывании какой-либо части кода часто всплывают те же ошибки, что были в предыдущей реализации.</a:t>
            </a:r>
          </a:p>
          <a:p>
            <a:r>
              <a:rPr lang="ru-RU" dirty="0" smtClean="0"/>
              <a:t>Поэтому считается хорошей практикой при исправлении ошибки создать тест на неё и регулярно прогонять его при последующих изменениях программы. Хотя регрессионное тестирование может быть выполнено и вручную, но чаще всего это делается с помощью специализированных программ, позволяющих выполнять все регрессионные тесты автоматически. В некоторых проектах даже используются инструменты для автоматического прогона регрессионных тестов через заданный интервал времени. Обычно это выполняется после каждой удачной компиляции (в небольших проектах) либо каждую ночь или каждую неделю.</a:t>
            </a:r>
          </a:p>
          <a:p>
            <a:r>
              <a:rPr lang="ru-RU" dirty="0" smtClean="0"/>
              <a:t>Регрессионное тестирование является неотъемлемой частью экстремального программирования. В этой методологии проектная документация заменяется на расширяемое, повторяемое и автоматизированное тестирование всего программного пакета на каждой стадии цикла разработки программного обеспечения.</a:t>
            </a:r>
          </a:p>
          <a:p>
            <a:r>
              <a:rPr lang="ru-RU" dirty="0" smtClean="0"/>
              <a:t>Регрессионное тестирование может быть использовано не только для проверки корректности программы, часто оно также используется для оценки качества полученного результата. Так, при разработке компилятора, при прогоне регрессионных тестов рассматривается размер получаемого кода, скорость его выполнения и время компиляции каждого из тестовых примеров.</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20</a:t>
            </a:fld>
            <a:endParaRPr lang="ru-RU"/>
          </a:p>
        </p:txBody>
      </p:sp>
    </p:spTree>
    <p:extLst>
      <p:ext uri="{BB962C8B-B14F-4D97-AF65-F5344CB8AC3E}">
        <p14:creationId xmlns:p14="http://schemas.microsoft.com/office/powerpoint/2010/main" val="888142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Альфа-тестирование</a:t>
            </a:r>
            <a:r>
              <a:rPr lang="ru-RU" dirty="0" smtClean="0"/>
              <a:t> — имитация реальной работы с системой штатными разработчиками, либо реальная работа с системой потенциальными пользователями/заказчиком. Чаще всего альфа-тестирование проводится на ранней стадии разработки продукта, но в некоторых случаях может применяться для законченного продукта в качестве внутреннего приёмочного тестирования. Иногда альфа-тестирование выполняется под отладчиком или с использованием окружения, которое помогает быстро выявлять найденные ошибки. Обнаруженные ошибки могут быть переданы тестировщикам для дополнительного исследования в окружении, подобном тому, в котором будет использоваться ПО.</a:t>
            </a:r>
          </a:p>
          <a:p>
            <a:r>
              <a:rPr lang="ru-RU" b="1" dirty="0" smtClean="0"/>
              <a:t>Бета-тестирование</a:t>
            </a:r>
            <a:r>
              <a:rPr lang="ru-RU" dirty="0" smtClean="0"/>
              <a:t> — в некоторых случаях выполняется распространение версии с ограничениями (по функциональности или времени работы) для некоторой группы лиц, с тем чтобы убедиться, что продукт содержит достаточно мало ошибок. Иногда бета-тестирование выполняется для того, чтобы получить обратную связь о продукте от его будущих пользователей.</a:t>
            </a:r>
          </a:p>
          <a:p>
            <a:endParaRPr lang="en-US" dirty="0" smtClean="0"/>
          </a:p>
          <a:p>
            <a:r>
              <a:rPr lang="ru-RU" dirty="0" smtClean="0"/>
              <a:t>Часто для свободного/открытого ПО стадия альфа-тестирования характеризует функциональное наполнение кода, а бета-тестирования — стадию исправления ошибок. При этом как правило на каждом этапе разработки промежуточные результаты работы доступны конечным пользователям.</a:t>
            </a:r>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21</a:t>
            </a:fld>
            <a:endParaRPr lang="ru-RU"/>
          </a:p>
        </p:txBody>
      </p:sp>
    </p:spTree>
    <p:extLst>
      <p:ext uri="{BB962C8B-B14F-4D97-AF65-F5344CB8AC3E}">
        <p14:creationId xmlns:p14="http://schemas.microsoft.com/office/powerpoint/2010/main" val="5926460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ru-RU" u="sng" dirty="0" smtClean="0"/>
              <a:t>Итак, говоря о тестировании методом черного ящика, мы говорим о </a:t>
            </a:r>
            <a:r>
              <a:rPr lang="ru-RU" i="1" u="sng" dirty="0" smtClean="0"/>
              <a:t>функциональном тестировании (functional testing)</a:t>
            </a:r>
            <a:r>
              <a:rPr lang="ru-RU" u="sng" dirty="0" smtClean="0"/>
              <a:t>.</a:t>
            </a:r>
            <a:r>
              <a:rPr lang="ru-RU" dirty="0" smtClean="0"/>
              <a:t> Функциональное тестирование еще называют </a:t>
            </a:r>
            <a:r>
              <a:rPr lang="ru-RU" i="1" dirty="0" smtClean="0"/>
              <a:t>поведенческим </a:t>
            </a:r>
            <a:r>
              <a:rPr lang="ru-RU" dirty="0" smtClean="0"/>
              <a:t>или </a:t>
            </a:r>
            <a:r>
              <a:rPr lang="ru-RU" i="1" dirty="0" smtClean="0"/>
              <a:t>тестированием на поведенческом уровне. </a:t>
            </a:r>
            <a:r>
              <a:rPr lang="ru-RU" dirty="0" smtClean="0"/>
              <a:t>В нашей компании тестировщики, занимающиеся функциональным тестированием, используют преимущественно метод черного ящика, а программисты, перед тем как передать приложение в тестирование, проверяют свои модули методом белого ящика.</a:t>
            </a:r>
            <a:endParaRPr lang="en-US" dirty="0" smtClean="0"/>
          </a:p>
          <a:p>
            <a:pPr eaLnBrk="1" hangingPunct="1"/>
            <a:endParaRPr lang="en-US"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22</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ru-RU" u="sng" dirty="0" smtClean="0"/>
              <a:t>Говоря о функциональном тестировании, мы говорим об одном из процессов жизненного цикла программного продукта, который проводится с целью получения объективных доказательств функционирования программного продукта в соответствии с установленными либо подразумеваемыми заказчиком требованиями к программному продукту.</a:t>
            </a:r>
            <a:r>
              <a:rPr lang="ru-RU" dirty="0" smtClean="0"/>
              <a:t> В процессе функционального (а также любого другого) тестирования тестировщик ищет </a:t>
            </a:r>
            <a:r>
              <a:rPr lang="ru-RU" i="1" dirty="0" smtClean="0"/>
              <a:t>дефекты (</a:t>
            </a:r>
            <a:r>
              <a:rPr lang="en-US" i="1" dirty="0" smtClean="0"/>
              <a:t>defect or bug</a:t>
            </a:r>
            <a:r>
              <a:rPr lang="ru-RU" i="1" dirty="0" smtClean="0"/>
              <a:t>)</a:t>
            </a:r>
            <a:r>
              <a:rPr lang="ru-RU" dirty="0" smtClean="0"/>
              <a:t>. </a:t>
            </a:r>
            <a:endParaRPr lang="en-US" dirty="0" smtClean="0"/>
          </a:p>
          <a:p>
            <a:pPr eaLnBrk="1" hangingPunct="1"/>
            <a:r>
              <a:rPr lang="ru-RU" dirty="0" smtClean="0"/>
              <a:t>Функциональное тестирование подразделяется на </a:t>
            </a:r>
            <a:r>
              <a:rPr lang="ru-RU" i="1" dirty="0" smtClean="0"/>
              <a:t>ручное (manual testing)</a:t>
            </a:r>
            <a:r>
              <a:rPr lang="ru-RU" dirty="0" smtClean="0"/>
              <a:t> и </a:t>
            </a:r>
            <a:r>
              <a:rPr lang="ru-RU" i="1" dirty="0" smtClean="0"/>
              <a:t>автоматическое или автоматизированное (automated testing)</a:t>
            </a:r>
            <a:r>
              <a:rPr lang="ru-RU" dirty="0" smtClean="0"/>
              <a:t>. Ручное тестирование подразумевает выполнение тестов вручную. В свою очередь автоматическое тестирование подразумевает привлечения каких-либо средств или инструментов для автоматизирования тестирования. И больше мы не будем вспоминать об автоматизированном тестировании до второго блока, который целиком будет посвящен именно этому виду тестирования.</a:t>
            </a:r>
            <a:endParaRPr lang="en-US" dirty="0" smtClean="0"/>
          </a:p>
          <a:p>
            <a:pPr eaLnBrk="1" hangingPunct="1"/>
            <a:endParaRPr lang="en-US"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23</a:t>
            </a:fld>
            <a:endParaRPr lang="ru-RU"/>
          </a:p>
        </p:txBody>
      </p:sp>
    </p:spTree>
    <p:extLst>
      <p:ext uri="{BB962C8B-B14F-4D97-AF65-F5344CB8AC3E}">
        <p14:creationId xmlns:p14="http://schemas.microsoft.com/office/powerpoint/2010/main" val="1271745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i="1" smtClean="0"/>
              <a:t>Цели функционального тестирования.</a:t>
            </a:r>
            <a:endParaRPr lang="en-US" smtClean="0"/>
          </a:p>
          <a:p>
            <a:pPr eaLnBrk="1" hangingPunct="1"/>
            <a:r>
              <a:rPr lang="ru-RU" smtClean="0"/>
              <a:t>Для чего же тестируют программы? Конечно же, для того, чтобы найти в ней ошибки, и чем больше и чем серьезнее они будут, тем лучше. А также задокументировать найденные ошибки, чтобы в последствие программист мог их исправить. Бытует мнение среди программистов: если ошибка не записана (то есть, не создан отчет об ошибке), значит ее нет. Поэтому каждая, абсолютно каждая ошибка должна быть описана.</a:t>
            </a:r>
            <a:endParaRPr lang="en-US" smtClean="0"/>
          </a:p>
          <a:p>
            <a:pPr eaLnBrk="1" hangingPunct="1"/>
            <a:r>
              <a:rPr lang="ru-RU" smtClean="0"/>
              <a:t>Еще одна цель – определить, соответствует ли приложение предъявляемым к нему требованиям. </a:t>
            </a:r>
            <a:endParaRPr lang="en-US" smtClean="0"/>
          </a:p>
          <a:p>
            <a:pPr eaLnBrk="1" hangingPunct="1"/>
            <a:r>
              <a:rPr lang="ru-RU" smtClean="0"/>
              <a:t>И третья цель – принятие объективного заключения о возможности поставки программного продукта заказчику, и документирование этого заключения. Причем, мы, тестировщики, не принимаем окончательного решения. Как правило, это делает менеджер проекта, или решает сам заказчик. Однако, тестировщик может повлиять на принятие решения, предоставляя полную и максимально объективную информацию о том, в каком состоянии находится продукт и каков уровень его качества на данный момент. О том, на основании чего тестировщик может сделать подобное заключение, иы поговорим чуть позже. </a:t>
            </a:r>
            <a:endParaRPr lang="en-US" smtClean="0"/>
          </a:p>
          <a:p>
            <a:pPr eaLnBrk="1" hangingPunct="1"/>
            <a:endParaRPr lang="en-US" smtClean="0"/>
          </a:p>
        </p:txBody>
      </p:sp>
      <p:sp>
        <p:nvSpPr>
          <p:cNvPr id="553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03E01FB0-034C-4B0E-B064-3C4C42E42DC5}" type="slidenum">
              <a:rPr lang="en-US" b="0" smtClean="0">
                <a:solidFill>
                  <a:schemeClr val="tx1"/>
                </a:solidFill>
                <a:latin typeface="Times New Roman" pitchFamily="18" charset="0"/>
              </a:rPr>
              <a:pPr eaLnBrk="1" hangingPunct="1"/>
              <a:t>24</a:t>
            </a:fld>
            <a:endParaRPr lang="en-US" b="0" smtClean="0">
              <a:solidFill>
                <a:schemeClr val="tx1"/>
              </a:solidFill>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defRPr/>
            </a:pPr>
            <a:r>
              <a:rPr lang="ru-RU" dirty="0" smtClean="0"/>
              <a:t>В нашей компании тестирование разделено на три уровня (приемочный, критический и расширенный тесты), отличающиеся между собой объемом проводимого тестирования и различными вариантами использования программного продукта. </a:t>
            </a:r>
            <a:endParaRPr lang="en-US" dirty="0" smtClean="0"/>
          </a:p>
          <a:p>
            <a:pPr eaLnBrk="1" hangingPunct="1">
              <a:defRPr/>
            </a:pPr>
            <a:r>
              <a:rPr lang="ru-RU" dirty="0" smtClean="0"/>
              <a:t> </a:t>
            </a:r>
            <a:endParaRPr lang="en-US" dirty="0" smtClean="0"/>
          </a:p>
          <a:p>
            <a:pPr eaLnBrk="1" hangingPunct="1">
              <a:defRPr/>
            </a:pPr>
            <a:r>
              <a:rPr lang="ru-RU" i="1" dirty="0" smtClean="0"/>
              <a:t>Приемочный тест (</a:t>
            </a:r>
            <a:r>
              <a:rPr lang="ru-RU" i="1" dirty="0" err="1" smtClean="0"/>
              <a:t>Smoke</a:t>
            </a:r>
            <a:r>
              <a:rPr lang="ru-RU" i="1" dirty="0" smtClean="0"/>
              <a:t> </a:t>
            </a:r>
            <a:r>
              <a:rPr lang="ru-RU" i="1" dirty="0" err="1" smtClean="0"/>
              <a:t>test</a:t>
            </a:r>
            <a:r>
              <a:rPr lang="ru-RU" i="1" dirty="0" smtClean="0"/>
              <a:t>)</a:t>
            </a:r>
            <a:endParaRPr lang="en-US" dirty="0" smtClean="0"/>
          </a:p>
          <a:p>
            <a:pPr eaLnBrk="1" hangingPunct="1">
              <a:defRPr/>
            </a:pPr>
            <a:r>
              <a:rPr lang="ru-RU" dirty="0" smtClean="0"/>
              <a:t>Название этого теста (</a:t>
            </a:r>
            <a:r>
              <a:rPr lang="ru-RU" dirty="0" err="1" smtClean="0"/>
              <a:t>Smoke</a:t>
            </a:r>
            <a:r>
              <a:rPr lang="ru-RU" dirty="0" smtClean="0"/>
              <a:t> </a:t>
            </a:r>
            <a:r>
              <a:rPr lang="ru-RU" dirty="0" err="1" smtClean="0"/>
              <a:t>test</a:t>
            </a:r>
            <a:r>
              <a:rPr lang="ru-RU" dirty="0" smtClean="0"/>
              <a:t>) пошло еще со времен тестирования различных бытовых приборов. К примеру, электрочайник включался в сеть и, если дым не пошел, проводилось дальнейшее тестирование. </a:t>
            </a:r>
            <a:r>
              <a:rPr lang="ru-RU" u="sng" dirty="0" smtClean="0"/>
              <a:t>Таким образом, приемочный тест это самый первый и короткий тест, проверяющий работу основной функциональности программного продукта. Данный тест длится от получаса до 2-3-х часов максимум в зависимости сложности программы, по результатам которого ведущий инженер по тестированию принимает решение о целесообразности дальнейшего тестирования.</a:t>
            </a:r>
            <a:r>
              <a:rPr lang="ru-RU" dirty="0" smtClean="0"/>
              <a:t> Если программа не прошла приемочный тест, она отправляется на доработку к программистам. Как можно детально тестировать функциональность, если она в принципе не работает? Именно поэтому нет смысла выполнять дальнейшее тестирование, пока серьезные проблемы не будут устранены.</a:t>
            </a:r>
            <a:endParaRPr lang="en-US" dirty="0" smtClean="0"/>
          </a:p>
          <a:p>
            <a:pPr eaLnBrk="1" hangingPunct="1">
              <a:defRPr/>
            </a:pPr>
            <a:r>
              <a:rPr lang="ru-RU" dirty="0" smtClean="0"/>
              <a:t> </a:t>
            </a:r>
            <a:endParaRPr lang="en-US" dirty="0" smtClean="0"/>
          </a:p>
          <a:p>
            <a:pPr eaLnBrk="1" hangingPunct="1">
              <a:defRPr/>
            </a:pPr>
            <a:r>
              <a:rPr lang="ru-RU" i="1" dirty="0" smtClean="0"/>
              <a:t>Критический тест</a:t>
            </a:r>
            <a:r>
              <a:rPr lang="en-US" i="1" dirty="0" smtClean="0"/>
              <a:t> (Critical path test)</a:t>
            </a:r>
            <a:endParaRPr lang="en-US" dirty="0" smtClean="0"/>
          </a:p>
          <a:p>
            <a:pPr eaLnBrk="1" hangingPunct="1">
              <a:defRPr/>
            </a:pPr>
            <a:r>
              <a:rPr lang="ru-RU" dirty="0" smtClean="0"/>
              <a:t>Основной вид теста, во время которого проверяются основная функциональность программного продукта критичная для конечного пользователя, при стандартном его использовании. В рамках данного тестирования, как правило, проверяется большинство требований предъявляемых к программному продукту.</a:t>
            </a:r>
            <a:endParaRPr lang="en-US" dirty="0" smtClean="0"/>
          </a:p>
          <a:p>
            <a:pPr eaLnBrk="1" hangingPunct="1">
              <a:defRPr/>
            </a:pPr>
            <a:r>
              <a:rPr lang="ru-RU" b="1" dirty="0" smtClean="0"/>
              <a:t> </a:t>
            </a:r>
            <a:endParaRPr lang="en-US" dirty="0" smtClean="0"/>
          </a:p>
          <a:p>
            <a:pPr eaLnBrk="1" hangingPunct="1">
              <a:defRPr/>
            </a:pPr>
            <a:r>
              <a:rPr lang="ru-RU" i="1" dirty="0" smtClean="0"/>
              <a:t>Расширенный тест (</a:t>
            </a:r>
            <a:r>
              <a:rPr lang="ru-RU" i="1" dirty="0" err="1" smtClean="0"/>
              <a:t>Extended</a:t>
            </a:r>
            <a:r>
              <a:rPr lang="ru-RU" i="1" dirty="0" smtClean="0"/>
              <a:t> </a:t>
            </a:r>
            <a:r>
              <a:rPr lang="ru-RU" i="1" dirty="0" err="1" smtClean="0"/>
              <a:t>test</a:t>
            </a:r>
            <a:r>
              <a:rPr lang="ru-RU" i="1" dirty="0" smtClean="0"/>
              <a:t>)</a:t>
            </a:r>
            <a:endParaRPr lang="en-US" dirty="0" smtClean="0"/>
          </a:p>
          <a:p>
            <a:pPr eaLnBrk="1" hangingPunct="1">
              <a:defRPr/>
            </a:pPr>
            <a:r>
              <a:rPr lang="ru-RU" dirty="0" smtClean="0"/>
              <a:t>Это углубленный тест, при котором проверяется нестандартное использование программного продукта. Прогоняются различные сложные, логически запутанные сценарии, совершаются действия, которые конечный пользователь будет совершать очень редко. Вы спросите а зачем нам выполнять такие тесты? Ответ прост: потому что программа должна корректно реагировать на любые, даже самые случайные, действия пользователя и работать надежно в любой ситуации. Другое дело, что не для всех программ можно выполнять подобные тесты, особенно, если нет времени, поскольку степень надежности определяется спецификой области, целей и задач, поставленных перед продуктом. Например, программы медицинской, финансовой, военной, космической направленности должны быть максимально надежными. А программы, предназначенные для домашнего использования, могут и не быть столь надежными, и соответственно нет смысла тратить слишком много времени на разработку и прогон изощренных тестовых сценариев. Главное, чтобы подобные программы выполняли свои основные функции и не “валились” через каждые три “клика” мышью.</a:t>
            </a:r>
            <a:endParaRPr lang="en-US" dirty="0" smtClean="0"/>
          </a:p>
          <a:p>
            <a:pPr eaLnBrk="1" hangingPunct="1">
              <a:defRPr/>
            </a:pPr>
            <a:endParaRPr lang="en-US" dirty="0" smtClean="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BECD8011-3619-4D74-9652-A4B027ABE236}" type="slidenum">
              <a:rPr lang="en-US" b="0" smtClean="0">
                <a:solidFill>
                  <a:schemeClr val="tx1"/>
                </a:solidFill>
                <a:latin typeface="Times New Roman" pitchFamily="18" charset="0"/>
              </a:rPr>
              <a:pPr eaLnBrk="1" hangingPunct="1"/>
              <a:t>25</a:t>
            </a:fld>
            <a:endParaRPr lang="en-US" b="0" smtClean="0">
              <a:solidFill>
                <a:schemeClr val="tx1"/>
              </a:solidFill>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i="1" dirty="0" smtClean="0"/>
              <a:t>Регрессионное тестирование (Regression testing)</a:t>
            </a:r>
            <a:endParaRPr lang="en-US" dirty="0" smtClean="0"/>
          </a:p>
          <a:p>
            <a:pPr eaLnBrk="1" hangingPunct="1"/>
            <a:r>
              <a:rPr lang="ru-RU" dirty="0" smtClean="0"/>
              <a:t>Повторное выполнение тестов для проверки того, что изменения, внесенные в программу в результате разработки новой или изменении существующей функциональности, или в результате устранения ошибок, не повлияли на функциональность, которая не изменялась (т.е. текущая версия ведет себя идентично предыдущей, за исключением измененных областей, и новых ошибок в уже оттестированной ранее функциональности не появилось). </a:t>
            </a:r>
            <a:endParaRPr lang="en-US" dirty="0" smtClean="0"/>
          </a:p>
          <a:p>
            <a:pPr eaLnBrk="1" hangingPunct="1"/>
            <a:r>
              <a:rPr lang="ru-RU" b="1" dirty="0" smtClean="0"/>
              <a:t> </a:t>
            </a:r>
            <a:endParaRPr lang="en-US" dirty="0" smtClean="0"/>
          </a:p>
          <a:p>
            <a:pPr eaLnBrk="1" hangingPunct="1"/>
            <a:r>
              <a:rPr lang="ru-RU" i="1" dirty="0" smtClean="0"/>
              <a:t>Тестирование новой функциональности (New Feature testing)</a:t>
            </a:r>
            <a:endParaRPr lang="en-US" dirty="0" smtClean="0"/>
          </a:p>
          <a:p>
            <a:pPr eaLnBrk="1" hangingPunct="1"/>
            <a:r>
              <a:rPr lang="ru-RU" dirty="0" smtClean="0"/>
              <a:t>В данном виде тестирования акцент делается на тестирование новой функциональности появившейся в конкретном выпуске (build) программного продукта.</a:t>
            </a:r>
            <a:endParaRPr lang="en-US" dirty="0" smtClean="0"/>
          </a:p>
          <a:p>
            <a:pPr eaLnBrk="1" hangingPunct="1"/>
            <a:endParaRPr lang="en-US" dirty="0" smtClean="0"/>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A5D4160B-5173-43A8-9924-4CB88071FC78}" type="slidenum">
              <a:rPr lang="en-US" b="0" smtClean="0">
                <a:solidFill>
                  <a:schemeClr val="tx1"/>
                </a:solidFill>
                <a:latin typeface="Times New Roman" pitchFamily="18" charset="0"/>
              </a:rPr>
              <a:pPr eaLnBrk="1" hangingPunct="1"/>
              <a:t>26</a:t>
            </a:fld>
            <a:endParaRPr lang="en-US" b="0" smtClean="0">
              <a:solidFill>
                <a:schemeClr val="tx1"/>
              </a:solidFill>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ru-RU" b="1" i="0" dirty="0" smtClean="0"/>
              <a:t>Тестирование</a:t>
            </a:r>
            <a:r>
              <a:rPr lang="ru-RU" b="1" i="0" baseline="0" dirty="0" smtClean="0"/>
              <a:t> </a:t>
            </a:r>
            <a:r>
              <a:rPr lang="ru-RU" sz="1200" b="1" i="0" kern="1200" baseline="0" dirty="0" smtClean="0">
                <a:solidFill>
                  <a:schemeClr val="tx1"/>
                </a:solidFill>
                <a:effectLst/>
                <a:latin typeface="+mn-lt"/>
                <a:ea typeface="+mn-ea"/>
                <a:cs typeface="+mn-cs"/>
              </a:rPr>
              <a:t>п</a:t>
            </a:r>
            <a:r>
              <a:rPr lang="ru-RU" sz="1200" b="1" i="0" kern="1200" dirty="0" smtClean="0">
                <a:solidFill>
                  <a:schemeClr val="tx1"/>
                </a:solidFill>
                <a:effectLst/>
                <a:latin typeface="+mn-lt"/>
                <a:ea typeface="+mn-ea"/>
                <a:cs typeface="+mn-cs"/>
              </a:rPr>
              <a:t>о признаку позитивности сценариев:</a:t>
            </a:r>
          </a:p>
          <a:p>
            <a:r>
              <a:rPr lang="ru-RU" sz="1200" b="0" i="0" kern="1200" dirty="0" smtClean="0">
                <a:solidFill>
                  <a:schemeClr val="tx1"/>
                </a:solidFill>
                <a:effectLst/>
                <a:latin typeface="+mn-lt"/>
                <a:ea typeface="+mn-ea"/>
                <a:cs typeface="+mn-cs"/>
              </a:rPr>
              <a:t>Позитивное тестирование (positive testing)</a:t>
            </a:r>
          </a:p>
          <a:p>
            <a:r>
              <a:rPr lang="ru-RU" sz="1200" b="0" i="0" kern="1200" dirty="0" smtClean="0">
                <a:solidFill>
                  <a:schemeClr val="tx1"/>
                </a:solidFill>
                <a:effectLst/>
                <a:latin typeface="+mn-lt"/>
                <a:ea typeface="+mn-ea"/>
                <a:cs typeface="+mn-cs"/>
              </a:rPr>
              <a:t>Негативное тестирование (negative testing)</a:t>
            </a:r>
          </a:p>
          <a:p>
            <a:pPr eaLnBrk="1" hangingPunct="1"/>
            <a:r>
              <a:rPr lang="en-US" i="1" dirty="0" smtClean="0"/>
              <a:t>Positive</a:t>
            </a:r>
            <a:r>
              <a:rPr lang="ru-RU" i="1" dirty="0" smtClean="0"/>
              <a:t> / </a:t>
            </a:r>
            <a:r>
              <a:rPr lang="en-US" i="1" dirty="0" smtClean="0"/>
              <a:t>Negative testing</a:t>
            </a:r>
            <a:endParaRPr lang="en-US" dirty="0" smtClean="0"/>
          </a:p>
          <a:p>
            <a:pPr eaLnBrk="1" hangingPunct="1"/>
            <a:r>
              <a:rPr lang="ru-RU" dirty="0" smtClean="0"/>
              <a:t>Позитивное тестирование проверяет то, что приложение не делает того, что должно делать в соответствии с требованиями.</a:t>
            </a:r>
            <a:endParaRPr lang="en-US" dirty="0" smtClean="0"/>
          </a:p>
          <a:p>
            <a:pPr eaLnBrk="1" hangingPunct="1"/>
            <a:r>
              <a:rPr lang="ru-RU" dirty="0" smtClean="0"/>
              <a:t>В свою очередь негативное – проверяет, что программа делает что-то из того, что она НЕ должна делать.</a:t>
            </a:r>
            <a:endParaRPr lang="en-US" dirty="0" smtClean="0"/>
          </a:p>
          <a:p>
            <a:pPr eaLnBrk="1" hangingPunct="1"/>
            <a:endParaRPr lang="en-US" dirty="0" smtClean="0"/>
          </a:p>
          <a:p>
            <a:r>
              <a:rPr lang="en-US" sz="1200" b="1" i="0" kern="1200" dirty="0" smtClean="0">
                <a:solidFill>
                  <a:schemeClr val="tx1"/>
                </a:solidFill>
                <a:effectLst/>
                <a:latin typeface="+mn-lt"/>
                <a:ea typeface="+mn-ea"/>
                <a:cs typeface="+mn-cs"/>
              </a:rPr>
              <a:t>Negative Testing</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 Testing the application for fail conditions, negative testing is testing the tool with improper </a:t>
            </a:r>
            <a:r>
              <a:rPr lang="en-US" sz="1200" b="0" i="0" kern="1200" dirty="0" err="1" smtClean="0">
                <a:solidFill>
                  <a:schemeClr val="tx1"/>
                </a:solidFill>
                <a:effectLst/>
                <a:latin typeface="+mn-lt"/>
                <a:ea typeface="+mn-ea"/>
                <a:cs typeface="+mn-cs"/>
              </a:rPr>
              <a:t>inputs.for</a:t>
            </a:r>
            <a:r>
              <a:rPr lang="en-US" sz="1200" b="0" i="0" kern="1200" dirty="0" smtClean="0">
                <a:solidFill>
                  <a:schemeClr val="tx1"/>
                </a:solidFill>
                <a:effectLst/>
                <a:latin typeface="+mn-lt"/>
                <a:ea typeface="+mn-ea"/>
                <a:cs typeface="+mn-cs"/>
              </a:rPr>
              <a:t> example entering the special characters for phone number.</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2) Testing aimed at showing software does not work. Also known as "test to fail".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3) Negative testing is testing that is directed to showing that something will -not- work. It's such a natural part of regular testing that I doubt that most people know that there is both a "positive" and "negative" testing.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4) Negative Testing is simply testing the application beyond and below of its limits. For example: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We want to enter a name for that negative test can be first we enter numbers.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We enter some ASCII characters and we will check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First numbers and characters we will check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Name should have some minimum length below that we will check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5) Negative testing is testing the tool with improper inputs. For example entering the special characters for phone number.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6) Negative testing is kind of testing doing with the Boundary values, may be max </a:t>
            </a:r>
            <a:r>
              <a:rPr lang="en-US" sz="1200" b="0" i="0" kern="1200" dirty="0" err="1" smtClean="0">
                <a:solidFill>
                  <a:schemeClr val="tx1"/>
                </a:solidFill>
                <a:effectLst/>
                <a:latin typeface="+mn-lt"/>
                <a:ea typeface="+mn-ea"/>
                <a:cs typeface="+mn-cs"/>
              </a:rPr>
              <a:t>val</a:t>
            </a:r>
            <a:r>
              <a:rPr lang="en-US" sz="1200" b="0" i="0" kern="1200" dirty="0" smtClean="0">
                <a:solidFill>
                  <a:schemeClr val="tx1"/>
                </a:solidFill>
                <a:effectLst/>
                <a:latin typeface="+mn-lt"/>
                <a:ea typeface="+mn-ea"/>
                <a:cs typeface="+mn-cs"/>
              </a:rPr>
              <a:t> and min </a:t>
            </a:r>
            <a:r>
              <a:rPr lang="en-US" sz="1200" b="0" i="0" kern="1200" dirty="0" err="1" smtClean="0">
                <a:solidFill>
                  <a:schemeClr val="tx1"/>
                </a:solidFill>
                <a:effectLst/>
                <a:latin typeface="+mn-lt"/>
                <a:ea typeface="+mn-ea"/>
                <a:cs typeface="+mn-cs"/>
              </a:rPr>
              <a:t>val</a:t>
            </a:r>
            <a:r>
              <a:rPr lang="en-US" sz="1200" b="0" i="0" kern="1200" dirty="0" smtClean="0">
                <a:solidFill>
                  <a:schemeClr val="tx1"/>
                </a:solidFill>
                <a:effectLst/>
                <a:latin typeface="+mn-lt"/>
                <a:ea typeface="+mn-ea"/>
                <a:cs typeface="+mn-cs"/>
              </a:rPr>
              <a:t> or with some other kind of data type input etc.</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7) Testing the application for fail conditions.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8) here we test if system is doing something which it is not supposed to do ex in password field we try to enter only alphabets were as in requirement it is specified password should have at least 1 no, if it accepts only alphabets then test case is fail otherwise it's pass.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9) Negative testing is testing an application giving invalid data, for example entering wrong user id or wrong password to make the test unacceptable.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10) Negative testing is testing the application with negative assumptions and navigations to get a negative result which leads to positive one.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11) This is a type of testing which is done by tester's to make sure that the system works fine for the Inputs which the code </a:t>
            </a:r>
            <a:r>
              <a:rPr lang="en-US" sz="1200" b="0" i="0" kern="1200" dirty="0" err="1" smtClean="0">
                <a:solidFill>
                  <a:schemeClr val="tx1"/>
                </a:solidFill>
                <a:effectLst/>
                <a:latin typeface="+mn-lt"/>
                <a:ea typeface="+mn-ea"/>
                <a:cs typeface="+mn-cs"/>
              </a:rPr>
              <a:t>dosen't</a:t>
            </a:r>
            <a:r>
              <a:rPr lang="en-US" sz="1200" b="0" i="0" kern="1200" dirty="0" smtClean="0">
                <a:solidFill>
                  <a:schemeClr val="tx1"/>
                </a:solidFill>
                <a:effectLst/>
                <a:latin typeface="+mn-lt"/>
                <a:ea typeface="+mn-ea"/>
                <a:cs typeface="+mn-cs"/>
              </a:rPr>
              <a:t> designed for.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12) Negative testing is a testing which ensures that the application should not do what it is not supposed to do.</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13) Negative testing is performed to check how the application works if an unexpected input is given which is out of requirements, to check the stability of the application. "For a error to be thrown it doesn’t throw error and error shouldn’t thrown it throws an error".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14) Testing the application for fail conditions, negative testing is testing the tool with improper </a:t>
            </a:r>
            <a:r>
              <a:rPr lang="en-US" sz="1200" b="0" i="0" kern="1200" dirty="0" err="1" smtClean="0">
                <a:solidFill>
                  <a:schemeClr val="tx1"/>
                </a:solidFill>
                <a:effectLst/>
                <a:latin typeface="+mn-lt"/>
                <a:ea typeface="+mn-ea"/>
                <a:cs typeface="+mn-cs"/>
              </a:rPr>
              <a:t>inputs.for</a:t>
            </a:r>
            <a:r>
              <a:rPr lang="en-US" sz="1200" b="0" i="0" kern="1200" dirty="0" smtClean="0">
                <a:solidFill>
                  <a:schemeClr val="tx1"/>
                </a:solidFill>
                <a:effectLst/>
                <a:latin typeface="+mn-lt"/>
                <a:ea typeface="+mn-ea"/>
                <a:cs typeface="+mn-cs"/>
              </a:rPr>
              <a:t> example entering the special characters for phone number.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15) Testing the system using negative data is called negative testing, e.g. testing the password where it should be minimum of 8 characters so testing it using 6 characters is negative testing.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16) In negative testing, we check whether the application or system handles the exception properly or not. It is nothing but "Test to Break" testing.</a:t>
            </a:r>
          </a:p>
          <a:p>
            <a:pPr eaLnBrk="1" hangingPunct="1"/>
            <a:endParaRPr lang="en-US" dirty="0" smtClean="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AB33947D-E658-4EDA-B10F-B8C6F15B7D9F}" type="slidenum">
              <a:rPr lang="en-US" b="0" smtClean="0">
                <a:solidFill>
                  <a:schemeClr val="tx1"/>
                </a:solidFill>
                <a:latin typeface="Times New Roman" pitchFamily="18" charset="0"/>
              </a:rPr>
              <a:pPr eaLnBrk="1" hangingPunct="1"/>
              <a:t>27</a:t>
            </a:fld>
            <a:endParaRPr lang="en-US" b="0" smtClean="0">
              <a:solidFill>
                <a:schemeClr val="tx1"/>
              </a:solidFill>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Студентов,</a:t>
            </a:r>
            <a:r>
              <a:rPr lang="ru-RU" baseline="0" dirty="0" smtClean="0"/>
              <a:t> если необходимо в рассылке отправляем сюда, почитать особенности: </a:t>
            </a:r>
            <a:endParaRPr lang="en-US" dirty="0" smtClean="0"/>
          </a:p>
          <a:p>
            <a:r>
              <a:rPr lang="en-US" dirty="0" smtClean="0"/>
              <a:t>http://thinkingintests.wordpress.com/2011/11/11/smoke-testing-vs-sanity-testing/#more-47</a:t>
            </a:r>
            <a:endParaRPr lang="ru-RU" dirty="0" smtClean="0"/>
          </a:p>
          <a:p>
            <a:endParaRPr lang="en-US" dirty="0" smtClean="0"/>
          </a:p>
          <a:p>
            <a:endParaRPr lang="ru-RU" dirty="0" smtClean="0"/>
          </a:p>
          <a:p>
            <a:r>
              <a:rPr lang="ru-RU" dirty="0" smtClean="0"/>
              <a:t>Для преподавателей: </a:t>
            </a:r>
          </a:p>
          <a:p>
            <a:endParaRPr lang="ru-RU" dirty="0" smtClean="0"/>
          </a:p>
          <a:p>
            <a:r>
              <a:rPr lang="en-US" dirty="0" smtClean="0"/>
              <a:t>Sometimes it’s possible to find information that smoke testing and sanity testing are the same, it’s not really so.</a:t>
            </a:r>
          </a:p>
          <a:p>
            <a:r>
              <a:rPr lang="en-US" dirty="0" smtClean="0"/>
              <a:t>When a build is received, a smoke test is run to ascertain if the build is stable and it can be considered for further testing.</a:t>
            </a:r>
          </a:p>
          <a:p>
            <a:r>
              <a:rPr lang="en-US" dirty="0" smtClean="0"/>
              <a:t>Once a new build is obtained with minor revisions, instead of doing a through regression, a sanity is performed so as to ascertain the build has indeed rectified the issues and no further issue has been introduced by the fixes.  It’s generally a subset of regression testing.</a:t>
            </a:r>
          </a:p>
          <a:p>
            <a:r>
              <a:rPr lang="en-US" dirty="0" smtClean="0"/>
              <a:t>Some more facts about the difference between Smoke and Sanity testing</a:t>
            </a:r>
          </a:p>
          <a:p>
            <a:r>
              <a:rPr lang="en-US" b="1" dirty="0" smtClean="0"/>
              <a:t>SMOKE TESTING:</a:t>
            </a:r>
            <a:endParaRPr lang="en-US" dirty="0" smtClean="0"/>
          </a:p>
          <a:p>
            <a:r>
              <a:rPr lang="en-US" dirty="0" smtClean="0"/>
              <a:t>Smoke testing originated in the hardware testing practice of turning on a new piece of hardware for the first time and considering it a success if it does not catch fire and smoke. In software industry, smoke testing is a shallow and wide approach whereby all areas of the application without getting into too deep, is tested.</a:t>
            </a:r>
          </a:p>
          <a:p>
            <a:r>
              <a:rPr lang="en-US" dirty="0" smtClean="0"/>
              <a:t>A smoke test is scripted, either using a written set of tests or an automated test</a:t>
            </a:r>
          </a:p>
          <a:p>
            <a:r>
              <a:rPr lang="en-US" dirty="0" smtClean="0"/>
              <a:t>A Smoke test is designed to touch every part of the application in a cursory way. It’s shallow and wide.</a:t>
            </a:r>
          </a:p>
          <a:p>
            <a:r>
              <a:rPr lang="en-US" dirty="0" smtClean="0"/>
              <a:t>Smoke testing is conducted to ensure whether the most crucial functions of a program are working, but not bothering with finer details. (Such as build verification).</a:t>
            </a:r>
          </a:p>
          <a:p>
            <a:r>
              <a:rPr lang="en-US" dirty="0" smtClean="0"/>
              <a:t>Smoke testing is normal health check up to a build of an application before taking it to testing in-depth.</a:t>
            </a:r>
          </a:p>
          <a:p>
            <a:r>
              <a:rPr lang="en-US" b="1" dirty="0" smtClean="0"/>
              <a:t>SANITY TESTING:</a:t>
            </a:r>
            <a:endParaRPr lang="en-US" dirty="0" smtClean="0"/>
          </a:p>
          <a:p>
            <a:r>
              <a:rPr lang="en-US" dirty="0" smtClean="0"/>
              <a:t>A sanity test is a narrow regression test that focuses on one or a few areas of functionality. Sanity testing is usually narrow and deep.</a:t>
            </a:r>
          </a:p>
          <a:p>
            <a:r>
              <a:rPr lang="en-US" dirty="0" smtClean="0"/>
              <a:t>A sanity test is usually unscripted.</a:t>
            </a:r>
          </a:p>
          <a:p>
            <a:r>
              <a:rPr lang="en-US" dirty="0" smtClean="0"/>
              <a:t>A Sanity test is used to determine a small section of the application is still working after a minor change.</a:t>
            </a:r>
          </a:p>
          <a:p>
            <a:r>
              <a:rPr lang="en-US" dirty="0" smtClean="0"/>
              <a:t>Sanity testing is a cursory testing, it is performed whenever a cursory testing is sufficient to prove the application is functioning according to specifications. This level of testing is a subset of regression testing.</a:t>
            </a:r>
          </a:p>
          <a:p>
            <a:r>
              <a:rPr lang="en-US" dirty="0" smtClean="0"/>
              <a:t>Sanity testing is to verify whether requirements are met or not, checking all features breadth-first.</a:t>
            </a:r>
          </a:p>
          <a:p>
            <a:r>
              <a:rPr lang="en-US" dirty="0" smtClean="0"/>
              <a:t> </a:t>
            </a:r>
          </a:p>
          <a:p>
            <a:r>
              <a:rPr lang="en-US" dirty="0" smtClean="0"/>
              <a:t> </a:t>
            </a:r>
          </a:p>
          <a:p>
            <a:r>
              <a:rPr lang="en-US" dirty="0" smtClean="0">
                <a:hlinkClick r:id="rId3"/>
              </a:rPr>
              <a:t>http://www.softwaretestinghelp.com/smoke-testing-and-sanity-testing-difference/</a:t>
            </a:r>
            <a:endParaRPr lang="en-US" dirty="0" smtClean="0"/>
          </a:p>
          <a:p>
            <a:r>
              <a:rPr lang="en-US" dirty="0" smtClean="0">
                <a:hlinkClick r:id="rId4"/>
              </a:rPr>
              <a:t>http://geekswithblogs.net/dthakur/archive/2004/08/24/10144.aspx</a:t>
            </a:r>
            <a:endParaRPr lang="en-US"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28</a:t>
            </a:fld>
            <a:endParaRPr lang="ru-RU"/>
          </a:p>
        </p:txBody>
      </p:sp>
    </p:spTree>
    <p:extLst>
      <p:ext uri="{BB962C8B-B14F-4D97-AF65-F5344CB8AC3E}">
        <p14:creationId xmlns:p14="http://schemas.microsoft.com/office/powerpoint/2010/main" val="3060303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eaLnBrk="1" hangingPunct="1">
              <a:defRPr/>
            </a:pPr>
            <a:r>
              <a:rPr lang="ru-RU" dirty="0" smtClean="0"/>
              <a:t>Во время тестирования нужно не забывать и о том, что неплохо бы заставить программу совершить сбой. То есть выполнять и негативные тесты. Ограничиваться только проверкой того, что программа работает в соответствии с требованием, было бы не правильно. Негативных тестов можно придумать гораздо больше. И далеко не на все из них программа будет реагировать корректно. Поэтому, начинать нужно с позитивных тестов, и далее обязательно выполнять негативные.</a:t>
            </a:r>
            <a:endParaRPr lang="en-US" dirty="0" smtClean="0"/>
          </a:p>
          <a:p>
            <a:pPr eaLnBrk="1" hangingPunct="1">
              <a:defRPr/>
            </a:pPr>
            <a:r>
              <a:rPr lang="ru-RU" dirty="0" smtClean="0"/>
              <a:t>Не стоит забывать и про стрессовые ситуации, граничные условия, нетипичное использование программы. Все это источники большого кол-ва дефектов. Разработчики ведь в первую очередь концентрируются именно на том, чтобы реализовать все то, что заложено в требованиях, т.е. все то, что программа должна делать.</a:t>
            </a:r>
            <a:endParaRPr lang="en-US" dirty="0" smtClean="0"/>
          </a:p>
          <a:p>
            <a:pPr eaLnBrk="1" hangingPunct="1">
              <a:defRPr/>
            </a:pPr>
            <a:r>
              <a:rPr lang="ru-RU" dirty="0" smtClean="0"/>
              <a:t>Ограничиваться только проверкой на соответствие спецификации или требованиям не стоит. Нужно еще включить здравый смысл, фантазию, и постараться придумать какие-нибудь тесты, которые будут проверять программу за пределами </a:t>
            </a:r>
            <a:r>
              <a:rPr lang="ru-RU" dirty="0" err="1" smtClean="0"/>
              <a:t>задокументированной</a:t>
            </a:r>
            <a:r>
              <a:rPr lang="ru-RU" dirty="0" smtClean="0"/>
              <a:t> </a:t>
            </a:r>
            <a:r>
              <a:rPr lang="ru-RU" dirty="0" err="1" smtClean="0"/>
              <a:t>ф-ти</a:t>
            </a:r>
            <a:r>
              <a:rPr lang="ru-RU" dirty="0" smtClean="0"/>
              <a:t>. </a:t>
            </a:r>
            <a:endParaRPr lang="en-US" dirty="0" smtClean="0"/>
          </a:p>
          <a:p>
            <a:pPr eaLnBrk="1" hangingPunct="1">
              <a:defRPr/>
            </a:pPr>
            <a:r>
              <a:rPr lang="ru-RU" dirty="0" smtClean="0"/>
              <a:t>Мы уже говорили, что источником </a:t>
            </a:r>
            <a:r>
              <a:rPr lang="ru-RU" dirty="0" err="1" smtClean="0"/>
              <a:t>багов</a:t>
            </a:r>
            <a:r>
              <a:rPr lang="ru-RU" dirty="0" smtClean="0"/>
              <a:t> может быть все, что угодно, в том числе и неисправное оборудование. Поэтому когда вы разбираетесь в сути ошибки для того, чтобы ее лучше </a:t>
            </a:r>
            <a:r>
              <a:rPr lang="ru-RU" dirty="0" err="1" smtClean="0"/>
              <a:t>задокументировать</a:t>
            </a:r>
            <a:r>
              <a:rPr lang="ru-RU" dirty="0" smtClean="0"/>
              <a:t>, не стоит сбрасывать со счетов вероятность того, что проблема может быть из-за неверно работающего оборудования или неверной конфигурации тестируемой системы. Разработчик может быть вовсе и не виноват.</a:t>
            </a:r>
            <a:endParaRPr lang="en-US" dirty="0" smtClean="0"/>
          </a:p>
          <a:p>
            <a:pPr eaLnBrk="1" hangingPunct="1">
              <a:defRPr/>
            </a:pPr>
            <a:r>
              <a:rPr lang="ru-RU" dirty="0" smtClean="0"/>
              <a:t>Психологически важный аспект. Мы не должны приступать к работе (к тестированию) предполагая, что мы не найдем ошибок в программе. Это может сослужить плохую службу. Скорее всего, в этом случае мы действительно найдем мало ошибок. Ошибки всегда есть в любой программе, и мы должны быть уверены, что мы их найдем. У нас был случай, когда </a:t>
            </a:r>
            <a:r>
              <a:rPr lang="ru-RU" dirty="0" err="1" smtClean="0"/>
              <a:t>тестировщик</a:t>
            </a:r>
            <a:r>
              <a:rPr lang="ru-RU" dirty="0" smtClean="0"/>
              <a:t> особо не утруждал себя работой и проводил минимальное кол-во тестов. Основной мотив был, что чем больше он найдет дефектов, тем больше у него будет работы, ведь ему все это </a:t>
            </a:r>
            <a:r>
              <a:rPr lang="ru-RU" dirty="0" err="1" smtClean="0"/>
              <a:t>перетестировать</a:t>
            </a:r>
            <a:r>
              <a:rPr lang="ru-RU" dirty="0" smtClean="0"/>
              <a:t> и перепроверять все эти дефекты, когда они будут исправлены. В результате, этот тестер не находил много ошибок. И был одним из последних по данному показателю.</a:t>
            </a:r>
            <a:endParaRPr lang="en-US" dirty="0" smtClean="0"/>
          </a:p>
          <a:p>
            <a:pPr eaLnBrk="1" hangingPunct="1">
              <a:defRPr/>
            </a:pPr>
            <a:r>
              <a:rPr lang="ru-RU" dirty="0" smtClean="0"/>
              <a:t> </a:t>
            </a:r>
            <a:endParaRPr lang="en-US" dirty="0" smtClean="0"/>
          </a:p>
          <a:p>
            <a:pPr eaLnBrk="1" hangingPunct="1">
              <a:defRPr/>
            </a:pPr>
            <a:r>
              <a:rPr lang="ru-RU" dirty="0" smtClean="0"/>
              <a:t> </a:t>
            </a:r>
            <a:endParaRPr lang="en-US" dirty="0" smtClean="0"/>
          </a:p>
          <a:p>
            <a:pPr eaLnBrk="1" hangingPunct="1">
              <a:defRPr/>
            </a:pPr>
            <a:r>
              <a:rPr lang="ru-RU" dirty="0" err="1" smtClean="0"/>
              <a:t>Тестировщик</a:t>
            </a:r>
            <a:r>
              <a:rPr lang="ru-RU" dirty="0" smtClean="0"/>
              <a:t> должен быть скептически настроен и относиться ко всему с некоторым недоверием к программистам и другим членам проектной команды. Только когда мы сами все перепроверим и убедимся, что работает правильно, или найдем независимого человека, который подтвердит наше предположение, мы можем быть более или менее уверены в верной работоспособности нашего продукта. </a:t>
            </a:r>
            <a:endParaRPr lang="en-US" dirty="0" smtClean="0"/>
          </a:p>
          <a:p>
            <a:pPr eaLnBrk="1" hangingPunct="1">
              <a:defRPr/>
            </a:pPr>
            <a:r>
              <a:rPr lang="ru-RU" dirty="0" smtClean="0"/>
              <a:t>Мы уже говорили, что </a:t>
            </a:r>
            <a:r>
              <a:rPr lang="ru-RU" dirty="0" err="1" smtClean="0"/>
              <a:t>тестировщик</a:t>
            </a:r>
            <a:r>
              <a:rPr lang="ru-RU" dirty="0" smtClean="0"/>
              <a:t> должен думать как пользователь и тестировать программу так, как бы с ней работал пользователь. Мы должны чаще ставить себя на место конечного пользователя. Мы должны выявить самую важную и наиболее часто используемую функциональность, и сфокусироваться на ее тестировании в первую очередь. Это своего рода стратегия. Откуда мы можем узнать какая </a:t>
            </a:r>
            <a:r>
              <a:rPr lang="ru-RU" dirty="0" err="1" smtClean="0"/>
              <a:t>ф-ть</a:t>
            </a:r>
            <a:r>
              <a:rPr lang="ru-RU" dirty="0" smtClean="0"/>
              <a:t> будет использоваться чаще другой? От заказчика, провести опрос среди клиентов и т.д.</a:t>
            </a:r>
            <a:endParaRPr lang="en-US" dirty="0" smtClean="0"/>
          </a:p>
          <a:p>
            <a:pPr eaLnBrk="1" hangingPunct="1">
              <a:defRPr/>
            </a:pPr>
            <a:endParaRPr lang="en-US" dirty="0" smtClean="0"/>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0B16A754-0CC2-4060-8386-3C5207535F03}" type="slidenum">
              <a:rPr lang="en-US" b="0" smtClean="0">
                <a:solidFill>
                  <a:schemeClr val="tx1"/>
                </a:solidFill>
                <a:latin typeface="Times New Roman" pitchFamily="18" charset="0"/>
              </a:rPr>
              <a:pPr eaLnBrk="1" hangingPunct="1"/>
              <a:t>29</a:t>
            </a:fld>
            <a:endParaRPr lang="en-US" b="0" smtClean="0">
              <a:solidFill>
                <a:schemeClr val="tx1"/>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30</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GUI testing is a process to test application's user interface and to make sure that it confirms the design requirements.</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
            </a:r>
            <a:br>
              <a:rPr lang="en-US" sz="1200" b="1"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 Text Box</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Move the Mouse Cursor over all Enterable Text Boxes. Cursor should change from arrow to Insert Bar.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If it doesn't then the text in the box should be grey or non-updateable.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Try to overflow the text by typing to many characters.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Enter invalid characters - Letters in amount fields, try strange characters like + , - * etc. in All fields.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 SHIFT and Arrow should Select Characters. Selection should also be possible with mouse. Double Click should select all text in box.</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2. Radio Button: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Left and Right arrows should move ON Selection. So should Up and Down. Select with mouse by clicking.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Check Boxes:</a:t>
            </a:r>
            <a:r>
              <a:rPr lang="en-US" sz="1200" b="0" i="0" kern="1200" dirty="0" smtClean="0">
                <a:solidFill>
                  <a:schemeClr val="tx1"/>
                </a:solidFill>
                <a:effectLst/>
                <a:latin typeface="+mn-lt"/>
                <a:ea typeface="+mn-ea"/>
                <a:cs typeface="+mn-cs"/>
              </a:rPr>
              <a:t> Clicking with the mouse on the box, or on the text should SET/UNSET the box. SPACE should do the same.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3. Command Buttons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If Command Button leads to another Screen, and if the user can enter or change details on the other screen then the Text on the button should be followed by three dots.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All Buttons except for OK and Cancel should have a letter Access to them. This is indicated by a letter underlined in the button text. The button should be activated by pressing </a:t>
            </a:r>
            <a:r>
              <a:rPr lang="en-US" sz="1200" b="0" i="0" kern="1200" dirty="0" err="1" smtClean="0">
                <a:solidFill>
                  <a:schemeClr val="tx1"/>
                </a:solidFill>
                <a:effectLst/>
                <a:latin typeface="+mn-lt"/>
                <a:ea typeface="+mn-ea"/>
                <a:cs typeface="+mn-cs"/>
              </a:rPr>
              <a:t>ALT+Letter</a:t>
            </a:r>
            <a:r>
              <a:rPr lang="en-US" sz="1200" b="0" i="0" kern="1200" dirty="0" smtClean="0">
                <a:solidFill>
                  <a:schemeClr val="tx1"/>
                </a:solidFill>
                <a:effectLst/>
                <a:latin typeface="+mn-lt"/>
                <a:ea typeface="+mn-ea"/>
                <a:cs typeface="+mn-cs"/>
              </a:rPr>
              <a:t>. Make sure there is no duplication.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Click each button once with the mouse - This should activate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Tab to each button - Press SPACE - This should activate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Tab to each button - Press RETURN - This should activate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If there is a Cancel Button on the screen , then pressing should activate 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4. Aesthetic Conditions: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Is the general screen background the correct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Are the field prompts the correct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Are the field backgrounds the correct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In read-only mode, are the field prompts the correct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 In read-only mode, are the field backgrounds the correct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 Are all the screen prompts specified in the correct screen font?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 Is the text in all fields specified in the correct screen font?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 Are all the field prompts aligned perfectly on the screen?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Are all the field edit boxes aligned perfectly on the screen?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 Should the screen be resizable?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k. Should the screen be </a:t>
            </a:r>
            <a:r>
              <a:rPr lang="en-US" sz="1200" b="0" i="0" kern="1200" dirty="0" err="1" smtClean="0">
                <a:solidFill>
                  <a:schemeClr val="tx1"/>
                </a:solidFill>
                <a:effectLst/>
                <a:latin typeface="+mn-lt"/>
                <a:ea typeface="+mn-ea"/>
                <a:cs typeface="+mn-cs"/>
              </a:rPr>
              <a:t>minimisable</a:t>
            </a:r>
            <a:r>
              <a:rPr lang="en-US" sz="1200" b="0" i="0" kern="1200" dirty="0" smtClean="0">
                <a:solidFill>
                  <a:schemeClr val="tx1"/>
                </a:solidFill>
                <a:effectLst/>
                <a:latin typeface="+mn-lt"/>
                <a:ea typeface="+mn-ea"/>
                <a:cs typeface="+mn-cs"/>
              </a:rPr>
              <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l. Is all user input captured in UPPER case or lower case consistently?</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5. Validation Conditions: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Does a failure of validation on every field cause a sensible user error message?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Is the user required to fix entries which have failed validation tests?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Have any fields got multiple validation rules and if so are all rules being applied?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If the user enters an invalid value and clicks on the OK button (i.e. does not TAB off the field) is the invalid entry identified and highlighted correctly with an error message.?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 Is validation consistently applied at screen level unless specifically required at field level?</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 For all numeric fields check whether negative numbers can and should be able to be entered.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 For all numeric fields check the minimum and maximum values and also some mid-range values allowable?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h. For all character/alphanumeric fields check the field to ensure that there is a character limit specified and that this limit is exactly correct for the specified database size?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i. Do all mandatory fields require user input?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 If any of the database columns don't allow null values then the corresponding screen fields must be mandatory. (If any field which initially was mandatory has become optional then check whether null values are allowed in this field.)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6. Usability Conditions: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Is all date entry required in the correct format?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When an error message occurs does the focus return to the field in error when the user cancels it?</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Do all the fields edit boxes indicate the number of characters they will hold by there length? e.g. a 30 character field should be a lot longer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7. Data Integrity Conditions: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Check the maximum field lengths to ensure that there are no truncated characters?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Check maximum and minimum field values for numeric fields?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If numeric fields accept negative values can these be stored correctly on the database and does it make sense for the field to accept negative numbers?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8. Date Field Checks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Assure that leap years are validated correctly &amp;amp; do not cause errors/miscalculations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Assure that month code 00 and 13 are validated correctly &amp;amp; do not cause errors/miscalculations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Assure that 00 and 13 are reported as errors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Assure that day values 00 and 32 are validated correctly &amp;amp; do not cause errors/miscalculations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 Assure that Feb. 28, 29, 30 are validated correctly &amp;amp; do not cause errors/ miscalculations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 Assure that Feb. 30 is reported as an error</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g. Assure that century change is validated correctly &amp;amp; does not cause errors/ miscalculations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9. Alpha Field Checks</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Use blank and non-blank data</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Include lowest and highest values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Include invalid characters &amp;amp; symbols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d. Include valid characters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 Include data items with first position blank</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f. Include data items with last position blank</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31</a:t>
            </a:fld>
            <a:endParaRPr lang="ru-RU"/>
          </a:p>
        </p:txBody>
      </p:sp>
    </p:spTree>
    <p:extLst>
      <p:ext uri="{BB962C8B-B14F-4D97-AF65-F5344CB8AC3E}">
        <p14:creationId xmlns:p14="http://schemas.microsoft.com/office/powerpoint/2010/main" val="40319168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ru-RU" i="1" dirty="0" smtClean="0"/>
              <a:t>Тестирование на удобство эксплуатации или практичности (Usability testing)</a:t>
            </a:r>
            <a:endParaRPr lang="en-US" dirty="0" smtClean="0"/>
          </a:p>
          <a:p>
            <a:pPr eaLnBrk="1" hangingPunct="1"/>
            <a:r>
              <a:rPr lang="ru-RU" dirty="0" smtClean="0"/>
              <a:t>Тестирование интерфейса человек/машина производится в отношении таких моментов как внешний вид пользовательского интерфейса, удобство навигации (преимущественно для Web-сайтов).Практичность — очень важная характеристика программного продукта. Например, программа может вполне соответствовать всем предъявляемым к ней требованиям с точки зрения функциональности. Но функции реализованы неудобно: например, некоторые шаги приходится повторять много раз, тогда как по логике достаточно выполнить однажды. В результате пользование программой утомляет пользователя. Для выявления такого рода «недочетов» и применяют тесты на удобство использования. Часто эта группа тестов относится к категории некритичных, но когда речь идет, например, о рыночном готовом продукте, пренебрегать удобством эксплуатации весьма опасно.</a:t>
            </a:r>
            <a:endParaRPr lang="en-US" dirty="0" smtClean="0"/>
          </a:p>
          <a:p>
            <a:pPr eaLnBrk="1" hangingPunct="1"/>
            <a:r>
              <a:rPr lang="ru-RU" dirty="0" smtClean="0"/>
              <a:t>Перечисленные выше группы тестов — базовый набор, но далеко не полный. В зависимости от назначения системы испытаниям подвергаются различные аспекты ее функциональности, в соответствии с приоритетами задач, которые система должна решать.</a:t>
            </a:r>
            <a:endParaRPr lang="en-US" dirty="0" smtClean="0"/>
          </a:p>
          <a:p>
            <a:pPr eaLnBrk="1" hangingPunct="1"/>
            <a:endParaRPr lang="en-US" dirty="0" smtClean="0"/>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A process that employs people as testing participants who are representative of target audience to evaluate the degree to which a product meets specific usability criteria.</a:t>
            </a:r>
            <a:endParaRPr lang="en-US" sz="1200" b="0" i="0" kern="1200" dirty="0" smtClean="0">
              <a:solidFill>
                <a:schemeClr val="tx1"/>
              </a:solidFill>
              <a:effectLst/>
              <a:latin typeface="+mn-lt"/>
              <a:ea typeface="+mn-ea"/>
              <a:cs typeface="+mn-cs"/>
            </a:endParaRPr>
          </a:p>
          <a:p>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Usability testing is a technique used to evaluate a product by testing it with representative users.</a:t>
            </a:r>
          </a:p>
          <a:p>
            <a:endParaRPr lang="en-US" sz="1200" b="0" i="0" u="none" strike="noStrike" kern="1200" dirty="0" smtClean="0">
              <a:solidFill>
                <a:schemeClr val="tx1"/>
              </a:solidFill>
              <a:effectLst/>
              <a:latin typeface="+mn-lt"/>
              <a:ea typeface="+mn-ea"/>
              <a:cs typeface="+mn-cs"/>
            </a:endParaRPr>
          </a:p>
          <a:p>
            <a:r>
              <a:rPr lang="en-US" sz="1200" b="1" i="0" u="none" strike="noStrike" kern="1200" dirty="0" smtClean="0">
                <a:solidFill>
                  <a:schemeClr val="tx1"/>
                </a:solidFill>
                <a:effectLst/>
                <a:latin typeface="+mn-lt"/>
                <a:ea typeface="+mn-ea"/>
                <a:cs typeface="+mn-cs"/>
              </a:rPr>
              <a:t>Steps:</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a. Participation of QA and designers.</a:t>
            </a:r>
          </a:p>
          <a:p>
            <a:r>
              <a:rPr lang="en-US" sz="1200" b="0" i="0" u="none" strike="noStrike" kern="1200" dirty="0" smtClean="0">
                <a:solidFill>
                  <a:schemeClr val="tx1"/>
                </a:solidFill>
                <a:effectLst/>
                <a:latin typeface="+mn-lt"/>
                <a:ea typeface="+mn-ea"/>
                <a:cs typeface="+mn-cs"/>
              </a:rPr>
              <a:t>b. Participation of sample end users (Non Team Members).</a:t>
            </a:r>
          </a:p>
          <a:p>
            <a:r>
              <a:rPr lang="en-US" sz="1200" b="0" i="0" u="none" strike="noStrike" kern="1200" dirty="0" smtClean="0">
                <a:solidFill>
                  <a:schemeClr val="tx1"/>
                </a:solidFill>
                <a:effectLst/>
                <a:latin typeface="+mn-lt"/>
                <a:ea typeface="+mn-ea"/>
                <a:cs typeface="+mn-cs"/>
              </a:rPr>
              <a:t>c. Observation by test moderator.</a:t>
            </a:r>
          </a:p>
          <a:p>
            <a:r>
              <a:rPr lang="en-US" sz="1200" b="0" i="0" u="none" strike="noStrike" kern="1200" dirty="0" smtClean="0">
                <a:solidFill>
                  <a:schemeClr val="tx1"/>
                </a:solidFill>
                <a:effectLst/>
                <a:latin typeface="+mn-lt"/>
                <a:ea typeface="+mn-ea"/>
                <a:cs typeface="+mn-cs"/>
              </a:rPr>
              <a:t>d. Development of research questions.</a:t>
            </a:r>
          </a:p>
          <a:p>
            <a:r>
              <a:rPr lang="en-US" sz="1200" b="0" i="0" u="none" strike="noStrike" kern="1200" dirty="0" smtClean="0">
                <a:solidFill>
                  <a:schemeClr val="tx1"/>
                </a:solidFill>
                <a:effectLst/>
                <a:latin typeface="+mn-lt"/>
                <a:ea typeface="+mn-ea"/>
                <a:cs typeface="+mn-cs"/>
              </a:rPr>
              <a:t>e. </a:t>
            </a:r>
            <a:r>
              <a:rPr lang="en-US" sz="1200" b="0" i="0" u="none" strike="noStrike" kern="1200" dirty="0" err="1" smtClean="0">
                <a:solidFill>
                  <a:schemeClr val="tx1"/>
                </a:solidFill>
                <a:effectLst/>
                <a:latin typeface="+mn-lt"/>
                <a:ea typeface="+mn-ea"/>
                <a:cs typeface="+mn-cs"/>
              </a:rPr>
              <a:t>Recomendation</a:t>
            </a:r>
            <a:r>
              <a:rPr lang="en-US" sz="1200" b="0" i="0" u="none" strike="noStrike" kern="1200" dirty="0" smtClean="0">
                <a:solidFill>
                  <a:schemeClr val="tx1"/>
                </a:solidFill>
                <a:effectLst/>
                <a:latin typeface="+mn-lt"/>
                <a:ea typeface="+mn-ea"/>
                <a:cs typeface="+mn-cs"/>
              </a:rPr>
              <a:t> of improvements to the design of the product.</a:t>
            </a:r>
          </a:p>
          <a:p>
            <a:r>
              <a:rPr lang="en-US" sz="1200" b="1" i="0" kern="1200" dirty="0" smtClean="0">
                <a:solidFill>
                  <a:schemeClr val="tx1"/>
                </a:solidFill>
                <a:effectLst/>
                <a:latin typeface="+mn-lt"/>
                <a:ea typeface="+mn-ea"/>
                <a:cs typeface="+mn-cs"/>
              </a:rPr>
              <a:t>Limitation:</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Testing is always an artificial situation.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Test results do not prove that product works.</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Participants are rarely fully representatives of the target population.</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Types of tests:</a:t>
            </a:r>
            <a:r>
              <a:rPr lang="en-US" sz="1200" b="0" i="0" kern="1200" dirty="0" smtClean="0">
                <a:solidFill>
                  <a:schemeClr val="tx1"/>
                </a:solidFill>
                <a:effectLst/>
                <a:latin typeface="+mn-lt"/>
                <a:ea typeface="+mn-ea"/>
                <a:cs typeface="+mn-cs"/>
              </a:rPr>
              <a:t> </a:t>
            </a:r>
          </a:p>
          <a:p>
            <a:pPr marL="228600" indent="-228600">
              <a:buAutoNum type="alphaLcPeriod"/>
            </a:pPr>
            <a:r>
              <a:rPr lang="en-US" sz="1200" b="0" i="0" kern="1200" dirty="0" smtClean="0">
                <a:solidFill>
                  <a:schemeClr val="tx1"/>
                </a:solidFill>
                <a:effectLst/>
                <a:latin typeface="+mn-lt"/>
                <a:ea typeface="+mn-ea"/>
                <a:cs typeface="+mn-cs"/>
              </a:rPr>
              <a:t>Exploratory or formative study: is conducted quite early in the development cycle.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Assessment or Summative Test: are conducted after fundamental or high-level design or organization of the product has been established.</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Verification or Validation Test: To confirm that problems discovered earlier have been remedied and that new ones have not been introduced. This test takes place much closer to the release of the product.</a:t>
            </a:r>
            <a:r>
              <a:rPr lang="en-US" sz="1200" b="0" i="0" u="none" strike="noStrike" kern="1200" dirty="0" smtClean="0">
                <a:solidFill>
                  <a:schemeClr val="tx1"/>
                </a:solidFill>
                <a:effectLst/>
                <a:latin typeface="+mn-lt"/>
                <a:ea typeface="+mn-ea"/>
                <a:cs typeface="+mn-cs"/>
              </a:rPr>
              <a:t/>
            </a:r>
            <a:br>
              <a:rPr lang="en-US" sz="1200" b="0" i="0" u="none" strike="noStrike" kern="1200" dirty="0" smtClean="0">
                <a:solidFill>
                  <a:schemeClr val="tx1"/>
                </a:solidFill>
                <a:effectLst/>
                <a:latin typeface="+mn-lt"/>
                <a:ea typeface="+mn-ea"/>
                <a:cs typeface="+mn-cs"/>
              </a:rPr>
            </a:br>
            <a:endParaRPr lang="en-US" sz="1200" b="0" i="0" u="none" strike="noStrike" kern="1200" dirty="0" smtClean="0">
              <a:solidFill>
                <a:schemeClr val="tx1"/>
              </a:solidFill>
              <a:effectLst/>
              <a:latin typeface="+mn-lt"/>
              <a:ea typeface="+mn-ea"/>
              <a:cs typeface="+mn-cs"/>
            </a:endParaRPr>
          </a:p>
          <a:p>
            <a:pPr marL="228600" indent="-228600">
              <a:buAutoNum type="alphaLcPeriod"/>
            </a:pPr>
            <a:r>
              <a:rPr lang="en-US" sz="1200" b="1" i="0" u="none" strike="noStrike" kern="1200" dirty="0" smtClean="0">
                <a:solidFill>
                  <a:schemeClr val="tx1"/>
                </a:solidFill>
                <a:effectLst/>
                <a:latin typeface="+mn-lt"/>
                <a:ea typeface="+mn-ea"/>
                <a:cs typeface="+mn-cs"/>
              </a:rPr>
              <a:t>Examples of Usability issues:</a:t>
            </a:r>
            <a:endParaRPr lang="en-US" sz="1200" b="0" i="0" u="none" strike="noStrike" kern="1200" dirty="0" smtClean="0">
              <a:solidFill>
                <a:schemeClr val="tx1"/>
              </a:solidFill>
              <a:effectLst/>
              <a:latin typeface="+mn-lt"/>
              <a:ea typeface="+mn-ea"/>
              <a:cs typeface="+mn-cs"/>
            </a:endParaRPr>
          </a:p>
          <a:p>
            <a:r>
              <a:rPr lang="en-US" sz="1200" b="0" i="0" u="none" strike="noStrike" kern="1200" dirty="0" smtClean="0">
                <a:solidFill>
                  <a:schemeClr val="tx1"/>
                </a:solidFill>
                <a:effectLst/>
                <a:latin typeface="+mn-lt"/>
                <a:ea typeface="+mn-ea"/>
                <a:cs typeface="+mn-cs"/>
              </a:rPr>
              <a:t>1. Long Scrolling Pages</a:t>
            </a:r>
          </a:p>
          <a:p>
            <a:r>
              <a:rPr lang="en-US" sz="1200" b="0" i="0" u="none" strike="noStrike" kern="1200" dirty="0" smtClean="0">
                <a:solidFill>
                  <a:schemeClr val="tx1"/>
                </a:solidFill>
                <a:effectLst/>
                <a:latin typeface="+mn-lt"/>
                <a:ea typeface="+mn-ea"/>
                <a:cs typeface="+mn-cs"/>
              </a:rPr>
              <a:t>2. Non-Standard Link Colors</a:t>
            </a:r>
          </a:p>
          <a:p>
            <a:r>
              <a:rPr lang="en-US" sz="1200" b="0" i="0" u="none" strike="noStrike" kern="1200" dirty="0" smtClean="0">
                <a:solidFill>
                  <a:schemeClr val="tx1"/>
                </a:solidFill>
                <a:effectLst/>
                <a:latin typeface="+mn-lt"/>
                <a:ea typeface="+mn-ea"/>
                <a:cs typeface="+mn-cs"/>
              </a:rPr>
              <a:t>3. Complex Website Addresses (URLs)</a:t>
            </a:r>
          </a:p>
          <a:p>
            <a:r>
              <a:rPr lang="en-US" sz="1200" b="0" i="0" u="none" strike="noStrike" kern="1200" dirty="0" err="1" smtClean="0">
                <a:solidFill>
                  <a:schemeClr val="tx1"/>
                </a:solidFill>
                <a:effectLst/>
                <a:latin typeface="+mn-lt"/>
                <a:ea typeface="+mn-ea"/>
                <a:cs typeface="+mn-cs"/>
              </a:rPr>
              <a:t>etc</a:t>
            </a:r>
            <a:r>
              <a:rPr lang="en-US" sz="1200" b="0" i="0" u="none" strike="noStrike" kern="1200" dirty="0" smtClean="0">
                <a:solidFill>
                  <a:schemeClr val="tx1"/>
                </a:solidFill>
                <a:effectLst/>
                <a:latin typeface="+mn-lt"/>
                <a:ea typeface="+mn-ea"/>
                <a:cs typeface="+mn-cs"/>
              </a:rPr>
              <a:t> </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32</a:t>
            </a:fld>
            <a:endParaRPr lang="ru-RU"/>
          </a:p>
        </p:txBody>
      </p:sp>
    </p:spTree>
    <p:extLst>
      <p:ext uri="{BB962C8B-B14F-4D97-AF65-F5344CB8AC3E}">
        <p14:creationId xmlns:p14="http://schemas.microsoft.com/office/powerpoint/2010/main" val="14085789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D80A06EC-9E81-4837-AAB0-ECE0347662B5}" type="slidenum">
              <a:rPr lang="en-US" b="0" smtClean="0">
                <a:solidFill>
                  <a:schemeClr val="tx1"/>
                </a:solidFill>
                <a:latin typeface="Times New Roman" pitchFamily="18" charset="0"/>
              </a:rPr>
              <a:pPr eaLnBrk="1" hangingPunct="1"/>
              <a:t>33</a:t>
            </a:fld>
            <a:endParaRPr lang="en-US" b="0" smtClean="0">
              <a:solidFill>
                <a:schemeClr val="tx1"/>
              </a:solidFill>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Some of the very common myths are given below.</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1. Performance Testing is done to break the system.</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Stress Testing is done to understand the break point of the system. Otherwise normal load testing is generally done to understand the behavior of the application under the expected user load. Depending on other requirements, such as expectation of spike load, continued load for an extended period of time would demand spike, endurance soak or stress testing.</a:t>
            </a:r>
          </a:p>
          <a:p>
            <a:r>
              <a:rPr lang="en-US" sz="1200" b="1" i="0" kern="1200" dirty="0" smtClean="0">
                <a:solidFill>
                  <a:schemeClr val="tx1"/>
                </a:solidFill>
                <a:effectLst/>
                <a:latin typeface="+mn-lt"/>
                <a:ea typeface="+mn-ea"/>
                <a:cs typeface="+mn-cs"/>
              </a:rPr>
              <a:t>2. Performance Testing should only be done after the System Integration Testing</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Although this is mostly the norm in the industry, performance testing can also be done while the initial development of the application is taking place. This kind of approach is known as the </a:t>
            </a:r>
            <a:r>
              <a:rPr lang="en-US" sz="1200" b="1" i="0" kern="1200" dirty="0" smtClean="0">
                <a:solidFill>
                  <a:schemeClr val="tx1"/>
                </a:solidFill>
                <a:effectLst/>
                <a:latin typeface="+mn-lt"/>
                <a:ea typeface="+mn-ea"/>
                <a:cs typeface="+mn-cs"/>
              </a:rPr>
              <a:t>Early Performance Testing</a:t>
            </a:r>
            <a:r>
              <a:rPr lang="en-US" sz="1200" b="0" i="0" kern="1200" dirty="0" smtClean="0">
                <a:solidFill>
                  <a:schemeClr val="tx1"/>
                </a:solidFill>
                <a:effectLst/>
                <a:latin typeface="+mn-lt"/>
                <a:ea typeface="+mn-ea"/>
                <a:cs typeface="+mn-cs"/>
              </a:rPr>
              <a:t>. This approach would ensure a holistic development of the application keeping the performance parameters in mind. Thus the finding of a performance bug just before the release of the application and the cost involved in rectifying the bug is reduced to a great extent.</a:t>
            </a:r>
          </a:p>
          <a:p>
            <a:r>
              <a:rPr lang="en-US" sz="1200" b="1" i="0" kern="1200" dirty="0" smtClean="0">
                <a:solidFill>
                  <a:schemeClr val="tx1"/>
                </a:solidFill>
                <a:effectLst/>
                <a:latin typeface="+mn-lt"/>
                <a:ea typeface="+mn-ea"/>
                <a:cs typeface="+mn-cs"/>
              </a:rPr>
              <a:t>3. Performance Testing only involves creation of scripts and any application changes would cause a simple refactoring of the scripts.</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Performance Testing in itself is an evolving science in the </a:t>
            </a:r>
            <a:r>
              <a:rPr lang="en-US" sz="1200" b="0" i="0" u="none" strike="noStrike" kern="1200" dirty="0" smtClean="0">
                <a:solidFill>
                  <a:schemeClr val="tx1"/>
                </a:solidFill>
                <a:effectLst/>
                <a:latin typeface="+mn-lt"/>
                <a:ea typeface="+mn-ea"/>
                <a:cs typeface="+mn-cs"/>
              </a:rPr>
              <a:t>Software Industry.</a:t>
            </a:r>
            <a:r>
              <a:rPr lang="en-US" sz="1200" b="0" i="0" kern="1200" dirty="0" smtClean="0">
                <a:solidFill>
                  <a:schemeClr val="tx1"/>
                </a:solidFill>
                <a:effectLst/>
                <a:latin typeface="+mn-lt"/>
                <a:ea typeface="+mn-ea"/>
                <a:cs typeface="+mn-cs"/>
              </a:rPr>
              <a:t> Scripting itself although important, is only one of the components of the performance testing. The major challenge for any performance tester is to determine the type of tests needed to execute and analyzing the various performance counters to determine the performance bottleneck.</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34</a:t>
            </a:fld>
            <a:endParaRPr lang="ru-RU"/>
          </a:p>
        </p:txBody>
      </p:sp>
    </p:spTree>
    <p:extLst>
      <p:ext uri="{BB962C8B-B14F-4D97-AF65-F5344CB8AC3E}">
        <p14:creationId xmlns:p14="http://schemas.microsoft.com/office/powerpoint/2010/main" val="2957855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35</a:t>
            </a:fld>
            <a:endParaRPr lang="ru-RU"/>
          </a:p>
        </p:txBody>
      </p:sp>
    </p:spTree>
    <p:extLst>
      <p:ext uri="{BB962C8B-B14F-4D97-AF65-F5344CB8AC3E}">
        <p14:creationId xmlns:p14="http://schemas.microsoft.com/office/powerpoint/2010/main" val="11787977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i="1" smtClean="0"/>
              <a:t>Инсталляционное тестирование (Installation testing)</a:t>
            </a:r>
            <a:endParaRPr lang="en-US" smtClean="0"/>
          </a:p>
          <a:p>
            <a:pPr eaLnBrk="1" hangingPunct="1"/>
            <a:r>
              <a:rPr lang="ru-RU" smtClean="0"/>
              <a:t>В процессе инсталляционного тестирования проверяется корректность установки и деинсталляции  программного продукта в среде максимально приближенной к эксплутационной. Об этом аспекте корректной работы программного обеспечения очень часто просто забывают, и напрасно. Правильно выполненная установка программы есть необходимое условие ее корректной дальнейшей работы. Проверка правильности установки программного продукта должна быть обязательным элементом проекта по тестированию любого продукта. Если программу невозможно корректно установить и при этом что-то не будет работать или будет работать неправильно, работа по тестированию самого программного тестирования бессмысленна. Почему? Потому что заказчику не нужен продукт, который даже невозможно установить. Если пользователь уже на этапе установки сталкивается с проблемами в разработанном вами программном продукте, что он подумает о самом программном продукте? Будет ли он с вами связываться?</a:t>
            </a:r>
            <a:endParaRPr lang="en-US" smtClean="0"/>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A4B78FB4-94F8-47E7-8A6E-26D952DFE826}" type="slidenum">
              <a:rPr lang="en-US" b="0" smtClean="0">
                <a:solidFill>
                  <a:schemeClr val="tx1"/>
                </a:solidFill>
                <a:latin typeface="Times New Roman" pitchFamily="18" charset="0"/>
              </a:rPr>
              <a:pPr eaLnBrk="1" hangingPunct="1"/>
              <a:t>36</a:t>
            </a:fld>
            <a:endParaRPr lang="en-US" b="0" smtClean="0">
              <a:solidFill>
                <a:schemeClr val="tx1"/>
              </a:solidFill>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In order to perform Localization testing, test engineer should follow following levels:</a:t>
            </a:r>
          </a:p>
          <a:p>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Globalization Testing (Internationalization Testing):</a:t>
            </a:r>
            <a:r>
              <a:rPr lang="en-US" sz="1200" b="0" i="0" kern="1200" dirty="0" smtClean="0">
                <a:solidFill>
                  <a:schemeClr val="tx1"/>
                </a:solidFill>
                <a:effectLst/>
                <a:latin typeface="+mn-lt"/>
                <a:ea typeface="+mn-ea"/>
                <a:cs typeface="+mn-cs"/>
              </a:rPr>
              <a:t> The goal of globalization testing is to detect potential problems in application design that could inhibit globalization. It makes sure that the code can handle all international support without breaking functionality that would cause either data loss or display problems. Globalization testing checks proper functionality of the product with any of the culture/locale settings using every type of international input possible.</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Localizability Testing:</a:t>
            </a:r>
            <a:r>
              <a:rPr lang="en-US" sz="1200" b="0" i="0" kern="1200" dirty="0" smtClean="0">
                <a:solidFill>
                  <a:schemeClr val="tx1"/>
                </a:solidFill>
                <a:effectLst/>
                <a:latin typeface="+mn-lt"/>
                <a:ea typeface="+mn-ea"/>
                <a:cs typeface="+mn-cs"/>
              </a:rPr>
              <a:t> Localizability testing verifies that you can easily translate the user interface of the program to any target language without re-engineering or modifying code. Localizability testing catches bugs normally found during product localization, so localization of the program is required to complete this test. Successful completion of localizability testing indicates that the product is ready for localization. You can use pseudo-localization to avoid the time and expense of true localization.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The most effective way to perform pseudo-localization is to modify the program's resources automatically. For example, here is what English-speaking localizers do when they translate a program's UI:</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 Replace English text with text containing non-English characters. For example: For a, use à or å For c, use ĉ or ç For n, use ń or ñ.</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b. Add extra characters to your resource strings. In many cases translated text is longer than the English original ("some string" becomes "+++some string+++").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c. Stretch your dialog boxes. Localizers usually do this when the string length grows due to localization.</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1" i="0" kern="1200" dirty="0" smtClean="0">
                <a:solidFill>
                  <a:schemeClr val="tx1"/>
                </a:solidFill>
                <a:effectLst/>
                <a:latin typeface="+mn-lt"/>
                <a:ea typeface="+mn-ea"/>
                <a:cs typeface="+mn-cs"/>
              </a:rPr>
              <a:t>Localization Testing:</a:t>
            </a:r>
            <a:r>
              <a:rPr lang="en-US" sz="1200" b="0" i="0" kern="1200" dirty="0" smtClean="0">
                <a:solidFill>
                  <a:schemeClr val="tx1"/>
                </a:solidFill>
                <a:effectLst/>
                <a:latin typeface="+mn-lt"/>
                <a:ea typeface="+mn-ea"/>
                <a:cs typeface="+mn-cs"/>
              </a:rPr>
              <a:t> Localization translates the product UI and occasionally changes some initial settings to make it suitable for another region. Localization testing checks the quality of a product's localization for a particular target culture/locale. This test is based on the results of globalization testing, which verifies the functional support for that particular culture/locale. Localization testing can be executed only on the localized version of a product.</a:t>
            </a:r>
          </a:p>
          <a:p>
            <a:endParaRPr lang="en-US" sz="1200" b="0" i="0" kern="1200" dirty="0" smtClean="0">
              <a:solidFill>
                <a:schemeClr val="tx1"/>
              </a:solidFill>
              <a:effectLst/>
              <a:latin typeface="+mn-lt"/>
              <a:ea typeface="+mn-ea"/>
              <a:cs typeface="+mn-cs"/>
            </a:endParaRPr>
          </a:p>
          <a:p>
            <a:pPr eaLnBrk="1" hangingPunct="1"/>
            <a:r>
              <a:rPr lang="ru-RU" i="1" dirty="0" smtClean="0"/>
              <a:t>Тестирование интернационализации (Internationalization testing)</a:t>
            </a:r>
            <a:endParaRPr lang="en-US" dirty="0" smtClean="0"/>
          </a:p>
          <a:p>
            <a:pPr eaLnBrk="1" hangingPunct="1"/>
            <a:r>
              <a:rPr lang="ru-RU" dirty="0" smtClean="0"/>
              <a:t>Этот вид тестирует насколько продукт готов к тому, чтобы быть адаптированном для работы в других локалях с другим языком пользовательского интервейса, отличном от языка по умолчанию (как правило, это английский). Например, мы сделали продукт для англоязычных пользователей. Но при этом, мы подготовились к тому, чтобы быстро его адаптировать для Японцев. То есть за короткий срок, мы сможем перевести весь текст на экранах, учесть индивидуальные особенности данной страны (тип валюты, разделители чисел и дат, адреса, телефоны и т.д.).</a:t>
            </a:r>
            <a:endParaRPr lang="en-US" dirty="0" smtClean="0"/>
          </a:p>
          <a:p>
            <a:pPr eaLnBrk="1" hangingPunct="1"/>
            <a:r>
              <a:rPr lang="ru-RU" dirty="0" smtClean="0"/>
              <a:t> </a:t>
            </a:r>
            <a:endParaRPr lang="en-US" dirty="0" smtClean="0"/>
          </a:p>
          <a:p>
            <a:pPr eaLnBrk="1" hangingPunct="1"/>
            <a:r>
              <a:rPr lang="ru-RU" i="1" dirty="0" smtClean="0"/>
              <a:t>Локализационное тестирование (</a:t>
            </a:r>
            <a:r>
              <a:rPr lang="en-US" i="1" dirty="0" smtClean="0"/>
              <a:t>Localization testing</a:t>
            </a:r>
            <a:r>
              <a:rPr lang="ru-RU" i="1" dirty="0" smtClean="0"/>
              <a:t>)</a:t>
            </a:r>
            <a:endParaRPr lang="en-US" dirty="0" smtClean="0"/>
          </a:p>
          <a:p>
            <a:pPr eaLnBrk="1" hangingPunct="1"/>
            <a:r>
              <a:rPr lang="ru-RU" dirty="0" smtClean="0"/>
              <a:t>Локализационное тестирование, в свою очередь, проверяет правильно ли локализован продукт. То есть, переведен на другой язык и корректно работает с учетом национальных особенностией страны или региона, в котором будет продаваться и использоваться наш продукт.</a:t>
            </a:r>
            <a:endParaRPr lang="en-US" dirty="0" smtClean="0"/>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37</a:t>
            </a:fld>
            <a:endParaRPr lang="ru-RU"/>
          </a:p>
        </p:txBody>
      </p:sp>
    </p:spTree>
    <p:extLst>
      <p:ext uri="{BB962C8B-B14F-4D97-AF65-F5344CB8AC3E}">
        <p14:creationId xmlns:p14="http://schemas.microsoft.com/office/powerpoint/2010/main" val="21902030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i="1" dirty="0" smtClean="0"/>
              <a:t>Конфигурационное тестирование (Configuration testing)</a:t>
            </a:r>
            <a:endParaRPr lang="en-US" dirty="0" smtClean="0"/>
          </a:p>
          <a:p>
            <a:pPr eaLnBrk="1" hangingPunct="1"/>
            <a:r>
              <a:rPr lang="ru-RU" dirty="0" smtClean="0"/>
              <a:t>С помощью конфигурационных тестов проверяется совместимость продукта с различным программным (software) и аппаратным (hardware) обеспечением. Как правило, программный продукт делается с тем расчетом, чтобы он сразу работал в максимально разнообразной внешней среде. Если же речь идет о коробочном продукте, то фактор совместимости приобретает еще более важное значение. Для того, чтобы выяснить реакцию продукта на окружение и соседство с другим программным обеспечением, и проводят данные тесты.</a:t>
            </a:r>
            <a:endParaRPr lang="en-US" dirty="0" smtClean="0"/>
          </a:p>
          <a:p>
            <a:pPr eaLnBrk="1" hangingPunct="1"/>
            <a:r>
              <a:rPr lang="ru-RU" b="1" dirty="0" smtClean="0"/>
              <a:t> </a:t>
            </a:r>
            <a:endParaRPr lang="en-US" dirty="0" smtClean="0"/>
          </a:p>
          <a:p>
            <a:pPr eaLnBrk="1" hangingPunct="1"/>
            <a:r>
              <a:rPr lang="ru-RU" i="1" dirty="0" smtClean="0"/>
              <a:t>Тестирование на совместимость (Compatibility testing)</a:t>
            </a:r>
            <a:endParaRPr lang="en-US" dirty="0" smtClean="0"/>
          </a:p>
          <a:p>
            <a:pPr eaLnBrk="1" hangingPunct="1"/>
            <a:r>
              <a:rPr lang="ru-RU" dirty="0" smtClean="0"/>
              <a:t>Тестирование совместимости помогает убедиться в функциональных возможностях и надежности работы продукта в поддерживаемых браузерах (если речь идет о Web-приложениях) и  операционных системах. </a:t>
            </a:r>
            <a:endParaRPr lang="en-US" dirty="0" smtClean="0"/>
          </a:p>
          <a:p>
            <a:pPr eaLnBrk="1" hangingPunct="1"/>
            <a:endParaRPr lang="en-US" dirty="0" smtClean="0"/>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E48E96FE-C4AE-4B2D-9D60-233A7EDEA47C}" type="slidenum">
              <a:rPr lang="en-US" b="0" smtClean="0">
                <a:solidFill>
                  <a:schemeClr val="tx1"/>
                </a:solidFill>
                <a:latin typeface="Times New Roman" pitchFamily="18" charset="0"/>
              </a:rPr>
              <a:pPr eaLnBrk="1" hangingPunct="1"/>
              <a:t>38</a:t>
            </a:fld>
            <a:endParaRPr lang="en-US" b="0" smtClean="0">
              <a:solidFill>
                <a:schemeClr val="tx1"/>
              </a:solidFill>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recovery testing</a:t>
            </a:r>
            <a:r>
              <a:rPr lang="en-US" sz="1200" b="0" i="0" kern="1200" dirty="0" smtClean="0">
                <a:solidFill>
                  <a:schemeClr val="tx1"/>
                </a:solidFill>
                <a:effectLst/>
                <a:latin typeface="+mn-lt"/>
                <a:ea typeface="+mn-ea"/>
                <a:cs typeface="+mn-cs"/>
              </a:rPr>
              <a:t> is the activity of testing how well an </a:t>
            </a:r>
            <a:r>
              <a:rPr lang="en-US" sz="1200" b="0" i="0" u="none" strike="noStrike" kern="1200" dirty="0" smtClean="0">
                <a:solidFill>
                  <a:schemeClr val="tx1"/>
                </a:solidFill>
                <a:effectLst/>
                <a:latin typeface="+mn-lt"/>
                <a:ea typeface="+mn-ea"/>
                <a:cs typeface="+mn-cs"/>
              </a:rPr>
              <a:t>application</a:t>
            </a:r>
            <a:r>
              <a:rPr lang="en-US" sz="1200" b="0" i="0" kern="1200" dirty="0" smtClean="0">
                <a:solidFill>
                  <a:schemeClr val="tx1"/>
                </a:solidFill>
                <a:effectLst/>
                <a:latin typeface="+mn-lt"/>
                <a:ea typeface="+mn-ea"/>
                <a:cs typeface="+mn-cs"/>
              </a:rPr>
              <a:t> is able to recover from </a:t>
            </a:r>
            <a:r>
              <a:rPr lang="en-US" sz="1200" b="0" i="0" u="none" strike="noStrike" kern="1200" dirty="0" smtClean="0">
                <a:solidFill>
                  <a:schemeClr val="tx1"/>
                </a:solidFill>
                <a:effectLst/>
                <a:latin typeface="+mn-lt"/>
                <a:ea typeface="+mn-ea"/>
                <a:cs typeface="+mn-cs"/>
              </a:rPr>
              <a:t>crashes</a:t>
            </a:r>
            <a:r>
              <a:rPr lang="en-US" sz="1200" b="0" i="0" kern="1200" dirty="0" smtClean="0">
                <a:solidFill>
                  <a:schemeClr val="tx1"/>
                </a:solidFill>
                <a:effectLst/>
                <a:latin typeface="+mn-lt"/>
                <a:ea typeface="+mn-ea"/>
                <a:cs typeface="+mn-cs"/>
              </a:rPr>
              <a:t>, hardware failures and other similar problems.</a:t>
            </a:r>
          </a:p>
          <a:p>
            <a:r>
              <a:rPr lang="en-US" sz="1200" b="0" i="0" kern="1200" dirty="0" smtClean="0">
                <a:solidFill>
                  <a:schemeClr val="tx1"/>
                </a:solidFill>
                <a:effectLst/>
                <a:latin typeface="+mn-lt"/>
                <a:ea typeface="+mn-ea"/>
                <a:cs typeface="+mn-cs"/>
              </a:rPr>
              <a:t>Recovery testing is the forced failure of the software in a variety of ways to verify that recovery is properly performed. Recovery testing should not be confused with </a:t>
            </a:r>
            <a:r>
              <a:rPr lang="en-US" sz="1200" b="0" i="0" u="none" strike="noStrike" kern="1200" dirty="0" smtClean="0">
                <a:solidFill>
                  <a:schemeClr val="tx1"/>
                </a:solidFill>
                <a:effectLst/>
                <a:latin typeface="+mn-lt"/>
                <a:ea typeface="+mn-ea"/>
                <a:cs typeface="+mn-cs"/>
              </a:rPr>
              <a:t>reliability testing</a:t>
            </a:r>
            <a:r>
              <a:rPr lang="en-US" sz="1200" b="0" i="0" kern="1200" dirty="0" smtClean="0">
                <a:solidFill>
                  <a:schemeClr val="tx1"/>
                </a:solidFill>
                <a:effectLst/>
                <a:latin typeface="+mn-lt"/>
                <a:ea typeface="+mn-ea"/>
                <a:cs typeface="+mn-cs"/>
              </a:rPr>
              <a:t>, which tries to discover the specific point at which failure occurs. Recovery testing is basically done in order to check how fast and better the application can recover against any type of crash or hardware failure etc. Type or extent of recovery is specified in the requirement specifications. It is basically testing how well a system recovers from crashes, hardware failures, or other catastrophic problems</a:t>
            </a: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Examples of recovery testing:</a:t>
            </a:r>
          </a:p>
          <a:p>
            <a:r>
              <a:rPr lang="en-US" sz="1200" b="0" i="0" kern="1200" dirty="0" smtClean="0">
                <a:solidFill>
                  <a:schemeClr val="tx1"/>
                </a:solidFill>
                <a:effectLst/>
                <a:latin typeface="+mn-lt"/>
                <a:ea typeface="+mn-ea"/>
                <a:cs typeface="+mn-cs"/>
              </a:rPr>
              <a:t>While an application is running, suddenly restart the computer, and afterwards check the validness of the application's data integrity.</a:t>
            </a:r>
          </a:p>
          <a:p>
            <a:r>
              <a:rPr lang="en-US" sz="1200" b="0" i="0" kern="1200" dirty="0" smtClean="0">
                <a:solidFill>
                  <a:schemeClr val="tx1"/>
                </a:solidFill>
                <a:effectLst/>
                <a:latin typeface="+mn-lt"/>
                <a:ea typeface="+mn-ea"/>
                <a:cs typeface="+mn-cs"/>
              </a:rPr>
              <a:t>While an application is receiving data from a </a:t>
            </a:r>
            <a:r>
              <a:rPr lang="en-US" sz="1200" b="0" i="0" u="none" strike="noStrike" kern="1200" dirty="0" smtClean="0">
                <a:solidFill>
                  <a:schemeClr val="tx1"/>
                </a:solidFill>
                <a:effectLst/>
                <a:latin typeface="+mn-lt"/>
                <a:ea typeface="+mn-ea"/>
                <a:cs typeface="+mn-cs"/>
              </a:rPr>
              <a:t>network</a:t>
            </a:r>
            <a:r>
              <a:rPr lang="en-US" sz="1200" b="0" i="0" kern="1200" dirty="0" smtClean="0">
                <a:solidFill>
                  <a:schemeClr val="tx1"/>
                </a:solidFill>
                <a:effectLst/>
                <a:latin typeface="+mn-lt"/>
                <a:ea typeface="+mn-ea"/>
                <a:cs typeface="+mn-cs"/>
              </a:rPr>
              <a:t>, unplug the connecting cable. After some time, plug the cable back in and analyze the application's ability to continue receiving data from the point at which the network connection disappeared.</a:t>
            </a:r>
          </a:p>
          <a:p>
            <a:r>
              <a:rPr lang="en-US" sz="1200" b="0" i="0" kern="1200" dirty="0" smtClean="0">
                <a:solidFill>
                  <a:schemeClr val="tx1"/>
                </a:solidFill>
                <a:effectLst/>
                <a:latin typeface="+mn-lt"/>
                <a:ea typeface="+mn-ea"/>
                <a:cs typeface="+mn-cs"/>
              </a:rPr>
              <a:t>Restart the system while a </a:t>
            </a:r>
            <a:r>
              <a:rPr lang="en-US" sz="1200" b="0" i="0" u="none" strike="noStrike"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has a definite number of sessions. Afterwards, check that the </a:t>
            </a:r>
            <a:r>
              <a:rPr lang="en-US" sz="1200" b="0" i="0" u="none" strike="noStrike" kern="1200" dirty="0" smtClean="0">
                <a:solidFill>
                  <a:schemeClr val="tx1"/>
                </a:solidFill>
                <a:effectLst/>
                <a:latin typeface="+mn-lt"/>
                <a:ea typeface="+mn-ea"/>
                <a:cs typeface="+mn-cs"/>
              </a:rPr>
              <a:t>browser</a:t>
            </a:r>
            <a:r>
              <a:rPr lang="en-US" sz="1200" b="0" i="0" kern="1200" dirty="0" smtClean="0">
                <a:solidFill>
                  <a:schemeClr val="tx1"/>
                </a:solidFill>
                <a:effectLst/>
                <a:latin typeface="+mn-lt"/>
                <a:ea typeface="+mn-ea"/>
                <a:cs typeface="+mn-cs"/>
              </a:rPr>
              <a:t> is able to recover all of them.</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39</a:t>
            </a:fld>
            <a:endParaRPr lang="ru-RU"/>
          </a:p>
        </p:txBody>
      </p:sp>
    </p:spTree>
    <p:extLst>
      <p:ext uri="{BB962C8B-B14F-4D97-AF65-F5344CB8AC3E}">
        <p14:creationId xmlns:p14="http://schemas.microsoft.com/office/powerpoint/2010/main" val="2563184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92500"/>
          </a:bodyPr>
          <a:lstStyle/>
          <a:p>
            <a:pPr eaLnBrk="1" hangingPunct="1">
              <a:defRPr/>
            </a:pPr>
            <a:r>
              <a:rPr lang="ru-RU" dirty="0" smtClean="0"/>
              <a:t>О тестировании программ по-настоящему серьёзно заговорили в США  в 90-е годы. Это были сумасшедшие для </a:t>
            </a:r>
            <a:r>
              <a:rPr lang="ru-RU" dirty="0" err="1" smtClean="0"/>
              <a:t>High</a:t>
            </a:r>
            <a:r>
              <a:rPr lang="ru-RU" dirty="0" smtClean="0"/>
              <a:t> </a:t>
            </a:r>
            <a:r>
              <a:rPr lang="ru-RU" dirty="0" err="1" smtClean="0"/>
              <a:t>Tech</a:t>
            </a:r>
            <a:r>
              <a:rPr lang="ru-RU" dirty="0" smtClean="0"/>
              <a:t> индустрии годы. Появившиеся на рынке мощные персональные компьютеры,  развитые операционные системы и средства программирования позволяли решать всё новые и новые, существенно более сложные задачи. Массовое внедрение Интернет, широкое использование RAD – технологий, позволяющих быстро проектировать прикладные программы, повлекли за собой создание огромных по прежним меркам программные систем. И сложность этих систем все растет день ото дня. Соответственно, количество потенциальных проблем также растет с неимоверной быстротой.</a:t>
            </a:r>
            <a:endParaRPr lang="en-US" dirty="0" smtClean="0"/>
          </a:p>
          <a:p>
            <a:pPr eaLnBrk="1" hangingPunct="1">
              <a:defRPr/>
            </a:pPr>
            <a:r>
              <a:rPr lang="ru-RU" dirty="0" smtClean="0"/>
              <a:t>В 70-е,80-е годы тестирование на практике использовалось только в организациях, создающих большие программные комплексы (операционные системы, уникальные базы данных, системы реального времени, как правило, военного назначения). Подобных организаций было относительно немного. В наше время без хорошо оттестированных программ на рынок не могут выйти сотни и тысячи фирм и компаний. </a:t>
            </a:r>
            <a:endParaRPr lang="en-US" dirty="0" smtClean="0"/>
          </a:p>
          <a:p>
            <a:pPr eaLnBrk="1" hangingPunct="1">
              <a:defRPr/>
            </a:pPr>
            <a:r>
              <a:rPr lang="ru-RU" dirty="0" smtClean="0"/>
              <a:t>Трудно пробиться на рынке, пытаясь продавать откровенно плохие, непонятные, содержащие большое кол-во различных проблем программы. Разве Вы будете пользоваться чайником или ездить на машине, которая ломается несколько раз в месяц? Скорее всего, нет. Вы постараетесь избавиться этого хлама и купить более качественный чайник или машину. Аналогично, с программными продуктами: разве Вам захочется покупать и пользоваться программой, которая “падает” через два “клика” мышью, или делает не совсем то (или совсем не то), что Вам бы хотелось? Вы постараетесь найти другую программу, выполняющую те же функции, но более устойчивую, надежную, удобную в использовании, с наименьшим кол-вом ошибок.</a:t>
            </a:r>
            <a:endParaRPr lang="en-US" dirty="0" smtClean="0"/>
          </a:p>
          <a:p>
            <a:pPr eaLnBrk="1" hangingPunct="1">
              <a:defRPr/>
            </a:pPr>
            <a:r>
              <a:rPr lang="ru-RU" dirty="0" smtClean="0"/>
              <a:t>Как следствие, все острее и чаще возникают вопросы качества программ у все большего числа компаний, производящих разного рода программное обеспечение. Эти компании вкладывают все большее кол-во средств в обеспечение качества своих продуктов, создавая собственные группы или даже отделы, занимающиеся тестированием, или просто передавая тестирование сторонним организациям. Наиболее крупные и уважающие себя, и дорожащие своей репутацией компании, создают </a:t>
            </a:r>
            <a:r>
              <a:rPr lang="ru-RU" i="1" dirty="0" smtClean="0"/>
              <a:t>системы управления качеством (</a:t>
            </a:r>
            <a:r>
              <a:rPr lang="ru-RU" i="1" dirty="0" err="1" smtClean="0"/>
              <a:t>Quality</a:t>
            </a:r>
            <a:r>
              <a:rPr lang="ru-RU" i="1" dirty="0" smtClean="0"/>
              <a:t> </a:t>
            </a:r>
            <a:r>
              <a:rPr lang="ru-RU" i="1" dirty="0" err="1" smtClean="0"/>
              <a:t>Management</a:t>
            </a:r>
            <a:r>
              <a:rPr lang="ru-RU" i="1" dirty="0" smtClean="0"/>
              <a:t> </a:t>
            </a:r>
            <a:r>
              <a:rPr lang="ru-RU" i="1" dirty="0" err="1" smtClean="0"/>
              <a:t>System</a:t>
            </a:r>
            <a:r>
              <a:rPr lang="ru-RU" i="1" dirty="0" smtClean="0"/>
              <a:t>)</a:t>
            </a:r>
            <a:r>
              <a:rPr lang="ru-RU" dirty="0" smtClean="0"/>
              <a:t>, направленные на постоянное совершенствование процессов и технологий создания программных продуктов, на постоянное повышение качество программ. Как раз такой компанией и является “ЭПАМ </a:t>
            </a:r>
            <a:r>
              <a:rPr lang="ru-RU" dirty="0" err="1" smtClean="0"/>
              <a:t>Системз</a:t>
            </a:r>
            <a:r>
              <a:rPr lang="ru-RU" dirty="0" smtClean="0"/>
              <a:t>”, создавшая у себя подобную систему управления качеством, и прилагающая усилия по постоянному ее совершенствованию и внедрению во все проекты.</a:t>
            </a:r>
            <a:endParaRPr lang="en-US" dirty="0" smtClean="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F38FC4BC-769D-4A52-988A-CA41ABBC3EC4}" type="slidenum">
              <a:rPr lang="en-US" b="0" smtClean="0">
                <a:solidFill>
                  <a:schemeClr val="tx1"/>
                </a:solidFill>
                <a:latin typeface="Times New Roman" pitchFamily="18" charset="0"/>
              </a:rPr>
              <a:pPr eaLnBrk="1" hangingPunct="1"/>
              <a:t>4</a:t>
            </a:fld>
            <a:endParaRPr lang="en-US" b="0" smtClean="0">
              <a:solidFill>
                <a:schemeClr val="tx1"/>
              </a:solidFill>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sz="1200" b="1" i="0" kern="1200" dirty="0" smtClean="0">
                <a:solidFill>
                  <a:schemeClr val="tx1"/>
                </a:solidFill>
                <a:effectLst/>
                <a:latin typeface="+mn-lt"/>
                <a:ea typeface="+mn-ea"/>
                <a:cs typeface="+mn-cs"/>
              </a:rPr>
              <a:t>Тестирование безопасности</a:t>
            </a:r>
            <a:r>
              <a:rPr lang="ru-RU" sz="1200" b="0" i="0" kern="1200" dirty="0" smtClean="0">
                <a:solidFill>
                  <a:schemeClr val="tx1"/>
                </a:solidFill>
                <a:effectLst/>
                <a:latin typeface="+mn-lt"/>
                <a:ea typeface="+mn-ea"/>
                <a:cs typeface="+mn-cs"/>
              </a:rPr>
              <a:t> — оценка уязвимости </a:t>
            </a:r>
            <a:r>
              <a:rPr lang="ru-RU" sz="1200" b="0" i="0" u="none" strike="noStrike" kern="1200" dirty="0" smtClean="0">
                <a:solidFill>
                  <a:schemeClr val="tx1"/>
                </a:solidFill>
                <a:effectLst/>
                <a:latin typeface="+mn-lt"/>
                <a:ea typeface="+mn-ea"/>
                <a:cs typeface="+mn-cs"/>
              </a:rPr>
              <a:t>программного обеспечения</a:t>
            </a:r>
            <a:r>
              <a:rPr lang="ru-RU" sz="1200" b="0" i="0" kern="1200" dirty="0" smtClean="0">
                <a:solidFill>
                  <a:schemeClr val="tx1"/>
                </a:solidFill>
                <a:effectLst/>
                <a:latin typeface="+mn-lt"/>
                <a:ea typeface="+mn-ea"/>
                <a:cs typeface="+mn-cs"/>
              </a:rPr>
              <a:t> к различным атакам.</a:t>
            </a:r>
          </a:p>
          <a:p>
            <a:r>
              <a:rPr lang="ru-RU" sz="1200" b="0" i="0" kern="1200" dirty="0" smtClean="0">
                <a:solidFill>
                  <a:schemeClr val="tx1"/>
                </a:solidFill>
                <a:effectLst/>
                <a:latin typeface="+mn-lt"/>
                <a:ea typeface="+mn-ea"/>
                <a:cs typeface="+mn-cs"/>
              </a:rPr>
              <a:t>Компьютерные системы очень часто являются мишенью незаконного проникновения. Под проникновением понимается широкий диапазон действий: попытки хакеров проникнуть в систему из спортивного интереса, месть рассерженных служащих, взлом мошенниками для незаконной наживы. Тестирование безопасности проверяет фактическую реакцию защитных механизмов, встроенных в систему, на проникновение. В ходе тестирования безопасности испытатель играет роль взломщика. Ему разрешено все:</a:t>
            </a:r>
          </a:p>
          <a:p>
            <a:r>
              <a:rPr lang="ru-RU" sz="1200" b="0" i="0" kern="1200" dirty="0" smtClean="0">
                <a:solidFill>
                  <a:schemeClr val="tx1"/>
                </a:solidFill>
                <a:effectLst/>
                <a:latin typeface="+mn-lt"/>
                <a:ea typeface="+mn-ea"/>
                <a:cs typeface="+mn-cs"/>
              </a:rPr>
              <a:t>попытки узнать пароль с помощью внешних средств;</a:t>
            </a:r>
          </a:p>
          <a:p>
            <a:r>
              <a:rPr lang="ru-RU" sz="1200" b="0" i="0" kern="1200" dirty="0" smtClean="0">
                <a:solidFill>
                  <a:schemeClr val="tx1"/>
                </a:solidFill>
                <a:effectLst/>
                <a:latin typeface="+mn-lt"/>
                <a:ea typeface="+mn-ea"/>
                <a:cs typeface="+mn-cs"/>
              </a:rPr>
              <a:t>атака системы с помощью специальных утилит, анализирующих защиты;</a:t>
            </a:r>
          </a:p>
          <a:p>
            <a:r>
              <a:rPr lang="ru-RU" sz="1200" b="0" i="0" kern="1200" dirty="0" smtClean="0">
                <a:solidFill>
                  <a:schemeClr val="tx1"/>
                </a:solidFill>
                <a:effectLst/>
                <a:latin typeface="+mn-lt"/>
                <a:ea typeface="+mn-ea"/>
                <a:cs typeface="+mn-cs"/>
              </a:rPr>
              <a:t>подавление, ошеломление системы (в надежде, что она откажется обслуживать других клиентов);</a:t>
            </a:r>
          </a:p>
          <a:p>
            <a:r>
              <a:rPr lang="ru-RU" sz="1200" b="0" i="0" kern="1200" dirty="0" smtClean="0">
                <a:solidFill>
                  <a:schemeClr val="tx1"/>
                </a:solidFill>
                <a:effectLst/>
                <a:latin typeface="+mn-lt"/>
                <a:ea typeface="+mn-ea"/>
                <a:cs typeface="+mn-cs"/>
              </a:rPr>
              <a:t>целенаправленное введение ошибок в надежде проникнуть в систему в ходе восстановления;</a:t>
            </a:r>
          </a:p>
          <a:p>
            <a:r>
              <a:rPr lang="ru-RU" sz="1200" b="0" i="0" kern="1200" dirty="0" smtClean="0">
                <a:solidFill>
                  <a:schemeClr val="tx1"/>
                </a:solidFill>
                <a:effectLst/>
                <a:latin typeface="+mn-lt"/>
                <a:ea typeface="+mn-ea"/>
                <a:cs typeface="+mn-cs"/>
              </a:rPr>
              <a:t>просмотр несекретных данных в надежде найти ключ для входа в систему.</a:t>
            </a:r>
          </a:p>
          <a:p>
            <a:r>
              <a:rPr lang="ru-RU" sz="1200" b="0" i="0" kern="1200" dirty="0" smtClean="0">
                <a:solidFill>
                  <a:schemeClr val="tx1"/>
                </a:solidFill>
                <a:effectLst/>
                <a:latin typeface="+mn-lt"/>
                <a:ea typeface="+mn-ea"/>
                <a:cs typeface="+mn-cs"/>
              </a:rPr>
              <a:t>Конечно, при неограниченном времени и ресурсах хорошее тестирование безопасности взломает любую систему. Задача проектировщика системы — сделать цену проникновения более высокой, чем цена получаемой в результате информации.</a:t>
            </a:r>
          </a:p>
          <a:p>
            <a:r>
              <a:rPr lang="en-US" dirty="0" smtClean="0"/>
              <a:t>____________</a:t>
            </a:r>
          </a:p>
          <a:p>
            <a:r>
              <a:rPr lang="en-US" b="1" dirty="0" smtClean="0"/>
              <a:t>Confidentiality</a:t>
            </a:r>
          </a:p>
          <a:p>
            <a:r>
              <a:rPr lang="en-US" dirty="0" smtClean="0"/>
              <a:t>A security measure which protects against the disclosure of information to parties other than the intended recipient that is by no means the only way of ensuring the security.</a:t>
            </a:r>
          </a:p>
          <a:p>
            <a:r>
              <a:rPr lang="en-US" b="1" dirty="0" smtClean="0"/>
              <a:t>Integrity</a:t>
            </a:r>
          </a:p>
          <a:p>
            <a:r>
              <a:rPr lang="en-US" dirty="0" smtClean="0"/>
              <a:t>A measure intended to allow the receiver to determine that the information which it is providing is correct.</a:t>
            </a:r>
          </a:p>
          <a:p>
            <a:r>
              <a:rPr lang="en-US" b="1" dirty="0" smtClean="0"/>
              <a:t>Authentication</a:t>
            </a:r>
          </a:p>
          <a:p>
            <a:r>
              <a:rPr lang="en-US" dirty="0" smtClean="0"/>
              <a:t>This might involve confirming the identity of a person, tracing the origins of an artifact, ensuring that a product is what its packaging and labeling claims to be, or assuring that a computer program is a trusted one.</a:t>
            </a:r>
          </a:p>
          <a:p>
            <a:r>
              <a:rPr lang="en-US" b="1" dirty="0" smtClean="0"/>
              <a:t>Authorization</a:t>
            </a:r>
          </a:p>
          <a:p>
            <a:r>
              <a:rPr lang="en-US" dirty="0" smtClean="0"/>
              <a:t>The process of determining that a requester is allowed to receive a service or perform an operation.</a:t>
            </a:r>
          </a:p>
          <a:p>
            <a:r>
              <a:rPr lang="en-US" dirty="0" smtClean="0"/>
              <a:t>Access control is an example of authorization.</a:t>
            </a:r>
          </a:p>
          <a:p>
            <a:r>
              <a:rPr lang="en-US" b="1" dirty="0" smtClean="0"/>
              <a:t>Availability</a:t>
            </a:r>
          </a:p>
          <a:p>
            <a:r>
              <a:rPr lang="en-US" dirty="0" smtClean="0"/>
              <a:t>Assuring information and communications services will be ready for use when expected.</a:t>
            </a:r>
          </a:p>
          <a:p>
            <a:r>
              <a:rPr lang="en-US" dirty="0" smtClean="0"/>
              <a:t>Information must be kept available to authorized persons when they need it.</a:t>
            </a:r>
          </a:p>
          <a:p>
            <a:r>
              <a:rPr lang="en-US" b="1" dirty="0" smtClean="0"/>
              <a:t>Non-</a:t>
            </a:r>
            <a:r>
              <a:rPr lang="en-US" b="1" dirty="0" smtClean="0"/>
              <a:t>repudiation (</a:t>
            </a:r>
            <a:r>
              <a:rPr lang="ru-RU" sz="1200" kern="1200" dirty="0" smtClean="0">
                <a:solidFill>
                  <a:schemeClr val="tx1"/>
                </a:solidFill>
                <a:effectLst/>
                <a:latin typeface="+mn-lt"/>
                <a:ea typeface="+mn-ea"/>
                <a:cs typeface="+mn-cs"/>
                <a:hlinkClick r:id="rId3"/>
              </a:rPr>
              <a:t>невозможность отказа от факта передачи файла по сети</a:t>
            </a:r>
            <a:r>
              <a:rPr lang="en-US" sz="1200" kern="1200" dirty="0" smtClean="0">
                <a:solidFill>
                  <a:schemeClr val="tx1"/>
                </a:solidFill>
                <a:effectLst/>
                <a:latin typeface="+mn-lt"/>
                <a:ea typeface="+mn-ea"/>
                <a:cs typeface="+mn-cs"/>
              </a:rPr>
              <a:t>)</a:t>
            </a:r>
            <a:endParaRPr lang="en-US" b="1" dirty="0" smtClean="0"/>
          </a:p>
          <a:p>
            <a:r>
              <a:rPr lang="en-US" dirty="0" smtClean="0"/>
              <a:t>In reference to digital security, nonrepudiation means to ensure that a transferred message has been sent and received by the parties claiming to have sent and received the message. Nonrepudiation is a way to guarantee that the sender of a message cannot later deny having sent the message and that the recipient cannot deny having received the message.</a:t>
            </a:r>
          </a:p>
        </p:txBody>
      </p:sp>
      <p:sp>
        <p:nvSpPr>
          <p:cNvPr id="4" name="Slide Number Placeholder 3"/>
          <p:cNvSpPr>
            <a:spLocks noGrp="1"/>
          </p:cNvSpPr>
          <p:nvPr>
            <p:ph type="sldNum" sz="quarter" idx="10"/>
          </p:nvPr>
        </p:nvSpPr>
        <p:spPr/>
        <p:txBody>
          <a:bodyPr/>
          <a:lstStyle/>
          <a:p>
            <a:fld id="{2B7F924A-8ABD-48EB-8C7D-0F451B3BA9C4}" type="slidenum">
              <a:rPr lang="ru-RU" smtClean="0"/>
              <a:t>40</a:t>
            </a:fld>
            <a:endParaRPr lang="ru-RU"/>
          </a:p>
        </p:txBody>
      </p:sp>
    </p:spTree>
    <p:extLst>
      <p:ext uri="{BB962C8B-B14F-4D97-AF65-F5344CB8AC3E}">
        <p14:creationId xmlns:p14="http://schemas.microsoft.com/office/powerpoint/2010/main" val="17039290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41</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smtClean="0"/>
              <a:t>Качество ПО – это характеристика, демонстрирующая то, что продукт удовлетворяет установленным требованиям или превышает их. При этом качество определяется на основе использования точно установленных метрик и критериев. </a:t>
            </a:r>
            <a:endParaRPr lang="en-US" smtClean="0"/>
          </a:p>
          <a:p>
            <a:pPr eaLnBrk="1" hangingPunct="1"/>
            <a:r>
              <a:rPr lang="ru-RU" smtClean="0"/>
              <a:t>Качество рассматривается с двух точек зрения: качество продукта и качества процесса. И это вы уже тоже знаете.</a:t>
            </a:r>
            <a:endParaRPr lang="en-US" smtClean="0"/>
          </a:p>
          <a:p>
            <a:pPr eaLnBrk="1" hangingPunct="1"/>
            <a:r>
              <a:rPr lang="ru-RU" smtClean="0"/>
              <a:t>Качество продукта – это качество основного производимого изделия и всех элементов, входящих в него (компоненты, подсистемы, архитектура, и т.д.). </a:t>
            </a:r>
            <a:endParaRPr lang="en-US" smtClean="0"/>
          </a:p>
          <a:p>
            <a:pPr eaLnBrk="1" hangingPunct="1"/>
            <a:r>
              <a:rPr lang="ru-RU" smtClean="0"/>
              <a:t>Качество процесса относится к оценке того, как процесс разработки был осуществлен (включая метрики и критерии качества) и насколько твердо организация-разработчик ему следовала для производства требуемого продукта. Дополнительно, качество процесса также характеризуется качеством документов и моделей (планов итераций, планов тестирования, реализации функций предметной области, модели проекта, и т.д.) созданных для поддержки разработки основного продукта. </a:t>
            </a:r>
            <a:br>
              <a:rPr lang="ru-RU" smtClean="0"/>
            </a:br>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E0B4FF5A-3A2D-4C59-BC3C-AE4C06EB3DB7}" type="slidenum">
              <a:rPr lang="en-US" b="0" smtClean="0">
                <a:solidFill>
                  <a:schemeClr val="tx1"/>
                </a:solidFill>
                <a:latin typeface="Times New Roman" pitchFamily="18" charset="0"/>
              </a:rPr>
              <a:pPr eaLnBrk="1" hangingPunct="1"/>
              <a:t>42</a:t>
            </a:fld>
            <a:endParaRPr lang="en-US" b="0" smtClean="0">
              <a:solidFill>
                <a:schemeClr val="tx1"/>
              </a:solidFill>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smtClean="0"/>
              <a:t>На следующем слайде в качестве примера я привел несколько критериев качества, применяющихся в одном из проектов, над которым в данный момент работает моя команда. </a:t>
            </a:r>
            <a:endParaRPr lang="en-US" smtClean="0"/>
          </a:p>
          <a:p>
            <a:pPr eaLnBrk="1" hangingPunct="1"/>
            <a:r>
              <a:rPr lang="ru-RU" smtClean="0"/>
              <a:t>Покрытие тестирования не менее 70%.</a:t>
            </a:r>
            <a:endParaRPr lang="en-US" smtClean="0"/>
          </a:p>
          <a:p>
            <a:pPr eaLnBrk="1" hangingPunct="1"/>
            <a:r>
              <a:rPr lang="ru-RU" smtClean="0"/>
              <a:t>100% дефектов с самым высоким приоритетом должны быть устранены на момент релиза (момент выпуска последнего билда).</a:t>
            </a:r>
            <a:endParaRPr lang="en-US" smtClean="0"/>
          </a:p>
          <a:p>
            <a:pPr eaLnBrk="1" hangingPunct="1"/>
            <a:r>
              <a:rPr lang="ru-RU" smtClean="0"/>
              <a:t>90% дефектов с высоким приоритетом должны быть устранены на момент релиза.</a:t>
            </a:r>
            <a:endParaRPr lang="en-US" smtClean="0"/>
          </a:p>
          <a:p>
            <a:pPr eaLnBrk="1" hangingPunct="1"/>
            <a:r>
              <a:rPr lang="ru-RU" smtClean="0"/>
              <a:t>25% дефектов со средним приоритетом должны быть устранены на момент релиза.</a:t>
            </a:r>
            <a:endParaRPr lang="en-US" smtClean="0"/>
          </a:p>
          <a:p>
            <a:pPr eaLnBrk="1" hangingPunct="1"/>
            <a:r>
              <a:rPr lang="ru-RU" smtClean="0"/>
              <a:t>Вся новая функциональность и изменения в текущей должны быть сделаны в соответствии с требованиями к продукту. </a:t>
            </a:r>
            <a:endParaRPr lang="en-US" smtClean="0"/>
          </a:p>
          <a:p>
            <a:pPr eaLnBrk="1" hangingPunct="1"/>
            <a:endParaRPr lang="en-US" smtClean="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AD28E1EF-B518-4859-8C35-80E280B85CF6}" type="slidenum">
              <a:rPr lang="en-US" b="0" smtClean="0">
                <a:solidFill>
                  <a:schemeClr val="tx1"/>
                </a:solidFill>
                <a:latin typeface="Times New Roman" pitchFamily="18" charset="0"/>
              </a:rPr>
              <a:pPr eaLnBrk="1" hangingPunct="1"/>
              <a:t>43</a:t>
            </a:fld>
            <a:endParaRPr lang="en-US" b="0" smtClean="0">
              <a:solidFill>
                <a:schemeClr val="tx1"/>
              </a:solidFill>
              <a:latin typeface="Times New Roman"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ru-RU" smtClean="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1367FDE6-7828-4A05-A97C-CDD35729ABA3}" type="slidenum">
              <a:rPr lang="en-US" b="0" smtClean="0">
                <a:solidFill>
                  <a:schemeClr val="tx1"/>
                </a:solidFill>
                <a:latin typeface="Times New Roman" pitchFamily="18" charset="0"/>
              </a:rPr>
              <a:pPr eaLnBrk="1" hangingPunct="1"/>
              <a:t>44</a:t>
            </a:fld>
            <a:endParaRPr lang="en-US" b="0" smtClean="0">
              <a:solidFill>
                <a:schemeClr val="tx1"/>
              </a:solidFill>
              <a:latin typeface="Times New Roman"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45</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b="1" dirty="0" smtClean="0"/>
              <a:t>По степени подготовленности к тестированию выделяют</a:t>
            </a:r>
            <a:r>
              <a:rPr lang="ru-RU" b="1" baseline="0" dirty="0" smtClean="0"/>
              <a:t> </a:t>
            </a:r>
            <a:r>
              <a:rPr lang="ru-RU" b="1" dirty="0" smtClean="0"/>
              <a:t>:</a:t>
            </a:r>
            <a:endParaRPr lang="ru-RU" dirty="0" smtClean="0"/>
          </a:p>
          <a:p>
            <a:r>
              <a:rPr lang="ru-RU" dirty="0" smtClean="0"/>
              <a:t>Тестирование по документации (formal testing)</a:t>
            </a:r>
          </a:p>
          <a:p>
            <a:r>
              <a:rPr lang="ru-RU" dirty="0" smtClean="0"/>
              <a:t>Тестирование ad hoc или интуитивное тестирование (ad hoc testing.</a:t>
            </a:r>
            <a:r>
              <a:rPr lang="ru-RU" baseline="0" dirty="0" smtClean="0"/>
              <a:t> </a:t>
            </a:r>
            <a:r>
              <a:rPr lang="en-US" dirty="0" smtClean="0"/>
              <a:t>exploratory testing</a:t>
            </a:r>
            <a:r>
              <a:rPr lang="ru-RU" dirty="0" smtClean="0"/>
              <a:t>)</a:t>
            </a:r>
          </a:p>
          <a:p>
            <a:endParaRPr lang="ru-RU" dirty="0" smtClean="0"/>
          </a:p>
          <a:p>
            <a:r>
              <a:rPr lang="en-US" dirty="0" smtClean="0"/>
              <a:t>It is performed by improvisation: the tester seeks to find bugs by any means that seem appropriate. Ad hoc testing can be seen as a light version of error guessing, which itself is a light version of exploratory testing</a:t>
            </a:r>
          </a:p>
          <a:p>
            <a:endParaRPr lang="en-US" dirty="0" smtClean="0"/>
          </a:p>
          <a:p>
            <a:r>
              <a:rPr lang="ru-RU" dirty="0" smtClean="0"/>
              <a:t>Студентов</a:t>
            </a:r>
            <a:r>
              <a:rPr lang="ru-RU" baseline="0" dirty="0" smtClean="0"/>
              <a:t> в рассылке можем направлять сюда : </a:t>
            </a:r>
            <a:r>
              <a:rPr lang="en-US" baseline="0" dirty="0" smtClean="0"/>
              <a:t>http://thinkingintests.wordpress.com/2011/11/10/exploratory-testing/</a:t>
            </a:r>
            <a:endParaRPr lang="ru-RU" baseline="0" dirty="0" smtClean="0"/>
          </a:p>
          <a:p>
            <a:endParaRPr lang="ru-RU" baseline="0" dirty="0" smtClean="0"/>
          </a:p>
          <a:p>
            <a:r>
              <a:rPr lang="ru-RU" baseline="0" dirty="0" smtClean="0"/>
              <a:t>Для преподавателей </a:t>
            </a:r>
            <a:endParaRPr lang="en-US" dirty="0" smtClean="0"/>
          </a:p>
          <a:p>
            <a:endParaRPr lang="en-US" dirty="0" smtClean="0"/>
          </a:p>
          <a:p>
            <a:r>
              <a:rPr lang="en-US" sz="1200" b="1" kern="1200" dirty="0" smtClean="0">
                <a:solidFill>
                  <a:schemeClr val="tx1"/>
                </a:solidFill>
                <a:effectLst/>
                <a:latin typeface="+mn-lt"/>
                <a:ea typeface="+mn-ea"/>
                <a:cs typeface="+mn-cs"/>
              </a:rPr>
              <a:t>Exploratory software testing </a:t>
            </a:r>
            <a:r>
              <a:rPr lang="en-US" dirty="0" smtClean="0"/>
              <a:t>is very powerful approach, but it is often misunderstood. Exploratory testing can be sometimes more productive than scripted testing. I completely agree with James Bach all testers practice some form of exploratory testing, unless they simply don’t create tests at all.</a:t>
            </a:r>
          </a:p>
          <a:p>
            <a:r>
              <a:rPr lang="en-US" dirty="0" smtClean="0"/>
              <a:t>Exploratory testing can be described as a martial art of the mind. It’s how you deal with a product that jumps out from the bushes and challenges you to a duel of testing. Well, you don’t become a black belt by reading books. You have to work at it. Happy practicing.</a:t>
            </a:r>
          </a:p>
          <a:p>
            <a:r>
              <a:rPr lang="en-US" dirty="0" smtClean="0"/>
              <a:t>(James Bach, Exploratory Testing Explained v.1.3 4/16/03)</a:t>
            </a:r>
          </a:p>
          <a:p>
            <a:r>
              <a:rPr lang="en-US" dirty="0" smtClean="0">
                <a:hlinkClick r:id="rId3"/>
              </a:rPr>
              <a:t>http://www.satisfice.com/articles/et-article.pdf</a:t>
            </a:r>
            <a:endParaRPr lang="en-US" dirty="0" smtClean="0"/>
          </a:p>
          <a:p>
            <a:r>
              <a:rPr lang="en-US" dirty="0" smtClean="0"/>
              <a:t>Exploratory testing is also known as ad hoc testing. Unfortunately, ad hoc is too often synonymous with sloppy and careless work and testers does not have enough respect to this approach, but sometimes it’s the only possibility to find interesting and specific bugs.</a:t>
            </a:r>
            <a:br>
              <a:rPr lang="en-US" dirty="0" smtClean="0"/>
            </a:br>
            <a:r>
              <a:rPr lang="en-US" b="1" dirty="0" smtClean="0"/>
              <a:t>Let us take the definition of Exploratory testing given by James Bach</a:t>
            </a:r>
          </a:p>
          <a:p>
            <a:r>
              <a:rPr lang="en-US" sz="1200" kern="1200" dirty="0" smtClean="0">
                <a:solidFill>
                  <a:schemeClr val="tx1"/>
                </a:solidFill>
                <a:effectLst/>
                <a:latin typeface="+mn-lt"/>
                <a:ea typeface="+mn-ea"/>
                <a:cs typeface="+mn-cs"/>
              </a:rPr>
              <a:t>Exploratory testing is simultaneous learning, test design, and test execution.</a:t>
            </a:r>
            <a:endParaRPr lang="en-US" dirty="0" smtClean="0"/>
          </a:p>
          <a:p>
            <a:r>
              <a:rPr lang="en-US" b="1" dirty="0" smtClean="0"/>
              <a:t>According to ISTQB glossary</a:t>
            </a:r>
          </a:p>
          <a:p>
            <a:r>
              <a:rPr lang="en-US" sz="1200" kern="1200" dirty="0" smtClean="0">
                <a:solidFill>
                  <a:schemeClr val="tx1"/>
                </a:solidFill>
                <a:effectLst/>
                <a:latin typeface="+mn-lt"/>
                <a:ea typeface="+mn-ea"/>
                <a:cs typeface="+mn-cs"/>
              </a:rPr>
              <a:t>Exploratory testing is concurrent test design, test execution, test logging and learning</a:t>
            </a:r>
            <a:endParaRPr lang="en-US" dirty="0" smtClean="0"/>
          </a:p>
          <a:p>
            <a:r>
              <a:rPr lang="en-US" dirty="0" smtClean="0"/>
              <a:t>ET is </a:t>
            </a:r>
            <a:r>
              <a:rPr lang="en-US" sz="1200" kern="1200" dirty="0" smtClean="0">
                <a:solidFill>
                  <a:schemeClr val="tx1"/>
                </a:solidFill>
                <a:effectLst/>
                <a:latin typeface="+mn-lt"/>
                <a:ea typeface="+mn-ea"/>
                <a:cs typeface="+mn-cs"/>
              </a:rPr>
              <a:t>situational practice</a:t>
            </a:r>
            <a:r>
              <a:rPr lang="en-US" dirty="0" smtClean="0"/>
              <a:t>. What kinds of specifics affect ET? Here are some of them:</a:t>
            </a:r>
          </a:p>
          <a:p>
            <a:r>
              <a:rPr lang="en-US" dirty="0" smtClean="0"/>
              <a:t>the mission of the test project</a:t>
            </a:r>
          </a:p>
          <a:p>
            <a:r>
              <a:rPr lang="en-US" dirty="0" smtClean="0"/>
              <a:t>the mission of this particular test session</a:t>
            </a:r>
          </a:p>
          <a:p>
            <a:r>
              <a:rPr lang="en-US" dirty="0" smtClean="0"/>
              <a:t>the role of the tester 4</a:t>
            </a:r>
          </a:p>
          <a:p>
            <a:r>
              <a:rPr lang="en-US" dirty="0" smtClean="0"/>
              <a:t>the tester (skills, talents, and preferences)</a:t>
            </a:r>
          </a:p>
          <a:p>
            <a:r>
              <a:rPr lang="en-US" dirty="0" smtClean="0"/>
              <a:t>available tools and facilities</a:t>
            </a:r>
          </a:p>
          <a:p>
            <a:r>
              <a:rPr lang="en-US" dirty="0" smtClean="0"/>
              <a:t>available time</a:t>
            </a:r>
          </a:p>
          <a:p>
            <a:r>
              <a:rPr lang="en-US" dirty="0" smtClean="0"/>
              <a:t>available test data and materials</a:t>
            </a:r>
          </a:p>
          <a:p>
            <a:r>
              <a:rPr lang="en-US" dirty="0" smtClean="0"/>
              <a:t>available help from other people</a:t>
            </a:r>
          </a:p>
          <a:p>
            <a:r>
              <a:rPr lang="en-US" dirty="0" smtClean="0"/>
              <a:t>accountability requirements</a:t>
            </a:r>
          </a:p>
          <a:p>
            <a:r>
              <a:rPr lang="en-US" dirty="0" smtClean="0"/>
              <a:t>what the tester’s clients care about</a:t>
            </a:r>
          </a:p>
          <a:p>
            <a:r>
              <a:rPr lang="en-US" dirty="0" smtClean="0"/>
              <a:t>the current testing strategy</a:t>
            </a:r>
          </a:p>
          <a:p>
            <a:r>
              <a:rPr lang="en-US" dirty="0" smtClean="0"/>
              <a:t>the status of other testing efforts on the same product</a:t>
            </a:r>
          </a:p>
          <a:p>
            <a:r>
              <a:rPr lang="en-US" dirty="0" smtClean="0"/>
              <a:t>the product, itself</a:t>
            </a:r>
          </a:p>
          <a:p>
            <a:pPr lvl="1"/>
            <a:r>
              <a:rPr lang="en-US" dirty="0" smtClean="0"/>
              <a:t>its user interface</a:t>
            </a:r>
          </a:p>
          <a:p>
            <a:pPr lvl="1"/>
            <a:r>
              <a:rPr lang="en-US" dirty="0" smtClean="0"/>
              <a:t>its behavior</a:t>
            </a:r>
          </a:p>
          <a:p>
            <a:pPr lvl="1"/>
            <a:r>
              <a:rPr lang="en-US" dirty="0" smtClean="0"/>
              <a:t>its present state of execution</a:t>
            </a:r>
          </a:p>
          <a:p>
            <a:pPr lvl="1"/>
            <a:r>
              <a:rPr lang="en-US" dirty="0" smtClean="0"/>
              <a:t>its defects</a:t>
            </a:r>
          </a:p>
          <a:p>
            <a:pPr lvl="1"/>
            <a:r>
              <a:rPr lang="en-US" dirty="0" smtClean="0"/>
              <a:t>its testability</a:t>
            </a:r>
          </a:p>
          <a:p>
            <a:pPr lvl="1"/>
            <a:r>
              <a:rPr lang="en-US" dirty="0" smtClean="0"/>
              <a:t>its purpose</a:t>
            </a:r>
          </a:p>
          <a:p>
            <a:r>
              <a:rPr lang="en-US" dirty="0" smtClean="0"/>
              <a:t>what the tester knows about the product</a:t>
            </a:r>
          </a:p>
          <a:p>
            <a:pPr lvl="1"/>
            <a:r>
              <a:rPr lang="en-US" dirty="0" smtClean="0"/>
              <a:t>what just happened in the previous test</a:t>
            </a:r>
          </a:p>
          <a:p>
            <a:pPr lvl="1"/>
            <a:r>
              <a:rPr lang="en-US" dirty="0" smtClean="0"/>
              <a:t>known problems with it</a:t>
            </a:r>
          </a:p>
          <a:p>
            <a:pPr lvl="1"/>
            <a:r>
              <a:rPr lang="en-US" dirty="0" smtClean="0"/>
              <a:t>past problems with it</a:t>
            </a:r>
          </a:p>
          <a:p>
            <a:pPr lvl="1"/>
            <a:r>
              <a:rPr lang="en-US" dirty="0" smtClean="0"/>
              <a:t>strengths and weaknesses</a:t>
            </a:r>
          </a:p>
          <a:p>
            <a:pPr lvl="1"/>
            <a:r>
              <a:rPr lang="en-US" dirty="0" smtClean="0"/>
              <a:t>risk areas and magnitude of perceived risk</a:t>
            </a:r>
          </a:p>
          <a:p>
            <a:pPr lvl="1"/>
            <a:r>
              <a:rPr lang="en-US" dirty="0" smtClean="0"/>
              <a:t>recent changes to it</a:t>
            </a:r>
          </a:p>
          <a:p>
            <a:pPr lvl="1"/>
            <a:r>
              <a:rPr lang="en-US" dirty="0" smtClean="0"/>
              <a:t>direct observations of it</a:t>
            </a:r>
          </a:p>
          <a:p>
            <a:pPr lvl="1"/>
            <a:r>
              <a:rPr lang="en-US" dirty="0" smtClean="0"/>
              <a:t>rumors about it</a:t>
            </a:r>
          </a:p>
          <a:p>
            <a:pPr lvl="1"/>
            <a:r>
              <a:rPr lang="en-US" dirty="0" smtClean="0"/>
              <a:t>the nature of its users and user behavior</a:t>
            </a:r>
          </a:p>
          <a:p>
            <a:pPr lvl="1"/>
            <a:r>
              <a:rPr lang="en-US" dirty="0" smtClean="0"/>
              <a:t>how it’s supposed to work</a:t>
            </a:r>
          </a:p>
          <a:p>
            <a:pPr lvl="1"/>
            <a:r>
              <a:rPr lang="en-US" dirty="0" smtClean="0"/>
              <a:t>how it’s put together</a:t>
            </a:r>
          </a:p>
          <a:p>
            <a:pPr lvl="1"/>
            <a:r>
              <a:rPr lang="en-US" dirty="0" smtClean="0"/>
              <a:t>how it’s similar to or different from other products</a:t>
            </a:r>
          </a:p>
          <a:p>
            <a:r>
              <a:rPr lang="en-US" dirty="0" smtClean="0"/>
              <a:t>what the tester would like to know about the product</a:t>
            </a:r>
          </a:p>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46</a:t>
            </a:fld>
            <a:endParaRPr lang="ru-RU"/>
          </a:p>
        </p:txBody>
      </p:sp>
    </p:spTree>
    <p:extLst>
      <p:ext uri="{BB962C8B-B14F-4D97-AF65-F5344CB8AC3E}">
        <p14:creationId xmlns:p14="http://schemas.microsoft.com/office/powerpoint/2010/main" val="2950578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47</a:t>
            </a:fld>
            <a:endParaRPr lang="ru-RU"/>
          </a:p>
        </p:txBody>
      </p:sp>
    </p:spTree>
    <p:extLst>
      <p:ext uri="{BB962C8B-B14F-4D97-AF65-F5344CB8AC3E}">
        <p14:creationId xmlns:p14="http://schemas.microsoft.com/office/powerpoint/2010/main" val="11689682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48</a:t>
            </a:fld>
            <a:endParaRPr lang="ru-RU"/>
          </a:p>
        </p:txBody>
      </p:sp>
    </p:spTree>
    <p:extLst>
      <p:ext uri="{BB962C8B-B14F-4D97-AF65-F5344CB8AC3E}">
        <p14:creationId xmlns:p14="http://schemas.microsoft.com/office/powerpoint/2010/main" val="148823310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ru-RU" dirty="0" smtClean="0"/>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702FA0D-54B3-486E-AD58-EC685203D774}" type="slidenum">
              <a:rPr lang="ru-RU" smtClean="0"/>
              <a:pPr/>
              <a:t>51</a:t>
            </a:fld>
            <a:endParaRPr lang="ru-RU"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dirty="0" smtClean="0"/>
              <a:t>Итак, </a:t>
            </a:r>
            <a:r>
              <a:rPr lang="ru-RU" i="1" dirty="0" smtClean="0"/>
              <a:t>Тестирование программного обеспечения (</a:t>
            </a:r>
            <a:r>
              <a:rPr lang="en-US" i="1" dirty="0" smtClean="0"/>
              <a:t>software testing</a:t>
            </a:r>
            <a:r>
              <a:rPr lang="ru-RU" i="1" dirty="0" smtClean="0"/>
              <a:t>)</a:t>
            </a:r>
            <a:r>
              <a:rPr lang="ru-RU" dirty="0" smtClean="0"/>
              <a:t> – </a:t>
            </a:r>
            <a:r>
              <a:rPr lang="ru-RU" u="sng" dirty="0" smtClean="0"/>
              <a:t>это процесс анализа или эксплуатации программного обеспечения с целью выявления дефектов.</a:t>
            </a:r>
            <a:r>
              <a:rPr lang="ru-RU" dirty="0" smtClean="0"/>
              <a:t> Почему тестирование – это процесс? Потому что тестирование – это плановая и упорядоченная деятельность. Этот момент очень важен, поскольку в условиях, зачастую очень ограниченного времени выделенного на разработку и тестирование, хорошо продуманный и систематический подход быстрее приводит к обнаружению программных ошибок, чем плохо спланированное тестирование, к тому же проводимое в спешке. Об этом мы поговорим на отдельном занятии, посвященному планированию тестирования.</a:t>
            </a:r>
            <a:endParaRPr lang="en-US" dirty="0" smtClean="0"/>
          </a:p>
          <a:p>
            <a:pPr eaLnBrk="1" hangingPunct="1"/>
            <a:r>
              <a:rPr lang="ru-RU" dirty="0" smtClean="0"/>
              <a:t> </a:t>
            </a:r>
            <a:endParaRPr lang="en-US" dirty="0" smtClean="0"/>
          </a:p>
          <a:p>
            <a:pPr eaLnBrk="1" hangingPunct="1"/>
            <a:endParaRPr lang="en-US" dirty="0" smtClean="0"/>
          </a:p>
        </p:txBody>
      </p:sp>
      <p:sp>
        <p:nvSpPr>
          <p:cNvPr id="440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9FF58611-B161-46A8-B2D8-5EBD2ED3FD33}" type="slidenum">
              <a:rPr lang="en-US" b="0" smtClean="0">
                <a:solidFill>
                  <a:schemeClr val="tx1"/>
                </a:solidFill>
                <a:latin typeface="Times New Roman" pitchFamily="18" charset="0"/>
              </a:rPr>
              <a:pPr eaLnBrk="1" hangingPunct="1"/>
              <a:t>5</a:t>
            </a:fld>
            <a:endParaRPr lang="en-US" b="0" smtClean="0">
              <a:solidFill>
                <a:schemeClr val="tx1"/>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ru-RU" i="1" smtClean="0"/>
              <a:t>Дефект (или баг)</a:t>
            </a:r>
            <a:r>
              <a:rPr lang="ru-RU" smtClean="0"/>
              <a:t> – это несоответствие требованиям к программному продукту или его функциональной спецификации. Это несоответствие поведения системы и ожиданий заказчика, причем эти ожидания могут быть и не отражены в требованиях. Дефект может возникнуть в следствие того, что ошибка была заложена изначально в требованиях, и как следствие – она попадет в дизайн и архитектуру продукта, а далее в программный код. Ошибка может возникнуть, потому что программист неверно истолковал требование и неверно его запрограммировал. Ошибка может быть результатом неправильно настроенного тестового оборудования (неверной конфигурации) или плохо работающего оборудования.  </a:t>
            </a:r>
            <a:endParaRPr lang="en-US" smtClean="0"/>
          </a:p>
          <a:p>
            <a:pPr eaLnBrk="1" hangingPunct="1"/>
            <a:r>
              <a:rPr lang="ru-RU" smtClean="0"/>
              <a:t> </a:t>
            </a:r>
            <a:endParaRPr lang="en-US" smtClean="0"/>
          </a:p>
          <a:p>
            <a:pPr eaLnBrk="1" hangingPunct="1"/>
            <a:r>
              <a:rPr lang="ru-RU" i="1" smtClean="0"/>
              <a:t>Ожидаемый результат</a:t>
            </a:r>
            <a:r>
              <a:rPr lang="ru-RU" smtClean="0"/>
              <a:t> – поведение системы, которое мы ожидаем увидеть в результате каких-либо наших действий с программой. Другими словами, это предполагаемое корректное поведение системы (программного продукта).</a:t>
            </a:r>
            <a:endParaRPr lang="en-US" smtClean="0"/>
          </a:p>
          <a:p>
            <a:pPr eaLnBrk="1" hangingPunct="1"/>
            <a:r>
              <a:rPr lang="ru-RU" smtClean="0"/>
              <a:t> </a:t>
            </a:r>
            <a:endParaRPr lang="en-US" smtClean="0"/>
          </a:p>
          <a:p>
            <a:pPr eaLnBrk="1" hangingPunct="1"/>
            <a:r>
              <a:rPr lang="ru-RU" smtClean="0"/>
              <a:t>Если реальное поведение системы, которое мы наблюдаем, не совпадает с тем, что мы ожидали увидеть, мы можем говорить о том, что имеет место дефект.</a:t>
            </a:r>
            <a:endParaRPr lang="en-US" smtClean="0"/>
          </a:p>
          <a:p>
            <a:pPr eaLnBrk="1" hangingPunct="1"/>
            <a:endParaRPr lang="en-US" smtClean="0"/>
          </a:p>
        </p:txBody>
      </p:sp>
      <p:sp>
        <p:nvSpPr>
          <p:cNvPr id="450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B44FE264-2416-4706-AC04-F0429B28632D}" type="slidenum">
              <a:rPr lang="en-US" b="0" smtClean="0">
                <a:solidFill>
                  <a:schemeClr val="tx1"/>
                </a:solidFill>
                <a:latin typeface="Times New Roman" pitchFamily="18" charset="0"/>
              </a:rPr>
              <a:pPr eaLnBrk="1" hangingPunct="1"/>
              <a:t>6</a:t>
            </a:fld>
            <a:endParaRPr lang="en-US" b="0" smtClean="0">
              <a:solidFill>
                <a:schemeClr val="tx1"/>
              </a:solidFill>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i="1" smtClean="0"/>
              <a:t>Test Case</a:t>
            </a:r>
            <a:r>
              <a:rPr lang="ru-RU" i="1" smtClean="0"/>
              <a:t> (тестовый случай)</a:t>
            </a:r>
            <a:r>
              <a:rPr lang="ru-RU" smtClean="0"/>
              <a:t> – набор тестовых данных, условий выполнения теста и последовательность действий тестировщика, а также ожидаемый результат, которые разрабатывается  с целью проверки тех или иных аспектов работы программы.</a:t>
            </a:r>
            <a:endParaRPr lang="en-US" smtClean="0"/>
          </a:p>
          <a:p>
            <a:pPr eaLnBrk="1" hangingPunct="1"/>
            <a:r>
              <a:rPr lang="ru-RU" smtClean="0"/>
              <a:t> </a:t>
            </a:r>
            <a:endParaRPr lang="en-US" smtClean="0"/>
          </a:p>
          <a:p>
            <a:pPr eaLnBrk="1" hangingPunct="1"/>
            <a:r>
              <a:rPr lang="ru-RU" i="1" smtClean="0"/>
              <a:t>Тестовый план</a:t>
            </a:r>
            <a:r>
              <a:rPr lang="ru-RU" smtClean="0"/>
              <a:t> – часть проектной и тестовой документации, описывающий что, когда, кем, и как будет тестироваться. Этот документ описывает процесс тестирования конкретного продукта в конкретном проекте и включает в себя описание компонентов для тестирования, команду тестировщиков, стратегию и методы тестирования, критерия к качеству и риски тестирования, график работ и т.д.</a:t>
            </a:r>
            <a:endParaRPr lang="en-US" smtClean="0"/>
          </a:p>
          <a:p>
            <a:pPr eaLnBrk="1" hangingPunct="1"/>
            <a:r>
              <a:rPr lang="ru-RU" smtClean="0"/>
              <a:t> </a:t>
            </a:r>
            <a:endParaRPr lang="en-US" smtClean="0"/>
          </a:p>
          <a:p>
            <a:pPr eaLnBrk="1" hangingPunct="1"/>
            <a:r>
              <a:rPr lang="en-US" i="1" smtClean="0"/>
              <a:t>Build</a:t>
            </a:r>
            <a:r>
              <a:rPr lang="ru-RU" i="1" smtClean="0"/>
              <a:t> (билд)</a:t>
            </a:r>
            <a:r>
              <a:rPr lang="ru-RU" smtClean="0"/>
              <a:t> – это промежуточная версия программного продукта, которая поставляется разработчиками для тестирования. После того, как группа тестирования приняла билд, он, как правило, поставляется заказчику для того, чтобы тот ознакомился с ходом работ и посмотрел на то, что и как в данный момент сделано. Иногда, заказчик не требует поставку билдов кроме самого последнего, когда все должно быть готово.</a:t>
            </a:r>
            <a:endParaRPr lang="en-US" smtClean="0"/>
          </a:p>
          <a:p>
            <a:pPr eaLnBrk="1" hangingPunct="1"/>
            <a:endParaRPr lang="en-US" smtClean="0"/>
          </a:p>
        </p:txBody>
      </p:sp>
      <p:sp>
        <p:nvSpPr>
          <p:cNvPr id="460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71A67E16-E28A-49EE-A5F3-D6DBEA72B3DB}" type="slidenum">
              <a:rPr lang="en-US" b="0" smtClean="0">
                <a:solidFill>
                  <a:schemeClr val="tx1"/>
                </a:solidFill>
                <a:latin typeface="Times New Roman" pitchFamily="18" charset="0"/>
              </a:rPr>
              <a:pPr eaLnBrk="1" hangingPunct="1"/>
              <a:t>7</a:t>
            </a:fld>
            <a:endParaRPr lang="en-US" b="0" smtClean="0">
              <a:solidFill>
                <a:schemeClr val="tx1"/>
              </a:solidFill>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fontScale="85000" lnSpcReduction="10000"/>
          </a:bodyPr>
          <a:lstStyle/>
          <a:p>
            <a:pPr eaLnBrk="1" hangingPunct="1">
              <a:defRPr/>
            </a:pPr>
            <a:r>
              <a:rPr lang="ru-RU" b="1" dirty="0" smtClean="0"/>
              <a:t>У людей, знающих о тестировании лишь по </a:t>
            </a:r>
            <a:r>
              <a:rPr lang="ru-RU" b="1" dirty="0" err="1" smtClean="0"/>
              <a:t>наслышке</a:t>
            </a:r>
            <a:r>
              <a:rPr lang="ru-RU" b="1" dirty="0" smtClean="0"/>
              <a:t>, может сложиться впечатление, что тестирование сводится к беспорядочному “</a:t>
            </a:r>
            <a:r>
              <a:rPr lang="ru-RU" b="1" dirty="0" err="1" smtClean="0"/>
              <a:t>кликанью</a:t>
            </a:r>
            <a:r>
              <a:rPr lang="ru-RU" b="1" dirty="0" smtClean="0"/>
              <a:t>” по кнопкам работающего приложения в надежде поймать случайную ошибку. Это не так. </a:t>
            </a:r>
            <a:endParaRPr lang="en-US" b="1" dirty="0" smtClean="0"/>
          </a:p>
          <a:p>
            <a:pPr eaLnBrk="1" hangingPunct="1">
              <a:defRPr/>
            </a:pPr>
            <a:r>
              <a:rPr lang="ru-RU" dirty="0" smtClean="0"/>
              <a:t>Говоря о программном обеспечении, большинство людей думает о программах, которые можно запустить на компьютере. Однако, большинство стандартов определяют </a:t>
            </a:r>
            <a:r>
              <a:rPr lang="ru-RU" i="1" dirty="0" smtClean="0"/>
              <a:t>программное обеспечение (</a:t>
            </a:r>
            <a:r>
              <a:rPr lang="ru-RU" i="1" dirty="0" err="1" smtClean="0"/>
              <a:t>software</a:t>
            </a:r>
            <a:r>
              <a:rPr lang="ru-RU" i="1" dirty="0" smtClean="0"/>
              <a:t>)</a:t>
            </a:r>
            <a:r>
              <a:rPr lang="ru-RU" dirty="0" smtClean="0"/>
              <a:t> как </a:t>
            </a:r>
            <a:r>
              <a:rPr lang="ru-RU" i="1" dirty="0" smtClean="0"/>
              <a:t>программу </a:t>
            </a:r>
            <a:r>
              <a:rPr lang="ru-RU" dirty="0" smtClean="0"/>
              <a:t>(совокупность программ) плюс </a:t>
            </a:r>
            <a:r>
              <a:rPr lang="ru-RU" i="1" dirty="0" smtClean="0"/>
              <a:t>программная документация (</a:t>
            </a:r>
            <a:r>
              <a:rPr lang="en-US" i="1" dirty="0" smtClean="0"/>
              <a:t>program documentation</a:t>
            </a:r>
            <a:r>
              <a:rPr lang="ru-RU" i="1" dirty="0" smtClean="0"/>
              <a:t>).</a:t>
            </a:r>
            <a:r>
              <a:rPr lang="ru-RU" dirty="0" smtClean="0"/>
              <a:t> Следовательно, тестировать можно не только программы, но и различные документы. Итак, мы можем тестировать:</a:t>
            </a:r>
            <a:endParaRPr lang="en-US" dirty="0" smtClean="0"/>
          </a:p>
          <a:p>
            <a:pPr eaLnBrk="1" hangingPunct="1">
              <a:defRPr/>
            </a:pPr>
            <a:r>
              <a:rPr lang="ru-RU" dirty="0" smtClean="0"/>
              <a:t>Программы при их непосредственном запуске и исполнении;</a:t>
            </a:r>
            <a:endParaRPr lang="en-US" dirty="0" smtClean="0"/>
          </a:p>
          <a:p>
            <a:pPr eaLnBrk="1" hangingPunct="1">
              <a:defRPr/>
            </a:pPr>
            <a:r>
              <a:rPr lang="ru-RU" dirty="0" smtClean="0"/>
              <a:t>Код программ без их запуска и исполнения;</a:t>
            </a:r>
            <a:endParaRPr lang="en-US" dirty="0" smtClean="0"/>
          </a:p>
          <a:p>
            <a:pPr eaLnBrk="1" hangingPunct="1">
              <a:defRPr/>
            </a:pPr>
            <a:r>
              <a:rPr lang="ru-RU" dirty="0" smtClean="0"/>
              <a:t>Прототип программного продукта (</a:t>
            </a:r>
            <a:r>
              <a:rPr lang="ru-RU" dirty="0" err="1" smtClean="0"/>
              <a:t>product</a:t>
            </a:r>
            <a:r>
              <a:rPr lang="ru-RU" dirty="0" smtClean="0"/>
              <a:t> </a:t>
            </a:r>
            <a:r>
              <a:rPr lang="ru-RU" dirty="0" err="1" smtClean="0"/>
              <a:t>prototype</a:t>
            </a:r>
            <a:r>
              <a:rPr lang="ru-RU" dirty="0" smtClean="0"/>
              <a:t>);</a:t>
            </a:r>
            <a:endParaRPr lang="en-US" dirty="0" smtClean="0"/>
          </a:p>
          <a:p>
            <a:pPr eaLnBrk="1" hangingPunct="1">
              <a:defRPr/>
            </a:pPr>
            <a:r>
              <a:rPr lang="ru-RU" dirty="0" smtClean="0"/>
              <a:t>Различную проектную документацию (</a:t>
            </a:r>
            <a:r>
              <a:rPr lang="ru-RU" dirty="0" err="1" smtClean="0"/>
              <a:t>project</a:t>
            </a:r>
            <a:r>
              <a:rPr lang="ru-RU" dirty="0" smtClean="0"/>
              <a:t> </a:t>
            </a:r>
            <a:r>
              <a:rPr lang="ru-RU" dirty="0" err="1" smtClean="0"/>
              <a:t>documentation</a:t>
            </a:r>
            <a:r>
              <a:rPr lang="ru-RU" dirty="0" smtClean="0"/>
              <a:t>):</a:t>
            </a:r>
            <a:endParaRPr lang="en-US" dirty="0" smtClean="0"/>
          </a:p>
          <a:p>
            <a:pPr eaLnBrk="1" hangingPunct="1">
              <a:defRPr/>
            </a:pPr>
            <a:r>
              <a:rPr lang="ru-RU" dirty="0" smtClean="0"/>
              <a:t>Требования к программному продукту (</a:t>
            </a:r>
            <a:r>
              <a:rPr lang="ru-RU" dirty="0" err="1" smtClean="0"/>
              <a:t>product</a:t>
            </a:r>
            <a:r>
              <a:rPr lang="ru-RU" dirty="0" smtClean="0"/>
              <a:t> </a:t>
            </a:r>
            <a:r>
              <a:rPr lang="ru-RU" dirty="0" err="1" smtClean="0"/>
              <a:t>requirements</a:t>
            </a:r>
            <a:r>
              <a:rPr lang="ru-RU" dirty="0" smtClean="0"/>
              <a:t>);</a:t>
            </a:r>
            <a:endParaRPr lang="en-US" dirty="0" smtClean="0"/>
          </a:p>
          <a:p>
            <a:pPr eaLnBrk="1" hangingPunct="1">
              <a:defRPr/>
            </a:pPr>
            <a:r>
              <a:rPr lang="ru-RU" dirty="0" smtClean="0"/>
              <a:t>Функциональные спецификации к программному продукту (</a:t>
            </a:r>
            <a:r>
              <a:rPr lang="ru-RU" dirty="0" err="1" smtClean="0"/>
              <a:t>functional</a:t>
            </a:r>
            <a:r>
              <a:rPr lang="ru-RU" dirty="0" smtClean="0"/>
              <a:t> </a:t>
            </a:r>
            <a:r>
              <a:rPr lang="ru-RU" dirty="0" err="1" smtClean="0"/>
              <a:t>specifications</a:t>
            </a:r>
            <a:r>
              <a:rPr lang="ru-RU" dirty="0" smtClean="0"/>
              <a:t>);</a:t>
            </a:r>
            <a:endParaRPr lang="en-US" dirty="0" smtClean="0"/>
          </a:p>
          <a:p>
            <a:pPr eaLnBrk="1" hangingPunct="1">
              <a:defRPr/>
            </a:pPr>
            <a:r>
              <a:rPr lang="ru-RU" dirty="0" smtClean="0"/>
              <a:t>Документы, описывающие архитектуру (</a:t>
            </a:r>
            <a:r>
              <a:rPr lang="ru-RU" dirty="0" err="1" smtClean="0"/>
              <a:t>product</a:t>
            </a:r>
            <a:r>
              <a:rPr lang="ru-RU" dirty="0" smtClean="0"/>
              <a:t> </a:t>
            </a:r>
            <a:r>
              <a:rPr lang="ru-RU" dirty="0" err="1" smtClean="0"/>
              <a:t>architecture</a:t>
            </a:r>
            <a:r>
              <a:rPr lang="ru-RU" dirty="0" smtClean="0"/>
              <a:t>), дизайн (</a:t>
            </a:r>
            <a:r>
              <a:rPr lang="ru-RU" dirty="0" err="1" smtClean="0"/>
              <a:t>product</a:t>
            </a:r>
            <a:r>
              <a:rPr lang="ru-RU" dirty="0" smtClean="0"/>
              <a:t> </a:t>
            </a:r>
            <a:r>
              <a:rPr lang="ru-RU" dirty="0" err="1" smtClean="0"/>
              <a:t>design</a:t>
            </a:r>
            <a:r>
              <a:rPr lang="ru-RU" dirty="0" smtClean="0"/>
              <a:t>);</a:t>
            </a:r>
            <a:endParaRPr lang="en-US" dirty="0" smtClean="0"/>
          </a:p>
          <a:p>
            <a:pPr eaLnBrk="1" hangingPunct="1">
              <a:defRPr/>
            </a:pPr>
            <a:r>
              <a:rPr lang="ru-RU" dirty="0" smtClean="0"/>
              <a:t>План проекта (</a:t>
            </a:r>
            <a:r>
              <a:rPr lang="ru-RU" dirty="0" err="1" smtClean="0"/>
              <a:t>project</a:t>
            </a:r>
            <a:r>
              <a:rPr lang="ru-RU" dirty="0" smtClean="0"/>
              <a:t> </a:t>
            </a:r>
            <a:r>
              <a:rPr lang="ru-RU" dirty="0" err="1" smtClean="0"/>
              <a:t>plan</a:t>
            </a:r>
            <a:r>
              <a:rPr lang="ru-RU" dirty="0" smtClean="0"/>
              <a:t>) и тестовый план (</a:t>
            </a:r>
            <a:r>
              <a:rPr lang="ru-RU" dirty="0" err="1" smtClean="0"/>
              <a:t>test</a:t>
            </a:r>
            <a:r>
              <a:rPr lang="ru-RU" dirty="0" smtClean="0"/>
              <a:t> </a:t>
            </a:r>
            <a:r>
              <a:rPr lang="ru-RU" dirty="0" err="1" smtClean="0"/>
              <a:t>plan</a:t>
            </a:r>
            <a:r>
              <a:rPr lang="ru-RU" dirty="0" smtClean="0"/>
              <a:t>); </a:t>
            </a:r>
            <a:endParaRPr lang="en-US" dirty="0" smtClean="0"/>
          </a:p>
          <a:p>
            <a:pPr eaLnBrk="1" hangingPunct="1">
              <a:defRPr/>
            </a:pPr>
            <a:r>
              <a:rPr lang="ru-RU" dirty="0" smtClean="0"/>
              <a:t>Тестовые сценарии (</a:t>
            </a:r>
            <a:r>
              <a:rPr lang="ru-RU" dirty="0" err="1" smtClean="0"/>
              <a:t>test</a:t>
            </a:r>
            <a:r>
              <a:rPr lang="ru-RU" dirty="0" smtClean="0"/>
              <a:t> </a:t>
            </a:r>
            <a:r>
              <a:rPr lang="ru-RU" dirty="0" err="1" smtClean="0"/>
              <a:t>cases</a:t>
            </a:r>
            <a:r>
              <a:rPr lang="ru-RU" dirty="0" smtClean="0"/>
              <a:t>);</a:t>
            </a:r>
            <a:endParaRPr lang="en-US" dirty="0" smtClean="0"/>
          </a:p>
          <a:p>
            <a:pPr eaLnBrk="1" hangingPunct="1">
              <a:defRPr/>
            </a:pPr>
            <a:r>
              <a:rPr lang="ru-RU" dirty="0" smtClean="0"/>
              <a:t>Сопроводительную документацию (или документацию для конечных пользователей):</a:t>
            </a:r>
            <a:endParaRPr lang="en-US" dirty="0" smtClean="0"/>
          </a:p>
          <a:p>
            <a:pPr eaLnBrk="1" hangingPunct="1">
              <a:defRPr/>
            </a:pPr>
            <a:r>
              <a:rPr lang="ru-RU" dirty="0" smtClean="0"/>
              <a:t>Интерактивную помощь (</a:t>
            </a:r>
            <a:r>
              <a:rPr lang="ru-RU" dirty="0" err="1" smtClean="0"/>
              <a:t>on-line</a:t>
            </a:r>
            <a:r>
              <a:rPr lang="ru-RU" dirty="0" smtClean="0"/>
              <a:t> </a:t>
            </a:r>
            <a:r>
              <a:rPr lang="ru-RU" dirty="0" err="1" smtClean="0"/>
              <a:t>help</a:t>
            </a:r>
            <a:r>
              <a:rPr lang="ru-RU" dirty="0" smtClean="0"/>
              <a:t>);</a:t>
            </a:r>
            <a:endParaRPr lang="en-US" dirty="0" smtClean="0"/>
          </a:p>
          <a:p>
            <a:pPr eaLnBrk="1" hangingPunct="1">
              <a:defRPr/>
            </a:pPr>
            <a:r>
              <a:rPr lang="ru-RU" dirty="0" smtClean="0"/>
              <a:t>Руководства по установке (</a:t>
            </a:r>
            <a:r>
              <a:rPr lang="ru-RU" dirty="0" err="1" smtClean="0"/>
              <a:t>Installation</a:t>
            </a:r>
            <a:r>
              <a:rPr lang="ru-RU" dirty="0" smtClean="0"/>
              <a:t> </a:t>
            </a:r>
            <a:r>
              <a:rPr lang="ru-RU" dirty="0" err="1" smtClean="0"/>
              <a:t>guide</a:t>
            </a:r>
            <a:r>
              <a:rPr lang="ru-RU" dirty="0" smtClean="0"/>
              <a:t>) и использованию программного продукта (</a:t>
            </a:r>
            <a:r>
              <a:rPr lang="ru-RU" dirty="0" err="1" smtClean="0"/>
              <a:t>user</a:t>
            </a:r>
            <a:r>
              <a:rPr lang="ru-RU" dirty="0" smtClean="0"/>
              <a:t> </a:t>
            </a:r>
            <a:r>
              <a:rPr lang="ru-RU" dirty="0" err="1" smtClean="0"/>
              <a:t>manual</a:t>
            </a:r>
            <a:r>
              <a:rPr lang="ru-RU" dirty="0" smtClean="0"/>
              <a:t>).</a:t>
            </a:r>
            <a:endParaRPr lang="en-US" dirty="0" smtClean="0"/>
          </a:p>
          <a:p>
            <a:pPr eaLnBrk="1" hangingPunct="1">
              <a:defRPr/>
            </a:pPr>
            <a:r>
              <a:rPr lang="ru-RU" dirty="0" smtClean="0"/>
              <a:t>Процесс тестирования кода программ без их запуска, различной документации называется </a:t>
            </a:r>
            <a:r>
              <a:rPr lang="ru-RU" dirty="0" err="1" smtClean="0"/>
              <a:t>Peer</a:t>
            </a:r>
            <a:r>
              <a:rPr lang="ru-RU" dirty="0" smtClean="0"/>
              <a:t> </a:t>
            </a:r>
            <a:r>
              <a:rPr lang="ru-RU" dirty="0" err="1" smtClean="0"/>
              <a:t>Review</a:t>
            </a:r>
            <a:r>
              <a:rPr lang="ru-RU" dirty="0" smtClean="0"/>
              <a:t>. Подробнее о нем будет рассказано на лекции “Анализ и тестирование требований к программному продукту”.</a:t>
            </a:r>
            <a:endParaRPr lang="en-US" dirty="0" smtClean="0"/>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fld id="{E2137AD8-295D-41DC-AC43-7B215A2265CE}" type="slidenum">
              <a:rPr lang="en-US" b="0" smtClean="0">
                <a:solidFill>
                  <a:schemeClr val="tx1"/>
                </a:solidFill>
                <a:latin typeface="Times New Roman" pitchFamily="18" charset="0"/>
              </a:rPr>
              <a:pPr eaLnBrk="1" hangingPunct="1"/>
              <a:t>8</a:t>
            </a:fld>
            <a:endParaRPr lang="en-US" b="0" smtClean="0">
              <a:solidFill>
                <a:schemeClr val="tx1"/>
              </a:solidFill>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2B7F924A-8ABD-48EB-8C7D-0F451B3BA9C4}" type="slidenum">
              <a:rPr lang="ru-RU" smtClean="0"/>
              <a:t>9</a:t>
            </a:fld>
            <a:endParaRPr lang="ru-RU"/>
          </a:p>
        </p:txBody>
      </p:sp>
    </p:spTree>
    <p:extLst>
      <p:ext uri="{BB962C8B-B14F-4D97-AF65-F5344CB8AC3E}">
        <p14:creationId xmlns:p14="http://schemas.microsoft.com/office/powerpoint/2010/main" val="116896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4" Type="http://schemas.openxmlformats.org/officeDocument/2006/relationships/image" Target="../media/image2.png"/><Relationship Id="rId1" Type="http://schemas.openxmlformats.org/officeDocument/2006/relationships/vmlDrawing" Target="../drawings/vmlDrawing7.vml"/><Relationship Id="rId2"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4" Type="http://schemas.openxmlformats.org/officeDocument/2006/relationships/image" Target="../media/image2.png"/><Relationship Id="rId1" Type="http://schemas.openxmlformats.org/officeDocument/2006/relationships/vmlDrawing" Target="../drawings/vmlDrawing8.v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png"/><Relationship Id="rId1" Type="http://schemas.openxmlformats.org/officeDocument/2006/relationships/vmlDrawing" Target="../drawings/vmlDrawing1.vml"/><Relationship Id="rId2"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4" Type="http://schemas.openxmlformats.org/officeDocument/2006/relationships/image" Target="../media/image2.png"/><Relationship Id="rId1" Type="http://schemas.openxmlformats.org/officeDocument/2006/relationships/vmlDrawing" Target="../drawings/vmlDrawing2.vml"/><Relationship Id="rId2"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3.bin"/><Relationship Id="rId4" Type="http://schemas.openxmlformats.org/officeDocument/2006/relationships/image" Target="../media/image2.png"/><Relationship Id="rId1" Type="http://schemas.openxmlformats.org/officeDocument/2006/relationships/vmlDrawing" Target="../drawings/vmlDrawing3.vml"/><Relationship Id="rId2"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4.bin"/><Relationship Id="rId4" Type="http://schemas.openxmlformats.org/officeDocument/2006/relationships/image" Target="../media/image2.png"/><Relationship Id="rId1" Type="http://schemas.openxmlformats.org/officeDocument/2006/relationships/vmlDrawing" Target="../drawings/vmlDrawing4.vml"/><Relationship Id="rId2"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5.bin"/><Relationship Id="rId4" Type="http://schemas.openxmlformats.org/officeDocument/2006/relationships/image" Target="../media/image2.png"/><Relationship Id="rId1" Type="http://schemas.openxmlformats.org/officeDocument/2006/relationships/vmlDrawing" Target="../drawings/vmlDrawing5.vml"/><Relationship Id="rId2"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6.bin"/><Relationship Id="rId4" Type="http://schemas.openxmlformats.org/officeDocument/2006/relationships/image" Target="../media/image2.png"/><Relationship Id="rId1" Type="http://schemas.openxmlformats.org/officeDocument/2006/relationships/vmlDrawing" Target="../drawings/vmlDrawing6.vml"/><Relationship Id="rId2"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54571A8F-99BA-45C8-9BA2-4D423DDA79A3}" type="datetime1">
              <a:rPr lang="ru-RU" smtClean="0"/>
              <a:t>3/23/16</a:t>
            </a:fld>
            <a:endParaRPr lang="ru-RU"/>
          </a:p>
        </p:txBody>
      </p:sp>
      <p:sp>
        <p:nvSpPr>
          <p:cNvPr id="17" name="Footer Placeholder 16"/>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29" name="Slide Number Placeholder 28"/>
          <p:cNvSpPr>
            <a:spLocks noGrp="1"/>
          </p:cNvSpPr>
          <p:nvPr>
            <p:ph type="sldNum" sz="quarter" idx="12"/>
          </p:nvPr>
        </p:nvSpPr>
        <p:spPr>
          <a:xfrm>
            <a:off x="1216152" y="6355080"/>
            <a:ext cx="1219200" cy="365760"/>
          </a:xfrm>
        </p:spPr>
        <p:txBody>
          <a:bodyPr/>
          <a:lstStyle/>
          <a:p>
            <a:fld id="{0EB6C2E2-7391-4BA5-9162-90ECE42707CD}" type="slidenum">
              <a:rPr lang="ru-RU" smtClean="0"/>
              <a:t>‹#›</a:t>
            </a:fld>
            <a:endParaRPr lang="ru-RU"/>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6110264-7E4F-415B-8A1A-AEAC8E882E59}" type="datetime1">
              <a:rPr lang="ru-RU" smtClean="0"/>
              <a:t>3/23/16</a:t>
            </a:fld>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9286"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8E82E3F-E0AA-4936-8D74-5EDDC060390B}" type="datetime1">
              <a:rPr lang="ru-RU" smtClean="0"/>
              <a:t>3/23/16</a:t>
            </a:fld>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graphicFrame>
        <p:nvGraphicFramePr>
          <p:cNvPr id="10" name="Object 9"/>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10310"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87CE1A6-87B3-447B-9691-7632BA3121CE}" type="datetime1">
              <a:rPr lang="ru-RU" smtClean="0"/>
              <a:t>3/23/16</a:t>
            </a:fld>
            <a:endParaRPr lang="ru-RU"/>
          </a:p>
        </p:txBody>
      </p:sp>
      <p:sp>
        <p:nvSpPr>
          <p:cNvPr id="5" name="Footer Placeholder 4"/>
          <p:cNvSpPr>
            <a:spLocks noGrp="1"/>
          </p:cNvSpPr>
          <p:nvPr>
            <p:ph type="ftr" sz="quarter" idx="11"/>
          </p:nvPr>
        </p:nvSpPr>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p:txBody>
          <a:bodyPr/>
          <a:lstStyle/>
          <a:p>
            <a:fld id="{0EB6C2E2-7391-4BA5-9162-90ECE42707CD}" type="slidenum">
              <a:rPr lang="ru-RU" smtClean="0"/>
              <a:t>‹#›</a:t>
            </a:fld>
            <a:endParaRPr lang="ru-RU"/>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3" name="Object 2"/>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3142"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F0E27F7B-19F4-402D-83CE-164532921C41}" type="datetime1">
              <a:rPr lang="ru-RU" smtClean="0"/>
              <a:t>3/23/16</a:t>
            </a:fld>
            <a:endParaRPr lang="ru-RU"/>
          </a:p>
        </p:txBody>
      </p:sp>
      <p:sp>
        <p:nvSpPr>
          <p:cNvPr id="5" name="Footer Placeholder 4"/>
          <p:cNvSpPr>
            <a:spLocks noGrp="1"/>
          </p:cNvSpPr>
          <p:nvPr>
            <p:ph type="ftr" sz="quarter" idx="11"/>
          </p:nvPr>
        </p:nvSpPr>
        <p:spPr>
          <a:xfrm>
            <a:off x="2898648" y="6355080"/>
            <a:ext cx="3474720" cy="365760"/>
          </a:xfrm>
        </p:spPr>
        <p:txBody>
          <a:bodyPr/>
          <a:lstStyle/>
          <a:p>
            <a:r>
              <a:rPr lang="en-US" smtClean="0"/>
              <a:t>® 2011. EPAM Systems. All rights reserved.</a:t>
            </a:r>
            <a:endParaRPr lang="ru-RU"/>
          </a:p>
        </p:txBody>
      </p:sp>
      <p:sp>
        <p:nvSpPr>
          <p:cNvPr id="6" name="Slide Number Placeholder 5"/>
          <p:cNvSpPr>
            <a:spLocks noGrp="1"/>
          </p:cNvSpPr>
          <p:nvPr>
            <p:ph type="sldNum" sz="quarter" idx="12"/>
          </p:nvPr>
        </p:nvSpPr>
        <p:spPr>
          <a:xfrm>
            <a:off x="1069848" y="6355080"/>
            <a:ext cx="1520952" cy="365760"/>
          </a:xfrm>
        </p:spPr>
        <p:txBody>
          <a:bodyPr/>
          <a:lstStyle/>
          <a:p>
            <a:fld id="{0EB6C2E2-7391-4BA5-9162-90ECE42707CD}" type="slidenum">
              <a:rPr lang="ru-RU" smtClean="0"/>
              <a:t>‹#›</a:t>
            </a:fld>
            <a:endParaRPr lang="ru-RU"/>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ABBD113-C95F-42ED-9D54-A5BF0AD7C9B8}" type="datetime1">
              <a:rPr lang="ru-RU" smtClean="0"/>
              <a:t>3/23/16</a:t>
            </a:fld>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3" name="Object 2"/>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4166"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4503E25-51EF-42C3-BFAF-E8E1B005525A}" type="datetime1">
              <a:rPr lang="ru-RU" smtClean="0"/>
              <a:t>3/23/16</a:t>
            </a:fld>
            <a:endParaRPr lang="ru-RU"/>
          </a:p>
        </p:txBody>
      </p:sp>
      <p:sp>
        <p:nvSpPr>
          <p:cNvPr id="8" name="Footer Placeholder 7"/>
          <p:cNvSpPr>
            <a:spLocks noGrp="1"/>
          </p:cNvSpPr>
          <p:nvPr>
            <p:ph type="ftr" sz="quarter" idx="11"/>
          </p:nvPr>
        </p:nvSpPr>
        <p:spPr/>
        <p:txBody>
          <a:bodyPr/>
          <a:lstStyle/>
          <a:p>
            <a:r>
              <a:rPr lang="en-US" smtClean="0"/>
              <a:t>® 2011. EPAM Systems. All rights reserved.</a:t>
            </a:r>
            <a:endParaRPr lang="ru-RU"/>
          </a:p>
        </p:txBody>
      </p:sp>
      <p:sp>
        <p:nvSpPr>
          <p:cNvPr id="9" name="Slide Number Placeholder 8"/>
          <p:cNvSpPr>
            <a:spLocks noGrp="1"/>
          </p:cNvSpPr>
          <p:nvPr>
            <p:ph type="sldNum" sz="quarter" idx="12"/>
          </p:nvPr>
        </p:nvSpPr>
        <p:spPr/>
        <p:txBody>
          <a:bodyPr/>
          <a:lstStyle/>
          <a:p>
            <a:fld id="{0EB6C2E2-7391-4BA5-9162-90ECE42707CD}" type="slidenum">
              <a:rPr lang="ru-RU" smtClean="0"/>
              <a:t>‹#›</a:t>
            </a:fld>
            <a:endParaRPr lang="ru-RU"/>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5" name="Object 4"/>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5190"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908934-AEFF-45D3-A16B-DF4687886630}" type="datetime1">
              <a:rPr lang="ru-RU" smtClean="0"/>
              <a:t>3/23/16</a:t>
            </a:fld>
            <a:endParaRPr lang="ru-RU"/>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a:t>
            </a:fld>
            <a:endParaRPr lang="ru-RU"/>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6214"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CEDD7A-DA5A-43E4-ADF4-ACB499EE0651}" type="datetime1">
              <a:rPr lang="ru-RU" smtClean="0"/>
              <a:t>3/23/16</a:t>
            </a:fld>
            <a:endParaRPr lang="ru-RU"/>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a:t>
            </a:fld>
            <a:endParaRPr lang="ru-RU"/>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graphicFrame>
        <p:nvGraphicFramePr>
          <p:cNvPr id="7" name="Object 6"/>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7238"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C178720-9C32-4BCA-877A-C8E850231B65}" type="datetime1">
              <a:rPr lang="ru-RU" smtClean="0"/>
              <a:t>3/23/16</a:t>
            </a:fld>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graphicFrame>
        <p:nvGraphicFramePr>
          <p:cNvPr id="4" name="Object 3"/>
          <p:cNvGraphicFramePr>
            <a:graphicFrameLocks noChangeAspect="1"/>
          </p:cNvGraphicFramePr>
          <p:nvPr userDrawn="1">
            <p:extLst>
              <p:ext uri="{D42A27DB-BD31-4B8C-83A1-F6EECF244321}">
                <p14:modId xmlns:p14="http://schemas.microsoft.com/office/powerpoint/2010/main" val="842765193"/>
              </p:ext>
            </p:extLst>
          </p:nvPr>
        </p:nvGraphicFramePr>
        <p:xfrm>
          <a:off x="7885113" y="6453188"/>
          <a:ext cx="811212" cy="215900"/>
        </p:xfrm>
        <a:graphic>
          <a:graphicData uri="http://schemas.openxmlformats.org/presentationml/2006/ole">
            <mc:AlternateContent xmlns:mc="http://schemas.openxmlformats.org/markup-compatibility/2006">
              <mc:Choice xmlns:v="urn:schemas-microsoft-com:vml" Requires="v">
                <p:oleObj spid="_x0000_s8262" name="Photo Editor Photo" r:id="rId3" imgW="1467055" imgH="390580" progId="MSPhotoEd.3">
                  <p:embed/>
                </p:oleObj>
              </mc:Choice>
              <mc:Fallback>
                <p:oleObj name="Photo Editor Photo" r:id="rId3" imgW="1467055" imgH="390580" progId="MSPhotoEd.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5113" y="6453188"/>
                        <a:ext cx="8112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F45D7C4E-C7EB-4086-A8BE-8F3067C9B61F}" type="datetime1">
              <a:rPr lang="ru-RU" smtClean="0"/>
              <a:t>3/23/16</a:t>
            </a:fld>
            <a:endParaRPr lang="ru-RU"/>
          </a:p>
        </p:txBody>
      </p:sp>
      <p:sp>
        <p:nvSpPr>
          <p:cNvPr id="6" name="Footer Placeholder 5"/>
          <p:cNvSpPr>
            <a:spLocks noGrp="1"/>
          </p:cNvSpPr>
          <p:nvPr>
            <p:ph type="ftr" sz="quarter" idx="11"/>
          </p:nvPr>
        </p:nvSpPr>
        <p:spPr/>
        <p:txBody>
          <a:bodyPr/>
          <a:lstStyle/>
          <a:p>
            <a:r>
              <a:rPr lang="en-US" smtClean="0"/>
              <a:t>® 2011. EPAM Systems. All rights reserved.</a:t>
            </a:r>
            <a:endParaRPr lang="ru-RU"/>
          </a:p>
        </p:txBody>
      </p:sp>
      <p:sp>
        <p:nvSpPr>
          <p:cNvPr id="7" name="Slide Number Placeholder 6"/>
          <p:cNvSpPr>
            <a:spLocks noGrp="1"/>
          </p:cNvSpPr>
          <p:nvPr>
            <p:ph type="sldNum" sz="quarter" idx="12"/>
          </p:nvPr>
        </p:nvSpPr>
        <p:spPr/>
        <p:txBody>
          <a:bodyPr/>
          <a:lstStyle/>
          <a:p>
            <a:fld id="{0EB6C2E2-7391-4BA5-9162-90ECE42707CD}" type="slidenum">
              <a:rPr lang="ru-RU" smtClean="0"/>
              <a:t>‹#›</a:t>
            </a:fld>
            <a:endParaRPr lang="ru-RU"/>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047252C9-04E1-4FE9-9E57-D85EDD723451}" type="datetime1">
              <a:rPr lang="ru-RU" smtClean="0"/>
              <a:t>3/23/16</a:t>
            </a:fld>
            <a:endParaRPr lang="ru-RU"/>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r>
              <a:rPr lang="en-US" smtClean="0"/>
              <a:t>® 2011. EPAM Systems. All rights reserved.</a:t>
            </a:r>
            <a:endParaRPr lang="ru-RU"/>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EB6C2E2-7391-4BA5-9162-90ECE42707CD}" type="slidenum">
              <a:rPr lang="ru-RU" smtClean="0"/>
              <a:t>‹#›</a:t>
            </a:fld>
            <a:endParaRPr lang="ru-RU"/>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5.png"/><Relationship Id="rId12" Type="http://schemas.openxmlformats.org/officeDocument/2006/relationships/oleObject" Target="../embeddings/oleObject13.bin"/><Relationship Id="rId13" Type="http://schemas.openxmlformats.org/officeDocument/2006/relationships/image" Target="../media/image6.png"/><Relationship Id="rId1" Type="http://schemas.openxmlformats.org/officeDocument/2006/relationships/vmlDrawing" Target="../drawings/vmlDrawing9.vml"/><Relationship Id="rId2" Type="http://schemas.openxmlformats.org/officeDocument/2006/relationships/slideLayout" Target="../slideLayouts/slideLayout1.xml"/><Relationship Id="rId3" Type="http://schemas.openxmlformats.org/officeDocument/2006/relationships/notesSlide" Target="../notesSlides/notesSlide1.xml"/><Relationship Id="rId4" Type="http://schemas.openxmlformats.org/officeDocument/2006/relationships/oleObject" Target="../embeddings/oleObject9.bin"/><Relationship Id="rId5" Type="http://schemas.openxmlformats.org/officeDocument/2006/relationships/image" Target="../media/image2.png"/><Relationship Id="rId6" Type="http://schemas.openxmlformats.org/officeDocument/2006/relationships/oleObject" Target="../embeddings/oleObject10.bin"/><Relationship Id="rId7" Type="http://schemas.openxmlformats.org/officeDocument/2006/relationships/image" Target="../media/image3.png"/><Relationship Id="rId8" Type="http://schemas.openxmlformats.org/officeDocument/2006/relationships/oleObject" Target="../embeddings/oleObject11.bin"/><Relationship Id="rId9" Type="http://schemas.openxmlformats.org/officeDocument/2006/relationships/image" Target="../media/image4.png"/><Relationship Id="rId10" Type="http://schemas.openxmlformats.org/officeDocument/2006/relationships/oleObject" Target="../embeddings/oleObject12.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xml"/><Relationship Id="rId4" Type="http://schemas.openxmlformats.org/officeDocument/2006/relationships/diagramLayout" Target="../diagrams/layout1.xml"/><Relationship Id="rId5" Type="http://schemas.openxmlformats.org/officeDocument/2006/relationships/diagramQuickStyle" Target="../diagrams/quickStyle1.xml"/><Relationship Id="rId6" Type="http://schemas.openxmlformats.org/officeDocument/2006/relationships/diagramColors" Target="../diagrams/colors1.xml"/><Relationship Id="rId7" Type="http://schemas.microsoft.com/office/2007/relationships/diagramDrawing" Target="../diagrams/drawing1.xml"/><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2.xml"/><Relationship Id="rId4" Type="http://schemas.openxmlformats.org/officeDocument/2006/relationships/diagramLayout" Target="../diagrams/layout2.xml"/><Relationship Id="rId5" Type="http://schemas.openxmlformats.org/officeDocument/2006/relationships/diagramQuickStyle" Target="../diagrams/quickStyle2.xml"/><Relationship Id="rId6" Type="http://schemas.openxmlformats.org/officeDocument/2006/relationships/diagramColors" Target="../diagrams/colors2.xml"/><Relationship Id="rId7" Type="http://schemas.microsoft.com/office/2007/relationships/diagramDrawing" Target="../diagrams/drawing2.xml"/><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image" Target="../media/image9.jpe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4" Type="http://schemas.openxmlformats.org/officeDocument/2006/relationships/oleObject" Target="../embeddings/oleObject14.bin"/><Relationship Id="rId5" Type="http://schemas.openxmlformats.org/officeDocument/2006/relationships/image" Target="../media/image2.png"/><Relationship Id="rId1" Type="http://schemas.openxmlformats.org/officeDocument/2006/relationships/vmlDrawing" Target="../drawings/vmlDrawing10.vml"/><Relationship Id="rId2"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 Id="rId3" Type="http://schemas.openxmlformats.org/officeDocument/2006/relationships/image" Target="../media/image13.jpeg"/></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4"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 Id="rId3" Type="http://schemas.openxmlformats.org/officeDocument/2006/relationships/image" Target="../media/image16.jpe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49.xml"/><Relationship Id="rId4" Type="http://schemas.openxmlformats.org/officeDocument/2006/relationships/oleObject" Target="../embeddings/oleObject15.bin"/><Relationship Id="rId5" Type="http://schemas.openxmlformats.org/officeDocument/2006/relationships/image" Target="../media/image2.png"/><Relationship Id="rId6" Type="http://schemas.openxmlformats.org/officeDocument/2006/relationships/oleObject" Target="../embeddings/oleObject16.bin"/><Relationship Id="rId7" Type="http://schemas.openxmlformats.org/officeDocument/2006/relationships/image" Target="../media/image3.png"/><Relationship Id="rId8" Type="http://schemas.openxmlformats.org/officeDocument/2006/relationships/hyperlink" Target="http://www.epam.com/" TargetMode="External"/><Relationship Id="rId9" Type="http://schemas.openxmlformats.org/officeDocument/2006/relationships/hyperlink" Target="http://kpi.ua/" TargetMode="External"/><Relationship Id="rId1" Type="http://schemas.openxmlformats.org/officeDocument/2006/relationships/vmlDrawing" Target="../drawings/vmlDrawing11.vml"/><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noChangeAspect="1"/>
          </p:cNvGraphicFramePr>
          <p:nvPr/>
        </p:nvGraphicFramePr>
        <p:xfrm>
          <a:off x="323850" y="852488"/>
          <a:ext cx="1466850" cy="390525"/>
        </p:xfrm>
        <a:graphic>
          <a:graphicData uri="http://schemas.openxmlformats.org/presentationml/2006/ole">
            <mc:AlternateContent xmlns:mc="http://schemas.openxmlformats.org/markup-compatibility/2006">
              <mc:Choice xmlns:v="urn:schemas-microsoft-com:vml" Requires="v">
                <p:oleObj spid="_x0000_s1494"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85248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3"/>
          <p:cNvSpPr txBox="1">
            <a:spLocks noChangeArrowheads="1"/>
          </p:cNvSpPr>
          <p:nvPr/>
        </p:nvSpPr>
        <p:spPr bwMode="auto">
          <a:xfrm>
            <a:off x="1981200" y="904875"/>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dirty="0">
                <a:solidFill>
                  <a:srgbClr val="002C78"/>
                </a:solidFill>
                <a:latin typeface="Tahoma" pitchFamily="34" charset="0"/>
              </a:rPr>
              <a:t>Your Global Technology Outsourcing Partner</a:t>
            </a:r>
            <a:r>
              <a:rPr lang="en-US" sz="1400" b="1" dirty="0">
                <a:latin typeface="Tahoma" pitchFamily="34" charset="0"/>
              </a:rPr>
              <a:t> </a:t>
            </a:r>
          </a:p>
        </p:txBody>
      </p:sp>
      <p:sp>
        <p:nvSpPr>
          <p:cNvPr id="2052"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2053"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2054"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2055"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495"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8001000" y="2590800"/>
          <a:ext cx="1143000" cy="914400"/>
        </p:xfrm>
        <a:graphic>
          <a:graphicData uri="http://schemas.openxmlformats.org/presentationml/2006/ole">
            <mc:AlternateContent xmlns:mc="http://schemas.openxmlformats.org/markup-compatibility/2006">
              <mc:Choice xmlns:v="urn:schemas-microsoft-com:vml" Requires="v">
                <p:oleObj spid="_x0000_s1496" name="Photo Editor Photo" r:id="rId8" imgW="1142857" imgH="914286" progId="MSPhotoEd.3">
                  <p:embed/>
                </p:oleObj>
              </mc:Choice>
              <mc:Fallback>
                <p:oleObj name="Photo Editor Photo" r:id="rId8" imgW="1142857" imgH="914286" progId="MSPhotoEd.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01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7" name="Object 9"/>
          <p:cNvGraphicFramePr>
            <a:graphicFrameLocks noChangeAspect="1"/>
          </p:cNvGraphicFramePr>
          <p:nvPr/>
        </p:nvGraphicFramePr>
        <p:xfrm>
          <a:off x="5715000" y="2590800"/>
          <a:ext cx="1143000" cy="914400"/>
        </p:xfrm>
        <a:graphic>
          <a:graphicData uri="http://schemas.openxmlformats.org/presentationml/2006/ole">
            <mc:AlternateContent xmlns:mc="http://schemas.openxmlformats.org/markup-compatibility/2006">
              <mc:Choice xmlns:v="urn:schemas-microsoft-com:vml" Requires="v">
                <p:oleObj spid="_x0000_s1497" name="Photo Editor Photo" r:id="rId10" imgW="1142857" imgH="914286" progId="MSPhotoEd.3">
                  <p:embed/>
                </p:oleObj>
              </mc:Choice>
              <mc:Fallback>
                <p:oleObj name="Photo Editor Photo" r:id="rId10" imgW="1142857" imgH="914286" progId="MSPhotoEd.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15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8" name="Object 10"/>
          <p:cNvGraphicFramePr>
            <a:graphicFrameLocks noChangeAspect="1"/>
          </p:cNvGraphicFramePr>
          <p:nvPr/>
        </p:nvGraphicFramePr>
        <p:xfrm>
          <a:off x="6858000" y="2590800"/>
          <a:ext cx="1143000" cy="914400"/>
        </p:xfrm>
        <a:graphic>
          <a:graphicData uri="http://schemas.openxmlformats.org/presentationml/2006/ole">
            <mc:AlternateContent xmlns:mc="http://schemas.openxmlformats.org/markup-compatibility/2006">
              <mc:Choice xmlns:v="urn:schemas-microsoft-com:vml" Requires="v">
                <p:oleObj spid="_x0000_s1498" name="Photo Editor Photo" r:id="rId12" imgW="1142857" imgH="914286" progId="MSPhotoEd.3">
                  <p:embed/>
                </p:oleObj>
              </mc:Choice>
              <mc:Fallback>
                <p:oleObj name="Photo Editor Photo" r:id="rId12" imgW="1142857" imgH="914286" progId="MSPhotoEd.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58000" y="2590800"/>
                        <a:ext cx="1143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9" name="Text Box 11"/>
          <p:cNvSpPr txBox="1">
            <a:spLocks noChangeArrowheads="1"/>
          </p:cNvSpPr>
          <p:nvPr/>
        </p:nvSpPr>
        <p:spPr bwMode="auto">
          <a:xfrm>
            <a:off x="636588" y="4067175"/>
            <a:ext cx="8112125"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r"/>
            <a:r>
              <a:rPr lang="en-US" sz="3200" b="1" dirty="0">
                <a:solidFill>
                  <a:schemeClr val="bg1"/>
                </a:solidFill>
              </a:rPr>
              <a:t>Software Testing Fundamentals</a:t>
            </a:r>
            <a:endParaRPr lang="en-US" sz="3200" b="1" dirty="0" smtClean="0">
              <a:solidFill>
                <a:schemeClr val="bg1"/>
              </a:solidFill>
            </a:endParaRPr>
          </a:p>
          <a:p>
            <a:pPr algn="r"/>
            <a:r>
              <a:rPr lang="en-US" sz="3200" b="1" dirty="0" smtClean="0">
                <a:solidFill>
                  <a:schemeClr val="bg1"/>
                </a:solidFill>
              </a:rPr>
              <a:t>Introduction </a:t>
            </a:r>
            <a:r>
              <a:rPr lang="en-US" sz="3200" b="1" dirty="0">
                <a:solidFill>
                  <a:schemeClr val="bg1"/>
                </a:solidFill>
              </a:rPr>
              <a:t>into Software Testing</a:t>
            </a:r>
            <a:endParaRPr lang="ru-RU" sz="3200" b="1" dirty="0">
              <a:solidFill>
                <a:schemeClr val="bg1"/>
              </a:solidFill>
            </a:endParaRPr>
          </a:p>
        </p:txBody>
      </p:sp>
    </p:spTree>
    <p:extLst>
      <p:ext uri="{BB962C8B-B14F-4D97-AF65-F5344CB8AC3E}">
        <p14:creationId xmlns:p14="http://schemas.microsoft.com/office/powerpoint/2010/main" val="30560954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539750" y="1340767"/>
            <a:ext cx="8280400" cy="4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u="sng" dirty="0">
                <a:solidFill>
                  <a:srgbClr val="FF0000"/>
                </a:solidFill>
              </a:rPr>
              <a:t>Static Testing</a:t>
            </a:r>
            <a:r>
              <a:rPr lang="en-GB" sz="2100" dirty="0">
                <a:solidFill>
                  <a:srgbClr val="FF0000"/>
                </a:solidFill>
              </a:rPr>
              <a:t> </a:t>
            </a:r>
            <a:r>
              <a:rPr lang="en-GB" sz="2100" b="0" dirty="0"/>
              <a:t>is a process, which is associated with analysis of software. Static testing provides for testing (verifying) of </a:t>
            </a:r>
            <a:r>
              <a:rPr lang="en-GB" sz="2100" b="0" dirty="0">
                <a:solidFill>
                  <a:srgbClr val="FF0000"/>
                </a:solidFill>
              </a:rPr>
              <a:t>any work product</a:t>
            </a:r>
            <a:r>
              <a:rPr lang="en-GB" sz="2100" b="0" dirty="0"/>
              <a:t>, e.g. code, requirements documents, functional specification, architecture, design documents, etc.</a:t>
            </a:r>
            <a:r>
              <a:rPr lang="en-GB" sz="2100" b="0" dirty="0">
                <a:solidFill>
                  <a:srgbClr val="333399"/>
                </a:solidFill>
              </a:rPr>
              <a:t> </a:t>
            </a:r>
            <a:r>
              <a:rPr lang="en-GB" sz="2100" b="0" dirty="0">
                <a:solidFill>
                  <a:srgbClr val="FF0000"/>
                </a:solidFill>
              </a:rPr>
              <a:t>Static testing is one of the most effective ways of defects detecting in the early stages of product process</a:t>
            </a:r>
            <a:r>
              <a:rPr lang="en-GB" sz="2100" b="0" dirty="0"/>
              <a:t>. Actually static testing is what can be made for defects detecting without running the code.</a:t>
            </a:r>
            <a:r>
              <a:rPr lang="en-GB" sz="2100" b="0" u="sng" dirty="0">
                <a:solidFill>
                  <a:srgbClr val="333399"/>
                </a:solidFill>
              </a:rPr>
              <a:t> </a:t>
            </a:r>
          </a:p>
          <a:p>
            <a:pPr algn="just"/>
            <a:endParaRPr lang="en-GB" sz="2100" b="0" u="sng" dirty="0">
              <a:solidFill>
                <a:srgbClr val="333399"/>
              </a:solidFill>
            </a:endParaRPr>
          </a:p>
          <a:p>
            <a:pPr algn="just"/>
            <a:r>
              <a:rPr lang="en-GB" sz="2100" u="sng" dirty="0">
                <a:solidFill>
                  <a:srgbClr val="FF0000"/>
                </a:solidFill>
              </a:rPr>
              <a:t>Dynamic Testing</a:t>
            </a:r>
            <a:r>
              <a:rPr lang="en-GB" sz="2100" b="0" dirty="0">
                <a:solidFill>
                  <a:srgbClr val="FF0000"/>
                </a:solidFill>
              </a:rPr>
              <a:t> </a:t>
            </a:r>
            <a:r>
              <a:rPr lang="en-GB" sz="2100" b="0" dirty="0"/>
              <a:t>is a testing activity providing for </a:t>
            </a:r>
            <a:r>
              <a:rPr lang="en-GB" sz="2100" b="0" dirty="0">
                <a:solidFill>
                  <a:srgbClr val="FF0000"/>
                </a:solidFill>
              </a:rPr>
              <a:t>software operating. Dynamic testing can not avoid running the code</a:t>
            </a:r>
            <a:r>
              <a:rPr lang="en-GB" sz="2100" b="0" dirty="0"/>
              <a:t>. Better to say, dynamic testing consists of launching the program, running all functional modules and comparing the product’s behaviour with expected one using user interface.</a:t>
            </a:r>
          </a:p>
        </p:txBody>
      </p:sp>
      <p:sp>
        <p:nvSpPr>
          <p:cNvPr id="2" name="Title 1"/>
          <p:cNvSpPr>
            <a:spLocks noGrp="1"/>
          </p:cNvSpPr>
          <p:nvPr>
            <p:ph type="title"/>
          </p:nvPr>
        </p:nvSpPr>
        <p:spPr/>
        <p:txBody>
          <a:bodyPr/>
          <a:lstStyle/>
          <a:p>
            <a:r>
              <a:rPr lang="en-US" dirty="0" smtClean="0"/>
              <a:t>Software Testing Approaches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10</a:t>
            </a:fld>
            <a:endParaRPr lang="ru-RU"/>
          </a:p>
        </p:txBody>
      </p:sp>
    </p:spTree>
    <p:extLst>
      <p:ext uri="{BB962C8B-B14F-4D97-AF65-F5344CB8AC3E}">
        <p14:creationId xmlns:p14="http://schemas.microsoft.com/office/powerpoint/2010/main" val="2192313941"/>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Methods</a:t>
            </a:r>
            <a:endParaRPr lang="ru-RU" dirty="0"/>
          </a:p>
        </p:txBody>
      </p:sp>
      <p:sp>
        <p:nvSpPr>
          <p:cNvPr id="3" name="Text Placeholder 2"/>
          <p:cNvSpPr>
            <a:spLocks noGrp="1"/>
          </p:cNvSpPr>
          <p:nvPr>
            <p:ph type="body" idx="1"/>
          </p:nvPr>
        </p:nvSpPr>
        <p:spPr/>
        <p:txBody>
          <a:bodyPr/>
          <a:lstStyle/>
          <a:p>
            <a:r>
              <a:rPr lang="en-US" dirty="0" smtClean="0"/>
              <a:t>Black box. White box. Grey box.</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11</a:t>
            </a:fld>
            <a:endParaRPr lang="ru-RU"/>
          </a:p>
        </p:txBody>
      </p:sp>
    </p:spTree>
    <p:extLst>
      <p:ext uri="{BB962C8B-B14F-4D97-AF65-F5344CB8AC3E}">
        <p14:creationId xmlns:p14="http://schemas.microsoft.com/office/powerpoint/2010/main" val="2945068601"/>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539750" y="1269107"/>
            <a:ext cx="8280400" cy="20878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u="sng" dirty="0">
                <a:solidFill>
                  <a:srgbClr val="FF0000"/>
                </a:solidFill>
              </a:rPr>
              <a:t>Black box testing.</a:t>
            </a:r>
            <a:r>
              <a:rPr lang="en-GB" sz="2100" dirty="0">
                <a:solidFill>
                  <a:srgbClr val="FF0000"/>
                </a:solidFill>
              </a:rPr>
              <a:t> </a:t>
            </a:r>
            <a:r>
              <a:rPr lang="en-GB" sz="2100" b="0" dirty="0"/>
              <a:t>Testing software based on functional and business requirements at launching and operating it</a:t>
            </a:r>
            <a:r>
              <a:rPr lang="en-GB" sz="2100" dirty="0">
                <a:solidFill>
                  <a:srgbClr val="333399"/>
                </a:solidFill>
              </a:rPr>
              <a:t> </a:t>
            </a:r>
            <a:r>
              <a:rPr lang="en-GB" sz="2100" b="0" dirty="0">
                <a:solidFill>
                  <a:srgbClr val="FF0000"/>
                </a:solidFill>
              </a:rPr>
              <a:t>without knowledge of the internal structure or program source code</a:t>
            </a:r>
            <a:r>
              <a:rPr lang="en-GB" sz="2100" b="0" dirty="0">
                <a:solidFill>
                  <a:srgbClr val="333399"/>
                </a:solidFill>
              </a:rPr>
              <a:t>. </a:t>
            </a:r>
            <a:r>
              <a:rPr lang="en-GB" sz="2100" b="0" dirty="0"/>
              <a:t>A tester tests a product so as an end-user would work with it</a:t>
            </a:r>
            <a:r>
              <a:rPr lang="en-GB" sz="2100" dirty="0"/>
              <a:t> </a:t>
            </a:r>
            <a:r>
              <a:rPr lang="en-GB" sz="2100" b="0" dirty="0"/>
              <a:t>at launching and operating it. The purpose of this method is </a:t>
            </a:r>
            <a:r>
              <a:rPr lang="en-GB" sz="2100" b="0" dirty="0">
                <a:solidFill>
                  <a:srgbClr val="FF0000"/>
                </a:solidFill>
              </a:rPr>
              <a:t>to check the proper work of all functions</a:t>
            </a:r>
            <a:r>
              <a:rPr lang="en-GB" sz="2100" b="0" dirty="0"/>
              <a:t>, to verify whether all functions correspond to functional requirements.</a:t>
            </a:r>
          </a:p>
        </p:txBody>
      </p:sp>
      <p:sp>
        <p:nvSpPr>
          <p:cNvPr id="175108" name="Rectangle 4"/>
          <p:cNvSpPr>
            <a:spLocks noChangeArrowheads="1"/>
          </p:cNvSpPr>
          <p:nvPr/>
        </p:nvSpPr>
        <p:spPr bwMode="auto">
          <a:xfrm>
            <a:off x="539750" y="3284538"/>
            <a:ext cx="36718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a:solidFill>
                  <a:srgbClr val="008000"/>
                </a:solidFill>
              </a:rPr>
              <a:t>Advantages:</a:t>
            </a:r>
          </a:p>
          <a:p>
            <a:pPr algn="just"/>
            <a:r>
              <a:rPr lang="en-GB" b="0">
                <a:solidFill>
                  <a:srgbClr val="008000"/>
                </a:solidFill>
              </a:rPr>
              <a:t>Tester does not need programming knowledge.</a:t>
            </a:r>
          </a:p>
          <a:p>
            <a:pPr algn="just"/>
            <a:r>
              <a:rPr lang="en-GB" b="0">
                <a:solidFill>
                  <a:srgbClr val="008000"/>
                </a:solidFill>
              </a:rPr>
              <a:t>Tests are done from the point of view of the client (end user), not the designer/coder.</a:t>
            </a:r>
          </a:p>
          <a:p>
            <a:pPr algn="just"/>
            <a:r>
              <a:rPr lang="en-GB" b="0">
                <a:solidFill>
                  <a:srgbClr val="008000"/>
                </a:solidFill>
              </a:rPr>
              <a:t>Test cases can be designed as soon as the specifications (or requirements) are complete.</a:t>
            </a:r>
            <a:endParaRPr lang="en-GB" sz="2100" b="0">
              <a:solidFill>
                <a:srgbClr val="008000"/>
              </a:solidFill>
            </a:endParaRPr>
          </a:p>
        </p:txBody>
      </p:sp>
      <p:sp>
        <p:nvSpPr>
          <p:cNvPr id="175111" name="Rectangle 7"/>
          <p:cNvSpPr>
            <a:spLocks noChangeArrowheads="1"/>
          </p:cNvSpPr>
          <p:nvPr/>
        </p:nvSpPr>
        <p:spPr bwMode="auto">
          <a:xfrm>
            <a:off x="5003800" y="3284538"/>
            <a:ext cx="367188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dirty="0">
                <a:solidFill>
                  <a:srgbClr val="C00000"/>
                </a:solidFill>
              </a:rPr>
              <a:t>Disadvantages:</a:t>
            </a:r>
          </a:p>
          <a:p>
            <a:pPr algn="just"/>
            <a:r>
              <a:rPr lang="en-GB" sz="1700" b="0" dirty="0">
                <a:solidFill>
                  <a:srgbClr val="C00000"/>
                </a:solidFill>
              </a:rPr>
              <a:t>Tests can be redundant if the coder has already run the same test cases.</a:t>
            </a:r>
          </a:p>
          <a:p>
            <a:pPr algn="just"/>
            <a:r>
              <a:rPr lang="en-GB" sz="1700" b="0" dirty="0">
                <a:solidFill>
                  <a:srgbClr val="C00000"/>
                </a:solidFill>
              </a:rPr>
              <a:t>Test cases are difficult to design - very difficult when coding is done ahead of specifications/design documentation.</a:t>
            </a:r>
          </a:p>
          <a:p>
            <a:pPr algn="just"/>
            <a:r>
              <a:rPr lang="en-GB" sz="1700" b="0" dirty="0">
                <a:solidFill>
                  <a:srgbClr val="C00000"/>
                </a:solidFill>
              </a:rPr>
              <a:t>Testing every possible input stream is unrealistic because it would take a inordinate amount of time.</a:t>
            </a:r>
          </a:p>
        </p:txBody>
      </p:sp>
      <p:sp>
        <p:nvSpPr>
          <p:cNvPr id="2" name="Title 1"/>
          <p:cNvSpPr>
            <a:spLocks noGrp="1"/>
          </p:cNvSpPr>
          <p:nvPr>
            <p:ph type="title"/>
          </p:nvPr>
        </p:nvSpPr>
        <p:spPr/>
        <p:txBody>
          <a:bodyPr>
            <a:normAutofit/>
          </a:bodyPr>
          <a:lstStyle/>
          <a:p>
            <a:r>
              <a:rPr lang="en-GB" dirty="0">
                <a:solidFill>
                  <a:schemeClr val="accent1"/>
                </a:solidFill>
              </a:rPr>
              <a:t>Software Testing </a:t>
            </a:r>
            <a:r>
              <a:rPr lang="en-GB" dirty="0" smtClean="0">
                <a:solidFill>
                  <a:schemeClr val="accent1"/>
                </a:solidFill>
              </a:rPr>
              <a:t>Methods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12</a:t>
            </a:fld>
            <a:endParaRPr lang="ru-RU"/>
          </a:p>
        </p:txBody>
      </p:sp>
    </p:spTree>
    <p:extLst>
      <p:ext uri="{BB962C8B-B14F-4D97-AF65-F5344CB8AC3E}">
        <p14:creationId xmlns:p14="http://schemas.microsoft.com/office/powerpoint/2010/main" val="28796267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51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510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510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51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51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51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539750" y="1269255"/>
            <a:ext cx="82804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u="sng" dirty="0">
                <a:solidFill>
                  <a:srgbClr val="FF0000"/>
                </a:solidFill>
              </a:rPr>
              <a:t>White box testing</a:t>
            </a:r>
            <a:r>
              <a:rPr lang="en-GB" sz="2100" dirty="0">
                <a:solidFill>
                  <a:srgbClr val="FF0000"/>
                </a:solidFill>
              </a:rPr>
              <a:t> </a:t>
            </a:r>
            <a:r>
              <a:rPr lang="en-GB" sz="2100" b="0" dirty="0"/>
              <a:t>(glass box testing)</a:t>
            </a:r>
            <a:r>
              <a:rPr lang="en-GB" sz="2100" b="0" dirty="0">
                <a:solidFill>
                  <a:srgbClr val="333399"/>
                </a:solidFill>
              </a:rPr>
              <a:t>. </a:t>
            </a:r>
            <a:r>
              <a:rPr lang="en-GB" sz="2100" b="0" dirty="0">
                <a:solidFill>
                  <a:srgbClr val="FF0000"/>
                </a:solidFill>
              </a:rPr>
              <a:t>Tester uses his understanding of source code and access the code to develop and execute test cases</a:t>
            </a:r>
            <a:r>
              <a:rPr lang="en-GB" sz="2100" b="0" dirty="0">
                <a:solidFill>
                  <a:srgbClr val="333399"/>
                </a:solidFill>
              </a:rPr>
              <a:t>. </a:t>
            </a:r>
            <a:r>
              <a:rPr lang="en-GB" sz="2100" b="0" dirty="0"/>
              <a:t>This method tests the architecture of the system. It tests the design and programming that goes into building system. </a:t>
            </a:r>
            <a:r>
              <a:rPr lang="en-GB" sz="2100" b="0" dirty="0">
                <a:solidFill>
                  <a:srgbClr val="FF0000"/>
                </a:solidFill>
              </a:rPr>
              <a:t>White box testing is usually applied when application is not entirely assembled, but it is necessary to check each of the components, modules, procedures and sub-functions. </a:t>
            </a:r>
            <a:r>
              <a:rPr lang="en-GB" sz="2100" b="0" dirty="0"/>
              <a:t>W</a:t>
            </a:r>
            <a:r>
              <a:rPr lang="en-GB" sz="2100" b="0" i="1" dirty="0"/>
              <a:t>hite box testing </a:t>
            </a:r>
            <a:r>
              <a:rPr lang="en-GB" sz="2100" b="0" dirty="0"/>
              <a:t>is close interrelated with </a:t>
            </a:r>
            <a:r>
              <a:rPr lang="en-GB" sz="2100" b="0" i="1" dirty="0"/>
              <a:t>unit testing</a:t>
            </a:r>
            <a:r>
              <a:rPr lang="en-GB" sz="2100" b="0" dirty="0"/>
              <a:t>, which is often performed by developer who understands the logic of code.</a:t>
            </a:r>
          </a:p>
        </p:txBody>
      </p:sp>
      <p:sp>
        <p:nvSpPr>
          <p:cNvPr id="177156" name="Rectangle 4"/>
          <p:cNvSpPr>
            <a:spLocks noChangeArrowheads="1"/>
          </p:cNvSpPr>
          <p:nvPr/>
        </p:nvSpPr>
        <p:spPr bwMode="auto">
          <a:xfrm>
            <a:off x="539750" y="4293443"/>
            <a:ext cx="36718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a:solidFill>
                  <a:srgbClr val="008000"/>
                </a:solidFill>
              </a:rPr>
              <a:t>Advantages:</a:t>
            </a:r>
          </a:p>
          <a:p>
            <a:pPr algn="just"/>
            <a:r>
              <a:rPr lang="en-GB" b="0">
                <a:solidFill>
                  <a:srgbClr val="008000"/>
                </a:solidFill>
              </a:rPr>
              <a:t>Some hidden problems can be revealed easily.</a:t>
            </a:r>
          </a:p>
          <a:p>
            <a:pPr algn="just"/>
            <a:r>
              <a:rPr lang="en-GB" b="0">
                <a:solidFill>
                  <a:srgbClr val="008000"/>
                </a:solidFill>
              </a:rPr>
              <a:t>Bug diagnosis can be done quickly.</a:t>
            </a:r>
          </a:p>
          <a:p>
            <a:pPr algn="just"/>
            <a:r>
              <a:rPr lang="en-GB" b="0">
                <a:solidFill>
                  <a:srgbClr val="008000"/>
                </a:solidFill>
              </a:rPr>
              <a:t>We can «run» such tests even if we have no executable code yet.</a:t>
            </a:r>
            <a:endParaRPr lang="en-GB" sz="2100" b="0">
              <a:solidFill>
                <a:srgbClr val="008000"/>
              </a:solidFill>
            </a:endParaRPr>
          </a:p>
        </p:txBody>
      </p:sp>
      <p:sp>
        <p:nvSpPr>
          <p:cNvPr id="177157" name="Rectangle 5"/>
          <p:cNvSpPr>
            <a:spLocks noChangeArrowheads="1"/>
          </p:cNvSpPr>
          <p:nvPr/>
        </p:nvSpPr>
        <p:spPr bwMode="auto">
          <a:xfrm>
            <a:off x="5003800" y="4293443"/>
            <a:ext cx="36718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dirty="0">
                <a:solidFill>
                  <a:srgbClr val="C00000"/>
                </a:solidFill>
              </a:rPr>
              <a:t>Disadvantages:</a:t>
            </a:r>
          </a:p>
          <a:p>
            <a:pPr algn="just"/>
            <a:r>
              <a:rPr lang="en-GB" b="0" dirty="0">
                <a:solidFill>
                  <a:srgbClr val="C00000"/>
                </a:solidFill>
              </a:rPr>
              <a:t>We need good technical skills to perform such tests.</a:t>
            </a:r>
          </a:p>
          <a:p>
            <a:pPr algn="just"/>
            <a:r>
              <a:rPr lang="en-GB" b="0" dirty="0">
                <a:solidFill>
                  <a:srgbClr val="C00000"/>
                </a:solidFill>
              </a:rPr>
              <a:t>It is difficult to imitate end user behaviour – some </a:t>
            </a:r>
            <a:r>
              <a:rPr lang="ru-RU" b="0" dirty="0">
                <a:solidFill>
                  <a:srgbClr val="C00000"/>
                </a:solidFill>
              </a:rPr>
              <a:t>«</a:t>
            </a:r>
            <a:r>
              <a:rPr lang="en-US" b="0" dirty="0">
                <a:solidFill>
                  <a:srgbClr val="C00000"/>
                </a:solidFill>
              </a:rPr>
              <a:t>typical</a:t>
            </a:r>
            <a:r>
              <a:rPr lang="ru-RU" b="0" dirty="0">
                <a:solidFill>
                  <a:srgbClr val="C00000"/>
                </a:solidFill>
              </a:rPr>
              <a:t>»</a:t>
            </a:r>
            <a:r>
              <a:rPr lang="en-US" b="0" dirty="0">
                <a:solidFill>
                  <a:srgbClr val="C00000"/>
                </a:solidFill>
              </a:rPr>
              <a:t> bugs can be missed.</a:t>
            </a:r>
            <a:endParaRPr lang="en-GB" b="0" dirty="0">
              <a:solidFill>
                <a:srgbClr val="C00000"/>
              </a:solidFill>
            </a:endParaRPr>
          </a:p>
        </p:txBody>
      </p:sp>
      <p:sp>
        <p:nvSpPr>
          <p:cNvPr id="4" name="Title 3"/>
          <p:cNvSpPr>
            <a:spLocks noGrp="1"/>
          </p:cNvSpPr>
          <p:nvPr>
            <p:ph type="title"/>
          </p:nvPr>
        </p:nvSpPr>
        <p:spPr/>
        <p:txBody>
          <a:bodyPr>
            <a:normAutofit/>
          </a:bodyPr>
          <a:lstStyle/>
          <a:p>
            <a:r>
              <a:rPr lang="en-GB" dirty="0">
                <a:solidFill>
                  <a:schemeClr val="accent1"/>
                </a:solidFill>
              </a:rPr>
              <a:t>Software Testing </a:t>
            </a:r>
            <a:r>
              <a:rPr lang="en-GB" dirty="0" smtClean="0">
                <a:solidFill>
                  <a:schemeClr val="accent1"/>
                </a:solidFill>
              </a:rPr>
              <a:t>Methods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13</a:t>
            </a:fld>
            <a:endParaRPr lang="ru-RU"/>
          </a:p>
        </p:txBody>
      </p:sp>
    </p:spTree>
    <p:extLst>
      <p:ext uri="{BB962C8B-B14F-4D97-AF65-F5344CB8AC3E}">
        <p14:creationId xmlns:p14="http://schemas.microsoft.com/office/powerpoint/2010/main" val="129562741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715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715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715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715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71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Black box </a:t>
            </a:r>
            <a:r>
              <a:rPr lang="en-US" dirty="0" err="1" smtClean="0"/>
              <a:t>vs</a:t>
            </a:r>
            <a:r>
              <a:rPr lang="en-US" dirty="0" smtClean="0"/>
              <a:t> White box 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14</a:t>
            </a:fld>
            <a:endParaRPr lang="ru-RU"/>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635694076"/>
              </p:ext>
            </p:extLst>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60225689"/>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539750" y="1342231"/>
            <a:ext cx="828040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2100" u="sng" dirty="0">
                <a:solidFill>
                  <a:srgbClr val="FF0000"/>
                </a:solidFill>
              </a:rPr>
              <a:t>Gray box testing.</a:t>
            </a:r>
            <a:r>
              <a:rPr lang="en-US" sz="2100" dirty="0">
                <a:solidFill>
                  <a:srgbClr val="FF0000"/>
                </a:solidFill>
              </a:rPr>
              <a:t> </a:t>
            </a:r>
            <a:r>
              <a:rPr lang="en-US" sz="2100" b="0" dirty="0"/>
              <a:t>In addition to white and black testing sometimes gray box testing is mentioned. This specific method is used</a:t>
            </a:r>
            <a:r>
              <a:rPr lang="en-US" sz="2100" b="0" dirty="0">
                <a:solidFill>
                  <a:srgbClr val="333399"/>
                </a:solidFill>
              </a:rPr>
              <a:t> </a:t>
            </a:r>
            <a:r>
              <a:rPr lang="en-US" sz="2100" b="0" dirty="0">
                <a:solidFill>
                  <a:srgbClr val="FF0000"/>
                </a:solidFill>
              </a:rPr>
              <a:t>when we have access to some part of the developed product, but do not have such access to another parts</a:t>
            </a:r>
            <a:r>
              <a:rPr lang="en-US" sz="2100" b="0" dirty="0">
                <a:solidFill>
                  <a:srgbClr val="333399"/>
                </a:solidFill>
              </a:rPr>
              <a:t> </a:t>
            </a:r>
            <a:r>
              <a:rPr lang="en-US" sz="2100" b="0" dirty="0"/>
              <a:t>(</a:t>
            </a:r>
            <a:r>
              <a:rPr lang="en-US" sz="2100" b="0" dirty="0" err="1"/>
              <a:t>f.e</a:t>
            </a:r>
            <a:r>
              <a:rPr lang="en-US" sz="2100" b="0" dirty="0"/>
              <a:t>. we use precompiled libraries or some external tools as parts of our project).</a:t>
            </a:r>
            <a:endParaRPr lang="ru-RU" sz="2100" b="0" dirty="0"/>
          </a:p>
        </p:txBody>
      </p:sp>
      <p:sp>
        <p:nvSpPr>
          <p:cNvPr id="176132" name="Rectangle 4"/>
          <p:cNvSpPr>
            <a:spLocks noChangeArrowheads="1"/>
          </p:cNvSpPr>
          <p:nvPr/>
        </p:nvSpPr>
        <p:spPr bwMode="auto">
          <a:xfrm>
            <a:off x="539750" y="3285331"/>
            <a:ext cx="3671888"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a:solidFill>
                  <a:srgbClr val="008000"/>
                </a:solidFill>
              </a:rPr>
              <a:t>Advantages:</a:t>
            </a:r>
          </a:p>
          <a:p>
            <a:pPr algn="just"/>
            <a:r>
              <a:rPr lang="en-GB" b="0">
                <a:solidFill>
                  <a:srgbClr val="008000"/>
                </a:solidFill>
              </a:rPr>
              <a:t>We can use the best practices from </a:t>
            </a:r>
            <a:r>
              <a:rPr lang="en-GB">
                <a:solidFill>
                  <a:srgbClr val="008000"/>
                </a:solidFill>
              </a:rPr>
              <a:t>black</a:t>
            </a:r>
            <a:r>
              <a:rPr lang="en-GB" b="0">
                <a:solidFill>
                  <a:srgbClr val="008000"/>
                </a:solidFill>
              </a:rPr>
              <a:t> and</a:t>
            </a:r>
            <a:r>
              <a:rPr lang="en-GB">
                <a:solidFill>
                  <a:srgbClr val="008000"/>
                </a:solidFill>
              </a:rPr>
              <a:t> white</a:t>
            </a:r>
            <a:r>
              <a:rPr lang="en-GB" b="0">
                <a:solidFill>
                  <a:srgbClr val="008000"/>
                </a:solidFill>
              </a:rPr>
              <a:t> methods. </a:t>
            </a:r>
          </a:p>
          <a:p>
            <a:pPr algn="just"/>
            <a:r>
              <a:rPr lang="en-GB" b="0">
                <a:solidFill>
                  <a:srgbClr val="008000"/>
                </a:solidFill>
              </a:rPr>
              <a:t>We know for sure what we are going to test and what we are not.</a:t>
            </a:r>
            <a:endParaRPr lang="en-GB" sz="2100" b="0">
              <a:solidFill>
                <a:srgbClr val="008000"/>
              </a:solidFill>
            </a:endParaRPr>
          </a:p>
        </p:txBody>
      </p:sp>
      <p:sp>
        <p:nvSpPr>
          <p:cNvPr id="176133" name="Rectangle 5"/>
          <p:cNvSpPr>
            <a:spLocks noChangeArrowheads="1"/>
          </p:cNvSpPr>
          <p:nvPr/>
        </p:nvSpPr>
        <p:spPr bwMode="auto">
          <a:xfrm>
            <a:off x="5003800" y="3285331"/>
            <a:ext cx="3671888"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dirty="0">
                <a:solidFill>
                  <a:srgbClr val="C00000"/>
                </a:solidFill>
              </a:rPr>
              <a:t>Disadvantages:</a:t>
            </a:r>
          </a:p>
          <a:p>
            <a:pPr algn="just"/>
            <a:r>
              <a:rPr lang="en-GB" b="0" dirty="0">
                <a:solidFill>
                  <a:srgbClr val="C00000"/>
                </a:solidFill>
              </a:rPr>
              <a:t>Additional planning and documentation is needed.</a:t>
            </a:r>
          </a:p>
          <a:p>
            <a:pPr algn="just"/>
            <a:r>
              <a:rPr lang="en-GB" b="0" dirty="0">
                <a:solidFill>
                  <a:srgbClr val="C00000"/>
                </a:solidFill>
              </a:rPr>
              <a:t>We collect the worst from </a:t>
            </a:r>
            <a:r>
              <a:rPr lang="en-GB" dirty="0">
                <a:solidFill>
                  <a:srgbClr val="C00000"/>
                </a:solidFill>
              </a:rPr>
              <a:t>black</a:t>
            </a:r>
            <a:r>
              <a:rPr lang="en-GB" b="0" dirty="0">
                <a:solidFill>
                  <a:srgbClr val="C00000"/>
                </a:solidFill>
              </a:rPr>
              <a:t> and </a:t>
            </a:r>
            <a:r>
              <a:rPr lang="en-GB" dirty="0">
                <a:solidFill>
                  <a:srgbClr val="C00000"/>
                </a:solidFill>
              </a:rPr>
              <a:t>white</a:t>
            </a:r>
            <a:r>
              <a:rPr lang="en-GB" b="0" dirty="0">
                <a:solidFill>
                  <a:srgbClr val="C00000"/>
                </a:solidFill>
              </a:rPr>
              <a:t> methods.</a:t>
            </a:r>
          </a:p>
        </p:txBody>
      </p:sp>
      <p:sp>
        <p:nvSpPr>
          <p:cNvPr id="4" name="Title 3"/>
          <p:cNvSpPr>
            <a:spLocks noGrp="1"/>
          </p:cNvSpPr>
          <p:nvPr>
            <p:ph type="title"/>
          </p:nvPr>
        </p:nvSpPr>
        <p:spPr/>
        <p:txBody>
          <a:bodyPr>
            <a:normAutofit/>
          </a:bodyPr>
          <a:lstStyle/>
          <a:p>
            <a:r>
              <a:rPr lang="en-US" dirty="0">
                <a:solidFill>
                  <a:schemeClr val="accent1"/>
                </a:solidFill>
              </a:rPr>
              <a:t>Software Testing </a:t>
            </a:r>
            <a:r>
              <a:rPr lang="en-US" dirty="0" smtClean="0">
                <a:solidFill>
                  <a:schemeClr val="accent1"/>
                </a:solidFill>
              </a:rPr>
              <a:t>Methods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15</a:t>
            </a:fld>
            <a:endParaRPr lang="ru-RU"/>
          </a:p>
        </p:txBody>
      </p:sp>
    </p:spTree>
    <p:extLst>
      <p:ext uri="{BB962C8B-B14F-4D97-AF65-F5344CB8AC3E}">
        <p14:creationId xmlns:p14="http://schemas.microsoft.com/office/powerpoint/2010/main" val="94707758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613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6132">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613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613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 Levels</a:t>
            </a:r>
            <a:endParaRPr lang="ru-RU" dirty="0"/>
          </a:p>
        </p:txBody>
      </p:sp>
      <p:sp>
        <p:nvSpPr>
          <p:cNvPr id="3" name="Text Placeholder 2"/>
          <p:cNvSpPr>
            <a:spLocks noGrp="1"/>
          </p:cNvSpPr>
          <p:nvPr>
            <p:ph type="body" idx="1"/>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16</a:t>
            </a:fld>
            <a:endParaRPr lang="ru-RU"/>
          </a:p>
        </p:txBody>
      </p:sp>
    </p:spTree>
    <p:extLst>
      <p:ext uri="{BB962C8B-B14F-4D97-AF65-F5344CB8AC3E}">
        <p14:creationId xmlns:p14="http://schemas.microsoft.com/office/powerpoint/2010/main" val="300819684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Testing Levels</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17</a:t>
            </a:fld>
            <a:endParaRPr lang="ru-RU"/>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773434935"/>
              </p:ext>
            </p:extLst>
          </p:nvPr>
        </p:nvGraphicFramePr>
        <p:xfrm>
          <a:off x="457200" y="1219200"/>
          <a:ext cx="8229600" cy="49377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545531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auto">
          <a:xfrm>
            <a:off x="539750" y="1268759"/>
            <a:ext cx="8280400" cy="331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u="sng" dirty="0">
                <a:solidFill>
                  <a:srgbClr val="FF0000"/>
                </a:solidFill>
              </a:rPr>
              <a:t>Unit Testing.</a:t>
            </a:r>
            <a:r>
              <a:rPr lang="en-GB" sz="2100" dirty="0">
                <a:solidFill>
                  <a:srgbClr val="FF0000"/>
                </a:solidFill>
              </a:rPr>
              <a:t> </a:t>
            </a:r>
            <a:r>
              <a:rPr lang="en-GB" sz="2100" b="0" dirty="0"/>
              <a:t>This level of testing allows to perform the testing of separate module of the system. It may be a testing even of any particular part of the code (class).</a:t>
            </a:r>
            <a:r>
              <a:rPr lang="en-GB" sz="2100" dirty="0"/>
              <a:t> </a:t>
            </a:r>
            <a:endParaRPr lang="en-GB" sz="2100" b="0" dirty="0"/>
          </a:p>
          <a:p>
            <a:pPr algn="just"/>
            <a:r>
              <a:rPr lang="en-GB" sz="2100" u="sng" dirty="0">
                <a:solidFill>
                  <a:srgbClr val="FF0000"/>
                </a:solidFill>
              </a:rPr>
              <a:t>Integration Testing.</a:t>
            </a:r>
            <a:r>
              <a:rPr lang="en-GB" sz="2100" dirty="0">
                <a:solidFill>
                  <a:srgbClr val="FF0000"/>
                </a:solidFill>
              </a:rPr>
              <a:t> </a:t>
            </a:r>
            <a:r>
              <a:rPr lang="en-GB" sz="2100" b="0" dirty="0"/>
              <a:t>Testing of </a:t>
            </a:r>
            <a:r>
              <a:rPr lang="en-GB" sz="2100" b="0" dirty="0">
                <a:solidFill>
                  <a:srgbClr val="FF0000"/>
                </a:solidFill>
              </a:rPr>
              <a:t>combined parts </a:t>
            </a:r>
            <a:r>
              <a:rPr lang="en-GB" sz="2100" b="0" dirty="0"/>
              <a:t>of an application to determine if they function together correctly. Also, interactions between applications of big system can be checked within this type of testing. In this case this testing is known as </a:t>
            </a:r>
            <a:r>
              <a:rPr lang="en-GB" sz="2100" b="0" i="1" dirty="0"/>
              <a:t>Cross-product testing</a:t>
            </a:r>
            <a:r>
              <a:rPr lang="en-GB" sz="2100" b="0" dirty="0"/>
              <a:t>. Usually it is performed after unit and functional testing of modules.</a:t>
            </a:r>
          </a:p>
          <a:p>
            <a:pPr algn="just"/>
            <a:r>
              <a:rPr lang="en-GB" sz="2100" u="sng" dirty="0">
                <a:solidFill>
                  <a:srgbClr val="FF0000"/>
                </a:solidFill>
              </a:rPr>
              <a:t>System Testing.</a:t>
            </a:r>
            <a:r>
              <a:rPr lang="en-GB" sz="2100" dirty="0">
                <a:solidFill>
                  <a:srgbClr val="FF0000"/>
                </a:solidFill>
              </a:rPr>
              <a:t>  </a:t>
            </a:r>
            <a:r>
              <a:rPr lang="en-GB" sz="2100" b="0" dirty="0"/>
              <a:t>Checking the operation of the </a:t>
            </a:r>
            <a:r>
              <a:rPr lang="en-GB" sz="2100" b="0" dirty="0">
                <a:solidFill>
                  <a:srgbClr val="FF0000"/>
                </a:solidFill>
              </a:rPr>
              <a:t>system in a whole</a:t>
            </a:r>
            <a:r>
              <a:rPr lang="en-GB" sz="2100" b="0" dirty="0">
                <a:solidFill>
                  <a:srgbClr val="333399"/>
                </a:solidFill>
              </a:rPr>
              <a:t>. </a:t>
            </a:r>
            <a:r>
              <a:rPr lang="en-GB" sz="2100" b="0" dirty="0"/>
              <a:t>This testing checks as functional as non-functional requirements.</a:t>
            </a:r>
            <a:r>
              <a:rPr lang="en-GB" sz="2100" dirty="0"/>
              <a:t>  </a:t>
            </a:r>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4724400"/>
            <a:ext cx="1279525"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300" y="4724400"/>
            <a:ext cx="1290638"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4724400"/>
            <a:ext cx="1068388"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 Box 8"/>
          <p:cNvSpPr txBox="1">
            <a:spLocks noChangeArrowheads="1"/>
          </p:cNvSpPr>
          <p:nvPr/>
        </p:nvSpPr>
        <p:spPr bwMode="auto">
          <a:xfrm>
            <a:off x="684213" y="5969000"/>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r>
              <a:rPr lang="en-US"/>
              <a:t>Unit testing             </a:t>
            </a:r>
            <a:r>
              <a:rPr lang="en-US">
                <a:sym typeface="Wingdings" pitchFamily="2" charset="2"/>
              </a:rPr>
              <a:t>        Integration testing                System testing</a:t>
            </a:r>
            <a:endParaRPr lang="ru-RU"/>
          </a:p>
        </p:txBody>
      </p:sp>
      <p:sp>
        <p:nvSpPr>
          <p:cNvPr id="4" name="Title 3"/>
          <p:cNvSpPr>
            <a:spLocks noGrp="1"/>
          </p:cNvSpPr>
          <p:nvPr>
            <p:ph type="title"/>
          </p:nvPr>
        </p:nvSpPr>
        <p:spPr/>
        <p:txBody>
          <a:bodyPr>
            <a:normAutofit/>
          </a:bodyPr>
          <a:lstStyle/>
          <a:p>
            <a:r>
              <a:rPr lang="en-GB" dirty="0">
                <a:solidFill>
                  <a:schemeClr val="accent1"/>
                </a:solidFill>
              </a:rPr>
              <a:t>Software Testing </a:t>
            </a:r>
            <a:r>
              <a:rPr lang="en-GB" dirty="0" smtClean="0">
                <a:solidFill>
                  <a:schemeClr val="accent1"/>
                </a:solidFill>
              </a:rPr>
              <a:t>Levels: Time</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18</a:t>
            </a:fld>
            <a:endParaRPr lang="ru-RU"/>
          </a:p>
        </p:txBody>
      </p:sp>
    </p:spTree>
    <p:extLst>
      <p:ext uri="{BB962C8B-B14F-4D97-AF65-F5344CB8AC3E}">
        <p14:creationId xmlns:p14="http://schemas.microsoft.com/office/powerpoint/2010/main" val="58624224"/>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solidFill>
                  <a:schemeClr val="accent1"/>
                </a:solidFill>
              </a:rPr>
              <a:t>Software Testing Levels: </a:t>
            </a:r>
            <a:r>
              <a:rPr lang="en-GB" dirty="0" smtClean="0">
                <a:solidFill>
                  <a:schemeClr val="accent1"/>
                </a:solidFill>
              </a:rPr>
              <a:t>Time</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19</a:t>
            </a:fld>
            <a:endParaRPr lang="ru-RU"/>
          </a:p>
        </p:txBody>
      </p:sp>
      <p:sp>
        <p:nvSpPr>
          <p:cNvPr id="5" name="Content Placeholder 4"/>
          <p:cNvSpPr>
            <a:spLocks noGrp="1"/>
          </p:cNvSpPr>
          <p:nvPr>
            <p:ph sz="quarter" idx="1"/>
          </p:nvPr>
        </p:nvSpPr>
        <p:spPr/>
        <p:txBody>
          <a:bodyPr/>
          <a:lstStyle/>
          <a:p>
            <a:pPr algn="just"/>
            <a:r>
              <a:rPr lang="en-US" u="sng" dirty="0">
                <a:solidFill>
                  <a:srgbClr val="FF0000"/>
                </a:solidFill>
              </a:rPr>
              <a:t>System </a:t>
            </a:r>
            <a:r>
              <a:rPr lang="en-US" u="sng" dirty="0" smtClean="0">
                <a:solidFill>
                  <a:srgbClr val="FF0000"/>
                </a:solidFill>
              </a:rPr>
              <a:t>Integration </a:t>
            </a:r>
            <a:r>
              <a:rPr lang="en-US" u="sng" dirty="0">
                <a:solidFill>
                  <a:srgbClr val="FF0000"/>
                </a:solidFill>
              </a:rPr>
              <a:t>T</a:t>
            </a:r>
            <a:r>
              <a:rPr lang="en-US" u="sng" dirty="0" smtClean="0">
                <a:solidFill>
                  <a:srgbClr val="FF0000"/>
                </a:solidFill>
              </a:rPr>
              <a:t>esting</a:t>
            </a:r>
            <a:r>
              <a:rPr lang="en-US" dirty="0"/>
              <a:t> verifies that a system is integrated to any external or third-party systems defined in the system </a:t>
            </a:r>
            <a:r>
              <a:rPr lang="en-US" dirty="0" smtClean="0"/>
              <a:t>requirements. Testing </a:t>
            </a:r>
            <a:r>
              <a:rPr lang="en-US" dirty="0"/>
              <a:t>the integration of systems and packages; testing </a:t>
            </a:r>
            <a:r>
              <a:rPr lang="en-US" dirty="0" smtClean="0"/>
              <a:t>interfaces </a:t>
            </a:r>
            <a:r>
              <a:rPr lang="en-US" dirty="0"/>
              <a:t>to external organizations (e.g. Electronic Data Interchange, Internet). </a:t>
            </a:r>
            <a:endParaRPr lang="ru-RU" dirty="0"/>
          </a:p>
        </p:txBody>
      </p:sp>
    </p:spTree>
    <p:extLst>
      <p:ext uri="{BB962C8B-B14F-4D97-AF65-F5344CB8AC3E}">
        <p14:creationId xmlns:p14="http://schemas.microsoft.com/office/powerpoint/2010/main" val="1957717233"/>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1143000"/>
            <a:ext cx="8001000" cy="2457450"/>
          </a:xfrm>
        </p:spPr>
        <p:txBody>
          <a:bodyPr/>
          <a:lstStyle/>
          <a:p>
            <a:r>
              <a:rPr lang="en-US" b="1" dirty="0">
                <a:solidFill>
                  <a:schemeClr val="tx2"/>
                </a:solidFill>
              </a:rPr>
              <a:t>Software Testing Fundamentals</a:t>
            </a:r>
            <a:r>
              <a:rPr lang="ru-RU" b="1" dirty="0">
                <a:solidFill>
                  <a:schemeClr val="tx2"/>
                </a:solidFill>
              </a:rPr>
              <a:t/>
            </a:r>
            <a:br>
              <a:rPr lang="ru-RU" b="1" dirty="0">
                <a:solidFill>
                  <a:schemeClr val="tx2"/>
                </a:solidFill>
              </a:rPr>
            </a:br>
            <a:endParaRPr lang="ru-RU" dirty="0"/>
          </a:p>
        </p:txBody>
      </p:sp>
      <p:sp>
        <p:nvSpPr>
          <p:cNvPr id="2051" name="Rectangle 3"/>
          <p:cNvSpPr>
            <a:spLocks noGrp="1" noChangeArrowheads="1"/>
          </p:cNvSpPr>
          <p:nvPr>
            <p:ph type="subTitle" idx="1"/>
          </p:nvPr>
        </p:nvSpPr>
        <p:spPr/>
        <p:txBody>
          <a:bodyPr>
            <a:normAutofit fontScale="85000" lnSpcReduction="10000"/>
          </a:bodyPr>
          <a:lstStyle/>
          <a:p>
            <a:r>
              <a:rPr lang="en-US" b="1" dirty="0" smtClean="0">
                <a:solidFill>
                  <a:schemeClr val="accent2"/>
                </a:solidFill>
              </a:rPr>
              <a:t>Definitions. Software Testing Methods, Levels and Types</a:t>
            </a:r>
            <a:endParaRPr lang="ru-RU" b="1" dirty="0">
              <a:solidFill>
                <a:schemeClr val="accent2"/>
              </a:solidFill>
            </a:endParaRPr>
          </a:p>
        </p:txBody>
      </p:sp>
      <p:sp>
        <p:nvSpPr>
          <p:cNvPr id="3" name="TextBox 2"/>
          <p:cNvSpPr txBox="1"/>
          <p:nvPr/>
        </p:nvSpPr>
        <p:spPr>
          <a:xfrm>
            <a:off x="1175314" y="3995946"/>
            <a:ext cx="6984776" cy="369332"/>
          </a:xfrm>
          <a:prstGeom prst="rect">
            <a:avLst/>
          </a:prstGeom>
          <a:noFill/>
        </p:spPr>
        <p:txBody>
          <a:bodyPr wrap="square" rtlCol="0">
            <a:spAutoFit/>
          </a:bodyPr>
          <a:lstStyle/>
          <a:p>
            <a:pPr algn="r"/>
            <a:r>
              <a:rPr lang="en-US" b="1" dirty="0">
                <a:solidFill>
                  <a:schemeClr val="tx2"/>
                </a:solidFill>
                <a:latin typeface="+mj-lt"/>
              </a:rPr>
              <a:t>Module 1: Introduction into Software Testing</a:t>
            </a:r>
            <a:endParaRPr lang="ru-RU" b="1" dirty="0">
              <a:solidFill>
                <a:schemeClr val="tx2"/>
              </a:solidFill>
              <a:latin typeface="+mj-lt"/>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664630478"/>
              </p:ext>
            </p:extLst>
          </p:nvPr>
        </p:nvGraphicFramePr>
        <p:xfrm>
          <a:off x="323528" y="404664"/>
          <a:ext cx="1466850" cy="390525"/>
        </p:xfrm>
        <a:graphic>
          <a:graphicData uri="http://schemas.openxmlformats.org/presentationml/2006/ole">
            <mc:AlternateContent xmlns:mc="http://schemas.openxmlformats.org/markup-compatibility/2006">
              <mc:Choice xmlns:v="urn:schemas-microsoft-com:vml" Requires="v">
                <p:oleObj spid="_x0000_s2141" name="Photo Editor Photo" r:id="rId4" imgW="1467055" imgH="390580" progId="MSPhotoEd.3">
                  <p:embed/>
                </p:oleObj>
              </mc:Choice>
              <mc:Fallback>
                <p:oleObj name="Photo Editor Photo" r:id="rId4" imgW="1467055" imgH="390580" progId="MSPhotoEd.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404664"/>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8485887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dirty="0">
                <a:solidFill>
                  <a:schemeClr val="accent1"/>
                </a:solidFill>
              </a:rPr>
              <a:t>Software Testing Levels: </a:t>
            </a:r>
            <a:r>
              <a:rPr lang="en-US" dirty="0"/>
              <a:t>Level of specificity</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20</a:t>
            </a:fld>
            <a:endParaRPr lang="ru-RU"/>
          </a:p>
        </p:txBody>
      </p:sp>
      <p:sp>
        <p:nvSpPr>
          <p:cNvPr id="5" name="Content Placeholder 4"/>
          <p:cNvSpPr>
            <a:spLocks noGrp="1"/>
          </p:cNvSpPr>
          <p:nvPr>
            <p:ph sz="quarter" idx="1"/>
          </p:nvPr>
        </p:nvSpPr>
        <p:spPr/>
        <p:txBody>
          <a:bodyPr>
            <a:normAutofit/>
          </a:bodyPr>
          <a:lstStyle/>
          <a:p>
            <a:r>
              <a:rPr lang="en-US" u="sng" dirty="0" smtClean="0">
                <a:solidFill>
                  <a:srgbClr val="FF0000"/>
                </a:solidFill>
              </a:rPr>
              <a:t>Acceptance Testing</a:t>
            </a:r>
            <a:r>
              <a:rPr lang="en-US" u="sng" dirty="0">
                <a:solidFill>
                  <a:srgbClr val="FF0000"/>
                </a:solidFill>
              </a:rPr>
              <a:t>:</a:t>
            </a:r>
            <a:r>
              <a:rPr lang="en-US" dirty="0">
                <a:solidFill>
                  <a:srgbClr val="FF0000"/>
                </a:solidFill>
              </a:rPr>
              <a:t>  </a:t>
            </a:r>
            <a:r>
              <a:rPr lang="en-US" dirty="0"/>
              <a:t>Formal testing with respect to user needs, requirements, and business </a:t>
            </a:r>
            <a:r>
              <a:rPr lang="en-US" dirty="0" smtClean="0"/>
              <a:t>processes </a:t>
            </a:r>
            <a:r>
              <a:rPr lang="en-US" dirty="0"/>
              <a:t>conducted to determine whether or not a system satisfies the acceptance criteria </a:t>
            </a:r>
            <a:r>
              <a:rPr lang="en-US" dirty="0" smtClean="0"/>
              <a:t>and </a:t>
            </a:r>
            <a:r>
              <a:rPr lang="en-US" dirty="0"/>
              <a:t>to enable the user, customers or other authorized entity to determine whether or not to </a:t>
            </a:r>
            <a:r>
              <a:rPr lang="en-US" dirty="0" smtClean="0"/>
              <a:t>accept </a:t>
            </a:r>
            <a:r>
              <a:rPr lang="en-US" dirty="0"/>
              <a:t>the </a:t>
            </a:r>
            <a:r>
              <a:rPr lang="en-US" dirty="0" smtClean="0"/>
              <a:t>system</a:t>
            </a:r>
            <a:r>
              <a:rPr lang="en-US" dirty="0"/>
              <a:t>. </a:t>
            </a:r>
            <a:endParaRPr lang="ru-RU" dirty="0" smtClean="0"/>
          </a:p>
          <a:p>
            <a:r>
              <a:rPr lang="en-US" u="sng" dirty="0" smtClean="0">
                <a:solidFill>
                  <a:srgbClr val="FF0000"/>
                </a:solidFill>
              </a:rPr>
              <a:t>Regression </a:t>
            </a:r>
            <a:r>
              <a:rPr lang="en-US" u="sng" dirty="0">
                <a:solidFill>
                  <a:srgbClr val="FF0000"/>
                </a:solidFill>
              </a:rPr>
              <a:t>T</a:t>
            </a:r>
            <a:r>
              <a:rPr lang="en-US" u="sng" dirty="0" smtClean="0">
                <a:solidFill>
                  <a:srgbClr val="FF0000"/>
                </a:solidFill>
              </a:rPr>
              <a:t>esting</a:t>
            </a:r>
            <a:r>
              <a:rPr lang="en-US" u="sng" dirty="0">
                <a:solidFill>
                  <a:srgbClr val="FF0000"/>
                </a:solidFill>
              </a:rPr>
              <a:t>: </a:t>
            </a:r>
            <a:r>
              <a:rPr lang="en-US" dirty="0" smtClean="0"/>
              <a:t>  Testing </a:t>
            </a:r>
            <a:r>
              <a:rPr lang="en-US" dirty="0"/>
              <a:t>of a previously tested program following modification to ensure </a:t>
            </a:r>
            <a:r>
              <a:rPr lang="en-US" dirty="0" smtClean="0"/>
              <a:t>that </a:t>
            </a:r>
            <a:r>
              <a:rPr lang="en-US" dirty="0"/>
              <a:t>defects have not been introduced or uncovered in unchanged areas of the software, as a </a:t>
            </a:r>
            <a:r>
              <a:rPr lang="en-US" dirty="0" smtClean="0"/>
              <a:t>result </a:t>
            </a:r>
            <a:r>
              <a:rPr lang="en-US" dirty="0"/>
              <a:t>of the changes made. It is performed when the software or its environment is </a:t>
            </a:r>
            <a:r>
              <a:rPr lang="en-US" dirty="0" smtClean="0"/>
              <a:t>changed</a:t>
            </a:r>
            <a:r>
              <a:rPr lang="en-US" dirty="0"/>
              <a:t>. </a:t>
            </a:r>
            <a:endParaRPr lang="ru-RU" dirty="0"/>
          </a:p>
        </p:txBody>
      </p:sp>
    </p:spTree>
    <p:extLst>
      <p:ext uri="{BB962C8B-B14F-4D97-AF65-F5344CB8AC3E}">
        <p14:creationId xmlns:p14="http://schemas.microsoft.com/office/powerpoint/2010/main" val="4099467230"/>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GB" dirty="0">
                <a:solidFill>
                  <a:schemeClr val="accent1"/>
                </a:solidFill>
              </a:rPr>
              <a:t>Software Testing Levels: </a:t>
            </a:r>
            <a:r>
              <a:rPr lang="en-US" dirty="0"/>
              <a:t>Level of specificity</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21</a:t>
            </a:fld>
            <a:endParaRPr lang="ru-RU"/>
          </a:p>
        </p:txBody>
      </p:sp>
      <p:sp>
        <p:nvSpPr>
          <p:cNvPr id="5" name="Content Placeholder 4"/>
          <p:cNvSpPr>
            <a:spLocks noGrp="1"/>
          </p:cNvSpPr>
          <p:nvPr>
            <p:ph sz="quarter" idx="1"/>
          </p:nvPr>
        </p:nvSpPr>
        <p:spPr/>
        <p:txBody>
          <a:bodyPr>
            <a:normAutofit lnSpcReduction="10000"/>
          </a:bodyPr>
          <a:lstStyle/>
          <a:p>
            <a:pPr algn="just"/>
            <a:r>
              <a:rPr lang="en-US" u="sng" dirty="0" smtClean="0">
                <a:solidFill>
                  <a:srgbClr val="FF0000"/>
                </a:solidFill>
              </a:rPr>
              <a:t>Alpha </a:t>
            </a:r>
            <a:r>
              <a:rPr lang="en-US" u="sng" dirty="0">
                <a:solidFill>
                  <a:srgbClr val="FF0000"/>
                </a:solidFill>
              </a:rPr>
              <a:t>T</a:t>
            </a:r>
            <a:r>
              <a:rPr lang="en-US" u="sng" dirty="0" smtClean="0">
                <a:solidFill>
                  <a:srgbClr val="FF0000"/>
                </a:solidFill>
              </a:rPr>
              <a:t>esting</a:t>
            </a:r>
            <a:r>
              <a:rPr lang="en-US" u="sng" dirty="0">
                <a:solidFill>
                  <a:srgbClr val="FF0000"/>
                </a:solidFill>
              </a:rPr>
              <a:t>:  </a:t>
            </a:r>
            <a:r>
              <a:rPr lang="en-US" dirty="0"/>
              <a:t>Simulated or actual operational testing  by potential users/customers or an </a:t>
            </a:r>
            <a:r>
              <a:rPr lang="en-US" dirty="0" smtClean="0"/>
              <a:t>independent </a:t>
            </a:r>
            <a:r>
              <a:rPr lang="en-US" dirty="0"/>
              <a:t>test team at the developers’ site, but outside the development organization. </a:t>
            </a:r>
            <a:r>
              <a:rPr lang="en-US" dirty="0" smtClean="0"/>
              <a:t> Alpha </a:t>
            </a:r>
            <a:r>
              <a:rPr lang="en-US" dirty="0"/>
              <a:t>testing is often employed for off-the-shelf software as a form of internal acceptance </a:t>
            </a:r>
            <a:r>
              <a:rPr lang="en-US" dirty="0" smtClean="0"/>
              <a:t>testing</a:t>
            </a:r>
            <a:r>
              <a:rPr lang="en-US" dirty="0"/>
              <a:t>. </a:t>
            </a:r>
            <a:endParaRPr lang="en-US" dirty="0" smtClean="0"/>
          </a:p>
          <a:p>
            <a:pPr algn="just"/>
            <a:r>
              <a:rPr lang="en-US" u="sng" dirty="0">
                <a:solidFill>
                  <a:srgbClr val="FF0000"/>
                </a:solidFill>
              </a:rPr>
              <a:t>B</a:t>
            </a:r>
            <a:r>
              <a:rPr lang="en-US" u="sng" dirty="0" smtClean="0">
                <a:solidFill>
                  <a:srgbClr val="FF0000"/>
                </a:solidFill>
              </a:rPr>
              <a:t>eta </a:t>
            </a:r>
            <a:r>
              <a:rPr lang="en-US" u="sng" dirty="0">
                <a:solidFill>
                  <a:srgbClr val="FF0000"/>
                </a:solidFill>
              </a:rPr>
              <a:t>T</a:t>
            </a:r>
            <a:r>
              <a:rPr lang="en-US" u="sng" dirty="0" smtClean="0">
                <a:solidFill>
                  <a:srgbClr val="FF0000"/>
                </a:solidFill>
              </a:rPr>
              <a:t>esting</a:t>
            </a:r>
            <a:r>
              <a:rPr lang="en-US" u="sng" dirty="0">
                <a:solidFill>
                  <a:srgbClr val="FF0000"/>
                </a:solidFill>
              </a:rPr>
              <a:t>: </a:t>
            </a:r>
            <a:r>
              <a:rPr lang="en-US" dirty="0"/>
              <a:t>Operational testing by potential and/or existing users/customers at an external </a:t>
            </a:r>
            <a:r>
              <a:rPr lang="en-US" dirty="0" smtClean="0"/>
              <a:t>site </a:t>
            </a:r>
            <a:r>
              <a:rPr lang="en-US" dirty="0"/>
              <a:t>not otherwise involved with the developers, to determine whether or not a component </a:t>
            </a:r>
            <a:r>
              <a:rPr lang="en-US" dirty="0" smtClean="0"/>
              <a:t> or </a:t>
            </a:r>
            <a:r>
              <a:rPr lang="en-US" dirty="0"/>
              <a:t>system satisfies the user/customer needs and fits within the business processes. Beta </a:t>
            </a:r>
            <a:r>
              <a:rPr lang="en-US" dirty="0" smtClean="0"/>
              <a:t>testing </a:t>
            </a:r>
            <a:r>
              <a:rPr lang="en-US" dirty="0"/>
              <a:t>is often employed as a form of external acceptance testing for off-the-shelf software </a:t>
            </a:r>
            <a:r>
              <a:rPr lang="en-US" dirty="0" smtClean="0"/>
              <a:t>in </a:t>
            </a:r>
            <a:r>
              <a:rPr lang="en-US" dirty="0"/>
              <a:t>order to acquire feedback from the market. </a:t>
            </a:r>
            <a:endParaRPr lang="ru-RU" dirty="0"/>
          </a:p>
        </p:txBody>
      </p:sp>
    </p:spTree>
    <p:extLst>
      <p:ext uri="{BB962C8B-B14F-4D97-AF65-F5344CB8AC3E}">
        <p14:creationId xmlns:p14="http://schemas.microsoft.com/office/powerpoint/2010/main" val="231134479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Functional Software </a:t>
            </a:r>
            <a:r>
              <a:rPr lang="en-US" dirty="0"/>
              <a:t>Testing</a:t>
            </a:r>
            <a:endParaRPr lang="ru-RU" dirty="0"/>
          </a:p>
        </p:txBody>
      </p:sp>
      <p:sp>
        <p:nvSpPr>
          <p:cNvPr id="3" name="Text Placeholder 2"/>
          <p:cNvSpPr>
            <a:spLocks noGrp="1"/>
          </p:cNvSpPr>
          <p:nvPr>
            <p:ph type="body" idx="1"/>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22</a:t>
            </a:fld>
            <a:endParaRPr lang="ru-RU"/>
          </a:p>
        </p:txBody>
      </p:sp>
    </p:spTree>
    <p:extLst>
      <p:ext uri="{BB962C8B-B14F-4D97-AF65-F5344CB8AC3E}">
        <p14:creationId xmlns:p14="http://schemas.microsoft.com/office/powerpoint/2010/main" val="286426569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solidFill>
                  <a:schemeClr val="accent1"/>
                </a:solidFill>
              </a:rPr>
              <a:t>Functional </a:t>
            </a:r>
            <a:r>
              <a:rPr lang="en-GB" dirty="0" smtClean="0">
                <a:solidFill>
                  <a:schemeClr val="accent1"/>
                </a:solidFill>
              </a:rPr>
              <a:t>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23</a:t>
            </a:fld>
            <a:endParaRPr lang="ru-RU"/>
          </a:p>
        </p:txBody>
      </p:sp>
      <p:sp>
        <p:nvSpPr>
          <p:cNvPr id="5" name="Content Placeholder 4"/>
          <p:cNvSpPr>
            <a:spLocks noGrp="1"/>
          </p:cNvSpPr>
          <p:nvPr>
            <p:ph sz="quarter" idx="1"/>
          </p:nvPr>
        </p:nvSpPr>
        <p:spPr/>
        <p:txBody>
          <a:bodyPr>
            <a:normAutofit/>
          </a:bodyPr>
          <a:lstStyle/>
          <a:p>
            <a:pPr marL="0" indent="0" algn="just">
              <a:buNone/>
            </a:pPr>
            <a:r>
              <a:rPr lang="en-GB" sz="2400" u="sng" dirty="0">
                <a:solidFill>
                  <a:srgbClr val="FF0000"/>
                </a:solidFill>
              </a:rPr>
              <a:t>Functional </a:t>
            </a:r>
            <a:r>
              <a:rPr lang="en-GB" sz="2400" u="sng" dirty="0" smtClean="0">
                <a:solidFill>
                  <a:srgbClr val="FF0000"/>
                </a:solidFill>
              </a:rPr>
              <a:t>Testing</a:t>
            </a:r>
            <a:r>
              <a:rPr lang="en-GB" sz="2400" dirty="0" smtClean="0">
                <a:solidFill>
                  <a:srgbClr val="FF0000"/>
                </a:solidFill>
              </a:rPr>
              <a:t> </a:t>
            </a:r>
            <a:r>
              <a:rPr lang="en-GB" sz="2400" dirty="0"/>
              <a:t>is the process of attempting to find discrepancies between the program and its functional requirements or specifications.</a:t>
            </a:r>
          </a:p>
          <a:p>
            <a:pPr marL="0" indent="0" algn="just">
              <a:buNone/>
            </a:pPr>
            <a:r>
              <a:rPr lang="en-GB" sz="2400" dirty="0"/>
              <a:t>Functional testing may be performed </a:t>
            </a:r>
            <a:r>
              <a:rPr lang="en-GB" sz="2400" dirty="0">
                <a:solidFill>
                  <a:srgbClr val="FF0000"/>
                </a:solidFill>
              </a:rPr>
              <a:t>manually (manual testing) </a:t>
            </a:r>
            <a:r>
              <a:rPr lang="en-GB" sz="2400" dirty="0"/>
              <a:t>or using </a:t>
            </a:r>
            <a:r>
              <a:rPr lang="en-GB" sz="2400" dirty="0">
                <a:solidFill>
                  <a:srgbClr val="FF0000"/>
                </a:solidFill>
              </a:rPr>
              <a:t>specific tools (automated testing).</a:t>
            </a:r>
          </a:p>
          <a:p>
            <a:pPr marL="274320" lvl="1" indent="0" algn="just">
              <a:buNone/>
            </a:pPr>
            <a:endParaRPr lang="en-GB" sz="2400" dirty="0">
              <a:solidFill>
                <a:srgbClr val="333399"/>
              </a:solidFill>
            </a:endParaRPr>
          </a:p>
          <a:p>
            <a:pPr marL="274320" lvl="1" indent="0" algn="just">
              <a:buNone/>
            </a:pPr>
            <a:r>
              <a:rPr lang="en-GB" sz="2400" dirty="0">
                <a:solidFill>
                  <a:schemeClr val="tx1"/>
                </a:solidFill>
              </a:rPr>
              <a:t>Some quotations:</a:t>
            </a:r>
          </a:p>
          <a:p>
            <a:pPr marL="274320" lvl="1" indent="0" algn="just">
              <a:buNone/>
            </a:pPr>
            <a:r>
              <a:rPr lang="ru-RU" sz="2400" dirty="0">
                <a:solidFill>
                  <a:schemeClr val="tx1"/>
                </a:solidFill>
              </a:rPr>
              <a:t>«</a:t>
            </a:r>
            <a:r>
              <a:rPr lang="en-GB" sz="2400" i="1" dirty="0">
                <a:solidFill>
                  <a:schemeClr val="tx1"/>
                </a:solidFill>
              </a:rPr>
              <a:t>Testing can be used to show the presence of bugs but never their absence</a:t>
            </a:r>
            <a:r>
              <a:rPr lang="ru-RU" sz="2400" dirty="0">
                <a:solidFill>
                  <a:schemeClr val="tx1"/>
                </a:solidFill>
              </a:rPr>
              <a:t>». (</a:t>
            </a:r>
            <a:r>
              <a:rPr lang="en-GB" sz="2400" i="1" dirty="0">
                <a:solidFill>
                  <a:schemeClr val="tx1"/>
                </a:solidFill>
              </a:rPr>
              <a:t>E. </a:t>
            </a:r>
            <a:r>
              <a:rPr lang="en-GB" sz="2400" i="1" dirty="0" err="1">
                <a:solidFill>
                  <a:schemeClr val="tx1"/>
                </a:solidFill>
              </a:rPr>
              <a:t>Dijkstra</a:t>
            </a:r>
            <a:r>
              <a:rPr lang="ru-RU" sz="2400" i="1" dirty="0">
                <a:solidFill>
                  <a:schemeClr val="tx1"/>
                </a:solidFill>
              </a:rPr>
              <a:t>)</a:t>
            </a:r>
            <a:endParaRPr lang="en-GB" sz="2400" i="1" dirty="0">
              <a:solidFill>
                <a:schemeClr val="tx1"/>
              </a:solidFill>
            </a:endParaRPr>
          </a:p>
          <a:p>
            <a:pPr marL="274320" lvl="1" indent="0" algn="just">
              <a:buNone/>
            </a:pPr>
            <a:r>
              <a:rPr lang="ru-RU" sz="2400" dirty="0">
                <a:solidFill>
                  <a:schemeClr val="tx1"/>
                </a:solidFill>
              </a:rPr>
              <a:t>«</a:t>
            </a:r>
            <a:r>
              <a:rPr lang="en-GB" sz="2400" i="1" dirty="0">
                <a:solidFill>
                  <a:schemeClr val="tx1"/>
                </a:solidFill>
              </a:rPr>
              <a:t>Testing is the process of executing a program with the intention of finding errors</a:t>
            </a:r>
            <a:r>
              <a:rPr lang="ru-RU" sz="2400" dirty="0">
                <a:solidFill>
                  <a:schemeClr val="tx1"/>
                </a:solidFill>
              </a:rPr>
              <a:t>». </a:t>
            </a:r>
            <a:r>
              <a:rPr lang="en-US" sz="2400" dirty="0">
                <a:solidFill>
                  <a:schemeClr val="tx1"/>
                </a:solidFill>
              </a:rPr>
              <a:t>(G. </a:t>
            </a:r>
            <a:r>
              <a:rPr lang="en-GB" sz="2400" i="1" dirty="0">
                <a:solidFill>
                  <a:schemeClr val="tx1"/>
                </a:solidFill>
              </a:rPr>
              <a:t>Myers, The Art of Software Testing, Wiley, 1979)</a:t>
            </a:r>
          </a:p>
          <a:p>
            <a:pPr marL="0" indent="0">
              <a:buNone/>
            </a:pPr>
            <a:endParaRPr lang="ru-RU" sz="2800" dirty="0"/>
          </a:p>
        </p:txBody>
      </p:sp>
    </p:spTree>
    <p:extLst>
      <p:ext uri="{BB962C8B-B14F-4D97-AF65-F5344CB8AC3E}">
        <p14:creationId xmlns:p14="http://schemas.microsoft.com/office/powerpoint/2010/main" val="1389403960"/>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solidFill>
                  <a:schemeClr val="accent1"/>
                </a:solidFill>
              </a:rPr>
              <a:t>Functional Testing</a:t>
            </a:r>
            <a:endParaRPr lang="ru-RU" dirty="0"/>
          </a:p>
        </p:txBody>
      </p:sp>
      <p:sp>
        <p:nvSpPr>
          <p:cNvPr id="2" name="Footer Placeholder 1"/>
          <p:cNvSpPr>
            <a:spLocks noGrp="1"/>
          </p:cNvSpPr>
          <p:nvPr>
            <p:ph type="ftr" sz="quarter" idx="11"/>
          </p:nvPr>
        </p:nvSpPr>
        <p:spPr/>
        <p:txBody>
          <a:bodyPr/>
          <a:lstStyle/>
          <a:p>
            <a:r>
              <a:rPr lang="en-US" dirty="0" smtClean="0"/>
              <a:t>® 2011. EPAM Systems. All rights reserved.</a:t>
            </a:r>
            <a:endParaRPr lang="ru-RU" dirty="0"/>
          </a:p>
        </p:txBody>
      </p:sp>
      <p:sp>
        <p:nvSpPr>
          <p:cNvPr id="3" name="Slide Number Placeholder 2"/>
          <p:cNvSpPr>
            <a:spLocks noGrp="1"/>
          </p:cNvSpPr>
          <p:nvPr>
            <p:ph type="sldNum" sz="quarter" idx="12"/>
          </p:nvPr>
        </p:nvSpPr>
        <p:spPr/>
        <p:txBody>
          <a:bodyPr/>
          <a:lstStyle/>
          <a:p>
            <a:fld id="{0EB6C2E2-7391-4BA5-9162-90ECE42707CD}" type="slidenum">
              <a:rPr lang="ru-RU" smtClean="0"/>
              <a:t>24</a:t>
            </a:fld>
            <a:endParaRPr lang="ru-RU"/>
          </a:p>
        </p:txBody>
      </p:sp>
      <p:sp>
        <p:nvSpPr>
          <p:cNvPr id="5" name="Content Placeholder 4"/>
          <p:cNvSpPr>
            <a:spLocks noGrp="1"/>
          </p:cNvSpPr>
          <p:nvPr>
            <p:ph sz="quarter" idx="1"/>
          </p:nvPr>
        </p:nvSpPr>
        <p:spPr/>
        <p:txBody>
          <a:bodyPr>
            <a:normAutofit/>
          </a:bodyPr>
          <a:lstStyle/>
          <a:p>
            <a:pPr marL="0" indent="0" algn="just">
              <a:buNone/>
            </a:pPr>
            <a:r>
              <a:rPr lang="en-GB" sz="2400" dirty="0"/>
              <a:t>The goals are:</a:t>
            </a:r>
          </a:p>
          <a:p>
            <a:pPr lvl="1" algn="just"/>
            <a:r>
              <a:rPr lang="en-GB" sz="2400" dirty="0">
                <a:solidFill>
                  <a:srgbClr val="333399"/>
                </a:solidFill>
              </a:rPr>
              <a:t> </a:t>
            </a:r>
            <a:r>
              <a:rPr lang="en-GB" sz="2400" dirty="0">
                <a:solidFill>
                  <a:srgbClr val="FF0000"/>
                </a:solidFill>
              </a:rPr>
              <a:t>Defining defects </a:t>
            </a:r>
            <a:r>
              <a:rPr lang="en-GB" sz="2400" dirty="0">
                <a:solidFill>
                  <a:schemeClr val="tx1"/>
                </a:solidFill>
              </a:rPr>
              <a:t>in software product and its documenting.</a:t>
            </a:r>
          </a:p>
          <a:p>
            <a:pPr lvl="1" algn="just"/>
            <a:r>
              <a:rPr lang="en-GB" sz="2400" dirty="0">
                <a:solidFill>
                  <a:srgbClr val="333399"/>
                </a:solidFill>
              </a:rPr>
              <a:t> </a:t>
            </a:r>
            <a:r>
              <a:rPr lang="en-GB" sz="2400" dirty="0">
                <a:solidFill>
                  <a:srgbClr val="FF0000"/>
                </a:solidFill>
              </a:rPr>
              <a:t>Determine if software meets its requirements </a:t>
            </a:r>
            <a:r>
              <a:rPr lang="en-GB" sz="2400" dirty="0">
                <a:solidFill>
                  <a:schemeClr val="tx1"/>
                </a:solidFill>
              </a:rPr>
              <a:t>as defined in the Software Requirements Specification (SRS) and other relevant documents.</a:t>
            </a:r>
          </a:p>
          <a:p>
            <a:pPr lvl="1" algn="just"/>
            <a:r>
              <a:rPr lang="en-GB" sz="2400" dirty="0">
                <a:solidFill>
                  <a:srgbClr val="FF0000"/>
                </a:solidFill>
              </a:rPr>
              <a:t> Take an objective decision </a:t>
            </a:r>
            <a:r>
              <a:rPr lang="en-GB" sz="2400" dirty="0">
                <a:solidFill>
                  <a:schemeClr val="tx1"/>
                </a:solidFill>
              </a:rPr>
              <a:t>about possibility of software product delivery to customer; the decision should be documented in test result report.</a:t>
            </a:r>
          </a:p>
          <a:p>
            <a:pPr marL="0" indent="0">
              <a:buNone/>
            </a:pPr>
            <a:endParaRPr lang="ru-RU" sz="2800" dirty="0"/>
          </a:p>
        </p:txBody>
      </p:sp>
    </p:spTree>
    <p:extLst>
      <p:ext uri="{BB962C8B-B14F-4D97-AF65-F5344CB8AC3E}">
        <p14:creationId xmlns:p14="http://schemas.microsoft.com/office/powerpoint/2010/main" val="1726331138"/>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5"/>
          <p:cNvSpPr>
            <a:spLocks noChangeArrowheads="1"/>
          </p:cNvSpPr>
          <p:nvPr/>
        </p:nvSpPr>
        <p:spPr bwMode="auto">
          <a:xfrm>
            <a:off x="468313" y="3357563"/>
            <a:ext cx="8159750" cy="297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spcBef>
                <a:spcPct val="0"/>
              </a:spcBef>
            </a:pPr>
            <a:r>
              <a:rPr lang="en-US" sz="2100" u="sng" dirty="0">
                <a:solidFill>
                  <a:srgbClr val="FF0000"/>
                </a:solidFill>
              </a:rPr>
              <a:t>Critical </a:t>
            </a:r>
            <a:r>
              <a:rPr lang="en-US" sz="2100" u="sng" dirty="0" smtClean="0">
                <a:solidFill>
                  <a:srgbClr val="FF0000"/>
                </a:solidFill>
              </a:rPr>
              <a:t>Path </a:t>
            </a:r>
            <a:r>
              <a:rPr lang="en-US" sz="2100" u="sng" dirty="0">
                <a:solidFill>
                  <a:srgbClr val="FF0000"/>
                </a:solidFill>
              </a:rPr>
              <a:t>T</a:t>
            </a:r>
            <a:r>
              <a:rPr lang="en-US" sz="2100" u="sng" dirty="0" smtClean="0">
                <a:solidFill>
                  <a:srgbClr val="FF0000"/>
                </a:solidFill>
              </a:rPr>
              <a:t>est</a:t>
            </a:r>
            <a:endParaRPr lang="en-US" sz="2100" u="sng" dirty="0">
              <a:solidFill>
                <a:srgbClr val="FF0000"/>
              </a:solidFill>
            </a:endParaRPr>
          </a:p>
          <a:p>
            <a:pPr algn="just">
              <a:spcBef>
                <a:spcPct val="0"/>
              </a:spcBef>
            </a:pPr>
            <a:r>
              <a:rPr lang="en-US" sz="2100" b="0" dirty="0"/>
              <a:t>It is a basic type of test when </a:t>
            </a:r>
            <a:r>
              <a:rPr lang="en-US" sz="2100" dirty="0">
                <a:solidFill>
                  <a:srgbClr val="FF0000"/>
                </a:solidFill>
              </a:rPr>
              <a:t>functions significant for end-user are checked</a:t>
            </a:r>
            <a:r>
              <a:rPr lang="en-US" sz="2100" b="0" dirty="0">
                <a:solidFill>
                  <a:srgbClr val="333399"/>
                </a:solidFill>
              </a:rPr>
              <a:t> </a:t>
            </a:r>
            <a:r>
              <a:rPr lang="en-US" sz="2100" b="0" dirty="0"/>
              <a:t>on regular working basis. In view of this type of testing, most of requirements to the product are verified as a rule.</a:t>
            </a:r>
          </a:p>
          <a:p>
            <a:pPr algn="just">
              <a:spcBef>
                <a:spcPct val="0"/>
              </a:spcBef>
            </a:pPr>
            <a:endParaRPr lang="en-US" sz="2100" b="0" dirty="0"/>
          </a:p>
          <a:p>
            <a:pPr algn="just">
              <a:spcBef>
                <a:spcPct val="0"/>
              </a:spcBef>
            </a:pPr>
            <a:r>
              <a:rPr lang="en-US" sz="2100" u="sng" dirty="0">
                <a:solidFill>
                  <a:srgbClr val="FF0000"/>
                </a:solidFill>
              </a:rPr>
              <a:t>Extended </a:t>
            </a:r>
            <a:r>
              <a:rPr lang="en-US" sz="2100" u="sng" dirty="0" smtClean="0">
                <a:solidFill>
                  <a:srgbClr val="FF0000"/>
                </a:solidFill>
              </a:rPr>
              <a:t>Test</a:t>
            </a:r>
            <a:endParaRPr lang="en-US" sz="2100" u="sng" dirty="0">
              <a:solidFill>
                <a:srgbClr val="FF0000"/>
              </a:solidFill>
            </a:endParaRPr>
          </a:p>
          <a:p>
            <a:pPr algn="just">
              <a:spcBef>
                <a:spcPct val="0"/>
              </a:spcBef>
            </a:pPr>
            <a:r>
              <a:rPr lang="en-US" sz="2100" b="0" dirty="0"/>
              <a:t>It is a profound test, when </a:t>
            </a:r>
            <a:r>
              <a:rPr lang="en-US" sz="2100" b="0" dirty="0">
                <a:solidFill>
                  <a:srgbClr val="FF0000"/>
                </a:solidFill>
              </a:rPr>
              <a:t>non-typical system’s behavior is checked.</a:t>
            </a:r>
            <a:r>
              <a:rPr lang="en-US" sz="2100" b="0" dirty="0">
                <a:solidFill>
                  <a:srgbClr val="333399"/>
                </a:solidFill>
              </a:rPr>
              <a:t> </a:t>
            </a:r>
            <a:r>
              <a:rPr lang="en-US" sz="2100" b="0" dirty="0"/>
              <a:t>When logically tricky scenarios are run, and some actions are performed which end-user may perform rarely.</a:t>
            </a:r>
            <a:endParaRPr lang="ru-RU" sz="2100" dirty="0"/>
          </a:p>
        </p:txBody>
      </p:sp>
      <p:sp>
        <p:nvSpPr>
          <p:cNvPr id="28676" name="Text Box 6"/>
          <p:cNvSpPr txBox="1">
            <a:spLocks noChangeArrowheads="1"/>
          </p:cNvSpPr>
          <p:nvPr/>
        </p:nvSpPr>
        <p:spPr bwMode="auto">
          <a:xfrm>
            <a:off x="477481" y="1225360"/>
            <a:ext cx="6480175"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eaLnBrk="1" hangingPunct="1"/>
            <a:r>
              <a:rPr lang="en-US" sz="2100" b="0" u="sng" dirty="0">
                <a:solidFill>
                  <a:srgbClr val="FF0000"/>
                </a:solidFill>
                <a:latin typeface="+mn-lt"/>
              </a:rPr>
              <a:t>Smoke Test</a:t>
            </a:r>
          </a:p>
          <a:p>
            <a:pPr algn="just" eaLnBrk="1" hangingPunct="1"/>
            <a:r>
              <a:rPr lang="en-US" sz="2100" b="0" dirty="0">
                <a:solidFill>
                  <a:schemeClr val="tx1"/>
                </a:solidFill>
                <a:latin typeface="+mn-lt"/>
              </a:rPr>
              <a:t>It is the first and the </a:t>
            </a:r>
            <a:r>
              <a:rPr lang="en-US" sz="2100" b="0" dirty="0">
                <a:solidFill>
                  <a:srgbClr val="FF0000"/>
                </a:solidFill>
                <a:latin typeface="+mn-lt"/>
              </a:rPr>
              <a:t>shortest test</a:t>
            </a:r>
            <a:r>
              <a:rPr lang="en-US" sz="2100" b="0" dirty="0">
                <a:solidFill>
                  <a:schemeClr val="tx1"/>
                </a:solidFill>
                <a:latin typeface="+mn-lt"/>
              </a:rPr>
              <a:t>, which checks the </a:t>
            </a:r>
            <a:r>
              <a:rPr lang="en-US" sz="2100" b="0" dirty="0">
                <a:solidFill>
                  <a:srgbClr val="FF0000"/>
                </a:solidFill>
                <a:latin typeface="+mn-lt"/>
              </a:rPr>
              <a:t>basic</a:t>
            </a:r>
            <a:r>
              <a:rPr lang="en-US" sz="2100" b="0" dirty="0">
                <a:solidFill>
                  <a:srgbClr val="FF0066"/>
                </a:solidFill>
                <a:latin typeface="+mn-lt"/>
              </a:rPr>
              <a:t> </a:t>
            </a:r>
            <a:r>
              <a:rPr lang="en-US" sz="2100" b="0" dirty="0">
                <a:solidFill>
                  <a:srgbClr val="FF0000"/>
                </a:solidFill>
                <a:latin typeface="+mn-lt"/>
              </a:rPr>
              <a:t>functionality</a:t>
            </a:r>
            <a:r>
              <a:rPr lang="en-US" sz="2100" b="0" dirty="0">
                <a:solidFill>
                  <a:srgbClr val="333399"/>
                </a:solidFill>
                <a:latin typeface="+mn-lt"/>
              </a:rPr>
              <a:t> </a:t>
            </a:r>
            <a:r>
              <a:rPr lang="en-US" sz="2100" b="0" dirty="0">
                <a:solidFill>
                  <a:schemeClr val="tx1"/>
                </a:solidFill>
                <a:latin typeface="+mn-lt"/>
              </a:rPr>
              <a:t>of software product. This test takes approximately 1-4 hours depending on program complexity, by results of which lead tester takes a decision if to continue further testing or not.</a:t>
            </a:r>
            <a:endParaRPr lang="ru-RU" sz="2100" b="0" dirty="0">
              <a:solidFill>
                <a:schemeClr val="tx1"/>
              </a:solidFill>
              <a:latin typeface="+mn-lt"/>
            </a:endParaRPr>
          </a:p>
        </p:txBody>
      </p:sp>
      <p:pic>
        <p:nvPicPr>
          <p:cNvPr id="286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1196975"/>
            <a:ext cx="120808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smtClean="0"/>
              <a:t>Functional Testing Levels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25</a:t>
            </a:fld>
            <a:endParaRPr lang="ru-RU"/>
          </a:p>
        </p:txBody>
      </p:sp>
    </p:spTree>
    <p:extLst>
      <p:ext uri="{BB962C8B-B14F-4D97-AF65-F5344CB8AC3E}">
        <p14:creationId xmlns:p14="http://schemas.microsoft.com/office/powerpoint/2010/main" val="3476701614"/>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Functional Testing Types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26</a:t>
            </a:fld>
            <a:endParaRPr lang="ru-RU"/>
          </a:p>
        </p:txBody>
      </p:sp>
      <p:sp>
        <p:nvSpPr>
          <p:cNvPr id="5" name="Content Placeholder 4"/>
          <p:cNvSpPr>
            <a:spLocks noGrp="1"/>
          </p:cNvSpPr>
          <p:nvPr>
            <p:ph sz="quarter" idx="1"/>
          </p:nvPr>
        </p:nvSpPr>
        <p:spPr>
          <a:xfrm>
            <a:off x="539552" y="1412776"/>
            <a:ext cx="8229600" cy="4937760"/>
          </a:xfrm>
        </p:spPr>
        <p:txBody>
          <a:bodyPr>
            <a:normAutofit lnSpcReduction="10000"/>
          </a:bodyPr>
          <a:lstStyle/>
          <a:p>
            <a:pPr marL="0" indent="0" algn="just">
              <a:buNone/>
            </a:pPr>
            <a:r>
              <a:rPr lang="en-GB" sz="2800" u="sng" dirty="0">
                <a:solidFill>
                  <a:srgbClr val="FF0000"/>
                </a:solidFill>
              </a:rPr>
              <a:t>Regression</a:t>
            </a:r>
          </a:p>
          <a:p>
            <a:pPr marL="0" indent="0" algn="just">
              <a:buNone/>
            </a:pPr>
            <a:r>
              <a:rPr lang="en-GB" sz="2800" dirty="0"/>
              <a:t>It is the </a:t>
            </a:r>
            <a:r>
              <a:rPr lang="en-GB" sz="2800" dirty="0">
                <a:solidFill>
                  <a:srgbClr val="FF0000"/>
                </a:solidFill>
              </a:rPr>
              <a:t>selective re-testing </a:t>
            </a:r>
            <a:r>
              <a:rPr lang="en-GB" sz="2800" dirty="0"/>
              <a:t>to detect faults introduced during modification of a system or system component, to verify that modifications or bug-fixing have not caused new defects, and to verify that a modified system or system component still meets its specified requirements.</a:t>
            </a:r>
          </a:p>
          <a:p>
            <a:pPr marL="0" indent="0" algn="just">
              <a:buNone/>
            </a:pPr>
            <a:endParaRPr lang="en-GB" sz="2800" dirty="0">
              <a:solidFill>
                <a:srgbClr val="333399"/>
              </a:solidFill>
            </a:endParaRPr>
          </a:p>
          <a:p>
            <a:pPr marL="0" indent="0" algn="just">
              <a:buNone/>
            </a:pPr>
            <a:r>
              <a:rPr lang="en-GB" sz="2800" u="sng" dirty="0">
                <a:solidFill>
                  <a:srgbClr val="FF0000"/>
                </a:solidFill>
              </a:rPr>
              <a:t>New F</a:t>
            </a:r>
            <a:r>
              <a:rPr lang="en-GB" sz="2800" u="sng" dirty="0" smtClean="0">
                <a:solidFill>
                  <a:srgbClr val="FF0000"/>
                </a:solidFill>
              </a:rPr>
              <a:t>eature Testing</a:t>
            </a:r>
            <a:endParaRPr lang="en-GB" sz="2800" u="sng" dirty="0">
              <a:solidFill>
                <a:srgbClr val="FF0000"/>
              </a:solidFill>
            </a:endParaRPr>
          </a:p>
          <a:p>
            <a:pPr marL="0" indent="0" algn="just">
              <a:buNone/>
            </a:pPr>
            <a:r>
              <a:rPr lang="en-GB" sz="2800" dirty="0"/>
              <a:t>Testing the </a:t>
            </a:r>
            <a:r>
              <a:rPr lang="en-GB" sz="2800" dirty="0">
                <a:solidFill>
                  <a:srgbClr val="FF0000"/>
                </a:solidFill>
              </a:rPr>
              <a:t>new features that have been added since the previous test cycle </a:t>
            </a:r>
            <a:r>
              <a:rPr lang="en-GB" sz="2800" dirty="0"/>
              <a:t>(since previous build</a:t>
            </a:r>
            <a:r>
              <a:rPr lang="en-GB" sz="2800" dirty="0" smtClean="0"/>
              <a:t>).</a:t>
            </a:r>
            <a:endParaRPr lang="en-GB" sz="2800" dirty="0"/>
          </a:p>
        </p:txBody>
      </p:sp>
    </p:spTree>
    <p:extLst>
      <p:ext uri="{BB962C8B-B14F-4D97-AF65-F5344CB8AC3E}">
        <p14:creationId xmlns:p14="http://schemas.microsoft.com/office/powerpoint/2010/main" val="2345590403"/>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Positive/Negative Testing</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27</a:t>
            </a:fld>
            <a:endParaRPr lang="ru-RU"/>
          </a:p>
        </p:txBody>
      </p:sp>
      <p:sp>
        <p:nvSpPr>
          <p:cNvPr id="5" name="Content Placeholder 4"/>
          <p:cNvSpPr>
            <a:spLocks noGrp="1"/>
          </p:cNvSpPr>
          <p:nvPr>
            <p:ph sz="quarter" idx="1"/>
          </p:nvPr>
        </p:nvSpPr>
        <p:spPr/>
        <p:txBody>
          <a:bodyPr>
            <a:normAutofit lnSpcReduction="10000"/>
          </a:bodyPr>
          <a:lstStyle/>
          <a:p>
            <a:pPr marL="0" indent="0" algn="just">
              <a:buNone/>
            </a:pPr>
            <a:r>
              <a:rPr lang="en-GB" sz="2800" u="sng" dirty="0" smtClean="0">
                <a:solidFill>
                  <a:srgbClr val="FF0000"/>
                </a:solidFill>
              </a:rPr>
              <a:t>Positive Testing</a:t>
            </a:r>
            <a:r>
              <a:rPr lang="en-GB" sz="2800" dirty="0" smtClean="0">
                <a:solidFill>
                  <a:srgbClr val="FF0000"/>
                </a:solidFill>
              </a:rPr>
              <a:t> </a:t>
            </a:r>
            <a:r>
              <a:rPr lang="en-GB" sz="2800" dirty="0"/>
              <a:t>is that testing which attempts to show that a given module of an application does not do what it is supposed to do.</a:t>
            </a:r>
            <a:r>
              <a:rPr lang="en-US" sz="2800" dirty="0"/>
              <a:t> We pass</a:t>
            </a:r>
            <a:r>
              <a:rPr lang="en-US" sz="2800" dirty="0">
                <a:solidFill>
                  <a:srgbClr val="333399"/>
                </a:solidFill>
              </a:rPr>
              <a:t> </a:t>
            </a:r>
            <a:r>
              <a:rPr lang="en-US" sz="2800" dirty="0">
                <a:solidFill>
                  <a:srgbClr val="FF0000"/>
                </a:solidFill>
              </a:rPr>
              <a:t>absolutely correct data, execute application in absolutely correct environment and conditions.</a:t>
            </a:r>
            <a:r>
              <a:rPr lang="en-US" sz="2800" dirty="0">
                <a:solidFill>
                  <a:srgbClr val="333399"/>
                </a:solidFill>
              </a:rPr>
              <a:t> </a:t>
            </a:r>
            <a:r>
              <a:rPr lang="en-US" sz="2800" dirty="0"/>
              <a:t>It </a:t>
            </a:r>
            <a:r>
              <a:rPr lang="en-US" sz="2800" dirty="0" err="1"/>
              <a:t>it</a:t>
            </a:r>
            <a:r>
              <a:rPr lang="en-US" sz="2800" dirty="0"/>
              <a:t> fails – things are bad.</a:t>
            </a:r>
            <a:endParaRPr lang="ru-RU" sz="2800" dirty="0"/>
          </a:p>
          <a:p>
            <a:pPr marL="0" indent="0" algn="just">
              <a:buNone/>
            </a:pPr>
            <a:endParaRPr lang="en-GB" sz="2800" dirty="0">
              <a:solidFill>
                <a:srgbClr val="333399"/>
              </a:solidFill>
            </a:endParaRPr>
          </a:p>
          <a:p>
            <a:pPr marL="0" indent="0" algn="just">
              <a:buNone/>
            </a:pPr>
            <a:r>
              <a:rPr lang="en-GB" sz="2800" u="sng" dirty="0">
                <a:solidFill>
                  <a:srgbClr val="FF0000"/>
                </a:solidFill>
              </a:rPr>
              <a:t>Negative </a:t>
            </a:r>
            <a:r>
              <a:rPr lang="en-GB" sz="2800" u="sng" dirty="0" smtClean="0">
                <a:solidFill>
                  <a:srgbClr val="FF0000"/>
                </a:solidFill>
              </a:rPr>
              <a:t>Testing</a:t>
            </a:r>
            <a:r>
              <a:rPr lang="en-GB" sz="2800" dirty="0" smtClean="0">
                <a:solidFill>
                  <a:srgbClr val="FF0000"/>
                </a:solidFill>
              </a:rPr>
              <a:t> </a:t>
            </a:r>
            <a:r>
              <a:rPr lang="en-GB" sz="2800" dirty="0"/>
              <a:t>is that testing which attempts to show that the module does something that it is not supposed to do. </a:t>
            </a:r>
            <a:r>
              <a:rPr lang="en-GB" sz="2800" dirty="0">
                <a:solidFill>
                  <a:srgbClr val="FF0000"/>
                </a:solidFill>
              </a:rPr>
              <a:t>We </a:t>
            </a:r>
            <a:r>
              <a:rPr lang="ru-RU" sz="2800" dirty="0">
                <a:solidFill>
                  <a:srgbClr val="FF0000"/>
                </a:solidFill>
              </a:rPr>
              <a:t>«</a:t>
            </a:r>
            <a:r>
              <a:rPr lang="en-US" sz="2800" dirty="0">
                <a:solidFill>
                  <a:srgbClr val="FF0000"/>
                </a:solidFill>
              </a:rPr>
              <a:t>play tricks</a:t>
            </a:r>
            <a:r>
              <a:rPr lang="ru-RU" sz="2800" dirty="0">
                <a:solidFill>
                  <a:srgbClr val="FF0000"/>
                </a:solidFill>
              </a:rPr>
              <a:t>»</a:t>
            </a:r>
            <a:r>
              <a:rPr lang="en-US" sz="2800" dirty="0">
                <a:solidFill>
                  <a:srgbClr val="FF0000"/>
                </a:solidFill>
              </a:rPr>
              <a:t> with application, </a:t>
            </a:r>
            <a:r>
              <a:rPr lang="en-US" sz="2800" dirty="0" err="1">
                <a:solidFill>
                  <a:srgbClr val="FF0000"/>
                </a:solidFill>
              </a:rPr>
              <a:t>f.e</a:t>
            </a:r>
            <a:r>
              <a:rPr lang="en-US" sz="2800" dirty="0">
                <a:solidFill>
                  <a:srgbClr val="FF0000"/>
                </a:solidFill>
              </a:rPr>
              <a:t>. try to divide by zero or so on. </a:t>
            </a:r>
            <a:r>
              <a:rPr lang="en-US" sz="2800" dirty="0"/>
              <a:t>Application is supposed to react correctly (i.e. to point to user mistakes but not to fail).</a:t>
            </a:r>
            <a:endParaRPr lang="en-GB" sz="2800" dirty="0"/>
          </a:p>
          <a:p>
            <a:pPr marL="0" indent="0">
              <a:buNone/>
            </a:pPr>
            <a:endParaRPr lang="ru-RU" dirty="0"/>
          </a:p>
        </p:txBody>
      </p:sp>
    </p:spTree>
    <p:extLst>
      <p:ext uri="{BB962C8B-B14F-4D97-AF65-F5344CB8AC3E}">
        <p14:creationId xmlns:p14="http://schemas.microsoft.com/office/powerpoint/2010/main" val="3030429008"/>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Smoke Testing </a:t>
            </a:r>
            <a:r>
              <a:rPr lang="en-US" dirty="0" err="1" smtClean="0"/>
              <a:t>vs</a:t>
            </a:r>
            <a:r>
              <a:rPr lang="en-US" dirty="0" smtClean="0"/>
              <a:t> Sanity 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28</a:t>
            </a:fld>
            <a:endParaRPr lang="ru-RU"/>
          </a:p>
        </p:txBody>
      </p:sp>
      <p:sp>
        <p:nvSpPr>
          <p:cNvPr id="5" name="Content Placeholder 4"/>
          <p:cNvSpPr>
            <a:spLocks noGrp="1"/>
          </p:cNvSpPr>
          <p:nvPr>
            <p:ph sz="quarter" idx="1"/>
          </p:nvPr>
        </p:nvSpPr>
        <p:spPr/>
        <p:txBody>
          <a:bodyPr/>
          <a:lstStyle/>
          <a:p>
            <a:pPr marL="0" indent="0" algn="just">
              <a:buNone/>
            </a:pPr>
            <a:r>
              <a:rPr lang="en-US" dirty="0"/>
              <a:t>When a build is received, a </a:t>
            </a:r>
            <a:r>
              <a:rPr lang="en-US" u="sng" dirty="0">
                <a:solidFill>
                  <a:srgbClr val="FF0000"/>
                </a:solidFill>
              </a:rPr>
              <a:t>smoke test</a:t>
            </a:r>
            <a:r>
              <a:rPr lang="en-US" b="1" dirty="0">
                <a:solidFill>
                  <a:srgbClr val="FF0000"/>
                </a:solidFill>
              </a:rPr>
              <a:t> </a:t>
            </a:r>
            <a:r>
              <a:rPr lang="en-US" dirty="0"/>
              <a:t>is run to ascertain if the build is stable and it can be considered for further testing</a:t>
            </a:r>
            <a:r>
              <a:rPr lang="en-US" dirty="0" smtClean="0"/>
              <a:t>.</a:t>
            </a:r>
          </a:p>
          <a:p>
            <a:pPr marL="0" indent="0" algn="just">
              <a:buNone/>
            </a:pPr>
            <a:endParaRPr lang="en-US" dirty="0"/>
          </a:p>
          <a:p>
            <a:pPr marL="0" indent="0" algn="just">
              <a:buNone/>
            </a:pPr>
            <a:r>
              <a:rPr lang="en-US" dirty="0"/>
              <a:t>Once a new build is obtained with minor revisions, instead of doing a through regression, a </a:t>
            </a:r>
            <a:r>
              <a:rPr lang="en-US" u="sng" dirty="0">
                <a:solidFill>
                  <a:srgbClr val="FF0000"/>
                </a:solidFill>
              </a:rPr>
              <a:t>sanity</a:t>
            </a:r>
            <a:r>
              <a:rPr lang="en-US" b="1" dirty="0">
                <a:solidFill>
                  <a:srgbClr val="FF0000"/>
                </a:solidFill>
              </a:rPr>
              <a:t> </a:t>
            </a:r>
            <a:r>
              <a:rPr lang="en-US" dirty="0"/>
              <a:t>is performed so as to ascertain the build has indeed rectified the issues and no further issue has been introduced by the fixes.  It’s generally a subset of regression testing.</a:t>
            </a:r>
          </a:p>
          <a:p>
            <a:pPr marL="0" indent="0" algn="just">
              <a:buNone/>
            </a:pPr>
            <a:endParaRPr lang="ru-RU" dirty="0"/>
          </a:p>
        </p:txBody>
      </p:sp>
    </p:spTree>
    <p:extLst>
      <p:ext uri="{BB962C8B-B14F-4D97-AF65-F5344CB8AC3E}">
        <p14:creationId xmlns:p14="http://schemas.microsoft.com/office/powerpoint/2010/main" val="2433278255"/>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064" y="4293096"/>
            <a:ext cx="3692525" cy="209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normAutofit/>
          </a:bodyPr>
          <a:lstStyle/>
          <a:p>
            <a:r>
              <a:rPr lang="en-US" dirty="0">
                <a:solidFill>
                  <a:schemeClr val="accent1"/>
                </a:solidFill>
              </a:rPr>
              <a:t>Functional Testing: R</a:t>
            </a:r>
            <a:r>
              <a:rPr lang="en-US" dirty="0" smtClean="0">
                <a:solidFill>
                  <a:schemeClr val="accent1"/>
                </a:solidFill>
              </a:rPr>
              <a:t>ecommendations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29</a:t>
            </a:fld>
            <a:endParaRPr lang="ru-RU"/>
          </a:p>
        </p:txBody>
      </p:sp>
      <p:sp>
        <p:nvSpPr>
          <p:cNvPr id="5" name="Content Placeholder 4"/>
          <p:cNvSpPr>
            <a:spLocks noGrp="1"/>
          </p:cNvSpPr>
          <p:nvPr>
            <p:ph sz="quarter" idx="1"/>
          </p:nvPr>
        </p:nvSpPr>
        <p:spPr>
          <a:xfrm>
            <a:off x="539552" y="1268760"/>
            <a:ext cx="8229600" cy="4937760"/>
          </a:xfrm>
        </p:spPr>
        <p:txBody>
          <a:bodyPr/>
          <a:lstStyle/>
          <a:p>
            <a:pPr marL="522287" lvl="1" indent="-342900">
              <a:spcBef>
                <a:spcPct val="30000"/>
              </a:spcBef>
            </a:pPr>
            <a:r>
              <a:rPr lang="en-GB" sz="2100" dirty="0">
                <a:solidFill>
                  <a:srgbClr val="FF0000"/>
                </a:solidFill>
              </a:rPr>
              <a:t>Make software fail,</a:t>
            </a:r>
            <a:r>
              <a:rPr lang="en-GB" sz="2100" dirty="0">
                <a:solidFill>
                  <a:srgbClr val="333399"/>
                </a:solidFill>
              </a:rPr>
              <a:t> </a:t>
            </a:r>
            <a:r>
              <a:rPr lang="en-GB" sz="2100" dirty="0">
                <a:solidFill>
                  <a:schemeClr val="tx1"/>
                </a:solidFill>
              </a:rPr>
              <a:t>don’t just confirm that it works.</a:t>
            </a:r>
          </a:p>
          <a:p>
            <a:pPr marL="522287" lvl="1" indent="-342900">
              <a:spcBef>
                <a:spcPct val="30000"/>
              </a:spcBef>
            </a:pPr>
            <a:r>
              <a:rPr lang="en-GB" sz="2100" dirty="0">
                <a:solidFill>
                  <a:schemeClr val="tx1"/>
                </a:solidFill>
              </a:rPr>
              <a:t>Focus on </a:t>
            </a:r>
            <a:r>
              <a:rPr lang="en-GB" sz="2100" dirty="0">
                <a:solidFill>
                  <a:srgbClr val="FF0000"/>
                </a:solidFill>
              </a:rPr>
              <a:t>abnormal </a:t>
            </a:r>
            <a:r>
              <a:rPr lang="en-GB" sz="2100" dirty="0">
                <a:solidFill>
                  <a:schemeClr val="tx1"/>
                </a:solidFill>
              </a:rPr>
              <a:t>and </a:t>
            </a:r>
            <a:r>
              <a:rPr lang="en-GB" sz="2100" dirty="0">
                <a:solidFill>
                  <a:srgbClr val="FF0000"/>
                </a:solidFill>
              </a:rPr>
              <a:t>stressful </a:t>
            </a:r>
            <a:r>
              <a:rPr lang="en-GB" sz="2100" dirty="0">
                <a:solidFill>
                  <a:schemeClr val="tx1"/>
                </a:solidFill>
              </a:rPr>
              <a:t>conditions,</a:t>
            </a:r>
            <a:r>
              <a:rPr lang="en-GB" sz="2100" dirty="0"/>
              <a:t> </a:t>
            </a:r>
            <a:r>
              <a:rPr lang="en-GB" sz="2100" dirty="0">
                <a:solidFill>
                  <a:srgbClr val="FF0000"/>
                </a:solidFill>
              </a:rPr>
              <a:t>boundary </a:t>
            </a:r>
            <a:r>
              <a:rPr lang="en-GB" sz="2100" dirty="0">
                <a:solidFill>
                  <a:schemeClr val="tx1"/>
                </a:solidFill>
              </a:rPr>
              <a:t>testing.</a:t>
            </a:r>
          </a:p>
          <a:p>
            <a:pPr marL="522287" lvl="1" indent="-342900">
              <a:spcBef>
                <a:spcPct val="30000"/>
              </a:spcBef>
            </a:pPr>
            <a:r>
              <a:rPr lang="en-GB" sz="2100" dirty="0">
                <a:solidFill>
                  <a:schemeClr val="tx1"/>
                </a:solidFill>
              </a:rPr>
              <a:t>Testing </a:t>
            </a:r>
            <a:r>
              <a:rPr lang="en-GB" sz="2100" dirty="0">
                <a:solidFill>
                  <a:srgbClr val="FF0000"/>
                </a:solidFill>
              </a:rPr>
              <a:t>against </a:t>
            </a:r>
            <a:r>
              <a:rPr lang="en-GB" sz="2100" dirty="0">
                <a:solidFill>
                  <a:schemeClr val="tx1"/>
                </a:solidFill>
              </a:rPr>
              <a:t>specifications and </a:t>
            </a:r>
            <a:r>
              <a:rPr lang="en-GB" sz="2100" dirty="0">
                <a:solidFill>
                  <a:srgbClr val="FF0000"/>
                </a:solidFill>
              </a:rPr>
              <a:t>outside </a:t>
            </a:r>
            <a:r>
              <a:rPr lang="en-GB" sz="2100" dirty="0">
                <a:solidFill>
                  <a:schemeClr val="tx1"/>
                </a:solidFill>
              </a:rPr>
              <a:t>specifications.</a:t>
            </a:r>
          </a:p>
          <a:p>
            <a:pPr marL="522287" lvl="1" indent="-342900">
              <a:spcBef>
                <a:spcPct val="30000"/>
              </a:spcBef>
            </a:pPr>
            <a:r>
              <a:rPr lang="en-GB" sz="2100" dirty="0">
                <a:solidFill>
                  <a:schemeClr val="tx1"/>
                </a:solidFill>
              </a:rPr>
              <a:t>Assume the </a:t>
            </a:r>
            <a:r>
              <a:rPr lang="en-GB" sz="2100" dirty="0">
                <a:solidFill>
                  <a:srgbClr val="FF0000"/>
                </a:solidFill>
              </a:rPr>
              <a:t>hardware may fail</a:t>
            </a:r>
            <a:r>
              <a:rPr lang="en-GB" sz="2100" dirty="0"/>
              <a:t>.</a:t>
            </a:r>
          </a:p>
          <a:p>
            <a:pPr marL="522287" lvl="1" indent="-342900">
              <a:spcBef>
                <a:spcPct val="30000"/>
              </a:spcBef>
            </a:pPr>
            <a:r>
              <a:rPr lang="en-GB" sz="2100" dirty="0">
                <a:solidFill>
                  <a:srgbClr val="FF0000"/>
                </a:solidFill>
              </a:rPr>
              <a:t>Do not plan</a:t>
            </a:r>
            <a:r>
              <a:rPr lang="en-GB" sz="2100" dirty="0"/>
              <a:t> </a:t>
            </a:r>
            <a:r>
              <a:rPr lang="en-GB" sz="2100" dirty="0">
                <a:solidFill>
                  <a:schemeClr val="tx1"/>
                </a:solidFill>
              </a:rPr>
              <a:t>tests assuming that </a:t>
            </a:r>
            <a:r>
              <a:rPr lang="en-GB" sz="2100" dirty="0">
                <a:solidFill>
                  <a:srgbClr val="FF0000"/>
                </a:solidFill>
              </a:rPr>
              <a:t>no errors will be found</a:t>
            </a:r>
            <a:r>
              <a:rPr lang="en-GB" sz="2100" dirty="0">
                <a:solidFill>
                  <a:schemeClr val="accent2"/>
                </a:solidFill>
              </a:rPr>
              <a:t>.</a:t>
            </a:r>
          </a:p>
          <a:p>
            <a:pPr marL="522287" lvl="1" indent="-342900">
              <a:spcBef>
                <a:spcPct val="30000"/>
              </a:spcBef>
            </a:pPr>
            <a:r>
              <a:rPr lang="en-GB" sz="2100" dirty="0">
                <a:solidFill>
                  <a:srgbClr val="FF0000"/>
                </a:solidFill>
              </a:rPr>
              <a:t>Be sceptical </a:t>
            </a:r>
            <a:r>
              <a:rPr lang="en-GB" sz="2100" dirty="0">
                <a:solidFill>
                  <a:schemeClr val="tx1"/>
                </a:solidFill>
              </a:rPr>
              <a:t>of everything!</a:t>
            </a:r>
          </a:p>
          <a:p>
            <a:pPr marL="522287" lvl="1" indent="-342900">
              <a:spcBef>
                <a:spcPct val="30000"/>
              </a:spcBef>
            </a:pPr>
            <a:r>
              <a:rPr lang="en-GB" sz="2100" dirty="0">
                <a:solidFill>
                  <a:schemeClr val="tx1"/>
                </a:solidFill>
              </a:rPr>
              <a:t>Involve Customers if you can, </a:t>
            </a:r>
            <a:r>
              <a:rPr lang="en-GB" sz="2100" dirty="0">
                <a:solidFill>
                  <a:srgbClr val="FF0000"/>
                </a:solidFill>
              </a:rPr>
              <a:t>act Like a Customer </a:t>
            </a:r>
            <a:r>
              <a:rPr lang="en-GB" sz="2100" dirty="0">
                <a:solidFill>
                  <a:schemeClr val="tx1"/>
                </a:solidFill>
              </a:rPr>
              <a:t>if you can’t.</a:t>
            </a:r>
          </a:p>
          <a:p>
            <a:pPr marL="522287" lvl="1" indent="-342900">
              <a:spcBef>
                <a:spcPct val="30000"/>
              </a:spcBef>
            </a:pPr>
            <a:r>
              <a:rPr lang="en-GB" sz="2100" dirty="0">
                <a:solidFill>
                  <a:schemeClr val="tx1"/>
                </a:solidFill>
              </a:rPr>
              <a:t>Emphasise testing of </a:t>
            </a:r>
            <a:r>
              <a:rPr lang="en-GB" sz="2100" dirty="0">
                <a:solidFill>
                  <a:srgbClr val="FF0000"/>
                </a:solidFill>
              </a:rPr>
              <a:t>critical functions</a:t>
            </a:r>
            <a:r>
              <a:rPr lang="en-GB" sz="2100" dirty="0">
                <a:solidFill>
                  <a:schemeClr val="accent2"/>
                </a:solidFill>
              </a:rPr>
              <a:t>.</a:t>
            </a:r>
            <a:endParaRPr lang="en-GB" sz="2100" dirty="0"/>
          </a:p>
        </p:txBody>
      </p:sp>
    </p:spTree>
    <p:extLst>
      <p:ext uri="{BB962C8B-B14F-4D97-AF65-F5344CB8AC3E}">
        <p14:creationId xmlns:p14="http://schemas.microsoft.com/office/powerpoint/2010/main" val="1444229127"/>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r>
              <a:rPr lang="en-US" dirty="0"/>
              <a:t>into Software Testing</a:t>
            </a:r>
            <a:endParaRPr lang="ru-RU" dirty="0"/>
          </a:p>
        </p:txBody>
      </p:sp>
      <p:sp>
        <p:nvSpPr>
          <p:cNvPr id="3" name="Text Placeholder 2"/>
          <p:cNvSpPr>
            <a:spLocks noGrp="1"/>
          </p:cNvSpPr>
          <p:nvPr>
            <p:ph type="body" idx="1"/>
          </p:nvPr>
        </p:nvSpPr>
        <p:spPr/>
        <p:txBody>
          <a:bodyPr/>
          <a:lstStyle/>
          <a:p>
            <a:r>
              <a:rPr lang="en-US" dirty="0" smtClean="0"/>
              <a:t>Software Testing.  What Does It Mean?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a:t>
            </a:fld>
            <a:endParaRPr lang="ru-RU"/>
          </a:p>
        </p:txBody>
      </p:sp>
    </p:spTree>
    <p:extLst>
      <p:ext uri="{BB962C8B-B14F-4D97-AF65-F5344CB8AC3E}">
        <p14:creationId xmlns:p14="http://schemas.microsoft.com/office/powerpoint/2010/main" val="233822768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Software </a:t>
            </a:r>
            <a:r>
              <a:rPr lang="en-US" dirty="0"/>
              <a:t>Testing</a:t>
            </a:r>
            <a:endParaRPr lang="ru-RU" dirty="0"/>
          </a:p>
        </p:txBody>
      </p:sp>
      <p:sp>
        <p:nvSpPr>
          <p:cNvPr id="3" name="Text Placeholder 2"/>
          <p:cNvSpPr>
            <a:spLocks noGrp="1"/>
          </p:cNvSpPr>
          <p:nvPr>
            <p:ph type="body" idx="1"/>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30</a:t>
            </a:fld>
            <a:endParaRPr lang="ru-RU"/>
          </a:p>
        </p:txBody>
      </p:sp>
    </p:spTree>
    <p:extLst>
      <p:ext uri="{BB962C8B-B14F-4D97-AF65-F5344CB8AC3E}">
        <p14:creationId xmlns:p14="http://schemas.microsoft.com/office/powerpoint/2010/main" val="130228802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GUI Testing</a:t>
            </a:r>
            <a:endParaRPr lang="ru-RU" dirty="0">
              <a:latin typeface="+mj-lt"/>
            </a:endParaRPr>
          </a:p>
        </p:txBody>
      </p:sp>
      <p:sp>
        <p:nvSpPr>
          <p:cNvPr id="3" name="Text Placeholder 2"/>
          <p:cNvSpPr>
            <a:spLocks noGrp="1"/>
          </p:cNvSpPr>
          <p:nvPr>
            <p:ph type="body" idx="2"/>
          </p:nvPr>
        </p:nvSpPr>
        <p:spPr/>
        <p:txBody>
          <a:bodyPr>
            <a:normAutofit fontScale="92500"/>
          </a:bodyPr>
          <a:lstStyle/>
          <a:p>
            <a:pPr lvl="0"/>
            <a:r>
              <a:rPr lang="en-US" b="1" dirty="0"/>
              <a:t>Text Box</a:t>
            </a:r>
            <a:endParaRPr lang="ru-RU" dirty="0"/>
          </a:p>
          <a:p>
            <a:pPr lvl="0"/>
            <a:r>
              <a:rPr lang="en-US" b="1" dirty="0"/>
              <a:t>Radio Button</a:t>
            </a:r>
            <a:endParaRPr lang="ru-RU" dirty="0"/>
          </a:p>
          <a:p>
            <a:pPr lvl="0"/>
            <a:r>
              <a:rPr lang="en-US" b="1" dirty="0"/>
              <a:t>Check Boxes</a:t>
            </a:r>
            <a:endParaRPr lang="ru-RU" dirty="0"/>
          </a:p>
          <a:p>
            <a:pPr lvl="0"/>
            <a:r>
              <a:rPr lang="en-US" b="1" dirty="0"/>
              <a:t>Command Buttons</a:t>
            </a:r>
            <a:endParaRPr lang="ru-RU" dirty="0"/>
          </a:p>
          <a:p>
            <a:pPr lvl="0"/>
            <a:r>
              <a:rPr lang="en-US" b="1" dirty="0"/>
              <a:t>Aesthetic Conditions</a:t>
            </a:r>
            <a:endParaRPr lang="ru-RU" dirty="0"/>
          </a:p>
          <a:p>
            <a:pPr lvl="0"/>
            <a:r>
              <a:rPr lang="en-US" b="1" dirty="0"/>
              <a:t>Validation Conditions </a:t>
            </a:r>
            <a:endParaRPr lang="ru-RU" dirty="0"/>
          </a:p>
          <a:p>
            <a:pPr lvl="0"/>
            <a:r>
              <a:rPr lang="en-US" b="1" dirty="0"/>
              <a:t>Usability Conditions</a:t>
            </a:r>
            <a:endParaRPr lang="ru-RU" dirty="0"/>
          </a:p>
          <a:p>
            <a:pPr lvl="0"/>
            <a:r>
              <a:rPr lang="en-US" b="1" dirty="0"/>
              <a:t>Data Integrity Conditions</a:t>
            </a:r>
            <a:endParaRPr lang="ru-RU" dirty="0"/>
          </a:p>
          <a:p>
            <a:pPr lvl="0"/>
            <a:r>
              <a:rPr lang="en-US" b="1" dirty="0"/>
              <a:t>Date Field Checks</a:t>
            </a:r>
            <a:endParaRPr lang="ru-RU" dirty="0"/>
          </a:p>
          <a:p>
            <a:pPr lvl="0"/>
            <a:r>
              <a:rPr lang="en-US" b="1" dirty="0"/>
              <a:t> Alpha Field </a:t>
            </a:r>
            <a:r>
              <a:rPr lang="en-US" b="1" dirty="0" smtClean="0"/>
              <a:t>Checks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31</a:t>
            </a:fld>
            <a:endParaRPr lang="ru-RU"/>
          </a:p>
        </p:txBody>
      </p:sp>
      <p:sp>
        <p:nvSpPr>
          <p:cNvPr id="6" name="Content Placeholder 5"/>
          <p:cNvSpPr>
            <a:spLocks noGrp="1"/>
          </p:cNvSpPr>
          <p:nvPr>
            <p:ph sz="quarter" idx="1"/>
          </p:nvPr>
        </p:nvSpPr>
        <p:spPr/>
        <p:txBody>
          <a:bodyPr/>
          <a:lstStyle/>
          <a:p>
            <a:r>
              <a:rPr lang="en-US" sz="2800" u="sng" dirty="0">
                <a:solidFill>
                  <a:srgbClr val="FF0000"/>
                </a:solidFill>
              </a:rPr>
              <a:t>GUI </a:t>
            </a:r>
            <a:r>
              <a:rPr lang="en-US" sz="2800" u="sng" dirty="0" smtClean="0">
                <a:solidFill>
                  <a:srgbClr val="FF0000"/>
                </a:solidFill>
              </a:rPr>
              <a:t>Testing</a:t>
            </a:r>
            <a:r>
              <a:rPr lang="en-US" sz="2800" dirty="0" smtClean="0"/>
              <a:t> </a:t>
            </a:r>
            <a:r>
              <a:rPr lang="en-US" sz="2800" dirty="0"/>
              <a:t>is a process to test application's user interface and to make sure that it confirms the design requirements.</a:t>
            </a:r>
            <a:endParaRPr lang="ru-RU" dirty="0"/>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57" y="2420888"/>
            <a:ext cx="5407562" cy="33843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9516900"/>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Usability Testing</a:t>
            </a:r>
            <a:endParaRPr lang="ru-RU" dirty="0">
              <a:latin typeface="+mj-lt"/>
            </a:endParaRPr>
          </a:p>
        </p:txBody>
      </p:sp>
      <p:sp>
        <p:nvSpPr>
          <p:cNvPr id="3" name="Text Placeholder 2"/>
          <p:cNvSpPr>
            <a:spLocks noGrp="1"/>
          </p:cNvSpPr>
          <p:nvPr>
            <p:ph type="body" idx="2"/>
          </p:nvPr>
        </p:nvSpPr>
        <p:spPr/>
        <p:txBody>
          <a:bodyPr>
            <a:normAutofit/>
          </a:bodyPr>
          <a:lstStyle/>
          <a:p>
            <a:pPr algn="just"/>
            <a:r>
              <a:rPr lang="en-GB" sz="2000" u="sng" dirty="0" smtClean="0">
                <a:solidFill>
                  <a:srgbClr val="FF0000"/>
                </a:solidFill>
              </a:rPr>
              <a:t>Usability Testing </a:t>
            </a:r>
            <a:r>
              <a:rPr lang="en-GB" sz="2000" dirty="0">
                <a:solidFill>
                  <a:schemeClr val="tx1"/>
                </a:solidFill>
              </a:rPr>
              <a:t>analyses user reaction to a product</a:t>
            </a:r>
            <a:r>
              <a:rPr lang="en-GB" sz="2000" dirty="0">
                <a:solidFill>
                  <a:srgbClr val="333399"/>
                </a:solidFill>
              </a:rPr>
              <a:t>. </a:t>
            </a:r>
            <a:r>
              <a:rPr lang="en-GB" sz="2000" dirty="0">
                <a:solidFill>
                  <a:srgbClr val="FF0000"/>
                </a:solidFill>
              </a:rPr>
              <a:t>It checks whether the product is useful, easy to use and learn.</a:t>
            </a:r>
            <a:r>
              <a:rPr lang="en-GB" sz="2000" dirty="0">
                <a:solidFill>
                  <a:schemeClr val="tx1"/>
                </a:solidFill>
              </a:rPr>
              <a:t> All in all, it must satisfy users needs.</a:t>
            </a:r>
          </a:p>
          <a:p>
            <a:endParaRPr lang="ru-RU" sz="2000"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32</a:t>
            </a:fld>
            <a:endParaRPr lang="ru-RU"/>
          </a:p>
        </p:txBody>
      </p:sp>
      <p:pic>
        <p:nvPicPr>
          <p:cNvPr id="3074" name="Picture 2" descr="http://4.bp.blogspot.com/_vqiYktFSUq8/TTQorwA7QNI/AAAAAAAAARU/GAbVqaeXBvw/s1600/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188640"/>
            <a:ext cx="3888432" cy="5950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070764"/>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484784"/>
            <a:ext cx="3714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492896"/>
            <a:ext cx="3744416" cy="36057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lstStyle/>
          <a:p>
            <a:r>
              <a:rPr lang="en-US" dirty="0"/>
              <a:t>Usability Testing</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33</a:t>
            </a:fld>
            <a:endParaRPr lang="ru-RU"/>
          </a:p>
        </p:txBody>
      </p:sp>
    </p:spTree>
    <p:extLst>
      <p:ext uri="{BB962C8B-B14F-4D97-AF65-F5344CB8AC3E}">
        <p14:creationId xmlns:p14="http://schemas.microsoft.com/office/powerpoint/2010/main" val="385514589"/>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34</a:t>
            </a:fld>
            <a:endParaRPr lang="ru-RU" dirty="0"/>
          </a:p>
        </p:txBody>
      </p:sp>
      <p:sp>
        <p:nvSpPr>
          <p:cNvPr id="5" name="Content Placeholder 4"/>
          <p:cNvSpPr>
            <a:spLocks noGrp="1"/>
          </p:cNvSpPr>
          <p:nvPr>
            <p:ph sz="quarter" idx="1"/>
          </p:nvPr>
        </p:nvSpPr>
        <p:spPr>
          <a:xfrm>
            <a:off x="457200" y="1219200"/>
            <a:ext cx="8229600" cy="5090120"/>
          </a:xfrm>
        </p:spPr>
        <p:txBody>
          <a:bodyPr>
            <a:normAutofit fontScale="77500" lnSpcReduction="20000"/>
          </a:bodyPr>
          <a:lstStyle/>
          <a:p>
            <a:pPr marL="0" indent="0" algn="just">
              <a:buNone/>
            </a:pPr>
            <a:r>
              <a:rPr lang="en-US" u="sng" dirty="0">
                <a:solidFill>
                  <a:srgbClr val="FF0000"/>
                </a:solidFill>
              </a:rPr>
              <a:t>Performance Testing:</a:t>
            </a:r>
            <a:r>
              <a:rPr lang="en-US" b="1" dirty="0">
                <a:solidFill>
                  <a:srgbClr val="FF0000"/>
                </a:solidFill>
              </a:rPr>
              <a:t> </a:t>
            </a:r>
            <a:r>
              <a:rPr lang="en-US" dirty="0"/>
              <a:t>The goal of performance testing is not to find bugs, but to eliminate bottlenecks and establish a baseline for future regression testing.</a:t>
            </a:r>
          </a:p>
          <a:p>
            <a:pPr marL="0" indent="0" algn="just">
              <a:buNone/>
            </a:pPr>
            <a:r>
              <a:rPr lang="en-US" u="sng" dirty="0">
                <a:solidFill>
                  <a:srgbClr val="FF0000"/>
                </a:solidFill>
              </a:rPr>
              <a:t>Load </a:t>
            </a:r>
            <a:r>
              <a:rPr lang="en-US" u="sng" dirty="0" smtClean="0">
                <a:solidFill>
                  <a:srgbClr val="FF0000"/>
                </a:solidFill>
              </a:rPr>
              <a:t>Testing:</a:t>
            </a:r>
            <a:r>
              <a:rPr lang="en-US" b="1" dirty="0"/>
              <a:t> </a:t>
            </a:r>
            <a:r>
              <a:rPr lang="en-US" dirty="0"/>
              <a:t>To verify application behavior under normal and peak load conditions</a:t>
            </a:r>
          </a:p>
          <a:p>
            <a:pPr marL="0" indent="0" algn="just">
              <a:buNone/>
            </a:pPr>
            <a:r>
              <a:rPr lang="en-US" u="sng" dirty="0">
                <a:solidFill>
                  <a:srgbClr val="FF0000"/>
                </a:solidFill>
              </a:rPr>
              <a:t>Stress Testing:</a:t>
            </a:r>
            <a:r>
              <a:rPr lang="en-US" dirty="0">
                <a:solidFill>
                  <a:srgbClr val="FF0000"/>
                </a:solidFill>
              </a:rPr>
              <a:t> </a:t>
            </a:r>
            <a:r>
              <a:rPr lang="en-US" dirty="0"/>
              <a:t>To determine application’s behavior when it is pushed beyond normal or peak load conditions.</a:t>
            </a:r>
          </a:p>
          <a:p>
            <a:pPr marL="274320" lvl="1" indent="0" algn="just">
              <a:buNone/>
            </a:pPr>
            <a:r>
              <a:rPr lang="en-US" sz="2400" dirty="0" smtClean="0"/>
              <a:t>a. double </a:t>
            </a:r>
            <a:r>
              <a:rPr lang="en-US" sz="2400" dirty="0"/>
              <a:t>the baseline number for concurrent users/HTTP connections</a:t>
            </a:r>
          </a:p>
          <a:p>
            <a:pPr marL="0" indent="0" algn="just">
              <a:buNone/>
            </a:pPr>
            <a:r>
              <a:rPr lang="en-US" u="sng" dirty="0" smtClean="0">
                <a:solidFill>
                  <a:srgbClr val="FF0000"/>
                </a:solidFill>
              </a:rPr>
              <a:t>Volume Testing:</a:t>
            </a:r>
            <a:r>
              <a:rPr lang="en-US" b="1" dirty="0" smtClean="0">
                <a:solidFill>
                  <a:srgbClr val="FF0000"/>
                </a:solidFill>
              </a:rPr>
              <a:t> </a:t>
            </a:r>
            <a:r>
              <a:rPr lang="en-US" dirty="0" smtClean="0"/>
              <a:t>Testing where the system is subjected  to large volumes of data.</a:t>
            </a:r>
          </a:p>
          <a:p>
            <a:pPr marL="274320" lvl="1" indent="0" algn="just">
              <a:buNone/>
            </a:pPr>
            <a:r>
              <a:rPr lang="en-US" dirty="0" smtClean="0"/>
              <a:t>a</a:t>
            </a:r>
            <a:r>
              <a:rPr lang="en-US" dirty="0"/>
              <a:t>. testing a word processor by editing a very large document</a:t>
            </a:r>
          </a:p>
          <a:p>
            <a:pPr marL="274320" lvl="1" indent="0" algn="just">
              <a:buNone/>
            </a:pPr>
            <a:r>
              <a:rPr lang="en-US" dirty="0"/>
              <a:t>b. testing a printer by sending it a very large </a:t>
            </a:r>
            <a:r>
              <a:rPr lang="en-US" dirty="0" smtClean="0"/>
              <a:t>job</a:t>
            </a:r>
          </a:p>
          <a:p>
            <a:pPr marL="0" indent="0" algn="just">
              <a:buNone/>
            </a:pPr>
            <a:r>
              <a:rPr lang="en-US" u="sng" dirty="0" smtClean="0">
                <a:solidFill>
                  <a:srgbClr val="FF0000"/>
                </a:solidFill>
              </a:rPr>
              <a:t>Capacity Testing:</a:t>
            </a:r>
            <a:r>
              <a:rPr lang="en-US" b="1" dirty="0">
                <a:solidFill>
                  <a:srgbClr val="FF0000"/>
                </a:solidFill>
              </a:rPr>
              <a:t> </a:t>
            </a:r>
            <a:r>
              <a:rPr lang="en-US" dirty="0"/>
              <a:t>To determine how many users and/or transactions a given system will support and still meet performance goals</a:t>
            </a:r>
            <a:r>
              <a:rPr lang="en-US" dirty="0" smtClean="0"/>
              <a:t>.</a:t>
            </a:r>
          </a:p>
          <a:p>
            <a:pPr marL="0" indent="0" algn="just">
              <a:buNone/>
            </a:pPr>
            <a:r>
              <a:rPr lang="en-US" u="sng" dirty="0">
                <a:solidFill>
                  <a:srgbClr val="FF0000"/>
                </a:solidFill>
              </a:rPr>
              <a:t>Soak T</a:t>
            </a:r>
            <a:r>
              <a:rPr lang="en-US" u="sng" dirty="0" smtClean="0">
                <a:solidFill>
                  <a:srgbClr val="FF0000"/>
                </a:solidFill>
              </a:rPr>
              <a:t>esting:</a:t>
            </a:r>
            <a:r>
              <a:rPr lang="en-US" dirty="0"/>
              <a:t> involves testing a system with a significant load extended over a significant period of time, to discover how the system behaves under sustained use.</a:t>
            </a:r>
          </a:p>
          <a:p>
            <a:pPr algn="just"/>
            <a:endParaRPr lang="ru-RU" dirty="0"/>
          </a:p>
        </p:txBody>
      </p:sp>
    </p:spTree>
    <p:extLst>
      <p:ext uri="{BB962C8B-B14F-4D97-AF65-F5344CB8AC3E}">
        <p14:creationId xmlns:p14="http://schemas.microsoft.com/office/powerpoint/2010/main" val="186048533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mj-lt"/>
              </a:rPr>
              <a:t>Performance Testing. Example</a:t>
            </a:r>
            <a:endParaRPr lang="ru-RU" dirty="0">
              <a:latin typeface="+mj-lt"/>
            </a:endParaRPr>
          </a:p>
        </p:txBody>
      </p:sp>
      <p:sp>
        <p:nvSpPr>
          <p:cNvPr id="7" name="Text Placeholder 6"/>
          <p:cNvSpPr>
            <a:spLocks noGrp="1"/>
          </p:cNvSpPr>
          <p:nvPr>
            <p:ph type="body" idx="2"/>
          </p:nvPr>
        </p:nvSpPr>
        <p:spPr/>
        <p:txBody>
          <a:bodyPr>
            <a:normAutofit/>
          </a:bodyPr>
          <a:lstStyle/>
          <a:p>
            <a:r>
              <a:rPr lang="en-US" sz="2000" dirty="0"/>
              <a:t>If chair is designed for 100 kg weight, and my weight is 70 kg then that testing is called as normal testing. </a:t>
            </a:r>
            <a:endParaRPr lang="en-US" sz="2000" dirty="0" smtClean="0"/>
          </a:p>
          <a:p>
            <a:r>
              <a:rPr lang="en-US" sz="2000" dirty="0" smtClean="0"/>
              <a:t>If </a:t>
            </a:r>
            <a:r>
              <a:rPr lang="en-US" sz="2000" dirty="0"/>
              <a:t>my weight is 100 kg then that testing is called as load testing. </a:t>
            </a:r>
            <a:endParaRPr lang="en-US" sz="2000" dirty="0" smtClean="0"/>
          </a:p>
          <a:p>
            <a:r>
              <a:rPr lang="en-US" sz="2000" dirty="0" smtClean="0"/>
              <a:t>If </a:t>
            </a:r>
            <a:r>
              <a:rPr lang="en-US" sz="2000" dirty="0"/>
              <a:t>my </a:t>
            </a:r>
            <a:r>
              <a:rPr lang="en-US" sz="2000" dirty="0" err="1"/>
              <a:t>wt</a:t>
            </a:r>
            <a:r>
              <a:rPr lang="en-US" sz="2000" dirty="0"/>
              <a:t> is 120 kg then that testing called as stress testing</a:t>
            </a:r>
            <a:endParaRPr lang="ru-RU" sz="2000"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35</a:t>
            </a:fld>
            <a:endParaRPr lang="ru-RU" dirty="0"/>
          </a:p>
        </p:txBody>
      </p:sp>
      <p:pic>
        <p:nvPicPr>
          <p:cNvPr id="4098" name="Picture 2" descr="http://4.bp.blogspot.com/_vqiYktFSUq8/TTQof4uDQAI/AAAAAAAAARQ/2z091Ri1mAQ/s1600/a.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620688"/>
            <a:ext cx="5040560" cy="5085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49194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4"/>
          <p:cNvSpPr txBox="1">
            <a:spLocks noChangeArrowheads="1"/>
          </p:cNvSpPr>
          <p:nvPr/>
        </p:nvSpPr>
        <p:spPr bwMode="auto">
          <a:xfrm>
            <a:off x="395288" y="1340767"/>
            <a:ext cx="8424862" cy="4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algn="just" eaLnBrk="1" hangingPunct="1"/>
            <a:r>
              <a:rPr lang="en-GB" sz="2100" b="0" u="sng" dirty="0">
                <a:solidFill>
                  <a:srgbClr val="FF0000"/>
                </a:solidFill>
                <a:latin typeface="+mn-lt"/>
              </a:rPr>
              <a:t>Installation / </a:t>
            </a:r>
            <a:r>
              <a:rPr lang="en-GB" sz="2100" b="0" u="sng" dirty="0" smtClean="0">
                <a:solidFill>
                  <a:srgbClr val="FF0000"/>
                </a:solidFill>
                <a:latin typeface="+mn-lt"/>
              </a:rPr>
              <a:t>Un-installation:</a:t>
            </a:r>
            <a:r>
              <a:rPr lang="en-GB" sz="2100" b="0" dirty="0" smtClean="0">
                <a:solidFill>
                  <a:srgbClr val="FF0000"/>
                </a:solidFill>
                <a:latin typeface="+mn-lt"/>
              </a:rPr>
              <a:t> </a:t>
            </a:r>
            <a:r>
              <a:rPr lang="en-GB" sz="2100" b="0" dirty="0" smtClean="0">
                <a:solidFill>
                  <a:schemeClr val="tx1"/>
                </a:solidFill>
                <a:latin typeface="+mn-lt"/>
              </a:rPr>
              <a:t>This </a:t>
            </a:r>
            <a:r>
              <a:rPr lang="en-GB" sz="2100" b="0" dirty="0">
                <a:solidFill>
                  <a:schemeClr val="tx1"/>
                </a:solidFill>
                <a:latin typeface="+mn-lt"/>
              </a:rPr>
              <a:t>testing checks correctness of application installation / un-installation</a:t>
            </a:r>
            <a:r>
              <a:rPr lang="en-GB" sz="2100" dirty="0">
                <a:solidFill>
                  <a:schemeClr val="tx1"/>
                </a:solidFill>
                <a:latin typeface="+mn-lt"/>
              </a:rPr>
              <a:t> </a:t>
            </a:r>
            <a:r>
              <a:rPr lang="en-GB" sz="2100" b="0" dirty="0">
                <a:solidFill>
                  <a:schemeClr val="tx1"/>
                </a:solidFill>
                <a:latin typeface="+mn-lt"/>
              </a:rPr>
              <a:t>under the environment very close to the real one.</a:t>
            </a:r>
            <a:r>
              <a:rPr lang="en-GB" sz="2100" dirty="0">
                <a:solidFill>
                  <a:schemeClr val="tx1"/>
                </a:solidFill>
                <a:latin typeface="+mn-lt"/>
              </a:rPr>
              <a:t> </a:t>
            </a:r>
            <a:endParaRPr lang="en-GB" sz="2100" dirty="0" smtClean="0">
              <a:solidFill>
                <a:schemeClr val="tx1"/>
              </a:solidFill>
              <a:latin typeface="+mn-lt"/>
            </a:endParaRPr>
          </a:p>
          <a:p>
            <a:pPr algn="just" eaLnBrk="1" hangingPunct="1"/>
            <a:endParaRPr lang="en-GB" sz="2100" dirty="0">
              <a:solidFill>
                <a:schemeClr val="tx1"/>
              </a:solidFill>
              <a:latin typeface="+mn-lt"/>
            </a:endParaRPr>
          </a:p>
          <a:p>
            <a:pPr algn="just" eaLnBrk="1" hangingPunct="1"/>
            <a:r>
              <a:rPr lang="en-GB" sz="2100" b="0" dirty="0">
                <a:solidFill>
                  <a:schemeClr val="tx1"/>
                </a:solidFill>
                <a:latin typeface="+mn-lt"/>
              </a:rPr>
              <a:t>An</a:t>
            </a:r>
            <a:r>
              <a:rPr lang="en-GB" sz="2100" b="0" dirty="0">
                <a:solidFill>
                  <a:srgbClr val="333399"/>
                </a:solidFill>
                <a:latin typeface="+mn-lt"/>
              </a:rPr>
              <a:t> </a:t>
            </a:r>
            <a:r>
              <a:rPr lang="en-GB" sz="2100" b="0" u="sng" dirty="0">
                <a:solidFill>
                  <a:srgbClr val="FF0000"/>
                </a:solidFill>
                <a:latin typeface="+mn-lt"/>
              </a:rPr>
              <a:t>I</a:t>
            </a:r>
            <a:r>
              <a:rPr lang="en-GB" sz="2100" b="0" u="sng" dirty="0" smtClean="0">
                <a:solidFill>
                  <a:srgbClr val="FF0000"/>
                </a:solidFill>
                <a:latin typeface="+mn-lt"/>
              </a:rPr>
              <a:t>nstallation </a:t>
            </a:r>
            <a:r>
              <a:rPr lang="en-GB" sz="2100" b="0" u="sng" dirty="0">
                <a:solidFill>
                  <a:srgbClr val="FF0000"/>
                </a:solidFill>
                <a:latin typeface="+mn-lt"/>
              </a:rPr>
              <a:t>T</a:t>
            </a:r>
            <a:r>
              <a:rPr lang="en-GB" sz="2100" b="0" u="sng" dirty="0" smtClean="0">
                <a:solidFill>
                  <a:srgbClr val="FF0000"/>
                </a:solidFill>
                <a:latin typeface="+mn-lt"/>
              </a:rPr>
              <a:t>est</a:t>
            </a:r>
            <a:r>
              <a:rPr lang="en-GB" sz="2100" b="0" dirty="0" smtClean="0">
                <a:solidFill>
                  <a:srgbClr val="FF0000"/>
                </a:solidFill>
                <a:latin typeface="+mn-lt"/>
              </a:rPr>
              <a:t> </a:t>
            </a:r>
            <a:r>
              <a:rPr lang="en-GB" sz="2100" b="0" dirty="0">
                <a:solidFill>
                  <a:schemeClr val="tx1"/>
                </a:solidFill>
                <a:latin typeface="+mn-lt"/>
              </a:rPr>
              <a:t>investigates the effects on the application and on the target execution system when installed and executed on the target system. Original installation on a clean target system, update installation on a pre-existing installation, and re-installation options are explored. </a:t>
            </a:r>
            <a:endParaRPr lang="en-GB" sz="2100" b="0" dirty="0" smtClean="0">
              <a:solidFill>
                <a:schemeClr val="tx1"/>
              </a:solidFill>
              <a:latin typeface="+mn-lt"/>
            </a:endParaRPr>
          </a:p>
          <a:p>
            <a:pPr algn="just" eaLnBrk="1" hangingPunct="1"/>
            <a:endParaRPr lang="en-GB" sz="2100" b="0" dirty="0">
              <a:solidFill>
                <a:schemeClr val="tx1"/>
              </a:solidFill>
              <a:latin typeface="+mn-lt"/>
            </a:endParaRPr>
          </a:p>
          <a:p>
            <a:pPr algn="just" eaLnBrk="1" hangingPunct="1"/>
            <a:r>
              <a:rPr lang="en-GB" sz="2100" b="0" dirty="0">
                <a:solidFill>
                  <a:schemeClr val="tx1"/>
                </a:solidFill>
                <a:latin typeface="+mn-lt"/>
              </a:rPr>
              <a:t>The </a:t>
            </a:r>
            <a:r>
              <a:rPr lang="en-GB" sz="2100" b="0" u="sng" dirty="0">
                <a:solidFill>
                  <a:srgbClr val="FF0000"/>
                </a:solidFill>
                <a:latin typeface="+mn-lt"/>
              </a:rPr>
              <a:t>U</a:t>
            </a:r>
            <a:r>
              <a:rPr lang="en-GB" sz="2100" b="0" u="sng" dirty="0" smtClean="0">
                <a:solidFill>
                  <a:srgbClr val="FF0000"/>
                </a:solidFill>
                <a:latin typeface="+mn-lt"/>
              </a:rPr>
              <a:t>n-installation Test</a:t>
            </a:r>
            <a:r>
              <a:rPr lang="en-GB" sz="2100" b="0" dirty="0" smtClean="0">
                <a:solidFill>
                  <a:schemeClr val="tx1"/>
                </a:solidFill>
                <a:latin typeface="+mn-lt"/>
              </a:rPr>
              <a:t> </a:t>
            </a:r>
            <a:r>
              <a:rPr lang="en-GB" sz="2100" b="0" dirty="0">
                <a:solidFill>
                  <a:schemeClr val="tx1"/>
                </a:solidFill>
                <a:latin typeface="+mn-lt"/>
              </a:rPr>
              <a:t>investigates the effects on the target system when the previously installed application is removed.</a:t>
            </a:r>
          </a:p>
          <a:p>
            <a:pPr algn="just" eaLnBrk="1" hangingPunct="1"/>
            <a:endParaRPr lang="en-GB" sz="2100" b="0" dirty="0">
              <a:solidFill>
                <a:srgbClr val="333399"/>
              </a:solidFill>
              <a:latin typeface="+mn-lt"/>
            </a:endParaRPr>
          </a:p>
        </p:txBody>
      </p:sp>
      <p:sp>
        <p:nvSpPr>
          <p:cNvPr id="4" name="Title 3"/>
          <p:cNvSpPr>
            <a:spLocks noGrp="1"/>
          </p:cNvSpPr>
          <p:nvPr>
            <p:ph type="title"/>
          </p:nvPr>
        </p:nvSpPr>
        <p:spPr/>
        <p:txBody>
          <a:bodyPr/>
          <a:lstStyle/>
          <a:p>
            <a:r>
              <a:rPr lang="en-US" dirty="0" smtClean="0"/>
              <a:t>Installation Testing</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36</a:t>
            </a:fld>
            <a:endParaRPr lang="ru-RU"/>
          </a:p>
        </p:txBody>
      </p:sp>
    </p:spTree>
    <p:extLst>
      <p:ext uri="{BB962C8B-B14F-4D97-AF65-F5344CB8AC3E}">
        <p14:creationId xmlns:p14="http://schemas.microsoft.com/office/powerpoint/2010/main" val="350894225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Localization 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37</a:t>
            </a:fld>
            <a:endParaRPr lang="ru-RU"/>
          </a:p>
        </p:txBody>
      </p:sp>
      <p:sp>
        <p:nvSpPr>
          <p:cNvPr id="5" name="Content Placeholder 4"/>
          <p:cNvSpPr>
            <a:spLocks noGrp="1"/>
          </p:cNvSpPr>
          <p:nvPr>
            <p:ph sz="quarter" idx="1"/>
          </p:nvPr>
        </p:nvSpPr>
        <p:spPr/>
        <p:txBody>
          <a:bodyPr>
            <a:normAutofit lnSpcReduction="10000"/>
          </a:bodyPr>
          <a:lstStyle/>
          <a:p>
            <a:pPr algn="just"/>
            <a:r>
              <a:rPr lang="en-US" sz="2800" u="sng" dirty="0">
                <a:solidFill>
                  <a:srgbClr val="FF0000"/>
                </a:solidFill>
              </a:rPr>
              <a:t>Globalization Testing (Internationalization Testing):</a:t>
            </a:r>
            <a:r>
              <a:rPr lang="en-US" sz="2800" dirty="0"/>
              <a:t> The goal </a:t>
            </a:r>
            <a:r>
              <a:rPr lang="en-US" sz="2800" dirty="0" smtClean="0"/>
              <a:t>is </a:t>
            </a:r>
            <a:r>
              <a:rPr lang="en-US" sz="2800" dirty="0"/>
              <a:t>to detect potential problems in application design that could inhibit globalization. It makes sure that the code can handle all international support without breaking functionality that would cause either data loss or display problems. </a:t>
            </a:r>
            <a:endParaRPr lang="en-US" sz="2800" dirty="0" smtClean="0"/>
          </a:p>
          <a:p>
            <a:pPr algn="just"/>
            <a:r>
              <a:rPr lang="en-US" sz="2800" u="sng" dirty="0">
                <a:solidFill>
                  <a:srgbClr val="FF0000"/>
                </a:solidFill>
              </a:rPr>
              <a:t>Localizability Testing:</a:t>
            </a:r>
            <a:r>
              <a:rPr lang="en-US" sz="2800" dirty="0"/>
              <a:t> </a:t>
            </a:r>
            <a:r>
              <a:rPr lang="en-US" sz="2800" dirty="0" smtClean="0"/>
              <a:t>verifies </a:t>
            </a:r>
            <a:r>
              <a:rPr lang="en-US" sz="2800" dirty="0"/>
              <a:t>that you can easily translate the user interface of the program to any target language without re-engineering or modifying code. </a:t>
            </a:r>
            <a:endParaRPr lang="en-US" sz="2800" dirty="0" smtClean="0"/>
          </a:p>
          <a:p>
            <a:pPr algn="just"/>
            <a:r>
              <a:rPr lang="en-US" sz="2800" u="sng" dirty="0">
                <a:solidFill>
                  <a:srgbClr val="FF0000"/>
                </a:solidFill>
              </a:rPr>
              <a:t>Localization T</a:t>
            </a:r>
            <a:r>
              <a:rPr lang="en-US" sz="2800" u="sng" dirty="0" smtClean="0">
                <a:solidFill>
                  <a:srgbClr val="FF0000"/>
                </a:solidFill>
              </a:rPr>
              <a:t>esting</a:t>
            </a:r>
            <a:r>
              <a:rPr lang="ru-RU" sz="2800" u="sng" dirty="0">
                <a:solidFill>
                  <a:srgbClr val="FF0000"/>
                </a:solidFill>
              </a:rPr>
              <a:t>:</a:t>
            </a:r>
            <a:r>
              <a:rPr lang="en-US" sz="2800" b="1" dirty="0" smtClean="0"/>
              <a:t> </a:t>
            </a:r>
            <a:r>
              <a:rPr lang="en-US" sz="2800" dirty="0"/>
              <a:t>checks the quality of a product's localization for a particular target culture/locale.</a:t>
            </a:r>
            <a:endParaRPr lang="ru-RU" dirty="0"/>
          </a:p>
        </p:txBody>
      </p:sp>
    </p:spTree>
    <p:extLst>
      <p:ext uri="{BB962C8B-B14F-4D97-AF65-F5344CB8AC3E}">
        <p14:creationId xmlns:p14="http://schemas.microsoft.com/office/powerpoint/2010/main" val="3458216518"/>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Text Box 3"/>
          <p:cNvSpPr txBox="1">
            <a:spLocks noChangeArrowheads="1"/>
          </p:cNvSpPr>
          <p:nvPr/>
        </p:nvSpPr>
        <p:spPr bwMode="auto">
          <a:xfrm>
            <a:off x="395288" y="1412775"/>
            <a:ext cx="8424862" cy="4895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rgbClr val="2B3C86"/>
                </a:solidFill>
                <a:latin typeface="Arial" charset="0"/>
                <a:cs typeface="Times New Roman" pitchFamily="18" charset="0"/>
              </a:defRPr>
            </a:lvl1pPr>
            <a:lvl2pPr marL="742950" indent="-285750" eaLnBrk="0" hangingPunct="0">
              <a:defRPr b="1">
                <a:solidFill>
                  <a:srgbClr val="2B3C86"/>
                </a:solidFill>
                <a:latin typeface="Arial" charset="0"/>
                <a:cs typeface="Times New Roman" pitchFamily="18" charset="0"/>
              </a:defRPr>
            </a:lvl2pPr>
            <a:lvl3pPr marL="1143000" indent="-228600" eaLnBrk="0" hangingPunct="0">
              <a:defRPr b="1">
                <a:solidFill>
                  <a:srgbClr val="2B3C86"/>
                </a:solidFill>
                <a:latin typeface="Arial" charset="0"/>
                <a:cs typeface="Times New Roman" pitchFamily="18" charset="0"/>
              </a:defRPr>
            </a:lvl3pPr>
            <a:lvl4pPr marL="1600200" indent="-228600" eaLnBrk="0" hangingPunct="0">
              <a:defRPr b="1">
                <a:solidFill>
                  <a:srgbClr val="2B3C86"/>
                </a:solidFill>
                <a:latin typeface="Arial" charset="0"/>
                <a:cs typeface="Times New Roman" pitchFamily="18" charset="0"/>
              </a:defRPr>
            </a:lvl4pPr>
            <a:lvl5pPr marL="2057400" indent="-228600" eaLnBrk="0" hangingPunct="0">
              <a:defRPr b="1">
                <a:solidFill>
                  <a:srgbClr val="2B3C86"/>
                </a:solidFill>
                <a:latin typeface="Arial" charset="0"/>
                <a:cs typeface="Times New Roman" pitchFamily="18" charset="0"/>
              </a:defRPr>
            </a:lvl5pPr>
            <a:lvl6pPr marL="2514600" indent="-228600" eaLnBrk="0" fontAlgn="base" hangingPunct="0">
              <a:spcBef>
                <a:spcPct val="50000"/>
              </a:spcBef>
              <a:spcAft>
                <a:spcPct val="0"/>
              </a:spcAft>
              <a:defRPr b="1">
                <a:solidFill>
                  <a:srgbClr val="2B3C86"/>
                </a:solidFill>
                <a:latin typeface="Arial" charset="0"/>
                <a:cs typeface="Times New Roman" pitchFamily="18" charset="0"/>
              </a:defRPr>
            </a:lvl6pPr>
            <a:lvl7pPr marL="2971800" indent="-228600" eaLnBrk="0" fontAlgn="base" hangingPunct="0">
              <a:spcBef>
                <a:spcPct val="50000"/>
              </a:spcBef>
              <a:spcAft>
                <a:spcPct val="0"/>
              </a:spcAft>
              <a:defRPr b="1">
                <a:solidFill>
                  <a:srgbClr val="2B3C86"/>
                </a:solidFill>
                <a:latin typeface="Arial" charset="0"/>
                <a:cs typeface="Times New Roman" pitchFamily="18" charset="0"/>
              </a:defRPr>
            </a:lvl7pPr>
            <a:lvl8pPr marL="3429000" indent="-228600" eaLnBrk="0" fontAlgn="base" hangingPunct="0">
              <a:spcBef>
                <a:spcPct val="50000"/>
              </a:spcBef>
              <a:spcAft>
                <a:spcPct val="0"/>
              </a:spcAft>
              <a:defRPr b="1">
                <a:solidFill>
                  <a:srgbClr val="2B3C86"/>
                </a:solidFill>
                <a:latin typeface="Arial" charset="0"/>
                <a:cs typeface="Times New Roman" pitchFamily="18" charset="0"/>
              </a:defRPr>
            </a:lvl8pPr>
            <a:lvl9pPr marL="3886200" indent="-228600" eaLnBrk="0" fontAlgn="base" hangingPunct="0">
              <a:spcBef>
                <a:spcPct val="50000"/>
              </a:spcBef>
              <a:spcAft>
                <a:spcPct val="0"/>
              </a:spcAft>
              <a:defRPr b="1">
                <a:solidFill>
                  <a:srgbClr val="2B3C86"/>
                </a:solidFill>
                <a:latin typeface="Arial" charset="0"/>
                <a:cs typeface="Times New Roman" pitchFamily="18" charset="0"/>
              </a:defRPr>
            </a:lvl9pPr>
          </a:lstStyle>
          <a:p>
            <a:pPr algn="just" eaLnBrk="1" hangingPunct="1"/>
            <a:r>
              <a:rPr lang="en-GB" sz="2400" b="0" u="sng" dirty="0" smtClean="0">
                <a:solidFill>
                  <a:srgbClr val="FF0000"/>
                </a:solidFill>
                <a:latin typeface="+mn-lt"/>
              </a:rPr>
              <a:t>Configuration:</a:t>
            </a:r>
            <a:r>
              <a:rPr lang="en-GB" sz="2400" b="0" dirty="0" smtClean="0">
                <a:solidFill>
                  <a:srgbClr val="FF0000"/>
                </a:solidFill>
                <a:latin typeface="+mn-lt"/>
              </a:rPr>
              <a:t> </a:t>
            </a:r>
            <a:r>
              <a:rPr lang="en-GB" sz="2400" b="0" dirty="0" smtClean="0">
                <a:solidFill>
                  <a:schemeClr val="tx1"/>
                </a:solidFill>
                <a:latin typeface="+mn-lt"/>
              </a:rPr>
              <a:t>Thanks </a:t>
            </a:r>
            <a:r>
              <a:rPr lang="en-GB" sz="2400" b="0" dirty="0">
                <a:solidFill>
                  <a:schemeClr val="tx1"/>
                </a:solidFill>
                <a:latin typeface="+mn-lt"/>
              </a:rPr>
              <a:t>to configuration testing the </a:t>
            </a:r>
            <a:r>
              <a:rPr lang="en-GB" sz="2400" b="0" dirty="0">
                <a:solidFill>
                  <a:srgbClr val="FF0000"/>
                </a:solidFill>
                <a:latin typeface="+mn-lt"/>
              </a:rPr>
              <a:t>compatibility between software and hardware is tested</a:t>
            </a:r>
            <a:r>
              <a:rPr lang="en-GB" sz="2400" b="0" dirty="0">
                <a:solidFill>
                  <a:schemeClr val="tx1"/>
                </a:solidFill>
                <a:latin typeface="+mn-lt"/>
              </a:rPr>
              <a:t>. As a rule, software product is created to work in at most various environments. These tests are conducted in order to define a product’s interaction with hardware and software environment. </a:t>
            </a:r>
            <a:r>
              <a:rPr lang="en-GB" sz="2400" b="0" dirty="0">
                <a:solidFill>
                  <a:srgbClr val="FF0000"/>
                </a:solidFill>
                <a:latin typeface="+mn-lt"/>
              </a:rPr>
              <a:t>Products’ reaction to different settings can be checked as well</a:t>
            </a:r>
            <a:r>
              <a:rPr lang="en-GB" sz="2400" b="0" dirty="0">
                <a:solidFill>
                  <a:srgbClr val="333399"/>
                </a:solidFill>
                <a:latin typeface="+mn-lt"/>
              </a:rPr>
              <a:t>.</a:t>
            </a:r>
          </a:p>
          <a:p>
            <a:pPr algn="just" eaLnBrk="1" hangingPunct="1"/>
            <a:endParaRPr lang="en-GB" sz="2400" b="0" dirty="0">
              <a:solidFill>
                <a:srgbClr val="333399"/>
              </a:solidFill>
              <a:latin typeface="+mn-lt"/>
            </a:endParaRPr>
          </a:p>
          <a:p>
            <a:pPr algn="just" eaLnBrk="1" hangingPunct="1"/>
            <a:r>
              <a:rPr lang="en-GB" sz="2400" b="0" u="sng" dirty="0" smtClean="0">
                <a:solidFill>
                  <a:srgbClr val="FF0000"/>
                </a:solidFill>
                <a:latin typeface="+mn-lt"/>
              </a:rPr>
              <a:t>Compatibility:</a:t>
            </a:r>
            <a:r>
              <a:rPr lang="en-GB" sz="2400" b="0" dirty="0" smtClean="0">
                <a:solidFill>
                  <a:srgbClr val="FF0000"/>
                </a:solidFill>
                <a:latin typeface="+mn-lt"/>
              </a:rPr>
              <a:t> </a:t>
            </a:r>
            <a:r>
              <a:rPr lang="en-GB" sz="2400" b="0" dirty="0" smtClean="0">
                <a:solidFill>
                  <a:schemeClr val="tx1"/>
                </a:solidFill>
                <a:latin typeface="+mn-lt"/>
              </a:rPr>
              <a:t>Compatibility </a:t>
            </a:r>
            <a:r>
              <a:rPr lang="en-GB" sz="2400" b="0" dirty="0">
                <a:solidFill>
                  <a:schemeClr val="tx1"/>
                </a:solidFill>
                <a:latin typeface="+mn-lt"/>
              </a:rPr>
              <a:t>testing checks functional possibilities and stability of a product</a:t>
            </a:r>
            <a:r>
              <a:rPr lang="en-GB" sz="2400" b="0" dirty="0">
                <a:solidFill>
                  <a:srgbClr val="333399"/>
                </a:solidFill>
                <a:latin typeface="+mn-lt"/>
              </a:rPr>
              <a:t> </a:t>
            </a:r>
            <a:r>
              <a:rPr lang="en-GB" sz="2400" b="0" dirty="0">
                <a:solidFill>
                  <a:srgbClr val="FF0000"/>
                </a:solidFill>
                <a:latin typeface="+mn-lt"/>
              </a:rPr>
              <a:t>under supported browsers </a:t>
            </a:r>
            <a:r>
              <a:rPr lang="en-GB" sz="2400" b="0" dirty="0">
                <a:solidFill>
                  <a:schemeClr val="tx1"/>
                </a:solidFill>
                <a:latin typeface="+mn-lt"/>
              </a:rPr>
              <a:t>(if talking about web-applications),</a:t>
            </a:r>
            <a:r>
              <a:rPr lang="en-GB" sz="2400" b="0" dirty="0">
                <a:solidFill>
                  <a:srgbClr val="333399"/>
                </a:solidFill>
                <a:latin typeface="+mn-lt"/>
              </a:rPr>
              <a:t> </a:t>
            </a:r>
            <a:r>
              <a:rPr lang="en-GB" sz="2400" b="0" dirty="0">
                <a:solidFill>
                  <a:srgbClr val="FF0000"/>
                </a:solidFill>
                <a:latin typeface="+mn-lt"/>
              </a:rPr>
              <a:t>OS</a:t>
            </a:r>
            <a:r>
              <a:rPr lang="en-GB" sz="2400" b="0" dirty="0">
                <a:solidFill>
                  <a:srgbClr val="333399"/>
                </a:solidFill>
                <a:latin typeface="+mn-lt"/>
              </a:rPr>
              <a:t> </a:t>
            </a:r>
            <a:r>
              <a:rPr lang="en-GB" sz="2400" b="0" dirty="0">
                <a:solidFill>
                  <a:schemeClr val="tx1"/>
                </a:solidFill>
                <a:latin typeface="+mn-lt"/>
              </a:rPr>
              <a:t>and other third party software that is used by our product.</a:t>
            </a:r>
          </a:p>
        </p:txBody>
      </p:sp>
      <p:sp>
        <p:nvSpPr>
          <p:cNvPr id="4" name="Title 3"/>
          <p:cNvSpPr>
            <a:spLocks noGrp="1"/>
          </p:cNvSpPr>
          <p:nvPr>
            <p:ph type="title"/>
          </p:nvPr>
        </p:nvSpPr>
        <p:spPr/>
        <p:txBody>
          <a:bodyPr/>
          <a:lstStyle/>
          <a:p>
            <a:r>
              <a:rPr lang="en-US" dirty="0"/>
              <a:t>Non-functional Software </a:t>
            </a:r>
            <a:r>
              <a:rPr lang="en-US" dirty="0" smtClean="0"/>
              <a:t>Testing Types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38</a:t>
            </a:fld>
            <a:endParaRPr lang="ru-RU"/>
          </a:p>
        </p:txBody>
      </p:sp>
    </p:spTree>
    <p:extLst>
      <p:ext uri="{BB962C8B-B14F-4D97-AF65-F5344CB8AC3E}">
        <p14:creationId xmlns:p14="http://schemas.microsoft.com/office/powerpoint/2010/main" val="249088474"/>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Recovery 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39</a:t>
            </a:fld>
            <a:endParaRPr lang="ru-RU"/>
          </a:p>
        </p:txBody>
      </p:sp>
      <p:sp>
        <p:nvSpPr>
          <p:cNvPr id="5" name="Content Placeholder 4"/>
          <p:cNvSpPr>
            <a:spLocks noGrp="1"/>
          </p:cNvSpPr>
          <p:nvPr>
            <p:ph sz="quarter" idx="1"/>
          </p:nvPr>
        </p:nvSpPr>
        <p:spPr/>
        <p:txBody>
          <a:bodyPr>
            <a:normAutofit fontScale="92500" lnSpcReduction="10000"/>
          </a:bodyPr>
          <a:lstStyle/>
          <a:p>
            <a:pPr marL="0" indent="0">
              <a:buNone/>
            </a:pPr>
            <a:r>
              <a:rPr lang="en-US" sz="2800" u="sng" dirty="0" smtClean="0">
                <a:solidFill>
                  <a:srgbClr val="FF0000"/>
                </a:solidFill>
              </a:rPr>
              <a:t>Recovery Testing</a:t>
            </a:r>
            <a:r>
              <a:rPr lang="en-US" sz="2800" dirty="0"/>
              <a:t> is the activity of testing how well an application is able to recover from crashes, hardware failures and other similar problems</a:t>
            </a:r>
            <a:r>
              <a:rPr lang="en-US" sz="2800" dirty="0" smtClean="0"/>
              <a:t>.</a:t>
            </a:r>
          </a:p>
          <a:p>
            <a:pPr lvl="1"/>
            <a:r>
              <a:rPr lang="en-US" sz="2500" dirty="0">
                <a:solidFill>
                  <a:schemeClr val="accent1"/>
                </a:solidFill>
              </a:rPr>
              <a:t>While an application is running, suddenly restart the computer, and afterwards check the validness of the application's data integrity.</a:t>
            </a:r>
          </a:p>
          <a:p>
            <a:pPr lvl="1"/>
            <a:r>
              <a:rPr lang="en-US" sz="2500" dirty="0">
                <a:solidFill>
                  <a:schemeClr val="accent1"/>
                </a:solidFill>
              </a:rPr>
              <a:t>While an application is receiving data from a network, unplug the connecting cable. </a:t>
            </a:r>
            <a:r>
              <a:rPr lang="en-US" sz="2500" dirty="0" smtClean="0">
                <a:solidFill>
                  <a:schemeClr val="accent1"/>
                </a:solidFill>
              </a:rPr>
              <a:t> After </a:t>
            </a:r>
            <a:r>
              <a:rPr lang="en-US" sz="2500" dirty="0">
                <a:solidFill>
                  <a:schemeClr val="accent1"/>
                </a:solidFill>
              </a:rPr>
              <a:t>some time, plug the cable back in and analyze the application's ability to continue receiving data from the point at which the network connection disappeared.</a:t>
            </a:r>
          </a:p>
          <a:p>
            <a:pPr lvl="1"/>
            <a:r>
              <a:rPr lang="en-US" sz="2500" dirty="0">
                <a:solidFill>
                  <a:schemeClr val="accent1"/>
                </a:solidFill>
              </a:rPr>
              <a:t>Restart the system while a browser has a definite number of sessions. </a:t>
            </a:r>
            <a:r>
              <a:rPr lang="en-US" sz="2500" dirty="0" smtClean="0">
                <a:solidFill>
                  <a:schemeClr val="accent1"/>
                </a:solidFill>
              </a:rPr>
              <a:t> Afterwards</a:t>
            </a:r>
            <a:r>
              <a:rPr lang="en-US" sz="2500" dirty="0">
                <a:solidFill>
                  <a:schemeClr val="accent1"/>
                </a:solidFill>
              </a:rPr>
              <a:t>, check that the browser is able to recover all of them.</a:t>
            </a:r>
          </a:p>
          <a:p>
            <a:endParaRPr lang="ru-RU" sz="2800" dirty="0"/>
          </a:p>
          <a:p>
            <a:endParaRPr lang="en-US" sz="2800" dirty="0"/>
          </a:p>
          <a:p>
            <a:endParaRPr lang="ru-RU" dirty="0"/>
          </a:p>
        </p:txBody>
      </p:sp>
    </p:spTree>
    <p:extLst>
      <p:ext uri="{BB962C8B-B14F-4D97-AF65-F5344CB8AC3E}">
        <p14:creationId xmlns:p14="http://schemas.microsoft.com/office/powerpoint/2010/main" val="277612639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ChangeArrowheads="1"/>
          </p:cNvSpPr>
          <p:nvPr/>
        </p:nvSpPr>
        <p:spPr bwMode="auto">
          <a:xfrm>
            <a:off x="539750" y="1268759"/>
            <a:ext cx="8280400" cy="50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spcBef>
                <a:spcPct val="0"/>
              </a:spcBef>
            </a:pPr>
            <a:r>
              <a:rPr lang="en-GB" sz="2200" b="0" dirty="0"/>
              <a:t>Application</a:t>
            </a:r>
            <a:r>
              <a:rPr lang="en-GB" sz="2200" b="0" dirty="0">
                <a:solidFill>
                  <a:srgbClr val="333399"/>
                </a:solidFill>
              </a:rPr>
              <a:t> </a:t>
            </a:r>
            <a:r>
              <a:rPr lang="en-GB" sz="2200" b="0" dirty="0">
                <a:solidFill>
                  <a:srgbClr val="FF0000"/>
                </a:solidFill>
              </a:rPr>
              <a:t>testing was seriously taken in ninetieth in the U.S. </a:t>
            </a:r>
            <a:r>
              <a:rPr lang="en-GB" sz="2200" b="0" dirty="0"/>
              <a:t>Those years were mad ones for High Tech industry. Mass application of internet, wide use of quick-develop-technologies caused the creation of huge programming systems at that time. And the</a:t>
            </a:r>
            <a:r>
              <a:rPr lang="en-GB" sz="2200" b="0" dirty="0">
                <a:solidFill>
                  <a:srgbClr val="333399"/>
                </a:solidFill>
              </a:rPr>
              <a:t> </a:t>
            </a:r>
            <a:r>
              <a:rPr lang="en-GB" sz="2200" b="0" dirty="0">
                <a:solidFill>
                  <a:srgbClr val="FF0000"/>
                </a:solidFill>
              </a:rPr>
              <a:t>complexity has been growing day after day.</a:t>
            </a:r>
            <a:r>
              <a:rPr lang="en-GB" sz="2200" b="0" dirty="0">
                <a:solidFill>
                  <a:srgbClr val="333399"/>
                </a:solidFill>
              </a:rPr>
              <a:t> </a:t>
            </a:r>
            <a:r>
              <a:rPr lang="en-GB" sz="2200" b="0" dirty="0"/>
              <a:t>Consequently the </a:t>
            </a:r>
            <a:r>
              <a:rPr lang="en-GB" sz="2200" b="0" dirty="0">
                <a:solidFill>
                  <a:srgbClr val="FF0000"/>
                </a:solidFill>
              </a:rPr>
              <a:t>quantity of potential problems has been growing as well.</a:t>
            </a:r>
            <a:r>
              <a:rPr lang="en-GB" sz="2200" dirty="0">
                <a:solidFill>
                  <a:srgbClr val="FF0000"/>
                </a:solidFill>
              </a:rPr>
              <a:t> </a:t>
            </a:r>
            <a:r>
              <a:rPr lang="en-GB" sz="2200" b="0" dirty="0">
                <a:solidFill>
                  <a:srgbClr val="FF0000"/>
                </a:solidFill>
              </a:rPr>
              <a:t> </a:t>
            </a:r>
          </a:p>
          <a:p>
            <a:pPr algn="just">
              <a:spcBef>
                <a:spcPct val="0"/>
              </a:spcBef>
            </a:pPr>
            <a:endParaRPr lang="en-GB" sz="2200" b="0" dirty="0">
              <a:solidFill>
                <a:srgbClr val="333399"/>
              </a:solidFill>
            </a:endParaRPr>
          </a:p>
          <a:p>
            <a:pPr algn="just">
              <a:spcBef>
                <a:spcPct val="0"/>
              </a:spcBef>
            </a:pPr>
            <a:r>
              <a:rPr lang="en-GB" sz="2200" b="0" dirty="0"/>
              <a:t>It is difficult to take own place in the market selling really poor, incomprehensible programs with a lot of defects. And </a:t>
            </a:r>
            <a:r>
              <a:rPr lang="en-GB" sz="2200" b="0" dirty="0">
                <a:solidFill>
                  <a:srgbClr val="FF0000"/>
                </a:solidFill>
              </a:rPr>
              <a:t>nowadays most of companies, producing software, pay more and more attention on their testing.</a:t>
            </a:r>
          </a:p>
        </p:txBody>
      </p:sp>
      <p:sp>
        <p:nvSpPr>
          <p:cNvPr id="2" name="Title 1"/>
          <p:cNvSpPr>
            <a:spLocks noGrp="1"/>
          </p:cNvSpPr>
          <p:nvPr>
            <p:ph type="title"/>
          </p:nvPr>
        </p:nvSpPr>
        <p:spPr/>
        <p:txBody>
          <a:bodyPr>
            <a:normAutofit/>
          </a:bodyPr>
          <a:lstStyle/>
          <a:p>
            <a:r>
              <a:rPr lang="en-US" dirty="0" smtClean="0">
                <a:solidFill>
                  <a:schemeClr val="accent1"/>
                </a:solidFill>
              </a:rPr>
              <a:t>Preamble</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a:t>
            </a:fld>
            <a:endParaRPr lang="ru-RU"/>
          </a:p>
        </p:txBody>
      </p:sp>
    </p:spTree>
    <p:extLst>
      <p:ext uri="{BB962C8B-B14F-4D97-AF65-F5344CB8AC3E}">
        <p14:creationId xmlns:p14="http://schemas.microsoft.com/office/powerpoint/2010/main" val="527395936"/>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Testing</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40</a:t>
            </a:fld>
            <a:endParaRPr lang="ru-RU"/>
          </a:p>
        </p:txBody>
      </p:sp>
      <p:sp>
        <p:nvSpPr>
          <p:cNvPr id="5" name="Content Placeholder 4"/>
          <p:cNvSpPr>
            <a:spLocks noGrp="1"/>
          </p:cNvSpPr>
          <p:nvPr>
            <p:ph sz="quarter" idx="1"/>
          </p:nvPr>
        </p:nvSpPr>
        <p:spPr/>
        <p:txBody>
          <a:bodyPr>
            <a:normAutofit lnSpcReduction="10000"/>
          </a:bodyPr>
          <a:lstStyle/>
          <a:p>
            <a:pPr marL="0" indent="0" algn="just">
              <a:buNone/>
            </a:pPr>
            <a:r>
              <a:rPr lang="en-US" u="sng" dirty="0">
                <a:solidFill>
                  <a:srgbClr val="FF0000"/>
                </a:solidFill>
              </a:rPr>
              <a:t>Security T</a:t>
            </a:r>
            <a:r>
              <a:rPr lang="en-US" u="sng" dirty="0" smtClean="0">
                <a:solidFill>
                  <a:srgbClr val="FF0000"/>
                </a:solidFill>
              </a:rPr>
              <a:t>esting</a:t>
            </a:r>
            <a:r>
              <a:rPr lang="en-US" dirty="0"/>
              <a:t> is a process to determine that an information system protects data and maintains functionality as intended.</a:t>
            </a:r>
          </a:p>
          <a:p>
            <a:pPr marL="0" indent="0" algn="just">
              <a:buNone/>
            </a:pPr>
            <a:r>
              <a:rPr lang="en-US" dirty="0"/>
              <a:t>The six basic security concepts that need to be covered by security testing are: </a:t>
            </a:r>
            <a:endParaRPr lang="en-US" dirty="0" smtClean="0"/>
          </a:p>
          <a:p>
            <a:pPr marL="0" indent="0" algn="just">
              <a:buNone/>
            </a:pPr>
            <a:r>
              <a:rPr lang="en-US" dirty="0" smtClean="0">
                <a:solidFill>
                  <a:srgbClr val="FF0000"/>
                </a:solidFill>
              </a:rPr>
              <a:t>Confidentiality</a:t>
            </a:r>
          </a:p>
          <a:p>
            <a:pPr marL="0" indent="0" algn="just">
              <a:buNone/>
            </a:pPr>
            <a:r>
              <a:rPr lang="en-US" dirty="0" smtClean="0">
                <a:solidFill>
                  <a:srgbClr val="FF0000"/>
                </a:solidFill>
              </a:rPr>
              <a:t>Integrity</a:t>
            </a:r>
          </a:p>
          <a:p>
            <a:pPr marL="0" indent="0" algn="just">
              <a:buNone/>
            </a:pPr>
            <a:r>
              <a:rPr lang="en-US" dirty="0" smtClean="0">
                <a:solidFill>
                  <a:srgbClr val="FF0000"/>
                </a:solidFill>
              </a:rPr>
              <a:t>Authentication</a:t>
            </a:r>
            <a:endParaRPr lang="en-US" dirty="0">
              <a:solidFill>
                <a:srgbClr val="FF0000"/>
              </a:solidFill>
            </a:endParaRPr>
          </a:p>
          <a:p>
            <a:pPr marL="0" indent="0" algn="just">
              <a:buNone/>
            </a:pPr>
            <a:r>
              <a:rPr lang="en-US" dirty="0" smtClean="0">
                <a:solidFill>
                  <a:srgbClr val="FF0000"/>
                </a:solidFill>
              </a:rPr>
              <a:t>Availability</a:t>
            </a:r>
          </a:p>
          <a:p>
            <a:pPr marL="0" indent="0" algn="just">
              <a:buNone/>
            </a:pPr>
            <a:r>
              <a:rPr lang="en-US" dirty="0" smtClean="0">
                <a:solidFill>
                  <a:srgbClr val="FF0000"/>
                </a:solidFill>
              </a:rPr>
              <a:t>Authorization</a:t>
            </a:r>
          </a:p>
          <a:p>
            <a:pPr marL="0" indent="0" algn="just">
              <a:buNone/>
            </a:pPr>
            <a:r>
              <a:rPr lang="en-US" dirty="0">
                <a:solidFill>
                  <a:srgbClr val="FF0000"/>
                </a:solidFill>
              </a:rPr>
              <a:t>N</a:t>
            </a:r>
            <a:r>
              <a:rPr lang="en-US" dirty="0" smtClean="0">
                <a:solidFill>
                  <a:srgbClr val="FF0000"/>
                </a:solidFill>
              </a:rPr>
              <a:t>on-repudiation</a:t>
            </a:r>
            <a:endParaRPr lang="en-US" dirty="0"/>
          </a:p>
          <a:p>
            <a:endParaRPr lang="ru-RU" dirty="0"/>
          </a:p>
        </p:txBody>
      </p:sp>
    </p:spTree>
    <p:extLst>
      <p:ext uri="{BB962C8B-B14F-4D97-AF65-F5344CB8AC3E}">
        <p14:creationId xmlns:p14="http://schemas.microsoft.com/office/powerpoint/2010/main" val="2452232181"/>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Quality and Its Criteria</a:t>
            </a:r>
            <a:endParaRPr lang="ru-RU" dirty="0"/>
          </a:p>
        </p:txBody>
      </p:sp>
      <p:sp>
        <p:nvSpPr>
          <p:cNvPr id="3" name="Text Placeholder 2"/>
          <p:cNvSpPr>
            <a:spLocks noGrp="1"/>
          </p:cNvSpPr>
          <p:nvPr>
            <p:ph type="body" idx="1"/>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41</a:t>
            </a:fld>
            <a:endParaRPr lang="ru-RU"/>
          </a:p>
        </p:txBody>
      </p:sp>
    </p:spTree>
    <p:extLst>
      <p:ext uri="{BB962C8B-B14F-4D97-AF65-F5344CB8AC3E}">
        <p14:creationId xmlns:p14="http://schemas.microsoft.com/office/powerpoint/2010/main" val="2876553794"/>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accent1"/>
                </a:solidFill>
              </a:rPr>
              <a:t>Q</a:t>
            </a:r>
            <a:r>
              <a:rPr lang="en-US" dirty="0" smtClean="0">
                <a:solidFill>
                  <a:schemeClr val="accent1"/>
                </a:solidFill>
              </a:rPr>
              <a:t>uality and </a:t>
            </a:r>
            <a:r>
              <a:rPr lang="en-US" dirty="0">
                <a:solidFill>
                  <a:schemeClr val="accent1"/>
                </a:solidFill>
              </a:rPr>
              <a:t>its C</a:t>
            </a:r>
            <a:r>
              <a:rPr lang="en-US" dirty="0" smtClean="0">
                <a:solidFill>
                  <a:schemeClr val="accent1"/>
                </a:solidFill>
              </a:rPr>
              <a:t>riteria</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42</a:t>
            </a:fld>
            <a:endParaRPr lang="ru-RU"/>
          </a:p>
        </p:txBody>
      </p:sp>
      <p:sp>
        <p:nvSpPr>
          <p:cNvPr id="6" name="Content Placeholder 5"/>
          <p:cNvSpPr>
            <a:spLocks noGrp="1"/>
          </p:cNvSpPr>
          <p:nvPr>
            <p:ph sz="quarter" idx="1"/>
          </p:nvPr>
        </p:nvSpPr>
        <p:spPr/>
        <p:txBody>
          <a:bodyPr>
            <a:normAutofit lnSpcReduction="10000"/>
          </a:bodyPr>
          <a:lstStyle/>
          <a:p>
            <a:pPr marL="0" indent="0" algn="just">
              <a:buNone/>
            </a:pPr>
            <a:r>
              <a:rPr lang="en-US" sz="2400" u="sng" dirty="0">
                <a:solidFill>
                  <a:srgbClr val="FF0000"/>
                </a:solidFill>
              </a:rPr>
              <a:t>Quality</a:t>
            </a:r>
            <a:r>
              <a:rPr lang="en-US" sz="2400" dirty="0">
                <a:solidFill>
                  <a:srgbClr val="333399"/>
                </a:solidFill>
              </a:rPr>
              <a:t> </a:t>
            </a:r>
            <a:r>
              <a:rPr lang="en-US" sz="2400" dirty="0"/>
              <a:t>is property which shows if a </a:t>
            </a:r>
            <a:r>
              <a:rPr lang="en-US" sz="2400" dirty="0">
                <a:solidFill>
                  <a:srgbClr val="FF0000"/>
                </a:solidFill>
              </a:rPr>
              <a:t>product meets its requirements</a:t>
            </a:r>
            <a:r>
              <a:rPr lang="en-US" sz="2400" dirty="0">
                <a:solidFill>
                  <a:srgbClr val="333399"/>
                </a:solidFill>
              </a:rPr>
              <a:t> </a:t>
            </a:r>
            <a:r>
              <a:rPr lang="en-US" sz="2400" dirty="0"/>
              <a:t>or not. And quality is defined on the base of using exactly established </a:t>
            </a:r>
            <a:r>
              <a:rPr lang="en-US" sz="2400" dirty="0">
                <a:solidFill>
                  <a:srgbClr val="FF0000"/>
                </a:solidFill>
              </a:rPr>
              <a:t>metrics</a:t>
            </a:r>
            <a:r>
              <a:rPr lang="en-US" sz="2400" dirty="0">
                <a:solidFill>
                  <a:srgbClr val="333399"/>
                </a:solidFill>
              </a:rPr>
              <a:t> </a:t>
            </a:r>
            <a:r>
              <a:rPr lang="en-US" sz="2400" dirty="0"/>
              <a:t>and </a:t>
            </a:r>
            <a:r>
              <a:rPr lang="en-US" sz="2400" dirty="0">
                <a:solidFill>
                  <a:srgbClr val="FF0000"/>
                </a:solidFill>
              </a:rPr>
              <a:t>criteria.</a:t>
            </a:r>
            <a:r>
              <a:rPr lang="en-US" sz="2400" dirty="0"/>
              <a:t> </a:t>
            </a:r>
          </a:p>
          <a:p>
            <a:pPr marL="0" indent="0" algn="just">
              <a:buNone/>
            </a:pPr>
            <a:r>
              <a:rPr lang="en-US" sz="2400" dirty="0"/>
              <a:t>There are two aspects of the quality:</a:t>
            </a:r>
            <a:r>
              <a:rPr lang="en-US" sz="2400" dirty="0">
                <a:solidFill>
                  <a:srgbClr val="333399"/>
                </a:solidFill>
              </a:rPr>
              <a:t> </a:t>
            </a:r>
            <a:r>
              <a:rPr lang="en-US" sz="2400" dirty="0">
                <a:solidFill>
                  <a:srgbClr val="FF0000"/>
                </a:solidFill>
              </a:rPr>
              <a:t>product quality </a:t>
            </a:r>
            <a:r>
              <a:rPr lang="en-US" sz="2400" dirty="0"/>
              <a:t>and</a:t>
            </a:r>
            <a:r>
              <a:rPr lang="en-US" sz="2400" dirty="0">
                <a:solidFill>
                  <a:srgbClr val="333399"/>
                </a:solidFill>
              </a:rPr>
              <a:t> </a:t>
            </a:r>
            <a:r>
              <a:rPr lang="en-US" sz="2400" dirty="0">
                <a:solidFill>
                  <a:srgbClr val="FF0000"/>
                </a:solidFill>
              </a:rPr>
              <a:t>process quality.</a:t>
            </a:r>
          </a:p>
          <a:p>
            <a:pPr marL="0" indent="0" algn="just">
              <a:buNone/>
            </a:pPr>
            <a:r>
              <a:rPr lang="en-US" sz="2400" dirty="0"/>
              <a:t>Some quality criteria assumptions:</a:t>
            </a:r>
          </a:p>
          <a:p>
            <a:pPr lvl="1" algn="just"/>
            <a:r>
              <a:rPr lang="en-US" sz="2400" dirty="0">
                <a:solidFill>
                  <a:srgbClr val="FF0000"/>
                </a:solidFill>
              </a:rPr>
              <a:t>If customer accepts </a:t>
            </a:r>
            <a:r>
              <a:rPr lang="en-US" sz="2400" dirty="0">
                <a:solidFill>
                  <a:schemeClr val="tx1"/>
                </a:solidFill>
              </a:rPr>
              <a:t>the implemented product this is enough to say that the quality of the</a:t>
            </a:r>
            <a:r>
              <a:rPr lang="en-US" sz="2400" dirty="0">
                <a:solidFill>
                  <a:srgbClr val="333399"/>
                </a:solidFill>
              </a:rPr>
              <a:t> </a:t>
            </a:r>
            <a:r>
              <a:rPr lang="en-US" sz="2400" dirty="0">
                <a:solidFill>
                  <a:srgbClr val="FF0000"/>
                </a:solidFill>
              </a:rPr>
              <a:t>product is good</a:t>
            </a:r>
            <a:r>
              <a:rPr lang="en-US" sz="2400" dirty="0"/>
              <a:t>.</a:t>
            </a:r>
          </a:p>
          <a:p>
            <a:pPr lvl="1" algn="just"/>
            <a:r>
              <a:rPr lang="en-US" sz="2400" dirty="0">
                <a:solidFill>
                  <a:schemeClr val="tx1"/>
                </a:solidFill>
              </a:rPr>
              <a:t>Product</a:t>
            </a:r>
            <a:r>
              <a:rPr lang="en-US" sz="2400" dirty="0"/>
              <a:t> </a:t>
            </a:r>
            <a:r>
              <a:rPr lang="en-US" sz="2400" dirty="0">
                <a:solidFill>
                  <a:srgbClr val="FF0000"/>
                </a:solidFill>
              </a:rPr>
              <a:t>quality is defined by good processes </a:t>
            </a:r>
            <a:r>
              <a:rPr lang="en-US" sz="2400" dirty="0">
                <a:solidFill>
                  <a:schemeClr val="tx1"/>
                </a:solidFill>
              </a:rPr>
              <a:t>(development, management, testing etc.)</a:t>
            </a:r>
          </a:p>
          <a:p>
            <a:pPr lvl="1" algn="just"/>
            <a:r>
              <a:rPr lang="en-US" sz="2400" dirty="0">
                <a:solidFill>
                  <a:schemeClr val="tx1"/>
                </a:solidFill>
              </a:rPr>
              <a:t>If the </a:t>
            </a:r>
            <a:r>
              <a:rPr lang="en-US" sz="2400" dirty="0">
                <a:solidFill>
                  <a:srgbClr val="FF0000"/>
                </a:solidFill>
              </a:rPr>
              <a:t>product meets its requirements </a:t>
            </a:r>
            <a:r>
              <a:rPr lang="en-US" sz="2400" dirty="0">
                <a:solidFill>
                  <a:schemeClr val="tx1"/>
                </a:solidFill>
              </a:rPr>
              <a:t>– this is </a:t>
            </a:r>
            <a:r>
              <a:rPr lang="en-US" sz="2400" dirty="0">
                <a:solidFill>
                  <a:srgbClr val="FF0000"/>
                </a:solidFill>
              </a:rPr>
              <a:t>good product.</a:t>
            </a:r>
          </a:p>
          <a:p>
            <a:pPr lvl="1" algn="just"/>
            <a:r>
              <a:rPr lang="en-US" sz="2400" dirty="0">
                <a:solidFill>
                  <a:srgbClr val="FF0000"/>
                </a:solidFill>
              </a:rPr>
              <a:t>Good product </a:t>
            </a:r>
            <a:r>
              <a:rPr lang="en-US" sz="2400" dirty="0">
                <a:solidFill>
                  <a:schemeClr val="tx1"/>
                </a:solidFill>
              </a:rPr>
              <a:t>has some </a:t>
            </a:r>
            <a:r>
              <a:rPr lang="en-US" sz="2400" dirty="0">
                <a:solidFill>
                  <a:srgbClr val="FF0000"/>
                </a:solidFill>
              </a:rPr>
              <a:t>advantages</a:t>
            </a:r>
            <a:r>
              <a:rPr lang="en-US" sz="2400" dirty="0">
                <a:solidFill>
                  <a:srgbClr val="333399"/>
                </a:solidFill>
              </a:rPr>
              <a:t> </a:t>
            </a:r>
            <a:r>
              <a:rPr lang="en-US" sz="2400" dirty="0">
                <a:solidFill>
                  <a:schemeClr val="tx1"/>
                </a:solidFill>
              </a:rPr>
              <a:t>and doesn’t have critical problems.</a:t>
            </a:r>
          </a:p>
          <a:p>
            <a:endParaRPr lang="ru-RU" dirty="0"/>
          </a:p>
        </p:txBody>
      </p:sp>
    </p:spTree>
    <p:extLst>
      <p:ext uri="{BB962C8B-B14F-4D97-AF65-F5344CB8AC3E}">
        <p14:creationId xmlns:p14="http://schemas.microsoft.com/office/powerpoint/2010/main" val="385409666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accent1"/>
                </a:solidFill>
              </a:rPr>
              <a:t>Quality criteria </a:t>
            </a:r>
            <a:r>
              <a:rPr lang="en-US" dirty="0" smtClean="0">
                <a:solidFill>
                  <a:schemeClr val="accent1"/>
                </a:solidFill>
              </a:rPr>
              <a:t>examples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43</a:t>
            </a:fld>
            <a:endParaRPr lang="ru-RU"/>
          </a:p>
        </p:txBody>
      </p:sp>
      <p:sp>
        <p:nvSpPr>
          <p:cNvPr id="6" name="Content Placeholder 5"/>
          <p:cNvSpPr>
            <a:spLocks noGrp="1"/>
          </p:cNvSpPr>
          <p:nvPr>
            <p:ph sz="quarter" idx="1"/>
          </p:nvPr>
        </p:nvSpPr>
        <p:spPr/>
        <p:txBody>
          <a:bodyPr/>
          <a:lstStyle/>
          <a:p>
            <a:pPr marL="800100" lvl="1" indent="-457200" algn="just"/>
            <a:r>
              <a:rPr lang="en-US" sz="2800" dirty="0">
                <a:solidFill>
                  <a:schemeClr val="tx1"/>
                </a:solidFill>
              </a:rPr>
              <a:t>Test</a:t>
            </a:r>
            <a:r>
              <a:rPr lang="en-US" sz="2800" dirty="0">
                <a:solidFill>
                  <a:srgbClr val="333399"/>
                </a:solidFill>
              </a:rPr>
              <a:t> </a:t>
            </a:r>
            <a:r>
              <a:rPr lang="en-US" sz="2800" dirty="0">
                <a:solidFill>
                  <a:srgbClr val="FF0000"/>
                </a:solidFill>
              </a:rPr>
              <a:t>coverage</a:t>
            </a:r>
            <a:r>
              <a:rPr lang="en-US" sz="2800" dirty="0">
                <a:solidFill>
                  <a:srgbClr val="333399"/>
                </a:solidFill>
              </a:rPr>
              <a:t> </a:t>
            </a:r>
            <a:r>
              <a:rPr lang="en-US" sz="2800" dirty="0">
                <a:solidFill>
                  <a:schemeClr val="tx1"/>
                </a:solidFill>
              </a:rPr>
              <a:t>not less than 70%</a:t>
            </a:r>
          </a:p>
          <a:p>
            <a:pPr marL="800100" lvl="1" indent="-457200" algn="just"/>
            <a:r>
              <a:rPr lang="en-US" sz="2800" dirty="0">
                <a:solidFill>
                  <a:srgbClr val="FF0000"/>
                </a:solidFill>
              </a:rPr>
              <a:t>100% of P1 </a:t>
            </a:r>
            <a:r>
              <a:rPr lang="en-US" sz="2800" dirty="0">
                <a:solidFill>
                  <a:schemeClr val="tx1"/>
                </a:solidFill>
              </a:rPr>
              <a:t>bugs fixed</a:t>
            </a:r>
            <a:r>
              <a:rPr lang="ru-RU" sz="2800" dirty="0">
                <a:solidFill>
                  <a:schemeClr val="tx1"/>
                </a:solidFill>
              </a:rPr>
              <a:t>, </a:t>
            </a:r>
            <a:r>
              <a:rPr lang="en-US" sz="2800" dirty="0">
                <a:solidFill>
                  <a:srgbClr val="FF0000"/>
                </a:solidFill>
              </a:rPr>
              <a:t>90% of P2 </a:t>
            </a:r>
            <a:r>
              <a:rPr lang="en-US" sz="2800" dirty="0">
                <a:solidFill>
                  <a:schemeClr val="tx1"/>
                </a:solidFill>
              </a:rPr>
              <a:t>bugs fixed</a:t>
            </a:r>
            <a:r>
              <a:rPr lang="ru-RU" sz="2800" dirty="0">
                <a:solidFill>
                  <a:schemeClr val="tx1"/>
                </a:solidFill>
              </a:rPr>
              <a:t>, </a:t>
            </a:r>
            <a:r>
              <a:rPr lang="en-US" sz="2800" dirty="0">
                <a:solidFill>
                  <a:srgbClr val="FF0000"/>
                </a:solidFill>
              </a:rPr>
              <a:t>25% of P3</a:t>
            </a:r>
            <a:r>
              <a:rPr lang="en-US" sz="2800" dirty="0">
                <a:solidFill>
                  <a:srgbClr val="333399"/>
                </a:solidFill>
              </a:rPr>
              <a:t> </a:t>
            </a:r>
            <a:r>
              <a:rPr lang="en-US" sz="2800" dirty="0">
                <a:solidFill>
                  <a:schemeClr val="tx1"/>
                </a:solidFill>
              </a:rPr>
              <a:t>bugs fixed.</a:t>
            </a:r>
          </a:p>
          <a:p>
            <a:pPr marL="800100" lvl="1" indent="-457200" algn="just"/>
            <a:r>
              <a:rPr lang="en-US" sz="2800" dirty="0">
                <a:solidFill>
                  <a:schemeClr val="tx1"/>
                </a:solidFill>
              </a:rPr>
              <a:t>All new functionality and changes to existing one must be implemented</a:t>
            </a:r>
            <a:r>
              <a:rPr lang="en-US" sz="2800" dirty="0"/>
              <a:t> </a:t>
            </a:r>
            <a:r>
              <a:rPr lang="en-US" sz="2800" dirty="0">
                <a:solidFill>
                  <a:srgbClr val="FF0000"/>
                </a:solidFill>
              </a:rPr>
              <a:t>fully according to defined requirements and in time</a:t>
            </a:r>
            <a:r>
              <a:rPr lang="en-US" sz="2800" dirty="0">
                <a:solidFill>
                  <a:srgbClr val="333399"/>
                </a:solidFill>
              </a:rPr>
              <a:t>.</a:t>
            </a:r>
            <a:endParaRPr lang="ru-RU" sz="2800" dirty="0">
              <a:solidFill>
                <a:srgbClr val="333399"/>
              </a:solidFill>
            </a:endParaRPr>
          </a:p>
          <a:p>
            <a:pPr marL="800100" lvl="1" indent="-457200" algn="just"/>
            <a:r>
              <a:rPr lang="en-US" sz="2800" dirty="0">
                <a:solidFill>
                  <a:schemeClr val="tx1"/>
                </a:solidFill>
              </a:rPr>
              <a:t>Overall passed </a:t>
            </a:r>
            <a:r>
              <a:rPr lang="en-US" sz="2400" dirty="0">
                <a:solidFill>
                  <a:schemeClr val="tx1"/>
                </a:solidFill>
              </a:rPr>
              <a:t>tests </a:t>
            </a:r>
            <a:r>
              <a:rPr lang="en-US" sz="2800" dirty="0">
                <a:solidFill>
                  <a:schemeClr val="tx1"/>
                </a:solidFill>
              </a:rPr>
              <a:t>percentage is equal or greater than some value: </a:t>
            </a:r>
            <a:r>
              <a:rPr lang="en-US" sz="2800" dirty="0">
                <a:solidFill>
                  <a:srgbClr val="FF0000"/>
                </a:solidFill>
              </a:rPr>
              <a:t>X = (Passed/Executed)*100%</a:t>
            </a:r>
          </a:p>
          <a:p>
            <a:pPr marL="0" indent="0">
              <a:buNone/>
            </a:pPr>
            <a:endParaRPr lang="ru-RU" dirty="0"/>
          </a:p>
        </p:txBody>
      </p:sp>
    </p:spTree>
    <p:extLst>
      <p:ext uri="{BB962C8B-B14F-4D97-AF65-F5344CB8AC3E}">
        <p14:creationId xmlns:p14="http://schemas.microsoft.com/office/powerpoint/2010/main" val="57655903"/>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745" y="2636912"/>
            <a:ext cx="3754437"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3"/>
          <p:cNvSpPr>
            <a:spLocks noGrp="1"/>
          </p:cNvSpPr>
          <p:nvPr>
            <p:ph type="title"/>
          </p:nvPr>
        </p:nvSpPr>
        <p:spPr/>
        <p:txBody>
          <a:bodyPr>
            <a:normAutofit fontScale="90000"/>
          </a:bodyPr>
          <a:lstStyle/>
          <a:p>
            <a:r>
              <a:rPr lang="en-US" dirty="0">
                <a:solidFill>
                  <a:schemeClr val="accent1"/>
                </a:solidFill>
              </a:rPr>
              <a:t>Quality criteria examples: funny but </a:t>
            </a:r>
            <a:r>
              <a:rPr lang="en-US" dirty="0" smtClean="0">
                <a:solidFill>
                  <a:schemeClr val="accent1"/>
                </a:solidFill>
              </a:rPr>
              <a:t>truth</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44</a:t>
            </a:fld>
            <a:endParaRPr lang="ru-RU"/>
          </a:p>
        </p:txBody>
      </p:sp>
      <p:sp>
        <p:nvSpPr>
          <p:cNvPr id="6" name="Content Placeholder 5"/>
          <p:cNvSpPr>
            <a:spLocks noGrp="1"/>
          </p:cNvSpPr>
          <p:nvPr>
            <p:ph sz="quarter" idx="1"/>
          </p:nvPr>
        </p:nvSpPr>
        <p:spPr/>
        <p:txBody>
          <a:bodyPr/>
          <a:lstStyle/>
          <a:p>
            <a:pPr marL="0" lvl="1" indent="0">
              <a:spcBef>
                <a:spcPts val="600"/>
              </a:spcBef>
              <a:buClr>
                <a:schemeClr val="accent1"/>
              </a:buClr>
              <a:buNone/>
            </a:pPr>
            <a:r>
              <a:rPr lang="en-US" sz="2200" dirty="0" smtClean="0">
                <a:solidFill>
                  <a:schemeClr val="tx1"/>
                </a:solidFill>
                <a:latin typeface="Gill Sans MT" pitchFamily="34" charset="0"/>
              </a:rPr>
              <a:t>Bob Martin on </a:t>
            </a:r>
            <a:r>
              <a:rPr lang="ru-RU" sz="2200" dirty="0">
                <a:solidFill>
                  <a:schemeClr val="tx1"/>
                </a:solidFill>
              </a:rPr>
              <a:t>«</a:t>
            </a:r>
            <a:r>
              <a:rPr lang="en-US" sz="2200" dirty="0">
                <a:solidFill>
                  <a:schemeClr val="tx1"/>
                </a:solidFill>
                <a:latin typeface="Gill Sans MT" pitchFamily="34" charset="0"/>
              </a:rPr>
              <a:t>Agile 2008</a:t>
            </a:r>
            <a:r>
              <a:rPr lang="ru-RU" sz="2200" dirty="0">
                <a:solidFill>
                  <a:schemeClr val="tx1"/>
                </a:solidFill>
              </a:rPr>
              <a:t>»</a:t>
            </a:r>
            <a:r>
              <a:rPr lang="en-US" sz="2200" dirty="0">
                <a:solidFill>
                  <a:schemeClr val="tx1"/>
                </a:solidFill>
                <a:latin typeface="Gill Sans MT" pitchFamily="34" charset="0"/>
              </a:rPr>
              <a:t> had mentioned the following universal metric for any documentation review: </a:t>
            </a:r>
            <a:r>
              <a:rPr lang="ru-RU" sz="2200" dirty="0">
                <a:solidFill>
                  <a:schemeClr val="tx1"/>
                </a:solidFill>
              </a:rPr>
              <a:t>«</a:t>
            </a:r>
            <a:r>
              <a:rPr lang="en-US" sz="2200" dirty="0">
                <a:solidFill>
                  <a:srgbClr val="FF0000"/>
                </a:solidFill>
                <a:latin typeface="Gill Sans MT" pitchFamily="34" charset="0"/>
              </a:rPr>
              <a:t>WTF per minute</a:t>
            </a:r>
            <a:r>
              <a:rPr lang="ru-RU" sz="2200" dirty="0">
                <a:solidFill>
                  <a:schemeClr val="tx1"/>
                </a:solidFill>
              </a:rPr>
              <a:t>»</a:t>
            </a:r>
            <a:r>
              <a:rPr lang="en-US" sz="2200" dirty="0">
                <a:solidFill>
                  <a:schemeClr val="tx1"/>
                </a:solidFill>
                <a:latin typeface="Gill Sans MT" pitchFamily="34" charset="0"/>
              </a:rPr>
              <a:t>. You only need a timer and a counter. Start the timer and read the document. Every time you find something strange – increment the counter</a:t>
            </a:r>
            <a:r>
              <a:rPr lang="en-US" sz="2200" dirty="0" smtClean="0">
                <a:solidFill>
                  <a:schemeClr val="tx1"/>
                </a:solidFill>
                <a:latin typeface="Gill Sans MT" pitchFamily="34" charset="0"/>
              </a:rPr>
              <a:t>.</a:t>
            </a:r>
            <a:endParaRPr lang="en-US" sz="2200" dirty="0">
              <a:solidFill>
                <a:schemeClr val="tx1"/>
              </a:solidFill>
              <a:latin typeface="Gill Sans MT" pitchFamily="34" charset="0"/>
            </a:endParaRPr>
          </a:p>
        </p:txBody>
      </p:sp>
    </p:spTree>
    <p:extLst>
      <p:ext uri="{BB962C8B-B14F-4D97-AF65-F5344CB8AC3E}">
        <p14:creationId xmlns:p14="http://schemas.microsoft.com/office/powerpoint/2010/main" val="4189689797"/>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Software Testing</a:t>
            </a:r>
            <a:r>
              <a:rPr lang="uk-UA" dirty="0" smtClean="0"/>
              <a:t> </a:t>
            </a:r>
            <a:r>
              <a:rPr lang="en-US" dirty="0"/>
              <a:t> </a:t>
            </a:r>
            <a:r>
              <a:rPr lang="en-US" dirty="0" smtClean="0"/>
              <a:t>and Availability of Documentation</a:t>
            </a:r>
            <a:endParaRPr lang="ru-RU" dirty="0"/>
          </a:p>
        </p:txBody>
      </p:sp>
      <p:sp>
        <p:nvSpPr>
          <p:cNvPr id="3" name="Text Placeholder 2"/>
          <p:cNvSpPr>
            <a:spLocks noGrp="1"/>
          </p:cNvSpPr>
          <p:nvPr>
            <p:ph type="body" idx="1"/>
          </p:nvPr>
        </p:nvSpPr>
        <p:spPr/>
        <p:txBody>
          <a:bodyPr/>
          <a:lstStyle/>
          <a:p>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45</a:t>
            </a:fld>
            <a:endParaRPr lang="ru-RU"/>
          </a:p>
        </p:txBody>
      </p:sp>
    </p:spTree>
    <p:extLst>
      <p:ext uri="{BB962C8B-B14F-4D97-AF65-F5344CB8AC3E}">
        <p14:creationId xmlns:p14="http://schemas.microsoft.com/office/powerpoint/2010/main" val="864147633"/>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Software </a:t>
            </a:r>
            <a:r>
              <a:rPr lang="en-US" dirty="0"/>
              <a:t>Testing</a:t>
            </a:r>
            <a:r>
              <a:rPr lang="uk-UA" dirty="0"/>
              <a:t> </a:t>
            </a:r>
            <a:r>
              <a:rPr lang="en-US" dirty="0"/>
              <a:t> and Availability of Documentation</a:t>
            </a:r>
            <a:endParaRPr lang="ru-RU" dirty="0"/>
          </a:p>
        </p:txBody>
      </p:sp>
      <p:sp>
        <p:nvSpPr>
          <p:cNvPr id="3" name="Footer Placeholder 2"/>
          <p:cNvSpPr>
            <a:spLocks noGrp="1"/>
          </p:cNvSpPr>
          <p:nvPr>
            <p:ph type="ftr" sz="quarter" idx="11"/>
          </p:nvPr>
        </p:nvSpPr>
        <p:spPr/>
        <p:txBody>
          <a:bodyPr/>
          <a:lstStyle/>
          <a:p>
            <a:r>
              <a:rPr lang="en-US" smtClean="0"/>
              <a:t>® 2011. EPAM Systems. All rights reserved.</a:t>
            </a:r>
            <a:endParaRPr lang="ru-RU"/>
          </a:p>
        </p:txBody>
      </p:sp>
      <p:sp>
        <p:nvSpPr>
          <p:cNvPr id="4" name="Slide Number Placeholder 3"/>
          <p:cNvSpPr>
            <a:spLocks noGrp="1"/>
          </p:cNvSpPr>
          <p:nvPr>
            <p:ph type="sldNum" sz="quarter" idx="12"/>
          </p:nvPr>
        </p:nvSpPr>
        <p:spPr/>
        <p:txBody>
          <a:bodyPr/>
          <a:lstStyle/>
          <a:p>
            <a:fld id="{0EB6C2E2-7391-4BA5-9162-90ECE42707CD}" type="slidenum">
              <a:rPr lang="ru-RU" smtClean="0"/>
              <a:t>46</a:t>
            </a:fld>
            <a:endParaRPr lang="ru-RU"/>
          </a:p>
        </p:txBody>
      </p:sp>
      <p:sp>
        <p:nvSpPr>
          <p:cNvPr id="5" name="Content Placeholder 4"/>
          <p:cNvSpPr>
            <a:spLocks noGrp="1"/>
          </p:cNvSpPr>
          <p:nvPr>
            <p:ph sz="quarter" idx="1"/>
          </p:nvPr>
        </p:nvSpPr>
        <p:spPr/>
        <p:txBody>
          <a:bodyPr/>
          <a:lstStyle/>
          <a:p>
            <a:endParaRPr lang="en-US" dirty="0" smtClean="0"/>
          </a:p>
          <a:p>
            <a:r>
              <a:rPr lang="en-US" dirty="0" smtClean="0"/>
              <a:t>Formal Testing</a:t>
            </a:r>
          </a:p>
          <a:p>
            <a:r>
              <a:rPr lang="en-US" dirty="0" smtClean="0"/>
              <a:t>Exploratory Testing ( Ad hoc testing) </a:t>
            </a:r>
          </a:p>
          <a:p>
            <a:endParaRPr lang="en-US" sz="2800" dirty="0" smtClean="0"/>
          </a:p>
          <a:p>
            <a:endParaRPr lang="en-US" sz="2800" dirty="0"/>
          </a:p>
          <a:p>
            <a:pPr marL="0" indent="0">
              <a:buNone/>
            </a:pPr>
            <a:r>
              <a:rPr lang="en-US" sz="2800" u="sng" dirty="0" smtClean="0">
                <a:solidFill>
                  <a:srgbClr val="FF0000"/>
                </a:solidFill>
              </a:rPr>
              <a:t>Exploratory </a:t>
            </a:r>
            <a:r>
              <a:rPr lang="en-US" sz="2800" u="sng" dirty="0">
                <a:solidFill>
                  <a:srgbClr val="FF0000"/>
                </a:solidFill>
              </a:rPr>
              <a:t>testing</a:t>
            </a:r>
            <a:r>
              <a:rPr lang="en-US" sz="2800" dirty="0">
                <a:solidFill>
                  <a:srgbClr val="FF0000"/>
                </a:solidFill>
              </a:rPr>
              <a:t> </a:t>
            </a:r>
            <a:r>
              <a:rPr lang="en-US" sz="2800" dirty="0"/>
              <a:t>is simultaneous learning, test design, and test execution</a:t>
            </a:r>
            <a:r>
              <a:rPr lang="en-US" dirty="0" smtClean="0"/>
              <a:t> </a:t>
            </a:r>
            <a:endParaRPr lang="ru-RU" dirty="0"/>
          </a:p>
        </p:txBody>
      </p:sp>
    </p:spTree>
    <p:extLst>
      <p:ext uri="{BB962C8B-B14F-4D97-AF65-F5344CB8AC3E}">
        <p14:creationId xmlns:p14="http://schemas.microsoft.com/office/powerpoint/2010/main" val="94631120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Testing</a:t>
            </a:r>
            <a:endParaRPr lang="ru-RU" dirty="0"/>
          </a:p>
        </p:txBody>
      </p:sp>
      <p:sp>
        <p:nvSpPr>
          <p:cNvPr id="3" name="Text Placeholder 2"/>
          <p:cNvSpPr>
            <a:spLocks noGrp="1"/>
          </p:cNvSpPr>
          <p:nvPr>
            <p:ph type="body" idx="1"/>
          </p:nvPr>
        </p:nvSpPr>
        <p:spPr/>
        <p:txBody>
          <a:bodyPr/>
          <a:lstStyle/>
          <a:p>
            <a:r>
              <a:rPr lang="en-US" dirty="0" smtClean="0"/>
              <a:t>Typical Mistakes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47</a:t>
            </a:fld>
            <a:endParaRPr lang="ru-RU"/>
          </a:p>
        </p:txBody>
      </p:sp>
    </p:spTree>
    <p:extLst>
      <p:ext uri="{BB962C8B-B14F-4D97-AF65-F5344CB8AC3E}">
        <p14:creationId xmlns:p14="http://schemas.microsoft.com/office/powerpoint/2010/main" val="1979846346"/>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ChangeArrowheads="1"/>
          </p:cNvSpPr>
          <p:nvPr/>
        </p:nvSpPr>
        <p:spPr bwMode="auto">
          <a:xfrm>
            <a:off x="539750" y="1340768"/>
            <a:ext cx="8208963" cy="446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algn="just">
              <a:buFont typeface="Wingdings" pitchFamily="2" charset="2"/>
              <a:buChar char="§"/>
            </a:pPr>
            <a:endParaRPr lang="en-GB" sz="2200" b="0" dirty="0"/>
          </a:p>
        </p:txBody>
      </p:sp>
      <p:sp>
        <p:nvSpPr>
          <p:cNvPr id="4" name="Title 3"/>
          <p:cNvSpPr>
            <a:spLocks noGrp="1"/>
          </p:cNvSpPr>
          <p:nvPr>
            <p:ph type="title"/>
          </p:nvPr>
        </p:nvSpPr>
        <p:spPr/>
        <p:txBody>
          <a:bodyPr>
            <a:normAutofit fontScale="90000"/>
          </a:bodyPr>
          <a:lstStyle/>
          <a:p>
            <a:r>
              <a:rPr lang="en-US" dirty="0">
                <a:solidFill>
                  <a:schemeClr val="accent1"/>
                </a:solidFill>
              </a:rPr>
              <a:t>Classic Testing Mistakes or Testing </a:t>
            </a:r>
            <a:r>
              <a:rPr lang="en-US" dirty="0" smtClean="0">
                <a:solidFill>
                  <a:schemeClr val="accent1"/>
                </a:solidFill>
              </a:rPr>
              <a:t>Myths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48</a:t>
            </a:fld>
            <a:endParaRPr lang="ru-RU"/>
          </a:p>
        </p:txBody>
      </p:sp>
      <p:sp>
        <p:nvSpPr>
          <p:cNvPr id="5" name="Content Placeholder 4"/>
          <p:cNvSpPr>
            <a:spLocks noGrp="1"/>
          </p:cNvSpPr>
          <p:nvPr>
            <p:ph sz="quarter" idx="1"/>
          </p:nvPr>
        </p:nvSpPr>
        <p:spPr/>
        <p:txBody>
          <a:bodyPr/>
          <a:lstStyle/>
          <a:p>
            <a:pPr algn="just"/>
            <a:r>
              <a:rPr lang="en-US" dirty="0"/>
              <a:t> </a:t>
            </a:r>
            <a:r>
              <a:rPr lang="en-GB" sz="2400" dirty="0"/>
              <a:t>Assurance that you can find all defects in the software product or to test the program completely.</a:t>
            </a:r>
          </a:p>
          <a:p>
            <a:pPr algn="just"/>
            <a:r>
              <a:rPr lang="en-GB" sz="2400" dirty="0"/>
              <a:t>Thinking the testing team is the only responsible for assuring quality.</a:t>
            </a:r>
          </a:p>
          <a:p>
            <a:pPr algn="just"/>
            <a:r>
              <a:rPr lang="en-GB" sz="2400" dirty="0"/>
              <a:t>Thinking that goal of testing is to find bugs only.</a:t>
            </a:r>
          </a:p>
          <a:p>
            <a:pPr algn="just"/>
            <a:r>
              <a:rPr lang="en-GB" sz="2400" dirty="0"/>
              <a:t>Not finding the important bugs.</a:t>
            </a:r>
          </a:p>
          <a:p>
            <a:pPr algn="just"/>
            <a:r>
              <a:rPr lang="en-GB" sz="2400" dirty="0"/>
              <a:t>Not reporting usability problems.</a:t>
            </a:r>
          </a:p>
          <a:p>
            <a:pPr algn="just"/>
            <a:r>
              <a:rPr lang="en-GB" sz="2400" dirty="0"/>
              <a:t>Starting testing too late (bugs detection, not bugs reduction</a:t>
            </a:r>
            <a:r>
              <a:rPr lang="en-GB" sz="2400" dirty="0" smtClean="0"/>
              <a:t>!).</a:t>
            </a:r>
            <a:endParaRPr lang="en-GB" sz="2400" dirty="0"/>
          </a:p>
          <a:p>
            <a:pPr algn="just"/>
            <a:r>
              <a:rPr lang="en-GB" sz="2400" dirty="0"/>
              <a:t>Putting stress and load testing off to the last minute.</a:t>
            </a:r>
          </a:p>
          <a:p>
            <a:pPr algn="just"/>
            <a:r>
              <a:rPr lang="en-GB" sz="2400" dirty="0"/>
              <a:t>Not testing the documentation.</a:t>
            </a:r>
          </a:p>
          <a:p>
            <a:endParaRPr lang="ru-RU" dirty="0"/>
          </a:p>
        </p:txBody>
      </p:sp>
    </p:spTree>
    <p:extLst>
      <p:ext uri="{BB962C8B-B14F-4D97-AF65-F5344CB8AC3E}">
        <p14:creationId xmlns:p14="http://schemas.microsoft.com/office/powerpoint/2010/main" val="2330626752"/>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ChangeArrowheads="1"/>
          </p:cNvSpPr>
          <p:nvPr/>
        </p:nvSpPr>
        <p:spPr bwMode="auto">
          <a:xfrm>
            <a:off x="539750" y="1412775"/>
            <a:ext cx="8135938" cy="46800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1313" indent="-341313" algn="just">
              <a:buFontTx/>
              <a:buChar char="•"/>
            </a:pPr>
            <a:endParaRPr lang="en-GB" sz="2200" b="0" dirty="0"/>
          </a:p>
        </p:txBody>
      </p:sp>
      <p:sp>
        <p:nvSpPr>
          <p:cNvPr id="4" name="Title 3"/>
          <p:cNvSpPr>
            <a:spLocks noGrp="1"/>
          </p:cNvSpPr>
          <p:nvPr>
            <p:ph type="title"/>
          </p:nvPr>
        </p:nvSpPr>
        <p:spPr>
          <a:xfrm>
            <a:off x="457200" y="152400"/>
            <a:ext cx="8435280" cy="990600"/>
          </a:xfrm>
        </p:spPr>
        <p:txBody>
          <a:bodyPr>
            <a:normAutofit fontScale="90000"/>
          </a:bodyPr>
          <a:lstStyle/>
          <a:p>
            <a:r>
              <a:rPr lang="en-US" dirty="0">
                <a:solidFill>
                  <a:schemeClr val="accent1"/>
                </a:solidFill>
              </a:rPr>
              <a:t>Classic Testing Mistakes or Testing </a:t>
            </a:r>
            <a:r>
              <a:rPr lang="en-US" dirty="0" smtClean="0">
                <a:solidFill>
                  <a:schemeClr val="accent1"/>
                </a:solidFill>
              </a:rPr>
              <a:t>Myths</a:t>
            </a:r>
            <a:r>
              <a:rPr lang="ru-RU" dirty="0" smtClean="0">
                <a:solidFill>
                  <a:schemeClr val="accent1"/>
                </a:solidFill>
              </a:rPr>
              <a:t> (2)</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49</a:t>
            </a:fld>
            <a:endParaRPr lang="ru-RU"/>
          </a:p>
        </p:txBody>
      </p:sp>
      <p:sp>
        <p:nvSpPr>
          <p:cNvPr id="5" name="Content Placeholder 4"/>
          <p:cNvSpPr>
            <a:spLocks noGrp="1"/>
          </p:cNvSpPr>
          <p:nvPr>
            <p:ph sz="quarter" idx="1"/>
          </p:nvPr>
        </p:nvSpPr>
        <p:spPr/>
        <p:txBody>
          <a:bodyPr/>
          <a:lstStyle/>
          <a:p>
            <a:pPr algn="just"/>
            <a:r>
              <a:rPr lang="en-GB" sz="2400" dirty="0"/>
              <a:t>Not testing installation procedures.</a:t>
            </a:r>
          </a:p>
          <a:p>
            <a:pPr algn="just"/>
            <a:r>
              <a:rPr lang="en-GB" sz="2400" dirty="0"/>
              <a:t>Failing to correctly identify risky areas.</a:t>
            </a:r>
          </a:p>
          <a:p>
            <a:pPr algn="just"/>
            <a:r>
              <a:rPr lang="en-GB" sz="2400" dirty="0"/>
              <a:t>Paying more attention to running tests than to designing them.</a:t>
            </a:r>
          </a:p>
          <a:p>
            <a:pPr algn="just"/>
            <a:r>
              <a:rPr lang="en-GB" sz="2400" dirty="0"/>
              <a:t>Not reviewing test designs.</a:t>
            </a:r>
          </a:p>
          <a:p>
            <a:pPr algn="just"/>
            <a:r>
              <a:rPr lang="en-GB" sz="2400" dirty="0"/>
              <a:t>Checking that the product does what it is supposed to do, but not that it doesn’t do what it is not supposed to do.</a:t>
            </a:r>
          </a:p>
          <a:p>
            <a:pPr algn="just"/>
            <a:r>
              <a:rPr lang="en-GB" sz="2400" dirty="0"/>
              <a:t>Poor bug reporting.</a:t>
            </a:r>
          </a:p>
          <a:p>
            <a:pPr algn="just"/>
            <a:r>
              <a:rPr lang="en-GB" sz="2400" dirty="0"/>
              <a:t>Attempting to automate all tests.</a:t>
            </a:r>
          </a:p>
          <a:p>
            <a:pPr algn="just"/>
            <a:r>
              <a:rPr lang="en-GB" sz="2400" dirty="0"/>
              <a:t>Expecting to re-run all manual tests</a:t>
            </a:r>
            <a:r>
              <a:rPr lang="en-GB" sz="2400" dirty="0" smtClean="0"/>
              <a:t>.</a:t>
            </a:r>
            <a:endParaRPr lang="en-GB" sz="2400" dirty="0"/>
          </a:p>
        </p:txBody>
      </p:sp>
    </p:spTree>
    <p:extLst>
      <p:ext uri="{BB962C8B-B14F-4D97-AF65-F5344CB8AC3E}">
        <p14:creationId xmlns:p14="http://schemas.microsoft.com/office/powerpoint/2010/main" val="390870052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539750" y="1340767"/>
            <a:ext cx="8280400" cy="4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US" sz="2200" u="sng" dirty="0">
                <a:solidFill>
                  <a:srgbClr val="FF0000"/>
                </a:solidFill>
              </a:rPr>
              <a:t>Software Testing</a:t>
            </a:r>
            <a:r>
              <a:rPr lang="en-US" sz="2200" b="0" dirty="0">
                <a:solidFill>
                  <a:srgbClr val="FF0000"/>
                </a:solidFill>
              </a:rPr>
              <a:t> </a:t>
            </a:r>
            <a:r>
              <a:rPr lang="en-US" sz="2200" b="0" dirty="0"/>
              <a:t>– is a </a:t>
            </a:r>
            <a:r>
              <a:rPr lang="en-US" sz="2200" b="0" dirty="0">
                <a:solidFill>
                  <a:srgbClr val="FF0000"/>
                </a:solidFill>
              </a:rPr>
              <a:t>process</a:t>
            </a:r>
            <a:r>
              <a:rPr lang="en-US" sz="2200" b="0" dirty="0"/>
              <a:t> of </a:t>
            </a:r>
            <a:r>
              <a:rPr lang="en-US" sz="2200" b="0" dirty="0">
                <a:solidFill>
                  <a:srgbClr val="FF0000"/>
                </a:solidFill>
              </a:rPr>
              <a:t>software analysis and defect detecting</a:t>
            </a:r>
            <a:r>
              <a:rPr lang="en-US" sz="2200" b="0" dirty="0"/>
              <a:t>. Actions of defect detecting are directed to defining as many as possible defects, which </a:t>
            </a:r>
            <a:r>
              <a:rPr lang="en-US" sz="2200" b="0" dirty="0">
                <a:solidFill>
                  <a:srgbClr val="FF0000"/>
                </a:solidFill>
              </a:rPr>
              <a:t>should be fixed.</a:t>
            </a:r>
          </a:p>
          <a:p>
            <a:pPr algn="just"/>
            <a:r>
              <a:rPr lang="en-US" sz="2200" b="0" dirty="0"/>
              <a:t>IEEE Standard Glossary of Software Engineering Terminology says that testing is </a:t>
            </a:r>
            <a:r>
              <a:rPr lang="ru-RU" sz="2200" dirty="0">
                <a:solidFill>
                  <a:srgbClr val="FF0000"/>
                </a:solidFill>
              </a:rPr>
              <a:t>«</a:t>
            </a:r>
            <a:r>
              <a:rPr lang="en-US" sz="2200" dirty="0">
                <a:solidFill>
                  <a:srgbClr val="FF0000"/>
                </a:solidFill>
              </a:rPr>
              <a:t>The process of exercising software to verify that it 	satisfies specified requirements and to detect errors</a:t>
            </a:r>
            <a:r>
              <a:rPr lang="ru-RU" sz="2200" dirty="0">
                <a:solidFill>
                  <a:srgbClr val="FF0000"/>
                </a:solidFill>
              </a:rPr>
              <a:t>»</a:t>
            </a:r>
            <a:r>
              <a:rPr lang="en-US" sz="2200" b="0" dirty="0"/>
              <a:t>.</a:t>
            </a:r>
          </a:p>
          <a:p>
            <a:pPr algn="just"/>
            <a:endParaRPr lang="en-US" sz="2200" b="0" dirty="0"/>
          </a:p>
          <a:p>
            <a:pPr algn="just"/>
            <a:r>
              <a:rPr lang="en-US" sz="2200" b="0" dirty="0"/>
              <a:t>Why is testing a process? </a:t>
            </a:r>
          </a:p>
          <a:p>
            <a:pPr algn="just"/>
            <a:r>
              <a:rPr lang="en-US" sz="2200" b="0" dirty="0"/>
              <a:t>Because </a:t>
            </a:r>
            <a:r>
              <a:rPr lang="en-US" sz="2200" b="0" dirty="0">
                <a:solidFill>
                  <a:srgbClr val="FF0000"/>
                </a:solidFill>
              </a:rPr>
              <a:t>testing is a planned and well-ordered activity</a:t>
            </a:r>
            <a:r>
              <a:rPr lang="en-US" sz="2200" b="0" dirty="0"/>
              <a:t>. This moment is important because under time shorted conditions </a:t>
            </a:r>
            <a:r>
              <a:rPr lang="en-US" sz="2200" b="0" dirty="0">
                <a:solidFill>
                  <a:srgbClr val="FF0000"/>
                </a:solidFill>
              </a:rPr>
              <a:t>well planned and systematic approach leads to defects detecting more rapidly than poorly planned</a:t>
            </a:r>
            <a:r>
              <a:rPr lang="en-US" sz="2200" b="0" dirty="0"/>
              <a:t> testing activity.</a:t>
            </a:r>
          </a:p>
        </p:txBody>
      </p:sp>
      <p:sp>
        <p:nvSpPr>
          <p:cNvPr id="2" name="Title 1"/>
          <p:cNvSpPr>
            <a:spLocks noGrp="1"/>
          </p:cNvSpPr>
          <p:nvPr>
            <p:ph type="title"/>
          </p:nvPr>
        </p:nvSpPr>
        <p:spPr/>
        <p:txBody>
          <a:bodyPr>
            <a:normAutofit/>
          </a:bodyPr>
          <a:lstStyle/>
          <a:p>
            <a:r>
              <a:rPr lang="en-US" dirty="0">
                <a:solidFill>
                  <a:schemeClr val="accent1"/>
                </a:solidFill>
              </a:rPr>
              <a:t>Software Testing </a:t>
            </a:r>
            <a:r>
              <a:rPr lang="en-US" dirty="0" smtClean="0">
                <a:solidFill>
                  <a:schemeClr val="accent1"/>
                </a:solidFill>
              </a:rPr>
              <a:t>Definition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5</a:t>
            </a:fld>
            <a:endParaRPr lang="ru-RU"/>
          </a:p>
        </p:txBody>
      </p:sp>
    </p:spTree>
    <p:extLst>
      <p:ext uri="{BB962C8B-B14F-4D97-AF65-F5344CB8AC3E}">
        <p14:creationId xmlns:p14="http://schemas.microsoft.com/office/powerpoint/2010/main" val="3139119993"/>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accent1"/>
                </a:solidFill>
              </a:rPr>
              <a:t>Typical Tester’s </a:t>
            </a:r>
            <a:r>
              <a:rPr lang="en-US" dirty="0" smtClean="0">
                <a:solidFill>
                  <a:schemeClr val="accent1"/>
                </a:solidFill>
              </a:rPr>
              <a:t>Mistakes</a:t>
            </a:r>
            <a:endParaRPr lang="ru-RU" dirty="0"/>
          </a:p>
        </p:txBody>
      </p:sp>
      <p:sp>
        <p:nvSpPr>
          <p:cNvPr id="2" name="Footer Placeholder 1"/>
          <p:cNvSpPr>
            <a:spLocks noGrp="1"/>
          </p:cNvSpPr>
          <p:nvPr>
            <p:ph type="ftr" sz="quarter" idx="11"/>
          </p:nvPr>
        </p:nvSpPr>
        <p:spPr/>
        <p:txBody>
          <a:bodyPr/>
          <a:lstStyle/>
          <a:p>
            <a:r>
              <a:rPr lang="en-US" smtClean="0"/>
              <a:t>® 2011. EPAM Systems. All rights reserved.</a:t>
            </a:r>
            <a:endParaRPr lang="ru-RU"/>
          </a:p>
        </p:txBody>
      </p:sp>
      <p:sp>
        <p:nvSpPr>
          <p:cNvPr id="3" name="Slide Number Placeholder 2"/>
          <p:cNvSpPr>
            <a:spLocks noGrp="1"/>
          </p:cNvSpPr>
          <p:nvPr>
            <p:ph type="sldNum" sz="quarter" idx="12"/>
          </p:nvPr>
        </p:nvSpPr>
        <p:spPr/>
        <p:txBody>
          <a:bodyPr/>
          <a:lstStyle/>
          <a:p>
            <a:fld id="{0EB6C2E2-7391-4BA5-9162-90ECE42707CD}" type="slidenum">
              <a:rPr lang="ru-RU" smtClean="0"/>
              <a:t>50</a:t>
            </a:fld>
            <a:endParaRPr lang="ru-RU"/>
          </a:p>
        </p:txBody>
      </p:sp>
      <p:sp>
        <p:nvSpPr>
          <p:cNvPr id="5" name="Content Placeholder 4"/>
          <p:cNvSpPr>
            <a:spLocks noGrp="1"/>
          </p:cNvSpPr>
          <p:nvPr>
            <p:ph sz="quarter" idx="1"/>
          </p:nvPr>
        </p:nvSpPr>
        <p:spPr/>
        <p:txBody>
          <a:bodyPr>
            <a:normAutofit lnSpcReduction="10000"/>
          </a:bodyPr>
          <a:lstStyle/>
          <a:p>
            <a:pPr marL="571500" lvl="1" indent="-457200" algn="just"/>
            <a:r>
              <a:rPr lang="en-GB" sz="2800" dirty="0">
                <a:solidFill>
                  <a:schemeClr val="tx1"/>
                </a:solidFill>
              </a:rPr>
              <a:t>Assuming that the program works correctly. </a:t>
            </a:r>
          </a:p>
          <a:p>
            <a:pPr marL="571500" lvl="1" indent="-457200" algn="just"/>
            <a:r>
              <a:rPr lang="en-GB" sz="2800" dirty="0">
                <a:solidFill>
                  <a:schemeClr val="tx1"/>
                </a:solidFill>
              </a:rPr>
              <a:t>Unwillingness to register the each found error.</a:t>
            </a:r>
          </a:p>
          <a:p>
            <a:pPr marL="571500" lvl="1" indent="-457200" algn="just"/>
            <a:r>
              <a:rPr lang="en-GB" sz="2800" dirty="0">
                <a:solidFill>
                  <a:schemeClr val="tx1"/>
                </a:solidFill>
              </a:rPr>
              <a:t>Ignoring or even hiding the problem.</a:t>
            </a:r>
          </a:p>
          <a:p>
            <a:pPr marL="571500" lvl="1" indent="-457200" algn="just"/>
            <a:r>
              <a:rPr lang="en-GB" sz="2800" dirty="0">
                <a:solidFill>
                  <a:schemeClr val="tx1"/>
                </a:solidFill>
              </a:rPr>
              <a:t>Falling under influence of developers which ask you to not submit found defects or to ignore existing intelligence about defects without adequate reasons.</a:t>
            </a:r>
          </a:p>
          <a:p>
            <a:pPr marL="571500" lvl="1" indent="-457200" algn="just"/>
            <a:r>
              <a:rPr lang="en-GB" sz="2800" dirty="0">
                <a:solidFill>
                  <a:schemeClr val="tx1"/>
                </a:solidFill>
              </a:rPr>
              <a:t>Escalating conflicts with developer.</a:t>
            </a:r>
          </a:p>
          <a:p>
            <a:pPr marL="571500" lvl="1" indent="-457200" algn="just"/>
            <a:r>
              <a:rPr lang="en-GB" sz="2800" dirty="0">
                <a:solidFill>
                  <a:schemeClr val="tx1"/>
                </a:solidFill>
              </a:rPr>
              <a:t>Insufficient attention to test planning.</a:t>
            </a:r>
          </a:p>
          <a:p>
            <a:pPr marL="571500" lvl="1" indent="-457200" algn="just"/>
            <a:r>
              <a:rPr lang="en-GB" sz="2800" dirty="0">
                <a:solidFill>
                  <a:schemeClr val="tx1"/>
                </a:solidFill>
              </a:rPr>
              <a:t>Writing the diffuse defect reports about non existing problems</a:t>
            </a:r>
            <a:r>
              <a:rPr lang="en-GB" sz="2800" dirty="0" smtClean="0">
                <a:solidFill>
                  <a:schemeClr val="tx1"/>
                </a:solidFill>
              </a:rPr>
              <a:t>.</a:t>
            </a:r>
            <a:endParaRPr lang="en-GB" sz="2800" dirty="0">
              <a:solidFill>
                <a:schemeClr val="tx1"/>
              </a:solidFill>
            </a:endParaRPr>
          </a:p>
        </p:txBody>
      </p:sp>
    </p:spTree>
    <p:extLst>
      <p:ext uri="{BB962C8B-B14F-4D97-AF65-F5344CB8AC3E}">
        <p14:creationId xmlns:p14="http://schemas.microsoft.com/office/powerpoint/2010/main" val="106339998"/>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66738" y="795338"/>
          <a:ext cx="1466850" cy="390525"/>
        </p:xfrm>
        <a:graphic>
          <a:graphicData uri="http://schemas.openxmlformats.org/presentationml/2006/ole">
            <mc:AlternateContent xmlns:mc="http://schemas.openxmlformats.org/markup-compatibility/2006">
              <mc:Choice xmlns:v="urn:schemas-microsoft-com:vml" Requires="v">
                <p:oleObj spid="_x0000_s11399" name="Photo Editor Photo" r:id="rId4" imgW="1467055" imgH="390580" progId="MSPhotoEd.3">
                  <p:embed/>
                </p:oleObj>
              </mc:Choice>
              <mc:Fallback>
                <p:oleObj name="Photo Editor Photo" r:id="rId4" imgW="1467055" imgH="390580" progId="MSPhotoEd.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738" y="795338"/>
                        <a:ext cx="146685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19" name="Text Box 3"/>
          <p:cNvSpPr txBox="1">
            <a:spLocks noChangeArrowheads="1"/>
          </p:cNvSpPr>
          <p:nvPr/>
        </p:nvSpPr>
        <p:spPr bwMode="auto">
          <a:xfrm>
            <a:off x="2209800" y="833438"/>
            <a:ext cx="53435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400" b="1">
                <a:solidFill>
                  <a:srgbClr val="002C78"/>
                </a:solidFill>
                <a:latin typeface="Tahoma" pitchFamily="34" charset="0"/>
              </a:rPr>
              <a:t>Your Global Technology Outsourcing Partner</a:t>
            </a:r>
            <a:r>
              <a:rPr lang="en-US" sz="1400" b="1">
                <a:latin typeface="Tahoma" pitchFamily="34" charset="0"/>
              </a:rPr>
              <a:t> </a:t>
            </a:r>
          </a:p>
        </p:txBody>
      </p:sp>
      <p:sp>
        <p:nvSpPr>
          <p:cNvPr id="9220" name="Rectangle 4"/>
          <p:cNvSpPr>
            <a:spLocks noChangeArrowheads="1"/>
          </p:cNvSpPr>
          <p:nvPr/>
        </p:nvSpPr>
        <p:spPr bwMode="auto">
          <a:xfrm>
            <a:off x="6626225" y="6599238"/>
            <a:ext cx="247375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sz="800" dirty="0">
                <a:solidFill>
                  <a:srgbClr val="AEAEAE"/>
                </a:solidFill>
                <a:latin typeface="Verdana" pitchFamily="34" charset="0"/>
                <a:sym typeface="Symbol" pitchFamily="18" charset="2"/>
              </a:rPr>
              <a:t>® </a:t>
            </a:r>
            <a:r>
              <a:rPr lang="en-US" sz="800" dirty="0" smtClean="0">
                <a:solidFill>
                  <a:srgbClr val="AEAEAE"/>
                </a:solidFill>
                <a:latin typeface="Verdana" pitchFamily="34" charset="0"/>
                <a:sym typeface="Symbol" pitchFamily="18" charset="2"/>
              </a:rPr>
              <a:t>2011. </a:t>
            </a:r>
            <a:r>
              <a:rPr lang="en-US" sz="800" dirty="0">
                <a:solidFill>
                  <a:srgbClr val="AEAEAE"/>
                </a:solidFill>
                <a:latin typeface="Verdana" pitchFamily="34" charset="0"/>
                <a:sym typeface="Symbol" pitchFamily="18" charset="2"/>
              </a:rPr>
              <a:t>EPAM Systems. All rights reserved.</a:t>
            </a:r>
          </a:p>
        </p:txBody>
      </p:sp>
      <p:sp>
        <p:nvSpPr>
          <p:cNvPr id="9221" name="Text Box 5"/>
          <p:cNvSpPr txBox="1">
            <a:spLocks noChangeArrowheads="1"/>
          </p:cNvSpPr>
          <p:nvPr/>
        </p:nvSpPr>
        <p:spPr bwMode="auto">
          <a:xfrm>
            <a:off x="762000" y="4038600"/>
            <a:ext cx="4321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sz="2400">
                <a:solidFill>
                  <a:schemeClr val="bg1"/>
                </a:solidFill>
                <a:latin typeface="Verdana" pitchFamily="34" charset="0"/>
              </a:rPr>
              <a:t>EPAM</a:t>
            </a:r>
            <a:r>
              <a:rPr lang="en-US" sz="2400">
                <a:latin typeface="Verdana" pitchFamily="34" charset="0"/>
              </a:rPr>
              <a:t> </a:t>
            </a:r>
            <a:r>
              <a:rPr lang="en-US" sz="2400">
                <a:solidFill>
                  <a:schemeClr val="bg1"/>
                </a:solidFill>
                <a:latin typeface="Verdana" pitchFamily="34" charset="0"/>
              </a:rPr>
              <a:t>POWER POINT TITLE</a:t>
            </a:r>
          </a:p>
        </p:txBody>
      </p:sp>
      <p:sp>
        <p:nvSpPr>
          <p:cNvPr id="9222" name="Text Box 6"/>
          <p:cNvSpPr txBox="1">
            <a:spLocks noChangeArrowheads="1"/>
          </p:cNvSpPr>
          <p:nvPr/>
        </p:nvSpPr>
        <p:spPr bwMode="auto">
          <a:xfrm>
            <a:off x="762000" y="4419600"/>
            <a:ext cx="30257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spcBef>
                <a:spcPct val="50000"/>
              </a:spcBef>
            </a:pPr>
            <a:r>
              <a:rPr lang="en-US">
                <a:solidFill>
                  <a:schemeClr val="bg1"/>
                </a:solidFill>
                <a:latin typeface="Verdana" pitchFamily="34" charset="0"/>
              </a:rPr>
              <a:t>Sub</a:t>
            </a:r>
            <a:r>
              <a:rPr lang="en-US"/>
              <a:t> </a:t>
            </a:r>
            <a:r>
              <a:rPr lang="en-US">
                <a:solidFill>
                  <a:schemeClr val="bg1"/>
                </a:solidFill>
                <a:latin typeface="Verdana" pitchFamily="34" charset="0"/>
              </a:rPr>
              <a:t>Topic</a:t>
            </a:r>
          </a:p>
        </p:txBody>
      </p:sp>
      <p:graphicFrame>
        <p:nvGraphicFramePr>
          <p:cNvPr id="9223" name="Object 7"/>
          <p:cNvGraphicFramePr>
            <a:graphicFrameLocks noChangeAspect="1"/>
          </p:cNvGraphicFramePr>
          <p:nvPr/>
        </p:nvGraphicFramePr>
        <p:xfrm>
          <a:off x="1588" y="2590800"/>
          <a:ext cx="9142412" cy="3609975"/>
        </p:xfrm>
        <a:graphic>
          <a:graphicData uri="http://schemas.openxmlformats.org/presentationml/2006/ole">
            <mc:AlternateContent xmlns:mc="http://schemas.openxmlformats.org/markup-compatibility/2006">
              <mc:Choice xmlns:v="urn:schemas-microsoft-com:vml" Requires="v">
                <p:oleObj spid="_x0000_s11400" name="Photo Editor Photo" r:id="rId6" imgW="9142857" imgH="3610479" progId="MSPhotoEd.3">
                  <p:embed/>
                </p:oleObj>
              </mc:Choice>
              <mc:Fallback>
                <p:oleObj name="Photo Editor Photo" r:id="rId6" imgW="9142857" imgH="3610479" progId="MSPhotoEd.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2590800"/>
                        <a:ext cx="9142412" cy="360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224" name="Rectangle 8"/>
          <p:cNvSpPr>
            <a:spLocks noGrp="1" noChangeArrowheads="1"/>
          </p:cNvSpPr>
          <p:nvPr>
            <p:ph type="subTitle" idx="1"/>
          </p:nvPr>
        </p:nvSpPr>
        <p:spPr>
          <a:xfrm>
            <a:off x="481013" y="2752725"/>
            <a:ext cx="7504112" cy="2713038"/>
          </a:xfrm>
          <a:noFill/>
        </p:spPr>
        <p:txBody>
          <a:bodyPr/>
          <a:lstStyle/>
          <a:p>
            <a:pPr algn="l" eaLnBrk="1" hangingPunct="1">
              <a:lnSpc>
                <a:spcPct val="80000"/>
              </a:lnSpc>
            </a:pPr>
            <a:endParaRPr lang="en-US" b="0" dirty="0" smtClean="0">
              <a:solidFill>
                <a:schemeClr val="bg1"/>
              </a:solidFill>
            </a:endParaRPr>
          </a:p>
          <a:p>
            <a:pPr algn="l" eaLnBrk="1" hangingPunct="1">
              <a:lnSpc>
                <a:spcPct val="80000"/>
              </a:lnSpc>
            </a:pPr>
            <a:r>
              <a:rPr lang="en-US" b="0" dirty="0" smtClean="0">
                <a:solidFill>
                  <a:schemeClr val="bg1"/>
                </a:solidFill>
              </a:rPr>
              <a:t>EPAM Systems, Inc.</a:t>
            </a:r>
          </a:p>
          <a:p>
            <a:pPr algn="l" eaLnBrk="1" hangingPunct="1">
              <a:lnSpc>
                <a:spcPct val="80000"/>
              </a:lnSpc>
            </a:pPr>
            <a:r>
              <a:rPr lang="en-US" b="0" u="sng" dirty="0" smtClean="0">
                <a:solidFill>
                  <a:schemeClr val="bg1"/>
                </a:solidFill>
                <a:hlinkClick r:id="rId8"/>
              </a:rPr>
              <a:t>http://www.epam.com</a:t>
            </a:r>
            <a:endParaRPr lang="en-US" b="0" u="sng" dirty="0" smtClean="0">
              <a:solidFill>
                <a:schemeClr val="bg1"/>
              </a:solidFill>
            </a:endParaRPr>
          </a:p>
          <a:p>
            <a:pPr algn="l" eaLnBrk="1" hangingPunct="1">
              <a:lnSpc>
                <a:spcPct val="80000"/>
              </a:lnSpc>
            </a:pPr>
            <a:endParaRPr lang="en-US" u="sng" dirty="0">
              <a:solidFill>
                <a:schemeClr val="bg1"/>
              </a:solidFill>
            </a:endParaRPr>
          </a:p>
          <a:p>
            <a:pPr algn="l" eaLnBrk="1" hangingPunct="1">
              <a:lnSpc>
                <a:spcPct val="80000"/>
              </a:lnSpc>
            </a:pPr>
            <a:r>
              <a:rPr lang="en-US" dirty="0" smtClean="0">
                <a:solidFill>
                  <a:schemeClr val="bg1"/>
                </a:solidFill>
              </a:rPr>
              <a:t>NTUU “KPI”</a:t>
            </a:r>
          </a:p>
          <a:p>
            <a:pPr algn="l" eaLnBrk="1" hangingPunct="1">
              <a:lnSpc>
                <a:spcPct val="80000"/>
              </a:lnSpc>
            </a:pPr>
            <a:r>
              <a:rPr lang="en-US" u="sng" dirty="0" smtClean="0">
                <a:solidFill>
                  <a:schemeClr val="bg1"/>
                </a:solidFill>
                <a:hlinkClick r:id="rId9"/>
              </a:rPr>
              <a:t>http://kpi.ua</a:t>
            </a:r>
            <a:endParaRPr lang="ru-RU" dirty="0">
              <a:solidFill>
                <a:schemeClr val="bg1"/>
              </a:solidFill>
            </a:endParaRPr>
          </a:p>
          <a:p>
            <a:pPr algn="l" eaLnBrk="1" hangingPunct="1">
              <a:lnSpc>
                <a:spcPct val="80000"/>
              </a:lnSpc>
            </a:pPr>
            <a:endParaRPr lang="ru-RU" dirty="0" smtClean="0">
              <a:solidFill>
                <a:schemeClr val="bg1"/>
              </a:solidFill>
            </a:endParaRPr>
          </a:p>
        </p:txBody>
      </p:sp>
      <p:sp>
        <p:nvSpPr>
          <p:cNvPr id="9225" name="TextBox 1"/>
          <p:cNvSpPr txBox="1">
            <a:spLocks noChangeArrowheads="1"/>
          </p:cNvSpPr>
          <p:nvPr/>
        </p:nvSpPr>
        <p:spPr bwMode="auto">
          <a:xfrm>
            <a:off x="2274888" y="1700213"/>
            <a:ext cx="35925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a:r>
              <a:rPr lang="en-US" sz="2000" b="1" dirty="0">
                <a:latin typeface="+mn-lt"/>
              </a:rPr>
              <a:t>Thanks for your attention</a:t>
            </a:r>
            <a:endParaRPr lang="ru-RU" sz="2000" b="1" dirty="0">
              <a:latin typeface="+mn-lt"/>
            </a:endParaRPr>
          </a:p>
        </p:txBody>
      </p:sp>
    </p:spTree>
    <p:extLst>
      <p:ext uri="{BB962C8B-B14F-4D97-AF65-F5344CB8AC3E}">
        <p14:creationId xmlns:p14="http://schemas.microsoft.com/office/powerpoint/2010/main" val="412212002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539750" y="1340767"/>
            <a:ext cx="8280400" cy="4967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u="sng" dirty="0">
                <a:solidFill>
                  <a:srgbClr val="FF0000"/>
                </a:solidFill>
              </a:rPr>
              <a:t>Defect (bug)</a:t>
            </a:r>
            <a:r>
              <a:rPr lang="en-GB" sz="2100" b="0" dirty="0">
                <a:solidFill>
                  <a:srgbClr val="FF0000"/>
                </a:solidFill>
              </a:rPr>
              <a:t> </a:t>
            </a:r>
            <a:r>
              <a:rPr lang="en-GB" sz="2100" b="0" dirty="0"/>
              <a:t>– non-conformance to requirements or functional specification. It is something that </a:t>
            </a:r>
            <a:r>
              <a:rPr lang="en-GB" sz="2100" b="0" dirty="0">
                <a:solidFill>
                  <a:srgbClr val="FF0000"/>
                </a:solidFill>
              </a:rPr>
              <a:t>does not correspond to valid Customer’s expectations </a:t>
            </a:r>
            <a:r>
              <a:rPr lang="en-GB" sz="2100" b="0" dirty="0"/>
              <a:t>that are assumed but may be not described in product requirements (</a:t>
            </a:r>
            <a:r>
              <a:rPr lang="en-GB" sz="2100" dirty="0">
                <a:solidFill>
                  <a:schemeClr val="hlink"/>
                </a:solidFill>
              </a:rPr>
              <a:t>what can it be? your ideas!?</a:t>
            </a:r>
            <a:r>
              <a:rPr lang="en-GB" sz="2100" b="0" dirty="0"/>
              <a:t>). A defect may have a place in requirements or any other documentation, in design or architecture. A bug can be result of incorrect environment, configuration or data.</a:t>
            </a:r>
          </a:p>
          <a:p>
            <a:pPr algn="just"/>
            <a:r>
              <a:rPr lang="en-GB" sz="2100" u="sng" dirty="0">
                <a:solidFill>
                  <a:srgbClr val="FF0000"/>
                </a:solidFill>
              </a:rPr>
              <a:t>Expected Result</a:t>
            </a:r>
            <a:r>
              <a:rPr lang="en-GB" sz="2100" b="0" dirty="0">
                <a:solidFill>
                  <a:srgbClr val="FF0000"/>
                </a:solidFill>
              </a:rPr>
              <a:t> </a:t>
            </a:r>
            <a:r>
              <a:rPr lang="en-GB" sz="2100" b="0" dirty="0"/>
              <a:t>– the behaviour of the system (software product) we expect to see in result of our actions (inputs). In other words – this is correct behaviour of the software product.</a:t>
            </a:r>
          </a:p>
          <a:p>
            <a:pPr algn="just"/>
            <a:endParaRPr lang="en-GB" sz="2100" b="0" dirty="0"/>
          </a:p>
          <a:p>
            <a:pPr algn="just"/>
            <a:r>
              <a:rPr lang="en-GB" sz="2100" b="0" dirty="0"/>
              <a:t>If the actual behaviour of the program we see does not correspond to that one which we expect (not the same), </a:t>
            </a:r>
            <a:r>
              <a:rPr lang="en-GB" sz="2100" b="0" dirty="0">
                <a:solidFill>
                  <a:srgbClr val="FF0000"/>
                </a:solidFill>
              </a:rPr>
              <a:t>such behaviour may be considered as wrong and we may say that we have found the defect</a:t>
            </a:r>
            <a:r>
              <a:rPr lang="en-GB" sz="2100" b="0" dirty="0"/>
              <a:t>.</a:t>
            </a:r>
          </a:p>
        </p:txBody>
      </p:sp>
      <p:sp>
        <p:nvSpPr>
          <p:cNvPr id="2" name="Title 1"/>
          <p:cNvSpPr>
            <a:spLocks noGrp="1"/>
          </p:cNvSpPr>
          <p:nvPr>
            <p:ph type="title"/>
          </p:nvPr>
        </p:nvSpPr>
        <p:spPr/>
        <p:txBody>
          <a:bodyPr>
            <a:normAutofit/>
          </a:bodyPr>
          <a:lstStyle/>
          <a:p>
            <a:r>
              <a:rPr lang="en-US" dirty="0">
                <a:solidFill>
                  <a:schemeClr val="accent1"/>
                </a:solidFill>
              </a:rPr>
              <a:t>Software Testing </a:t>
            </a:r>
            <a:r>
              <a:rPr lang="en-US" dirty="0" smtClean="0">
                <a:solidFill>
                  <a:schemeClr val="accent1"/>
                </a:solidFill>
              </a:rPr>
              <a:t>Definition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6</a:t>
            </a:fld>
            <a:endParaRPr lang="ru-RU"/>
          </a:p>
        </p:txBody>
      </p:sp>
    </p:spTree>
    <p:extLst>
      <p:ext uri="{BB962C8B-B14F-4D97-AF65-F5344CB8AC3E}">
        <p14:creationId xmlns:p14="http://schemas.microsoft.com/office/powerpoint/2010/main" val="3061681089"/>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539750" y="1268759"/>
            <a:ext cx="8280400" cy="5039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r>
              <a:rPr lang="en-GB" sz="2100" u="sng" dirty="0">
                <a:solidFill>
                  <a:srgbClr val="FF0000"/>
                </a:solidFill>
              </a:rPr>
              <a:t>Test Case</a:t>
            </a:r>
            <a:r>
              <a:rPr lang="en-GB" sz="2100" b="0" dirty="0">
                <a:solidFill>
                  <a:srgbClr val="FF0000"/>
                </a:solidFill>
              </a:rPr>
              <a:t> </a:t>
            </a:r>
            <a:r>
              <a:rPr lang="en-GB" sz="2100" b="0" dirty="0"/>
              <a:t>– a set of </a:t>
            </a:r>
            <a:r>
              <a:rPr lang="en-GB" sz="2100" b="0" dirty="0">
                <a:solidFill>
                  <a:srgbClr val="FF0000"/>
                </a:solidFill>
              </a:rPr>
              <a:t>test inputs</a:t>
            </a:r>
            <a:r>
              <a:rPr lang="en-GB" sz="2100" b="0" dirty="0"/>
              <a:t>, </a:t>
            </a:r>
            <a:r>
              <a:rPr lang="en-GB" sz="2100" b="0" dirty="0">
                <a:solidFill>
                  <a:srgbClr val="FF0000"/>
                </a:solidFill>
              </a:rPr>
              <a:t>execution conditions </a:t>
            </a:r>
            <a:r>
              <a:rPr lang="en-GB" sz="2100" b="0" dirty="0"/>
              <a:t>and </a:t>
            </a:r>
            <a:r>
              <a:rPr lang="en-GB" sz="2100" b="0" dirty="0">
                <a:solidFill>
                  <a:srgbClr val="FF0000"/>
                </a:solidFill>
              </a:rPr>
              <a:t>expected results </a:t>
            </a:r>
            <a:r>
              <a:rPr lang="en-GB" sz="2100" b="0" dirty="0"/>
              <a:t>developed for a </a:t>
            </a:r>
            <a:r>
              <a:rPr lang="en-GB" sz="2100" b="0" dirty="0">
                <a:solidFill>
                  <a:srgbClr val="FF0066"/>
                </a:solidFill>
              </a:rPr>
              <a:t>particular objective</a:t>
            </a:r>
            <a:r>
              <a:rPr lang="en-GB" sz="2100" b="0" dirty="0"/>
              <a:t>, such as to exercise a particular program path or to verify compliance with a specific requirement.</a:t>
            </a:r>
          </a:p>
          <a:p>
            <a:pPr algn="just"/>
            <a:endParaRPr lang="en-GB" sz="2100" b="0" dirty="0"/>
          </a:p>
          <a:p>
            <a:pPr algn="just"/>
            <a:r>
              <a:rPr lang="en-GB" sz="2100" u="sng" dirty="0">
                <a:solidFill>
                  <a:srgbClr val="FF0000"/>
                </a:solidFill>
              </a:rPr>
              <a:t>Test Plan</a:t>
            </a:r>
            <a:r>
              <a:rPr lang="en-GB" sz="2100" b="0" dirty="0"/>
              <a:t> – is a part of the overall project documentation describing </a:t>
            </a:r>
            <a:r>
              <a:rPr lang="en-GB" sz="2100" b="0" dirty="0">
                <a:solidFill>
                  <a:srgbClr val="FF0000"/>
                </a:solidFill>
              </a:rPr>
              <a:t>what, when, how and who will be involved in the testing process</a:t>
            </a:r>
            <a:r>
              <a:rPr lang="en-GB" sz="2100" b="0" dirty="0"/>
              <a:t>. This is basic document that describes a list of tested components, quality criteria and risks of testing, resources and graphs of testing, testing strategy and testing types.</a:t>
            </a:r>
          </a:p>
          <a:p>
            <a:pPr algn="just"/>
            <a:endParaRPr lang="en-GB" sz="2100" b="0" dirty="0"/>
          </a:p>
          <a:p>
            <a:pPr algn="just"/>
            <a:r>
              <a:rPr lang="en-GB" sz="2100" u="sng" dirty="0">
                <a:solidFill>
                  <a:srgbClr val="FF0000"/>
                </a:solidFill>
              </a:rPr>
              <a:t>Build</a:t>
            </a:r>
            <a:r>
              <a:rPr lang="en-GB" sz="2100" b="0" dirty="0"/>
              <a:t> – is an </a:t>
            </a:r>
            <a:r>
              <a:rPr lang="en-GB" sz="2100" b="0" dirty="0">
                <a:solidFill>
                  <a:srgbClr val="FF0000"/>
                </a:solidFill>
              </a:rPr>
              <a:t>intermediate version of a software product</a:t>
            </a:r>
            <a:r>
              <a:rPr lang="en-GB" sz="2100" b="0" dirty="0"/>
              <a:t> which is released by developers for testing.</a:t>
            </a:r>
          </a:p>
        </p:txBody>
      </p:sp>
      <p:sp>
        <p:nvSpPr>
          <p:cNvPr id="2" name="Title 1"/>
          <p:cNvSpPr>
            <a:spLocks noGrp="1"/>
          </p:cNvSpPr>
          <p:nvPr>
            <p:ph type="title"/>
          </p:nvPr>
        </p:nvSpPr>
        <p:spPr/>
        <p:txBody>
          <a:bodyPr>
            <a:normAutofit/>
          </a:bodyPr>
          <a:lstStyle/>
          <a:p>
            <a:r>
              <a:rPr lang="en-US" dirty="0">
                <a:solidFill>
                  <a:schemeClr val="accent1"/>
                </a:solidFill>
              </a:rPr>
              <a:t>Software Testing </a:t>
            </a:r>
            <a:r>
              <a:rPr lang="en-US" dirty="0" smtClean="0">
                <a:solidFill>
                  <a:schemeClr val="accent1"/>
                </a:solidFill>
              </a:rPr>
              <a:t>Definition</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7</a:t>
            </a:fld>
            <a:endParaRPr lang="ru-RU"/>
          </a:p>
        </p:txBody>
      </p:sp>
    </p:spTree>
    <p:extLst>
      <p:ext uri="{BB962C8B-B14F-4D97-AF65-F5344CB8AC3E}">
        <p14:creationId xmlns:p14="http://schemas.microsoft.com/office/powerpoint/2010/main" val="159768169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4"/>
          <p:cNvSpPr>
            <a:spLocks noChangeArrowheads="1"/>
          </p:cNvSpPr>
          <p:nvPr/>
        </p:nvSpPr>
        <p:spPr bwMode="auto">
          <a:xfrm>
            <a:off x="395288" y="1268760"/>
            <a:ext cx="8424862" cy="5166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numCol="2" anchor="ctr">
            <a:spAutoFit/>
          </a:bodyPr>
          <a:lstStyle/>
          <a:p>
            <a:pPr>
              <a:spcBef>
                <a:spcPct val="0"/>
              </a:spcBef>
            </a:pPr>
            <a:r>
              <a:rPr lang="en-US" sz="2100" dirty="0"/>
              <a:t>Work Products that can be tested:</a:t>
            </a:r>
          </a:p>
          <a:p>
            <a:pPr marL="682625" lvl="1" indent="-347663">
              <a:spcBef>
                <a:spcPct val="30000"/>
              </a:spcBef>
              <a:buFontTx/>
              <a:buChar char="•"/>
            </a:pPr>
            <a:r>
              <a:rPr lang="en-US" sz="2100" b="0" dirty="0">
                <a:solidFill>
                  <a:srgbClr val="FF0000"/>
                </a:solidFill>
              </a:rPr>
              <a:t>Programs</a:t>
            </a:r>
            <a:r>
              <a:rPr lang="en-US" sz="2100" b="0" dirty="0">
                <a:solidFill>
                  <a:srgbClr val="333399"/>
                </a:solidFill>
              </a:rPr>
              <a:t> </a:t>
            </a:r>
            <a:r>
              <a:rPr lang="en-US" sz="2100" b="0" dirty="0"/>
              <a:t>at installing, launching and operating.</a:t>
            </a:r>
          </a:p>
          <a:p>
            <a:pPr marL="682625" lvl="1" indent="-347663">
              <a:spcBef>
                <a:spcPct val="30000"/>
              </a:spcBef>
              <a:buFontTx/>
              <a:buChar char="•"/>
            </a:pPr>
            <a:r>
              <a:rPr lang="en-US" sz="2100" b="0" dirty="0"/>
              <a:t>Program</a:t>
            </a:r>
            <a:r>
              <a:rPr lang="ru-RU" sz="2100" b="0" dirty="0"/>
              <a:t>’</a:t>
            </a:r>
            <a:r>
              <a:rPr lang="en-US" sz="2100" b="0" dirty="0"/>
              <a:t>s</a:t>
            </a:r>
            <a:r>
              <a:rPr lang="en-US" sz="2100" b="0" dirty="0">
                <a:solidFill>
                  <a:srgbClr val="333399"/>
                </a:solidFill>
              </a:rPr>
              <a:t> </a:t>
            </a:r>
            <a:r>
              <a:rPr lang="en-US" sz="2100" b="0" dirty="0">
                <a:solidFill>
                  <a:srgbClr val="FF0000"/>
                </a:solidFill>
              </a:rPr>
              <a:t>code</a:t>
            </a:r>
            <a:r>
              <a:rPr lang="en-US" sz="2100" b="0" dirty="0">
                <a:solidFill>
                  <a:srgbClr val="333399"/>
                </a:solidFill>
              </a:rPr>
              <a:t> </a:t>
            </a:r>
            <a:r>
              <a:rPr lang="en-US" sz="2100" b="0" dirty="0"/>
              <a:t>without launching.</a:t>
            </a:r>
          </a:p>
          <a:p>
            <a:pPr marL="682625" lvl="1" indent="-347663">
              <a:spcBef>
                <a:spcPct val="30000"/>
              </a:spcBef>
              <a:buFontTx/>
              <a:buChar char="•"/>
            </a:pPr>
            <a:r>
              <a:rPr lang="en-US" sz="2100" b="0" dirty="0"/>
              <a:t>Product</a:t>
            </a:r>
            <a:r>
              <a:rPr lang="en-US" sz="2100" b="0" dirty="0">
                <a:solidFill>
                  <a:srgbClr val="333399"/>
                </a:solidFill>
              </a:rPr>
              <a:t> </a:t>
            </a:r>
            <a:r>
              <a:rPr lang="en-US" sz="2100" b="0" dirty="0">
                <a:solidFill>
                  <a:srgbClr val="FF0000"/>
                </a:solidFill>
              </a:rPr>
              <a:t>prototype</a:t>
            </a:r>
            <a:r>
              <a:rPr lang="en-US" sz="2100" b="0" dirty="0">
                <a:solidFill>
                  <a:srgbClr val="333399"/>
                </a:solidFill>
              </a:rPr>
              <a:t>.</a:t>
            </a:r>
          </a:p>
          <a:p>
            <a:pPr marL="682625" lvl="1" indent="-347663">
              <a:spcBef>
                <a:spcPct val="30000"/>
              </a:spcBef>
              <a:buFontTx/>
              <a:buChar char="•"/>
            </a:pPr>
            <a:r>
              <a:rPr lang="en-US" sz="2100" b="0" dirty="0">
                <a:solidFill>
                  <a:srgbClr val="FF0000"/>
                </a:solidFill>
              </a:rPr>
              <a:t>Product documentation</a:t>
            </a:r>
            <a:r>
              <a:rPr lang="ru-RU" sz="2100" b="0" dirty="0">
                <a:solidFill>
                  <a:srgbClr val="333399"/>
                </a:solidFill>
              </a:rPr>
              <a:t>:</a:t>
            </a:r>
            <a:endParaRPr lang="en-US" sz="2100" b="0" dirty="0">
              <a:solidFill>
                <a:srgbClr val="333399"/>
              </a:solidFill>
            </a:endParaRPr>
          </a:p>
          <a:p>
            <a:pPr marL="1146175" lvl="2" indent="-336550">
              <a:spcBef>
                <a:spcPct val="30000"/>
              </a:spcBef>
              <a:buFont typeface="Wingdings" pitchFamily="2" charset="2"/>
              <a:buChar char="ü"/>
            </a:pPr>
            <a:r>
              <a:rPr lang="en-US" sz="2100" b="0" dirty="0"/>
              <a:t>Product requirements</a:t>
            </a:r>
            <a:r>
              <a:rPr lang="ru-RU" sz="2100" b="0" dirty="0"/>
              <a:t>;</a:t>
            </a:r>
            <a:endParaRPr lang="en-US" sz="2100" b="0" dirty="0"/>
          </a:p>
          <a:p>
            <a:pPr marL="1146175" lvl="2" indent="-336550">
              <a:spcBef>
                <a:spcPct val="30000"/>
              </a:spcBef>
              <a:buFont typeface="Wingdings" pitchFamily="2" charset="2"/>
              <a:buChar char="ü"/>
            </a:pPr>
            <a:r>
              <a:rPr lang="en-US" sz="2100" b="0" dirty="0"/>
              <a:t>Functional specifications</a:t>
            </a:r>
            <a:r>
              <a:rPr lang="ru-RU" sz="2100" b="0" dirty="0"/>
              <a:t>;</a:t>
            </a:r>
            <a:endParaRPr lang="en-US" sz="2100" b="0" dirty="0"/>
          </a:p>
          <a:p>
            <a:pPr marL="1146175" lvl="2" indent="-336550">
              <a:spcBef>
                <a:spcPct val="30000"/>
              </a:spcBef>
              <a:buFont typeface="Wingdings" pitchFamily="2" charset="2"/>
              <a:buChar char="ü"/>
            </a:pPr>
            <a:r>
              <a:rPr lang="en-US" sz="2100" b="0" dirty="0"/>
              <a:t>On</a:t>
            </a:r>
            <a:r>
              <a:rPr lang="ru-RU" sz="2100" b="0" dirty="0"/>
              <a:t>-</a:t>
            </a:r>
            <a:r>
              <a:rPr lang="en-US" sz="2100" b="0" dirty="0"/>
              <a:t>line help</a:t>
            </a:r>
            <a:r>
              <a:rPr lang="ru-RU" sz="2100" b="0" dirty="0"/>
              <a:t>;</a:t>
            </a:r>
            <a:endParaRPr lang="en-US" sz="2100" b="0" dirty="0"/>
          </a:p>
          <a:p>
            <a:pPr marL="1146175" lvl="2" indent="-336550">
              <a:spcBef>
                <a:spcPct val="30000"/>
              </a:spcBef>
              <a:buFont typeface="Wingdings" pitchFamily="2" charset="2"/>
              <a:buChar char="ü"/>
            </a:pPr>
            <a:r>
              <a:rPr lang="en-US" sz="2100" b="0" dirty="0"/>
              <a:t>Installation guide and user manual</a:t>
            </a:r>
            <a:r>
              <a:rPr lang="en-US" sz="2100" b="0" dirty="0" smtClean="0"/>
              <a:t>.</a:t>
            </a:r>
          </a:p>
          <a:p>
            <a:pPr marL="1146175" lvl="2" indent="-336550">
              <a:spcBef>
                <a:spcPct val="30000"/>
              </a:spcBef>
              <a:buFont typeface="Wingdings" pitchFamily="2" charset="2"/>
              <a:buChar char="ü"/>
            </a:pPr>
            <a:endParaRPr lang="en-US" sz="2100" b="0" dirty="0" smtClean="0">
              <a:solidFill>
                <a:srgbClr val="333399"/>
              </a:solidFill>
            </a:endParaRPr>
          </a:p>
          <a:p>
            <a:pPr marL="1146175" lvl="2" indent="-336550">
              <a:spcBef>
                <a:spcPct val="30000"/>
              </a:spcBef>
              <a:buFont typeface="Wingdings" pitchFamily="2" charset="2"/>
              <a:buChar char="ü"/>
            </a:pPr>
            <a:endParaRPr lang="en-US" sz="2100" dirty="0">
              <a:solidFill>
                <a:srgbClr val="333399"/>
              </a:solidFill>
            </a:endParaRPr>
          </a:p>
          <a:p>
            <a:pPr marL="1146175" lvl="2" indent="-336550">
              <a:spcBef>
                <a:spcPct val="30000"/>
              </a:spcBef>
              <a:buFont typeface="Wingdings" pitchFamily="2" charset="2"/>
              <a:buChar char="ü"/>
            </a:pPr>
            <a:endParaRPr lang="en-US" sz="2100" b="0" dirty="0" smtClean="0">
              <a:solidFill>
                <a:srgbClr val="333399"/>
              </a:solidFill>
            </a:endParaRPr>
          </a:p>
          <a:p>
            <a:pPr marL="1146175" lvl="2" indent="-336550">
              <a:spcBef>
                <a:spcPct val="30000"/>
              </a:spcBef>
              <a:buFont typeface="Wingdings" pitchFamily="2" charset="2"/>
              <a:buChar char="ü"/>
            </a:pPr>
            <a:endParaRPr lang="en-US" sz="2100" dirty="0">
              <a:solidFill>
                <a:srgbClr val="333399"/>
              </a:solidFill>
            </a:endParaRPr>
          </a:p>
          <a:p>
            <a:pPr marL="1146175" lvl="2" indent="-336550">
              <a:spcBef>
                <a:spcPct val="30000"/>
              </a:spcBef>
              <a:buFont typeface="Wingdings" pitchFamily="2" charset="2"/>
              <a:buChar char="ü"/>
            </a:pPr>
            <a:endParaRPr lang="en-US" sz="2100" b="0" dirty="0" smtClean="0">
              <a:solidFill>
                <a:srgbClr val="333399"/>
              </a:solidFill>
            </a:endParaRPr>
          </a:p>
          <a:p>
            <a:pPr marL="682625" lvl="1" indent="-347663">
              <a:spcBef>
                <a:spcPct val="30000"/>
              </a:spcBef>
              <a:buFontTx/>
              <a:buChar char="•"/>
            </a:pPr>
            <a:endParaRPr lang="en-US" sz="2100" b="0" dirty="0" smtClean="0">
              <a:solidFill>
                <a:srgbClr val="FF0066"/>
              </a:solidFill>
            </a:endParaRPr>
          </a:p>
          <a:p>
            <a:pPr marL="682625" lvl="1" indent="-347663">
              <a:spcBef>
                <a:spcPct val="30000"/>
              </a:spcBef>
              <a:buFontTx/>
              <a:buChar char="•"/>
            </a:pPr>
            <a:r>
              <a:rPr lang="en-US" sz="2100" b="0" dirty="0" smtClean="0">
                <a:solidFill>
                  <a:srgbClr val="FF0000"/>
                </a:solidFill>
              </a:rPr>
              <a:t>Project </a:t>
            </a:r>
            <a:r>
              <a:rPr lang="en-US" sz="2100" b="0" dirty="0">
                <a:solidFill>
                  <a:srgbClr val="FF0000"/>
                </a:solidFill>
              </a:rPr>
              <a:t>documentation</a:t>
            </a:r>
            <a:r>
              <a:rPr lang="ru-RU" sz="2100" b="0" dirty="0">
                <a:solidFill>
                  <a:srgbClr val="333399"/>
                </a:solidFill>
              </a:rPr>
              <a:t>:</a:t>
            </a:r>
            <a:endParaRPr lang="en-US" sz="2100" b="0" dirty="0">
              <a:solidFill>
                <a:srgbClr val="333399"/>
              </a:solidFill>
            </a:endParaRPr>
          </a:p>
          <a:p>
            <a:pPr marL="1146175" lvl="2" indent="-336550">
              <a:spcBef>
                <a:spcPct val="30000"/>
              </a:spcBef>
              <a:buFont typeface="Wingdings" pitchFamily="2" charset="2"/>
              <a:buChar char="ü"/>
            </a:pPr>
            <a:r>
              <a:rPr lang="en-US" sz="2100" b="0" dirty="0"/>
              <a:t>Product architecture</a:t>
            </a:r>
            <a:r>
              <a:rPr lang="ru-RU" sz="2100" b="0" dirty="0"/>
              <a:t>, </a:t>
            </a:r>
            <a:r>
              <a:rPr lang="en-US" sz="2100" b="0" dirty="0"/>
              <a:t>product design.</a:t>
            </a:r>
          </a:p>
          <a:p>
            <a:pPr marL="1146175" lvl="2" indent="-336550">
              <a:spcBef>
                <a:spcPct val="30000"/>
              </a:spcBef>
              <a:buFont typeface="Wingdings" pitchFamily="2" charset="2"/>
              <a:buChar char="ü"/>
            </a:pPr>
            <a:r>
              <a:rPr lang="en-US" sz="2100" b="0" dirty="0"/>
              <a:t>Project plan, Test plan.</a:t>
            </a:r>
          </a:p>
          <a:p>
            <a:pPr marL="1146175" lvl="2" indent="-336550">
              <a:spcBef>
                <a:spcPct val="30000"/>
              </a:spcBef>
              <a:buFont typeface="Wingdings" pitchFamily="2" charset="2"/>
              <a:buChar char="ü"/>
            </a:pPr>
            <a:r>
              <a:rPr lang="en-US" sz="2100" b="0" dirty="0"/>
              <a:t>Test cases.</a:t>
            </a:r>
          </a:p>
        </p:txBody>
      </p:sp>
      <p:sp>
        <p:nvSpPr>
          <p:cNvPr id="2" name="Title 1"/>
          <p:cNvSpPr>
            <a:spLocks noGrp="1"/>
          </p:cNvSpPr>
          <p:nvPr>
            <p:ph type="title"/>
          </p:nvPr>
        </p:nvSpPr>
        <p:spPr/>
        <p:txBody>
          <a:bodyPr>
            <a:normAutofit/>
          </a:bodyPr>
          <a:lstStyle/>
          <a:p>
            <a:r>
              <a:rPr lang="en-US" dirty="0">
                <a:solidFill>
                  <a:schemeClr val="accent1"/>
                </a:solidFill>
              </a:rPr>
              <a:t>Work Products to be </a:t>
            </a:r>
            <a:r>
              <a:rPr lang="en-US" dirty="0" smtClean="0">
                <a:solidFill>
                  <a:schemeClr val="accent1"/>
                </a:solidFill>
              </a:rPr>
              <a:t>tested</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8</a:t>
            </a:fld>
            <a:endParaRPr lang="ru-RU"/>
          </a:p>
        </p:txBody>
      </p:sp>
    </p:spTree>
    <p:extLst>
      <p:ext uri="{BB962C8B-B14F-4D97-AF65-F5344CB8AC3E}">
        <p14:creationId xmlns:p14="http://schemas.microsoft.com/office/powerpoint/2010/main" val="3352081952"/>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a:t>
            </a:r>
            <a:r>
              <a:rPr lang="en-US" dirty="0"/>
              <a:t>Testing</a:t>
            </a:r>
            <a:endParaRPr lang="ru-RU" dirty="0"/>
          </a:p>
        </p:txBody>
      </p:sp>
      <p:sp>
        <p:nvSpPr>
          <p:cNvPr id="3" name="Text Placeholder 2"/>
          <p:cNvSpPr>
            <a:spLocks noGrp="1"/>
          </p:cNvSpPr>
          <p:nvPr>
            <p:ph type="body" idx="1"/>
          </p:nvPr>
        </p:nvSpPr>
        <p:spPr/>
        <p:txBody>
          <a:bodyPr/>
          <a:lstStyle/>
          <a:p>
            <a:r>
              <a:rPr lang="en-US" dirty="0" smtClean="0"/>
              <a:t>Methods. Levels. Types</a:t>
            </a:r>
            <a:endParaRPr lang="ru-RU" dirty="0"/>
          </a:p>
        </p:txBody>
      </p:sp>
      <p:sp>
        <p:nvSpPr>
          <p:cNvPr id="4" name="Footer Placeholder 3"/>
          <p:cNvSpPr>
            <a:spLocks noGrp="1"/>
          </p:cNvSpPr>
          <p:nvPr>
            <p:ph type="ftr" sz="quarter" idx="11"/>
          </p:nvPr>
        </p:nvSpPr>
        <p:spPr/>
        <p:txBody>
          <a:bodyPr/>
          <a:lstStyle/>
          <a:p>
            <a:r>
              <a:rPr lang="en-US" smtClean="0"/>
              <a:t>® 2011. EPAM Systems. All rights reserved.</a:t>
            </a:r>
            <a:endParaRPr lang="ru-RU"/>
          </a:p>
        </p:txBody>
      </p:sp>
      <p:sp>
        <p:nvSpPr>
          <p:cNvPr id="5" name="Slide Number Placeholder 4"/>
          <p:cNvSpPr>
            <a:spLocks noGrp="1"/>
          </p:cNvSpPr>
          <p:nvPr>
            <p:ph type="sldNum" sz="quarter" idx="12"/>
          </p:nvPr>
        </p:nvSpPr>
        <p:spPr/>
        <p:txBody>
          <a:bodyPr/>
          <a:lstStyle/>
          <a:p>
            <a:fld id="{0EB6C2E2-7391-4BA5-9162-90ECE42707CD}" type="slidenum">
              <a:rPr lang="ru-RU" smtClean="0"/>
              <a:t>9</a:t>
            </a:fld>
            <a:endParaRPr lang="ru-RU"/>
          </a:p>
        </p:txBody>
      </p:sp>
    </p:spTree>
    <p:extLst>
      <p:ext uri="{BB962C8B-B14F-4D97-AF65-F5344CB8AC3E}">
        <p14:creationId xmlns:p14="http://schemas.microsoft.com/office/powerpoint/2010/main" val="3654690582"/>
      </p:ext>
    </p:extLst>
  </p:cSld>
  <p:clrMapOvr>
    <a:masterClrMapping/>
  </p:clrMapOvr>
  <p:timing>
    <p:tnLst>
      <p:par>
        <p:cTn xmlns:p14="http://schemas.microsoft.com/office/powerpoint/2010/mai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EPAM">
      <a:dk1>
        <a:sysClr val="windowText" lastClr="000000"/>
      </a:dk1>
      <a:lt1>
        <a:sysClr val="window" lastClr="FFFFFF"/>
      </a:lt1>
      <a:dk2>
        <a:srgbClr val="1F497D"/>
      </a:dk2>
      <a:lt2>
        <a:srgbClr val="EEECE1"/>
      </a:lt2>
      <a:accent1>
        <a:srgbClr val="366092"/>
      </a:accent1>
      <a:accent2>
        <a:srgbClr val="4F81B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3975</TotalTime>
  <Words>8046</Words>
  <Application>Microsoft Macintosh PowerPoint</Application>
  <PresentationFormat>Экран (4:3)</PresentationFormat>
  <Paragraphs>775</Paragraphs>
  <Slides>51</Slides>
  <Notes>49</Notes>
  <HiddenSlides>0</HiddenSlides>
  <MMClips>0</MMClips>
  <ScaleCrop>false</ScaleCrop>
  <HeadingPairs>
    <vt:vector size="6" baseType="variant">
      <vt:variant>
        <vt:lpstr>Тема</vt:lpstr>
      </vt:variant>
      <vt:variant>
        <vt:i4>1</vt:i4>
      </vt:variant>
      <vt:variant>
        <vt:lpstr>Внедренные серверы OLE</vt:lpstr>
      </vt:variant>
      <vt:variant>
        <vt:i4>1</vt:i4>
      </vt:variant>
      <vt:variant>
        <vt:lpstr>Заголовки слайдов</vt:lpstr>
      </vt:variant>
      <vt:variant>
        <vt:i4>51</vt:i4>
      </vt:variant>
    </vt:vector>
  </HeadingPairs>
  <TitlesOfParts>
    <vt:vector size="53" baseType="lpstr">
      <vt:lpstr>Origin</vt:lpstr>
      <vt:lpstr>Photo Editor Photo</vt:lpstr>
      <vt:lpstr>Презентация PowerPoint</vt:lpstr>
      <vt:lpstr>Software Testing Fundamentals </vt:lpstr>
      <vt:lpstr>Introduction into Software Testing</vt:lpstr>
      <vt:lpstr>Preamble</vt:lpstr>
      <vt:lpstr>Software Testing Definition</vt:lpstr>
      <vt:lpstr>Software Testing Definition</vt:lpstr>
      <vt:lpstr>Software Testing Definition</vt:lpstr>
      <vt:lpstr>Work Products to be tested</vt:lpstr>
      <vt:lpstr>Software Testing</vt:lpstr>
      <vt:lpstr>Software Testing Approaches</vt:lpstr>
      <vt:lpstr>Software Testing Methods</vt:lpstr>
      <vt:lpstr>Software Testing Methods</vt:lpstr>
      <vt:lpstr>Software Testing Methods</vt:lpstr>
      <vt:lpstr>Black box vs White box Testing</vt:lpstr>
      <vt:lpstr>Software Testing Methods</vt:lpstr>
      <vt:lpstr>Software Testing Levels</vt:lpstr>
      <vt:lpstr>Software Testing Levels</vt:lpstr>
      <vt:lpstr>Software Testing Levels: Time</vt:lpstr>
      <vt:lpstr>Software Testing Levels: Time</vt:lpstr>
      <vt:lpstr>Software Testing Levels: Level of specificity</vt:lpstr>
      <vt:lpstr>Software Testing Levels: Level of specificity</vt:lpstr>
      <vt:lpstr>Functional Software Testing</vt:lpstr>
      <vt:lpstr>Functional Testing</vt:lpstr>
      <vt:lpstr>Functional Testing</vt:lpstr>
      <vt:lpstr>Functional Testing Levels</vt:lpstr>
      <vt:lpstr>Functional Testing Types</vt:lpstr>
      <vt:lpstr>Positive/Negative Testing</vt:lpstr>
      <vt:lpstr>Smoke Testing vs Sanity Testing</vt:lpstr>
      <vt:lpstr>Functional Testing: Recommendations</vt:lpstr>
      <vt:lpstr>Non-functional Software Testing</vt:lpstr>
      <vt:lpstr>GUI Testing</vt:lpstr>
      <vt:lpstr>Usability Testing</vt:lpstr>
      <vt:lpstr>Usability Testing</vt:lpstr>
      <vt:lpstr>Performance Testing</vt:lpstr>
      <vt:lpstr>Performance Testing. Example</vt:lpstr>
      <vt:lpstr>Installation Testing</vt:lpstr>
      <vt:lpstr>Localization Testing</vt:lpstr>
      <vt:lpstr>Non-functional Software Testing Types</vt:lpstr>
      <vt:lpstr>Recovery Testing</vt:lpstr>
      <vt:lpstr>Security Testing</vt:lpstr>
      <vt:lpstr>Quality and Its Criteria</vt:lpstr>
      <vt:lpstr>Quality and its Criteria</vt:lpstr>
      <vt:lpstr>Quality criteria examples</vt:lpstr>
      <vt:lpstr>Quality criteria examples: funny but truth</vt:lpstr>
      <vt:lpstr> Software Testing  and Availability of Documentation</vt:lpstr>
      <vt:lpstr>Software Testing  and Availability of Documentation</vt:lpstr>
      <vt:lpstr>Software Testing</vt:lpstr>
      <vt:lpstr>Classic Testing Mistakes or Testing Myths</vt:lpstr>
      <vt:lpstr>Classic Testing Mistakes or Testing Myths (2)</vt:lpstr>
      <vt:lpstr>Typical Tester’s Mistakes</vt:lpstr>
      <vt:lpstr>Презентация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р</dc:creator>
  <cp:lastModifiedBy>Maryna Didkovska</cp:lastModifiedBy>
  <cp:revision>92</cp:revision>
  <dcterms:created xsi:type="dcterms:W3CDTF">2011-08-22T22:03:15Z</dcterms:created>
  <dcterms:modified xsi:type="dcterms:W3CDTF">2016-03-24T22:20:56Z</dcterms:modified>
</cp:coreProperties>
</file>