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60"/>
  </p:notesMasterIdLst>
  <p:sldIdLst>
    <p:sldId id="270" r:id="rId2"/>
    <p:sldId id="257" r:id="rId3"/>
    <p:sldId id="373" r:id="rId4"/>
    <p:sldId id="372" r:id="rId5"/>
    <p:sldId id="338" r:id="rId6"/>
    <p:sldId id="339" r:id="rId7"/>
    <p:sldId id="340" r:id="rId8"/>
    <p:sldId id="341" r:id="rId9"/>
    <p:sldId id="342" r:id="rId10"/>
    <p:sldId id="343" r:id="rId11"/>
    <p:sldId id="344" r:id="rId12"/>
    <p:sldId id="345" r:id="rId13"/>
    <p:sldId id="346" r:id="rId14"/>
    <p:sldId id="347" r:id="rId15"/>
    <p:sldId id="399" r:id="rId16"/>
    <p:sldId id="350" r:id="rId17"/>
    <p:sldId id="351" r:id="rId18"/>
    <p:sldId id="386" r:id="rId19"/>
    <p:sldId id="352" r:id="rId20"/>
    <p:sldId id="353" r:id="rId21"/>
    <p:sldId id="398" r:id="rId22"/>
    <p:sldId id="391" r:id="rId23"/>
    <p:sldId id="387" r:id="rId24"/>
    <p:sldId id="388" r:id="rId25"/>
    <p:sldId id="392" r:id="rId26"/>
    <p:sldId id="393" r:id="rId27"/>
    <p:sldId id="394" r:id="rId28"/>
    <p:sldId id="395" r:id="rId29"/>
    <p:sldId id="396" r:id="rId30"/>
    <p:sldId id="397" r:id="rId31"/>
    <p:sldId id="375" r:id="rId32"/>
    <p:sldId id="359" r:id="rId33"/>
    <p:sldId id="360" r:id="rId34"/>
    <p:sldId id="361" r:id="rId35"/>
    <p:sldId id="362" r:id="rId36"/>
    <p:sldId id="363" r:id="rId37"/>
    <p:sldId id="364" r:id="rId38"/>
    <p:sldId id="365" r:id="rId39"/>
    <p:sldId id="366" r:id="rId40"/>
    <p:sldId id="367" r:id="rId41"/>
    <p:sldId id="380" r:id="rId42"/>
    <p:sldId id="400" r:id="rId43"/>
    <p:sldId id="401" r:id="rId44"/>
    <p:sldId id="402" r:id="rId45"/>
    <p:sldId id="403" r:id="rId46"/>
    <p:sldId id="381" r:id="rId47"/>
    <p:sldId id="404" r:id="rId48"/>
    <p:sldId id="382" r:id="rId49"/>
    <p:sldId id="385" r:id="rId50"/>
    <p:sldId id="383" r:id="rId51"/>
    <p:sldId id="410" r:id="rId52"/>
    <p:sldId id="409" r:id="rId53"/>
    <p:sldId id="411" r:id="rId54"/>
    <p:sldId id="405" r:id="rId55"/>
    <p:sldId id="406" r:id="rId56"/>
    <p:sldId id="407" r:id="rId57"/>
    <p:sldId id="408" r:id="rId58"/>
    <p:sldId id="302" r:id="rId5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na Yermokhina" initials="A" lastIdx="2" clrIdx="0"/>
  <p:cmAuthor id="1" name="р" initials="р"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34" autoAdjust="0"/>
    <p:restoredTop sz="67712" autoAdjust="0"/>
  </p:normalViewPr>
  <p:slideViewPr>
    <p:cSldViewPr>
      <p:cViewPr varScale="1">
        <p:scale>
          <a:sx n="72" d="100"/>
          <a:sy n="72" d="100"/>
        </p:scale>
        <p:origin x="1352" y="2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commentAuthors" Target="commentAuthors.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image" Target="../media/image2.png"/><Relationship Id="rId2"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F15A3-491E-4CAA-814E-2ACDB251F119}" type="datetimeFigureOut">
              <a:rPr lang="ru-RU" smtClean="0"/>
              <a:t>04.04.17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F924A-8ABD-48EB-8C7D-0F451B3BA9C4}" type="slidenum">
              <a:rPr lang="ru-RU" smtClean="0"/>
              <a:t>‹#›</a:t>
            </a:fld>
            <a:endParaRPr lang="ru-RU"/>
          </a:p>
        </p:txBody>
      </p:sp>
    </p:spTree>
    <p:extLst>
      <p:ext uri="{BB962C8B-B14F-4D97-AF65-F5344CB8AC3E}">
        <p14:creationId xmlns:p14="http://schemas.microsoft.com/office/powerpoint/2010/main" val="410341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E46BB9-97AF-4CE2-A6C0-318E0B7A7A41}" type="slidenum">
              <a:rPr lang="ru-RU" smtClean="0"/>
              <a:pPr/>
              <a:t>1</a:t>
            </a:fld>
            <a:endParaRPr lang="ru-RU" smtClean="0"/>
          </a:p>
        </p:txBody>
      </p:sp>
    </p:spTree>
    <p:extLst>
      <p:ext uri="{BB962C8B-B14F-4D97-AF65-F5344CB8AC3E}">
        <p14:creationId xmlns:p14="http://schemas.microsoft.com/office/powerpoint/2010/main" val="1169104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C9F57-883C-4712-99B5-BEAFFA07C37F}" type="slidenum">
              <a:rPr lang="en-US"/>
              <a:pPr/>
              <a:t>10</a:t>
            </a:fld>
            <a:endParaRPr 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r>
              <a:rPr lang="ru-RU" dirty="0" smtClean="0"/>
              <a:t>Прочитываем </a:t>
            </a:r>
            <a:r>
              <a:rPr lang="ru-RU" dirty="0"/>
              <a:t>правильный ответ на задачу.</a:t>
            </a:r>
          </a:p>
          <a:p>
            <a:r>
              <a:rPr lang="ru-RU" dirty="0"/>
              <a:t>Что бы вы добавили еще</a:t>
            </a:r>
            <a:r>
              <a:rPr lang="ru-RU" dirty="0" smtClean="0"/>
              <a:t>?</a:t>
            </a:r>
            <a:endParaRPr lang="en-US" dirty="0" smtClean="0"/>
          </a:p>
          <a:p>
            <a:r>
              <a:rPr lang="ru-RU" dirty="0" smtClean="0"/>
              <a:t>7 тестов с 0 : </a:t>
            </a:r>
          </a:p>
          <a:p>
            <a:r>
              <a:rPr lang="ru-RU" dirty="0" smtClean="0"/>
              <a:t>Три теста на 0 в одной</a:t>
            </a:r>
            <a:r>
              <a:rPr lang="ru-RU" baseline="0" dirty="0" smtClean="0"/>
              <a:t> из сторон – ждем сообщения о том что  0 не может быть  длиной стороны треугольника</a:t>
            </a:r>
          </a:p>
          <a:p>
            <a:r>
              <a:rPr lang="ru-RU" baseline="0" dirty="0" smtClean="0"/>
              <a:t>3 теста на   два нуля  в значениях сторон, тут важно не получить сообщение ,что треугольник равнобедренный  и ждем сообщения о том что  0 не может быть  длиной стороны треугольника</a:t>
            </a:r>
          </a:p>
          <a:p>
            <a:r>
              <a:rPr lang="ru-RU" baseline="0" dirty="0" smtClean="0"/>
              <a:t>1 тест  на три нуля,  главное не получить сообщение ,что треугольник равносторонний, ждем  сообщения о том что  0 не может быть  длиной стороны треугольника</a:t>
            </a:r>
            <a:endParaRPr lang="en-US" baseline="0" dirty="0" smtClean="0"/>
          </a:p>
          <a:p>
            <a:r>
              <a:rPr lang="en-US" dirty="0" err="1" smtClean="0"/>
              <a:t>MaxInt</a:t>
            </a:r>
            <a:r>
              <a:rPr lang="en-US" dirty="0" smtClean="0"/>
              <a:t>,</a:t>
            </a:r>
            <a:r>
              <a:rPr lang="en-US" baseline="0" dirty="0" smtClean="0"/>
              <a:t> </a:t>
            </a:r>
            <a:r>
              <a:rPr lang="en-US" dirty="0" err="1" smtClean="0"/>
              <a:t>MaxInt</a:t>
            </a:r>
            <a:r>
              <a:rPr lang="en-US" dirty="0" smtClean="0"/>
              <a:t>, 4 </a:t>
            </a:r>
            <a:r>
              <a:rPr lang="en-US" baseline="0" dirty="0" smtClean="0"/>
              <a:t> - 3 </a:t>
            </a:r>
            <a:r>
              <a:rPr lang="ru-RU" baseline="0" dirty="0" smtClean="0"/>
              <a:t>теста,  тут важно не только то, чтобы система обработала такой ввод, но и не завалилась в выполнении проверки на то ,треугольник  это или нет ( там будут суммироваться два числа </a:t>
            </a:r>
            <a:r>
              <a:rPr lang="en-US" dirty="0" err="1" smtClean="0"/>
              <a:t>MaxInt</a:t>
            </a:r>
            <a:r>
              <a:rPr lang="ru-RU" dirty="0" smtClean="0"/>
              <a:t> и если результат сохранялся </a:t>
            </a:r>
            <a:r>
              <a:rPr lang="ru-RU" baseline="0" dirty="0" smtClean="0"/>
              <a:t> в  </a:t>
            </a:r>
            <a:r>
              <a:rPr lang="en-US" baseline="0" dirty="0" smtClean="0"/>
              <a:t>integer</a:t>
            </a:r>
            <a:r>
              <a:rPr lang="ru-RU" baseline="0" dirty="0" smtClean="0"/>
              <a:t>, то могут быть «нюансы»</a:t>
            </a:r>
          </a:p>
          <a:p>
            <a:r>
              <a:rPr lang="en-US" dirty="0" err="1" smtClean="0"/>
              <a:t>MaxInt</a:t>
            </a:r>
            <a:r>
              <a:rPr lang="ru-RU" dirty="0" smtClean="0"/>
              <a:t> + 1 в одной из сторон ( 3 теста</a:t>
            </a:r>
            <a:r>
              <a:rPr lang="ru-RU" baseline="0" dirty="0" smtClean="0"/>
              <a:t> ) –  что сделает система при выходе за диапазон ? </a:t>
            </a:r>
          </a:p>
          <a:p>
            <a:r>
              <a:rPr lang="ru-RU" baseline="0" dirty="0" smtClean="0"/>
              <a:t>Экзотика: </a:t>
            </a:r>
            <a:endParaRPr lang="en-US" baseline="0" dirty="0" smtClean="0"/>
          </a:p>
          <a:p>
            <a:r>
              <a:rPr lang="ru-RU" baseline="0" dirty="0" smtClean="0"/>
              <a:t>Проверяем вариант 09 08 09  - </a:t>
            </a:r>
            <a:r>
              <a:rPr lang="uk-UA" baseline="0" dirty="0" smtClean="0"/>
              <a:t>числа в таком виде ,что могут быть интерпретированы как восьмиричные ( интересный кейс на эту тему рассмотрен мной вот тут  : </a:t>
            </a:r>
            <a:r>
              <a:rPr lang="en-US" baseline="0" dirty="0" smtClean="0"/>
              <a:t>http://thinkingintests.wordpress.com/2011/11/10/41/#more-41</a:t>
            </a:r>
            <a:endParaRPr lang="ru-RU" baseline="0" dirty="0" smtClean="0"/>
          </a:p>
          <a:p>
            <a:r>
              <a:rPr lang="ru-RU" baseline="0" dirty="0" smtClean="0"/>
              <a:t>Проверяем варианты 1.0  1 1  ( вопрос в интерпретации 1.0 – как целое или как  с плавающей запятой) </a:t>
            </a:r>
          </a:p>
          <a:p>
            <a:r>
              <a:rPr lang="ru-RU" baseline="0" dirty="0" smtClean="0"/>
              <a:t>Проверяем варианты   –1  ( два минуса один ) 1 1  - как система это проинтерпретирует и воспримет </a:t>
            </a:r>
          </a:p>
          <a:p>
            <a:r>
              <a:rPr lang="ru-RU" baseline="0" dirty="0" smtClean="0"/>
              <a:t>Пробуем в качестве ввода скорить содержимое из буффера ( взять туда  очень очень большое чисто или тест Войны и мира ) и изучаем реакцию системы ) </a:t>
            </a:r>
          </a:p>
          <a:p>
            <a:endParaRPr lang="ru-RU" baseline="0" dirty="0" smtClean="0"/>
          </a:p>
          <a:p>
            <a:endParaRPr lang="en-US" baseline="0" dirty="0" smtClean="0"/>
          </a:p>
          <a:p>
            <a:endParaRPr lang="ru-RU" baseline="0" dirty="0" smtClean="0"/>
          </a:p>
          <a:p>
            <a:endParaRPr lang="ru-RU" dirty="0"/>
          </a:p>
        </p:txBody>
      </p:sp>
    </p:spTree>
    <p:extLst>
      <p:ext uri="{BB962C8B-B14F-4D97-AF65-F5344CB8AC3E}">
        <p14:creationId xmlns:p14="http://schemas.microsoft.com/office/powerpoint/2010/main" val="1011579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52B78-7979-400B-934D-62F1D3D13479}" type="slidenum">
              <a:rPr lang="en-US"/>
              <a:pPr/>
              <a:t>11</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r>
              <a:rPr lang="ru-RU" dirty="0"/>
              <a:t>Несколько занятий назад, </a:t>
            </a:r>
            <a:r>
              <a:rPr lang="ru-RU" dirty="0" smtClean="0"/>
              <a:t>мы с вами </a:t>
            </a:r>
            <a:r>
              <a:rPr lang="ru-RU" smtClean="0"/>
              <a:t>разбирали аксиомы </a:t>
            </a:r>
            <a:r>
              <a:rPr lang="ru-RU" dirty="0" smtClean="0"/>
              <a:t>тестирования и выяснили,</a:t>
            </a:r>
            <a:r>
              <a:rPr lang="ru-RU" baseline="0" dirty="0" smtClean="0"/>
              <a:t> что протестировать программу полным перебором всех данных нельзя.</a:t>
            </a:r>
          </a:p>
          <a:p>
            <a:r>
              <a:rPr lang="ru-RU" baseline="0" dirty="0" smtClean="0"/>
              <a:t>Как же  быть?</a:t>
            </a:r>
          </a:p>
          <a:p>
            <a:r>
              <a:rPr lang="ru-RU" baseline="0" dirty="0" smtClean="0"/>
              <a:t>Какие значения отобрать в качестве исходных? </a:t>
            </a:r>
          </a:p>
          <a:p>
            <a:endParaRPr lang="ru-RU" baseline="0" dirty="0" smtClean="0"/>
          </a:p>
          <a:p>
            <a:r>
              <a:rPr lang="ru-RU" dirty="0" smtClean="0"/>
              <a:t>Для уменьшения количества тестов используются</a:t>
            </a:r>
            <a:r>
              <a:rPr lang="ru-RU" baseline="0" dirty="0" smtClean="0"/>
              <a:t> такие техники как выделение классов эквивалентности и метод граничных значений</a:t>
            </a:r>
          </a:p>
          <a:p>
            <a:endParaRPr lang="ru-RU" baseline="0" dirty="0" smtClean="0"/>
          </a:p>
          <a:p>
            <a:r>
              <a:rPr lang="ru-RU" dirty="0" smtClean="0"/>
              <a:t>Класс </a:t>
            </a:r>
            <a:r>
              <a:rPr lang="ru-RU" dirty="0"/>
              <a:t>эквивалентности</a:t>
            </a:r>
            <a:r>
              <a:rPr lang="en-US" dirty="0"/>
              <a:t> </a:t>
            </a:r>
            <a:r>
              <a:rPr lang="ru-RU" dirty="0"/>
              <a:t>- 2 теста эквивалентны, если мы ожидаем что ошибка обнаруженная одним тестом, будет обнаружена и другим.</a:t>
            </a:r>
          </a:p>
          <a:p>
            <a:r>
              <a:rPr lang="ru-RU" dirty="0"/>
              <a:t> </a:t>
            </a:r>
          </a:p>
          <a:p>
            <a:r>
              <a:rPr lang="ru-RU" dirty="0"/>
              <a:t>Граничные значения</a:t>
            </a:r>
            <a:r>
              <a:rPr lang="en-US" dirty="0"/>
              <a:t> </a:t>
            </a:r>
            <a:r>
              <a:rPr lang="ru-RU" dirty="0"/>
              <a:t>- точки перехода из одного класса в другой.  На них вероятность ошибки больше.</a:t>
            </a:r>
          </a:p>
          <a:p>
            <a:endParaRPr lang="ru-RU" dirty="0"/>
          </a:p>
          <a:p>
            <a:r>
              <a:rPr lang="ru-RU" dirty="0"/>
              <a:t>Зачем</a:t>
            </a:r>
            <a:r>
              <a:rPr lang="en-US" dirty="0"/>
              <a:t> - </a:t>
            </a:r>
            <a:r>
              <a:rPr lang="ru-RU" dirty="0"/>
              <a:t>Это очень простой метод, который позволяет выбрать несколько тестов которые найдут те же ошибки что и так сказать все тесты.</a:t>
            </a:r>
          </a:p>
          <a:p>
            <a:r>
              <a:rPr lang="ru-RU" dirty="0"/>
              <a:t>Сэкономить силы и время. Вместо 1000 тестов сделать 3, и все таки быть достаточно уверенными что все ошибки найдены.</a:t>
            </a:r>
          </a:p>
          <a:p>
            <a:r>
              <a:rPr lang="ru-RU" dirty="0"/>
              <a:t>Важно: на 100% мы уверены не будем все равно.</a:t>
            </a:r>
          </a:p>
        </p:txBody>
      </p:sp>
    </p:spTree>
    <p:extLst>
      <p:ext uri="{BB962C8B-B14F-4D97-AF65-F5344CB8AC3E}">
        <p14:creationId xmlns:p14="http://schemas.microsoft.com/office/powerpoint/2010/main" val="2141838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7BA437-B588-4A61-8D1E-D353F7DB502C}" type="slidenum">
              <a:rPr lang="en-US"/>
              <a:pPr/>
              <a:t>12</a:t>
            </a:fld>
            <a:endParaRPr lang="en-US"/>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pPr marL="228600" indent="-228600"/>
            <a:r>
              <a:rPr lang="ru-RU" dirty="0"/>
              <a:t>Простенькая задачка на классы эквивалентности</a:t>
            </a:r>
          </a:p>
          <a:p>
            <a:pPr marL="228600" indent="-228600"/>
            <a:r>
              <a:rPr lang="ru-RU" dirty="0"/>
              <a:t>(читаю условие)</a:t>
            </a:r>
          </a:p>
          <a:p>
            <a:pPr marL="228600" indent="-228600"/>
            <a:r>
              <a:rPr lang="ru-RU" dirty="0"/>
              <a:t>Кто может ответить? ( если один не отвечает до конца, прошу чтобы дополнили, здравые мысли записываю)</a:t>
            </a:r>
          </a:p>
          <a:p>
            <a:pPr marL="228600" indent="-228600"/>
            <a:r>
              <a:rPr lang="ru-RU" dirty="0"/>
              <a:t>Ответ:</a:t>
            </a:r>
          </a:p>
          <a:p>
            <a:pPr marL="228600" indent="-228600">
              <a:buFontTx/>
              <a:buChar char="•"/>
            </a:pPr>
            <a:r>
              <a:rPr lang="en-US" dirty="0"/>
              <a:t>number of vans</a:t>
            </a:r>
          </a:p>
          <a:p>
            <a:pPr marL="228600" indent="-228600">
              <a:buFontTx/>
              <a:buChar char="•"/>
            </a:pPr>
            <a:r>
              <a:rPr lang="en-US" dirty="0"/>
              <a:t> valid: 0-400, 401-maxInt (valid)</a:t>
            </a:r>
          </a:p>
          <a:p>
            <a:pPr marL="228600" indent="-228600"/>
            <a:r>
              <a:rPr lang="en-US" dirty="0"/>
              <a:t>  invalid: &lt;0, not integers (decimal, letters, symbols, empty value), 401-maxInt (invalid)</a:t>
            </a:r>
          </a:p>
          <a:p>
            <a:pPr marL="228600" indent="-228600"/>
            <a:r>
              <a:rPr lang="en-US" dirty="0"/>
              <a:t>3:  -1, 0, 1, 400, 401 (correct entry), 999 (incorrect entry), max integer I can enter , 1.2, </a:t>
            </a:r>
            <a:r>
              <a:rPr lang="en-US" dirty="0" err="1"/>
              <a:t>abc</a:t>
            </a:r>
            <a:r>
              <a:rPr lang="en-US" dirty="0"/>
              <a:t>, #%$&amp;^%&amp;*, leave the field empty</a:t>
            </a:r>
          </a:p>
          <a:p>
            <a:pPr marL="228600" indent="-228600"/>
            <a:endParaRPr lang="en-US" dirty="0"/>
          </a:p>
          <a:p>
            <a:pPr marL="228600" indent="-228600">
              <a:buFontTx/>
              <a:buChar char="•"/>
            </a:pPr>
            <a:endParaRPr lang="ru-RU" dirty="0"/>
          </a:p>
        </p:txBody>
      </p:sp>
    </p:spTree>
    <p:extLst>
      <p:ext uri="{BB962C8B-B14F-4D97-AF65-F5344CB8AC3E}">
        <p14:creationId xmlns:p14="http://schemas.microsoft.com/office/powerpoint/2010/main" val="1750963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08D215-DCD7-4D7D-965F-8C0FB602EFCE}" type="slidenum">
              <a:rPr lang="en-US"/>
              <a:pPr/>
              <a:t>13</a:t>
            </a:fld>
            <a:endParaRPr lang="en-US"/>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ru-RU" sz="1000" dirty="0"/>
              <a:t>Кто будет решать задачу?</a:t>
            </a:r>
          </a:p>
          <a:p>
            <a:r>
              <a:rPr lang="ru-RU" sz="1000" dirty="0"/>
              <a:t>----</a:t>
            </a:r>
          </a:p>
          <a:p>
            <a:r>
              <a:rPr lang="ru-RU" sz="1000" dirty="0"/>
              <a:t>Когда человек решил,</a:t>
            </a:r>
          </a:p>
          <a:p>
            <a:r>
              <a:rPr lang="ru-RU" sz="1000" dirty="0"/>
              <a:t>Если что то явно пропущено- </a:t>
            </a:r>
          </a:p>
          <a:p>
            <a:r>
              <a:rPr lang="ru-RU" sz="1000" dirty="0"/>
              <a:t>Есть еще хорошие идеи?</a:t>
            </a:r>
          </a:p>
          <a:p>
            <a:r>
              <a:rPr lang="ru-RU" sz="1000" dirty="0"/>
              <a:t>Ответ..</a:t>
            </a:r>
          </a:p>
          <a:p>
            <a:r>
              <a:rPr lang="ru-RU" sz="1000" dirty="0"/>
              <a:t>Кто напомнит , какие тесты позитивные, а какие негативные?</a:t>
            </a:r>
          </a:p>
          <a:p>
            <a:r>
              <a:rPr lang="ru-RU" sz="1000" dirty="0"/>
              <a:t>Какие тесты позитивные, а какие негативные в этой задаче.?</a:t>
            </a:r>
          </a:p>
          <a:p>
            <a:r>
              <a:rPr lang="ru-RU" sz="1000" dirty="0"/>
              <a:t>Смотрите -тут классы эквивалентности не очевидные</a:t>
            </a:r>
          </a:p>
          <a:p>
            <a:r>
              <a:rPr lang="ru-RU" sz="1000" dirty="0"/>
              <a:t>И один и тот же тест может быть позитивными или негативным в зависимости от требований. </a:t>
            </a:r>
          </a:p>
          <a:p>
            <a:r>
              <a:rPr lang="ru-RU" sz="1000" dirty="0"/>
              <a:t>Кто придумает пример требования, которое делает тест позитивным\негативным?</a:t>
            </a:r>
          </a:p>
          <a:p>
            <a:endParaRPr lang="ru-RU" sz="1000" dirty="0"/>
          </a:p>
          <a:p>
            <a:r>
              <a:rPr lang="ru-RU" sz="1000" dirty="0"/>
              <a:t>Самое важное наблюдение- в требовании, 1 строчка. А сколько тестов получилось. Так бывает достаточно часто. Бывает и наоборот – одним тестом, можно проверить несколько требований. ( например, создаем документ и сразу проверяем что он создан с правильными свойствами – автор, дата, и т.п). И нужно подумать, пока требование превратится в тесты.</a:t>
            </a:r>
          </a:p>
        </p:txBody>
      </p:sp>
    </p:spTree>
    <p:extLst>
      <p:ext uri="{BB962C8B-B14F-4D97-AF65-F5344CB8AC3E}">
        <p14:creationId xmlns:p14="http://schemas.microsoft.com/office/powerpoint/2010/main" val="1470608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C816A5-1403-4081-8627-85E4502ECD45}" type="slidenum">
              <a:rPr lang="en-US"/>
              <a:pPr/>
              <a:t>14</a:t>
            </a:fld>
            <a:endParaRPr lang="en-US"/>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r>
              <a:rPr lang="ru-RU" dirty="0"/>
              <a:t>Ожидаемый вопрос- где месяцы, а где дни</a:t>
            </a:r>
          </a:p>
          <a:p>
            <a:r>
              <a:rPr lang="ru-RU" dirty="0"/>
              <a:t>А вы знаете что дата может быть написана в разном формате, и этот привычный формат различен для разных стран? ( это вообще то локаль)</a:t>
            </a:r>
          </a:p>
          <a:p>
            <a:r>
              <a:rPr lang="ru-RU" dirty="0"/>
              <a:t>Итак, требований нет, но у нас в приложении есть поле, куда надо вводить дату.</a:t>
            </a:r>
          </a:p>
          <a:p>
            <a:r>
              <a:rPr lang="ru-RU" dirty="0"/>
              <a:t>Давайте начнем с классов эквивалентности.</a:t>
            </a:r>
          </a:p>
          <a:p>
            <a:r>
              <a:rPr lang="ru-RU" dirty="0"/>
              <a:t>Какая дата будет </a:t>
            </a:r>
            <a:r>
              <a:rPr lang="en-US" dirty="0"/>
              <a:t>“</a:t>
            </a:r>
            <a:r>
              <a:rPr lang="ru-RU" dirty="0"/>
              <a:t>правильной</a:t>
            </a:r>
            <a:r>
              <a:rPr lang="en-US" dirty="0"/>
              <a:t>”?</a:t>
            </a:r>
          </a:p>
          <a:p>
            <a:r>
              <a:rPr lang="ru-RU" dirty="0"/>
              <a:t>Год</a:t>
            </a:r>
          </a:p>
          <a:p>
            <a:r>
              <a:rPr lang="ru-RU" dirty="0"/>
              <a:t>Месяц</a:t>
            </a:r>
          </a:p>
          <a:p>
            <a:r>
              <a:rPr lang="ru-RU" dirty="0"/>
              <a:t>День</a:t>
            </a:r>
          </a:p>
          <a:p>
            <a:r>
              <a:rPr lang="ru-RU" dirty="0"/>
              <a:t>Разделитель</a:t>
            </a:r>
          </a:p>
          <a:p>
            <a:r>
              <a:rPr lang="ru-RU" dirty="0"/>
              <a:t>Т.е фактически у нас 3 или даже 4 переменных. Давайте придумывать тесты.</a:t>
            </a:r>
          </a:p>
          <a:p>
            <a:endParaRPr lang="ru-RU" dirty="0"/>
          </a:p>
        </p:txBody>
      </p:sp>
    </p:spTree>
    <p:extLst>
      <p:ext uri="{BB962C8B-B14F-4D97-AF65-F5344CB8AC3E}">
        <p14:creationId xmlns:p14="http://schemas.microsoft.com/office/powerpoint/2010/main" val="112904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r>
              <a:rPr lang="ru-RU" dirty="0" smtClean="0"/>
              <a:t>Проверяем минимальные значения. Мы можем проверить 3 правильных значения сразу- если одно не пройдет, тест все равно провалится и мы будем разбираться какой и почему.</a:t>
            </a:r>
          </a:p>
          <a:p>
            <a:pPr marL="228600" indent="-228600">
              <a:buFontTx/>
              <a:buAutoNum type="arabicPeriod"/>
            </a:pPr>
            <a:r>
              <a:rPr lang="ru-RU" dirty="0" smtClean="0"/>
              <a:t>Проверяем полный максимум. Мы не можем проверять несколько неправильных значений сразу- значение не удастся ввести изза перем.1 , а вторая может не проверяться и мы это не найдем ( будет так называемая ложная корректность)</a:t>
            </a:r>
          </a:p>
          <a:p>
            <a:pPr marL="228600" indent="-228600">
              <a:buFontTx/>
              <a:buAutoNum type="arabicPeriod"/>
            </a:pPr>
            <a:r>
              <a:rPr lang="ru-RU" dirty="0" smtClean="0"/>
              <a:t>Проверяем максимальные значения для месяца ( мы точно проверяем самую большую тонкость - 29 февраля в високосном году. месяц с 31 днем уже проверили. Месяц с 30 днями проверяем сейчас. ) Мы исходим из предположения, что все месяцы с 30  днями одинаковы (апрель, июнь, сентябрь, ноябрь). </a:t>
            </a:r>
          </a:p>
          <a:p>
            <a:pPr marL="228600" indent="-228600">
              <a:buFontTx/>
              <a:buAutoNum type="arabicPeriod"/>
            </a:pPr>
            <a:r>
              <a:rPr lang="ru-RU" dirty="0" smtClean="0"/>
              <a:t>Проверяем как поле реагирует на не цифры</a:t>
            </a:r>
          </a:p>
          <a:p>
            <a:pPr marL="228600" indent="-228600">
              <a:buFontTx/>
              <a:buAutoNum type="arabicPeriod"/>
            </a:pPr>
            <a:r>
              <a:rPr lang="ru-RU" dirty="0" smtClean="0"/>
              <a:t>Проверяем пустое значение</a:t>
            </a:r>
          </a:p>
          <a:p>
            <a:pPr marL="228600" indent="-228600">
              <a:buFontTx/>
              <a:buAutoNum type="arabicPeriod"/>
            </a:pPr>
            <a:endParaRPr lang="ru-RU" dirty="0" smtClean="0"/>
          </a:p>
          <a:p>
            <a:pPr marL="0" indent="0">
              <a:buFontTx/>
              <a:buNone/>
            </a:pPr>
            <a:r>
              <a:rPr lang="ru-RU" dirty="0" smtClean="0"/>
              <a:t>Кстати: Иными словами, год является високосным, если он кратен 4 и при этом не кратен 100, либо кратен 400. Год не является високосным, если он не кратен 4, либо кратен 100 и не кратен 400.</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15</a:t>
            </a:fld>
            <a:endParaRPr lang="ru-RU"/>
          </a:p>
        </p:txBody>
      </p:sp>
    </p:spTree>
    <p:extLst>
      <p:ext uri="{BB962C8B-B14F-4D97-AF65-F5344CB8AC3E}">
        <p14:creationId xmlns:p14="http://schemas.microsoft.com/office/powerpoint/2010/main" val="415991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62588-BCAB-47A1-92AD-DD29CB4E7E49}" type="slidenum">
              <a:rPr lang="en-US"/>
              <a:pPr/>
              <a:t>16</a:t>
            </a:fld>
            <a:endParaRPr lang="en-US"/>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r>
              <a:rPr lang="ru-RU"/>
              <a:t>Немного усложним задачу, добавив еще одно требования ( предыдущие требования не изменились)</a:t>
            </a:r>
          </a:p>
          <a:p>
            <a:r>
              <a:rPr lang="ru-RU"/>
              <a:t>Становится понятно, что наша система, и особенно </a:t>
            </a:r>
            <a:r>
              <a:rPr lang="en-US"/>
              <a:t>R 2099</a:t>
            </a:r>
            <a:r>
              <a:rPr lang="ru-RU"/>
              <a:t> должна быть защищена от дурака на 100 процентов.</a:t>
            </a:r>
          </a:p>
          <a:p>
            <a:r>
              <a:rPr lang="ru-RU"/>
              <a:t>Какие случаи еще нужно проверить?</a:t>
            </a:r>
          </a:p>
          <a:p>
            <a:r>
              <a:rPr lang="ru-RU"/>
              <a:t>(придумываем ответы вместе)</a:t>
            </a:r>
          </a:p>
          <a:p>
            <a:r>
              <a:rPr lang="ru-RU"/>
              <a:t>(ответы появляются на слайде по клику мышки)</a:t>
            </a:r>
          </a:p>
        </p:txBody>
      </p:sp>
    </p:spTree>
    <p:extLst>
      <p:ext uri="{BB962C8B-B14F-4D97-AF65-F5344CB8AC3E}">
        <p14:creationId xmlns:p14="http://schemas.microsoft.com/office/powerpoint/2010/main" val="1913964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66339E-0404-4855-B687-8DC5ADF9C88A}" type="slidenum">
              <a:rPr lang="en-US"/>
              <a:pPr/>
              <a:t>17</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r>
              <a:rPr lang="ru-RU" dirty="0"/>
              <a:t>Вот некоторые задачи, которые должны были вам показать ход мысли тестировщика. Еще раз хочу подчеркнуть, что абсолютных правил не существует.</a:t>
            </a:r>
          </a:p>
          <a:p>
            <a:r>
              <a:rPr lang="ru-RU" dirty="0"/>
              <a:t>Вот некоторые выводы.</a:t>
            </a:r>
          </a:p>
          <a:p>
            <a:r>
              <a:rPr lang="ru-RU" dirty="0" smtClean="0"/>
              <a:t>П1-П4   по слайду</a:t>
            </a:r>
            <a:endParaRPr lang="en-US" dirty="0"/>
          </a:p>
          <a:p>
            <a:r>
              <a:rPr lang="ru-RU" dirty="0" smtClean="0"/>
              <a:t>П</a:t>
            </a:r>
            <a:r>
              <a:rPr lang="en-US" dirty="0" smtClean="0"/>
              <a:t>5- </a:t>
            </a:r>
            <a:r>
              <a:rPr lang="ru-RU" dirty="0"/>
              <a:t>Некоторые примеры ошибок из опыта</a:t>
            </a:r>
          </a:p>
          <a:p>
            <a:r>
              <a:rPr lang="ru-RU" dirty="0"/>
              <a:t>Вставляем </a:t>
            </a:r>
            <a:r>
              <a:rPr lang="en-US" dirty="0"/>
              <a:t> </a:t>
            </a:r>
            <a:r>
              <a:rPr lang="ru-RU" dirty="0"/>
              <a:t>строчку с пробелом в определенное поле в окне броузера – броузер закрывается</a:t>
            </a:r>
          </a:p>
          <a:p>
            <a:r>
              <a:rPr lang="ru-RU" dirty="0"/>
              <a:t>Быстро кликаешь на что то на странице, до того как она полностью загрузилась – часто возникает </a:t>
            </a:r>
            <a:r>
              <a:rPr lang="en-US" dirty="0"/>
              <a:t>script error</a:t>
            </a:r>
          </a:p>
          <a:p>
            <a:r>
              <a:rPr lang="ru-RU" dirty="0"/>
              <a:t>При создании </a:t>
            </a:r>
            <a:r>
              <a:rPr lang="en-US" dirty="0"/>
              <a:t>concept types</a:t>
            </a:r>
            <a:r>
              <a:rPr lang="ru-RU" dirty="0"/>
              <a:t> (тип данных) в в системе возникала ошибка в генерации уникальных </a:t>
            </a:r>
            <a:r>
              <a:rPr lang="en-US" dirty="0"/>
              <a:t>ID. </a:t>
            </a:r>
            <a:r>
              <a:rPr lang="ru-RU" dirty="0"/>
              <a:t>Через 0,5- 2 часа тестирования, возникала ошибка при сохранении любых других данных в системе.</a:t>
            </a:r>
            <a:endParaRPr lang="en-US" dirty="0"/>
          </a:p>
          <a:p>
            <a:r>
              <a:rPr lang="ru-RU" dirty="0"/>
              <a:t>То что мы вам рассказываем, это какие то правила , которые работают очень часто. Но хорошо, когда со временем нарабатывается запас трюков, которые удалось раскопать. Это помогает найти концы когда возникает очередная непонятная проблема.</a:t>
            </a:r>
          </a:p>
        </p:txBody>
      </p:sp>
    </p:spTree>
    <p:extLst>
      <p:ext uri="{BB962C8B-B14F-4D97-AF65-F5344CB8AC3E}">
        <p14:creationId xmlns:p14="http://schemas.microsoft.com/office/powerpoint/2010/main" val="837853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Основопологающим документом является тестплан</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18</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6AB40-4C3F-484F-B97A-C7A4C8883F2A}" type="slidenum">
              <a:rPr lang="en-US"/>
              <a:pPr/>
              <a:t>19</a:t>
            </a:fld>
            <a:endParaRPr 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r>
              <a:rPr lang="ru-RU" dirty="0" smtClean="0"/>
              <a:t>Давайте проанализируем, зачем </a:t>
            </a:r>
            <a:r>
              <a:rPr lang="ru-RU" dirty="0"/>
              <a:t>и почему тесты не только придумывают, но и записывают.</a:t>
            </a:r>
          </a:p>
        </p:txBody>
      </p:sp>
    </p:spTree>
    <p:extLst>
      <p:ext uri="{BB962C8B-B14F-4D97-AF65-F5344CB8AC3E}">
        <p14:creationId xmlns:p14="http://schemas.microsoft.com/office/powerpoint/2010/main" val="446830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a:t>
            </a:fld>
            <a:endParaRPr lang="ru-RU"/>
          </a:p>
        </p:txBody>
      </p:sp>
    </p:spTree>
    <p:extLst>
      <p:ext uri="{BB962C8B-B14F-4D97-AF65-F5344CB8AC3E}">
        <p14:creationId xmlns:p14="http://schemas.microsoft.com/office/powerpoint/2010/main" val="111603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 соответствии со стандартом тест кейс – это … </a:t>
            </a:r>
          </a:p>
          <a:p>
            <a:endParaRPr lang="ru-RU" dirty="0" smtClean="0"/>
          </a:p>
          <a:p>
            <a:r>
              <a:rPr lang="ru-RU" dirty="0" smtClean="0"/>
              <a:t>Документирование</a:t>
            </a:r>
            <a:r>
              <a:rPr lang="ru-RU" baseline="0" dirty="0" smtClean="0"/>
              <a:t> тест кейсов регламентируется стандартом </a:t>
            </a:r>
            <a:r>
              <a:rPr lang="en-US" baseline="0" dirty="0" smtClean="0"/>
              <a:t>IEEE829</a:t>
            </a:r>
          </a:p>
        </p:txBody>
      </p:sp>
      <p:sp>
        <p:nvSpPr>
          <p:cNvPr id="4" name="Slide Number Placeholder 3"/>
          <p:cNvSpPr>
            <a:spLocks noGrp="1"/>
          </p:cNvSpPr>
          <p:nvPr>
            <p:ph type="sldNum" sz="quarter" idx="10"/>
          </p:nvPr>
        </p:nvSpPr>
        <p:spPr/>
        <p:txBody>
          <a:bodyPr/>
          <a:lstStyle/>
          <a:p>
            <a:fld id="{2B7F924A-8ABD-48EB-8C7D-0F451B3BA9C4}" type="slidenum">
              <a:rPr lang="ru-RU" smtClean="0"/>
              <a:t>20</a:t>
            </a:fld>
            <a:endParaRPr lang="ru-RU"/>
          </a:p>
        </p:txBody>
      </p:sp>
    </p:spTree>
    <p:extLst>
      <p:ext uri="{BB962C8B-B14F-4D97-AF65-F5344CB8AC3E}">
        <p14:creationId xmlns:p14="http://schemas.microsoft.com/office/powerpoint/2010/main" val="90708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ru-RU" baseline="0" dirty="0" smtClean="0"/>
              <a:t>На каком же этапе ЖЦ разрабатываются ТК ? Давайте еще раз обратимся к  стадиям тестирования и документам, которые создаются на разных стадиях</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21</a:t>
            </a:fld>
            <a:endParaRPr lang="ru-RU"/>
          </a:p>
        </p:txBody>
      </p:sp>
    </p:spTree>
    <p:extLst>
      <p:ext uri="{BB962C8B-B14F-4D97-AF65-F5344CB8AC3E}">
        <p14:creationId xmlns:p14="http://schemas.microsoft.com/office/powerpoint/2010/main" val="662669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22</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E3EC7-E95D-4353-AF5F-6FB948781B2F}" type="slidenum">
              <a:rPr lang="en-US"/>
              <a:pPr/>
              <a:t>23</a:t>
            </a:fld>
            <a:endParaRPr lang="en-US"/>
          </a:p>
        </p:txBody>
      </p:sp>
      <p:sp>
        <p:nvSpPr>
          <p:cNvPr id="408578" name="Rectangle 2"/>
          <p:cNvSpPr>
            <a:spLocks noGrp="1" noRot="1" noChangeAspect="1" noChangeArrowheads="1" noTextEdit="1"/>
          </p:cNvSpPr>
          <p:nvPr>
            <p:ph type="sldImg"/>
          </p:nvPr>
        </p:nvSpPr>
        <p:spPr>
          <a:xfrm>
            <a:off x="1144588" y="685800"/>
            <a:ext cx="4570412" cy="3429000"/>
          </a:xfrm>
          <a:ln/>
        </p:spPr>
      </p:sp>
      <p:sp>
        <p:nvSpPr>
          <p:cNvPr id="408579" name="Rectangle 3"/>
          <p:cNvSpPr>
            <a:spLocks noGrp="1" noChangeArrowheads="1"/>
          </p:cNvSpPr>
          <p:nvPr>
            <p:ph type="body" idx="1"/>
          </p:nvPr>
        </p:nvSpPr>
        <p:spPr/>
        <p:txBody>
          <a:bodyPr/>
          <a:lstStyle/>
          <a:p>
            <a:r>
              <a:rPr lang="ru-RU" dirty="0" smtClean="0"/>
              <a:t>На практике же структура ТК  зачастую имеет  следующий вид и поля </a:t>
            </a:r>
          </a:p>
          <a:p>
            <a:endParaRPr lang="ru-RU" dirty="0" smtClean="0"/>
          </a:p>
          <a:p>
            <a:r>
              <a:rPr lang="ru-RU" dirty="0" smtClean="0"/>
              <a:t>(проанализировать со студентами, почему полезно каждое</a:t>
            </a:r>
            <a:r>
              <a:rPr lang="ru-RU" baseline="0" dirty="0" smtClean="0"/>
              <a:t> из полей) </a:t>
            </a:r>
            <a:endParaRPr lang="ru-RU" dirty="0"/>
          </a:p>
        </p:txBody>
      </p:sp>
    </p:spTree>
    <p:extLst>
      <p:ext uri="{BB962C8B-B14F-4D97-AF65-F5344CB8AC3E}">
        <p14:creationId xmlns:p14="http://schemas.microsoft.com/office/powerpoint/2010/main" val="1202862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273C9D-7D06-48C6-B4F8-21AC8C4AD236}" type="slidenum">
              <a:rPr lang="en-US"/>
              <a:pPr/>
              <a:t>24</a:t>
            </a:fld>
            <a:endParaRPr lang="en-US"/>
          </a:p>
        </p:txBody>
      </p:sp>
      <p:sp>
        <p:nvSpPr>
          <p:cNvPr id="410626" name="Rectangle 2"/>
          <p:cNvSpPr>
            <a:spLocks noGrp="1" noRot="1" noChangeAspect="1" noChangeArrowheads="1" noTextEdit="1"/>
          </p:cNvSpPr>
          <p:nvPr>
            <p:ph type="sldImg"/>
          </p:nvPr>
        </p:nvSpPr>
        <p:spPr>
          <a:xfrm>
            <a:off x="1144588" y="685800"/>
            <a:ext cx="4570412" cy="3429000"/>
          </a:xfrm>
          <a:ln/>
        </p:spPr>
      </p:sp>
      <p:sp>
        <p:nvSpPr>
          <p:cNvPr id="410627"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105102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F2698C-7DB0-4580-BD57-05004405A6F6}" type="slidenum">
              <a:rPr lang="en-US"/>
              <a:pPr/>
              <a:t>27</a:t>
            </a:fld>
            <a:endParaRPr lang="en-US"/>
          </a:p>
        </p:txBody>
      </p:sp>
      <p:sp>
        <p:nvSpPr>
          <p:cNvPr id="431106" name="Rectangle 2"/>
          <p:cNvSpPr>
            <a:spLocks noGrp="1" noRot="1" noChangeAspect="1" noChangeArrowheads="1" noTextEdit="1"/>
          </p:cNvSpPr>
          <p:nvPr>
            <p:ph type="sldImg"/>
          </p:nvPr>
        </p:nvSpPr>
        <p:spPr>
          <a:xfrm>
            <a:off x="1144588" y="685800"/>
            <a:ext cx="4570412" cy="3429000"/>
          </a:xfrm>
          <a:ln/>
        </p:spPr>
      </p:sp>
      <p:sp>
        <p:nvSpPr>
          <p:cNvPr id="431107" name="Rectangle 3"/>
          <p:cNvSpPr>
            <a:spLocks noGrp="1" noChangeArrowheads="1"/>
          </p:cNvSpPr>
          <p:nvPr>
            <p:ph type="body" idx="1"/>
          </p:nvPr>
        </p:nvSpPr>
        <p:spPr/>
        <p:txBody>
          <a:bodyPr/>
          <a:lstStyle/>
          <a:p>
            <a:r>
              <a:rPr lang="en-US"/>
              <a:t>Things to discuss: </a:t>
            </a:r>
          </a:p>
          <a:p>
            <a:r>
              <a:rPr lang="en-US"/>
              <a:t>title page</a:t>
            </a:r>
          </a:p>
          <a:p>
            <a:r>
              <a:rPr lang="en-US"/>
              <a:t>Columns, some can be added if necessary</a:t>
            </a:r>
          </a:p>
          <a:p>
            <a:r>
              <a:rPr lang="en-US"/>
              <a:t>Color can be used to mark changed items, unresolved questions ( set your standards)</a:t>
            </a:r>
          </a:p>
          <a:p>
            <a:r>
              <a:rPr lang="en-US"/>
              <a:t>Shared file on server with backup</a:t>
            </a:r>
          </a:p>
          <a:p>
            <a:r>
              <a:rPr lang="en-US"/>
              <a:t>Excel groups</a:t>
            </a:r>
          </a:p>
          <a:p>
            <a:r>
              <a:rPr lang="en-US"/>
              <a:t>Automatic stats at the end</a:t>
            </a:r>
          </a:p>
          <a:p>
            <a:r>
              <a:rPr lang="en-US"/>
              <a:t>Automatic Filtering – by requirements ,by priority</a:t>
            </a:r>
          </a:p>
          <a:p>
            <a:endParaRPr lang="en-US"/>
          </a:p>
        </p:txBody>
      </p:sp>
    </p:spTree>
    <p:extLst>
      <p:ext uri="{BB962C8B-B14F-4D97-AF65-F5344CB8AC3E}">
        <p14:creationId xmlns:p14="http://schemas.microsoft.com/office/powerpoint/2010/main" val="1224310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998602-16C3-4FEF-835A-D73E02175606}" type="slidenum">
              <a:rPr lang="en-US"/>
              <a:pPr/>
              <a:t>29</a:t>
            </a:fld>
            <a:endParaRPr 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pPr>
              <a:buFontTx/>
              <a:buNone/>
            </a:pPr>
            <a:r>
              <a:rPr lang="ru-RU" sz="1400" b="0" dirty="0">
                <a:solidFill>
                  <a:srgbClr val="333399"/>
                </a:solidFill>
              </a:rPr>
              <a:t>Один тест одна проверка- если есть возможность, не </a:t>
            </a:r>
            <a:r>
              <a:rPr lang="ru-RU" sz="1400" b="0" dirty="0" smtClean="0">
                <a:solidFill>
                  <a:srgbClr val="333399"/>
                </a:solidFill>
              </a:rPr>
              <a:t>пишите </a:t>
            </a:r>
            <a:r>
              <a:rPr lang="en-US" sz="1400" b="0" dirty="0">
                <a:solidFill>
                  <a:srgbClr val="333399"/>
                </a:solidFill>
              </a:rPr>
              <a:t>“</a:t>
            </a:r>
            <a:r>
              <a:rPr lang="ru-RU" sz="1400" b="0" dirty="0">
                <a:solidFill>
                  <a:srgbClr val="333399"/>
                </a:solidFill>
              </a:rPr>
              <a:t>большие, длинные</a:t>
            </a:r>
            <a:r>
              <a:rPr lang="en-US" sz="1400" b="0" dirty="0">
                <a:solidFill>
                  <a:srgbClr val="333399"/>
                </a:solidFill>
              </a:rPr>
              <a:t>” </a:t>
            </a:r>
            <a:r>
              <a:rPr lang="ru-RU" sz="1400" b="0" dirty="0">
                <a:solidFill>
                  <a:srgbClr val="333399"/>
                </a:solidFill>
              </a:rPr>
              <a:t>тесткейсы. Очень часто, за большим тест кейсом скрывается несколько тестов, просто засунутых в одну ячейку.  Чем тест короче, тем проще его читать. Легче выставить </a:t>
            </a:r>
            <a:r>
              <a:rPr lang="en-US" sz="1400" b="0" dirty="0">
                <a:solidFill>
                  <a:srgbClr val="333399"/>
                </a:solidFill>
              </a:rPr>
              <a:t>passed/failed</a:t>
            </a:r>
            <a:r>
              <a:rPr lang="ru-RU" sz="1400" b="0" dirty="0">
                <a:solidFill>
                  <a:srgbClr val="333399"/>
                </a:solidFill>
              </a:rPr>
              <a:t>. Кроме того, большой тест как бы </a:t>
            </a:r>
            <a:r>
              <a:rPr lang="en-US" sz="1400" b="0" dirty="0">
                <a:solidFill>
                  <a:srgbClr val="333399"/>
                </a:solidFill>
              </a:rPr>
              <a:t>“</a:t>
            </a:r>
            <a:r>
              <a:rPr lang="ru-RU" sz="1400" b="0" dirty="0">
                <a:solidFill>
                  <a:srgbClr val="333399"/>
                </a:solidFill>
              </a:rPr>
              <a:t>пугает</a:t>
            </a:r>
            <a:r>
              <a:rPr lang="en-US" sz="1400" b="0" dirty="0">
                <a:solidFill>
                  <a:srgbClr val="333399"/>
                </a:solidFill>
              </a:rPr>
              <a:t>”</a:t>
            </a:r>
            <a:r>
              <a:rPr lang="ru-RU" sz="1400" b="0" dirty="0">
                <a:solidFill>
                  <a:srgbClr val="333399"/>
                </a:solidFill>
              </a:rPr>
              <a:t> тестировщика- ну не хочется лезть и разбираться с этим большим, длинным, запутанным тестом.</a:t>
            </a:r>
            <a:endParaRPr lang="en-US" sz="1400" b="0" dirty="0">
              <a:solidFill>
                <a:srgbClr val="333399"/>
              </a:solidFill>
            </a:endParaRPr>
          </a:p>
        </p:txBody>
      </p:sp>
    </p:spTree>
    <p:extLst>
      <p:ext uri="{BB962C8B-B14F-4D97-AF65-F5344CB8AC3E}">
        <p14:creationId xmlns:p14="http://schemas.microsoft.com/office/powerpoint/2010/main" val="1952407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638EA-25F0-4994-88EC-D424AEC79010}" type="slidenum">
              <a:rPr lang="en-US"/>
              <a:pPr/>
              <a:t>30</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sz="1400" b="0" dirty="0">
                <a:solidFill>
                  <a:srgbClr val="333399"/>
                </a:solidFill>
              </a:rPr>
              <a:t>Write questions right into test case and mark w/ a color: </a:t>
            </a:r>
            <a:r>
              <a:rPr lang="ru-RU" sz="1400" b="0" dirty="0">
                <a:solidFill>
                  <a:srgbClr val="333399"/>
                </a:solidFill>
              </a:rPr>
              <a:t>плохая практика придумывать ответы самому. Например, требование говорит что в этом случае должно появляться сообщение об ошибке, но сам текст не указан. Не стоит заставлять разработчика использовать именно ваш текст. ( Во первых , нужно узнать у заказчика, пришлет ли от тексты ошибок или это на наше усмотрение- часто это важно, мы не безукоризненно знаем английский, а не совсем грамотное сообщение сильно портит имидж продукта). Если сообщение оставлено нам на усмотрение, то в тесткейсе мы пишем </a:t>
            </a:r>
            <a:r>
              <a:rPr lang="en-US" sz="1400" b="0" dirty="0">
                <a:solidFill>
                  <a:srgbClr val="333399"/>
                </a:solidFill>
              </a:rPr>
              <a:t>‘</a:t>
            </a:r>
            <a:r>
              <a:rPr lang="ru-RU" sz="1400" b="0" dirty="0">
                <a:solidFill>
                  <a:srgbClr val="333399"/>
                </a:solidFill>
              </a:rPr>
              <a:t>появляется соответствие об ошибке</a:t>
            </a:r>
            <a:r>
              <a:rPr lang="en-US" sz="1400" b="0" dirty="0">
                <a:solidFill>
                  <a:srgbClr val="333399"/>
                </a:solidFill>
              </a:rPr>
              <a:t>’. </a:t>
            </a:r>
            <a:r>
              <a:rPr lang="ru-RU" sz="1400" b="0" dirty="0">
                <a:solidFill>
                  <a:srgbClr val="333399"/>
                </a:solidFill>
              </a:rPr>
              <a:t>И если в сообщении нет явных ошибок и оно понятно пользователю, то все ок.</a:t>
            </a:r>
          </a:p>
          <a:p>
            <a:r>
              <a:rPr lang="en-US" sz="1400" b="0" dirty="0">
                <a:solidFill>
                  <a:srgbClr val="333399"/>
                </a:solidFill>
              </a:rPr>
              <a:t>Use several colors: </a:t>
            </a:r>
            <a:r>
              <a:rPr lang="ru-RU" sz="1400" b="0" dirty="0">
                <a:solidFill>
                  <a:srgbClr val="333399"/>
                </a:solidFill>
              </a:rPr>
              <a:t>обычно мы используем черный как основной, синий- для изменений которые нужно выделить, красный- для вопросов.</a:t>
            </a:r>
          </a:p>
        </p:txBody>
      </p:sp>
    </p:spTree>
    <p:extLst>
      <p:ext uri="{BB962C8B-B14F-4D97-AF65-F5344CB8AC3E}">
        <p14:creationId xmlns:p14="http://schemas.microsoft.com/office/powerpoint/2010/main" val="557095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31</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7FB9A1-24AA-4AC8-B37F-B82091AAE2AF}" type="slidenum">
              <a:rPr lang="en-US"/>
              <a:pPr/>
              <a:t>32</a:t>
            </a:fld>
            <a:endParaRPr lang="en-US"/>
          </a:p>
        </p:txBody>
      </p:sp>
      <p:sp>
        <p:nvSpPr>
          <p:cNvPr id="424962" name="Rectangle 2"/>
          <p:cNvSpPr>
            <a:spLocks noGrp="1" noRot="1" noChangeAspect="1" noChangeArrowheads="1" noTextEdit="1"/>
          </p:cNvSpPr>
          <p:nvPr>
            <p:ph type="sldImg"/>
          </p:nvPr>
        </p:nvSpPr>
        <p:spPr>
          <a:xfrm>
            <a:off x="1144588" y="685800"/>
            <a:ext cx="4570412" cy="3429000"/>
          </a:xfrm>
          <a:ln/>
        </p:spPr>
      </p:sp>
      <p:sp>
        <p:nvSpPr>
          <p:cNvPr id="424963" name="Rectangle 3"/>
          <p:cNvSpPr>
            <a:spLocks noGrp="1" noChangeArrowheads="1"/>
          </p:cNvSpPr>
          <p:nvPr>
            <p:ph type="body" idx="1"/>
          </p:nvPr>
        </p:nvSpPr>
        <p:spPr/>
        <p:txBody>
          <a:bodyPr/>
          <a:lstStyle/>
          <a:p>
            <a:r>
              <a:rPr lang="ru-RU" sz="1200" kern="1200" dirty="0" smtClean="0">
                <a:solidFill>
                  <a:schemeClr val="tx1"/>
                </a:solidFill>
                <a:effectLst/>
                <a:latin typeface="+mn-lt"/>
                <a:ea typeface="+mn-ea"/>
                <a:cs typeface="+mn-cs"/>
              </a:rPr>
              <a:t>Итак, вы умеете придумывать интересные тесты.</a:t>
            </a:r>
          </a:p>
          <a:p>
            <a:r>
              <a:rPr lang="ru-RU" sz="1200" kern="1200" dirty="0" smtClean="0">
                <a:solidFill>
                  <a:schemeClr val="tx1"/>
                </a:solidFill>
                <a:effectLst/>
                <a:latin typeface="+mn-lt"/>
                <a:ea typeface="+mn-ea"/>
                <a:cs typeface="+mn-cs"/>
              </a:rPr>
              <a:t>Придуманный тест вы можете записать в правильном формате, правильным языком, просто и понятно.</a:t>
            </a:r>
          </a:p>
          <a:p>
            <a:r>
              <a:rPr lang="ru-RU" sz="1200" kern="1200" dirty="0" smtClean="0">
                <a:solidFill>
                  <a:schemeClr val="tx1"/>
                </a:solidFill>
                <a:effectLst/>
                <a:latin typeface="+mn-lt"/>
                <a:ea typeface="+mn-ea"/>
                <a:cs typeface="+mn-cs"/>
              </a:rPr>
              <a:t>Но на реальном проекте, тестировщик пишет не 5 и не 10 тест кейсов, а 300 или 1000 а иногда и несколько тысяч.</a:t>
            </a:r>
          </a:p>
          <a:p>
            <a:r>
              <a:rPr lang="ru-RU" sz="1200" kern="1200" dirty="0" smtClean="0">
                <a:solidFill>
                  <a:schemeClr val="tx1"/>
                </a:solidFill>
                <a:effectLst/>
                <a:latin typeface="+mn-lt"/>
                <a:ea typeface="+mn-ea"/>
                <a:cs typeface="+mn-cs"/>
              </a:rPr>
              <a:t>То есть задача скажем так промышленная – не сделать 1 красивую пуговицу, а сделать 1000 одинаково качественных пуговиц, за достаточно ограниченное время. </a:t>
            </a:r>
          </a:p>
          <a:p>
            <a:r>
              <a:rPr lang="ru-RU" sz="1200" kern="1200" dirty="0" smtClean="0">
                <a:solidFill>
                  <a:schemeClr val="tx1"/>
                </a:solidFill>
                <a:effectLst/>
                <a:latin typeface="+mn-lt"/>
                <a:ea typeface="+mn-ea"/>
                <a:cs typeface="+mn-cs"/>
              </a:rPr>
              <a:t>Итак,</a:t>
            </a:r>
          </a:p>
          <a:p>
            <a:r>
              <a:rPr lang="ru-RU" sz="1200" kern="1200" dirty="0" smtClean="0">
                <a:solidFill>
                  <a:schemeClr val="tx1"/>
                </a:solidFill>
                <a:effectLst/>
                <a:latin typeface="+mn-lt"/>
                <a:ea typeface="+mn-ea"/>
                <a:cs typeface="+mn-cs"/>
              </a:rPr>
              <a:t>Технологический процесс производства тест кейсов от начала до конца.</a:t>
            </a:r>
          </a:p>
          <a:p>
            <a:r>
              <a:rPr lang="ru-RU" sz="1200" kern="1200" dirty="0" smtClean="0">
                <a:solidFill>
                  <a:schemeClr val="tx1"/>
                </a:solidFill>
                <a:effectLst/>
                <a:latin typeface="+mn-lt"/>
                <a:ea typeface="+mn-ea"/>
                <a:cs typeface="+mn-cs"/>
              </a:rPr>
              <a:t>Вначале </a:t>
            </a:r>
            <a:r>
              <a:rPr lang="ru-RU" sz="1200" kern="1200" smtClean="0">
                <a:solidFill>
                  <a:schemeClr val="tx1"/>
                </a:solidFill>
                <a:effectLst/>
                <a:latin typeface="+mn-lt"/>
                <a:ea typeface="+mn-ea"/>
                <a:cs typeface="+mn-cs"/>
              </a:rPr>
              <a:t>я расскажу </a:t>
            </a:r>
            <a:r>
              <a:rPr lang="ru-RU" sz="1200" kern="1200" dirty="0" smtClean="0">
                <a:solidFill>
                  <a:schemeClr val="tx1"/>
                </a:solidFill>
                <a:effectLst/>
                <a:latin typeface="+mn-lt"/>
                <a:ea typeface="+mn-ea"/>
                <a:cs typeface="+mn-cs"/>
              </a:rPr>
              <a:t>как это обычно бывает, а потом мы немного попробуем на примере.</a:t>
            </a:r>
            <a:endParaRPr lang="ru-RU"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73860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предыдущих уроках мы с вами уже знакомились с понятием</a:t>
            </a:r>
            <a:r>
              <a:rPr lang="ru-RU" baseline="0" dirty="0" smtClean="0"/>
              <a:t> тест кейса. </a:t>
            </a:r>
          </a:p>
          <a:p>
            <a:r>
              <a:rPr lang="ru-RU" baseline="0" dirty="0" smtClean="0"/>
              <a:t>Давайте вспомним, что это такое </a:t>
            </a:r>
          </a:p>
          <a:p>
            <a:endParaRPr lang="ru-RU" baseline="0" dirty="0" smtClean="0"/>
          </a:p>
          <a:p>
            <a:r>
              <a:rPr lang="ru-RU" baseline="0" dirty="0" smtClean="0"/>
              <a:t>*слушаем ответы аудитории*</a:t>
            </a:r>
          </a:p>
          <a:p>
            <a:endParaRPr lang="ru-RU" baseline="0" dirty="0" smtClean="0"/>
          </a:p>
          <a:p>
            <a:r>
              <a:rPr lang="ru-RU" baseline="0" dirty="0" smtClean="0"/>
              <a:t>Особое внимание обращаем на то ,что у теста ТРИ составных части. Студенты часто забывают про ожидаемый результат, заостряем на этом вниании. Так как если у теста нет ожидаемого результата, то что же мы вообще проверяем? Как узнать, правильно ли отработал тест или нет. </a:t>
            </a:r>
          </a:p>
          <a:p>
            <a:r>
              <a:rPr lang="ru-RU" baseline="0" dirty="0" smtClean="0"/>
              <a:t>Вспоминаем , что хороший тест тот, который выявляет ошибку</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DF9968-3BF1-40CF-B138-A6687750ACFC}" type="slidenum">
              <a:rPr lang="en-US"/>
              <a:pPr/>
              <a:t>33</a:t>
            </a:fld>
            <a:endParaRPr lang="en-US"/>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pPr>
              <a:lnSpc>
                <a:spcPct val="80000"/>
              </a:lnSpc>
            </a:pPr>
            <a:r>
              <a:rPr lang="ru-RU" sz="800" dirty="0"/>
              <a:t>Процесс производства тест кейсов состоит из следующих стадий.</a:t>
            </a:r>
          </a:p>
          <a:p>
            <a:pPr>
              <a:lnSpc>
                <a:spcPct val="80000"/>
              </a:lnSpc>
            </a:pPr>
            <a:r>
              <a:rPr lang="ru-RU" sz="800" dirty="0"/>
              <a:t>Начинаем сразу как только подключились на проект.</a:t>
            </a:r>
          </a:p>
          <a:p>
            <a:pPr>
              <a:lnSpc>
                <a:spcPct val="80000"/>
              </a:lnSpc>
            </a:pPr>
            <a:r>
              <a:rPr lang="ru-RU" sz="800" dirty="0"/>
              <a:t>Делим свою часть( за которую отвечаете вы) на более простые части.</a:t>
            </a:r>
          </a:p>
          <a:p>
            <a:pPr>
              <a:lnSpc>
                <a:spcPct val="80000"/>
              </a:lnSpc>
            </a:pPr>
            <a:r>
              <a:rPr lang="ru-RU" sz="800" dirty="0"/>
              <a:t>Делим до тех пор пока каждая задача не становится понятной и обозримой. Обычно это 5-10 тестов, которые мы можем, загибая пальцы, себе перечислить.</a:t>
            </a:r>
          </a:p>
          <a:p>
            <a:pPr>
              <a:lnSpc>
                <a:spcPct val="80000"/>
              </a:lnSpc>
            </a:pPr>
            <a:r>
              <a:rPr lang="ru-RU" sz="800" dirty="0"/>
              <a:t>Подготовка закончена.</a:t>
            </a:r>
          </a:p>
          <a:p>
            <a:pPr>
              <a:lnSpc>
                <a:spcPct val="80000"/>
              </a:lnSpc>
            </a:pPr>
            <a:r>
              <a:rPr lang="ru-RU" sz="800" dirty="0"/>
              <a:t>Берем одну из областей, и пишем чек лист- просто записываем идеи тестов которые приходят в голову</a:t>
            </a:r>
          </a:p>
          <a:p>
            <a:pPr>
              <a:lnSpc>
                <a:spcPct val="80000"/>
              </a:lnSpc>
            </a:pPr>
            <a:r>
              <a:rPr lang="ru-RU" sz="800" dirty="0"/>
              <a:t>Все неясности переводим в вопросы сразу же.</a:t>
            </a:r>
          </a:p>
          <a:p>
            <a:pPr>
              <a:lnSpc>
                <a:spcPct val="80000"/>
              </a:lnSpc>
            </a:pPr>
            <a:r>
              <a:rPr lang="ru-RU" sz="800" dirty="0"/>
              <a:t>Наводим порядок в чек листе- что то меняем местами, что то выкидываем, что то добавляем. Это фактически до 20 строчек, работать просто.</a:t>
            </a:r>
          </a:p>
          <a:p>
            <a:pPr>
              <a:lnSpc>
                <a:spcPct val="80000"/>
              </a:lnSpc>
            </a:pPr>
            <a:r>
              <a:rPr lang="ru-RU" sz="800" dirty="0"/>
              <a:t>Обычно это самая интеллектуальная работа.</a:t>
            </a:r>
          </a:p>
          <a:p>
            <a:pPr>
              <a:lnSpc>
                <a:spcPct val="80000"/>
              </a:lnSpc>
            </a:pPr>
            <a:r>
              <a:rPr lang="ru-RU" sz="800" dirty="0"/>
              <a:t>Дальше идет работа по проще, которую просто стоит сделать максимально эффективно, чтобы </a:t>
            </a:r>
          </a:p>
          <a:p>
            <a:pPr>
              <a:lnSpc>
                <a:spcPct val="80000"/>
              </a:lnSpc>
              <a:buFontTx/>
              <a:buChar char="-"/>
            </a:pPr>
            <a:r>
              <a:rPr lang="ru-RU" sz="800" dirty="0"/>
              <a:t>Не соскучиться</a:t>
            </a:r>
          </a:p>
          <a:p>
            <a:pPr>
              <a:lnSpc>
                <a:spcPct val="80000"/>
              </a:lnSpc>
              <a:buFontTx/>
              <a:buChar char="-"/>
            </a:pPr>
            <a:r>
              <a:rPr lang="ru-RU" sz="800" dirty="0"/>
              <a:t>Сэкономить силы</a:t>
            </a:r>
          </a:p>
          <a:p>
            <a:pPr>
              <a:lnSpc>
                <a:spcPct val="80000"/>
              </a:lnSpc>
              <a:buFontTx/>
              <a:buChar char="-"/>
            </a:pPr>
            <a:r>
              <a:rPr lang="ru-RU" sz="800" dirty="0"/>
              <a:t>Выкроить время для более важной и сложной работы</a:t>
            </a:r>
          </a:p>
          <a:p>
            <a:pPr>
              <a:lnSpc>
                <a:spcPct val="80000"/>
              </a:lnSpc>
            </a:pPr>
            <a:r>
              <a:rPr lang="ru-RU" sz="800" dirty="0"/>
              <a:t>Когда тест кейсы написаны , очень выгодно найти того, кто их посмотрит свежим взглядом. Чем больше рецензентов(</a:t>
            </a:r>
            <a:r>
              <a:rPr lang="en-US" sz="800" dirty="0"/>
              <a:t>reviewers)</a:t>
            </a:r>
            <a:r>
              <a:rPr lang="ru-RU" sz="800" dirty="0"/>
              <a:t>, тем лучше. Конечно, если вас волнует качество вашей работы. Гораздо лучше, если мы найдем проблему рано, и скорректируем тестирование, чем проблема в тестировании обнаружится поздно, когда уже нельзя будет что то исправить.</a:t>
            </a:r>
          </a:p>
          <a:p>
            <a:pPr>
              <a:lnSpc>
                <a:spcPct val="80000"/>
              </a:lnSpc>
            </a:pPr>
            <a:r>
              <a:rPr lang="ru-RU" sz="800" dirty="0"/>
              <a:t>Даже если тест кейсы готовы, стоит понимать , что если приложение будет расти и развиваться, то и тест кейсы будут изменяться. Кроме того, при тестировании, мы лучше узнаем приложение, его сильные и слабые стороны. Т,е понадобиться что то добавить, что то- сделать менее приоритетным. </a:t>
            </a:r>
          </a:p>
          <a:p>
            <a:pPr>
              <a:lnSpc>
                <a:spcPct val="80000"/>
              </a:lnSpc>
            </a:pPr>
            <a:r>
              <a:rPr lang="ru-RU" sz="800" dirty="0"/>
              <a:t>Кроме того, я еще не видела тест кейсов в которых не осталось бы хоть одной ошибки или опечатки. Что поделаешь, это свойство людей – ошибаться, но найденный ошибки надо исправлять.</a:t>
            </a:r>
          </a:p>
          <a:p>
            <a:pPr>
              <a:lnSpc>
                <a:spcPct val="80000"/>
              </a:lnSpc>
            </a:pPr>
            <a:endParaRPr lang="ru-RU" sz="800" dirty="0"/>
          </a:p>
        </p:txBody>
      </p:sp>
    </p:spTree>
    <p:extLst>
      <p:ext uri="{BB962C8B-B14F-4D97-AF65-F5344CB8AC3E}">
        <p14:creationId xmlns:p14="http://schemas.microsoft.com/office/powerpoint/2010/main" val="1708404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793A33-0B3F-4E26-999E-B677D0535606}" type="slidenum">
              <a:rPr lang="en-US"/>
              <a:pPr/>
              <a:t>34</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pPr>
              <a:lnSpc>
                <a:spcPct val="90000"/>
              </a:lnSpc>
              <a:buFontTx/>
              <a:buChar char="-"/>
            </a:pPr>
            <a:r>
              <a:rPr lang="ru-RU" sz="900" b="0" dirty="0">
                <a:solidFill>
                  <a:srgbClr val="333399"/>
                </a:solidFill>
              </a:rPr>
              <a:t>Очень часто, в начале проекта, есть пара недель до того как выйдет первая версия ( первый </a:t>
            </a:r>
            <a:r>
              <a:rPr lang="en-US" sz="900" b="0" dirty="0">
                <a:solidFill>
                  <a:srgbClr val="333399"/>
                </a:solidFill>
              </a:rPr>
              <a:t>build)</a:t>
            </a:r>
          </a:p>
          <a:p>
            <a:pPr>
              <a:lnSpc>
                <a:spcPct val="90000"/>
              </a:lnSpc>
              <a:buFontTx/>
              <a:buChar char="-"/>
            </a:pPr>
            <a:r>
              <a:rPr lang="ru-RU" sz="900" b="0" dirty="0">
                <a:solidFill>
                  <a:srgbClr val="333399"/>
                </a:solidFill>
              </a:rPr>
              <a:t>Когда эта первая версия выходит, очень часто становится не до записи тест кейсов – все больше и больше времени занимает тестирование</a:t>
            </a:r>
            <a:endParaRPr lang="en-US" sz="900" b="0" dirty="0">
              <a:solidFill>
                <a:srgbClr val="333399"/>
              </a:solidFill>
            </a:endParaRPr>
          </a:p>
          <a:p>
            <a:pPr>
              <a:lnSpc>
                <a:spcPct val="90000"/>
              </a:lnSpc>
              <a:buFontTx/>
              <a:buChar char="-"/>
            </a:pPr>
            <a:r>
              <a:rPr lang="ru-RU" sz="900" b="0" dirty="0">
                <a:solidFill>
                  <a:srgbClr val="333399"/>
                </a:solidFill>
              </a:rPr>
              <a:t>Приложения нет, но какие источники информации у нас есть</a:t>
            </a:r>
            <a:r>
              <a:rPr lang="en-US" sz="900" b="0" dirty="0">
                <a:solidFill>
                  <a:srgbClr val="333399"/>
                </a:solidFill>
              </a:rPr>
              <a:t>? (</a:t>
            </a:r>
            <a:r>
              <a:rPr lang="ru-RU" sz="900" b="0" dirty="0">
                <a:solidFill>
                  <a:srgbClr val="333399"/>
                </a:solidFill>
              </a:rPr>
              <a:t>обычно есть не все, но что то из следующего</a:t>
            </a:r>
            <a:r>
              <a:rPr lang="en-US" sz="900" b="0" dirty="0">
                <a:solidFill>
                  <a:srgbClr val="333399"/>
                </a:solidFill>
              </a:rPr>
              <a:t>: </a:t>
            </a:r>
            <a:r>
              <a:rPr lang="ru-RU" sz="900" b="0" dirty="0">
                <a:solidFill>
                  <a:srgbClr val="333399"/>
                </a:solidFill>
              </a:rPr>
              <a:t>требования, прототип, картинки, письма, контакты людей у которых есть информация, предыдущая версия программы)</a:t>
            </a:r>
            <a:endParaRPr lang="en-US" sz="900" b="0" dirty="0">
              <a:solidFill>
                <a:srgbClr val="333399"/>
              </a:solidFill>
            </a:endParaRPr>
          </a:p>
          <a:p>
            <a:pPr>
              <a:lnSpc>
                <a:spcPct val="90000"/>
              </a:lnSpc>
              <a:buFontTx/>
              <a:buChar char="-"/>
            </a:pPr>
            <a:r>
              <a:rPr lang="ru-RU" sz="900" b="0" dirty="0">
                <a:solidFill>
                  <a:srgbClr val="333399"/>
                </a:solidFill>
              </a:rPr>
              <a:t>Каких источников информации нет</a:t>
            </a:r>
            <a:r>
              <a:rPr lang="en-US" sz="900" b="0" dirty="0">
                <a:solidFill>
                  <a:srgbClr val="333399"/>
                </a:solidFill>
              </a:rPr>
              <a:t>? (</a:t>
            </a:r>
            <a:r>
              <a:rPr lang="ru-RU" sz="900" b="0" dirty="0">
                <a:solidFill>
                  <a:srgbClr val="333399"/>
                </a:solidFill>
              </a:rPr>
              <a:t>работающее приложение. Часто нет вообще никакой информации по отдельным частям. Часто нет каких то вещей упомянутых в предыдущем пункте, и их не хватает</a:t>
            </a:r>
            <a:r>
              <a:rPr lang="en-US" sz="900" b="0" dirty="0">
                <a:solidFill>
                  <a:srgbClr val="333399"/>
                </a:solidFill>
              </a:rPr>
              <a:t>)</a:t>
            </a:r>
          </a:p>
          <a:p>
            <a:pPr>
              <a:lnSpc>
                <a:spcPct val="90000"/>
              </a:lnSpc>
              <a:buFontTx/>
              <a:buChar char="-"/>
            </a:pPr>
            <a:r>
              <a:rPr lang="ru-RU" sz="900" b="0" dirty="0">
                <a:solidFill>
                  <a:srgbClr val="333399"/>
                </a:solidFill>
              </a:rPr>
              <a:t>Очень часто начинающим тестировщикам трудно начать тест кейсы писать пока не видели работающего приложения. Но писать тест кейсы только по требованиям, да еще и с ошибками, приходится очень часто.</a:t>
            </a:r>
          </a:p>
          <a:p>
            <a:pPr>
              <a:lnSpc>
                <a:spcPct val="90000"/>
              </a:lnSpc>
              <a:buFontTx/>
              <a:buChar char="-"/>
            </a:pPr>
            <a:r>
              <a:rPr lang="ru-RU" sz="900" b="0" dirty="0">
                <a:solidFill>
                  <a:srgbClr val="333399"/>
                </a:solidFill>
              </a:rPr>
              <a:t>На ранних стадиях, можно заметить и исправить серьезные ошибки в дизайне</a:t>
            </a:r>
          </a:p>
          <a:p>
            <a:pPr>
              <a:lnSpc>
                <a:spcPct val="90000"/>
              </a:lnSpc>
              <a:buFontTx/>
              <a:buChar char="-"/>
            </a:pPr>
            <a:r>
              <a:rPr lang="ru-RU" sz="900" b="0" dirty="0">
                <a:solidFill>
                  <a:srgbClr val="333399"/>
                </a:solidFill>
              </a:rPr>
              <a:t>Процесс написания тест кейсов идет практически параллельно с </a:t>
            </a:r>
            <a:r>
              <a:rPr lang="en-US" sz="900" b="0" dirty="0">
                <a:solidFill>
                  <a:srgbClr val="333399"/>
                </a:solidFill>
              </a:rPr>
              <a:t>Requirements review </a:t>
            </a:r>
            <a:r>
              <a:rPr lang="ru-RU" sz="900" b="0" dirty="0">
                <a:solidFill>
                  <a:srgbClr val="333399"/>
                </a:solidFill>
              </a:rPr>
              <a:t>– фактически с отставанием только на пару дней </a:t>
            </a:r>
            <a:r>
              <a:rPr lang="en-US" sz="900" b="0" dirty="0">
                <a:solidFill>
                  <a:srgbClr val="333399"/>
                </a:solidFill>
              </a:rPr>
              <a:t>(</a:t>
            </a:r>
            <a:r>
              <a:rPr lang="ru-RU" sz="900" b="0" dirty="0">
                <a:solidFill>
                  <a:srgbClr val="333399"/>
                </a:solidFill>
              </a:rPr>
              <a:t>как только снялся первый вал вопросов и общая картина стала понятна)-</a:t>
            </a:r>
            <a:r>
              <a:rPr lang="en-US" sz="900" b="0" dirty="0">
                <a:solidFill>
                  <a:srgbClr val="333399"/>
                </a:solidFill>
              </a:rPr>
              <a:t> </a:t>
            </a:r>
            <a:r>
              <a:rPr lang="ru-RU" sz="900" b="0" dirty="0">
                <a:solidFill>
                  <a:srgbClr val="333399"/>
                </a:solidFill>
              </a:rPr>
              <a:t>при написании тест кейсов, натыкаемся на проблемы, задаем вопросы. Иногда мелкий вопрос является ниточкой, за которой вылазит серьезная проблема.</a:t>
            </a:r>
            <a:endParaRPr lang="en-US" sz="900" b="0" dirty="0">
              <a:solidFill>
                <a:srgbClr val="333399"/>
              </a:solidFill>
            </a:endParaRPr>
          </a:p>
          <a:p>
            <a:pPr>
              <a:lnSpc>
                <a:spcPct val="90000"/>
              </a:lnSpc>
              <a:buFontTx/>
              <a:buChar char="-"/>
            </a:pPr>
            <a:endParaRPr lang="en-US" sz="900" b="0" dirty="0">
              <a:solidFill>
                <a:srgbClr val="333399"/>
              </a:solidFill>
            </a:endParaRPr>
          </a:p>
          <a:p>
            <a:pPr>
              <a:lnSpc>
                <a:spcPct val="90000"/>
              </a:lnSpc>
              <a:buFontTx/>
              <a:buChar char="-"/>
            </a:pPr>
            <a:r>
              <a:rPr lang="ru-RU" sz="900" b="0" dirty="0">
                <a:solidFill>
                  <a:srgbClr val="333399"/>
                </a:solidFill>
              </a:rPr>
              <a:t>Играли в игру, когда по наводящим вопросам надо что то угадать? ( контакт и т.п). Теперь представьте, что все ваши вопросы вам надо задать до того, как вы начнете получать ответы. То же самое с тест кейсами- мы еще не знаем слабостей этого  приложения. Опыт конечно помогает. Правило – что непонятно мне, может быть непонятно разработчику. </a:t>
            </a:r>
          </a:p>
          <a:p>
            <a:pPr>
              <a:lnSpc>
                <a:spcPct val="90000"/>
              </a:lnSpc>
              <a:buFontTx/>
              <a:buChar char="-"/>
            </a:pPr>
            <a:r>
              <a:rPr lang="ru-RU" sz="900" b="0" dirty="0">
                <a:solidFill>
                  <a:srgbClr val="333399"/>
                </a:solidFill>
              </a:rPr>
              <a:t>Пишем тест кейсы. Задаем вопросы. Получаем ответы. В результате дизайн меняется. Созданные тест кейсы теряют смысл. Хорошо или плохо?  ( пример из реального проекта – дизайн клика в аплете или </a:t>
            </a:r>
            <a:r>
              <a:rPr lang="en-US" sz="900" b="0" dirty="0">
                <a:solidFill>
                  <a:srgbClr val="333399"/>
                </a:solidFill>
              </a:rPr>
              <a:t>IC editor </a:t>
            </a:r>
            <a:r>
              <a:rPr lang="ru-RU" sz="900" b="0" dirty="0">
                <a:solidFill>
                  <a:srgbClr val="333399"/>
                </a:solidFill>
              </a:rPr>
              <a:t>В канисе). Да, потеря есть, но выигрыш больше- разработчики не писали код, мы не тестировали, не находили и не исправляли ошибки прежде чем все было переделано.</a:t>
            </a:r>
          </a:p>
          <a:p>
            <a:pPr>
              <a:lnSpc>
                <a:spcPct val="90000"/>
              </a:lnSpc>
              <a:buFontTx/>
              <a:buChar char="-"/>
            </a:pPr>
            <a:endParaRPr lang="en-US" sz="900" b="0" dirty="0">
              <a:solidFill>
                <a:srgbClr val="333399"/>
              </a:solidFill>
            </a:endParaRPr>
          </a:p>
          <a:p>
            <a:pPr>
              <a:lnSpc>
                <a:spcPct val="90000"/>
              </a:lnSpc>
              <a:buFontTx/>
              <a:buChar char="-"/>
            </a:pPr>
            <a:endParaRPr lang="en-US" sz="900" b="0" dirty="0">
              <a:solidFill>
                <a:srgbClr val="333399"/>
              </a:solidFill>
            </a:endParaRPr>
          </a:p>
          <a:p>
            <a:pPr>
              <a:lnSpc>
                <a:spcPct val="90000"/>
              </a:lnSpc>
            </a:pPr>
            <a:endParaRPr lang="ru-RU" sz="800" b="0" dirty="0"/>
          </a:p>
          <a:p>
            <a:pPr>
              <a:lnSpc>
                <a:spcPct val="90000"/>
              </a:lnSpc>
            </a:pPr>
            <a:endParaRPr lang="ru-RU" sz="800" b="0" dirty="0"/>
          </a:p>
        </p:txBody>
      </p:sp>
    </p:spTree>
    <p:extLst>
      <p:ext uri="{BB962C8B-B14F-4D97-AF65-F5344CB8AC3E}">
        <p14:creationId xmlns:p14="http://schemas.microsoft.com/office/powerpoint/2010/main" val="1290155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7A4757-0304-4070-8F01-43BE442EB220}" type="slidenum">
              <a:rPr lang="en-US"/>
              <a:pPr/>
              <a:t>35</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pPr>
              <a:lnSpc>
                <a:spcPct val="80000"/>
              </a:lnSpc>
            </a:pPr>
            <a:r>
              <a:rPr lang="ru-RU" sz="1000"/>
              <a:t>Итак, вот оно, новое приложение. Хоть мы и прочитали требования, оно обычно в этот момент кажется сложным и не понятным. С чего же начинать написание тест кейсов? Часто работа кажется настолько большой и трудной, что даже не хочется за нее браться. Или наоборот, человек берется за первый попавшийся кусок ,  который потом приходится переделывать. Или начинает все части по чуть-чуть, напряженно работает, но в конце ничего так до конца и не сделано.</a:t>
            </a:r>
          </a:p>
          <a:p>
            <a:pPr>
              <a:lnSpc>
                <a:spcPct val="80000"/>
              </a:lnSpc>
            </a:pPr>
            <a:r>
              <a:rPr lang="ru-RU" sz="1000"/>
              <a:t>Все эти проблемы лечатся простым действием. Итак, вот оно, огромное и не понятное приложение. Даже для самого большого и страшного приложения, мы можем себя спросить- из чего оно состоит. Отлично, из большой и страшной части А и большой и непонятной части </a:t>
            </a:r>
            <a:r>
              <a:rPr lang="en-US" sz="1000"/>
              <a:t>B. </a:t>
            </a:r>
            <a:r>
              <a:rPr lang="ru-RU" sz="1000"/>
              <a:t>( Иногда, наоборот, это много разрозненных частей разного размера- тогда просто перечисляем все , от больших и трудных до мельчайших – главное чтобы не опустить ничего отдельного про что можно забыть).</a:t>
            </a:r>
          </a:p>
          <a:p>
            <a:pPr>
              <a:lnSpc>
                <a:spcPct val="80000"/>
              </a:lnSpc>
            </a:pPr>
            <a:r>
              <a:rPr lang="ru-RU" sz="1000"/>
              <a:t>Делим дальше. Часть А- Из чего она состоит? И так далее. В какой то момент, большая задача преобразуется в набор уже понятных кусков. Правило до куда делить</a:t>
            </a:r>
            <a:r>
              <a:rPr lang="en-US" sz="1000"/>
              <a:t>: </a:t>
            </a:r>
            <a:r>
              <a:rPr lang="ru-RU" sz="1000"/>
              <a:t>пока на пальцах нельзя будет сосчитать тесты для области, причем их будет в пределах 10. ( Если больше, то они полностью однородны- пример </a:t>
            </a:r>
            <a:r>
              <a:rPr lang="en-US" sz="1000"/>
              <a:t>permissions</a:t>
            </a:r>
            <a:r>
              <a:rPr lang="ru-RU" sz="1000"/>
              <a:t>)</a:t>
            </a:r>
          </a:p>
          <a:p>
            <a:pPr>
              <a:lnSpc>
                <a:spcPct val="80000"/>
              </a:lnSpc>
            </a:pPr>
            <a:r>
              <a:rPr lang="ru-RU" sz="1000"/>
              <a:t>Возможно , будет пара кусков которые по прежнему сложны, но поделить мы их не можем. ( например не хватает информации, в требованиях отписка, или это одно сложное требование- нажимаем кнопку, и дальше идет процесс со многими условиями и т.п). Эти оставшиеся части помечаем красным- вот они, проблемные области, на них больше внимания, запланировать больше времени на разборки с ними, сразу запросить не хватающую информацию.</a:t>
            </a:r>
            <a:endParaRPr lang="en-US" sz="1000"/>
          </a:p>
          <a:p>
            <a:pPr>
              <a:lnSpc>
                <a:spcPct val="80000"/>
              </a:lnSpc>
            </a:pPr>
            <a:r>
              <a:rPr lang="ru-RU" sz="1000"/>
              <a:t>После того, как эта работа проделана, мы мало того , что видим с чего начинать, мы можем оценить объем работы, и вовремя поднять тревогу, если видим что работы гораздо больше, чем времени.</a:t>
            </a:r>
          </a:p>
          <a:p>
            <a:pPr>
              <a:lnSpc>
                <a:spcPct val="80000"/>
              </a:lnSpc>
            </a:pPr>
            <a:r>
              <a:rPr lang="ru-RU" sz="1000"/>
              <a:t>Это работа достаточно легко делается и занимает не много времени.( при условии что требования уже прочитаны)</a:t>
            </a:r>
          </a:p>
          <a:p>
            <a:pPr>
              <a:lnSpc>
                <a:spcPct val="80000"/>
              </a:lnSpc>
            </a:pPr>
            <a:r>
              <a:rPr lang="ru-RU" sz="1000"/>
              <a:t>Например, средний кусок работы- 300 тест</a:t>
            </a:r>
            <a:r>
              <a:rPr lang="en-US" sz="1000"/>
              <a:t> </a:t>
            </a:r>
            <a:r>
              <a:rPr lang="ru-RU" sz="1000"/>
              <a:t>кейсов, неделя тестирования для одного человека. При разбитии на области по 10 тестов в каждой- это 30 кусочков. Это всего то 15 операций деления.</a:t>
            </a:r>
          </a:p>
        </p:txBody>
      </p:sp>
    </p:spTree>
    <p:extLst>
      <p:ext uri="{BB962C8B-B14F-4D97-AF65-F5344CB8AC3E}">
        <p14:creationId xmlns:p14="http://schemas.microsoft.com/office/powerpoint/2010/main" val="4929197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4BEAF7-DD50-49D9-9520-0168FF24445B}" type="slidenum">
              <a:rPr lang="en-US"/>
              <a:pPr/>
              <a:t>36</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ru-RU" dirty="0"/>
              <a:t>Итак, когда мы действительно завершили приложение на части, у нас фактически готова структура тест кейсов. Если мы так и будем писать, то сценарии тест кейсов будут организованы логично.</a:t>
            </a:r>
          </a:p>
          <a:p>
            <a:r>
              <a:rPr lang="ru-RU" dirty="0"/>
              <a:t>Теперь начинаем собственно написание тест кейсов. </a:t>
            </a:r>
          </a:p>
          <a:p>
            <a:r>
              <a:rPr lang="ru-RU" dirty="0"/>
              <a:t>Первым делом, берем </a:t>
            </a:r>
            <a:r>
              <a:rPr lang="en-US" dirty="0"/>
              <a:t>excel </a:t>
            </a:r>
            <a:r>
              <a:rPr lang="ru-RU" dirty="0"/>
              <a:t>файл с шаблоном. Мало того, что тест кейсы с большой вероятностью будут соответствовать стандартам, вам просто психологически будет легче начинать не с белого листа. </a:t>
            </a:r>
          </a:p>
          <a:p>
            <a:r>
              <a:rPr lang="ru-RU" dirty="0"/>
              <a:t>И пишем первый тест кейс? </a:t>
            </a:r>
          </a:p>
          <a:p>
            <a:r>
              <a:rPr lang="ru-RU" dirty="0"/>
              <a:t>Нет.</a:t>
            </a:r>
          </a:p>
          <a:p>
            <a:r>
              <a:rPr lang="ru-RU" dirty="0"/>
              <a:t>Перечисляем все идеи тест кейсов, по одной на строчку.</a:t>
            </a:r>
            <a:endParaRPr lang="en-US" dirty="0"/>
          </a:p>
          <a:p>
            <a:r>
              <a:rPr lang="ru-RU" dirty="0"/>
              <a:t>Фактически, это будущие заголовки тест кейсов.</a:t>
            </a:r>
          </a:p>
          <a:p>
            <a:r>
              <a:rPr lang="ru-RU" dirty="0"/>
              <a:t>В этот момент, достаточно чтобы их смысл был понятен только вам. Помните, в начале этого занятия мы только придумывали тесты для различных ситуаций? Мы тренировались делать именно эту стадию работы.</a:t>
            </a:r>
          </a:p>
          <a:p>
            <a:r>
              <a:rPr lang="ru-RU" dirty="0"/>
              <a:t>Закончив, стоит еще немного подумать- что еще пропущено не очевидного, что может быть стоит переставить местами</a:t>
            </a:r>
            <a:endParaRPr lang="en-US" dirty="0"/>
          </a:p>
          <a:p>
            <a:r>
              <a:rPr lang="ru-RU" dirty="0"/>
              <a:t>Что делать, если по ходу возникает вопрос? ( например, мы как обычно хотим протестировать поле на максимальный размер, но это не указано в требования)</a:t>
            </a:r>
          </a:p>
          <a:p>
            <a:r>
              <a:rPr lang="ru-RU" dirty="0"/>
              <a:t>Пишем вопрос тут же сразу же, выделив цветом</a:t>
            </a:r>
          </a:p>
          <a:p>
            <a:endParaRPr lang="en-US" dirty="0"/>
          </a:p>
          <a:p>
            <a:endParaRPr lang="ru-RU" dirty="0"/>
          </a:p>
          <a:p>
            <a:endParaRPr lang="ru-RU" dirty="0"/>
          </a:p>
        </p:txBody>
      </p:sp>
    </p:spTree>
    <p:extLst>
      <p:ext uri="{BB962C8B-B14F-4D97-AF65-F5344CB8AC3E}">
        <p14:creationId xmlns:p14="http://schemas.microsoft.com/office/powerpoint/2010/main" val="1657509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904B48-4FA1-43D2-875E-38536C0A9205}" type="slidenum">
              <a:rPr lang="en-US"/>
              <a:pPr/>
              <a:t>37</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pPr>
              <a:lnSpc>
                <a:spcPct val="90000"/>
              </a:lnSpc>
            </a:pPr>
            <a:r>
              <a:rPr lang="ru-RU" sz="900" dirty="0"/>
              <a:t>Теперь пошла наиболее механическая и простая работа. Чтобы ее сделать хорошо,</a:t>
            </a:r>
          </a:p>
          <a:p>
            <a:pPr>
              <a:lnSpc>
                <a:spcPct val="90000"/>
              </a:lnSpc>
              <a:buFontTx/>
              <a:buChar char="-"/>
            </a:pPr>
            <a:r>
              <a:rPr lang="ru-RU" sz="900" dirty="0"/>
              <a:t>Во первых, надо понимать что она необходима. Тот кто то из вас после курса пойдет работать тестировщиком, сразу же это почувствует на собственной шкуре. Хорошо если тест кейсы полные, правильные- вот она, готовая экскурсия по вашей области, с кучей не тривиальных деталей. А если наоборот ? Тест кейсов по каким то причинам нет, а человек который раньше это тестировал и все знал  по уши занят на другом проекте, заболел, не любит отвечать на вопросы, уволился и улетел на Луну.</a:t>
            </a:r>
          </a:p>
          <a:p>
            <a:pPr>
              <a:lnSpc>
                <a:spcPct val="90000"/>
              </a:lnSpc>
              <a:buFontTx/>
              <a:buChar char="-"/>
            </a:pPr>
            <a:r>
              <a:rPr lang="ru-RU" sz="900" dirty="0"/>
              <a:t>Во вторых, использовать все что может сэкономить силы (на пример, копирование, т.е</a:t>
            </a:r>
            <a:r>
              <a:rPr lang="en-US" sz="900" dirty="0"/>
              <a:t>.</a:t>
            </a:r>
            <a:r>
              <a:rPr lang="ru-RU" sz="900" dirty="0"/>
              <a:t> команды </a:t>
            </a:r>
            <a:r>
              <a:rPr lang="en-US" sz="900" dirty="0"/>
              <a:t>Copy- Paste</a:t>
            </a:r>
            <a:r>
              <a:rPr lang="ru-RU" sz="900" dirty="0"/>
              <a:t>)</a:t>
            </a:r>
          </a:p>
          <a:p>
            <a:pPr>
              <a:lnSpc>
                <a:spcPct val="90000"/>
              </a:lnSpc>
              <a:buFontTx/>
              <a:buChar char="-"/>
            </a:pPr>
            <a:r>
              <a:rPr lang="ru-RU" sz="900" dirty="0"/>
              <a:t>В третьих, выделить кусок времени, когда мы будем делать ее, причем очень активно и делать сразу хорошо. Простая бытовая аналогия – лучше сразу встать и вымыть всю посуду, чем мыть по тарелке каждые пол часа, или вымыть плохо и потом искать и  перемывать отдельные тарелки. От вашего подхода зависит, будет ли это просто час просто работы, или день потерянный в мучениях и раздумьях, при этом работа будет сделана с гораздо худшим качеством.</a:t>
            </a:r>
          </a:p>
          <a:p>
            <a:pPr>
              <a:lnSpc>
                <a:spcPct val="90000"/>
              </a:lnSpc>
              <a:buFontTx/>
              <a:buChar char="-"/>
            </a:pPr>
            <a:r>
              <a:rPr lang="ru-RU" sz="900" dirty="0"/>
              <a:t>Еще раз – на самом деле, это работа почти механическая и достаточно простая. Такая работа хорошо оптимизируется. Например.</a:t>
            </a:r>
          </a:p>
          <a:p>
            <a:pPr>
              <a:lnSpc>
                <a:spcPct val="90000"/>
              </a:lnSpc>
              <a:buFontTx/>
              <a:buChar char="-"/>
            </a:pPr>
            <a:r>
              <a:rPr lang="ru-RU" sz="900" dirty="0"/>
              <a:t>Очень часто оказывается, что тесткейсы в какой то группе похожи как близнецы-братья.  Идея у всех общая.</a:t>
            </a:r>
          </a:p>
          <a:p>
            <a:pPr>
              <a:lnSpc>
                <a:spcPct val="90000"/>
              </a:lnSpc>
              <a:buFontTx/>
              <a:buChar char="-"/>
            </a:pPr>
            <a:r>
              <a:rPr lang="ru-RU" sz="900" dirty="0"/>
              <a:t>Открытие файла –Специальный файл ( большой, маленький, неправильный, ) открываем, сообщение или файл открыт ок</a:t>
            </a:r>
          </a:p>
          <a:p>
            <a:pPr>
              <a:lnSpc>
                <a:spcPct val="90000"/>
              </a:lnSpc>
              <a:buFontTx/>
              <a:buChar char="-"/>
            </a:pPr>
            <a:r>
              <a:rPr lang="en-US" sz="900" dirty="0"/>
              <a:t>Find dialog- </a:t>
            </a:r>
            <a:r>
              <a:rPr lang="ru-RU" sz="900" dirty="0"/>
              <a:t>ввели текст, нажали кнопку поиск , текст подсветился или появилось сообщение </a:t>
            </a:r>
          </a:p>
          <a:p>
            <a:pPr>
              <a:lnSpc>
                <a:spcPct val="90000"/>
              </a:lnSpc>
              <a:buFontTx/>
              <a:buChar char="-"/>
            </a:pPr>
            <a:r>
              <a:rPr lang="ru-RU" sz="900" dirty="0"/>
              <a:t>Текстовое поле- ввели данные, сохранили, увидели сообщение или переоткрыли и проверили что сохранилось.</a:t>
            </a:r>
          </a:p>
          <a:p>
            <a:pPr>
              <a:lnSpc>
                <a:spcPct val="90000"/>
              </a:lnSpc>
              <a:buFontTx/>
              <a:buChar char="-"/>
            </a:pPr>
            <a:r>
              <a:rPr lang="ru-RU" sz="900" dirty="0"/>
              <a:t>Структура одинаковая, Разная именно суть. Чем «одинаковее» будет написана эта структура, тем легче тому, кто читает, увидеть и  выделить суть. </a:t>
            </a:r>
            <a:endParaRPr lang="en-US" sz="900" dirty="0"/>
          </a:p>
          <a:p>
            <a:pPr>
              <a:lnSpc>
                <a:spcPct val="90000"/>
              </a:lnSpc>
              <a:buFontTx/>
              <a:buChar char="-"/>
            </a:pPr>
            <a:r>
              <a:rPr lang="ru-RU" sz="900" dirty="0"/>
              <a:t>При копировании важно чтобы то что мы копируем, не содержало ошибок. Иначе ошибка будет растиражирована </a:t>
            </a:r>
            <a:r>
              <a:rPr lang="en-US" sz="900" dirty="0"/>
              <a:t>N </a:t>
            </a:r>
            <a:r>
              <a:rPr lang="ru-RU" sz="900" dirty="0"/>
              <a:t>раз. Лучше потратить лишние 2 минуты и поправить все мелочи- шрифт, форматирование, нумерацию, опечатки и т.п</a:t>
            </a:r>
          </a:p>
          <a:p>
            <a:pPr>
              <a:lnSpc>
                <a:spcPct val="90000"/>
              </a:lnSpc>
              <a:buFontTx/>
              <a:buChar char="-"/>
            </a:pPr>
            <a:r>
              <a:rPr lang="ru-RU" sz="900" dirty="0"/>
              <a:t>Вот пример, второй тест получился из первого изменением 3 слов, они выделены синим.</a:t>
            </a:r>
          </a:p>
          <a:p>
            <a:pPr>
              <a:lnSpc>
                <a:spcPct val="90000"/>
              </a:lnSpc>
              <a:buFontTx/>
              <a:buChar char="-"/>
            </a:pPr>
            <a:endParaRPr lang="ru-RU" sz="900" dirty="0"/>
          </a:p>
        </p:txBody>
      </p:sp>
    </p:spTree>
    <p:extLst>
      <p:ext uri="{BB962C8B-B14F-4D97-AF65-F5344CB8AC3E}">
        <p14:creationId xmlns:p14="http://schemas.microsoft.com/office/powerpoint/2010/main" val="600011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EB3CA4-E16D-4064-94BA-FA393366A160}" type="slidenum">
              <a:rPr lang="en-US"/>
              <a:pPr/>
              <a:t>38</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ru-RU"/>
              <a:t>Когда другой человек читает ваши тест кейсы, он помогает нам узнать</a:t>
            </a:r>
            <a:r>
              <a:rPr lang="en-US"/>
              <a:t>:</a:t>
            </a:r>
            <a:endParaRPr lang="ru-RU"/>
          </a:p>
        </p:txBody>
      </p:sp>
    </p:spTree>
    <p:extLst>
      <p:ext uri="{BB962C8B-B14F-4D97-AF65-F5344CB8AC3E}">
        <p14:creationId xmlns:p14="http://schemas.microsoft.com/office/powerpoint/2010/main" val="1963120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12DBC9-AEFF-4E0E-B561-9508DF2D2937}" type="slidenum">
              <a:rPr lang="en-US"/>
              <a:pPr/>
              <a:t>39</a:t>
            </a:fld>
            <a:endParaRPr lang="en-US"/>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pPr>
              <a:buFontTx/>
              <a:buChar char="-"/>
            </a:pPr>
            <a:r>
              <a:rPr lang="ru-RU" b="0" dirty="0"/>
              <a:t>Другой взгляд на проблему</a:t>
            </a:r>
          </a:p>
          <a:p>
            <a:pPr>
              <a:buFontTx/>
              <a:buChar char="-"/>
            </a:pPr>
            <a:r>
              <a:rPr lang="ru-RU" b="0" dirty="0"/>
              <a:t>Свои ошибки трудно заметить</a:t>
            </a:r>
          </a:p>
          <a:p>
            <a:pPr>
              <a:buFontTx/>
              <a:buChar char="-"/>
            </a:pPr>
            <a:r>
              <a:rPr lang="ru-RU" b="0" dirty="0"/>
              <a:t>Мы не можем знать всего (структура кода, некие бизнес цели)</a:t>
            </a:r>
          </a:p>
          <a:p>
            <a:pPr>
              <a:buFontTx/>
              <a:buChar char="-"/>
            </a:pPr>
            <a:r>
              <a:rPr lang="ru-RU" b="0" dirty="0"/>
              <a:t>Разработчик может найти ошибки до того как напишет код (Идеальный случай, проект...: Разработчики заранее просят у тестировщиков тесткейсы, и сами в течение нескольких дней по ним тестируют. Во первых, рано разъясняются все спорные моменты, во вторых экономится время на  цикле- записать ошибку - открыть ошибку- понять и воспроизвести – пометить исправленной- перепроверить – пометить что ошибка закрыта)</a:t>
            </a:r>
          </a:p>
          <a:p>
            <a:pPr>
              <a:buFontTx/>
              <a:buChar char="-"/>
            </a:pPr>
            <a:r>
              <a:rPr lang="ru-RU" b="0" dirty="0"/>
              <a:t>Добиться того чтобы ваши тест кейсы действительно прочитали, часто трудно, но стоит пытаться</a:t>
            </a:r>
          </a:p>
          <a:p>
            <a:pPr>
              <a:buFontTx/>
              <a:buChar char="-"/>
            </a:pPr>
            <a:r>
              <a:rPr lang="ru-RU" b="0" dirty="0"/>
              <a:t>Читайте и правьте работы друг друга</a:t>
            </a:r>
          </a:p>
          <a:p>
            <a:pPr>
              <a:buFontTx/>
              <a:buChar char="-"/>
            </a:pPr>
            <a:r>
              <a:rPr lang="ru-RU" b="0" dirty="0"/>
              <a:t>Знание, что ваши тест кейсы будет читать , например, заказчик, организовывает и внедряет более высокие стандарты.</a:t>
            </a:r>
          </a:p>
        </p:txBody>
      </p:sp>
    </p:spTree>
    <p:extLst>
      <p:ext uri="{BB962C8B-B14F-4D97-AF65-F5344CB8AC3E}">
        <p14:creationId xmlns:p14="http://schemas.microsoft.com/office/powerpoint/2010/main" val="235087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FE7643-4CD7-49F8-9031-3C53CC4D88A7}" type="slidenum">
              <a:rPr lang="en-US"/>
              <a:pPr/>
              <a:t>40</a:t>
            </a:fld>
            <a:endParaRPr lang="en-US"/>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pPr>
              <a:buFontTx/>
              <a:buChar char="-"/>
            </a:pPr>
            <a:r>
              <a:rPr lang="ru-RU"/>
              <a:t>В самых совершенных тест кейсах будут ошибки. Если мелочь- исправьте сразу как увидели</a:t>
            </a:r>
          </a:p>
          <a:p>
            <a:pPr>
              <a:buFontTx/>
              <a:buChar char="-"/>
            </a:pPr>
            <a:r>
              <a:rPr lang="ru-RU"/>
              <a:t>Если изменилась функциональность- надо выделить отдельное время и сделать. Часто лучше всего вначале оценить, сколько тест кейсов нужно исправить, и потом специально запланировать на это время.</a:t>
            </a:r>
          </a:p>
          <a:p>
            <a:pPr>
              <a:buFontTx/>
              <a:buChar char="-"/>
            </a:pPr>
            <a:r>
              <a:rPr lang="ru-RU"/>
              <a:t>Помечайте последние изменения цветом ( или в колонке </a:t>
            </a:r>
            <a:r>
              <a:rPr lang="en-US"/>
              <a:t>Excel, </a:t>
            </a:r>
            <a:r>
              <a:rPr lang="ru-RU"/>
              <a:t>проставляем какое то значение. Тогда , используя автофильтр, мы можем легко найти только измененные тест кейсы- например, чтобы перетестировать только то что изменилось.)</a:t>
            </a:r>
          </a:p>
          <a:p>
            <a:pPr>
              <a:buFontTx/>
              <a:buChar char="-"/>
            </a:pPr>
            <a:r>
              <a:rPr lang="ru-RU"/>
              <a:t>Чем лучше была первая версия, тем проще будет поправить.</a:t>
            </a:r>
          </a:p>
          <a:p>
            <a:endParaRPr lang="ru-RU"/>
          </a:p>
        </p:txBody>
      </p:sp>
    </p:spTree>
    <p:extLst>
      <p:ext uri="{BB962C8B-B14F-4D97-AF65-F5344CB8AC3E}">
        <p14:creationId xmlns:p14="http://schemas.microsoft.com/office/powerpoint/2010/main" val="18974882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 наличии времени разбираем со студентами еще ряд </a:t>
            </a:r>
            <a:r>
              <a:rPr lang="ru-RU" baseline="0" dirty="0" smtClean="0"/>
              <a:t> примеров, набивая руку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41</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Когда вы только начинаете заниматься тестированием  возникает вопрос, чему отдать предпочтение Тест Кейсам или Чек листам,  и вообще, что это такое.</a:t>
            </a:r>
          </a:p>
          <a:p>
            <a:r>
              <a:rPr lang="ru-RU" dirty="0" smtClean="0"/>
              <a:t>Начнем с  более формального, Тест Кейса.</a:t>
            </a:r>
          </a:p>
          <a:p>
            <a:r>
              <a:rPr lang="ru-RU" dirty="0" smtClean="0"/>
              <a:t>По стандарту IEEE Standard 610 (1990)  test case – это:</a:t>
            </a:r>
          </a:p>
          <a:p>
            <a:r>
              <a:rPr lang="ru-RU" dirty="0" smtClean="0"/>
              <a:t>A set of test inputs, execution conditions, and expected results developed for a particular objective, such as to exercise a particular program path or to verify compliance with a specific requirement.</a:t>
            </a:r>
          </a:p>
          <a:p>
            <a:r>
              <a:rPr lang="ru-RU" dirty="0" smtClean="0"/>
              <a:t>По стандарту IEEE Std 829-1983 test case – это:</a:t>
            </a:r>
          </a:p>
          <a:p>
            <a:r>
              <a:rPr lang="ru-RU" dirty="0" smtClean="0"/>
              <a:t>Documentation specifying inputs, predicted results, and a set of execution conditions for a test item.</a:t>
            </a:r>
          </a:p>
          <a:p>
            <a:r>
              <a:rPr lang="ru-RU" dirty="0" smtClean="0"/>
              <a:t>Таким образом, </a:t>
            </a:r>
            <a:r>
              <a:rPr lang="ru-RU" sz="1200" b="1" kern="1200" dirty="0" smtClean="0">
                <a:solidFill>
                  <a:schemeClr val="tx1"/>
                </a:solidFill>
                <a:effectLst/>
                <a:latin typeface="+mn-lt"/>
                <a:ea typeface="+mn-ea"/>
                <a:cs typeface="+mn-cs"/>
              </a:rPr>
              <a:t>Тест кейс</a:t>
            </a:r>
            <a:r>
              <a:rPr lang="ru-RU" dirty="0" smtClean="0"/>
              <a:t> – это совокупность вводимых значений, ожидаемых результатов и  условий в которых программа должна выполняться с целью проверки соответствия требованию.</a:t>
            </a:r>
          </a:p>
          <a:p>
            <a:r>
              <a:rPr lang="ru-RU" dirty="0" smtClean="0"/>
              <a:t>Checklist is a list of steps or a funcationality which  guides the Tester to verify the features or functionality of the application.  The basic purpose of Checklist is that you should not    miss anything required to complete the job.</a:t>
            </a:r>
          </a:p>
          <a:p>
            <a:r>
              <a:rPr lang="ru-RU" sz="1200" b="1" kern="1200" dirty="0" smtClean="0">
                <a:solidFill>
                  <a:schemeClr val="tx1"/>
                </a:solidFill>
                <a:effectLst/>
                <a:latin typeface="+mn-lt"/>
                <a:ea typeface="+mn-ea"/>
                <a:cs typeface="+mn-cs"/>
              </a:rPr>
              <a:t>Чек лист </a:t>
            </a:r>
            <a:r>
              <a:rPr lang="ru-RU" dirty="0" smtClean="0"/>
              <a:t>— список  шагов или перечень функциональности   который позволяет тестировщику убедиться в корректной работе приложения.</a:t>
            </a:r>
          </a:p>
          <a:p>
            <a:r>
              <a:rPr lang="ru-RU" dirty="0" smtClean="0"/>
              <a:t>Чек лист не требует от нас детализации вводимых значений, и  вообще детализации. В какой-то мере, чек лист может считаться идеями для тест кейсов, его заголовками.</a:t>
            </a:r>
          </a:p>
          <a:p>
            <a:r>
              <a:rPr lang="ru-RU" dirty="0" smtClean="0"/>
              <a:t>Обычно чек лист представляет собой таблицу из двух колонок:</a:t>
            </a:r>
          </a:p>
          <a:p>
            <a:r>
              <a:rPr lang="ru-RU" dirty="0" smtClean="0"/>
              <a:t>Проверяемый фактор  | Есть он у системы или нет</a:t>
            </a:r>
          </a:p>
          <a:p>
            <a:r>
              <a:rPr lang="ru-RU" dirty="0" smtClean="0"/>
              <a:t>Например, мы хотим создать чек лист для чайника</a:t>
            </a:r>
          </a:p>
          <a:p>
            <a:r>
              <a:rPr lang="ru-RU" i="1" dirty="0" smtClean="0"/>
              <a:t>В  устройство можно влить воду ?  да/нет</a:t>
            </a:r>
            <a:r>
              <a:rPr lang="ru-RU" dirty="0" smtClean="0"/>
              <a:t> </a:t>
            </a:r>
            <a:r>
              <a:rPr lang="ru-RU" i="1" dirty="0" smtClean="0"/>
              <a:t>Из устройства можно вылить воду? да/нет</a:t>
            </a:r>
            <a:r>
              <a:rPr lang="ru-RU" dirty="0" smtClean="0"/>
              <a:t> </a:t>
            </a:r>
            <a:r>
              <a:rPr lang="ru-RU" i="1" dirty="0" smtClean="0"/>
              <a:t>Если устройство , наполненное водой,  включить , вода будет греться  (устройство включено в сеть) ?   да/нет</a:t>
            </a:r>
            <a:r>
              <a:rPr lang="ru-RU" dirty="0" smtClean="0"/>
              <a:t> и т.д.</a:t>
            </a:r>
          </a:p>
          <a:p>
            <a:r>
              <a:rPr lang="ru-RU" dirty="0" smtClean="0"/>
              <a:t>При формировании тест кейсов нам бы пришлось детализировать :</a:t>
            </a:r>
          </a:p>
          <a:p>
            <a:r>
              <a:rPr lang="ru-RU" i="1" dirty="0" smtClean="0"/>
              <a:t>тест кейс:  Вливание воды в чайник ( чайник емкостью 1,5 литра)</a:t>
            </a:r>
            <a:r>
              <a:rPr lang="ru-RU" dirty="0" smtClean="0"/>
              <a:t> </a:t>
            </a:r>
            <a:r>
              <a:rPr lang="ru-RU" i="1" dirty="0" smtClean="0"/>
              <a:t>Условия выполнения: Чайник должен быть пустым</a:t>
            </a:r>
            <a:r>
              <a:rPr lang="ru-RU" dirty="0" smtClean="0"/>
              <a:t> </a:t>
            </a:r>
            <a:r>
              <a:rPr lang="ru-RU" i="1" dirty="0" smtClean="0"/>
              <a:t>Вводимые значения :  1,5 литра воды</a:t>
            </a:r>
            <a:r>
              <a:rPr lang="ru-RU" dirty="0" smtClean="0"/>
              <a:t> </a:t>
            </a:r>
            <a:r>
              <a:rPr lang="ru-RU" i="1" dirty="0" smtClean="0"/>
              <a:t>Ожидаемый  результат :  1,5 литра воды помещается в чайник, при этом вода не выливается через носик, крышку и неспецифицированные места</a:t>
            </a:r>
            <a:r>
              <a:rPr lang="ru-RU" dirty="0" smtClean="0"/>
              <a:t> Чек листы проще поддерживать, но с ними сложнее работать новичку.  Тест кейсы детальнее  и на их выполнение уходит  меньше времени ,чем на работу с чек листом ( за счет того ,что не надо придумывать исходные данные и  обдумывать  полученный результат соответствует до конца или нет) , но на создание  времени тратится существенно больше.</a:t>
            </a:r>
          </a:p>
          <a:p>
            <a:r>
              <a:rPr lang="ru-RU" sz="1200" kern="1200" dirty="0" smtClean="0">
                <a:solidFill>
                  <a:schemeClr val="tx1"/>
                </a:solidFill>
                <a:effectLst/>
                <a:latin typeface="+mn-lt"/>
                <a:ea typeface="+mn-ea"/>
                <a:cs typeface="+mn-cs"/>
              </a:rPr>
              <a:t>из личного опыта:</a:t>
            </a:r>
            <a:endParaRPr lang="ru-RU" dirty="0" smtClean="0"/>
          </a:p>
          <a:p>
            <a:r>
              <a:rPr lang="ru-RU" dirty="0" smtClean="0"/>
              <a:t>Когда вы  ознакамливаетесь с новым проектом – создайте чек листы;</a:t>
            </a:r>
          </a:p>
          <a:p>
            <a:r>
              <a:rPr lang="ru-RU" dirty="0" smtClean="0"/>
              <a:t>Для самых сложных элементов пропишите тест кейсы;</a:t>
            </a:r>
          </a:p>
          <a:p>
            <a:r>
              <a:rPr lang="ru-RU" dirty="0" smtClean="0"/>
              <a:t>Если время позволяет – детализируете чек листы в тест кейсы;</a:t>
            </a:r>
          </a:p>
          <a:p>
            <a:r>
              <a:rPr lang="ru-RU" dirty="0" smtClean="0"/>
              <a:t>Если времени очень мало, то работайте с чек листами.</a:t>
            </a:r>
          </a:p>
          <a:p>
            <a:r>
              <a:rPr lang="ru-RU" dirty="0" smtClean="0"/>
              <a:t>а еще  постарайтесь создавать типовые чек листы ( тест кейсы) и накапливать их.  Например. для проверки текстовых полей с ограничением на длину, на проверку поле даты,  на проверку GUI,  веб приложений, инсталляторов и т.д., и т.п.   Такие элементы позволят переносить их из проекта в проект ,сокращая время тестирования.</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42</a:t>
            </a:fld>
            <a:endParaRPr lang="ru-RU"/>
          </a:p>
        </p:txBody>
      </p:sp>
    </p:spTree>
    <p:extLst>
      <p:ext uri="{BB962C8B-B14F-4D97-AF65-F5344CB8AC3E}">
        <p14:creationId xmlns:p14="http://schemas.microsoft.com/office/powerpoint/2010/main" val="1419301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i="1" dirty="0" smtClean="0"/>
              <a:t>Test Case</a:t>
            </a:r>
            <a:r>
              <a:rPr lang="ru-RU" i="1" dirty="0" smtClean="0"/>
              <a:t> (тестовый случай)</a:t>
            </a:r>
            <a:r>
              <a:rPr lang="ru-RU" dirty="0" smtClean="0"/>
              <a:t> – набор тестовых данных, условий выполнения теста и последовательность действий тестировщика, а также ожидаемый результат, которые разрабатывается  с целью проверки тех или иных аспектов работы программы.</a:t>
            </a:r>
            <a:endParaRPr lang="en-US" dirty="0" smtClean="0"/>
          </a:p>
          <a:p>
            <a:pPr eaLnBrk="1" hangingPunct="1"/>
            <a:r>
              <a:rPr lang="ru-RU" dirty="0" smtClean="0"/>
              <a:t> </a:t>
            </a:r>
          </a:p>
          <a:p>
            <a:pPr eaLnBrk="1" hangingPunct="1"/>
            <a:endParaRPr lang="ru-RU" dirty="0" smtClean="0"/>
          </a:p>
          <a:p>
            <a:r>
              <a:rPr lang="ru-RU" sz="1200" kern="1200" dirty="0" smtClean="0">
                <a:solidFill>
                  <a:schemeClr val="tx1"/>
                </a:solidFill>
                <a:effectLst/>
                <a:latin typeface="+mn-lt"/>
                <a:ea typeface="+mn-ea"/>
                <a:cs typeface="+mn-cs"/>
              </a:rPr>
              <a:t>Сегодня мы с вами будем изучать, как придумывать тесты.</a:t>
            </a:r>
          </a:p>
          <a:p>
            <a:r>
              <a:rPr lang="ru-RU" sz="1200" kern="1200" dirty="0" smtClean="0">
                <a:solidFill>
                  <a:schemeClr val="tx1"/>
                </a:solidFill>
                <a:effectLst/>
                <a:latin typeface="+mn-lt"/>
                <a:ea typeface="+mn-ea"/>
                <a:cs typeface="+mn-cs"/>
              </a:rPr>
              <a:t>Это- одна из самых важных тем, и рассказывать о ней можно намного больше. То, что мы успеем вам рассказать – даже не букварь, а только первые буквы. Эта та область , где существующих готовых ответов всегда не достаточно и нужно думать самому. Тут мы вместе порешаем различные задачки.</a:t>
            </a: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А во вторых, как и зачем записывать тесты, то есть писать тест кейсы.</a:t>
            </a:r>
          </a:p>
          <a:p>
            <a:r>
              <a:rPr lang="ru-RU" sz="1200" kern="1200" dirty="0" smtClean="0">
                <a:solidFill>
                  <a:schemeClr val="tx1"/>
                </a:solidFill>
                <a:effectLst/>
                <a:latin typeface="+mn-lt"/>
                <a:ea typeface="+mn-ea"/>
                <a:cs typeface="+mn-cs"/>
              </a:rPr>
              <a:t>Потом я постараюсь рассказать и показать весь процесс создания тест кейсов</a:t>
            </a:r>
          </a:p>
          <a:p>
            <a:r>
              <a:rPr lang="ru-RU" sz="1200" kern="1200" dirty="0" smtClean="0">
                <a:solidFill>
                  <a:schemeClr val="tx1"/>
                </a:solidFill>
                <a:effectLst/>
                <a:latin typeface="+mn-lt"/>
                <a:ea typeface="+mn-ea"/>
                <a:cs typeface="+mn-cs"/>
              </a:rPr>
              <a:t>Потом будет практика, и вы потренируетесь сами. </a:t>
            </a:r>
          </a:p>
          <a:p>
            <a:r>
              <a:rPr lang="ru-RU" sz="1200" kern="1200" dirty="0" smtClean="0">
                <a:solidFill>
                  <a:schemeClr val="tx1"/>
                </a:solidFill>
                <a:effectLst/>
                <a:latin typeface="+mn-lt"/>
                <a:ea typeface="+mn-ea"/>
                <a:cs typeface="+mn-cs"/>
              </a:rPr>
              <a:t>Ну и наконец, мы проверим ваши работы  сделанные на практике, и встретимся еще раз чтобы  разобрать ошибки.</a:t>
            </a:r>
          </a:p>
          <a:p>
            <a:endParaRPr lang="ru-RU"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Чтобы поймать ошибку, надо придумать проверку, которая покажет – есть ошибка или нет. Придумать тест. То есть расставить ловушку для бага ( ошибки), который в нее попадет. Угадать, что мог не учесть программист. Из бесконечного множества возможных тестов выбрать те, которые , во первых, важны, а во вторых, более вероятно найдут ошибку</a:t>
            </a:r>
          </a:p>
          <a:p>
            <a:endParaRPr lang="ru-RU" sz="1200" kern="1200" dirty="0" smtClean="0">
              <a:solidFill>
                <a:schemeClr val="tx1"/>
              </a:solidFill>
              <a:effectLst/>
              <a:latin typeface="+mn-lt"/>
              <a:ea typeface="+mn-ea"/>
              <a:cs typeface="+mn-cs"/>
            </a:endParaRPr>
          </a:p>
          <a:p>
            <a:pPr eaLnBrk="1" hangingPunct="1"/>
            <a:endParaRPr lang="en-US" dirty="0"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71A67E16-E28A-49EE-A5F3-D6DBEA72B3DB}" type="slidenum">
              <a:rPr lang="en-US" b="0" smtClean="0">
                <a:solidFill>
                  <a:schemeClr val="tx1"/>
                </a:solidFill>
                <a:latin typeface="Times New Roman" pitchFamily="18" charset="0"/>
              </a:rPr>
              <a:pPr eaLnBrk="1" hangingPunct="1"/>
              <a:t>4</a:t>
            </a:fld>
            <a:endParaRPr lang="en-US" b="0" smtClean="0">
              <a:solidFill>
                <a:schemeClr val="tx1"/>
              </a:solidFill>
              <a:latin typeface="Times New Roman" pitchFamily="18" charset="0"/>
            </a:endParaRPr>
          </a:p>
        </p:txBody>
      </p:sp>
    </p:spTree>
    <p:extLst>
      <p:ext uri="{BB962C8B-B14F-4D97-AF65-F5344CB8AC3E}">
        <p14:creationId xmlns:p14="http://schemas.microsoft.com/office/powerpoint/2010/main" val="14366218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44</a:t>
            </a:fld>
            <a:endParaRPr lang="ru-RU"/>
          </a:p>
        </p:txBody>
      </p:sp>
    </p:spTree>
    <p:extLst>
      <p:ext uri="{BB962C8B-B14F-4D97-AF65-F5344CB8AC3E}">
        <p14:creationId xmlns:p14="http://schemas.microsoft.com/office/powerpoint/2010/main" val="298985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45</a:t>
            </a:fld>
            <a:endParaRPr lang="ru-RU"/>
          </a:p>
        </p:txBody>
      </p:sp>
    </p:spTree>
    <p:extLst>
      <p:ext uri="{BB962C8B-B14F-4D97-AF65-F5344CB8AC3E}">
        <p14:creationId xmlns:p14="http://schemas.microsoft.com/office/powerpoint/2010/main" val="2065738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Предложите</a:t>
            </a:r>
            <a:r>
              <a:rPr lang="ru-RU" baseline="0" dirty="0" smtClean="0"/>
              <a:t> студентам создать чеклист для потолочного вентилятора</a:t>
            </a:r>
            <a:endParaRPr lang="en-US" baseline="0" dirty="0" smtClean="0"/>
          </a:p>
          <a:p>
            <a:endParaRPr lang="en-US" baseline="0" dirty="0" smtClean="0"/>
          </a:p>
          <a:p>
            <a:r>
              <a:rPr lang="ru-RU" baseline="0" dirty="0" smtClean="0"/>
              <a:t>На этом этапе важно показать разницу между чеклистом и тесткейсами.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46</a:t>
            </a:fld>
            <a:endParaRPr lang="ru-RU"/>
          </a:p>
        </p:txBody>
      </p:sp>
    </p:spTree>
    <p:extLst>
      <p:ext uri="{BB962C8B-B14F-4D97-AF65-F5344CB8AC3E}">
        <p14:creationId xmlns:p14="http://schemas.microsoft.com/office/powerpoint/2010/main" val="3759639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данный тест довольно чувствителен к версии операционной системы, например,  в Windows 7 – ожидаемые результаты будут выглядеть иначе.</a:t>
            </a:r>
          </a:p>
          <a:p>
            <a:endParaRPr lang="ru-RU" dirty="0" smtClean="0"/>
          </a:p>
          <a:p>
            <a:r>
              <a:rPr lang="ru-RU" dirty="0" smtClean="0"/>
              <a:t>Разбираем пример со слайда  ,чтобы сформировать форму тест кейса</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47</a:t>
            </a:fld>
            <a:endParaRPr lang="ru-RU"/>
          </a:p>
        </p:txBody>
      </p:sp>
    </p:spTree>
    <p:extLst>
      <p:ext uri="{BB962C8B-B14F-4D97-AF65-F5344CB8AC3E}">
        <p14:creationId xmlns:p14="http://schemas.microsoft.com/office/powerpoint/2010/main" val="36265226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Case 1: Check for invalid Characters in Credit Card.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Description: Enter invalid characters @@@@34534"asd".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Expected Result: Error message should appear informing that invalid value is entered.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Case 2: Check for wrong Credit Card type.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Description: Enter invalid Credit Card type e.g. Enter Am Ex in place of VISA.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Expected Result: Error message should appear informing that invalid Credit Card is entered.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Case 3: Check for wrong Expiry Date.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Description: Select wrong month &amp;amp; year of expiry date.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Expected Result: Error message should appear informing that invalid Expiry date has been entered.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48</a:t>
            </a:fld>
            <a:endParaRPr lang="ru-RU"/>
          </a:p>
        </p:txBody>
      </p:sp>
    </p:spTree>
    <p:extLst>
      <p:ext uri="{BB962C8B-B14F-4D97-AF65-F5344CB8AC3E}">
        <p14:creationId xmlns:p14="http://schemas.microsoft.com/office/powerpoint/2010/main" val="21041408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Case 4: Check for CVV number with the invalid characters as well as with the alphabetic &amp;amp; alpha numeric values.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Description: Enter invalid CVV number. Like: ABC or a3c. or @@" or "1".</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Expected Result: Error message should appear information. Invalid characters are entered.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Case 5: Check for validation messages while enter wrong billing information.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Description: Check for Maximum &amp;amp; Minimum value acceptance. Check for invalid Characters. Check for Numeric value acceptance where numeric values are required &amp;amp; vice-versa.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Expected Result: Error message should appear while enter invalid values.</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49</a:t>
            </a:fld>
            <a:endParaRPr lang="ru-RU"/>
          </a:p>
        </p:txBody>
      </p:sp>
    </p:spTree>
    <p:extLst>
      <p:ext uri="{BB962C8B-B14F-4D97-AF65-F5344CB8AC3E}">
        <p14:creationId xmlns:p14="http://schemas.microsoft.com/office/powerpoint/2010/main" val="2104140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50</a:t>
            </a:fld>
            <a:endParaRPr lang="ru-RU"/>
          </a:p>
        </p:txBody>
      </p:sp>
    </p:spTree>
    <p:extLst>
      <p:ext uri="{BB962C8B-B14F-4D97-AF65-F5344CB8AC3E}">
        <p14:creationId xmlns:p14="http://schemas.microsoft.com/office/powerpoint/2010/main" val="1100373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Вот это надо в них буквально вбить! </a:t>
            </a:r>
          </a:p>
          <a:p>
            <a:endParaRPr lang="ru-RU" dirty="0" smtClean="0"/>
          </a:p>
          <a:p>
            <a:r>
              <a:rPr lang="ru-RU" dirty="0" smtClean="0"/>
              <a:t>Ибо работы студентов крайне хаотичны поначалу и несистемны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51</a:t>
            </a:fld>
            <a:endParaRPr lang="ru-RU"/>
          </a:p>
        </p:txBody>
      </p:sp>
    </p:spTree>
    <p:extLst>
      <p:ext uri="{BB962C8B-B14F-4D97-AF65-F5344CB8AC3E}">
        <p14:creationId xmlns:p14="http://schemas.microsoft.com/office/powerpoint/2010/main" val="21306164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54</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7BFC7-9341-426F-9C59-B2FE28443CFA}" type="slidenum">
              <a:rPr lang="en-US"/>
              <a:pPr/>
              <a:t>55</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pPr>
              <a:lnSpc>
                <a:spcPct val="90000"/>
              </a:lnSpc>
            </a:pPr>
            <a:r>
              <a:rPr lang="ru-RU" sz="900" dirty="0"/>
              <a:t>Начнем разбираться с начала. </a:t>
            </a:r>
          </a:p>
          <a:p>
            <a:pPr>
              <a:lnSpc>
                <a:spcPct val="90000"/>
              </a:lnSpc>
            </a:pPr>
            <a:r>
              <a:rPr lang="ru-RU" sz="900" dirty="0"/>
              <a:t>Все видели </a:t>
            </a:r>
            <a:r>
              <a:rPr lang="en-US" sz="900" dirty="0"/>
              <a:t>note pad? </a:t>
            </a:r>
            <a:r>
              <a:rPr lang="ru-RU" sz="900" dirty="0"/>
              <a:t>Работали с ним? Отлично.</a:t>
            </a:r>
            <a:endParaRPr lang="en-US" sz="900" dirty="0"/>
          </a:p>
          <a:p>
            <a:pPr>
              <a:lnSpc>
                <a:spcPct val="90000"/>
              </a:lnSpc>
            </a:pPr>
            <a:r>
              <a:rPr lang="ru-RU" sz="900" dirty="0"/>
              <a:t>Итак, вот мои предположения что для него важнее всего. ( без чего он вообще не имеет смысла)</a:t>
            </a:r>
          </a:p>
          <a:p>
            <a:pPr>
              <a:lnSpc>
                <a:spcPct val="90000"/>
              </a:lnSpc>
            </a:pPr>
            <a:r>
              <a:rPr lang="ru-RU" sz="900" dirty="0"/>
              <a:t>Давайте превратим это в сценарий</a:t>
            </a:r>
          </a:p>
          <a:p>
            <a:pPr>
              <a:lnSpc>
                <a:spcPct val="90000"/>
              </a:lnSpc>
            </a:pPr>
            <a:r>
              <a:rPr lang="ru-RU" sz="900" dirty="0"/>
              <a:t>Значит, у нас достаточно информации чтобы написать </a:t>
            </a:r>
            <a:r>
              <a:rPr lang="en-US" sz="900" dirty="0"/>
              <a:t>smoke test.</a:t>
            </a:r>
          </a:p>
          <a:p>
            <a:pPr>
              <a:lnSpc>
                <a:spcPct val="90000"/>
              </a:lnSpc>
            </a:pPr>
            <a:r>
              <a:rPr lang="ru-RU" sz="900" dirty="0"/>
              <a:t>Итак, какие функции для него самые важные?</a:t>
            </a:r>
          </a:p>
          <a:p>
            <a:pPr>
              <a:lnSpc>
                <a:spcPct val="90000"/>
              </a:lnSpc>
            </a:pPr>
            <a:r>
              <a:rPr lang="ru-RU" sz="900" dirty="0"/>
              <a:t>( </a:t>
            </a:r>
            <a:r>
              <a:rPr lang="en-US" sz="900" dirty="0"/>
              <a:t>click)</a:t>
            </a:r>
          </a:p>
          <a:p>
            <a:pPr>
              <a:lnSpc>
                <a:spcPct val="90000"/>
              </a:lnSpc>
            </a:pPr>
            <a:r>
              <a:rPr lang="ru-RU" sz="900" dirty="0"/>
              <a:t>Теперь превратим это в сценарий</a:t>
            </a:r>
          </a:p>
          <a:p>
            <a:pPr>
              <a:lnSpc>
                <a:spcPct val="90000"/>
              </a:lnSpc>
            </a:pPr>
            <a:r>
              <a:rPr lang="ru-RU" sz="900" dirty="0"/>
              <a:t>С чего мы начинаем?</a:t>
            </a:r>
          </a:p>
          <a:p>
            <a:pPr>
              <a:lnSpc>
                <a:spcPct val="90000"/>
              </a:lnSpc>
              <a:buFontTx/>
              <a:buChar char="-"/>
            </a:pPr>
            <a:r>
              <a:rPr lang="ru-RU" sz="900" dirty="0"/>
              <a:t>Стартуем, открываем новый файл</a:t>
            </a:r>
          </a:p>
          <a:p>
            <a:pPr>
              <a:lnSpc>
                <a:spcPct val="90000"/>
              </a:lnSpc>
              <a:buFontTx/>
              <a:buChar char="-"/>
            </a:pPr>
            <a:r>
              <a:rPr lang="ru-RU" sz="900" dirty="0"/>
              <a:t>Что мы теперь можем попробовать?</a:t>
            </a:r>
          </a:p>
          <a:p>
            <a:pPr>
              <a:lnSpc>
                <a:spcPct val="90000"/>
              </a:lnSpc>
              <a:buFontTx/>
              <a:buChar char="-"/>
            </a:pPr>
            <a:r>
              <a:rPr lang="ru-RU" sz="900" dirty="0"/>
              <a:t>Ввести текст</a:t>
            </a:r>
          </a:p>
          <a:p>
            <a:pPr>
              <a:lnSpc>
                <a:spcPct val="90000"/>
              </a:lnSpc>
              <a:buFontTx/>
              <a:buChar char="-"/>
            </a:pPr>
            <a:r>
              <a:rPr lang="ru-RU" sz="900" dirty="0"/>
              <a:t>Что теперь?</a:t>
            </a:r>
          </a:p>
          <a:p>
            <a:pPr>
              <a:lnSpc>
                <a:spcPct val="90000"/>
              </a:lnSpc>
              <a:buFontTx/>
              <a:buChar char="-"/>
            </a:pPr>
            <a:r>
              <a:rPr lang="ru-RU" sz="900" dirty="0"/>
              <a:t>Распечатать или сохранить</a:t>
            </a:r>
          </a:p>
          <a:p>
            <a:pPr>
              <a:lnSpc>
                <a:spcPct val="90000"/>
              </a:lnSpc>
              <a:buFontTx/>
              <a:buChar char="-"/>
            </a:pPr>
            <a:r>
              <a:rPr lang="ru-RU" sz="900" dirty="0"/>
              <a:t>Например сохранить.</a:t>
            </a:r>
          </a:p>
          <a:p>
            <a:pPr>
              <a:lnSpc>
                <a:spcPct val="90000"/>
              </a:lnSpc>
              <a:buFontTx/>
              <a:buChar char="-"/>
            </a:pPr>
            <a:r>
              <a:rPr lang="ru-RU" sz="900" dirty="0"/>
              <a:t>Вопрос- как проверить что изменения действительно сохранились?</a:t>
            </a:r>
          </a:p>
          <a:p>
            <a:pPr>
              <a:lnSpc>
                <a:spcPct val="90000"/>
              </a:lnSpc>
              <a:buFontTx/>
              <a:buChar char="-"/>
            </a:pPr>
            <a:r>
              <a:rPr lang="ru-RU" sz="900" dirty="0"/>
              <a:t>Закрыть и открыть файл</a:t>
            </a:r>
          </a:p>
          <a:p>
            <a:pPr>
              <a:lnSpc>
                <a:spcPct val="90000"/>
              </a:lnSpc>
              <a:buFontTx/>
              <a:buChar char="-"/>
            </a:pPr>
            <a:r>
              <a:rPr lang="en-US" sz="900" dirty="0"/>
              <a:t>T</a:t>
            </a:r>
            <a:r>
              <a:rPr lang="ru-RU" sz="900" dirty="0"/>
              <a:t>.е</a:t>
            </a:r>
            <a:r>
              <a:rPr lang="en-US" sz="900" dirty="0"/>
              <a:t>.</a:t>
            </a:r>
            <a:r>
              <a:rPr lang="ru-RU" sz="900" dirty="0"/>
              <a:t> мы можем открыть файл, проверить важную функцию, и при этом проверить результаты предыдущего теста. Для </a:t>
            </a:r>
            <a:r>
              <a:rPr lang="en-US" sz="900" dirty="0"/>
              <a:t>smoke</a:t>
            </a:r>
            <a:r>
              <a:rPr lang="ru-RU" sz="900" dirty="0"/>
              <a:t> теста это очень выгодно.</a:t>
            </a:r>
          </a:p>
          <a:p>
            <a:pPr>
              <a:lnSpc>
                <a:spcPct val="90000"/>
              </a:lnSpc>
              <a:buFontTx/>
              <a:buChar char="-"/>
            </a:pPr>
            <a:r>
              <a:rPr lang="ru-RU" sz="900" dirty="0"/>
              <a:t>А важно ли возможность редактировать существующий файл? Да</a:t>
            </a:r>
          </a:p>
          <a:p>
            <a:pPr>
              <a:lnSpc>
                <a:spcPct val="90000"/>
              </a:lnSpc>
              <a:buFontTx/>
              <a:buChar char="-"/>
            </a:pPr>
            <a:r>
              <a:rPr lang="ru-RU" sz="900" dirty="0"/>
              <a:t>Редактируем</a:t>
            </a:r>
          </a:p>
          <a:p>
            <a:pPr>
              <a:lnSpc>
                <a:spcPct val="90000"/>
              </a:lnSpc>
              <a:buFontTx/>
              <a:buChar char="-"/>
            </a:pPr>
            <a:endParaRPr lang="ru-RU" sz="900" dirty="0"/>
          </a:p>
          <a:p>
            <a:pPr>
              <a:lnSpc>
                <a:spcPct val="90000"/>
              </a:lnSpc>
              <a:buFontTx/>
              <a:buChar char="-"/>
            </a:pPr>
            <a:r>
              <a:rPr lang="ru-RU" sz="900" dirty="0"/>
              <a:t>Итак, </a:t>
            </a:r>
            <a:r>
              <a:rPr lang="en-US" sz="900" dirty="0"/>
              <a:t>Check list</a:t>
            </a:r>
            <a:r>
              <a:rPr lang="ru-RU" sz="900" dirty="0"/>
              <a:t> для </a:t>
            </a:r>
            <a:r>
              <a:rPr lang="en-US" sz="900" dirty="0"/>
              <a:t>smoke</a:t>
            </a:r>
            <a:r>
              <a:rPr lang="ru-RU" sz="900" dirty="0"/>
              <a:t> теста уже готов.</a:t>
            </a:r>
          </a:p>
          <a:p>
            <a:pPr>
              <a:lnSpc>
                <a:spcPct val="90000"/>
              </a:lnSpc>
              <a:buFontTx/>
              <a:buChar char="-"/>
            </a:pPr>
            <a:r>
              <a:rPr lang="ru-RU" sz="900" dirty="0"/>
              <a:t>Продолжим с </a:t>
            </a:r>
            <a:r>
              <a:rPr lang="en-US" sz="900" dirty="0"/>
              <a:t>Critical, </a:t>
            </a:r>
            <a:r>
              <a:rPr lang="ru-RU" sz="900" dirty="0"/>
              <a:t>детали будем расписывать в конце</a:t>
            </a:r>
          </a:p>
          <a:p>
            <a:pPr>
              <a:lnSpc>
                <a:spcPct val="90000"/>
              </a:lnSpc>
            </a:pPr>
            <a:endParaRPr lang="ru-RU" sz="900" dirty="0"/>
          </a:p>
        </p:txBody>
      </p:sp>
    </p:spTree>
    <p:extLst>
      <p:ext uri="{BB962C8B-B14F-4D97-AF65-F5344CB8AC3E}">
        <p14:creationId xmlns:p14="http://schemas.microsoft.com/office/powerpoint/2010/main" val="69073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14BC0D-E6AE-470B-9122-298ECF4028A6}" type="slidenum">
              <a:rPr lang="en-US"/>
              <a:pPr/>
              <a:t>5</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pPr>
              <a:lnSpc>
                <a:spcPct val="80000"/>
              </a:lnSpc>
            </a:pPr>
            <a:r>
              <a:rPr lang="ru-RU" sz="800" dirty="0"/>
              <a:t>Что это  на картинке ( у меня в руках)</a:t>
            </a:r>
          </a:p>
          <a:p>
            <a:pPr>
              <a:lnSpc>
                <a:spcPct val="80000"/>
              </a:lnSpc>
            </a:pPr>
            <a:r>
              <a:rPr lang="ru-RU" sz="800" dirty="0"/>
              <a:t>( дать покрутить)</a:t>
            </a:r>
          </a:p>
          <a:p>
            <a:pPr>
              <a:lnSpc>
                <a:spcPct val="80000"/>
              </a:lnSpc>
            </a:pPr>
            <a:r>
              <a:rPr lang="ru-RU" sz="800" dirty="0"/>
              <a:t>Все видели?</a:t>
            </a:r>
          </a:p>
          <a:p>
            <a:pPr>
              <a:lnSpc>
                <a:spcPct val="80000"/>
              </a:lnSpc>
            </a:pPr>
            <a:r>
              <a:rPr lang="ru-RU" sz="800" dirty="0"/>
              <a:t>Кто и зачем это использует.</a:t>
            </a:r>
          </a:p>
          <a:p>
            <a:pPr>
              <a:lnSpc>
                <a:spcPct val="80000"/>
              </a:lnSpc>
            </a:pPr>
            <a:endParaRPr lang="ru-RU" sz="800" dirty="0"/>
          </a:p>
          <a:p>
            <a:pPr>
              <a:lnSpc>
                <a:spcPct val="80000"/>
              </a:lnSpc>
            </a:pPr>
            <a:r>
              <a:rPr lang="ru-RU" sz="800" dirty="0"/>
              <a:t>А как тестировать степлер?</a:t>
            </a:r>
          </a:p>
          <a:p>
            <a:pPr>
              <a:lnSpc>
                <a:spcPct val="80000"/>
              </a:lnSpc>
            </a:pPr>
            <a:r>
              <a:rPr lang="ru-RU" sz="800" dirty="0"/>
              <a:t>Давайте подумаем вместе.</a:t>
            </a:r>
          </a:p>
          <a:p>
            <a:pPr>
              <a:lnSpc>
                <a:spcPct val="80000"/>
              </a:lnSpc>
            </a:pPr>
            <a:r>
              <a:rPr lang="ru-RU" sz="800" dirty="0"/>
              <a:t>Высказывайте идеи, а я буду записывать на доске</a:t>
            </a:r>
          </a:p>
          <a:p>
            <a:pPr>
              <a:lnSpc>
                <a:spcPct val="80000"/>
              </a:lnSpc>
              <a:buFontTx/>
              <a:buChar char="-"/>
            </a:pPr>
            <a:r>
              <a:rPr lang="ru-RU" sz="800" dirty="0"/>
              <a:t>Если идеи идут на одну и ту же тему, тему закрываю, ок, что еще?</a:t>
            </a:r>
          </a:p>
          <a:p>
            <a:pPr>
              <a:lnSpc>
                <a:spcPct val="80000"/>
              </a:lnSpc>
              <a:buFontTx/>
              <a:buChar char="-"/>
            </a:pPr>
            <a:r>
              <a:rPr lang="ru-RU" sz="800" dirty="0"/>
              <a:t>Вспомнить </a:t>
            </a:r>
            <a:r>
              <a:rPr lang="ru-RU" sz="800" dirty="0" smtClean="0"/>
              <a:t>о </a:t>
            </a:r>
            <a:r>
              <a:rPr lang="ru-RU" sz="800" baseline="0" dirty="0" smtClean="0"/>
              <a:t> методах, уровнях , типах тестирования, функцональных и нефункциональных</a:t>
            </a:r>
          </a:p>
          <a:p>
            <a:pPr>
              <a:lnSpc>
                <a:spcPct val="80000"/>
              </a:lnSpc>
              <a:buFontTx/>
              <a:buNone/>
            </a:pPr>
            <a:r>
              <a:rPr lang="ru-RU" sz="800" baseline="0" dirty="0" smtClean="0"/>
              <a:t> </a:t>
            </a:r>
            <a:endParaRPr lang="ru-RU" sz="800" dirty="0"/>
          </a:p>
          <a:p>
            <a:pPr>
              <a:lnSpc>
                <a:spcPct val="80000"/>
              </a:lnSpc>
              <a:buFontTx/>
              <a:buChar char="-"/>
            </a:pPr>
            <a:r>
              <a:rPr lang="en-US" sz="800" dirty="0"/>
              <a:t>Usability</a:t>
            </a:r>
          </a:p>
          <a:p>
            <a:pPr>
              <a:lnSpc>
                <a:spcPct val="80000"/>
              </a:lnSpc>
              <a:buFontTx/>
              <a:buChar char="-"/>
            </a:pPr>
            <a:r>
              <a:rPr lang="en-US" sz="800" dirty="0"/>
              <a:t>Function</a:t>
            </a:r>
          </a:p>
          <a:p>
            <a:pPr>
              <a:lnSpc>
                <a:spcPct val="80000"/>
              </a:lnSpc>
              <a:buFontTx/>
              <a:buChar char="-"/>
            </a:pPr>
            <a:r>
              <a:rPr lang="en-US" sz="800" dirty="0"/>
              <a:t>Fault injection</a:t>
            </a:r>
          </a:p>
          <a:p>
            <a:pPr>
              <a:lnSpc>
                <a:spcPct val="80000"/>
              </a:lnSpc>
              <a:buFontTx/>
              <a:buChar char="-"/>
            </a:pPr>
            <a:r>
              <a:rPr lang="ru-RU" sz="800" dirty="0"/>
              <a:t>Сравнение с другими</a:t>
            </a:r>
          </a:p>
          <a:p>
            <a:pPr>
              <a:lnSpc>
                <a:spcPct val="80000"/>
              </a:lnSpc>
              <a:buFontTx/>
              <a:buChar char="-"/>
            </a:pPr>
            <a:r>
              <a:rPr lang="ru-RU" sz="800" dirty="0"/>
              <a:t>Документация\упаковка</a:t>
            </a:r>
          </a:p>
          <a:p>
            <a:pPr>
              <a:lnSpc>
                <a:spcPct val="80000"/>
              </a:lnSpc>
              <a:buFontTx/>
              <a:buChar char="-"/>
            </a:pPr>
            <a:r>
              <a:rPr lang="ru-RU" sz="800" dirty="0"/>
              <a:t>Совместимость ( разная бумага, разные скрепки)</a:t>
            </a:r>
          </a:p>
          <a:p>
            <a:pPr>
              <a:lnSpc>
                <a:spcPct val="80000"/>
              </a:lnSpc>
              <a:buFontTx/>
              <a:buChar char="-"/>
            </a:pPr>
            <a:r>
              <a:rPr lang="ru-RU" sz="800" dirty="0"/>
              <a:t>Внешний вид ( </a:t>
            </a:r>
            <a:r>
              <a:rPr lang="en-US" sz="800" dirty="0" err="1"/>
              <a:t>Gui</a:t>
            </a:r>
            <a:r>
              <a:rPr lang="en-US" sz="800" dirty="0"/>
              <a:t>)</a:t>
            </a:r>
          </a:p>
          <a:p>
            <a:pPr>
              <a:lnSpc>
                <a:spcPct val="80000"/>
              </a:lnSpc>
              <a:buFontTx/>
              <a:buChar char="-"/>
            </a:pPr>
            <a:r>
              <a:rPr lang="ru-RU" sz="800" dirty="0"/>
              <a:t>Дать пользователям ( разным)</a:t>
            </a:r>
          </a:p>
          <a:p>
            <a:pPr>
              <a:lnSpc>
                <a:spcPct val="80000"/>
              </a:lnSpc>
              <a:buFontTx/>
              <a:buChar char="-"/>
            </a:pPr>
            <a:r>
              <a:rPr lang="en-US" sz="800" dirty="0"/>
              <a:t>Stress testing ( </a:t>
            </a:r>
            <a:r>
              <a:rPr lang="ru-RU" sz="800" dirty="0"/>
              <a:t>тестирование на экстремальные нагрузки условия)</a:t>
            </a:r>
          </a:p>
          <a:p>
            <a:pPr>
              <a:lnSpc>
                <a:spcPct val="80000"/>
              </a:lnSpc>
              <a:buFontTx/>
              <a:buChar char="-"/>
            </a:pPr>
            <a:r>
              <a:rPr lang="ru-RU" sz="800" dirty="0"/>
              <a:t>Требования- есть ли требования и проверить все по ним</a:t>
            </a:r>
          </a:p>
          <a:p>
            <a:pPr>
              <a:lnSpc>
                <a:spcPct val="80000"/>
              </a:lnSpc>
              <a:buFontTx/>
              <a:buChar char="-"/>
            </a:pPr>
            <a:r>
              <a:rPr lang="ru-RU" sz="800" dirty="0"/>
              <a:t>Известные ошибки</a:t>
            </a:r>
          </a:p>
          <a:p>
            <a:pPr>
              <a:lnSpc>
                <a:spcPct val="80000"/>
              </a:lnSpc>
              <a:buFontTx/>
              <a:buChar char="-"/>
            </a:pPr>
            <a:r>
              <a:rPr lang="ru-RU" sz="800" dirty="0"/>
              <a:t>Главное- чтобы думали студенты, развлечение минут на 15.</a:t>
            </a:r>
          </a:p>
          <a:p>
            <a:pPr>
              <a:lnSpc>
                <a:spcPct val="80000"/>
              </a:lnSpc>
              <a:buFontTx/>
              <a:buChar char="-"/>
            </a:pPr>
            <a:endParaRPr lang="ru-RU" sz="800" dirty="0"/>
          </a:p>
        </p:txBody>
      </p:sp>
    </p:spTree>
    <p:extLst>
      <p:ext uri="{BB962C8B-B14F-4D97-AF65-F5344CB8AC3E}">
        <p14:creationId xmlns:p14="http://schemas.microsoft.com/office/powerpoint/2010/main" val="11451426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44DFC3-B7BC-45FE-A0A4-C324BCB1B4C9}" type="slidenum">
              <a:rPr lang="en-US"/>
              <a:pPr/>
              <a:t>56</a:t>
            </a:fld>
            <a:endParaRPr lang="en-US"/>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pPr marL="228600" indent="-228600"/>
            <a:r>
              <a:rPr lang="ru-RU" sz="1400" b="1" dirty="0">
                <a:solidFill>
                  <a:srgbClr val="333399"/>
                </a:solidFill>
              </a:rPr>
              <a:t>( картинки к практике. Предполагается, что студенты пишут тест кейсы сами на доске под руководством преподавателя. Это заготовка, например, на случай если нет доски и писать не где.)</a:t>
            </a:r>
          </a:p>
          <a:p>
            <a:pPr marL="228600" indent="-228600">
              <a:buFontTx/>
              <a:buChar char="•"/>
            </a:pPr>
            <a:r>
              <a:rPr lang="ru-RU" sz="1400" b="1" dirty="0">
                <a:solidFill>
                  <a:srgbClr val="333399"/>
                </a:solidFill>
              </a:rPr>
              <a:t> Итак, вот наш чек лист</a:t>
            </a:r>
          </a:p>
          <a:p>
            <a:pPr marL="228600" indent="-228600">
              <a:buFontTx/>
              <a:buChar char="•"/>
            </a:pPr>
            <a:r>
              <a:rPr lang="ru-RU" dirty="0"/>
              <a:t> Я перенесла его в шаблон (лучше было сразу писать в шаблоне)</a:t>
            </a:r>
          </a:p>
          <a:p>
            <a:pPr marL="228600" indent="-228600">
              <a:buFontTx/>
              <a:buChar char="•"/>
            </a:pPr>
            <a:r>
              <a:rPr lang="ru-RU" dirty="0"/>
              <a:t> Первый тест. Запустить </a:t>
            </a:r>
            <a:r>
              <a:rPr lang="en-US" dirty="0"/>
              <a:t>notepad</a:t>
            </a:r>
            <a:r>
              <a:rPr lang="ru-RU" dirty="0"/>
              <a:t> способов много, но тут я написала один конкретный. Если бы это был </a:t>
            </a:r>
            <a:r>
              <a:rPr lang="en-US" dirty="0"/>
              <a:t>critical path test</a:t>
            </a:r>
            <a:r>
              <a:rPr lang="ru-RU" dirty="0"/>
              <a:t>, то надо было бы проверить все способы запуска.</a:t>
            </a:r>
          </a:p>
          <a:p>
            <a:pPr marL="228600" indent="-228600">
              <a:buFontTx/>
              <a:buChar char="•"/>
            </a:pPr>
            <a:r>
              <a:rPr lang="ru-RU" dirty="0"/>
              <a:t>2-й тест (</a:t>
            </a:r>
            <a:r>
              <a:rPr lang="en-US" dirty="0"/>
              <a:t>entering text, deleting)- </a:t>
            </a:r>
            <a:r>
              <a:rPr lang="ru-RU" dirty="0"/>
              <a:t>проверяю самые основные и самые важные действия. Детали не указываю намеренно, чтобы каждый раз идти немного по другому и за счет этого зацепить лишние проблемы</a:t>
            </a:r>
          </a:p>
          <a:p>
            <a:pPr marL="228600" indent="-228600">
              <a:buFontTx/>
              <a:buChar char="•"/>
            </a:pPr>
            <a:r>
              <a:rPr lang="ru-RU" dirty="0"/>
              <a:t>3-й тест- сразу пишу вопрос по ходу. Что дальше делаем с вопросами? На нашем проекте, есть </a:t>
            </a:r>
            <a:r>
              <a:rPr lang="en-US" dirty="0"/>
              <a:t>Q&amp;A </a:t>
            </a:r>
            <a:r>
              <a:rPr lang="ru-RU" dirty="0"/>
              <a:t>лист, куда все организованно пишут вопросы, а заказчик отвечает.  Если вы только пришли на проект, стоит накопить 1-5 вопросов, и подойти к куратору \ главному тестировщику на проекте и  сказать. </a:t>
            </a:r>
            <a:r>
              <a:rPr lang="en-US" dirty="0"/>
              <a:t>“</a:t>
            </a:r>
            <a:r>
              <a:rPr lang="ru-RU" dirty="0"/>
              <a:t>У меня вопросы по функциональности</a:t>
            </a:r>
            <a:r>
              <a:rPr lang="en-US" dirty="0"/>
              <a:t>, </a:t>
            </a:r>
            <a:r>
              <a:rPr lang="ru-RU" dirty="0"/>
              <a:t>что с ними делать дальше</a:t>
            </a:r>
            <a:r>
              <a:rPr lang="en-US" dirty="0"/>
              <a:t>”</a:t>
            </a:r>
            <a:r>
              <a:rPr lang="ru-RU" dirty="0"/>
              <a:t> . Что в этом тесте не хватает?</a:t>
            </a:r>
          </a:p>
          <a:p>
            <a:pPr marL="228600" indent="-228600">
              <a:buFontTx/>
              <a:buChar char="•"/>
            </a:pPr>
            <a:r>
              <a:rPr lang="ru-RU" dirty="0"/>
              <a:t>Ответ</a:t>
            </a:r>
            <a:r>
              <a:rPr lang="en-US" dirty="0"/>
              <a:t>: </a:t>
            </a:r>
            <a:r>
              <a:rPr lang="ru-RU" dirty="0"/>
              <a:t>Проверки что файл действительно сохранен</a:t>
            </a:r>
          </a:p>
          <a:p>
            <a:pPr marL="228600" indent="-228600">
              <a:buFontTx/>
              <a:buChar char="•"/>
            </a:pPr>
            <a:r>
              <a:rPr lang="en-US" dirty="0"/>
              <a:t>Open- </a:t>
            </a:r>
            <a:r>
              <a:rPr lang="ru-RU" dirty="0"/>
              <a:t>используем предыдущий файл для теста. Хорошо для </a:t>
            </a:r>
            <a:r>
              <a:rPr lang="en-US" dirty="0"/>
              <a:t>smoke,</a:t>
            </a:r>
            <a:r>
              <a:rPr lang="ru-RU" dirty="0"/>
              <a:t> не очень для </a:t>
            </a:r>
            <a:r>
              <a:rPr lang="en-US" dirty="0" err="1"/>
              <a:t>Crititcal</a:t>
            </a:r>
            <a:endParaRPr lang="en-US" dirty="0"/>
          </a:p>
          <a:p>
            <a:pPr marL="228600" indent="-228600">
              <a:buFontTx/>
              <a:buChar char="•"/>
            </a:pPr>
            <a:r>
              <a:rPr lang="ru-RU" dirty="0"/>
              <a:t>Опять, пишем действия в общем виде</a:t>
            </a:r>
          </a:p>
          <a:p>
            <a:pPr marL="228600" indent="-228600">
              <a:buFontTx/>
              <a:buChar char="•"/>
            </a:pPr>
            <a:r>
              <a:rPr lang="ru-RU" dirty="0"/>
              <a:t>( </a:t>
            </a:r>
            <a:r>
              <a:rPr lang="en-US" dirty="0"/>
              <a:t>print) </a:t>
            </a:r>
            <a:r>
              <a:rPr lang="ru-RU" dirty="0"/>
              <a:t>Чего опять не хватает</a:t>
            </a:r>
            <a:endParaRPr lang="en-US" dirty="0"/>
          </a:p>
          <a:p>
            <a:pPr marL="228600" indent="-228600">
              <a:buFontTx/>
              <a:buChar char="•"/>
            </a:pPr>
            <a:r>
              <a:rPr lang="ru-RU" dirty="0"/>
              <a:t>Ответ</a:t>
            </a:r>
            <a:r>
              <a:rPr lang="en-US" dirty="0"/>
              <a:t>: </a:t>
            </a:r>
            <a:r>
              <a:rPr lang="ru-RU" dirty="0"/>
              <a:t>посмотреть на распечатку и проверить что все распечатано ок</a:t>
            </a:r>
          </a:p>
          <a:p>
            <a:pPr marL="228600" indent="-228600">
              <a:buFontTx/>
              <a:buChar char="•"/>
            </a:pPr>
            <a:r>
              <a:rPr lang="en-US" dirty="0"/>
              <a:t>Save</a:t>
            </a:r>
          </a:p>
          <a:p>
            <a:pPr marL="228600" indent="-228600">
              <a:buFontTx/>
              <a:buChar char="•"/>
            </a:pPr>
            <a:r>
              <a:rPr lang="ru-RU" dirty="0"/>
              <a:t>Готовый сценарий, общий вид. Детали  оформления сценария: </a:t>
            </a:r>
            <a:r>
              <a:rPr lang="en-US" dirty="0"/>
              <a:t>Notepad </a:t>
            </a:r>
            <a:r>
              <a:rPr lang="ru-RU" dirty="0"/>
              <a:t>вверху, нумерация шагов, заголовки жирным, модуль.\под модуль, номеров требований здесь нет, но на практике должны быть, нумерация тестов</a:t>
            </a:r>
            <a:endParaRPr lang="en-US" dirty="0"/>
          </a:p>
          <a:p>
            <a:pPr marL="228600" indent="-228600">
              <a:buFontTx/>
              <a:buChar char="•"/>
            </a:pPr>
            <a:endParaRPr lang="ru-RU" dirty="0"/>
          </a:p>
          <a:p>
            <a:pPr marL="228600" indent="-228600">
              <a:buFontTx/>
              <a:buChar char="•"/>
            </a:pPr>
            <a:endParaRPr lang="ru-RU" dirty="0"/>
          </a:p>
        </p:txBody>
      </p:sp>
    </p:spTree>
    <p:extLst>
      <p:ext uri="{BB962C8B-B14F-4D97-AF65-F5344CB8AC3E}">
        <p14:creationId xmlns:p14="http://schemas.microsoft.com/office/powerpoint/2010/main" val="20427894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6687B-DB57-4F2E-9B53-4B5A289BC362}" type="slidenum">
              <a:rPr lang="en-US"/>
              <a:pPr/>
              <a:t>57</a:t>
            </a:fld>
            <a:endParaRPr lang="en-US"/>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pPr>
              <a:lnSpc>
                <a:spcPct val="80000"/>
              </a:lnSpc>
            </a:pPr>
            <a:r>
              <a:rPr lang="en-US" sz="1000" dirty="0"/>
              <a:t>1- </a:t>
            </a:r>
            <a:r>
              <a:rPr lang="ru-RU" sz="1000" dirty="0"/>
              <a:t>берем шаблон, начинаем писать</a:t>
            </a:r>
            <a:endParaRPr lang="en-US" sz="1000" dirty="0"/>
          </a:p>
          <a:p>
            <a:pPr>
              <a:lnSpc>
                <a:spcPct val="80000"/>
              </a:lnSpc>
            </a:pPr>
            <a:r>
              <a:rPr lang="ru-RU" sz="1000" dirty="0"/>
              <a:t>Какие совершенно отдельные куски мы видим?</a:t>
            </a:r>
          </a:p>
          <a:p>
            <a:pPr>
              <a:lnSpc>
                <a:spcPct val="80000"/>
              </a:lnSpc>
            </a:pPr>
            <a:r>
              <a:rPr lang="ru-RU" sz="1000" dirty="0"/>
              <a:t>2- вот первое деление</a:t>
            </a:r>
          </a:p>
          <a:p>
            <a:pPr>
              <a:lnSpc>
                <a:spcPct val="80000"/>
              </a:lnSpc>
            </a:pPr>
            <a:r>
              <a:rPr lang="ru-RU" sz="1000" dirty="0"/>
              <a:t>Что бы вы добавили еще ?  ( инсталляция, запуск)</a:t>
            </a:r>
          </a:p>
          <a:p>
            <a:pPr>
              <a:lnSpc>
                <a:spcPct val="80000"/>
              </a:lnSpc>
            </a:pPr>
            <a:r>
              <a:rPr lang="ru-RU" sz="1000" dirty="0"/>
              <a:t>3- делим каждый пункт на части</a:t>
            </a:r>
          </a:p>
          <a:p>
            <a:pPr>
              <a:lnSpc>
                <a:spcPct val="80000"/>
              </a:lnSpc>
            </a:pPr>
            <a:endParaRPr lang="ru-RU" sz="1000" dirty="0"/>
          </a:p>
          <a:p>
            <a:pPr>
              <a:lnSpc>
                <a:spcPct val="80000"/>
              </a:lnSpc>
            </a:pPr>
            <a:r>
              <a:rPr lang="ru-RU" sz="1000" dirty="0"/>
              <a:t>4- как делить меню в общем очевидно- каждая функция- свой кусок</a:t>
            </a:r>
          </a:p>
          <a:p>
            <a:pPr>
              <a:lnSpc>
                <a:spcPct val="80000"/>
              </a:lnSpc>
            </a:pPr>
            <a:r>
              <a:rPr lang="ru-RU" sz="1000" dirty="0"/>
              <a:t>5- пишем чек листы</a:t>
            </a:r>
            <a:endParaRPr lang="en-US" sz="1000" dirty="0"/>
          </a:p>
          <a:p>
            <a:pPr>
              <a:lnSpc>
                <a:spcPct val="80000"/>
              </a:lnSpc>
            </a:pPr>
            <a:r>
              <a:rPr lang="en-US" sz="1000" dirty="0"/>
              <a:t>- </a:t>
            </a:r>
            <a:r>
              <a:rPr lang="ru-RU" sz="1000" dirty="0"/>
              <a:t>1 строчка- 1 тест кейс</a:t>
            </a:r>
          </a:p>
          <a:p>
            <a:pPr>
              <a:lnSpc>
                <a:spcPct val="80000"/>
              </a:lnSpc>
              <a:buFontTx/>
              <a:buChar char="-"/>
            </a:pPr>
            <a:r>
              <a:rPr lang="ru-RU" sz="1000" dirty="0"/>
              <a:t>обычно, если т.к. потом планируется расписать, достаточно чтобы автору было понятно что имеется ввиду</a:t>
            </a:r>
          </a:p>
          <a:p>
            <a:pPr>
              <a:lnSpc>
                <a:spcPct val="80000"/>
              </a:lnSpc>
              <a:buFontTx/>
              <a:buChar char="-"/>
            </a:pPr>
            <a:r>
              <a:rPr lang="ru-RU" sz="1000" dirty="0"/>
              <a:t>Так как мы знаем, что вы не сможете расписать все придуманные тест кейсы за время практики, пишите так чтобы проверяющий мог понять  идею теста</a:t>
            </a:r>
          </a:p>
          <a:p>
            <a:pPr>
              <a:lnSpc>
                <a:spcPct val="80000"/>
              </a:lnSpc>
              <a:buFontTx/>
              <a:buChar char="-"/>
            </a:pPr>
            <a:r>
              <a:rPr lang="ru-RU" sz="1000" dirty="0"/>
              <a:t>- не стесняйтесь писать вопросы прямо по ходу, если вы придумали например интересный тест но не знаете ожидаемый результат или какую то деталь. Вопросы пойдут в +, а не в -. Тестер не должен сам придумывать что должно получиться. Но и оставлять проблемную область за спиной не должен.</a:t>
            </a:r>
          </a:p>
          <a:p>
            <a:pPr>
              <a:lnSpc>
                <a:spcPct val="80000"/>
              </a:lnSpc>
            </a:pPr>
            <a:endParaRPr lang="ru-RU" sz="1000" dirty="0"/>
          </a:p>
          <a:p>
            <a:pPr>
              <a:lnSpc>
                <a:spcPct val="80000"/>
              </a:lnSpc>
            </a:pPr>
            <a:r>
              <a:rPr lang="ru-RU" sz="1000" dirty="0"/>
              <a:t>6- пишем шаги тест кейса</a:t>
            </a:r>
          </a:p>
          <a:p>
            <a:pPr>
              <a:lnSpc>
                <a:spcPct val="80000"/>
              </a:lnSpc>
            </a:pPr>
            <a:r>
              <a:rPr lang="ru-RU" sz="1000" dirty="0"/>
              <a:t>7-добавляем косметику, пишем вопросы выделяя цветом Волшебное копирование, фактически пришлось изменить только несколько слов.</a:t>
            </a:r>
          </a:p>
          <a:p>
            <a:pPr>
              <a:lnSpc>
                <a:spcPct val="80000"/>
              </a:lnSpc>
            </a:pPr>
            <a:r>
              <a:rPr lang="ru-RU" sz="1000" dirty="0"/>
              <a:t>8- тут важный вопрос, о том какие именно типы файлов мы должны тестировать, как раз возник по ходу. Сразу запишем. Достаточно серьезный вопрос.</a:t>
            </a:r>
          </a:p>
          <a:p>
            <a:pPr>
              <a:lnSpc>
                <a:spcPct val="80000"/>
              </a:lnSpc>
            </a:pPr>
            <a:r>
              <a:rPr lang="ru-RU" sz="1000" dirty="0"/>
              <a:t>9- еще одно копирование</a:t>
            </a:r>
          </a:p>
          <a:p>
            <a:pPr>
              <a:lnSpc>
                <a:spcPct val="80000"/>
              </a:lnSpc>
            </a:pPr>
            <a:r>
              <a:rPr lang="ru-RU" sz="1000" dirty="0"/>
              <a:t>10- а вот этот тест , про открытие когда файл уже открыт, пришлось писать ручками, копирование увы не помогло</a:t>
            </a:r>
          </a:p>
        </p:txBody>
      </p:sp>
    </p:spTree>
    <p:extLst>
      <p:ext uri="{BB962C8B-B14F-4D97-AF65-F5344CB8AC3E}">
        <p14:creationId xmlns:p14="http://schemas.microsoft.com/office/powerpoint/2010/main" val="1340582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dirty="0"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02FA0D-54B3-486E-AD58-EC685203D774}" type="slidenum">
              <a:rPr lang="ru-RU" smtClean="0"/>
              <a:pPr/>
              <a:t>58</a:t>
            </a:fld>
            <a:endParaRPr lang="ru-RU" smtClean="0"/>
          </a:p>
        </p:txBody>
      </p:sp>
    </p:spTree>
    <p:extLst>
      <p:ext uri="{BB962C8B-B14F-4D97-AF65-F5344CB8AC3E}">
        <p14:creationId xmlns:p14="http://schemas.microsoft.com/office/powerpoint/2010/main" val="1925775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A04159-C63B-4C49-9D2C-F7DB5D217A36}" type="slidenum">
              <a:rPr lang="en-US"/>
              <a:pPr/>
              <a:t>6</a:t>
            </a:fld>
            <a:endParaRPr lang="en-US"/>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r>
              <a:rPr lang="ru-RU"/>
              <a:t>Ответы на степлер- без особых задержек показываю. прочитываю. По идее студенты почти все должны придумать сами.</a:t>
            </a:r>
          </a:p>
        </p:txBody>
      </p:sp>
    </p:spTree>
    <p:extLst>
      <p:ext uri="{BB962C8B-B14F-4D97-AF65-F5344CB8AC3E}">
        <p14:creationId xmlns:p14="http://schemas.microsoft.com/office/powerpoint/2010/main" val="1611794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54823F-C2CF-4A52-9D7C-84453495CB9D}" type="slidenum">
              <a:rPr lang="en-US"/>
              <a:pPr/>
              <a:t>7</a:t>
            </a:fld>
            <a:endParaRPr lang="en-US"/>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r>
              <a:rPr lang="ru-RU"/>
              <a:t>Ответы на стэплер – часть 2</a:t>
            </a:r>
          </a:p>
          <a:p>
            <a:endParaRPr lang="ru-RU"/>
          </a:p>
          <a:p>
            <a:r>
              <a:rPr lang="ru-RU"/>
              <a:t>Общий вывод- все молодцы, Приблизительно так и нужно подходить к любой задаче по тестированию. Если не думается, вспомнить типы тестов. Если думается плохо, думать вслух вместе с кем то. Придумывать тесты- часто достаточно нетривиальная и интересная задача.</a:t>
            </a:r>
          </a:p>
        </p:txBody>
      </p:sp>
    </p:spTree>
    <p:extLst>
      <p:ext uri="{BB962C8B-B14F-4D97-AF65-F5344CB8AC3E}">
        <p14:creationId xmlns:p14="http://schemas.microsoft.com/office/powerpoint/2010/main" val="106679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BC1BF9-FDEB-47D8-94FE-7C2C8DA03377}" type="slidenum">
              <a:rPr lang="en-US"/>
              <a:pPr/>
              <a:t>8</a:t>
            </a:fld>
            <a:endParaRPr 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r>
              <a:rPr lang="ru-RU" dirty="0" smtClean="0"/>
              <a:t>Давайте решим еще одну задачку, про треугольник.</a:t>
            </a:r>
          </a:p>
          <a:p>
            <a:endParaRPr lang="ru-RU" dirty="0"/>
          </a:p>
        </p:txBody>
      </p:sp>
    </p:spTree>
    <p:extLst>
      <p:ext uri="{BB962C8B-B14F-4D97-AF65-F5344CB8AC3E}">
        <p14:creationId xmlns:p14="http://schemas.microsoft.com/office/powerpoint/2010/main" val="35839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AE74A-30CA-4316-973A-FBDCBD8E6DF3}" type="slidenum">
              <a:rPr lang="en-US"/>
              <a:pPr/>
              <a:t>9</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ru-RU" dirty="0"/>
          </a:p>
        </p:txBody>
      </p:sp>
    </p:spTree>
    <p:extLst>
      <p:ext uri="{BB962C8B-B14F-4D97-AF65-F5344CB8AC3E}">
        <p14:creationId xmlns:p14="http://schemas.microsoft.com/office/powerpoint/2010/main" val="201350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png"/><Relationship Id="rId1" Type="http://schemas.openxmlformats.org/officeDocument/2006/relationships/vmlDrawing" Target="../drawings/vmlDrawing7.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png"/><Relationship Id="rId1" Type="http://schemas.openxmlformats.org/officeDocument/2006/relationships/vmlDrawing" Target="../drawings/vmlDrawing8.vml"/><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png"/><Relationship Id="rId1" Type="http://schemas.openxmlformats.org/officeDocument/2006/relationships/vmlDrawing" Target="../drawings/vmlDrawing6.v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ru-RU"/>
          </a:p>
        </p:txBody>
      </p:sp>
      <p:sp>
        <p:nvSpPr>
          <p:cNvPr id="17" name="Footer Placeholder 16"/>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29" name="Slide Number Placeholder 28"/>
          <p:cNvSpPr>
            <a:spLocks noGrp="1"/>
          </p:cNvSpPr>
          <p:nvPr>
            <p:ph type="sldNum" sz="quarter" idx="12"/>
          </p:nvPr>
        </p:nvSpPr>
        <p:spPr>
          <a:xfrm>
            <a:off x="1216152" y="6355080"/>
            <a:ext cx="1219200" cy="365760"/>
          </a:xfrm>
        </p:spPr>
        <p:txBody>
          <a:bodyPr/>
          <a:lstStyle/>
          <a:p>
            <a:fld id="{0EB6C2E2-7391-4BA5-9162-90ECE42707CD}" type="slidenum">
              <a:rPr lang="ru-RU" smtClean="0"/>
              <a:t>‹#›</a:t>
            </a:fld>
            <a:endParaRPr lang="ru-RU"/>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9370"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graphicFrame>
        <p:nvGraphicFramePr>
          <p:cNvPr id="10" name="Object 9"/>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10394"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648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D71DA843-74EA-46CE-B0DC-5AABCBAA7A06}" type="slidenum">
              <a:rPr lang="en-US"/>
              <a:pPr/>
              <a:t>‹#›</a:t>
            </a:fld>
            <a:endParaRPr lang="en-US"/>
          </a:p>
        </p:txBody>
      </p:sp>
    </p:spTree>
    <p:extLst>
      <p:ext uri="{BB962C8B-B14F-4D97-AF65-F5344CB8AC3E}">
        <p14:creationId xmlns:p14="http://schemas.microsoft.com/office/powerpoint/2010/main" val="20160094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Text Placeholder 2"/>
          <p:cNvSpPr>
            <a:spLocks noGrp="1"/>
          </p:cNvSpPr>
          <p:nvPr>
            <p:ph type="body" sz="half" idx="1"/>
          </p:nvPr>
        </p:nvSpPr>
        <p:spPr>
          <a:xfrm>
            <a:off x="457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964BF444-2631-464B-A6AB-9152667BFB2E}" type="slidenum">
              <a:rPr lang="en-US"/>
              <a:pPr/>
              <a:t>‹#›</a:t>
            </a:fld>
            <a:endParaRPr lang="en-US"/>
          </a:p>
        </p:txBody>
      </p:sp>
    </p:spTree>
    <p:extLst>
      <p:ext uri="{BB962C8B-B14F-4D97-AF65-F5344CB8AC3E}">
        <p14:creationId xmlns:p14="http://schemas.microsoft.com/office/powerpoint/2010/main" val="41086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214438"/>
            <a:ext cx="82296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3552825"/>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90082C0A-FD4B-4B9A-82AC-43123171D2BD}" type="slidenum">
              <a:rPr lang="en-US"/>
              <a:pPr/>
              <a:t>‹#›</a:t>
            </a:fld>
            <a:endParaRPr lang="en-US"/>
          </a:p>
        </p:txBody>
      </p:sp>
    </p:spTree>
    <p:extLst>
      <p:ext uri="{BB962C8B-B14F-4D97-AF65-F5344CB8AC3E}">
        <p14:creationId xmlns:p14="http://schemas.microsoft.com/office/powerpoint/2010/main" val="1100422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Table Placeholder 2"/>
          <p:cNvSpPr>
            <a:spLocks noGrp="1"/>
          </p:cNvSpPr>
          <p:nvPr>
            <p:ph type="tbl" idx="1"/>
          </p:nvPr>
        </p:nvSpPr>
        <p:spPr>
          <a:xfrm>
            <a:off x="457200" y="1214438"/>
            <a:ext cx="8229600" cy="4525962"/>
          </a:xfrm>
        </p:spPr>
        <p:txBody>
          <a:bodyPr/>
          <a:lstStyle/>
          <a:p>
            <a:endParaRPr lang="ru-RU"/>
          </a:p>
        </p:txBody>
      </p:sp>
      <p:sp>
        <p:nvSpPr>
          <p:cNvPr id="4" name="Slide Number Placeholder 3"/>
          <p:cNvSpPr>
            <a:spLocks noGrp="1"/>
          </p:cNvSpPr>
          <p:nvPr>
            <p:ph type="sldNum" sz="quarter" idx="10"/>
          </p:nvPr>
        </p:nvSpPr>
        <p:spPr>
          <a:xfrm>
            <a:off x="6553200" y="6245225"/>
            <a:ext cx="2133600" cy="476250"/>
          </a:xfrm>
        </p:spPr>
        <p:txBody>
          <a:bodyPr/>
          <a:lstStyle>
            <a:lvl1pPr>
              <a:defRPr/>
            </a:lvl1pPr>
          </a:lstStyle>
          <a:p>
            <a:fld id="{2B71D16D-4CEA-4303-81EE-8F7A68730F70}" type="slidenum">
              <a:rPr lang="en-US"/>
              <a:pPr/>
              <a:t>‹#›</a:t>
            </a:fld>
            <a:endParaRPr lang="en-US"/>
          </a:p>
        </p:txBody>
      </p:sp>
    </p:spTree>
    <p:extLst>
      <p:ext uri="{BB962C8B-B14F-4D97-AF65-F5344CB8AC3E}">
        <p14:creationId xmlns:p14="http://schemas.microsoft.com/office/powerpoint/2010/main" val="250100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graphicFrame>
        <p:nvGraphicFramePr>
          <p:cNvPr id="3" name="Object 2"/>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3226"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ru-RU"/>
          </a:p>
        </p:txBody>
      </p:sp>
      <p:sp>
        <p:nvSpPr>
          <p:cNvPr id="5" name="Footer Placeholder 4"/>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a:xfrm>
            <a:off x="1069848" y="6355080"/>
            <a:ext cx="1520952" cy="365760"/>
          </a:xfrm>
        </p:spPr>
        <p:txBody>
          <a:bodyPr/>
          <a:lstStyle/>
          <a:p>
            <a:fld id="{0EB6C2E2-7391-4BA5-9162-90ECE42707CD}" type="slidenum">
              <a:rPr lang="ru-RU" smtClean="0"/>
              <a:t>‹#›</a:t>
            </a:fld>
            <a:endParaRPr lang="ru-RU"/>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3" name="Object 2"/>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4250"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r>
              <a:rPr lang="en-US" smtClean="0"/>
              <a:t>® 2011. EPAM Systems. All rights reserved.</a:t>
            </a:r>
            <a:endParaRPr lang="ru-RU"/>
          </a:p>
        </p:txBody>
      </p:sp>
      <p:sp>
        <p:nvSpPr>
          <p:cNvPr id="9" name="Slide Number Placeholder 8"/>
          <p:cNvSpPr>
            <a:spLocks noGrp="1"/>
          </p:cNvSpPr>
          <p:nvPr>
            <p:ph type="sldNum" sz="quarter" idx="12"/>
          </p:nvPr>
        </p:nvSpPr>
        <p:spPr/>
        <p:txBody>
          <a:bodyPr/>
          <a:lstStyle/>
          <a:p>
            <a:fld id="{0EB6C2E2-7391-4BA5-9162-90ECE42707CD}" type="slidenum">
              <a:rPr lang="ru-RU" smtClean="0"/>
              <a:t>‹#›</a:t>
            </a:fld>
            <a:endParaRPr lang="ru-RU"/>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5" name="Object 4"/>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5274"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a:t>
            </a:fld>
            <a:endParaRPr lang="ru-RU"/>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6298"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a:t>
            </a:fld>
            <a:endParaRPr lang="ru-RU"/>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7322"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4" name="Object 3"/>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8346"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ru-RU"/>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 2011. EPAM Systems. All rights reserved.</a:t>
            </a:r>
            <a:endParaRPr lang="ru-RU"/>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EB6C2E2-7391-4BA5-9162-90ECE42707CD}" type="slidenum">
              <a:rPr lang="ru-RU" smtClean="0"/>
              <a:t>‹#›</a:t>
            </a:fld>
            <a:endParaRPr lang="ru-RU"/>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2" r:id="rId15"/>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oleObject" Target="../embeddings/oleObject13.bin"/><Relationship Id="rId13" Type="http://schemas.openxmlformats.org/officeDocument/2006/relationships/image" Target="../media/image6.png"/><Relationship Id="rId1" Type="http://schemas.openxmlformats.org/officeDocument/2006/relationships/vmlDrawing" Target="../drawings/vmlDrawing9.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9.bin"/><Relationship Id="rId5" Type="http://schemas.openxmlformats.org/officeDocument/2006/relationships/image" Target="../media/image2.png"/><Relationship Id="rId6" Type="http://schemas.openxmlformats.org/officeDocument/2006/relationships/oleObject" Target="../embeddings/oleObject10.bin"/><Relationship Id="rId7" Type="http://schemas.openxmlformats.org/officeDocument/2006/relationships/image" Target="../media/image3.png"/><Relationship Id="rId8" Type="http://schemas.openxmlformats.org/officeDocument/2006/relationships/oleObject" Target="../embeddings/oleObject11.bin"/><Relationship Id="rId9" Type="http://schemas.openxmlformats.org/officeDocument/2006/relationships/image" Target="../media/image4.png"/><Relationship Id="rId10" Type="http://schemas.openxmlformats.org/officeDocument/2006/relationships/oleObject" Target="../embeddings/oleObject1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4.bin"/><Relationship Id="rId5" Type="http://schemas.openxmlformats.org/officeDocument/2006/relationships/image" Target="../media/image2.png"/><Relationship Id="rId1" Type="http://schemas.openxmlformats.org/officeDocument/2006/relationships/vmlDrawing" Target="../drawings/vmlDrawing10.v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6.xml.rels><?xml version="1.0" encoding="UTF-8" standalone="yes"?>
<Relationships xmlns="http://schemas.openxmlformats.org/package/2006/relationships"><Relationship Id="rId11" Type="http://schemas.openxmlformats.org/officeDocument/2006/relationships/image" Target="../media/image27.png"/><Relationship Id="rId12" Type="http://schemas.openxmlformats.org/officeDocument/2006/relationships/image" Target="../media/image28.png"/><Relationship Id="rId13" Type="http://schemas.openxmlformats.org/officeDocument/2006/relationships/image" Target="../media/image29.png"/><Relationship Id="rId14" Type="http://schemas.openxmlformats.org/officeDocument/2006/relationships/image" Target="../media/image30.png"/><Relationship Id="rId15"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s>
</file>

<file path=ppt/slides/_rels/slide57.xml.rels><?xml version="1.0" encoding="UTF-8" standalone="yes"?>
<Relationships xmlns="http://schemas.openxmlformats.org/package/2006/relationships"><Relationship Id="rId11" Type="http://schemas.openxmlformats.org/officeDocument/2006/relationships/image" Target="../media/image39.png"/><Relationship Id="rId12"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oleObject" Target="../embeddings/oleObject15.bin"/><Relationship Id="rId5" Type="http://schemas.openxmlformats.org/officeDocument/2006/relationships/image" Target="../media/image2.png"/><Relationship Id="rId6" Type="http://schemas.openxmlformats.org/officeDocument/2006/relationships/oleObject" Target="../embeddings/oleObject16.bin"/><Relationship Id="rId7" Type="http://schemas.openxmlformats.org/officeDocument/2006/relationships/image" Target="../media/image3.png"/><Relationship Id="rId8" Type="http://schemas.openxmlformats.org/officeDocument/2006/relationships/hyperlink" Target="http://www.epam.com/" TargetMode="External"/><Relationship Id="rId9" Type="http://schemas.openxmlformats.org/officeDocument/2006/relationships/hyperlink" Target="http://kpi.ua/" TargetMode="External"/><Relationship Id="rId1" Type="http://schemas.openxmlformats.org/officeDocument/2006/relationships/vmlDrawing" Target="../drawings/vmlDrawing11.v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23850" y="852488"/>
          <a:ext cx="1466850" cy="390525"/>
        </p:xfrm>
        <a:graphic>
          <a:graphicData uri="http://schemas.openxmlformats.org/presentationml/2006/ole">
            <mc:AlternateContent xmlns:mc="http://schemas.openxmlformats.org/markup-compatibility/2006">
              <mc:Choice xmlns:v="urn:schemas-microsoft-com:vml" Requires="v">
                <p:oleObj spid="_x0000_s1904"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85248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p:cNvSpPr txBox="1">
            <a:spLocks noChangeArrowheads="1"/>
          </p:cNvSpPr>
          <p:nvPr/>
        </p:nvSpPr>
        <p:spPr bwMode="auto">
          <a:xfrm>
            <a:off x="1981200" y="904875"/>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dirty="0">
                <a:solidFill>
                  <a:srgbClr val="002C78"/>
                </a:solidFill>
                <a:latin typeface="Tahoma" pitchFamily="34" charset="0"/>
              </a:rPr>
              <a:t>Your Global Technology Outsourcing Partner</a:t>
            </a:r>
            <a:r>
              <a:rPr lang="en-US" sz="1400" b="1" dirty="0">
                <a:latin typeface="Tahoma" pitchFamily="34" charset="0"/>
              </a:rPr>
              <a:t> </a:t>
            </a:r>
          </a:p>
        </p:txBody>
      </p:sp>
      <p:sp>
        <p:nvSpPr>
          <p:cNvPr id="2052"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2053"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2054"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2055"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905"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1906" name="Photo Editor Photo" r:id="rId8" imgW="1142857" imgH="914286" progId="MSPhotoEd.3">
                  <p:embed/>
                </p:oleObj>
              </mc:Choice>
              <mc:Fallback>
                <p:oleObj name="Photo Editor Photo" r:id="rId8" imgW="1142857" imgH="914286"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1907" name="Photo Editor Photo" r:id="rId10" imgW="1142857" imgH="914286" progId="MSPhotoEd.3">
                  <p:embed/>
                </p:oleObj>
              </mc:Choice>
              <mc:Fallback>
                <p:oleObj name="Photo Editor Photo" r:id="rId10" imgW="1142857" imgH="914286"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1908" name="Photo Editor Photo" r:id="rId12" imgW="1142857" imgH="914286" progId="MSPhotoEd.3">
                  <p:embed/>
                </p:oleObj>
              </mc:Choice>
              <mc:Fallback>
                <p:oleObj name="Photo Editor Photo" r:id="rId12" imgW="1142857" imgH="914286"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11"/>
          <p:cNvSpPr txBox="1">
            <a:spLocks noChangeArrowheads="1"/>
          </p:cNvSpPr>
          <p:nvPr/>
        </p:nvSpPr>
        <p:spPr bwMode="auto">
          <a:xfrm>
            <a:off x="636588" y="4067175"/>
            <a:ext cx="81121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3200" b="1" dirty="0">
                <a:solidFill>
                  <a:schemeClr val="bg1"/>
                </a:solidFill>
              </a:rPr>
              <a:t>Software Testing Fundamentals</a:t>
            </a:r>
            <a:endParaRPr lang="en-US" sz="3200" b="1" dirty="0" smtClean="0">
              <a:solidFill>
                <a:schemeClr val="bg1"/>
              </a:solidFill>
            </a:endParaRPr>
          </a:p>
          <a:p>
            <a:pPr algn="r"/>
            <a:r>
              <a:rPr lang="en-US" sz="3200" b="1" dirty="0" smtClean="0">
                <a:solidFill>
                  <a:schemeClr val="bg1"/>
                </a:solidFill>
              </a:rPr>
              <a:t>Software Testing Artifacts</a:t>
            </a:r>
            <a:endParaRPr lang="ru-RU" sz="3200" b="1" dirty="0">
              <a:solidFill>
                <a:schemeClr val="bg1"/>
              </a:solidFill>
            </a:endParaRPr>
          </a:p>
        </p:txBody>
      </p:sp>
    </p:spTree>
    <p:extLst>
      <p:ext uri="{BB962C8B-B14F-4D97-AF65-F5344CB8AC3E}">
        <p14:creationId xmlns:p14="http://schemas.microsoft.com/office/powerpoint/2010/main" val="305609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Myers’ Answer</a:t>
            </a:r>
          </a:p>
        </p:txBody>
      </p:sp>
      <p:sp>
        <p:nvSpPr>
          <p:cNvPr id="317443" name="Rectangle 3"/>
          <p:cNvSpPr>
            <a:spLocks noGrp="1" noChangeArrowheads="1"/>
          </p:cNvSpPr>
          <p:nvPr>
            <p:ph type="body" idx="1"/>
          </p:nvPr>
        </p:nvSpPr>
        <p:spPr/>
        <p:txBody>
          <a:bodyPr>
            <a:normAutofit fontScale="92500" lnSpcReduction="20000"/>
          </a:bodyPr>
          <a:lstStyle/>
          <a:p>
            <a:pPr lvl="1">
              <a:buFont typeface="Verdana" pitchFamily="34" charset="0"/>
              <a:buChar char="•"/>
            </a:pPr>
            <a:r>
              <a:rPr lang="en-US" dirty="0"/>
              <a:t>Test case for a valid scalene triangle.</a:t>
            </a:r>
          </a:p>
          <a:p>
            <a:pPr lvl="1">
              <a:buFont typeface="Verdana" pitchFamily="34" charset="0"/>
              <a:buChar char="•"/>
            </a:pPr>
            <a:r>
              <a:rPr lang="en-US" dirty="0"/>
              <a:t>Test case for a valid equilateral triangle.</a:t>
            </a:r>
          </a:p>
          <a:p>
            <a:pPr lvl="1">
              <a:buFont typeface="Verdana" pitchFamily="34" charset="0"/>
              <a:buChar char="•"/>
            </a:pPr>
            <a:r>
              <a:rPr lang="en-US" dirty="0"/>
              <a:t>Three test cases for valid isosceles triangles (a=b, b=c, a=c).</a:t>
            </a:r>
          </a:p>
          <a:p>
            <a:pPr lvl="1">
              <a:buFont typeface="Verdana" pitchFamily="34" charset="0"/>
              <a:buChar char="•"/>
            </a:pPr>
            <a:r>
              <a:rPr lang="en-US" dirty="0"/>
              <a:t>One, two or three sides has zero value </a:t>
            </a:r>
            <a:r>
              <a:rPr lang="en-US" dirty="0" smtClean="0"/>
              <a:t>(7 </a:t>
            </a:r>
            <a:r>
              <a:rPr lang="en-US" dirty="0"/>
              <a:t>cases).</a:t>
            </a:r>
          </a:p>
          <a:p>
            <a:pPr lvl="1">
              <a:buFont typeface="Verdana" pitchFamily="34" charset="0"/>
              <a:buChar char="•"/>
            </a:pPr>
            <a:r>
              <a:rPr lang="en-US" dirty="0"/>
              <a:t>One side has a </a:t>
            </a:r>
            <a:r>
              <a:rPr lang="en-US" dirty="0" smtClean="0"/>
              <a:t>negative (3 cases )</a:t>
            </a:r>
            <a:endParaRPr lang="en-US" dirty="0"/>
          </a:p>
          <a:p>
            <a:pPr lvl="1">
              <a:buFont typeface="Verdana" pitchFamily="34" charset="0"/>
              <a:buChar char="•"/>
            </a:pPr>
            <a:r>
              <a:rPr lang="en-US" dirty="0"/>
              <a:t>Sum of two numbers equals the third (e.g. 1,2,3) is invalid b/c not a triangle (tried with 3 permutations </a:t>
            </a:r>
            <a:r>
              <a:rPr lang="en-US" dirty="0" err="1"/>
              <a:t>a+b</a:t>
            </a:r>
            <a:r>
              <a:rPr lang="en-US" dirty="0"/>
              <a:t>=c, </a:t>
            </a:r>
            <a:r>
              <a:rPr lang="en-US" dirty="0" err="1"/>
              <a:t>a+c</a:t>
            </a:r>
            <a:r>
              <a:rPr lang="en-US" dirty="0"/>
              <a:t>=b, </a:t>
            </a:r>
            <a:r>
              <a:rPr lang="en-US" dirty="0" err="1"/>
              <a:t>b+c</a:t>
            </a:r>
            <a:r>
              <a:rPr lang="en-US" dirty="0"/>
              <a:t>=a).</a:t>
            </a:r>
          </a:p>
          <a:p>
            <a:pPr lvl="1">
              <a:buFont typeface="Verdana" pitchFamily="34" charset="0"/>
              <a:buChar char="•"/>
            </a:pPr>
            <a:r>
              <a:rPr lang="en-US" dirty="0"/>
              <a:t>Sum of two numbers is less than the third (e.g. 1,2,4) (3 permutations).</a:t>
            </a:r>
          </a:p>
          <a:p>
            <a:pPr lvl="1">
              <a:buFont typeface="Verdana" pitchFamily="34" charset="0"/>
              <a:buChar char="•"/>
            </a:pPr>
            <a:r>
              <a:rPr lang="en-US" dirty="0"/>
              <a:t>Non-integer.</a:t>
            </a:r>
          </a:p>
          <a:p>
            <a:pPr lvl="1">
              <a:buFont typeface="Verdana" pitchFamily="34" charset="0"/>
              <a:buChar char="•"/>
            </a:pPr>
            <a:r>
              <a:rPr lang="en-US" dirty="0"/>
              <a:t>Wrong number of values (too many, too few</a:t>
            </a:r>
            <a:r>
              <a:rPr lang="en-US" dirty="0" smtClean="0"/>
              <a:t>).</a:t>
            </a:r>
            <a:endParaRPr lang="ru-RU" dirty="0" smtClean="0"/>
          </a:p>
          <a:p>
            <a:pPr lvl="1">
              <a:buFont typeface="Verdana" pitchFamily="34" charset="0"/>
              <a:buChar char="•"/>
            </a:pPr>
            <a:r>
              <a:rPr lang="en-US" dirty="0" smtClean="0"/>
              <a:t>Tests wit </a:t>
            </a:r>
            <a:r>
              <a:rPr lang="en-US" dirty="0" err="1" smtClean="0"/>
              <a:t>MaxInt</a:t>
            </a:r>
            <a:r>
              <a:rPr lang="en-US" dirty="0" smtClean="0"/>
              <a:t>, MaxInt-1</a:t>
            </a:r>
            <a:r>
              <a:rPr lang="ru-RU" dirty="0" smtClean="0"/>
              <a:t>, </a:t>
            </a:r>
            <a:r>
              <a:rPr lang="en-US" dirty="0" err="1" smtClean="0"/>
              <a:t>MaxInt</a:t>
            </a:r>
            <a:r>
              <a:rPr lang="ru-RU" dirty="0" smtClean="0"/>
              <a:t>+1</a:t>
            </a:r>
          </a:p>
          <a:p>
            <a:pPr lvl="1">
              <a:buFont typeface="Verdana" pitchFamily="34" charset="0"/>
              <a:buChar char="•"/>
            </a:pPr>
            <a:r>
              <a:rPr lang="en-US" dirty="0" smtClean="0"/>
              <a:t>OCT,  HEX system</a:t>
            </a:r>
            <a:endParaRPr lang="en-US" dirty="0"/>
          </a:p>
          <a:p>
            <a:endParaRPr lang="en-US" dirty="0"/>
          </a:p>
          <a:p>
            <a:r>
              <a:rPr lang="en-US" dirty="0"/>
              <a:t>What tests would you add?</a:t>
            </a:r>
          </a:p>
          <a:p>
            <a:endParaRPr lang="en-US"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10</a:t>
            </a:fld>
            <a:endParaRPr lang="ru-RU"/>
          </a:p>
        </p:txBody>
      </p:sp>
    </p:spTree>
    <p:extLst>
      <p:ext uri="{BB962C8B-B14F-4D97-AF65-F5344CB8AC3E}">
        <p14:creationId xmlns:p14="http://schemas.microsoft.com/office/powerpoint/2010/main" val="3181634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317443">
                                            <p:txEl>
                                              <p:pRg st="12" end="12"/>
                                            </p:txEl>
                                          </p:spTgt>
                                        </p:tgtEl>
                                        <p:attrNameLst>
                                          <p:attrName>style.visibility</p:attrName>
                                        </p:attrNameLst>
                                      </p:cBhvr>
                                      <p:to>
                                        <p:strVal val="visible"/>
                                      </p:to>
                                    </p:set>
                                    <p:anim calcmode="lin" valueType="num">
                                      <p:cBhvr additive="base">
                                        <p:cTn id="7" dur="500" fill="hold"/>
                                        <p:tgtEl>
                                          <p:spTgt spid="317443">
                                            <p:txEl>
                                              <p:pRg st="12"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Autofit/>
          </a:bodyPr>
          <a:lstStyle/>
          <a:p>
            <a:r>
              <a:rPr lang="en-US" sz="2800" dirty="0"/>
              <a:t>Equivalence </a:t>
            </a:r>
            <a:r>
              <a:rPr lang="en-US" sz="2800" dirty="0" smtClean="0"/>
              <a:t>Classes </a:t>
            </a:r>
            <a:r>
              <a:rPr lang="en-US" sz="2800" dirty="0"/>
              <a:t>and </a:t>
            </a:r>
            <a:r>
              <a:rPr lang="en-US" sz="2800" dirty="0" smtClean="0"/>
              <a:t>Boundary </a:t>
            </a:r>
            <a:r>
              <a:rPr lang="en-US" sz="2800" dirty="0"/>
              <a:t>V</a:t>
            </a:r>
            <a:r>
              <a:rPr lang="en-US" sz="2800" dirty="0" smtClean="0"/>
              <a:t>alues</a:t>
            </a:r>
            <a:endParaRPr lang="ru-RU" sz="2800" dirty="0"/>
          </a:p>
        </p:txBody>
      </p:sp>
      <p:sp>
        <p:nvSpPr>
          <p:cNvPr id="320515" name="Rectangle 3"/>
          <p:cNvSpPr>
            <a:spLocks noGrp="1" noChangeArrowheads="1"/>
          </p:cNvSpPr>
          <p:nvPr>
            <p:ph type="body" idx="1"/>
          </p:nvPr>
        </p:nvSpPr>
        <p:spPr/>
        <p:txBody>
          <a:bodyPr>
            <a:normAutofit/>
          </a:bodyPr>
          <a:lstStyle/>
          <a:p>
            <a:endParaRPr lang="ru-RU" dirty="0" smtClean="0"/>
          </a:p>
          <a:p>
            <a:endParaRPr lang="ru-RU" dirty="0"/>
          </a:p>
          <a:p>
            <a:r>
              <a:rPr lang="en-US" dirty="0" smtClean="0"/>
              <a:t>What </a:t>
            </a:r>
            <a:r>
              <a:rPr lang="en-US" dirty="0"/>
              <a:t>is equivalence classes</a:t>
            </a:r>
            <a:r>
              <a:rPr lang="en-US" dirty="0" smtClean="0"/>
              <a:t>?</a:t>
            </a:r>
            <a:endParaRPr lang="ru-RU" dirty="0" smtClean="0"/>
          </a:p>
          <a:p>
            <a:endParaRPr lang="ru-RU" dirty="0"/>
          </a:p>
          <a:p>
            <a:endParaRPr lang="en-US" dirty="0"/>
          </a:p>
          <a:p>
            <a:endParaRPr lang="en-US" dirty="0"/>
          </a:p>
          <a:p>
            <a:r>
              <a:rPr lang="en-US" dirty="0" smtClean="0"/>
              <a:t>What </a:t>
            </a:r>
            <a:r>
              <a:rPr lang="en-US" dirty="0"/>
              <a:t>is boundary values?</a:t>
            </a:r>
          </a:p>
          <a:p>
            <a:endParaRPr lang="en-US" i="1" dirty="0"/>
          </a:p>
          <a:p>
            <a:endParaRPr lang="en-US" i="1" dirty="0"/>
          </a:p>
          <a:p>
            <a:endParaRPr lang="en-US" i="1" dirty="0"/>
          </a:p>
          <a:p>
            <a:endParaRPr lang="ru-RU" dirty="0"/>
          </a:p>
        </p:txBody>
      </p:sp>
      <p:sp>
        <p:nvSpPr>
          <p:cNvPr id="320516" name="Rectangle 4"/>
          <p:cNvSpPr>
            <a:spLocks noChangeArrowheads="1"/>
          </p:cNvSpPr>
          <p:nvPr/>
        </p:nvSpPr>
        <p:spPr bwMode="auto">
          <a:xfrm>
            <a:off x="524243" y="2811016"/>
            <a:ext cx="8153400" cy="923972"/>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Two tests are equivalent if we would expect that an error revealed by one would be revealed by the other.</a:t>
            </a:r>
          </a:p>
          <a:p>
            <a:pPr algn="r"/>
            <a:endParaRPr lang="en-US" dirty="0">
              <a:solidFill>
                <a:schemeClr val="tx1"/>
              </a:solidFill>
            </a:endParaRPr>
          </a:p>
        </p:txBody>
      </p:sp>
      <p:sp>
        <p:nvSpPr>
          <p:cNvPr id="320517" name="Rectangle 5"/>
          <p:cNvSpPr>
            <a:spLocks noChangeArrowheads="1"/>
          </p:cNvSpPr>
          <p:nvPr/>
        </p:nvSpPr>
        <p:spPr bwMode="auto">
          <a:xfrm>
            <a:off x="524243" y="1340768"/>
            <a:ext cx="8153400" cy="646973"/>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We cannot run all tests. We need a method for choosing a few tests that will represent the rest.</a:t>
            </a:r>
          </a:p>
        </p:txBody>
      </p:sp>
      <p:sp>
        <p:nvSpPr>
          <p:cNvPr id="320518" name="Rectangle 6"/>
          <p:cNvSpPr>
            <a:spLocks noChangeArrowheads="1"/>
          </p:cNvSpPr>
          <p:nvPr/>
        </p:nvSpPr>
        <p:spPr bwMode="auto">
          <a:xfrm>
            <a:off x="497979" y="4869160"/>
            <a:ext cx="8153400" cy="1200971"/>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Boundaries mark the point or zone of transition from one equivalence class to another. The program is more likely to fail at a boundary, so these are the best members of (simple, numeric) equivalence classes to use. </a:t>
            </a:r>
          </a:p>
          <a:p>
            <a:pPr algn="r"/>
            <a:endParaRPr lang="en-US" dirty="0">
              <a:solidFill>
                <a:schemeClr val="tx1"/>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11</a:t>
            </a:fld>
            <a:endParaRPr lang="ru-RU"/>
          </a:p>
        </p:txBody>
      </p:sp>
    </p:spTree>
    <p:extLst>
      <p:ext uri="{BB962C8B-B14F-4D97-AF65-F5344CB8AC3E}">
        <p14:creationId xmlns:p14="http://schemas.microsoft.com/office/powerpoint/2010/main" val="3508691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20516"/>
                                        </p:tgtEl>
                                        <p:attrNameLst>
                                          <p:attrName>style.visibility</p:attrName>
                                        </p:attrNameLst>
                                      </p:cBhvr>
                                      <p:to>
                                        <p:strVal val="visible"/>
                                      </p:to>
                                    </p:set>
                                    <p:animEffect transition="in" filter="diamond(in)">
                                      <p:cBhvr>
                                        <p:cTn id="7" dur="2000"/>
                                        <p:tgtEl>
                                          <p:spTgt spid="32051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20518"/>
                                        </p:tgtEl>
                                        <p:attrNameLst>
                                          <p:attrName>style.visibility</p:attrName>
                                        </p:attrNameLst>
                                      </p:cBhvr>
                                      <p:to>
                                        <p:strVal val="visible"/>
                                      </p:to>
                                    </p:set>
                                    <p:animEffect transition="in" filter="diamond(in)">
                                      <p:cBhvr>
                                        <p:cTn id="10" dur="2000"/>
                                        <p:tgtEl>
                                          <p:spTgt spid="320518"/>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20517"/>
                                        </p:tgtEl>
                                        <p:attrNameLst>
                                          <p:attrName>style.visibility</p:attrName>
                                        </p:attrNameLst>
                                      </p:cBhvr>
                                      <p:to>
                                        <p:strVal val="visible"/>
                                      </p:to>
                                    </p:set>
                                    <p:animEffect transition="in" filter="diamond(in)">
                                      <p:cBhvr>
                                        <p:cTn id="13" dur="2000"/>
                                        <p:tgtEl>
                                          <p:spTgt spid="3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6" grpId="0" animBg="1"/>
      <p:bldP spid="320517" grpId="0" animBg="1"/>
      <p:bldP spid="3205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normAutofit/>
          </a:bodyPr>
          <a:lstStyle/>
          <a:p>
            <a:r>
              <a:rPr lang="en-US" dirty="0"/>
              <a:t>Example: </a:t>
            </a:r>
            <a:r>
              <a:rPr lang="en-US" dirty="0" err="1"/>
              <a:t>FoodVan</a:t>
            </a:r>
            <a:endParaRPr lang="ru-RU" dirty="0"/>
          </a:p>
        </p:txBody>
      </p:sp>
      <p:sp>
        <p:nvSpPr>
          <p:cNvPr id="372739" name="Rectangle 3"/>
          <p:cNvSpPr>
            <a:spLocks noGrp="1" noChangeArrowheads="1"/>
          </p:cNvSpPr>
          <p:nvPr>
            <p:ph type="body" idx="1"/>
          </p:nvPr>
        </p:nvSpPr>
        <p:spPr>
          <a:xfrm>
            <a:off x="457200" y="1214438"/>
            <a:ext cx="8229600" cy="4954587"/>
          </a:xfrm>
        </p:spPr>
        <p:txBody>
          <a:bodyPr>
            <a:normAutofit/>
          </a:bodyPr>
          <a:lstStyle/>
          <a:p>
            <a:pPr>
              <a:lnSpc>
                <a:spcPct val="80000"/>
              </a:lnSpc>
            </a:pPr>
            <a:r>
              <a:rPr lang="en-US" sz="1600" dirty="0"/>
              <a:t>List</a:t>
            </a:r>
            <a:endParaRPr lang="en-US" sz="1600" b="0" dirty="0"/>
          </a:p>
          <a:p>
            <a:pPr marL="800100" lvl="1" indent="-342900">
              <a:lnSpc>
                <a:spcPct val="80000"/>
              </a:lnSpc>
            </a:pPr>
            <a:r>
              <a:rPr lang="en-US" sz="1600" b="1" dirty="0">
                <a:solidFill>
                  <a:srgbClr val="002B78"/>
                </a:solidFill>
              </a:rPr>
              <a:t>The variable(s) of interest</a:t>
            </a:r>
          </a:p>
          <a:p>
            <a:pPr marL="800100" lvl="1" indent="-342900">
              <a:lnSpc>
                <a:spcPct val="80000"/>
              </a:lnSpc>
            </a:pPr>
            <a:r>
              <a:rPr lang="en-US" sz="1600" b="1" dirty="0">
                <a:solidFill>
                  <a:srgbClr val="002B78"/>
                </a:solidFill>
              </a:rPr>
              <a:t>The valid and invalid classes</a:t>
            </a:r>
          </a:p>
          <a:p>
            <a:pPr marL="800100" lvl="1" indent="-342900">
              <a:lnSpc>
                <a:spcPct val="80000"/>
              </a:lnSpc>
            </a:pPr>
            <a:r>
              <a:rPr lang="en-US" sz="1600" b="1" dirty="0">
                <a:solidFill>
                  <a:srgbClr val="002B78"/>
                </a:solidFill>
              </a:rPr>
              <a:t>The boundary value test cases.</a:t>
            </a:r>
          </a:p>
          <a:p>
            <a:pPr marL="800100" lvl="1" indent="-342900">
              <a:lnSpc>
                <a:spcPct val="80000"/>
              </a:lnSpc>
            </a:pPr>
            <a:endParaRPr lang="en-US" sz="1600" b="1" dirty="0">
              <a:solidFill>
                <a:srgbClr val="002B78"/>
              </a:solidFill>
            </a:endParaRPr>
          </a:p>
          <a:p>
            <a:pPr marL="800100" lvl="1" indent="-342900">
              <a:lnSpc>
                <a:spcPct val="80000"/>
              </a:lnSpc>
            </a:pPr>
            <a:endParaRPr lang="en-US" sz="1600" b="1" dirty="0">
              <a:solidFill>
                <a:srgbClr val="002B78"/>
              </a:solidFill>
            </a:endParaRPr>
          </a:p>
          <a:p>
            <a:pPr marL="800100" lvl="1" indent="-342900">
              <a:lnSpc>
                <a:spcPct val="80000"/>
              </a:lnSpc>
            </a:pPr>
            <a:endParaRPr lang="en-US" sz="1600" b="1" dirty="0">
              <a:solidFill>
                <a:srgbClr val="002B78"/>
              </a:solidFill>
            </a:endParaRPr>
          </a:p>
          <a:p>
            <a:pPr marL="800100" lvl="1" indent="-342900">
              <a:lnSpc>
                <a:spcPct val="80000"/>
              </a:lnSpc>
            </a:pPr>
            <a:endParaRPr lang="en-US" sz="1600" b="1" dirty="0">
              <a:solidFill>
                <a:srgbClr val="002B78"/>
              </a:solidFill>
            </a:endParaRPr>
          </a:p>
          <a:p>
            <a:pPr>
              <a:lnSpc>
                <a:spcPct val="80000"/>
              </a:lnSpc>
              <a:buFontTx/>
              <a:buAutoNum type="arabicPeriod"/>
            </a:pPr>
            <a:endParaRPr lang="en-US" sz="1600" dirty="0"/>
          </a:p>
          <a:p>
            <a:pPr>
              <a:lnSpc>
                <a:spcPct val="80000"/>
              </a:lnSpc>
              <a:buFontTx/>
              <a:buAutoNum type="arabicPeriod"/>
            </a:pPr>
            <a:endParaRPr lang="en-US" sz="1600" dirty="0"/>
          </a:p>
          <a:p>
            <a:pPr marL="274320" lvl="1" indent="0">
              <a:lnSpc>
                <a:spcPct val="80000"/>
              </a:lnSpc>
              <a:buNone/>
            </a:pPr>
            <a:endParaRPr lang="en-US" sz="2000" dirty="0" smtClean="0"/>
          </a:p>
          <a:p>
            <a:pPr marL="274320" lvl="1" indent="0">
              <a:lnSpc>
                <a:spcPct val="80000"/>
              </a:lnSpc>
              <a:buNone/>
            </a:pPr>
            <a:r>
              <a:rPr lang="en-US" sz="2000" dirty="0" smtClean="0"/>
              <a:t>Number </a:t>
            </a:r>
            <a:r>
              <a:rPr lang="en-US" sz="2000" dirty="0"/>
              <a:t>of vans.</a:t>
            </a:r>
          </a:p>
          <a:p>
            <a:pPr marL="731520" lvl="1" indent="-457200">
              <a:lnSpc>
                <a:spcPct val="80000"/>
              </a:lnSpc>
              <a:buFont typeface="+mj-lt"/>
              <a:buAutoNum type="arabicPeriod"/>
            </a:pPr>
            <a:r>
              <a:rPr lang="en-US" sz="2000" dirty="0"/>
              <a:t>Valid: 0-400, 401-maxInt.</a:t>
            </a:r>
          </a:p>
          <a:p>
            <a:pPr marL="731520" lvl="1" indent="-457200">
              <a:lnSpc>
                <a:spcPct val="80000"/>
              </a:lnSpc>
              <a:buFont typeface="+mj-lt"/>
              <a:buAutoNum type="arabicPeriod"/>
            </a:pPr>
            <a:r>
              <a:rPr lang="en-US" sz="2000" dirty="0" smtClean="0"/>
              <a:t>Invalid</a:t>
            </a:r>
            <a:r>
              <a:rPr lang="en-US" sz="2000" dirty="0"/>
              <a:t>: &lt;0, not integers (decimal, letters, symbols, empty value), &gt; </a:t>
            </a:r>
            <a:r>
              <a:rPr lang="en-US" sz="2000" dirty="0" err="1"/>
              <a:t>maxInt</a:t>
            </a:r>
            <a:r>
              <a:rPr lang="en-US" sz="2000" dirty="0"/>
              <a:t>.</a:t>
            </a:r>
          </a:p>
          <a:p>
            <a:pPr marL="731520" lvl="1" indent="-457200">
              <a:lnSpc>
                <a:spcPct val="80000"/>
              </a:lnSpc>
              <a:buFont typeface="+mj-lt"/>
              <a:buAutoNum type="arabicPeriod"/>
            </a:pPr>
            <a:r>
              <a:rPr lang="en-US" sz="2000" dirty="0" smtClean="0"/>
              <a:t>-</a:t>
            </a:r>
            <a:r>
              <a:rPr lang="en-US" sz="2000" dirty="0"/>
              <a:t>1, 0, 1, 400, 401 (correct entry), 999 (correct entry), max integer I can enter , 1.2, </a:t>
            </a:r>
            <a:r>
              <a:rPr lang="en-US" sz="2000" dirty="0" err="1"/>
              <a:t>abc</a:t>
            </a:r>
            <a:r>
              <a:rPr lang="en-US" sz="2000" dirty="0"/>
              <a:t>, #%$&amp;^%&amp;*, leave the field empty.</a:t>
            </a:r>
          </a:p>
        </p:txBody>
      </p:sp>
      <p:sp>
        <p:nvSpPr>
          <p:cNvPr id="372740" name="Rectangle 4"/>
          <p:cNvSpPr>
            <a:spLocks noChangeArrowheads="1"/>
          </p:cNvSpPr>
          <p:nvPr/>
        </p:nvSpPr>
        <p:spPr bwMode="auto">
          <a:xfrm>
            <a:off x="558552" y="2420888"/>
            <a:ext cx="8153400" cy="1477970"/>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err="1">
                <a:solidFill>
                  <a:schemeClr val="tx1"/>
                </a:solidFill>
              </a:rPr>
              <a:t>FoodVan</a:t>
            </a:r>
            <a:r>
              <a:rPr lang="en-US" b="1" dirty="0">
                <a:solidFill>
                  <a:schemeClr val="tx1"/>
                </a:solidFill>
              </a:rPr>
              <a:t> delivers groceries to customers who order food over the Net. To decide whether to buy more vans, FV tracks the number of customers who call for a van. A clerk enters the number of calls into a database each day. Based on previous experience, the database is set to challenge (ask, “Are you sure?”) any number greater than 400 calls.</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12</a:t>
            </a:fld>
            <a:endParaRPr lang="ru-RU"/>
          </a:p>
        </p:txBody>
      </p:sp>
    </p:spTree>
    <p:extLst>
      <p:ext uri="{BB962C8B-B14F-4D97-AF65-F5344CB8AC3E}">
        <p14:creationId xmlns:p14="http://schemas.microsoft.com/office/powerpoint/2010/main" val="185395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2739">
                                            <p:txEl>
                                              <p:pRg st="11" end="11"/>
                                            </p:txEl>
                                          </p:spTgt>
                                        </p:tgtEl>
                                        <p:attrNameLst>
                                          <p:attrName>style.visibility</p:attrName>
                                        </p:attrNameLst>
                                      </p:cBhvr>
                                      <p:to>
                                        <p:strVal val="visible"/>
                                      </p:to>
                                    </p:set>
                                    <p:animEffect transition="in" filter="checkerboard(across)">
                                      <p:cBhvr>
                                        <p:cTn id="7" dur="500"/>
                                        <p:tgtEl>
                                          <p:spTgt spid="372739">
                                            <p:txEl>
                                              <p:pRg st="11" end="1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72739">
                                            <p:txEl>
                                              <p:pRg st="12" end="12"/>
                                            </p:txEl>
                                          </p:spTgt>
                                        </p:tgtEl>
                                        <p:attrNameLst>
                                          <p:attrName>style.visibility</p:attrName>
                                        </p:attrNameLst>
                                      </p:cBhvr>
                                      <p:to>
                                        <p:strVal val="visible"/>
                                      </p:to>
                                    </p:set>
                                    <p:animEffect transition="in" filter="checkerboard(across)">
                                      <p:cBhvr>
                                        <p:cTn id="10" dur="500"/>
                                        <p:tgtEl>
                                          <p:spTgt spid="372739">
                                            <p:txEl>
                                              <p:pRg st="12" end="1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72739">
                                            <p:txEl>
                                              <p:pRg st="13" end="13"/>
                                            </p:txEl>
                                          </p:spTgt>
                                        </p:tgtEl>
                                        <p:attrNameLst>
                                          <p:attrName>style.visibility</p:attrName>
                                        </p:attrNameLst>
                                      </p:cBhvr>
                                      <p:to>
                                        <p:strVal val="visible"/>
                                      </p:to>
                                    </p:set>
                                    <p:animEffect transition="in" filter="checkerboard(across)">
                                      <p:cBhvr>
                                        <p:cTn id="13" dur="500"/>
                                        <p:tgtEl>
                                          <p:spTgt spid="372739">
                                            <p:txEl>
                                              <p:pRg st="13" end="1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72739">
                                            <p:txEl>
                                              <p:pRg st="14" end="14"/>
                                            </p:txEl>
                                          </p:spTgt>
                                        </p:tgtEl>
                                        <p:attrNameLst>
                                          <p:attrName>style.visibility</p:attrName>
                                        </p:attrNameLst>
                                      </p:cBhvr>
                                      <p:to>
                                        <p:strVal val="visible"/>
                                      </p:to>
                                    </p:set>
                                    <p:animEffect transition="in" filter="checkerboard(across)">
                                      <p:cBhvr>
                                        <p:cTn id="16" dur="500"/>
                                        <p:tgtEl>
                                          <p:spTgt spid="3727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smtClean="0"/>
              <a:t>File-Problem</a:t>
            </a:r>
            <a:endParaRPr lang="ru-RU" dirty="0"/>
          </a:p>
        </p:txBody>
      </p:sp>
      <p:graphicFrame>
        <p:nvGraphicFramePr>
          <p:cNvPr id="335911" name="Group 39"/>
          <p:cNvGraphicFramePr>
            <a:graphicFrameLocks noGrp="1"/>
          </p:cNvGraphicFramePr>
          <p:nvPr>
            <p:ph sz="quarter" idx="1"/>
            <p:extLst>
              <p:ext uri="{D42A27DB-BD31-4B8C-83A1-F6EECF244321}">
                <p14:modId xmlns:p14="http://schemas.microsoft.com/office/powerpoint/2010/main" val="1045453185"/>
              </p:ext>
            </p:extLst>
          </p:nvPr>
        </p:nvGraphicFramePr>
        <p:xfrm>
          <a:off x="467544" y="2637421"/>
          <a:ext cx="8229600" cy="2340864"/>
        </p:xfrm>
        <a:graphic>
          <a:graphicData uri="http://schemas.openxmlformats.org/drawingml/2006/table">
            <a:tbl>
              <a:tblPr/>
              <a:tblGrid>
                <a:gridCol w="4114800"/>
                <a:gridCol w="4114800"/>
              </a:tblGrid>
              <a:tr h="2098675">
                <a:tc>
                  <a:txBody>
                    <a:bodyPr/>
                    <a:lstStyle/>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Valid file</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Locked file</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Very big file</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Not existing file</a:t>
                      </a:r>
                      <a:endParaRPr kumimoji="0" lang="ru-RU" sz="1800" b="1" i="0" u="none" strike="noStrike" cap="none" normalizeH="0" baseline="0" dirty="0" smtClean="0">
                        <a:ln>
                          <a:noFill/>
                        </a:ln>
                        <a:solidFill>
                          <a:srgbClr val="002B78"/>
                        </a:solidFill>
                        <a:effectLst/>
                        <a:latin typeface="+mn-lt"/>
                      </a:endParaRP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File over network</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Already opened file</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endParaRPr kumimoji="0" lang="ru-RU" sz="1800" b="0" i="0" u="none" strike="noStrike" cap="none" normalizeH="0" baseline="0" dirty="0" smtClean="0">
                        <a:ln>
                          <a:noFill/>
                        </a:ln>
                        <a:solidFill>
                          <a:schemeClr val="tx1"/>
                        </a:solidFill>
                        <a:effectLst/>
                        <a:latin typeface="+mn-lt"/>
                      </a:endParaRPr>
                    </a:p>
                  </a:txBody>
                  <a:tcPr marL="100771" marR="100771" horzOverflow="overflow">
                    <a:lnL cap="flat">
                      <a:noFill/>
                    </a:lnL>
                    <a:lnR>
                      <a:noFill/>
                    </a:lnR>
                    <a:lnT cap="flat">
                      <a:noFill/>
                    </a:lnT>
                    <a:lnB cap="flat">
                      <a:noFill/>
                    </a:lnB>
                    <a:lnTlToBr>
                      <a:noFill/>
                    </a:lnTlToBr>
                    <a:lnBlToTr>
                      <a:noFill/>
                    </a:lnBlToTr>
                    <a:noFill/>
                  </a:tcPr>
                </a:tc>
                <a:tc>
                  <a:txBody>
                    <a:bodyPr/>
                    <a:lstStyle/>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Wrong format file </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(extension, real contents)</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Empty file</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Corrupted file</a:t>
                      </a:r>
                    </a:p>
                    <a:p>
                      <a:pPr marL="457200" marR="0" lvl="1" indent="0" algn="l" defTabSz="914400" rtl="0" eaLnBrk="1" fontAlgn="base" latinLnBrk="0" hangingPunct="1">
                        <a:lnSpc>
                          <a:spcPct val="100000"/>
                        </a:lnSpc>
                        <a:spcBef>
                          <a:spcPct val="20000"/>
                        </a:spcBef>
                        <a:spcAft>
                          <a:spcPct val="0"/>
                        </a:spcAft>
                        <a:buClr>
                          <a:srgbClr val="002B78"/>
                        </a:buClr>
                        <a:buSzTx/>
                        <a:buFontTx/>
                        <a:buNone/>
                        <a:tabLst/>
                      </a:pPr>
                      <a:r>
                        <a:rPr kumimoji="0" lang="en-US" sz="1800" b="1" i="0" u="none" strike="noStrike" cap="none" normalizeH="0" baseline="0" dirty="0" smtClean="0">
                          <a:ln>
                            <a:noFill/>
                          </a:ln>
                          <a:solidFill>
                            <a:srgbClr val="002B78"/>
                          </a:solidFill>
                          <a:effectLst/>
                          <a:latin typeface="+mn-lt"/>
                        </a:rPr>
                        <a:t>Cancel operation</a:t>
                      </a:r>
                    </a:p>
                    <a:p>
                      <a:pPr marL="0" marR="0" lvl="0" indent="0" algn="l" defTabSz="914400" rtl="0" eaLnBrk="1" fontAlgn="base" latinLnBrk="0" hangingPunct="1">
                        <a:lnSpc>
                          <a:spcPct val="100000"/>
                        </a:lnSpc>
                        <a:spcBef>
                          <a:spcPct val="20000"/>
                        </a:spcBef>
                        <a:spcAft>
                          <a:spcPct val="0"/>
                        </a:spcAft>
                        <a:buClrTx/>
                        <a:buSzTx/>
                        <a:buFont typeface="Verdana" pitchFamily="34" charset="0"/>
                        <a:buNone/>
                        <a:tabLst/>
                      </a:pPr>
                      <a:endParaRPr kumimoji="0" lang="ru-RU" sz="1800" b="1" i="0" u="none" strike="noStrike" cap="none" normalizeH="0" baseline="0" dirty="0" smtClean="0">
                        <a:ln>
                          <a:noFill/>
                        </a:ln>
                        <a:solidFill>
                          <a:srgbClr val="002B78"/>
                        </a:solidFill>
                        <a:effectLst/>
                        <a:latin typeface="+mn-lt"/>
                      </a:endParaRPr>
                    </a:p>
                  </a:txBody>
                  <a:tcPr marL="100771" marR="100771" horzOverflow="overflow">
                    <a:lnL>
                      <a:noFill/>
                    </a:lnL>
                    <a:lnR cap="flat">
                      <a:noFill/>
                    </a:lnR>
                    <a:lnT cap="flat">
                      <a:noFill/>
                    </a:lnT>
                    <a:lnB cap="flat">
                      <a:noFill/>
                    </a:lnB>
                    <a:lnTlToBr>
                      <a:noFill/>
                    </a:lnTlToBr>
                    <a:lnBlToTr>
                      <a:noFill/>
                    </a:lnBlToTr>
                    <a:noFill/>
                  </a:tcPr>
                </a:tc>
              </a:tr>
            </a:tbl>
          </a:graphicData>
        </a:graphic>
      </p:graphicFrame>
      <p:sp>
        <p:nvSpPr>
          <p:cNvPr id="335875" name="Rectangle 3"/>
          <p:cNvSpPr>
            <a:spLocks noGrp="1" noChangeArrowheads="1"/>
          </p:cNvSpPr>
          <p:nvPr>
            <p:ph type="body" sz="half" idx="4294967295"/>
          </p:nvPr>
        </p:nvSpPr>
        <p:spPr>
          <a:xfrm>
            <a:off x="611560" y="1268760"/>
            <a:ext cx="7772400" cy="1658937"/>
          </a:xfrm>
        </p:spPr>
        <p:txBody>
          <a:bodyPr>
            <a:normAutofit/>
          </a:bodyPr>
          <a:lstStyle/>
          <a:p>
            <a:pPr marL="0" indent="0"/>
            <a:r>
              <a:rPr lang="en-US" sz="2400" dirty="0"/>
              <a:t>R1004. To open a file, the user should click on Open button, select from a dialog form and click on OK.</a:t>
            </a:r>
          </a:p>
          <a:p>
            <a:pPr marL="0" indent="0"/>
            <a:r>
              <a:rPr lang="en-US" sz="2400" dirty="0" smtClean="0"/>
              <a:t>Tests</a:t>
            </a:r>
            <a:r>
              <a:rPr lang="en-US" sz="2400" dirty="0"/>
              <a:t>?</a:t>
            </a:r>
            <a:endParaRPr lang="ru-RU" sz="2400" dirty="0"/>
          </a:p>
        </p:txBody>
      </p:sp>
      <p:sp>
        <p:nvSpPr>
          <p:cNvPr id="335913" name="Rectangle 41"/>
          <p:cNvSpPr>
            <a:spLocks noChangeArrowheads="1"/>
          </p:cNvSpPr>
          <p:nvPr/>
        </p:nvSpPr>
        <p:spPr bwMode="auto">
          <a:xfrm>
            <a:off x="781050" y="4749800"/>
            <a:ext cx="5927725" cy="1235075"/>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endParaRPr lang="en-US" sz="1500" b="1">
              <a:solidFill>
                <a:schemeClr val="tx1"/>
              </a:solidFill>
            </a:endParaRPr>
          </a:p>
          <a:p>
            <a:pPr>
              <a:buFontTx/>
              <a:buChar char="•"/>
            </a:pPr>
            <a:r>
              <a:rPr lang="en-US" sz="1500" b="1">
                <a:solidFill>
                  <a:schemeClr val="tx1"/>
                </a:solidFill>
              </a:rPr>
              <a:t>    Classes are not evident</a:t>
            </a:r>
          </a:p>
          <a:p>
            <a:pPr>
              <a:buFontTx/>
              <a:buChar char="•"/>
            </a:pPr>
            <a:r>
              <a:rPr lang="en-US" sz="1500" b="1">
                <a:solidFill>
                  <a:schemeClr val="tx1"/>
                </a:solidFill>
              </a:rPr>
              <a:t>    Often more negative tests</a:t>
            </a:r>
          </a:p>
          <a:p>
            <a:pPr>
              <a:buFontTx/>
              <a:buChar char="•"/>
            </a:pPr>
            <a:r>
              <a:rPr lang="en-US" sz="1500" b="1">
                <a:solidFill>
                  <a:schemeClr val="tx1"/>
                </a:solidFill>
              </a:rPr>
              <a:t>    Positive and negative may depend on specification</a:t>
            </a:r>
          </a:p>
          <a:p>
            <a:endParaRPr lang="en-US" sz="1500" b="1">
              <a:solidFill>
                <a:schemeClr val="tx1"/>
              </a:solidFill>
            </a:endParaRPr>
          </a:p>
        </p:txBody>
      </p:sp>
      <p:sp>
        <p:nvSpPr>
          <p:cNvPr id="3" name="Footer Placeholder 2"/>
          <p:cNvSpPr>
            <a:spLocks noGrp="1"/>
          </p:cNvSpPr>
          <p:nvPr>
            <p:ph type="ftr" sz="quarter" idx="11"/>
          </p:nvPr>
        </p:nvSpPr>
        <p:spPr/>
        <p:txBody>
          <a:bodyPr/>
          <a:lstStyle/>
          <a:p>
            <a:r>
              <a:rPr lang="en-US" dirty="0" smtClean="0"/>
              <a:t>® 2011. EPAM Systems. All rights reserved.</a:t>
            </a:r>
            <a:endParaRPr lang="ru-RU" dirty="0"/>
          </a:p>
        </p:txBody>
      </p:sp>
      <p:sp>
        <p:nvSpPr>
          <p:cNvPr id="4" name="Slide Number Placeholder 3"/>
          <p:cNvSpPr>
            <a:spLocks noGrp="1"/>
          </p:cNvSpPr>
          <p:nvPr>
            <p:ph type="sldNum" sz="quarter" idx="12"/>
          </p:nvPr>
        </p:nvSpPr>
        <p:spPr/>
        <p:txBody>
          <a:bodyPr/>
          <a:lstStyle/>
          <a:p>
            <a:fld id="{0EB6C2E2-7391-4BA5-9162-90ECE42707CD}" type="slidenum">
              <a:rPr lang="ru-RU" smtClean="0"/>
              <a:t>13</a:t>
            </a:fld>
            <a:endParaRPr lang="ru-RU"/>
          </a:p>
        </p:txBody>
      </p:sp>
    </p:spTree>
    <p:extLst>
      <p:ext uri="{BB962C8B-B14F-4D97-AF65-F5344CB8AC3E}">
        <p14:creationId xmlns:p14="http://schemas.microsoft.com/office/powerpoint/2010/main" val="4233161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5911"/>
                                        </p:tgtEl>
                                        <p:attrNameLst>
                                          <p:attrName>style.visibility</p:attrName>
                                        </p:attrNameLst>
                                      </p:cBhvr>
                                      <p:to>
                                        <p:strVal val="visible"/>
                                      </p:to>
                                    </p:set>
                                    <p:animEffect transition="in" filter="checkerboard(across)">
                                      <p:cBhvr>
                                        <p:cTn id="7" dur="500"/>
                                        <p:tgtEl>
                                          <p:spTgt spid="335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5913"/>
                                        </p:tgtEl>
                                        <p:attrNameLst>
                                          <p:attrName>style.visibility</p:attrName>
                                        </p:attrNameLst>
                                      </p:cBhvr>
                                      <p:to>
                                        <p:strVal val="visible"/>
                                      </p:to>
                                    </p:set>
                                    <p:animEffect transition="in" filter="checkerboard(across)">
                                      <p:cBhvr>
                                        <p:cTn id="12" dur="500"/>
                                        <p:tgtEl>
                                          <p:spTgt spid="335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t>
            </a:r>
            <a:r>
              <a:rPr lang="en-US" dirty="0" smtClean="0"/>
              <a:t>Date Field</a:t>
            </a:r>
            <a:endParaRPr lang="ru-RU" dirty="0"/>
          </a:p>
        </p:txBody>
      </p:sp>
      <p:sp>
        <p:nvSpPr>
          <p:cNvPr id="2" name="Slide Number Placeholder 1"/>
          <p:cNvSpPr>
            <a:spLocks noGrp="1"/>
          </p:cNvSpPr>
          <p:nvPr>
            <p:ph type="sldNum" sz="quarter" idx="12"/>
          </p:nvPr>
        </p:nvSpPr>
        <p:spPr/>
        <p:txBody>
          <a:bodyPr/>
          <a:lstStyle/>
          <a:p>
            <a:fld id="{90082C0A-FD4B-4B9A-82AC-43123171D2BD}" type="slidenum">
              <a:rPr lang="en-US" smtClean="0"/>
              <a:pPr/>
              <a:t>14</a:t>
            </a:fld>
            <a:endParaRPr lang="en-US"/>
          </a:p>
        </p:txBody>
      </p:sp>
      <p:graphicFrame>
        <p:nvGraphicFramePr>
          <p:cNvPr id="391197" name="Group 29"/>
          <p:cNvGraphicFramePr>
            <a:graphicFrameLocks noGrp="1"/>
          </p:cNvGraphicFramePr>
          <p:nvPr>
            <p:ph sz="quarter" idx="1"/>
            <p:extLst>
              <p:ext uri="{D42A27DB-BD31-4B8C-83A1-F6EECF244321}">
                <p14:modId xmlns:p14="http://schemas.microsoft.com/office/powerpoint/2010/main" val="3246497668"/>
              </p:ext>
            </p:extLst>
          </p:nvPr>
        </p:nvGraphicFramePr>
        <p:xfrm>
          <a:off x="5148064" y="1595680"/>
          <a:ext cx="3240360" cy="357188"/>
        </p:xfrm>
        <a:graphic>
          <a:graphicData uri="http://schemas.openxmlformats.org/drawingml/2006/table">
            <a:tbl>
              <a:tblPr>
                <a:tableStyleId>{8A107856-5554-42FB-B03E-39F5DBC370BA}</a:tableStyleId>
              </a:tblPr>
              <a:tblGrid>
                <a:gridCol w="1536756"/>
                <a:gridCol w="1703604"/>
              </a:tblGrid>
              <a:tr h="357188">
                <a:tc>
                  <a:txBody>
                    <a:bodyPr/>
                    <a:lstStyle/>
                    <a:p>
                      <a:pPr marL="0" marR="0" lvl="0" indent="0" algn="l"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u="none" strike="noStrike" cap="none" normalizeH="0" baseline="0" dirty="0" smtClean="0">
                          <a:ln>
                            <a:noFill/>
                          </a:ln>
                          <a:effectLst/>
                        </a:rPr>
                        <a:t>Date: </a:t>
                      </a:r>
                      <a:endParaRPr kumimoji="0" lang="ru-RU" sz="1600" b="1" i="0" u="none" strike="noStrike" cap="none" normalizeH="0" baseline="0" dirty="0" smtClean="0">
                        <a:ln>
                          <a:noFill/>
                        </a:ln>
                        <a:solidFill>
                          <a:srgbClr val="002B78"/>
                        </a:solidFill>
                        <a:effectLst/>
                        <a:latin typeface="Tahoma" pitchFamily="34" charset="0"/>
                      </a:endParaRPr>
                    </a:p>
                  </a:txBody>
                  <a:tcPr marL="321155" marR="321155"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u="none" strike="noStrike" cap="none" normalizeH="0" baseline="0" dirty="0" smtClean="0">
                          <a:ln>
                            <a:noFill/>
                          </a:ln>
                          <a:effectLst/>
                        </a:rPr>
                        <a:t> 3/12/06</a:t>
                      </a:r>
                      <a:endParaRPr kumimoji="0" lang="ru-RU" sz="1400" b="0" i="0" u="none" strike="noStrike" cap="none" normalizeH="0" baseline="0" dirty="0" smtClean="0">
                        <a:ln>
                          <a:noFill/>
                        </a:ln>
                        <a:solidFill>
                          <a:schemeClr val="tx1"/>
                        </a:solidFill>
                        <a:effectLst/>
                        <a:latin typeface="Tahoma" pitchFamily="34" charset="0"/>
                      </a:endParaRPr>
                    </a:p>
                  </a:txBody>
                  <a:tcPr marL="321155" marR="321155" horzOverflow="overflow"/>
                </a:tc>
              </a:tr>
            </a:tbl>
          </a:graphicData>
        </a:graphic>
      </p:graphicFrame>
      <p:sp>
        <p:nvSpPr>
          <p:cNvPr id="391198" name="Rectangle 30"/>
          <p:cNvSpPr>
            <a:spLocks noGrp="1" noChangeArrowheads="1"/>
          </p:cNvSpPr>
          <p:nvPr>
            <p:ph type="body" sz="half" idx="4294967295"/>
          </p:nvPr>
        </p:nvSpPr>
        <p:spPr>
          <a:xfrm>
            <a:off x="611560" y="1320500"/>
            <a:ext cx="7488832" cy="2324524"/>
          </a:xfrm>
        </p:spPr>
        <p:txBody>
          <a:bodyPr/>
          <a:lstStyle/>
          <a:p>
            <a:pPr marL="0" indent="0"/>
            <a:r>
              <a:rPr lang="en-US" sz="1800" dirty="0"/>
              <a:t>Any questions?</a:t>
            </a:r>
          </a:p>
          <a:p>
            <a:pPr marL="0" indent="0"/>
            <a:r>
              <a:rPr lang="en-US" sz="1800" dirty="0" smtClean="0"/>
              <a:t>What </a:t>
            </a:r>
            <a:r>
              <a:rPr lang="en-US" sz="1800" dirty="0"/>
              <a:t>are equivalence classes here?</a:t>
            </a:r>
          </a:p>
          <a:p>
            <a:pPr marL="0" indent="0"/>
            <a:r>
              <a:rPr lang="en-US" sz="1800" dirty="0"/>
              <a:t>Valid date, Invalid date.</a:t>
            </a:r>
          </a:p>
          <a:p>
            <a:pPr marL="0" indent="0"/>
            <a:r>
              <a:rPr lang="en-US" sz="1800" dirty="0" smtClean="0"/>
              <a:t>What </a:t>
            </a:r>
            <a:r>
              <a:rPr lang="en-US" sz="1800" dirty="0"/>
              <a:t>date is valid?</a:t>
            </a:r>
          </a:p>
          <a:p>
            <a:pPr marL="0" indent="0"/>
            <a:endParaRPr lang="en-US" sz="1600" dirty="0"/>
          </a:p>
          <a:p>
            <a:pPr marL="0" indent="0"/>
            <a:endParaRPr lang="en-US" sz="1600" dirty="0"/>
          </a:p>
          <a:p>
            <a:pPr marL="0" indent="0"/>
            <a:endParaRPr lang="ru-RU" sz="1600" dirty="0"/>
          </a:p>
        </p:txBody>
      </p:sp>
      <p:sp>
        <p:nvSpPr>
          <p:cNvPr id="391199" name="Text Box 31"/>
          <p:cNvSpPr txBox="1">
            <a:spLocks noChangeArrowheads="1"/>
          </p:cNvSpPr>
          <p:nvPr/>
        </p:nvSpPr>
        <p:spPr bwMode="auto">
          <a:xfrm>
            <a:off x="7020272" y="1260071"/>
            <a:ext cx="1312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t>m/</a:t>
            </a:r>
            <a:r>
              <a:rPr lang="en-US" sz="1600" dirty="0" err="1"/>
              <a:t>dd</a:t>
            </a:r>
            <a:r>
              <a:rPr lang="en-US" sz="1600" dirty="0"/>
              <a:t>/</a:t>
            </a:r>
            <a:r>
              <a:rPr lang="en-US" sz="1600" dirty="0" err="1"/>
              <a:t>yy</a:t>
            </a:r>
            <a:endParaRPr lang="ru-RU" sz="1600" dirty="0"/>
          </a:p>
        </p:txBody>
      </p:sp>
      <p:graphicFrame>
        <p:nvGraphicFramePr>
          <p:cNvPr id="391229" name="Group 61"/>
          <p:cNvGraphicFramePr>
            <a:graphicFrameLocks noGrp="1"/>
          </p:cNvGraphicFramePr>
          <p:nvPr>
            <p:extLst>
              <p:ext uri="{D42A27DB-BD31-4B8C-83A1-F6EECF244321}">
                <p14:modId xmlns:p14="http://schemas.microsoft.com/office/powerpoint/2010/main" val="3356906483"/>
              </p:ext>
            </p:extLst>
          </p:nvPr>
        </p:nvGraphicFramePr>
        <p:xfrm>
          <a:off x="1143000" y="3749675"/>
          <a:ext cx="6096000" cy="2179638"/>
        </p:xfrm>
        <a:graphic>
          <a:graphicData uri="http://schemas.openxmlformats.org/drawingml/2006/table">
            <a:tbl>
              <a:tblPr/>
              <a:tblGrid>
                <a:gridCol w="2032000"/>
                <a:gridCol w="2032000"/>
                <a:gridCol w="2032000"/>
              </a:tblGrid>
              <a:tr h="1509713">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dirty="0" smtClean="0">
                          <a:ln>
                            <a:noFill/>
                          </a:ln>
                          <a:solidFill>
                            <a:srgbClr val="002B78"/>
                          </a:solidFill>
                          <a:effectLst/>
                          <a:latin typeface="+mn-lt"/>
                        </a:rPr>
                        <a:t>Year</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endParaRPr kumimoji="0" lang="en-US" sz="1600" b="1" i="0" u="none" strike="noStrike" cap="none" normalizeH="0" baseline="0" dirty="0" smtClean="0">
                        <a:ln>
                          <a:noFill/>
                        </a:ln>
                        <a:solidFill>
                          <a:srgbClr val="002B78"/>
                        </a:solidFill>
                        <a:effectLst/>
                        <a:latin typeface="+mn-lt"/>
                      </a:endParaRP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dirty="0" smtClean="0">
                          <a:ln>
                            <a:noFill/>
                          </a:ln>
                          <a:solidFill>
                            <a:srgbClr val="002B78"/>
                          </a:solidFill>
                          <a:effectLst/>
                          <a:latin typeface="+mn-lt"/>
                        </a:rPr>
                        <a:t>0-99</a:t>
                      </a:r>
                      <a:endParaRPr kumimoji="0" lang="ru-RU" sz="1600" b="1" i="0" u="none" strike="noStrike" cap="none" normalizeH="0" baseline="0" dirty="0" smtClean="0">
                        <a:ln>
                          <a:noFill/>
                        </a:ln>
                        <a:solidFill>
                          <a:srgbClr val="002B78"/>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dirty="0" smtClean="0">
                          <a:ln>
                            <a:noFill/>
                          </a:ln>
                          <a:solidFill>
                            <a:srgbClr val="002B78"/>
                          </a:solidFill>
                          <a:effectLst/>
                          <a:latin typeface="+mn-lt"/>
                        </a:rPr>
                        <a:t>Month</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endParaRPr kumimoji="0" lang="en-US" sz="1600" b="1" i="0" u="none" strike="noStrike" cap="none" normalizeH="0" baseline="0" dirty="0" smtClean="0">
                        <a:ln>
                          <a:noFill/>
                        </a:ln>
                        <a:solidFill>
                          <a:srgbClr val="002B78"/>
                        </a:solidFill>
                        <a:effectLst/>
                        <a:latin typeface="+mn-lt"/>
                      </a:endParaRP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dirty="0" smtClean="0">
                          <a:ln>
                            <a:noFill/>
                          </a:ln>
                          <a:solidFill>
                            <a:srgbClr val="002B78"/>
                          </a:solidFill>
                          <a:effectLst/>
                          <a:latin typeface="+mn-lt"/>
                        </a:rPr>
                        <a:t>1-12</a:t>
                      </a:r>
                      <a:endParaRPr kumimoji="0" lang="ru-RU" sz="1600" b="1" i="0" u="none" strike="noStrike" cap="none" normalizeH="0" baseline="0" dirty="0" smtClean="0">
                        <a:ln>
                          <a:noFill/>
                        </a:ln>
                        <a:solidFill>
                          <a:srgbClr val="002B78"/>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rgbClr val="002B78"/>
                          </a:solidFill>
                          <a:effectLst/>
                          <a:latin typeface="+mn-lt"/>
                        </a:rPr>
                        <a:t>Day</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rgbClr val="002B78"/>
                          </a:solidFill>
                          <a:effectLst/>
                          <a:latin typeface="+mn-lt"/>
                        </a:rPr>
                        <a:t>1-28</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rgbClr val="002B78"/>
                          </a:solidFill>
                          <a:effectLst/>
                          <a:latin typeface="+mn-lt"/>
                        </a:rPr>
                        <a:t>1-29</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rgbClr val="002B78"/>
                          </a:solidFill>
                          <a:effectLst/>
                          <a:latin typeface="+mn-lt"/>
                        </a:rPr>
                        <a:t>1-30</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rgbClr val="002B78"/>
                          </a:solidFill>
                          <a:effectLst/>
                          <a:latin typeface="+mn-lt"/>
                        </a:rPr>
                        <a:t>1-31</a:t>
                      </a:r>
                      <a:endParaRPr kumimoji="0" lang="ru-RU" sz="1600" b="1" i="0" u="none" strike="noStrike" cap="none" normalizeH="0" baseline="0" smtClean="0">
                        <a:ln>
                          <a:noFill/>
                        </a:ln>
                        <a:solidFill>
                          <a:srgbClr val="002B78"/>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69925">
                <a:tc gridSpan="3">
                  <a:txBody>
                    <a:bodyPr/>
                    <a:lstStyle/>
                    <a:p>
                      <a:pPr marL="0" marR="0" lvl="0" indent="0" algn="l"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dirty="0" smtClean="0">
                          <a:ln>
                            <a:noFill/>
                          </a:ln>
                          <a:solidFill>
                            <a:srgbClr val="002B78"/>
                          </a:solidFill>
                          <a:effectLst/>
                          <a:latin typeface="+mn-lt"/>
                        </a:rPr>
                        <a:t>Delimiter       /</a:t>
                      </a:r>
                      <a:endParaRPr kumimoji="0" lang="ru-RU" sz="1600" b="1" i="0" u="none" strike="noStrike" cap="none" normalizeH="0" baseline="0" dirty="0" smtClean="0">
                        <a:ln>
                          <a:noFill/>
                        </a:ln>
                        <a:solidFill>
                          <a:srgbClr val="002B78"/>
                        </a:solidFill>
                        <a:effectLst/>
                        <a:latin typeface="+mn-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r>
            </a:tbl>
          </a:graphicData>
        </a:graphic>
      </p:graphicFrame>
      <p:sp>
        <p:nvSpPr>
          <p:cNvPr id="4" name="Footer Placeholder 3"/>
          <p:cNvSpPr>
            <a:spLocks noGrp="1"/>
          </p:cNvSpPr>
          <p:nvPr>
            <p:ph type="ftr" sz="quarter" idx="11"/>
          </p:nvPr>
        </p:nvSpPr>
        <p:spPr/>
        <p:txBody>
          <a:bodyPr/>
          <a:lstStyle/>
          <a:p>
            <a:r>
              <a:rPr lang="en-US" smtClean="0"/>
              <a:t>® 2011. EPAM Systems. All rights reserved.</a:t>
            </a:r>
            <a:endParaRPr lang="ru-RU"/>
          </a:p>
        </p:txBody>
      </p:sp>
    </p:spTree>
    <p:extLst>
      <p:ext uri="{BB962C8B-B14F-4D97-AF65-F5344CB8AC3E}">
        <p14:creationId xmlns:p14="http://schemas.microsoft.com/office/powerpoint/2010/main" val="2110155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1199"/>
                                        </p:tgtEl>
                                        <p:attrNameLst>
                                          <p:attrName>style.visibility</p:attrName>
                                        </p:attrNameLst>
                                      </p:cBhvr>
                                      <p:to>
                                        <p:strVal val="visible"/>
                                      </p:to>
                                    </p:set>
                                    <p:animEffect transition="in" filter="checkerboard(across)">
                                      <p:cBhvr>
                                        <p:cTn id="7" dur="500"/>
                                        <p:tgtEl>
                                          <p:spTgt spid="3911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91198">
                                            <p:txEl>
                                              <p:pRg st="1" end="1"/>
                                            </p:txEl>
                                          </p:spTgt>
                                        </p:tgtEl>
                                        <p:attrNameLst>
                                          <p:attrName>style.visibility</p:attrName>
                                        </p:attrNameLst>
                                      </p:cBhvr>
                                      <p:to>
                                        <p:strVal val="visible"/>
                                      </p:to>
                                    </p:set>
                                    <p:animEffect transition="in" filter="checkerboard(across)">
                                      <p:cBhvr>
                                        <p:cTn id="12" dur="500"/>
                                        <p:tgtEl>
                                          <p:spTgt spid="3911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91198">
                                            <p:txEl>
                                              <p:pRg st="2" end="2"/>
                                            </p:txEl>
                                          </p:spTgt>
                                        </p:tgtEl>
                                        <p:attrNameLst>
                                          <p:attrName>style.visibility</p:attrName>
                                        </p:attrNameLst>
                                      </p:cBhvr>
                                      <p:to>
                                        <p:strVal val="visible"/>
                                      </p:to>
                                    </p:set>
                                    <p:animEffect transition="in" filter="checkerboard(across)">
                                      <p:cBhvr>
                                        <p:cTn id="17" dur="500"/>
                                        <p:tgtEl>
                                          <p:spTgt spid="3911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91198">
                                            <p:txEl>
                                              <p:pRg st="3" end="3"/>
                                            </p:txEl>
                                          </p:spTgt>
                                        </p:tgtEl>
                                        <p:attrNameLst>
                                          <p:attrName>style.visibility</p:attrName>
                                        </p:attrNameLst>
                                      </p:cBhvr>
                                      <p:to>
                                        <p:strVal val="visible"/>
                                      </p:to>
                                    </p:set>
                                    <p:animEffect transition="in" filter="checkerboard(across)">
                                      <p:cBhvr>
                                        <p:cTn id="22" dur="500"/>
                                        <p:tgtEl>
                                          <p:spTgt spid="3911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91229"/>
                                        </p:tgtEl>
                                        <p:attrNameLst>
                                          <p:attrName>style.visibility</p:attrName>
                                        </p:attrNameLst>
                                      </p:cBhvr>
                                      <p:to>
                                        <p:strVal val="visible"/>
                                      </p:to>
                                    </p:set>
                                    <p:animEffect transition="in" filter="checkerboard(across)">
                                      <p:cBhvr>
                                        <p:cTn id="27" dur="500"/>
                                        <p:tgtEl>
                                          <p:spTgt spid="39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Date Field</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15</a:t>
            </a:fld>
            <a:endParaRPr lang="ru-RU"/>
          </a:p>
        </p:txBody>
      </p:sp>
      <p:graphicFrame>
        <p:nvGraphicFramePr>
          <p:cNvPr id="6" name="Group 155"/>
          <p:cNvGraphicFramePr>
            <a:graphicFrameLocks/>
          </p:cNvGraphicFramePr>
          <p:nvPr>
            <p:extLst>
              <p:ext uri="{D42A27DB-BD31-4B8C-83A1-F6EECF244321}">
                <p14:modId xmlns:p14="http://schemas.microsoft.com/office/powerpoint/2010/main" val="3250020285"/>
              </p:ext>
            </p:extLst>
          </p:nvPr>
        </p:nvGraphicFramePr>
        <p:xfrm>
          <a:off x="5724128" y="620688"/>
          <a:ext cx="2524125" cy="985838"/>
        </p:xfrm>
        <a:graphic>
          <a:graphicData uri="http://schemas.openxmlformats.org/drawingml/2006/table">
            <a:tbl>
              <a:tblPr/>
              <a:tblGrid>
                <a:gridCol w="863600"/>
                <a:gridCol w="863600"/>
                <a:gridCol w="796925"/>
              </a:tblGrid>
              <a:tr h="985838">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Year</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endParaRPr kumimoji="0" lang="en-US" sz="1000" b="1" i="0" u="none" strike="noStrike" cap="none" normalizeH="0" baseline="0" dirty="0" smtClean="0">
                        <a:ln>
                          <a:noFill/>
                        </a:ln>
                        <a:solidFill>
                          <a:srgbClr val="002B78"/>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0-99</a:t>
                      </a:r>
                      <a:endParaRPr kumimoji="0" lang="ru-RU" sz="1000" b="1" i="0" u="none" strike="noStrike" cap="none" normalizeH="0" baseline="0" dirty="0" smtClean="0">
                        <a:ln>
                          <a:noFill/>
                        </a:ln>
                        <a:solidFill>
                          <a:srgbClr val="002B78"/>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Month</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endParaRPr kumimoji="0" lang="en-US" sz="1000" b="1" i="0" u="none" strike="noStrike" cap="none" normalizeH="0" baseline="0" dirty="0" smtClean="0">
                        <a:ln>
                          <a:noFill/>
                        </a:ln>
                        <a:solidFill>
                          <a:srgbClr val="002B78"/>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1-12</a:t>
                      </a:r>
                      <a:endParaRPr kumimoji="0" lang="ru-RU" sz="1000" b="1" i="0" u="none" strike="noStrike" cap="none" normalizeH="0" baseline="0" dirty="0" smtClean="0">
                        <a:ln>
                          <a:noFill/>
                        </a:ln>
                        <a:solidFill>
                          <a:srgbClr val="002B78"/>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Day</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1-28</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1-29</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1-30</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000" b="1" i="0" u="none" strike="noStrike" cap="none" normalizeH="0" baseline="0" dirty="0" smtClean="0">
                          <a:ln>
                            <a:noFill/>
                          </a:ln>
                          <a:solidFill>
                            <a:srgbClr val="002B78"/>
                          </a:solidFill>
                          <a:effectLst/>
                          <a:latin typeface="Tahoma" pitchFamily="34" charset="0"/>
                        </a:rPr>
                        <a:t>1-31</a:t>
                      </a:r>
                      <a:endParaRPr kumimoji="0" lang="ru-RU" sz="1000" b="1" i="0" u="none" strike="noStrike" cap="none" normalizeH="0" baseline="0" dirty="0" smtClean="0">
                        <a:ln>
                          <a:noFill/>
                        </a:ln>
                        <a:solidFill>
                          <a:srgbClr val="002B78"/>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156"/>
          <p:cNvGraphicFramePr>
            <a:graphicFrameLocks noGrp="1"/>
          </p:cNvGraphicFramePr>
          <p:nvPr>
            <p:extLst>
              <p:ext uri="{D42A27DB-BD31-4B8C-83A1-F6EECF244321}">
                <p14:modId xmlns:p14="http://schemas.microsoft.com/office/powerpoint/2010/main" val="858310666"/>
              </p:ext>
            </p:extLst>
          </p:nvPr>
        </p:nvGraphicFramePr>
        <p:xfrm>
          <a:off x="683568" y="1916832"/>
          <a:ext cx="7894637" cy="4361244"/>
        </p:xfrm>
        <a:graphic>
          <a:graphicData uri="http://schemas.openxmlformats.org/drawingml/2006/table">
            <a:tbl>
              <a:tblPr/>
              <a:tblGrid>
                <a:gridCol w="2522537"/>
                <a:gridCol w="1843088"/>
                <a:gridCol w="3529012"/>
              </a:tblGrid>
              <a:tr h="431800">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dirty="0" smtClean="0">
                          <a:ln>
                            <a:noFill/>
                          </a:ln>
                          <a:solidFill>
                            <a:schemeClr val="bg1"/>
                          </a:solidFill>
                          <a:effectLst/>
                          <a:latin typeface="+mn-lt"/>
                        </a:rPr>
                        <a:t>Test</a:t>
                      </a:r>
                      <a:endParaRPr kumimoji="0" lang="ru-RU" sz="1600" b="1" i="0" u="none" strike="noStrike" cap="none" normalizeH="0" baseline="0" dirty="0" smtClean="0">
                        <a:ln>
                          <a:noFill/>
                        </a:ln>
                        <a:solidFill>
                          <a:schemeClr val="bg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002C78"/>
                        </a:gs>
                        <a:gs pos="100000">
                          <a:srgbClr val="002C78">
                            <a:gamma/>
                            <a:tint val="75294"/>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chemeClr val="bg1"/>
                          </a:solidFill>
                          <a:effectLst/>
                          <a:latin typeface="+mn-lt"/>
                        </a:rPr>
                        <a:t>Valid border</a:t>
                      </a:r>
                      <a:endParaRPr kumimoji="0" lang="ru-RU" sz="1600" b="1" i="0" u="none" strike="noStrike" cap="none" normalizeH="0" baseline="0" smtClean="0">
                        <a:ln>
                          <a:noFill/>
                        </a:ln>
                        <a:solidFill>
                          <a:schemeClr val="bg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002C78"/>
                        </a:gs>
                        <a:gs pos="100000">
                          <a:srgbClr val="002C78">
                            <a:gamma/>
                            <a:tint val="75294"/>
                            <a:invGamma/>
                          </a:srgbClr>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600" b="1" i="0" u="none" strike="noStrike" cap="none" normalizeH="0" baseline="0" smtClean="0">
                          <a:ln>
                            <a:noFill/>
                          </a:ln>
                          <a:solidFill>
                            <a:schemeClr val="bg1"/>
                          </a:solidFill>
                          <a:effectLst/>
                          <a:latin typeface="+mn-lt"/>
                        </a:rPr>
                        <a:t>Invalid border</a:t>
                      </a:r>
                      <a:endParaRPr kumimoji="0" lang="ru-RU" sz="1600" b="1" i="0" u="none" strike="noStrike" cap="none" normalizeH="0" baseline="0" smtClean="0">
                        <a:ln>
                          <a:noFill/>
                        </a:ln>
                        <a:solidFill>
                          <a:schemeClr val="bg1"/>
                        </a:solidFill>
                        <a:effectLst/>
                        <a:latin typeface="+mn-lt"/>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gradFill rotWithShape="1">
                      <a:gsLst>
                        <a:gs pos="0">
                          <a:srgbClr val="002C78"/>
                        </a:gs>
                        <a:gs pos="100000">
                          <a:srgbClr val="002C78">
                            <a:gamma/>
                            <a:tint val="75294"/>
                            <a:invGamma/>
                          </a:srgbClr>
                        </a:gs>
                      </a:gsLst>
                      <a:lin ang="5400000" scaled="1"/>
                    </a:gradFill>
                  </a:tcPr>
                </a:tc>
              </a:tr>
              <a:tr h="731838">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Min  day, month, year</a:t>
                      </a:r>
                    </a:p>
                  </a:txBody>
                  <a:tcPr horzOverflow="overflow">
                    <a:lnL cap="flat">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1/1/0</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0/1/0</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1/0/0</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1/1/-1</a:t>
                      </a:r>
                    </a:p>
                  </a:txBody>
                  <a:tcPr horzOverflow="overflow">
                    <a:lnL>
                      <a:noFill/>
                    </a:lnL>
                    <a:lnR cap="flat">
                      <a:noFill/>
                    </a:lnR>
                    <a:lnT w="12700" cap="flat" cmpd="sng" algn="ctr">
                      <a:solidFill>
                        <a:schemeClr val="bg1"/>
                      </a:solidFill>
                      <a:prstDash val="solid"/>
                      <a:round/>
                      <a:headEnd type="none" w="med" len="med"/>
                      <a:tailEnd type="none" w="med" len="med"/>
                    </a:lnT>
                    <a:lnB>
                      <a:noFill/>
                    </a:lnB>
                    <a:lnTlToBr>
                      <a:noFill/>
                    </a:lnTlToBr>
                    <a:lnBlToTr>
                      <a:noFill/>
                    </a:lnBlToTr>
                    <a:noFill/>
                  </a:tcPr>
                </a:tc>
              </a:tr>
              <a:tr h="733425">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Max  day, month, year</a:t>
                      </a:r>
                      <a:endParaRPr kumimoji="0" lang="ru-RU" sz="1400" b="0" i="0" u="none" strike="noStrike" cap="none" normalizeH="0" baseline="0" smtClean="0">
                        <a:ln>
                          <a:noFill/>
                        </a:ln>
                        <a:solidFill>
                          <a:schemeClr val="tx1"/>
                        </a:solidFill>
                        <a:effectLst/>
                        <a:latin typeface="+mn-lt"/>
                      </a:endParaRPr>
                    </a:p>
                  </a:txBody>
                  <a:tcPr horzOverflow="overflow">
                    <a:lnL cap="flat">
                      <a:noFill/>
                    </a:lnL>
                    <a:lnR>
                      <a:noFill/>
                    </a:lnR>
                    <a:lnT>
                      <a:noFill/>
                    </a:lnT>
                    <a:lnB>
                      <a:noFill/>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12/31/99</a:t>
                      </a:r>
                    </a:p>
                  </a:txBody>
                  <a:tcPr horzOverflow="overflow">
                    <a:lnL>
                      <a:noFill/>
                    </a:lnL>
                    <a:lnR>
                      <a:noFill/>
                    </a:lnR>
                    <a:lnT>
                      <a:noFill/>
                    </a:lnT>
                    <a:lnB>
                      <a:noFill/>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13/31/99</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12/32/99</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12/31/100</a:t>
                      </a:r>
                    </a:p>
                  </a:txBody>
                  <a:tcPr horzOverflow="overflow">
                    <a:lnL>
                      <a:noFill/>
                    </a:lnL>
                    <a:lnR cap="flat">
                      <a:noFill/>
                    </a:lnR>
                    <a:lnT>
                      <a:noFill/>
                    </a:lnT>
                    <a:lnB>
                      <a:noFill/>
                    </a:lnB>
                    <a:lnTlToBr>
                      <a:noFill/>
                    </a:lnTlToBr>
                    <a:lnBlToTr>
                      <a:noFill/>
                    </a:lnBlToTr>
                    <a:solidFill>
                      <a:srgbClr val="EAEAEA"/>
                    </a:solidFill>
                  </a:tcPr>
                </a:tc>
              </a:tr>
              <a:tr h="731838">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Max day</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2/29/20</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2/28/01</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04/30/65</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2/30/20</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29/2/01</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04/31/65</a:t>
                      </a:r>
                    </a:p>
                  </a:txBody>
                  <a:tcPr horzOverflow="overflow">
                    <a:lnL>
                      <a:noFill/>
                    </a:lnL>
                    <a:lnR cap="flat">
                      <a:noFill/>
                    </a:lnR>
                    <a:lnT>
                      <a:noFill/>
                    </a:lnT>
                    <a:lnB>
                      <a:noFill/>
                    </a:lnB>
                    <a:lnTlToBr>
                      <a:noFill/>
                    </a:lnTlToBr>
                    <a:lnBlToTr>
                      <a:noFill/>
                    </a:lnBlToTr>
                    <a:noFill/>
                  </a:tcPr>
                </a:tc>
              </a:tr>
              <a:tr h="765175">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Letters, incorrect delimiters, special symbols </a:t>
                      </a:r>
                    </a:p>
                  </a:txBody>
                  <a:tcPr horzOverflow="overflow">
                    <a:lnL cap="flat">
                      <a:noFill/>
                    </a:lnL>
                    <a:lnR>
                      <a:noFill/>
                    </a:lnR>
                    <a:lnT>
                      <a:noFill/>
                    </a:lnT>
                    <a:lnB>
                      <a:noFill/>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a:t>
                      </a:r>
                      <a:endParaRPr kumimoji="0" lang="ru-RU" sz="1400" b="0" i="0" u="none" strike="noStrike" cap="none" normalizeH="0" baseline="0" smtClean="0">
                        <a:ln>
                          <a:noFill/>
                        </a:ln>
                        <a:solidFill>
                          <a:schemeClr val="tx1"/>
                        </a:solidFill>
                        <a:effectLst/>
                        <a:latin typeface="+mn-lt"/>
                      </a:endParaRPr>
                    </a:p>
                  </a:txBody>
                  <a:tcPr horzOverflow="overflow">
                    <a:lnL>
                      <a:noFill/>
                    </a:lnL>
                    <a:lnR>
                      <a:noFill/>
                    </a:lnR>
                    <a:lnT>
                      <a:noFill/>
                    </a:lnT>
                    <a:lnB>
                      <a:noFill/>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March</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3.12.06</a:t>
                      </a:r>
                    </a:p>
                    <a:p>
                      <a:pPr marL="0" marR="0" lvl="0" indent="0" algn="ctr"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smtClean="0">
                          <a:ln>
                            <a:noFill/>
                          </a:ln>
                          <a:solidFill>
                            <a:schemeClr val="tx1"/>
                          </a:solidFill>
                          <a:effectLst/>
                          <a:latin typeface="+mn-lt"/>
                        </a:rPr>
                        <a:t>!@#$%^&amp;*()_+|{}</a:t>
                      </a:r>
                    </a:p>
                  </a:txBody>
                  <a:tcPr horzOverflow="overflow">
                    <a:lnL>
                      <a:noFill/>
                    </a:lnL>
                    <a:lnR cap="flat">
                      <a:noFill/>
                    </a:lnR>
                    <a:lnT>
                      <a:noFill/>
                    </a:lnT>
                    <a:lnB>
                      <a:noFill/>
                    </a:lnB>
                    <a:lnTlToBr>
                      <a:noFill/>
                    </a:lnTlToBr>
                    <a:lnBlToTr>
                      <a:noFill/>
                    </a:lnBlToTr>
                    <a:solidFill>
                      <a:srgbClr val="EAEAEA"/>
                    </a:solidFill>
                  </a:tcPr>
                </a:tc>
              </a:tr>
              <a:tr h="661988">
                <a:tc gridSpan="3">
                  <a:txBody>
                    <a:bodyPr/>
                    <a:lstStyle/>
                    <a:p>
                      <a:pPr marL="0" marR="0" lvl="0" indent="0" algn="l" defTabSz="914400" rtl="0" eaLnBrk="1" fontAlgn="base" latinLnBrk="0" hangingPunct="1">
                        <a:lnSpc>
                          <a:spcPct val="100000"/>
                        </a:lnSpc>
                        <a:spcBef>
                          <a:spcPct val="20000"/>
                        </a:spcBef>
                        <a:spcAft>
                          <a:spcPct val="0"/>
                        </a:spcAft>
                        <a:buClrTx/>
                        <a:buSzTx/>
                        <a:buFont typeface="Verdana" pitchFamily="34" charset="0"/>
                        <a:buNone/>
                        <a:tabLst/>
                      </a:pPr>
                      <a:r>
                        <a:rPr kumimoji="0" lang="en-US" sz="1400" b="0" i="0" u="none" strike="noStrike" cap="none" normalizeH="0" baseline="0" dirty="0" smtClean="0">
                          <a:ln>
                            <a:noFill/>
                          </a:ln>
                          <a:solidFill>
                            <a:schemeClr val="tx1"/>
                          </a:solidFill>
                          <a:effectLst/>
                          <a:latin typeface="+mn-lt"/>
                        </a:rPr>
                        <a:t>Empty value (valid or not- depends on requirement)</a:t>
                      </a:r>
                      <a:endParaRPr kumimoji="0" lang="ru-RU" sz="1400" b="0" i="0" u="none" strike="noStrike" cap="none" normalizeH="0" baseline="0" dirty="0" smtClean="0">
                        <a:ln>
                          <a:noFill/>
                        </a:ln>
                        <a:solidFill>
                          <a:schemeClr val="tx1"/>
                        </a:solidFill>
                        <a:effectLst/>
                        <a:latin typeface="+mn-lt"/>
                      </a:endParaRPr>
                    </a:p>
                  </a:txBody>
                  <a:tcPr horzOverflow="overflow">
                    <a:lnL cap="flat">
                      <a:noFill/>
                    </a:lnL>
                    <a:lnR cap="flat">
                      <a:noFill/>
                    </a:lnR>
                    <a:lnT>
                      <a:noFill/>
                    </a:lnT>
                    <a:lnB cap="flat">
                      <a:noFill/>
                    </a:lnB>
                    <a:lnTlToBr>
                      <a:noFill/>
                    </a:lnTlToBr>
                    <a:lnBlToTr>
                      <a:noFill/>
                    </a:lnBlToTr>
                    <a:noFill/>
                  </a:tcPr>
                </a:tc>
                <a:tc hMerge="1">
                  <a:txBody>
                    <a:bodyPr/>
                    <a:lstStyle/>
                    <a:p>
                      <a:endParaRPr lang="ru-RU"/>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109555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sz="2000"/>
              <a:t>Example: Hidden Relations</a:t>
            </a:r>
            <a:endParaRPr lang="ru-RU" sz="2000"/>
          </a:p>
        </p:txBody>
      </p:sp>
      <p:sp>
        <p:nvSpPr>
          <p:cNvPr id="403459" name="Rectangle 3"/>
          <p:cNvSpPr>
            <a:spLocks noGrp="1" noChangeArrowheads="1"/>
          </p:cNvSpPr>
          <p:nvPr>
            <p:ph type="body" idx="1"/>
          </p:nvPr>
        </p:nvSpPr>
        <p:spPr>
          <a:xfrm>
            <a:off x="457200" y="1337593"/>
            <a:ext cx="8472488" cy="4971727"/>
          </a:xfrm>
        </p:spPr>
        <p:txBody>
          <a:bodyPr>
            <a:normAutofit fontScale="92500" lnSpcReduction="20000"/>
          </a:bodyPr>
          <a:lstStyle/>
          <a:p>
            <a:r>
              <a:rPr lang="en-US" sz="1700" dirty="0">
                <a:solidFill>
                  <a:schemeClr val="tx1">
                    <a:lumMod val="50000"/>
                    <a:lumOff val="50000"/>
                  </a:schemeClr>
                </a:solidFill>
              </a:rPr>
              <a:t>R 1005 To delete user, click “Delete User” button.</a:t>
            </a:r>
          </a:p>
          <a:p>
            <a:r>
              <a:rPr lang="en-US" sz="1700" dirty="0">
                <a:solidFill>
                  <a:schemeClr val="tx1">
                    <a:lumMod val="50000"/>
                    <a:lumOff val="50000"/>
                  </a:schemeClr>
                </a:solidFill>
              </a:rPr>
              <a:t>…</a:t>
            </a:r>
          </a:p>
          <a:p>
            <a:r>
              <a:rPr lang="en-US" sz="1700" dirty="0">
                <a:solidFill>
                  <a:schemeClr val="tx1">
                    <a:lumMod val="50000"/>
                    <a:lumOff val="50000"/>
                  </a:schemeClr>
                </a:solidFill>
              </a:rPr>
              <a:t>R 1015 To delete Role, click “Delete Role” button.</a:t>
            </a:r>
          </a:p>
          <a:p>
            <a:r>
              <a:rPr lang="en-US" sz="1700" dirty="0">
                <a:solidFill>
                  <a:schemeClr val="tx1">
                    <a:lumMod val="50000"/>
                    <a:lumOff val="50000"/>
                  </a:schemeClr>
                </a:solidFill>
              </a:rPr>
              <a:t>…</a:t>
            </a:r>
          </a:p>
          <a:p>
            <a:r>
              <a:rPr lang="en-US" sz="1700" dirty="0">
                <a:solidFill>
                  <a:schemeClr val="tx1">
                    <a:lumMod val="50000"/>
                    <a:lumOff val="50000"/>
                  </a:schemeClr>
                </a:solidFill>
              </a:rPr>
              <a:t>R 2017 User must have at least one role.</a:t>
            </a:r>
          </a:p>
          <a:p>
            <a:r>
              <a:rPr lang="en-US" sz="1400" dirty="0">
                <a:solidFill>
                  <a:schemeClr val="tx1">
                    <a:lumMod val="50000"/>
                    <a:lumOff val="50000"/>
                  </a:schemeClr>
                </a:solidFill>
              </a:rPr>
              <a:t>…</a:t>
            </a:r>
          </a:p>
          <a:p>
            <a:r>
              <a:rPr lang="en-US" sz="1800" dirty="0"/>
              <a:t>R 2099 It should be possible to set user as “Responsible for all” in the system. </a:t>
            </a:r>
          </a:p>
          <a:p>
            <a:endParaRPr lang="en-US" sz="1800" dirty="0"/>
          </a:p>
          <a:p>
            <a:r>
              <a:rPr lang="en-US" sz="1800" dirty="0"/>
              <a:t>R 2101 “Responsible for all” user must have “System Administrator” role.</a:t>
            </a:r>
          </a:p>
          <a:p>
            <a:endParaRPr lang="en-US" sz="1400" dirty="0"/>
          </a:p>
          <a:p>
            <a:pPr lvl="1"/>
            <a:r>
              <a:rPr lang="en-US" sz="1900" dirty="0"/>
              <a:t>What if we delete “System Administrator” role?</a:t>
            </a:r>
          </a:p>
          <a:p>
            <a:pPr lvl="1"/>
            <a:r>
              <a:rPr lang="en-US" sz="1900" dirty="0"/>
              <a:t>What if we remove “System Administrator” role from user that is now “Responsible for All”?</a:t>
            </a:r>
          </a:p>
          <a:p>
            <a:pPr lvl="1"/>
            <a:r>
              <a:rPr lang="en-US" sz="1900" dirty="0"/>
              <a:t>What if we delete “Responsible for All” user?</a:t>
            </a:r>
          </a:p>
          <a:p>
            <a:pPr lvl="1"/>
            <a:r>
              <a:rPr lang="en-US" sz="1900" dirty="0"/>
              <a:t>What if there are no users with “System Administrator” role in the system?</a:t>
            </a:r>
          </a:p>
          <a:p>
            <a:pPr lvl="1"/>
            <a:r>
              <a:rPr lang="en-US" sz="1900" dirty="0"/>
              <a:t>What if we rename “System Administrator” role?</a:t>
            </a:r>
          </a:p>
          <a:p>
            <a:pPr lvl="1"/>
            <a:r>
              <a:rPr lang="en-US" sz="1900" dirty="0"/>
              <a:t>Can there be no “Responsible for All” user in the system? Can there be 2 “Responsible for All” users?</a:t>
            </a:r>
            <a:endParaRPr lang="ru-RU" sz="1900"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16</a:t>
            </a:fld>
            <a:endParaRPr lang="ru-RU"/>
          </a:p>
        </p:txBody>
      </p:sp>
    </p:spTree>
    <p:extLst>
      <p:ext uri="{BB962C8B-B14F-4D97-AF65-F5344CB8AC3E}">
        <p14:creationId xmlns:p14="http://schemas.microsoft.com/office/powerpoint/2010/main" val="1025721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03459">
                                            <p:txEl>
                                              <p:pRg st="10" end="10"/>
                                            </p:txEl>
                                          </p:spTgt>
                                        </p:tgtEl>
                                        <p:attrNameLst>
                                          <p:attrName>style.visibility</p:attrName>
                                        </p:attrNameLst>
                                      </p:cBhvr>
                                      <p:to>
                                        <p:strVal val="visible"/>
                                      </p:to>
                                    </p:set>
                                    <p:animEffect transition="in" filter="checkerboard(across)">
                                      <p:cBhvr>
                                        <p:cTn id="7" dur="500"/>
                                        <p:tgtEl>
                                          <p:spTgt spid="403459">
                                            <p:txEl>
                                              <p:pRg st="10" end="1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03459">
                                            <p:txEl>
                                              <p:pRg st="11" end="11"/>
                                            </p:txEl>
                                          </p:spTgt>
                                        </p:tgtEl>
                                        <p:attrNameLst>
                                          <p:attrName>style.visibility</p:attrName>
                                        </p:attrNameLst>
                                      </p:cBhvr>
                                      <p:to>
                                        <p:strVal val="visible"/>
                                      </p:to>
                                    </p:set>
                                    <p:animEffect transition="in" filter="checkerboard(across)">
                                      <p:cBhvr>
                                        <p:cTn id="10" dur="500"/>
                                        <p:tgtEl>
                                          <p:spTgt spid="403459">
                                            <p:txEl>
                                              <p:pRg st="11" end="1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03459">
                                            <p:txEl>
                                              <p:pRg st="12" end="12"/>
                                            </p:txEl>
                                          </p:spTgt>
                                        </p:tgtEl>
                                        <p:attrNameLst>
                                          <p:attrName>style.visibility</p:attrName>
                                        </p:attrNameLst>
                                      </p:cBhvr>
                                      <p:to>
                                        <p:strVal val="visible"/>
                                      </p:to>
                                    </p:set>
                                    <p:animEffect transition="in" filter="checkerboard(across)">
                                      <p:cBhvr>
                                        <p:cTn id="13" dur="500"/>
                                        <p:tgtEl>
                                          <p:spTgt spid="403459">
                                            <p:txEl>
                                              <p:pRg st="12" end="1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03459">
                                            <p:txEl>
                                              <p:pRg st="13" end="13"/>
                                            </p:txEl>
                                          </p:spTgt>
                                        </p:tgtEl>
                                        <p:attrNameLst>
                                          <p:attrName>style.visibility</p:attrName>
                                        </p:attrNameLst>
                                      </p:cBhvr>
                                      <p:to>
                                        <p:strVal val="visible"/>
                                      </p:to>
                                    </p:set>
                                    <p:animEffect transition="in" filter="checkerboard(across)">
                                      <p:cBhvr>
                                        <p:cTn id="16" dur="500"/>
                                        <p:tgtEl>
                                          <p:spTgt spid="403459">
                                            <p:txEl>
                                              <p:pRg st="13" end="1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03459">
                                            <p:txEl>
                                              <p:pRg st="14" end="14"/>
                                            </p:txEl>
                                          </p:spTgt>
                                        </p:tgtEl>
                                        <p:attrNameLst>
                                          <p:attrName>style.visibility</p:attrName>
                                        </p:attrNameLst>
                                      </p:cBhvr>
                                      <p:to>
                                        <p:strVal val="visible"/>
                                      </p:to>
                                    </p:set>
                                    <p:animEffect transition="in" filter="checkerboard(across)">
                                      <p:cBhvr>
                                        <p:cTn id="19" dur="500"/>
                                        <p:tgtEl>
                                          <p:spTgt spid="403459">
                                            <p:txEl>
                                              <p:pRg st="14" end="1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403459">
                                            <p:txEl>
                                              <p:pRg st="15" end="15"/>
                                            </p:txEl>
                                          </p:spTgt>
                                        </p:tgtEl>
                                        <p:attrNameLst>
                                          <p:attrName>style.visibility</p:attrName>
                                        </p:attrNameLst>
                                      </p:cBhvr>
                                      <p:to>
                                        <p:strVal val="visible"/>
                                      </p:to>
                                    </p:set>
                                    <p:animEffect transition="in" filter="checkerboard(across)">
                                      <p:cBhvr>
                                        <p:cTn id="22" dur="500"/>
                                        <p:tgtEl>
                                          <p:spTgt spid="4034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Conclusion</a:t>
            </a:r>
            <a:endParaRPr lang="ru-RU"/>
          </a:p>
        </p:txBody>
      </p:sp>
      <p:sp>
        <p:nvSpPr>
          <p:cNvPr id="338947" name="Rectangle 3"/>
          <p:cNvSpPr>
            <a:spLocks noGrp="1" noChangeArrowheads="1"/>
          </p:cNvSpPr>
          <p:nvPr>
            <p:ph type="body" idx="1"/>
          </p:nvPr>
        </p:nvSpPr>
        <p:spPr/>
        <p:txBody>
          <a:bodyPr/>
          <a:lstStyle/>
          <a:p>
            <a:pPr marL="514350" indent="-514350">
              <a:buFont typeface="+mj-lt"/>
              <a:buAutoNum type="arabicPeriod"/>
            </a:pPr>
            <a:r>
              <a:rPr lang="en-US" dirty="0" smtClean="0"/>
              <a:t>Start </a:t>
            </a:r>
            <a:r>
              <a:rPr lang="en-US" dirty="0"/>
              <a:t>with obvious and simple tests. </a:t>
            </a:r>
            <a:r>
              <a:rPr lang="en-US" b="0" i="1" dirty="0"/>
              <a:t>Test the program with easy-to-pass values that will be taken as serious issues if the program fails.</a:t>
            </a:r>
          </a:p>
          <a:p>
            <a:pPr marL="514350" indent="-514350">
              <a:buFont typeface="+mj-lt"/>
              <a:buAutoNum type="arabicPeriod"/>
            </a:pPr>
            <a:r>
              <a:rPr lang="en-US" dirty="0" smtClean="0"/>
              <a:t>Look </a:t>
            </a:r>
            <a:r>
              <a:rPr lang="en-US" dirty="0"/>
              <a:t>for more powerful tests. How to break it? </a:t>
            </a:r>
            <a:r>
              <a:rPr lang="en-US" b="0" i="1" dirty="0"/>
              <a:t>Once the program can survive the easy tests, put on your thinking cap and look systematically for  challenges.</a:t>
            </a:r>
          </a:p>
          <a:p>
            <a:pPr marL="514350" indent="-514350">
              <a:buFont typeface="+mj-lt"/>
              <a:buAutoNum type="arabicPeriod"/>
            </a:pPr>
            <a:r>
              <a:rPr lang="en-US" dirty="0" smtClean="0"/>
              <a:t>Pick </a:t>
            </a:r>
            <a:r>
              <a:rPr lang="en-US" dirty="0"/>
              <a:t>boundary conditions. </a:t>
            </a:r>
            <a:r>
              <a:rPr lang="en-US" b="0" i="1" dirty="0"/>
              <a:t>There will be too many good tests. You need a strategy for picking and choosing.</a:t>
            </a:r>
          </a:p>
          <a:p>
            <a:pPr marL="514350" indent="-514350">
              <a:buFont typeface="+mj-lt"/>
              <a:buAutoNum type="arabicPeriod"/>
            </a:pPr>
            <a:r>
              <a:rPr lang="en-US" dirty="0" smtClean="0"/>
              <a:t>Do </a:t>
            </a:r>
            <a:r>
              <a:rPr lang="en-US" dirty="0"/>
              <a:t>some exploratory testing. </a:t>
            </a:r>
            <a:r>
              <a:rPr lang="en-US" b="0" i="1" dirty="0"/>
              <a:t>Run new tests every week, from the first week to the last week of the project.</a:t>
            </a:r>
            <a:endParaRPr lang="en-US" dirty="0"/>
          </a:p>
          <a:p>
            <a:pPr marL="514350" indent="-514350">
              <a:buFont typeface="+mj-lt"/>
              <a:buAutoNum type="arabicPeriod"/>
            </a:pPr>
            <a:r>
              <a:rPr lang="en-US" dirty="0" smtClean="0"/>
              <a:t>Learn </a:t>
            </a:r>
            <a:r>
              <a:rPr lang="en-US" dirty="0"/>
              <a:t>from experience.</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17</a:t>
            </a:fld>
            <a:endParaRPr lang="ru-RU"/>
          </a:p>
        </p:txBody>
      </p:sp>
    </p:spTree>
    <p:extLst>
      <p:ext uri="{BB962C8B-B14F-4D97-AF65-F5344CB8AC3E}">
        <p14:creationId xmlns:p14="http://schemas.microsoft.com/office/powerpoint/2010/main" val="3625412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Writing Down Test Cases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18</a:t>
            </a:fld>
            <a:endParaRPr lang="ru-RU"/>
          </a:p>
        </p:txBody>
      </p:sp>
    </p:spTree>
    <p:extLst>
      <p:ext uri="{BB962C8B-B14F-4D97-AF65-F5344CB8AC3E}">
        <p14:creationId xmlns:p14="http://schemas.microsoft.com/office/powerpoint/2010/main" val="2658593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dirty="0"/>
              <a:t>Writing Down Test </a:t>
            </a:r>
            <a:r>
              <a:rPr lang="en-US" dirty="0" smtClean="0"/>
              <a:t>Cases</a:t>
            </a:r>
            <a:endParaRPr lang="ru-RU" dirty="0"/>
          </a:p>
        </p:txBody>
      </p:sp>
      <p:sp>
        <p:nvSpPr>
          <p:cNvPr id="435203" name="Rectangle 3"/>
          <p:cNvSpPr>
            <a:spLocks noGrp="1" noChangeArrowheads="1"/>
          </p:cNvSpPr>
          <p:nvPr>
            <p:ph type="body" idx="1"/>
          </p:nvPr>
        </p:nvSpPr>
        <p:spPr/>
        <p:txBody>
          <a:bodyPr>
            <a:normAutofit/>
          </a:bodyPr>
          <a:lstStyle/>
          <a:p>
            <a:r>
              <a:rPr lang="en-US" sz="2400" b="0" dirty="0" smtClean="0">
                <a:solidFill>
                  <a:schemeClr val="tx2"/>
                </a:solidFill>
              </a:rPr>
              <a:t>Introduction </a:t>
            </a:r>
            <a:r>
              <a:rPr lang="en-US" sz="2400" b="0" dirty="0">
                <a:solidFill>
                  <a:schemeClr val="tx2"/>
                </a:solidFill>
              </a:rPr>
              <a:t>into Test Cases</a:t>
            </a:r>
          </a:p>
          <a:p>
            <a:pPr lvl="1"/>
            <a:r>
              <a:rPr lang="en-US" sz="2400" dirty="0"/>
              <a:t>What is it?</a:t>
            </a:r>
          </a:p>
          <a:p>
            <a:pPr lvl="1"/>
            <a:r>
              <a:rPr lang="en-US" sz="2400" dirty="0"/>
              <a:t>Why do we need them?</a:t>
            </a:r>
          </a:p>
          <a:p>
            <a:pPr lvl="1"/>
            <a:r>
              <a:rPr lang="en-US" sz="2400" dirty="0"/>
              <a:t>Templates to use</a:t>
            </a:r>
          </a:p>
          <a:p>
            <a:r>
              <a:rPr lang="en-US" sz="2400" b="0" dirty="0">
                <a:solidFill>
                  <a:schemeClr val="tx2"/>
                </a:solidFill>
              </a:rPr>
              <a:t>Writing Good Tests Cases</a:t>
            </a:r>
          </a:p>
          <a:p>
            <a:r>
              <a:rPr lang="en-US" sz="2400" b="0" dirty="0">
                <a:solidFill>
                  <a:schemeClr val="tx2"/>
                </a:solidFill>
              </a:rPr>
              <a:t>Test scenarios</a:t>
            </a:r>
          </a:p>
          <a:p>
            <a:endParaRPr lang="en-US" sz="3600" b="0" dirty="0">
              <a:solidFill>
                <a:schemeClr val="tx2"/>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19</a:t>
            </a:fld>
            <a:endParaRPr lang="ru-RU"/>
          </a:p>
        </p:txBody>
      </p:sp>
    </p:spTree>
    <p:extLst>
      <p:ext uri="{BB962C8B-B14F-4D97-AF65-F5344CB8AC3E}">
        <p14:creationId xmlns:p14="http://schemas.microsoft.com/office/powerpoint/2010/main" val="51014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8001000" cy="2457450"/>
          </a:xfrm>
        </p:spPr>
        <p:txBody>
          <a:bodyPr/>
          <a:lstStyle/>
          <a:p>
            <a:r>
              <a:rPr lang="en-US" b="1" dirty="0">
                <a:solidFill>
                  <a:schemeClr val="tx2"/>
                </a:solidFill>
              </a:rPr>
              <a:t>Software Testing Fundamentals</a:t>
            </a:r>
            <a:r>
              <a:rPr lang="ru-RU" b="1" dirty="0">
                <a:solidFill>
                  <a:schemeClr val="tx2"/>
                </a:solidFill>
              </a:rPr>
              <a:t/>
            </a:r>
            <a:br>
              <a:rPr lang="ru-RU" b="1" dirty="0">
                <a:solidFill>
                  <a:schemeClr val="tx2"/>
                </a:solidFill>
              </a:rPr>
            </a:br>
            <a:endParaRPr lang="ru-RU" dirty="0"/>
          </a:p>
        </p:txBody>
      </p:sp>
      <p:sp>
        <p:nvSpPr>
          <p:cNvPr id="2051" name="Rectangle 3"/>
          <p:cNvSpPr>
            <a:spLocks noGrp="1" noChangeArrowheads="1"/>
          </p:cNvSpPr>
          <p:nvPr>
            <p:ph type="subTitle" idx="1"/>
          </p:nvPr>
        </p:nvSpPr>
        <p:spPr/>
        <p:txBody>
          <a:bodyPr>
            <a:normAutofit/>
          </a:bodyPr>
          <a:lstStyle/>
          <a:p>
            <a:r>
              <a:rPr lang="en-US" b="1" dirty="0" smtClean="0">
                <a:solidFill>
                  <a:schemeClr val="accent2"/>
                </a:solidFill>
              </a:rPr>
              <a:t>Software Testing Artifacts</a:t>
            </a:r>
            <a:endParaRPr lang="ru-RU" b="1" dirty="0">
              <a:solidFill>
                <a:schemeClr val="accent2"/>
              </a:solidFill>
            </a:endParaRPr>
          </a:p>
        </p:txBody>
      </p:sp>
      <p:sp>
        <p:nvSpPr>
          <p:cNvPr id="3" name="TextBox 2"/>
          <p:cNvSpPr txBox="1"/>
          <p:nvPr/>
        </p:nvSpPr>
        <p:spPr>
          <a:xfrm>
            <a:off x="1175314" y="3995946"/>
            <a:ext cx="6984776" cy="369332"/>
          </a:xfrm>
          <a:prstGeom prst="rect">
            <a:avLst/>
          </a:prstGeom>
          <a:noFill/>
        </p:spPr>
        <p:txBody>
          <a:bodyPr wrap="square" rtlCol="0">
            <a:spAutoFit/>
          </a:bodyPr>
          <a:lstStyle/>
          <a:p>
            <a:pPr algn="r"/>
            <a:r>
              <a:rPr lang="en-US" b="1" dirty="0">
                <a:solidFill>
                  <a:schemeClr val="tx2"/>
                </a:solidFill>
                <a:latin typeface="+mj-lt"/>
              </a:rPr>
              <a:t>Module 1: Introduction into Software Testing</a:t>
            </a:r>
            <a:endParaRPr lang="ru-RU" b="1" dirty="0">
              <a:solidFill>
                <a:schemeClr val="tx2"/>
              </a:solidFill>
              <a:latin typeface="+mj-l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64630478"/>
              </p:ext>
            </p:extLst>
          </p:nvPr>
        </p:nvGraphicFramePr>
        <p:xfrm>
          <a:off x="323528" y="404664"/>
          <a:ext cx="1466850" cy="390525"/>
        </p:xfrm>
        <a:graphic>
          <a:graphicData uri="http://schemas.openxmlformats.org/presentationml/2006/ole">
            <mc:AlternateContent xmlns:mc="http://schemas.openxmlformats.org/markup-compatibility/2006">
              <mc:Choice xmlns:v="urn:schemas-microsoft-com:vml" Requires="v">
                <p:oleObj spid="_x0000_s2223" name="Photo Editor Photo" r:id="rId4" imgW="1467055" imgH="390580" progId="MSPhotoEd.3">
                  <p:embed/>
                </p:oleObj>
              </mc:Choice>
              <mc:Fallback>
                <p:oleObj name="Photo Editor Photo" r:id="rId4" imgW="1467055" imgH="390580"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04664"/>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4858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Case: What is it?</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20</a:t>
            </a:fld>
            <a:endParaRPr lang="ru-RU"/>
          </a:p>
        </p:txBody>
      </p:sp>
      <p:sp>
        <p:nvSpPr>
          <p:cNvPr id="406531" name="Rectangle 3"/>
          <p:cNvSpPr>
            <a:spLocks noGrp="1" noChangeArrowheads="1"/>
          </p:cNvSpPr>
          <p:nvPr>
            <p:ph sz="quarter" idx="1"/>
          </p:nvPr>
        </p:nvSpPr>
        <p:spPr/>
        <p:txBody>
          <a:bodyPr>
            <a:normAutofit/>
          </a:bodyPr>
          <a:lstStyle/>
          <a:p>
            <a:pPr marL="0" indent="0">
              <a:buNone/>
            </a:pPr>
            <a:r>
              <a:rPr lang="en-US" sz="2400" b="0" dirty="0">
                <a:solidFill>
                  <a:schemeClr val="tx2"/>
                </a:solidFill>
              </a:rPr>
              <a:t>IEEE Standard 610 (1990) defines </a:t>
            </a:r>
            <a:r>
              <a:rPr lang="en-US" sz="2400" dirty="0">
                <a:solidFill>
                  <a:srgbClr val="FF0000"/>
                </a:solidFill>
              </a:rPr>
              <a:t>test case</a:t>
            </a:r>
            <a:r>
              <a:rPr lang="en-US" sz="2400" b="0" dirty="0">
                <a:solidFill>
                  <a:srgbClr val="FF0000"/>
                </a:solidFill>
              </a:rPr>
              <a:t> </a:t>
            </a:r>
            <a:r>
              <a:rPr lang="en-US" sz="2400" b="0" dirty="0">
                <a:solidFill>
                  <a:schemeClr val="tx2"/>
                </a:solidFill>
              </a:rPr>
              <a:t>as follows:</a:t>
            </a:r>
          </a:p>
          <a:p>
            <a:pPr marL="0" indent="0">
              <a:buNone/>
            </a:pPr>
            <a:r>
              <a:rPr lang="en-US" sz="2400" b="0" dirty="0" smtClean="0">
                <a:solidFill>
                  <a:schemeClr val="tx2"/>
                </a:solidFill>
              </a:rPr>
              <a:t>A </a:t>
            </a:r>
            <a:r>
              <a:rPr lang="en-US" sz="2400" b="0" dirty="0">
                <a:solidFill>
                  <a:schemeClr val="tx2"/>
                </a:solidFill>
              </a:rPr>
              <a:t>set of test inputs, execution conditions, and expected results developed for a particular objective, such as to exercise a particular program path or to verify compliance with a specific requirement.</a:t>
            </a:r>
          </a:p>
          <a:p>
            <a:pPr marL="0" indent="0"/>
            <a:endParaRPr lang="en-US" sz="2400" b="0" dirty="0">
              <a:solidFill>
                <a:schemeClr val="tx2"/>
              </a:solidFill>
            </a:endParaRPr>
          </a:p>
          <a:p>
            <a:pPr marL="0" indent="0">
              <a:buNone/>
            </a:pPr>
            <a:r>
              <a:rPr lang="en-US" sz="2400" b="0" dirty="0" smtClean="0">
                <a:solidFill>
                  <a:schemeClr val="tx2"/>
                </a:solidFill>
              </a:rPr>
              <a:t>(</a:t>
            </a:r>
            <a:r>
              <a:rPr lang="en-US" sz="2400" b="0" dirty="0">
                <a:solidFill>
                  <a:schemeClr val="tx2"/>
                </a:solidFill>
              </a:rPr>
              <a:t>IEEE </a:t>
            </a:r>
            <a:r>
              <a:rPr lang="en-US" sz="2400" b="0" dirty="0" err="1">
                <a:solidFill>
                  <a:schemeClr val="tx2"/>
                </a:solidFill>
              </a:rPr>
              <a:t>Std</a:t>
            </a:r>
            <a:r>
              <a:rPr lang="en-US" sz="2400" b="0" dirty="0">
                <a:solidFill>
                  <a:schemeClr val="tx2"/>
                </a:solidFill>
              </a:rPr>
              <a:t> 829-1983) </a:t>
            </a:r>
            <a:r>
              <a:rPr lang="en-US" sz="2400" b="0" dirty="0" smtClean="0">
                <a:solidFill>
                  <a:schemeClr val="tx2"/>
                </a:solidFill>
              </a:rPr>
              <a:t>- Documentation </a:t>
            </a:r>
            <a:r>
              <a:rPr lang="en-US" sz="2400" b="0" dirty="0">
                <a:solidFill>
                  <a:schemeClr val="tx2"/>
                </a:solidFill>
              </a:rPr>
              <a:t>specifying inputs, predicted results, and a set of execution conditions for a test item</a:t>
            </a:r>
            <a:r>
              <a:rPr lang="en-US" sz="2400" b="0" dirty="0" smtClean="0">
                <a:solidFill>
                  <a:schemeClr val="tx2"/>
                </a:solidFill>
              </a:rPr>
              <a:t>.</a:t>
            </a:r>
            <a:endParaRPr lang="en-US" sz="2400" b="0" dirty="0">
              <a:solidFill>
                <a:schemeClr val="tx2"/>
              </a:solidFill>
            </a:endParaRPr>
          </a:p>
          <a:p>
            <a:pPr marL="0" indent="0"/>
            <a:endParaRPr lang="ru-RU" sz="2400" b="0" dirty="0">
              <a:solidFill>
                <a:schemeClr val="tx2"/>
              </a:solidFill>
            </a:endParaRPr>
          </a:p>
        </p:txBody>
      </p:sp>
    </p:spTree>
    <p:extLst>
      <p:ext uri="{BB962C8B-B14F-4D97-AF65-F5344CB8AC3E}">
        <p14:creationId xmlns:p14="http://schemas.microsoft.com/office/powerpoint/2010/main" val="2401480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Cases: Why do we need them?</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21</a:t>
            </a:fld>
            <a:endParaRPr lang="ru-RU"/>
          </a:p>
        </p:txBody>
      </p:sp>
      <p:sp>
        <p:nvSpPr>
          <p:cNvPr id="411651" name="Rectangle 3"/>
          <p:cNvSpPr>
            <a:spLocks noGrp="1" noChangeArrowheads="1"/>
          </p:cNvSpPr>
          <p:nvPr>
            <p:ph sz="quarter" idx="1"/>
          </p:nvPr>
        </p:nvSpPr>
        <p:spPr/>
        <p:txBody>
          <a:bodyPr>
            <a:normAutofit fontScale="92500" lnSpcReduction="20000"/>
          </a:bodyPr>
          <a:lstStyle/>
          <a:p>
            <a:pPr algn="ctr"/>
            <a:r>
              <a:rPr lang="en-US" b="0" dirty="0">
                <a:solidFill>
                  <a:srgbClr val="FF0000"/>
                </a:solidFill>
              </a:rPr>
              <a:t>Why should we spend time writing our tests down?</a:t>
            </a:r>
          </a:p>
          <a:p>
            <a:pPr algn="ctr"/>
            <a:r>
              <a:rPr lang="en-US" b="0" dirty="0">
                <a:solidFill>
                  <a:srgbClr val="FF0000"/>
                </a:solidFill>
              </a:rPr>
              <a:t> We could run so many tests instead!</a:t>
            </a:r>
          </a:p>
          <a:p>
            <a:endParaRPr lang="en-US" dirty="0">
              <a:solidFill>
                <a:srgbClr val="333399"/>
              </a:solidFill>
            </a:endParaRPr>
          </a:p>
          <a:p>
            <a:pPr marL="0" indent="0">
              <a:buNone/>
            </a:pPr>
            <a:r>
              <a:rPr lang="en-US" b="0" dirty="0" smtClean="0"/>
              <a:t>With </a:t>
            </a:r>
            <a:r>
              <a:rPr lang="en-US" b="0" dirty="0"/>
              <a:t>test cases we can:</a:t>
            </a:r>
          </a:p>
          <a:p>
            <a:pPr lvl="1">
              <a:buFont typeface="Verdana" pitchFamily="34" charset="0"/>
              <a:buChar char="•"/>
            </a:pPr>
            <a:r>
              <a:rPr lang="en-US" b="0" dirty="0"/>
              <a:t>Plan, only then run -&gt; structured and systematic approach-&gt; less bugs missed (!)</a:t>
            </a:r>
          </a:p>
          <a:p>
            <a:pPr lvl="1">
              <a:buFont typeface="Verdana" pitchFamily="34" charset="0"/>
              <a:buChar char="•"/>
            </a:pPr>
            <a:r>
              <a:rPr lang="en-US" b="0" dirty="0"/>
              <a:t>Store information</a:t>
            </a:r>
          </a:p>
          <a:p>
            <a:pPr lvl="1">
              <a:buFont typeface="Verdana" pitchFamily="34" charset="0"/>
              <a:buChar char="•"/>
            </a:pPr>
            <a:r>
              <a:rPr lang="en-US" b="0" dirty="0"/>
              <a:t>Test the Requirements documentation before application is available</a:t>
            </a:r>
          </a:p>
          <a:p>
            <a:pPr lvl="1">
              <a:buFont typeface="Verdana" pitchFamily="34" charset="0"/>
              <a:buChar char="•"/>
            </a:pPr>
            <a:r>
              <a:rPr lang="en-US" b="0" dirty="0"/>
              <a:t>Accelerate regression testing</a:t>
            </a:r>
          </a:p>
          <a:p>
            <a:pPr lvl="1">
              <a:buFont typeface="Verdana" pitchFamily="34" charset="0"/>
              <a:buChar char="•"/>
            </a:pPr>
            <a:r>
              <a:rPr lang="en-US" b="0" dirty="0"/>
              <a:t>Pass information to new members of the team</a:t>
            </a:r>
          </a:p>
          <a:p>
            <a:pPr lvl="1">
              <a:buFont typeface="Verdana" pitchFamily="34" charset="0"/>
              <a:buChar char="•"/>
            </a:pPr>
            <a:r>
              <a:rPr lang="en-US" b="0" dirty="0"/>
              <a:t>Remember ourselves what tests we‘ve designed half a year ago</a:t>
            </a:r>
          </a:p>
          <a:p>
            <a:pPr lvl="1">
              <a:buFont typeface="Verdana" pitchFamily="34" charset="0"/>
              <a:buChar char="•"/>
            </a:pPr>
            <a:r>
              <a:rPr lang="en-US" b="0" dirty="0"/>
              <a:t>Reuse “checklists” between projects</a:t>
            </a:r>
          </a:p>
          <a:p>
            <a:pPr lvl="1">
              <a:buFont typeface="Verdana" pitchFamily="34" charset="0"/>
              <a:buChar char="•"/>
            </a:pPr>
            <a:r>
              <a:rPr lang="en-US" b="0" dirty="0"/>
              <a:t>Track testing progress (X% tests executed, Y% tests passed (failed</a:t>
            </a:r>
            <a:r>
              <a:rPr lang="en-US" b="0" dirty="0" smtClean="0"/>
              <a:t>), Z</a:t>
            </a:r>
            <a:r>
              <a:rPr lang="en-US" b="0" dirty="0"/>
              <a:t>% requirements covered)</a:t>
            </a:r>
          </a:p>
        </p:txBody>
      </p:sp>
    </p:spTree>
    <p:extLst>
      <p:ext uri="{BB962C8B-B14F-4D97-AF65-F5344CB8AC3E}">
        <p14:creationId xmlns:p14="http://schemas.microsoft.com/office/powerpoint/2010/main" val="2333016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Test Specification – EPAM</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22</a:t>
            </a:fld>
            <a:endParaRPr lang="ru-RU"/>
          </a:p>
        </p:txBody>
      </p:sp>
    </p:spTree>
    <p:extLst>
      <p:ext uri="{BB962C8B-B14F-4D97-AF65-F5344CB8AC3E}">
        <p14:creationId xmlns:p14="http://schemas.microsoft.com/office/powerpoint/2010/main" val="3465409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Test Case Anatomy</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23</a:t>
            </a:fld>
            <a:endParaRPr lang="ru-RU"/>
          </a:p>
        </p:txBody>
      </p:sp>
      <p:sp>
        <p:nvSpPr>
          <p:cNvPr id="407555" name="Rectangle 3"/>
          <p:cNvSpPr>
            <a:spLocks noGrp="1" noChangeArrowheads="1"/>
          </p:cNvSpPr>
          <p:nvPr>
            <p:ph sz="quarter" idx="1"/>
          </p:nvPr>
        </p:nvSpPr>
        <p:spPr/>
        <p:txBody>
          <a:bodyPr>
            <a:normAutofit/>
          </a:bodyPr>
          <a:lstStyle/>
          <a:p>
            <a:pPr>
              <a:lnSpc>
                <a:spcPct val="90000"/>
              </a:lnSpc>
            </a:pPr>
            <a:r>
              <a:rPr lang="en-US" b="0" dirty="0" smtClean="0"/>
              <a:t>We </a:t>
            </a:r>
            <a:r>
              <a:rPr lang="en-US" b="0" dirty="0"/>
              <a:t>want to document a </a:t>
            </a:r>
            <a:r>
              <a:rPr lang="en-US" b="0" dirty="0" smtClean="0"/>
              <a:t>test.  What </a:t>
            </a:r>
            <a:r>
              <a:rPr lang="en-US" b="0" dirty="0"/>
              <a:t>information should we record?</a:t>
            </a:r>
          </a:p>
          <a:p>
            <a:pPr lvl="2">
              <a:lnSpc>
                <a:spcPct val="90000"/>
              </a:lnSpc>
            </a:pPr>
            <a:r>
              <a:rPr lang="en-US" sz="2200" dirty="0">
                <a:solidFill>
                  <a:schemeClr val="tx2"/>
                </a:solidFill>
                <a:latin typeface="Tahoma" pitchFamily="34" charset="0"/>
              </a:rPr>
              <a:t>Some </a:t>
            </a:r>
            <a:r>
              <a:rPr lang="en-US" sz="2200" dirty="0" smtClean="0">
                <a:solidFill>
                  <a:schemeClr val="tx2"/>
                </a:solidFill>
                <a:latin typeface="Tahoma" pitchFamily="34" charset="0"/>
              </a:rPr>
              <a:t>ID</a:t>
            </a:r>
          </a:p>
          <a:p>
            <a:pPr lvl="2">
              <a:lnSpc>
                <a:spcPct val="90000"/>
              </a:lnSpc>
            </a:pPr>
            <a:r>
              <a:rPr lang="en-US" sz="2200" dirty="0">
                <a:solidFill>
                  <a:schemeClr val="tx2"/>
                </a:solidFill>
                <a:latin typeface="Tahoma" pitchFamily="34" charset="0"/>
              </a:rPr>
              <a:t>Title</a:t>
            </a:r>
            <a:endParaRPr lang="en-US" sz="2200" dirty="0" smtClean="0">
              <a:solidFill>
                <a:schemeClr val="tx2"/>
              </a:solidFill>
              <a:latin typeface="Tahoma" pitchFamily="34" charset="0"/>
            </a:endParaRPr>
          </a:p>
          <a:p>
            <a:pPr lvl="2">
              <a:lnSpc>
                <a:spcPct val="90000"/>
              </a:lnSpc>
            </a:pPr>
            <a:r>
              <a:rPr lang="en-US" sz="2200" dirty="0">
                <a:solidFill>
                  <a:schemeClr val="tx2"/>
                </a:solidFill>
                <a:latin typeface="Tahoma" pitchFamily="34" charset="0"/>
              </a:rPr>
              <a:t>Initial data we need for test</a:t>
            </a:r>
          </a:p>
          <a:p>
            <a:pPr lvl="2">
              <a:lnSpc>
                <a:spcPct val="90000"/>
              </a:lnSpc>
            </a:pPr>
            <a:r>
              <a:rPr lang="en-US" sz="2200" smtClean="0">
                <a:solidFill>
                  <a:schemeClr val="tx2"/>
                </a:solidFill>
                <a:latin typeface="Tahoma" pitchFamily="34" charset="0"/>
              </a:rPr>
              <a:t>Preconditions</a:t>
            </a:r>
            <a:endParaRPr lang="en-US" sz="2200" dirty="0">
              <a:solidFill>
                <a:schemeClr val="tx2"/>
              </a:solidFill>
              <a:latin typeface="Tahoma" pitchFamily="34" charset="0"/>
            </a:endParaRPr>
          </a:p>
          <a:p>
            <a:pPr lvl="2">
              <a:lnSpc>
                <a:spcPct val="90000"/>
              </a:lnSpc>
            </a:pPr>
            <a:r>
              <a:rPr lang="en-US" sz="2200" dirty="0" smtClean="0">
                <a:solidFill>
                  <a:schemeClr val="tx2"/>
                </a:solidFill>
                <a:latin typeface="Tahoma" pitchFamily="34" charset="0"/>
              </a:rPr>
              <a:t>Steps</a:t>
            </a:r>
            <a:endParaRPr lang="en-US" sz="2200" dirty="0">
              <a:solidFill>
                <a:schemeClr val="tx2"/>
              </a:solidFill>
              <a:latin typeface="Tahoma" pitchFamily="34" charset="0"/>
            </a:endParaRPr>
          </a:p>
          <a:p>
            <a:pPr lvl="2">
              <a:lnSpc>
                <a:spcPct val="90000"/>
              </a:lnSpc>
            </a:pPr>
            <a:r>
              <a:rPr lang="en-US" sz="2200" dirty="0">
                <a:solidFill>
                  <a:schemeClr val="tx2"/>
                </a:solidFill>
                <a:latin typeface="Tahoma" pitchFamily="34" charset="0"/>
              </a:rPr>
              <a:t>Expected results</a:t>
            </a:r>
          </a:p>
          <a:p>
            <a:pPr lvl="2">
              <a:lnSpc>
                <a:spcPct val="90000"/>
              </a:lnSpc>
            </a:pPr>
            <a:r>
              <a:rPr lang="en-US" sz="2200" dirty="0" smtClean="0">
                <a:solidFill>
                  <a:schemeClr val="tx2"/>
                </a:solidFill>
                <a:latin typeface="Tahoma" pitchFamily="34" charset="0"/>
              </a:rPr>
              <a:t>Related </a:t>
            </a:r>
            <a:r>
              <a:rPr lang="en-US" sz="2200" dirty="0">
                <a:solidFill>
                  <a:schemeClr val="tx2"/>
                </a:solidFill>
                <a:latin typeface="Tahoma" pitchFamily="34" charset="0"/>
              </a:rPr>
              <a:t>requirement</a:t>
            </a:r>
          </a:p>
          <a:p>
            <a:pPr lvl="2">
              <a:lnSpc>
                <a:spcPct val="90000"/>
              </a:lnSpc>
            </a:pPr>
            <a:r>
              <a:rPr lang="en-US" sz="2200" dirty="0">
                <a:solidFill>
                  <a:schemeClr val="tx2"/>
                </a:solidFill>
                <a:latin typeface="Tahoma" pitchFamily="34" charset="0"/>
              </a:rPr>
              <a:t>Priority (Smoke, Critical, Extended; or A, B, C, D or any other)</a:t>
            </a:r>
          </a:p>
          <a:p>
            <a:pPr lvl="2">
              <a:lnSpc>
                <a:spcPct val="90000"/>
              </a:lnSpc>
            </a:pPr>
            <a:r>
              <a:rPr lang="en-US" sz="2200" dirty="0">
                <a:solidFill>
                  <a:schemeClr val="tx2"/>
                </a:solidFill>
                <a:latin typeface="Tahoma" pitchFamily="34" charset="0"/>
              </a:rPr>
              <a:t>Module, </a:t>
            </a:r>
            <a:r>
              <a:rPr lang="en-US" sz="2200" dirty="0" err="1">
                <a:solidFill>
                  <a:schemeClr val="tx2"/>
                </a:solidFill>
                <a:latin typeface="Tahoma" pitchFamily="34" charset="0"/>
              </a:rPr>
              <a:t>submodule</a:t>
            </a:r>
            <a:endParaRPr lang="en-US" sz="2200" dirty="0">
              <a:solidFill>
                <a:schemeClr val="tx2"/>
              </a:solidFill>
              <a:latin typeface="Tahoma" pitchFamily="34" charset="0"/>
            </a:endParaRPr>
          </a:p>
          <a:p>
            <a:pPr lvl="2">
              <a:lnSpc>
                <a:spcPct val="90000"/>
              </a:lnSpc>
            </a:pPr>
            <a:r>
              <a:rPr lang="en-US" sz="2200" dirty="0" smtClean="0">
                <a:solidFill>
                  <a:schemeClr val="tx2"/>
                </a:solidFill>
                <a:latin typeface="Tahoma" pitchFamily="34" charset="0"/>
              </a:rPr>
              <a:t>Author</a:t>
            </a:r>
            <a:r>
              <a:rPr lang="en-US" sz="2200" dirty="0">
                <a:solidFill>
                  <a:schemeClr val="tx2"/>
                </a:solidFill>
                <a:latin typeface="Tahoma" pitchFamily="34" charset="0"/>
              </a:rPr>
              <a:t>, </a:t>
            </a:r>
            <a:r>
              <a:rPr lang="en-US" sz="2200" dirty="0" smtClean="0">
                <a:solidFill>
                  <a:schemeClr val="tx2"/>
                </a:solidFill>
                <a:latin typeface="Tahoma" pitchFamily="34" charset="0"/>
              </a:rPr>
              <a:t>reviewer</a:t>
            </a:r>
            <a:endParaRPr lang="ru-RU" sz="2200" dirty="0">
              <a:solidFill>
                <a:schemeClr val="tx2"/>
              </a:solidFill>
              <a:latin typeface="Tahoma" pitchFamily="34" charset="0"/>
            </a:endParaRPr>
          </a:p>
        </p:txBody>
      </p:sp>
    </p:spTree>
    <p:extLst>
      <p:ext uri="{BB962C8B-B14F-4D97-AF65-F5344CB8AC3E}">
        <p14:creationId xmlns:p14="http://schemas.microsoft.com/office/powerpoint/2010/main" val="373594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7555">
                                            <p:txEl>
                                              <p:pRg st="5" end="5"/>
                                            </p:txEl>
                                          </p:spTgt>
                                        </p:tgtEl>
                                        <p:attrNameLst>
                                          <p:attrName>style.visibility</p:attrName>
                                        </p:attrNameLst>
                                      </p:cBhvr>
                                      <p:to>
                                        <p:strVal val="visible"/>
                                      </p:to>
                                    </p:set>
                                    <p:animEffect transition="in" filter="fade">
                                      <p:cBhvr>
                                        <p:cTn id="7" dur="1000">
                                          <p:stCondLst>
                                            <p:cond delay="0"/>
                                          </p:stCondLst>
                                        </p:cTn>
                                        <p:tgtEl>
                                          <p:spTgt spid="407555">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7555">
                                            <p:txEl>
                                              <p:pRg st="6" end="6"/>
                                            </p:txEl>
                                          </p:spTgt>
                                        </p:tgtEl>
                                        <p:attrNameLst>
                                          <p:attrName>style.visibility</p:attrName>
                                        </p:attrNameLst>
                                      </p:cBhvr>
                                      <p:to>
                                        <p:strVal val="visible"/>
                                      </p:to>
                                    </p:set>
                                    <p:animEffect transition="in" filter="fade">
                                      <p:cBhvr>
                                        <p:cTn id="10" dur="1000">
                                          <p:stCondLst>
                                            <p:cond delay="0"/>
                                          </p:stCondLst>
                                        </p:cTn>
                                        <p:tgtEl>
                                          <p:spTgt spid="407555">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7555">
                                            <p:txEl>
                                              <p:pRg st="7" end="7"/>
                                            </p:txEl>
                                          </p:spTgt>
                                        </p:tgtEl>
                                        <p:attrNameLst>
                                          <p:attrName>style.visibility</p:attrName>
                                        </p:attrNameLst>
                                      </p:cBhvr>
                                      <p:to>
                                        <p:strVal val="visible"/>
                                      </p:to>
                                    </p:set>
                                    <p:animEffect transition="in" filter="fade">
                                      <p:cBhvr>
                                        <p:cTn id="13" dur="1000">
                                          <p:stCondLst>
                                            <p:cond delay="0"/>
                                          </p:stCondLst>
                                        </p:cTn>
                                        <p:tgtEl>
                                          <p:spTgt spid="407555">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7555">
                                            <p:txEl>
                                              <p:pRg st="8" end="8"/>
                                            </p:txEl>
                                          </p:spTgt>
                                        </p:tgtEl>
                                        <p:attrNameLst>
                                          <p:attrName>style.visibility</p:attrName>
                                        </p:attrNameLst>
                                      </p:cBhvr>
                                      <p:to>
                                        <p:strVal val="visible"/>
                                      </p:to>
                                    </p:set>
                                    <p:animEffect transition="in" filter="fade">
                                      <p:cBhvr>
                                        <p:cTn id="16" dur="1000">
                                          <p:stCondLst>
                                            <p:cond delay="0"/>
                                          </p:stCondLst>
                                        </p:cTn>
                                        <p:tgtEl>
                                          <p:spTgt spid="407555">
                                            <p:txEl>
                                              <p:pRg st="8" end="8"/>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7555">
                                            <p:txEl>
                                              <p:pRg st="9" end="9"/>
                                            </p:txEl>
                                          </p:spTgt>
                                        </p:tgtEl>
                                        <p:attrNameLst>
                                          <p:attrName>style.visibility</p:attrName>
                                        </p:attrNameLst>
                                      </p:cBhvr>
                                      <p:to>
                                        <p:strVal val="visible"/>
                                      </p:to>
                                    </p:set>
                                    <p:animEffect transition="in" filter="fade">
                                      <p:cBhvr>
                                        <p:cTn id="19" dur="1000">
                                          <p:stCondLst>
                                            <p:cond delay="0"/>
                                          </p:stCondLst>
                                        </p:cTn>
                                        <p:tgtEl>
                                          <p:spTgt spid="407555">
                                            <p:txEl>
                                              <p:pRg st="9" end="9"/>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7555">
                                            <p:txEl>
                                              <p:pRg st="10" end="10"/>
                                            </p:txEl>
                                          </p:spTgt>
                                        </p:tgtEl>
                                        <p:attrNameLst>
                                          <p:attrName>style.visibility</p:attrName>
                                        </p:attrNameLst>
                                      </p:cBhvr>
                                      <p:to>
                                        <p:strVal val="visible"/>
                                      </p:to>
                                    </p:set>
                                    <p:animEffect transition="in" filter="fade">
                                      <p:cBhvr>
                                        <p:cTn id="22" dur="1000">
                                          <p:stCondLst>
                                            <p:cond delay="0"/>
                                          </p:stCondLst>
                                        </p:cTn>
                                        <p:tgtEl>
                                          <p:spTgt spid="407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EPAM Test Case: Excel Template</a:t>
            </a:r>
            <a:endParaRPr lang="ru-RU" dirty="0"/>
          </a:p>
        </p:txBody>
      </p:sp>
      <p:sp>
        <p:nvSpPr>
          <p:cNvPr id="2" name="Slide Number Placeholder 1"/>
          <p:cNvSpPr>
            <a:spLocks noGrp="1"/>
          </p:cNvSpPr>
          <p:nvPr>
            <p:ph type="sldNum" sz="quarter" idx="12"/>
          </p:nvPr>
        </p:nvSpPr>
        <p:spPr/>
        <p:txBody>
          <a:bodyPr/>
          <a:lstStyle/>
          <a:p>
            <a:fld id="{2B71D16D-4CEA-4303-81EE-8F7A68730F70}" type="slidenum">
              <a:rPr lang="en-US" smtClean="0"/>
              <a:pPr/>
              <a:t>24</a:t>
            </a:fld>
            <a:endParaRPr lang="en-US"/>
          </a:p>
        </p:txBody>
      </p:sp>
      <p:graphicFrame>
        <p:nvGraphicFramePr>
          <p:cNvPr id="409632" name="Group 32"/>
          <p:cNvGraphicFramePr>
            <a:graphicFrameLocks noGrp="1"/>
          </p:cNvGraphicFramePr>
          <p:nvPr>
            <p:ph sz="quarter" idx="1"/>
            <p:extLst>
              <p:ext uri="{D42A27DB-BD31-4B8C-83A1-F6EECF244321}">
                <p14:modId xmlns:p14="http://schemas.microsoft.com/office/powerpoint/2010/main" val="2835088404"/>
              </p:ext>
            </p:extLst>
          </p:nvPr>
        </p:nvGraphicFramePr>
        <p:xfrm>
          <a:off x="590872" y="1540728"/>
          <a:ext cx="8229600" cy="4451350"/>
        </p:xfrm>
        <a:graphic>
          <a:graphicData uri="http://schemas.openxmlformats.org/drawingml/2006/table">
            <a:tbl>
              <a:tblPr/>
              <a:tblGrid>
                <a:gridCol w="584909"/>
                <a:gridCol w="253145"/>
                <a:gridCol w="536167"/>
                <a:gridCol w="498430"/>
                <a:gridCol w="776733"/>
                <a:gridCol w="2443408"/>
                <a:gridCol w="2426113"/>
                <a:gridCol w="710695"/>
              </a:tblGrid>
              <a:tr h="4451350">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mn-lt"/>
                          <a:cs typeface="Times New Roman" pitchFamily="18" charset="0"/>
                        </a:rPr>
                        <a:t>ARC_C10.195</a:t>
                      </a:r>
                      <a:endParaRPr kumimoji="0" lang="en-US" sz="1800" b="0" i="0" u="none" strike="noStrike" cap="none" normalizeH="0" baseline="0" dirty="0" smtClean="0">
                        <a:ln>
                          <a:noFill/>
                        </a:ln>
                        <a:solidFill>
                          <a:schemeClr val="tx2"/>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mn-lt"/>
                          <a:cs typeface="Times New Roman" pitchFamily="18" charset="0"/>
                        </a:rPr>
                        <a:t> L</a:t>
                      </a:r>
                      <a:endParaRPr kumimoji="0" lang="en-US" sz="1800" b="0" i="0" u="none" strike="noStrike" cap="none" normalizeH="0" baseline="0" smtClean="0">
                        <a:ln>
                          <a:noFill/>
                        </a:ln>
                        <a:solidFill>
                          <a:schemeClr val="tx2"/>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2"/>
                          </a:solidFill>
                          <a:effectLst/>
                          <a:latin typeface="+mn-lt"/>
                          <a:cs typeface="Times New Roman" pitchFamily="18" charset="0"/>
                        </a:rPr>
                        <a:t>R25</a:t>
                      </a:r>
                      <a:endParaRPr kumimoji="0" lang="en-US" sz="1800" b="0" i="0" u="none" strike="noStrike" cap="none" normalizeH="0" baseline="0" smtClean="0">
                        <a:ln>
                          <a:noFill/>
                        </a:ln>
                        <a:solidFill>
                          <a:schemeClr val="tx2"/>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mn-lt"/>
                          <a:cs typeface="Times New Roman" pitchFamily="18" charset="0"/>
                        </a:rPr>
                        <a:t>Save</a:t>
                      </a:r>
                    </a:p>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mn-lt"/>
                          <a:cs typeface="Times New Roman" pitchFamily="18" charset="0"/>
                        </a:rPr>
                        <a:t>item</a:t>
                      </a:r>
                      <a:endParaRPr kumimoji="0" lang="en-US" sz="1800" b="0" i="0" u="none" strike="noStrike" cap="none" normalizeH="0" baseline="0" dirty="0" smtClean="0">
                        <a:ln>
                          <a:noFill/>
                        </a:ln>
                        <a:solidFill>
                          <a:schemeClr val="tx2"/>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mn-lt"/>
                          <a:cs typeface="Times New Roman" pitchFamily="18" charset="0"/>
                        </a:rPr>
                        <a:t> Upload file</a:t>
                      </a:r>
                      <a:endParaRPr kumimoji="0" lang="en-US" sz="1800" b="0" i="0" u="none" strike="noStrike" cap="none" normalizeH="0" baseline="0" smtClean="0">
                        <a:ln>
                          <a:noFill/>
                        </a:ln>
                        <a:solidFill>
                          <a:schemeClr val="tx1"/>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mn-lt"/>
                          <a:cs typeface="Times New Roman" pitchFamily="18" charset="0"/>
                        </a:rPr>
                        <a:t>Upload, file name with special symbols</a:t>
                      </a:r>
                      <a:br>
                        <a:rPr kumimoji="0" lang="en-US" sz="1800" b="1" i="0" u="none" strike="noStrike" cap="none" normalizeH="0" baseline="0" smtClean="0">
                          <a:ln>
                            <a:noFill/>
                          </a:ln>
                          <a:solidFill>
                            <a:schemeClr val="tx1"/>
                          </a:solidFill>
                          <a:effectLst/>
                          <a:latin typeface="+mn-lt"/>
                          <a:cs typeface="Times New Roman" pitchFamily="18" charset="0"/>
                        </a:rPr>
                      </a:br>
                      <a:r>
                        <a:rPr kumimoji="0" lang="en-US" sz="1800" b="0" i="0" u="none" strike="noStrike" cap="none" normalizeH="0" baseline="0" smtClean="0">
                          <a:ln>
                            <a:noFill/>
                          </a:ln>
                          <a:solidFill>
                            <a:schemeClr val="tx1"/>
                          </a:solidFill>
                          <a:effectLst/>
                          <a:latin typeface="+mn-lt"/>
                          <a:cs typeface="Times New Roman" pitchFamily="18" charset="0"/>
                        </a:rPr>
                        <a:t>Setup: On your computer  create file named `~!$^()-_+[]{}',.html</a:t>
                      </a:r>
                      <a:r>
                        <a:rPr kumimoji="0" lang="en-US" sz="1800" b="1" i="0" u="none" strike="noStrike" cap="none" normalizeH="0" baseline="0" smtClean="0">
                          <a:ln>
                            <a:noFill/>
                          </a:ln>
                          <a:solidFill>
                            <a:schemeClr val="tx1"/>
                          </a:solidFill>
                          <a:effectLst/>
                          <a:latin typeface="+mn-lt"/>
                          <a:cs typeface="Times New Roman" pitchFamily="18" charset="0"/>
                        </a:rPr>
                        <a:t> </a:t>
                      </a:r>
                      <a:r>
                        <a:rPr kumimoji="0" lang="en-US" sz="1800" b="0" i="0" u="none" strike="noStrike" cap="none" normalizeH="0" baseline="0" smtClean="0">
                          <a:ln>
                            <a:noFill/>
                          </a:ln>
                          <a:solidFill>
                            <a:schemeClr val="tx1"/>
                          </a:solidFill>
                          <a:effectLst/>
                          <a:latin typeface="+mn-lt"/>
                          <a:cs typeface="Times New Roman" pitchFamily="18" charset="0"/>
                        </a:rPr>
                        <a:t>, not empty</a:t>
                      </a:r>
                      <a:br>
                        <a:rPr kumimoji="0" lang="en-US" sz="1800" b="0" i="0" u="none" strike="noStrike" cap="none" normalizeH="0" baseline="0" smtClean="0">
                          <a:ln>
                            <a:noFill/>
                          </a:ln>
                          <a:solidFill>
                            <a:schemeClr val="tx1"/>
                          </a:solidFill>
                          <a:effectLst/>
                          <a:latin typeface="+mn-lt"/>
                          <a:cs typeface="Times New Roman" pitchFamily="18" charset="0"/>
                        </a:rPr>
                      </a:br>
                      <a:r>
                        <a:rPr kumimoji="0" lang="en-US" sz="1800" b="0" i="0" u="none" strike="noStrike" cap="none" normalizeH="0" baseline="0" smtClean="0">
                          <a:ln>
                            <a:noFill/>
                          </a:ln>
                          <a:solidFill>
                            <a:schemeClr val="tx1"/>
                          </a:solidFill>
                          <a:effectLst/>
                          <a:latin typeface="+mn-lt"/>
                          <a:cs typeface="Times New Roman" pitchFamily="18" charset="0"/>
                        </a:rPr>
                        <a:t>1. Click Upload button</a:t>
                      </a:r>
                      <a:br>
                        <a:rPr kumimoji="0" lang="en-US" sz="1800" b="0" i="0" u="none" strike="noStrike" cap="none" normalizeH="0" baseline="0" smtClean="0">
                          <a:ln>
                            <a:noFill/>
                          </a:ln>
                          <a:solidFill>
                            <a:schemeClr val="tx1"/>
                          </a:solidFill>
                          <a:effectLst/>
                          <a:latin typeface="+mn-lt"/>
                          <a:cs typeface="Times New Roman" pitchFamily="18" charset="0"/>
                        </a:rPr>
                      </a:br>
                      <a:r>
                        <a:rPr kumimoji="0" lang="en-US" sz="1800" b="0" i="0" u="none" strike="noStrike" cap="none" normalizeH="0" baseline="0" smtClean="0">
                          <a:ln>
                            <a:noFill/>
                          </a:ln>
                          <a:solidFill>
                            <a:schemeClr val="tx1"/>
                          </a:solidFill>
                          <a:effectLst/>
                          <a:latin typeface="+mn-lt"/>
                          <a:cs typeface="Times New Roman" pitchFamily="18" charset="0"/>
                        </a:rPr>
                        <a:t>2. Click Browse button</a:t>
                      </a:r>
                      <a:br>
                        <a:rPr kumimoji="0" lang="en-US" sz="1800" b="0" i="0" u="none" strike="noStrike" cap="none" normalizeH="0" baseline="0" smtClean="0">
                          <a:ln>
                            <a:noFill/>
                          </a:ln>
                          <a:solidFill>
                            <a:schemeClr val="tx1"/>
                          </a:solidFill>
                          <a:effectLst/>
                          <a:latin typeface="+mn-lt"/>
                          <a:cs typeface="Times New Roman" pitchFamily="18" charset="0"/>
                        </a:rPr>
                      </a:br>
                      <a:r>
                        <a:rPr kumimoji="0" lang="en-US" sz="1800" b="0" i="0" u="none" strike="noStrike" cap="none" normalizeH="0" baseline="0" smtClean="0">
                          <a:ln>
                            <a:noFill/>
                          </a:ln>
                          <a:solidFill>
                            <a:schemeClr val="tx1"/>
                          </a:solidFill>
                          <a:effectLst/>
                          <a:latin typeface="+mn-lt"/>
                          <a:cs typeface="Times New Roman" pitchFamily="18" charset="0"/>
                        </a:rPr>
                        <a:t>3. Select `~!$^()-_+[]{}',..html file and click Open.</a:t>
                      </a:r>
                      <a:br>
                        <a:rPr kumimoji="0" lang="en-US" sz="1800" b="0" i="0" u="none" strike="noStrike" cap="none" normalizeH="0" baseline="0" smtClean="0">
                          <a:ln>
                            <a:noFill/>
                          </a:ln>
                          <a:solidFill>
                            <a:schemeClr val="tx1"/>
                          </a:solidFill>
                          <a:effectLst/>
                          <a:latin typeface="+mn-lt"/>
                          <a:cs typeface="Times New Roman" pitchFamily="18" charset="0"/>
                        </a:rPr>
                      </a:br>
                      <a:r>
                        <a:rPr kumimoji="0" lang="en-US" sz="1800" b="0" i="0" u="none" strike="noStrike" cap="none" normalizeH="0" baseline="0" smtClean="0">
                          <a:ln>
                            <a:noFill/>
                          </a:ln>
                          <a:solidFill>
                            <a:schemeClr val="tx1"/>
                          </a:solidFill>
                          <a:effectLst/>
                          <a:latin typeface="+mn-lt"/>
                          <a:cs typeface="Times New Roman" pitchFamily="18" charset="0"/>
                        </a:rPr>
                        <a:t>4. Click upload</a:t>
                      </a:r>
                      <a:br>
                        <a:rPr kumimoji="0" lang="en-US" sz="1800" b="0" i="0" u="none" strike="noStrike" cap="none" normalizeH="0" baseline="0" smtClean="0">
                          <a:ln>
                            <a:noFill/>
                          </a:ln>
                          <a:solidFill>
                            <a:schemeClr val="tx1"/>
                          </a:solidFill>
                          <a:effectLst/>
                          <a:latin typeface="+mn-lt"/>
                          <a:cs typeface="Times New Roman" pitchFamily="18" charset="0"/>
                        </a:rPr>
                      </a:br>
                      <a:r>
                        <a:rPr kumimoji="0" lang="en-US" sz="1800" b="0" i="0" u="none" strike="noStrike" cap="none" normalizeH="0" baseline="0" smtClean="0">
                          <a:ln>
                            <a:noFill/>
                          </a:ln>
                          <a:solidFill>
                            <a:schemeClr val="tx1"/>
                          </a:solidFill>
                          <a:effectLst/>
                          <a:latin typeface="+mn-lt"/>
                          <a:cs typeface="Times New Roman" pitchFamily="18" charset="0"/>
                        </a:rPr>
                        <a:t>5. Click Add To List</a:t>
                      </a:r>
                      <a:endParaRPr kumimoji="0" lang="en-US" sz="1800" b="0" i="0" u="none" strike="noStrike" cap="none" normalizeH="0" baseline="0" smtClean="0">
                        <a:ln>
                          <a:noFill/>
                        </a:ln>
                        <a:solidFill>
                          <a:schemeClr val="tx1"/>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mn-lt"/>
                          <a:cs typeface="Times New Roman" pitchFamily="18" charset="0"/>
                        </a:rPr>
                        <a:t>1. Upload dialog appears</a:t>
                      </a:r>
                      <a:br>
                        <a:rPr kumimoji="0" lang="en-US" sz="1800" b="0" i="0" u="none" strike="noStrike" cap="none" normalizeH="0" baseline="0" dirty="0" smtClean="0">
                          <a:ln>
                            <a:noFill/>
                          </a:ln>
                          <a:solidFill>
                            <a:schemeClr val="tx2"/>
                          </a:solidFill>
                          <a:effectLst/>
                          <a:latin typeface="+mn-lt"/>
                          <a:cs typeface="Times New Roman" pitchFamily="18" charset="0"/>
                        </a:rPr>
                      </a:br>
                      <a:r>
                        <a:rPr kumimoji="0" lang="en-US" sz="1800" b="0" i="0" u="none" strike="noStrike" cap="none" normalizeH="0" baseline="0" dirty="0" smtClean="0">
                          <a:ln>
                            <a:noFill/>
                          </a:ln>
                          <a:solidFill>
                            <a:schemeClr val="tx2"/>
                          </a:solidFill>
                          <a:effectLst/>
                          <a:latin typeface="+mn-lt"/>
                          <a:cs typeface="Times New Roman" pitchFamily="18" charset="0"/>
                        </a:rPr>
                        <a:t>2. Browser's "choose file" dialog appears</a:t>
                      </a:r>
                      <a:br>
                        <a:rPr kumimoji="0" lang="en-US" sz="1800" b="0" i="0" u="none" strike="noStrike" cap="none" normalizeH="0" baseline="0" dirty="0" smtClean="0">
                          <a:ln>
                            <a:noFill/>
                          </a:ln>
                          <a:solidFill>
                            <a:schemeClr val="tx2"/>
                          </a:solidFill>
                          <a:effectLst/>
                          <a:latin typeface="+mn-lt"/>
                          <a:cs typeface="Times New Roman" pitchFamily="18" charset="0"/>
                        </a:rPr>
                      </a:br>
                      <a:r>
                        <a:rPr kumimoji="0" lang="en-US" sz="1800" b="0" i="0" u="none" strike="noStrike" cap="none" normalizeH="0" baseline="0" dirty="0" smtClean="0">
                          <a:ln>
                            <a:noFill/>
                          </a:ln>
                          <a:solidFill>
                            <a:schemeClr val="tx2"/>
                          </a:solidFill>
                          <a:effectLst/>
                          <a:latin typeface="+mn-lt"/>
                          <a:cs typeface="Times New Roman" pitchFamily="18" charset="0"/>
                        </a:rPr>
                        <a:t>3.  "choose file" dialog closes,  `~!$^()-_+[]{}',..html appears in the FROM field.</a:t>
                      </a:r>
                      <a:br>
                        <a:rPr kumimoji="0" lang="en-US" sz="1800" b="0" i="0" u="none" strike="noStrike" cap="none" normalizeH="0" baseline="0" dirty="0" smtClean="0">
                          <a:ln>
                            <a:noFill/>
                          </a:ln>
                          <a:solidFill>
                            <a:schemeClr val="tx2"/>
                          </a:solidFill>
                          <a:effectLst/>
                          <a:latin typeface="+mn-lt"/>
                          <a:cs typeface="Times New Roman" pitchFamily="18" charset="0"/>
                        </a:rPr>
                      </a:br>
                      <a:r>
                        <a:rPr kumimoji="0" lang="en-US" sz="1800" b="0" i="0" u="none" strike="noStrike" cap="none" normalizeH="0" baseline="0" dirty="0" smtClean="0">
                          <a:ln>
                            <a:noFill/>
                          </a:ln>
                          <a:solidFill>
                            <a:schemeClr val="tx2"/>
                          </a:solidFill>
                          <a:effectLst/>
                          <a:latin typeface="+mn-lt"/>
                          <a:cs typeface="Times New Roman" pitchFamily="18" charset="0"/>
                        </a:rPr>
                        <a:t>4. Upload dialog closes, file name from the TO field is substituted in the long description file name field. File contents is shown below.</a:t>
                      </a:r>
                      <a:br>
                        <a:rPr kumimoji="0" lang="en-US" sz="1800" b="0" i="0" u="none" strike="noStrike" cap="none" normalizeH="0" baseline="0" dirty="0" smtClean="0">
                          <a:ln>
                            <a:noFill/>
                          </a:ln>
                          <a:solidFill>
                            <a:schemeClr val="tx2"/>
                          </a:solidFill>
                          <a:effectLst/>
                          <a:latin typeface="+mn-lt"/>
                          <a:cs typeface="Times New Roman" pitchFamily="18" charset="0"/>
                        </a:rPr>
                      </a:br>
                      <a:r>
                        <a:rPr kumimoji="0" lang="en-US" sz="1800" b="0" i="0" u="none" strike="noStrike" cap="none" normalizeH="0" baseline="0" dirty="0" smtClean="0">
                          <a:ln>
                            <a:noFill/>
                          </a:ln>
                          <a:solidFill>
                            <a:schemeClr val="tx2"/>
                          </a:solidFill>
                          <a:effectLst/>
                          <a:latin typeface="+mn-lt"/>
                          <a:cs typeface="Times New Roman" pitchFamily="18" charset="0"/>
                        </a:rPr>
                        <a:t>5. Attachment is added</a:t>
                      </a:r>
                      <a:endParaRPr kumimoji="0" lang="en-US" sz="1800" b="0" i="0" u="none" strike="noStrike" cap="none" normalizeH="0" baseline="0" dirty="0" smtClean="0">
                        <a:ln>
                          <a:noFill/>
                        </a:ln>
                        <a:solidFill>
                          <a:schemeClr val="tx2"/>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2"/>
                          </a:solidFill>
                          <a:effectLst/>
                          <a:latin typeface="+mn-lt"/>
                          <a:cs typeface="Times New Roman" pitchFamily="18" charset="0"/>
                        </a:rPr>
                        <a:t>Not tested</a:t>
                      </a:r>
                      <a:endParaRPr kumimoji="0" lang="en-US" sz="1800" b="0" i="0" u="none" strike="noStrike" cap="none" normalizeH="0" baseline="0" dirty="0" smtClean="0">
                        <a:ln>
                          <a:noFill/>
                        </a:ln>
                        <a:solidFill>
                          <a:schemeClr val="tx2"/>
                        </a:solidFill>
                        <a:effectLst/>
                        <a:latin typeface="+mn-lt"/>
                      </a:endParaRPr>
                    </a:p>
                  </a:txBody>
                  <a:tcPr marL="0" mar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09623" name="AutoShape 23"/>
          <p:cNvSpPr>
            <a:spLocks noChangeArrowheads="1"/>
          </p:cNvSpPr>
          <p:nvPr/>
        </p:nvSpPr>
        <p:spPr bwMode="auto">
          <a:xfrm>
            <a:off x="7319963" y="2759075"/>
            <a:ext cx="1595437" cy="1079500"/>
          </a:xfrm>
          <a:prstGeom prst="wedgeRectCallout">
            <a:avLst>
              <a:gd name="adj1" fmla="val 22338"/>
              <a:gd name="adj2" fmla="val -109954"/>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t>Status in the build (passed/failed/not tested)</a:t>
            </a:r>
          </a:p>
        </p:txBody>
      </p:sp>
      <p:sp>
        <p:nvSpPr>
          <p:cNvPr id="409624" name="AutoShape 24"/>
          <p:cNvSpPr>
            <a:spLocks noChangeArrowheads="1"/>
          </p:cNvSpPr>
          <p:nvPr/>
        </p:nvSpPr>
        <p:spPr bwMode="auto">
          <a:xfrm>
            <a:off x="3865563" y="844550"/>
            <a:ext cx="2008187" cy="590550"/>
          </a:xfrm>
          <a:prstGeom prst="wedgeRectCallout">
            <a:avLst>
              <a:gd name="adj1" fmla="val -24231"/>
              <a:gd name="adj2" fmla="val 101343"/>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Title – summary what we are testing</a:t>
            </a:r>
          </a:p>
        </p:txBody>
      </p:sp>
      <p:sp>
        <p:nvSpPr>
          <p:cNvPr id="409625" name="AutoShape 25"/>
          <p:cNvSpPr>
            <a:spLocks noChangeArrowheads="1"/>
          </p:cNvSpPr>
          <p:nvPr/>
        </p:nvSpPr>
        <p:spPr bwMode="auto">
          <a:xfrm>
            <a:off x="1484313" y="828675"/>
            <a:ext cx="2159000" cy="590550"/>
          </a:xfrm>
          <a:prstGeom prst="wedgeRectCallout">
            <a:avLst>
              <a:gd name="adj1" fmla="val -48310"/>
              <a:gd name="adj2" fmla="val 143417"/>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t>Requirement that is tested</a:t>
            </a:r>
          </a:p>
        </p:txBody>
      </p:sp>
      <p:sp>
        <p:nvSpPr>
          <p:cNvPr id="409626" name="AutoShape 26"/>
          <p:cNvSpPr>
            <a:spLocks noChangeArrowheads="1"/>
          </p:cNvSpPr>
          <p:nvPr/>
        </p:nvSpPr>
        <p:spPr bwMode="auto">
          <a:xfrm>
            <a:off x="695325" y="849313"/>
            <a:ext cx="830263" cy="590550"/>
          </a:xfrm>
          <a:prstGeom prst="wedgeRectCallout">
            <a:avLst>
              <a:gd name="adj1" fmla="val 18259"/>
              <a:gd name="adj2" fmla="val 94894"/>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t>Priority (low)</a:t>
            </a:r>
          </a:p>
        </p:txBody>
      </p:sp>
      <p:sp>
        <p:nvSpPr>
          <p:cNvPr id="409627" name="AutoShape 27"/>
          <p:cNvSpPr>
            <a:spLocks noChangeArrowheads="1"/>
          </p:cNvSpPr>
          <p:nvPr/>
        </p:nvSpPr>
        <p:spPr bwMode="auto">
          <a:xfrm>
            <a:off x="566738" y="2649538"/>
            <a:ext cx="877887" cy="835025"/>
          </a:xfrm>
          <a:prstGeom prst="wedgeRectCallout">
            <a:avLst>
              <a:gd name="adj1" fmla="val -19259"/>
              <a:gd name="adj2" fmla="val -159139"/>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dirty="0"/>
              <a:t>Test Case ID</a:t>
            </a:r>
          </a:p>
        </p:txBody>
      </p:sp>
      <p:sp>
        <p:nvSpPr>
          <p:cNvPr id="409628" name="AutoShape 28"/>
          <p:cNvSpPr>
            <a:spLocks noChangeArrowheads="1"/>
          </p:cNvSpPr>
          <p:nvPr/>
        </p:nvSpPr>
        <p:spPr bwMode="auto">
          <a:xfrm>
            <a:off x="1576388" y="4256088"/>
            <a:ext cx="1260475" cy="590550"/>
          </a:xfrm>
          <a:prstGeom prst="wedgeRectCallout">
            <a:avLst>
              <a:gd name="adj1" fmla="val 20528"/>
              <a:gd name="adj2" fmla="val -277690"/>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Module and Submodule</a:t>
            </a:r>
          </a:p>
        </p:txBody>
      </p:sp>
      <p:sp>
        <p:nvSpPr>
          <p:cNvPr id="409629" name="AutoShape 29"/>
          <p:cNvSpPr>
            <a:spLocks noChangeArrowheads="1"/>
          </p:cNvSpPr>
          <p:nvPr/>
        </p:nvSpPr>
        <p:spPr bwMode="auto">
          <a:xfrm>
            <a:off x="3578225" y="5959475"/>
            <a:ext cx="1739900" cy="346075"/>
          </a:xfrm>
          <a:prstGeom prst="wedgeRectCallout">
            <a:avLst>
              <a:gd name="adj1" fmla="val -43611"/>
              <a:gd name="adj2" fmla="val -294037"/>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Steps to perform</a:t>
            </a:r>
          </a:p>
        </p:txBody>
      </p:sp>
      <p:sp>
        <p:nvSpPr>
          <p:cNvPr id="409630" name="AutoShape 30"/>
          <p:cNvSpPr>
            <a:spLocks noChangeArrowheads="1"/>
          </p:cNvSpPr>
          <p:nvPr/>
        </p:nvSpPr>
        <p:spPr bwMode="auto">
          <a:xfrm>
            <a:off x="6699250" y="842963"/>
            <a:ext cx="1846263" cy="590550"/>
          </a:xfrm>
          <a:prstGeom prst="wedgeRectCallout">
            <a:avLst>
              <a:gd name="adj1" fmla="val -43208"/>
              <a:gd name="adj2" fmla="val 189245"/>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Expected result after each step</a:t>
            </a:r>
          </a:p>
        </p:txBody>
      </p:sp>
      <p:sp>
        <p:nvSpPr>
          <p:cNvPr id="409631" name="AutoShape 31"/>
          <p:cNvSpPr>
            <a:spLocks noChangeArrowheads="1"/>
          </p:cNvSpPr>
          <p:nvPr/>
        </p:nvSpPr>
        <p:spPr bwMode="auto">
          <a:xfrm>
            <a:off x="4800600" y="3113088"/>
            <a:ext cx="717550" cy="346075"/>
          </a:xfrm>
          <a:prstGeom prst="wedgeRectCallout">
            <a:avLst>
              <a:gd name="adj1" fmla="val -133630"/>
              <a:gd name="adj2" fmla="val -244037"/>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Setup</a:t>
            </a:r>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Tree>
    <p:extLst>
      <p:ext uri="{BB962C8B-B14F-4D97-AF65-F5344CB8AC3E}">
        <p14:creationId xmlns:p14="http://schemas.microsoft.com/office/powerpoint/2010/main" val="4190458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09625"/>
                                        </p:tgtEl>
                                        <p:attrNameLst>
                                          <p:attrName>style.visibility</p:attrName>
                                        </p:attrNameLst>
                                      </p:cBhvr>
                                      <p:to>
                                        <p:strVal val="visible"/>
                                      </p:to>
                                    </p:set>
                                    <p:anim calcmode="lin" valueType="num">
                                      <p:cBhvr>
                                        <p:cTn id="7" dur="500" fill="hold"/>
                                        <p:tgtEl>
                                          <p:spTgt spid="409625"/>
                                        </p:tgtEl>
                                        <p:attrNameLst>
                                          <p:attrName>ppt_w</p:attrName>
                                        </p:attrNameLst>
                                      </p:cBhvr>
                                      <p:tavLst>
                                        <p:tav tm="0">
                                          <p:val>
                                            <p:fltVal val="0"/>
                                          </p:val>
                                        </p:tav>
                                        <p:tav tm="100000">
                                          <p:val>
                                            <p:strVal val="#ppt_w"/>
                                          </p:val>
                                        </p:tav>
                                      </p:tavLst>
                                    </p:anim>
                                    <p:anim calcmode="lin" valueType="num">
                                      <p:cBhvr>
                                        <p:cTn id="8" dur="500" fill="hold"/>
                                        <p:tgtEl>
                                          <p:spTgt spid="409625"/>
                                        </p:tgtEl>
                                        <p:attrNameLst>
                                          <p:attrName>ppt_h</p:attrName>
                                        </p:attrNameLst>
                                      </p:cBhvr>
                                      <p:tavLst>
                                        <p:tav tm="0">
                                          <p:val>
                                            <p:fltVal val="0"/>
                                          </p:val>
                                        </p:tav>
                                        <p:tav tm="100000">
                                          <p:val>
                                            <p:strVal val="#ppt_h"/>
                                          </p:val>
                                        </p:tav>
                                      </p:tavLst>
                                    </p:anim>
                                    <p:animEffect transition="in" filter="fade">
                                      <p:cBhvr>
                                        <p:cTn id="9" dur="500"/>
                                        <p:tgtEl>
                                          <p:spTgt spid="409625"/>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409624"/>
                                        </p:tgtEl>
                                        <p:attrNameLst>
                                          <p:attrName>style.visibility</p:attrName>
                                        </p:attrNameLst>
                                      </p:cBhvr>
                                      <p:to>
                                        <p:strVal val="visible"/>
                                      </p:to>
                                    </p:set>
                                    <p:anim calcmode="lin" valueType="num">
                                      <p:cBhvr>
                                        <p:cTn id="12" dur="500" fill="hold"/>
                                        <p:tgtEl>
                                          <p:spTgt spid="409624"/>
                                        </p:tgtEl>
                                        <p:attrNameLst>
                                          <p:attrName>ppt_w</p:attrName>
                                        </p:attrNameLst>
                                      </p:cBhvr>
                                      <p:tavLst>
                                        <p:tav tm="0">
                                          <p:val>
                                            <p:fltVal val="0"/>
                                          </p:val>
                                        </p:tav>
                                        <p:tav tm="100000">
                                          <p:val>
                                            <p:strVal val="#ppt_w"/>
                                          </p:val>
                                        </p:tav>
                                      </p:tavLst>
                                    </p:anim>
                                    <p:anim calcmode="lin" valueType="num">
                                      <p:cBhvr>
                                        <p:cTn id="13" dur="500" fill="hold"/>
                                        <p:tgtEl>
                                          <p:spTgt spid="409624"/>
                                        </p:tgtEl>
                                        <p:attrNameLst>
                                          <p:attrName>ppt_h</p:attrName>
                                        </p:attrNameLst>
                                      </p:cBhvr>
                                      <p:tavLst>
                                        <p:tav tm="0">
                                          <p:val>
                                            <p:fltVal val="0"/>
                                          </p:val>
                                        </p:tav>
                                        <p:tav tm="100000">
                                          <p:val>
                                            <p:strVal val="#ppt_h"/>
                                          </p:val>
                                        </p:tav>
                                      </p:tavLst>
                                    </p:anim>
                                    <p:animEffect transition="in" filter="fade">
                                      <p:cBhvr>
                                        <p:cTn id="14" dur="500"/>
                                        <p:tgtEl>
                                          <p:spTgt spid="409624"/>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409630"/>
                                        </p:tgtEl>
                                        <p:attrNameLst>
                                          <p:attrName>style.visibility</p:attrName>
                                        </p:attrNameLst>
                                      </p:cBhvr>
                                      <p:to>
                                        <p:strVal val="visible"/>
                                      </p:to>
                                    </p:set>
                                    <p:anim calcmode="lin" valueType="num">
                                      <p:cBhvr>
                                        <p:cTn id="17" dur="500" fill="hold"/>
                                        <p:tgtEl>
                                          <p:spTgt spid="409630"/>
                                        </p:tgtEl>
                                        <p:attrNameLst>
                                          <p:attrName>ppt_w</p:attrName>
                                        </p:attrNameLst>
                                      </p:cBhvr>
                                      <p:tavLst>
                                        <p:tav tm="0">
                                          <p:val>
                                            <p:fltVal val="0"/>
                                          </p:val>
                                        </p:tav>
                                        <p:tav tm="100000">
                                          <p:val>
                                            <p:strVal val="#ppt_w"/>
                                          </p:val>
                                        </p:tav>
                                      </p:tavLst>
                                    </p:anim>
                                    <p:anim calcmode="lin" valueType="num">
                                      <p:cBhvr>
                                        <p:cTn id="18" dur="500" fill="hold"/>
                                        <p:tgtEl>
                                          <p:spTgt spid="409630"/>
                                        </p:tgtEl>
                                        <p:attrNameLst>
                                          <p:attrName>ppt_h</p:attrName>
                                        </p:attrNameLst>
                                      </p:cBhvr>
                                      <p:tavLst>
                                        <p:tav tm="0">
                                          <p:val>
                                            <p:fltVal val="0"/>
                                          </p:val>
                                        </p:tav>
                                        <p:tav tm="100000">
                                          <p:val>
                                            <p:strVal val="#ppt_h"/>
                                          </p:val>
                                        </p:tav>
                                      </p:tavLst>
                                    </p:anim>
                                    <p:animEffect transition="in" filter="fade">
                                      <p:cBhvr>
                                        <p:cTn id="19" dur="500"/>
                                        <p:tgtEl>
                                          <p:spTgt spid="409630"/>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409623"/>
                                        </p:tgtEl>
                                        <p:attrNameLst>
                                          <p:attrName>style.visibility</p:attrName>
                                        </p:attrNameLst>
                                      </p:cBhvr>
                                      <p:to>
                                        <p:strVal val="visible"/>
                                      </p:to>
                                    </p:set>
                                    <p:anim calcmode="lin" valueType="num">
                                      <p:cBhvr>
                                        <p:cTn id="22" dur="500" fill="hold"/>
                                        <p:tgtEl>
                                          <p:spTgt spid="409623"/>
                                        </p:tgtEl>
                                        <p:attrNameLst>
                                          <p:attrName>ppt_w</p:attrName>
                                        </p:attrNameLst>
                                      </p:cBhvr>
                                      <p:tavLst>
                                        <p:tav tm="0">
                                          <p:val>
                                            <p:fltVal val="0"/>
                                          </p:val>
                                        </p:tav>
                                        <p:tav tm="100000">
                                          <p:val>
                                            <p:strVal val="#ppt_w"/>
                                          </p:val>
                                        </p:tav>
                                      </p:tavLst>
                                    </p:anim>
                                    <p:anim calcmode="lin" valueType="num">
                                      <p:cBhvr>
                                        <p:cTn id="23" dur="500" fill="hold"/>
                                        <p:tgtEl>
                                          <p:spTgt spid="409623"/>
                                        </p:tgtEl>
                                        <p:attrNameLst>
                                          <p:attrName>ppt_h</p:attrName>
                                        </p:attrNameLst>
                                      </p:cBhvr>
                                      <p:tavLst>
                                        <p:tav tm="0">
                                          <p:val>
                                            <p:fltVal val="0"/>
                                          </p:val>
                                        </p:tav>
                                        <p:tav tm="100000">
                                          <p:val>
                                            <p:strVal val="#ppt_h"/>
                                          </p:val>
                                        </p:tav>
                                      </p:tavLst>
                                    </p:anim>
                                    <p:animEffect transition="in" filter="fade">
                                      <p:cBhvr>
                                        <p:cTn id="24" dur="500"/>
                                        <p:tgtEl>
                                          <p:spTgt spid="409623"/>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409629"/>
                                        </p:tgtEl>
                                        <p:attrNameLst>
                                          <p:attrName>style.visibility</p:attrName>
                                        </p:attrNameLst>
                                      </p:cBhvr>
                                      <p:to>
                                        <p:strVal val="visible"/>
                                      </p:to>
                                    </p:set>
                                    <p:anim calcmode="lin" valueType="num">
                                      <p:cBhvr>
                                        <p:cTn id="27" dur="500" fill="hold"/>
                                        <p:tgtEl>
                                          <p:spTgt spid="409629"/>
                                        </p:tgtEl>
                                        <p:attrNameLst>
                                          <p:attrName>ppt_w</p:attrName>
                                        </p:attrNameLst>
                                      </p:cBhvr>
                                      <p:tavLst>
                                        <p:tav tm="0">
                                          <p:val>
                                            <p:fltVal val="0"/>
                                          </p:val>
                                        </p:tav>
                                        <p:tav tm="100000">
                                          <p:val>
                                            <p:strVal val="#ppt_w"/>
                                          </p:val>
                                        </p:tav>
                                      </p:tavLst>
                                    </p:anim>
                                    <p:anim calcmode="lin" valueType="num">
                                      <p:cBhvr>
                                        <p:cTn id="28" dur="500" fill="hold"/>
                                        <p:tgtEl>
                                          <p:spTgt spid="409629"/>
                                        </p:tgtEl>
                                        <p:attrNameLst>
                                          <p:attrName>ppt_h</p:attrName>
                                        </p:attrNameLst>
                                      </p:cBhvr>
                                      <p:tavLst>
                                        <p:tav tm="0">
                                          <p:val>
                                            <p:fltVal val="0"/>
                                          </p:val>
                                        </p:tav>
                                        <p:tav tm="100000">
                                          <p:val>
                                            <p:strVal val="#ppt_h"/>
                                          </p:val>
                                        </p:tav>
                                      </p:tavLst>
                                    </p:anim>
                                    <p:animEffect transition="in" filter="fade">
                                      <p:cBhvr>
                                        <p:cTn id="29" dur="500"/>
                                        <p:tgtEl>
                                          <p:spTgt spid="409629"/>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409628"/>
                                        </p:tgtEl>
                                        <p:attrNameLst>
                                          <p:attrName>style.visibility</p:attrName>
                                        </p:attrNameLst>
                                      </p:cBhvr>
                                      <p:to>
                                        <p:strVal val="visible"/>
                                      </p:to>
                                    </p:set>
                                    <p:anim calcmode="lin" valueType="num">
                                      <p:cBhvr>
                                        <p:cTn id="32" dur="500" fill="hold"/>
                                        <p:tgtEl>
                                          <p:spTgt spid="409628"/>
                                        </p:tgtEl>
                                        <p:attrNameLst>
                                          <p:attrName>ppt_w</p:attrName>
                                        </p:attrNameLst>
                                      </p:cBhvr>
                                      <p:tavLst>
                                        <p:tav tm="0">
                                          <p:val>
                                            <p:fltVal val="0"/>
                                          </p:val>
                                        </p:tav>
                                        <p:tav tm="100000">
                                          <p:val>
                                            <p:strVal val="#ppt_w"/>
                                          </p:val>
                                        </p:tav>
                                      </p:tavLst>
                                    </p:anim>
                                    <p:anim calcmode="lin" valueType="num">
                                      <p:cBhvr>
                                        <p:cTn id="33" dur="500" fill="hold"/>
                                        <p:tgtEl>
                                          <p:spTgt spid="409628"/>
                                        </p:tgtEl>
                                        <p:attrNameLst>
                                          <p:attrName>ppt_h</p:attrName>
                                        </p:attrNameLst>
                                      </p:cBhvr>
                                      <p:tavLst>
                                        <p:tav tm="0">
                                          <p:val>
                                            <p:fltVal val="0"/>
                                          </p:val>
                                        </p:tav>
                                        <p:tav tm="100000">
                                          <p:val>
                                            <p:strVal val="#ppt_h"/>
                                          </p:val>
                                        </p:tav>
                                      </p:tavLst>
                                    </p:anim>
                                    <p:animEffect transition="in" filter="fade">
                                      <p:cBhvr>
                                        <p:cTn id="34" dur="500"/>
                                        <p:tgtEl>
                                          <p:spTgt spid="409628"/>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409627"/>
                                        </p:tgtEl>
                                        <p:attrNameLst>
                                          <p:attrName>style.visibility</p:attrName>
                                        </p:attrNameLst>
                                      </p:cBhvr>
                                      <p:to>
                                        <p:strVal val="visible"/>
                                      </p:to>
                                    </p:set>
                                    <p:anim calcmode="lin" valueType="num">
                                      <p:cBhvr>
                                        <p:cTn id="37" dur="500" fill="hold"/>
                                        <p:tgtEl>
                                          <p:spTgt spid="409627"/>
                                        </p:tgtEl>
                                        <p:attrNameLst>
                                          <p:attrName>ppt_w</p:attrName>
                                        </p:attrNameLst>
                                      </p:cBhvr>
                                      <p:tavLst>
                                        <p:tav tm="0">
                                          <p:val>
                                            <p:fltVal val="0"/>
                                          </p:val>
                                        </p:tav>
                                        <p:tav tm="100000">
                                          <p:val>
                                            <p:strVal val="#ppt_w"/>
                                          </p:val>
                                        </p:tav>
                                      </p:tavLst>
                                    </p:anim>
                                    <p:anim calcmode="lin" valueType="num">
                                      <p:cBhvr>
                                        <p:cTn id="38" dur="500" fill="hold"/>
                                        <p:tgtEl>
                                          <p:spTgt spid="409627"/>
                                        </p:tgtEl>
                                        <p:attrNameLst>
                                          <p:attrName>ppt_h</p:attrName>
                                        </p:attrNameLst>
                                      </p:cBhvr>
                                      <p:tavLst>
                                        <p:tav tm="0">
                                          <p:val>
                                            <p:fltVal val="0"/>
                                          </p:val>
                                        </p:tav>
                                        <p:tav tm="100000">
                                          <p:val>
                                            <p:strVal val="#ppt_h"/>
                                          </p:val>
                                        </p:tav>
                                      </p:tavLst>
                                    </p:anim>
                                    <p:animEffect transition="in" filter="fade">
                                      <p:cBhvr>
                                        <p:cTn id="39" dur="500"/>
                                        <p:tgtEl>
                                          <p:spTgt spid="409627"/>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409626"/>
                                        </p:tgtEl>
                                        <p:attrNameLst>
                                          <p:attrName>style.visibility</p:attrName>
                                        </p:attrNameLst>
                                      </p:cBhvr>
                                      <p:to>
                                        <p:strVal val="visible"/>
                                      </p:to>
                                    </p:set>
                                    <p:anim calcmode="lin" valueType="num">
                                      <p:cBhvr>
                                        <p:cTn id="42" dur="500" fill="hold"/>
                                        <p:tgtEl>
                                          <p:spTgt spid="409626"/>
                                        </p:tgtEl>
                                        <p:attrNameLst>
                                          <p:attrName>ppt_w</p:attrName>
                                        </p:attrNameLst>
                                      </p:cBhvr>
                                      <p:tavLst>
                                        <p:tav tm="0">
                                          <p:val>
                                            <p:fltVal val="0"/>
                                          </p:val>
                                        </p:tav>
                                        <p:tav tm="100000">
                                          <p:val>
                                            <p:strVal val="#ppt_w"/>
                                          </p:val>
                                        </p:tav>
                                      </p:tavLst>
                                    </p:anim>
                                    <p:anim calcmode="lin" valueType="num">
                                      <p:cBhvr>
                                        <p:cTn id="43" dur="500" fill="hold"/>
                                        <p:tgtEl>
                                          <p:spTgt spid="409626"/>
                                        </p:tgtEl>
                                        <p:attrNameLst>
                                          <p:attrName>ppt_h</p:attrName>
                                        </p:attrNameLst>
                                      </p:cBhvr>
                                      <p:tavLst>
                                        <p:tav tm="0">
                                          <p:val>
                                            <p:fltVal val="0"/>
                                          </p:val>
                                        </p:tav>
                                        <p:tav tm="100000">
                                          <p:val>
                                            <p:strVal val="#ppt_h"/>
                                          </p:val>
                                        </p:tav>
                                      </p:tavLst>
                                    </p:anim>
                                    <p:animEffect transition="in" filter="fade">
                                      <p:cBhvr>
                                        <p:cTn id="44" dur="500"/>
                                        <p:tgtEl>
                                          <p:spTgt spid="409626"/>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409631"/>
                                        </p:tgtEl>
                                        <p:attrNameLst>
                                          <p:attrName>style.visibility</p:attrName>
                                        </p:attrNameLst>
                                      </p:cBhvr>
                                      <p:to>
                                        <p:strVal val="visible"/>
                                      </p:to>
                                    </p:set>
                                    <p:anim calcmode="lin" valueType="num">
                                      <p:cBhvr>
                                        <p:cTn id="47" dur="500" fill="hold"/>
                                        <p:tgtEl>
                                          <p:spTgt spid="409631"/>
                                        </p:tgtEl>
                                        <p:attrNameLst>
                                          <p:attrName>ppt_w</p:attrName>
                                        </p:attrNameLst>
                                      </p:cBhvr>
                                      <p:tavLst>
                                        <p:tav tm="0">
                                          <p:val>
                                            <p:fltVal val="0"/>
                                          </p:val>
                                        </p:tav>
                                        <p:tav tm="100000">
                                          <p:val>
                                            <p:strVal val="#ppt_w"/>
                                          </p:val>
                                        </p:tav>
                                      </p:tavLst>
                                    </p:anim>
                                    <p:anim calcmode="lin" valueType="num">
                                      <p:cBhvr>
                                        <p:cTn id="48" dur="500" fill="hold"/>
                                        <p:tgtEl>
                                          <p:spTgt spid="409631"/>
                                        </p:tgtEl>
                                        <p:attrNameLst>
                                          <p:attrName>ppt_h</p:attrName>
                                        </p:attrNameLst>
                                      </p:cBhvr>
                                      <p:tavLst>
                                        <p:tav tm="0">
                                          <p:val>
                                            <p:fltVal val="0"/>
                                          </p:val>
                                        </p:tav>
                                        <p:tav tm="100000">
                                          <p:val>
                                            <p:strVal val="#ppt_h"/>
                                          </p:val>
                                        </p:tav>
                                      </p:tavLst>
                                    </p:anim>
                                    <p:animEffect transition="in" filter="fade">
                                      <p:cBhvr>
                                        <p:cTn id="49" dur="500"/>
                                        <p:tgtEl>
                                          <p:spTgt spid="409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3" grpId="0" animBg="1"/>
      <p:bldP spid="409624" grpId="0" animBg="1"/>
      <p:bldP spid="409625" grpId="0" animBg="1"/>
      <p:bldP spid="409626" grpId="0" animBg="1"/>
      <p:bldP spid="409627" grpId="0" animBg="1"/>
      <p:bldP spid="409628" grpId="0" animBg="1"/>
      <p:bldP spid="409629" grpId="0" animBg="1"/>
      <p:bldP spid="409630" grpId="0" animBg="1"/>
      <p:bldP spid="4096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t>
            </a:r>
            <a:r>
              <a:rPr lang="en-US" dirty="0" smtClean="0"/>
              <a:t>Scenarios (Test Suite) </a:t>
            </a:r>
            <a:endParaRPr lang="ru-RU" dirty="0"/>
          </a:p>
        </p:txBody>
      </p:sp>
      <p:sp>
        <p:nvSpPr>
          <p:cNvPr id="428035" name="Rectangle 3"/>
          <p:cNvSpPr>
            <a:spLocks noGrp="1" noChangeArrowheads="1"/>
          </p:cNvSpPr>
          <p:nvPr>
            <p:ph sz="quarter" idx="1"/>
          </p:nvPr>
        </p:nvSpPr>
        <p:spPr/>
        <p:txBody>
          <a:bodyPr>
            <a:normAutofit/>
          </a:bodyPr>
          <a:lstStyle/>
          <a:p>
            <a:endParaRPr lang="en-US" sz="2800" dirty="0"/>
          </a:p>
          <a:p>
            <a:r>
              <a:rPr lang="en-US" sz="2400" b="0" dirty="0" smtClean="0"/>
              <a:t>Test </a:t>
            </a:r>
            <a:r>
              <a:rPr lang="en-US" sz="2400" b="0" dirty="0"/>
              <a:t>scenario = </a:t>
            </a:r>
            <a:r>
              <a:rPr lang="en-US" sz="2400" b="0" dirty="0">
                <a:solidFill>
                  <a:srgbClr val="FF0000"/>
                </a:solidFill>
              </a:rPr>
              <a:t>a set of test cases</a:t>
            </a:r>
            <a:r>
              <a:rPr lang="en-US" sz="2400" b="0" dirty="0"/>
              <a:t> for some purpose.</a:t>
            </a:r>
          </a:p>
          <a:p>
            <a:endParaRPr lang="en-US" sz="2400" b="0" dirty="0"/>
          </a:p>
          <a:p>
            <a:r>
              <a:rPr lang="en-US" sz="2400" b="0" dirty="0" smtClean="0"/>
              <a:t>Good </a:t>
            </a:r>
            <a:r>
              <a:rPr lang="en-US" sz="2400" b="0" dirty="0"/>
              <a:t>test scenario flows along some logic - typical usage, convenience to test, by modules.</a:t>
            </a:r>
            <a:endParaRPr lang="ru-RU" sz="2400" b="0" dirty="0"/>
          </a:p>
          <a:p>
            <a:endParaRPr lang="en-US" sz="2400" b="0" dirty="0"/>
          </a:p>
          <a:p>
            <a:endParaRPr lang="ru-RU" sz="2400" b="0"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25</a:t>
            </a:fld>
            <a:endParaRPr lang="ru-RU"/>
          </a:p>
        </p:txBody>
      </p:sp>
    </p:spTree>
    <p:extLst>
      <p:ext uri="{BB962C8B-B14F-4D97-AF65-F5344CB8AC3E}">
        <p14:creationId xmlns:p14="http://schemas.microsoft.com/office/powerpoint/2010/main" val="113367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 </a:t>
            </a:r>
            <a:r>
              <a:rPr lang="en-US" dirty="0" smtClean="0"/>
              <a:t>Scenarios</a:t>
            </a:r>
            <a:endParaRPr lang="ru-RU" b="1" dirty="0"/>
          </a:p>
        </p:txBody>
      </p:sp>
      <p:sp>
        <p:nvSpPr>
          <p:cNvPr id="429059" name="Rectangle 3"/>
          <p:cNvSpPr>
            <a:spLocks noGrp="1" noChangeArrowheads="1"/>
          </p:cNvSpPr>
          <p:nvPr>
            <p:ph sz="quarter" idx="1"/>
          </p:nvPr>
        </p:nvSpPr>
        <p:spPr/>
        <p:txBody>
          <a:bodyPr>
            <a:normAutofit/>
          </a:bodyPr>
          <a:lstStyle/>
          <a:p>
            <a:pPr algn="ctr"/>
            <a:endParaRPr lang="en-US" sz="2800" dirty="0"/>
          </a:p>
          <a:p>
            <a:r>
              <a:rPr lang="en-US" sz="2400" b="0" dirty="0"/>
              <a:t>Choose a part, use grouping.</a:t>
            </a:r>
          </a:p>
          <a:p>
            <a:r>
              <a:rPr lang="en-US" sz="2400" b="0" dirty="0"/>
              <a:t>Write Smoke and Critical scenarios.</a:t>
            </a:r>
          </a:p>
          <a:p>
            <a:r>
              <a:rPr lang="en-US" sz="2400" b="0" dirty="0"/>
              <a:t>Move from simple tests to more complex.</a:t>
            </a:r>
          </a:p>
          <a:p>
            <a:r>
              <a:rPr lang="en-US" sz="2400" b="0" dirty="0"/>
              <a:t>Organize scenarios logically (do not use test cases from other parts, scenario should be convenient to pass).</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26</a:t>
            </a:fld>
            <a:endParaRPr lang="ru-RU"/>
          </a:p>
        </p:txBody>
      </p:sp>
    </p:spTree>
    <p:extLst>
      <p:ext uri="{BB962C8B-B14F-4D97-AF65-F5344CB8AC3E}">
        <p14:creationId xmlns:p14="http://schemas.microsoft.com/office/powerpoint/2010/main" val="1269436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EPAM Test Cases Template</a:t>
            </a:r>
            <a:endParaRPr lang="ru-RU" dirty="0"/>
          </a:p>
        </p:txBody>
      </p:sp>
      <p:sp>
        <p:nvSpPr>
          <p:cNvPr id="430083" name="Rectangle 3"/>
          <p:cNvSpPr>
            <a:spLocks noGrp="1" noChangeArrowheads="1"/>
          </p:cNvSpPr>
          <p:nvPr>
            <p:ph sz="quarter" idx="1"/>
          </p:nvPr>
        </p:nvSpPr>
        <p:spPr/>
        <p:txBody>
          <a:bodyPr/>
          <a:lstStyle/>
          <a:p>
            <a:endParaRPr lang="en-US"/>
          </a:p>
          <a:p>
            <a:endParaRPr lang="en-US"/>
          </a:p>
          <a:p>
            <a:endParaRPr lang="en-US"/>
          </a:p>
          <a:p>
            <a:endParaRPr lang="en-US"/>
          </a:p>
          <a:p>
            <a:endParaRPr lang="ru-RU"/>
          </a:p>
        </p:txBody>
      </p:sp>
      <p:grpSp>
        <p:nvGrpSpPr>
          <p:cNvPr id="430084" name="Group 4"/>
          <p:cNvGrpSpPr>
            <a:grpSpLocks/>
          </p:cNvGrpSpPr>
          <p:nvPr/>
        </p:nvGrpSpPr>
        <p:grpSpPr bwMode="auto">
          <a:xfrm>
            <a:off x="520446" y="1240409"/>
            <a:ext cx="7513638" cy="4865688"/>
            <a:chOff x="364" y="514"/>
            <a:chExt cx="4733" cy="3065"/>
          </a:xfrm>
        </p:grpSpPr>
        <p:pic>
          <p:nvPicPr>
            <p:cNvPr id="430085" name="Picture 5" descr="testcase_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 y="514"/>
              <a:ext cx="4051" cy="2670"/>
            </a:xfrm>
            <a:prstGeom prst="rect">
              <a:avLst/>
            </a:prstGeom>
            <a:noFill/>
            <a:extLst>
              <a:ext uri="{909E8E84-426E-40DD-AFC4-6F175D3DCCD1}">
                <a14:hiddenFill xmlns:a14="http://schemas.microsoft.com/office/drawing/2010/main">
                  <a:solidFill>
                    <a:srgbClr val="FFFFFF"/>
                  </a:solidFill>
                </a14:hiddenFill>
              </a:ext>
            </a:extLst>
          </p:spPr>
        </p:pic>
        <p:sp>
          <p:nvSpPr>
            <p:cNvPr id="430086" name="AutoShape 6"/>
            <p:cNvSpPr>
              <a:spLocks noChangeArrowheads="1"/>
            </p:cNvSpPr>
            <p:nvPr/>
          </p:nvSpPr>
          <p:spPr bwMode="auto">
            <a:xfrm>
              <a:off x="3473" y="601"/>
              <a:ext cx="1624" cy="256"/>
            </a:xfrm>
            <a:prstGeom prst="wedgeRectCallout">
              <a:avLst>
                <a:gd name="adj1" fmla="val -85838"/>
                <a:gd name="adj2" fmla="val 66620"/>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Title page</a:t>
              </a:r>
            </a:p>
          </p:txBody>
        </p:sp>
        <p:sp>
          <p:nvSpPr>
            <p:cNvPr id="430087" name="AutoShape 7"/>
            <p:cNvSpPr>
              <a:spLocks noChangeArrowheads="1"/>
            </p:cNvSpPr>
            <p:nvPr/>
          </p:nvSpPr>
          <p:spPr bwMode="auto">
            <a:xfrm>
              <a:off x="670" y="3323"/>
              <a:ext cx="1360" cy="256"/>
            </a:xfrm>
            <a:prstGeom prst="wedgeRectCallout">
              <a:avLst>
                <a:gd name="adj1" fmla="val -222"/>
                <a:gd name="adj2" fmla="val -238282"/>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Legend</a:t>
              </a:r>
            </a:p>
          </p:txBody>
        </p:sp>
        <p:sp>
          <p:nvSpPr>
            <p:cNvPr id="430088" name="AutoShape 8"/>
            <p:cNvSpPr>
              <a:spLocks noChangeArrowheads="1"/>
            </p:cNvSpPr>
            <p:nvPr/>
          </p:nvSpPr>
          <p:spPr bwMode="auto">
            <a:xfrm>
              <a:off x="3500" y="2580"/>
              <a:ext cx="1360" cy="448"/>
            </a:xfrm>
            <a:prstGeom prst="wedgeRectCallout">
              <a:avLst>
                <a:gd name="adj1" fmla="val -119412"/>
                <a:gd name="adj2" fmla="val -108704"/>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History of changes</a:t>
              </a:r>
            </a:p>
          </p:txBody>
        </p:sp>
        <p:sp>
          <p:nvSpPr>
            <p:cNvPr id="430089" name="AutoShape 9"/>
            <p:cNvSpPr>
              <a:spLocks noChangeArrowheads="1"/>
            </p:cNvSpPr>
            <p:nvPr/>
          </p:nvSpPr>
          <p:spPr bwMode="auto">
            <a:xfrm>
              <a:off x="3638" y="1361"/>
              <a:ext cx="1360" cy="256"/>
            </a:xfrm>
            <a:prstGeom prst="wedgeRectCallout">
              <a:avLst>
                <a:gd name="adj1" fmla="val -150954"/>
                <a:gd name="adj2" fmla="val 127736"/>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Author(s)</a:t>
              </a:r>
            </a:p>
          </p:txBody>
        </p:sp>
      </p:grpSp>
      <p:grpSp>
        <p:nvGrpSpPr>
          <p:cNvPr id="430090" name="Group 10"/>
          <p:cNvGrpSpPr>
            <a:grpSpLocks/>
          </p:cNvGrpSpPr>
          <p:nvPr/>
        </p:nvGrpSpPr>
        <p:grpSpPr bwMode="auto">
          <a:xfrm>
            <a:off x="754857" y="1299036"/>
            <a:ext cx="7383462" cy="4967287"/>
            <a:chOff x="794" y="796"/>
            <a:chExt cx="4651" cy="3129"/>
          </a:xfrm>
        </p:grpSpPr>
        <p:pic>
          <p:nvPicPr>
            <p:cNvPr id="430091" name="Picture 11" descr="testcase_smok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796"/>
              <a:ext cx="4424" cy="3034"/>
            </a:xfrm>
            <a:prstGeom prst="rect">
              <a:avLst/>
            </a:prstGeom>
            <a:noFill/>
            <a:extLst>
              <a:ext uri="{909E8E84-426E-40DD-AFC4-6F175D3DCCD1}">
                <a14:hiddenFill xmlns:a14="http://schemas.microsoft.com/office/drawing/2010/main">
                  <a:solidFill>
                    <a:srgbClr val="FFFFFF"/>
                  </a:solidFill>
                </a14:hiddenFill>
              </a:ext>
            </a:extLst>
          </p:spPr>
        </p:pic>
        <p:sp>
          <p:nvSpPr>
            <p:cNvPr id="430092" name="AutoShape 12"/>
            <p:cNvSpPr>
              <a:spLocks noChangeArrowheads="1"/>
            </p:cNvSpPr>
            <p:nvPr/>
          </p:nvSpPr>
          <p:spPr bwMode="auto">
            <a:xfrm>
              <a:off x="3442" y="892"/>
              <a:ext cx="1624" cy="256"/>
            </a:xfrm>
            <a:prstGeom prst="wedgeRectCallout">
              <a:avLst>
                <a:gd name="adj1" fmla="val -85838"/>
                <a:gd name="adj2" fmla="val 66620"/>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Smoke test page</a:t>
              </a:r>
            </a:p>
          </p:txBody>
        </p:sp>
        <p:sp>
          <p:nvSpPr>
            <p:cNvPr id="430093" name="AutoShape 13"/>
            <p:cNvSpPr>
              <a:spLocks noChangeArrowheads="1"/>
            </p:cNvSpPr>
            <p:nvPr/>
          </p:nvSpPr>
          <p:spPr bwMode="auto">
            <a:xfrm>
              <a:off x="1156" y="3477"/>
              <a:ext cx="1360" cy="448"/>
            </a:xfrm>
            <a:prstGeom prst="wedgeRectCallout">
              <a:avLst>
                <a:gd name="adj1" fmla="val -41102"/>
                <a:gd name="adj2" fmla="val -122769"/>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Last changes are marked in blue</a:t>
              </a:r>
            </a:p>
          </p:txBody>
        </p:sp>
        <p:sp>
          <p:nvSpPr>
            <p:cNvPr id="430094" name="AutoShape 14"/>
            <p:cNvSpPr>
              <a:spLocks noChangeArrowheads="1"/>
            </p:cNvSpPr>
            <p:nvPr/>
          </p:nvSpPr>
          <p:spPr bwMode="auto">
            <a:xfrm>
              <a:off x="4515" y="2637"/>
              <a:ext cx="930" cy="448"/>
            </a:xfrm>
            <a:prstGeom prst="wedgeRectCallout">
              <a:avLst>
                <a:gd name="adj1" fmla="val -167528"/>
                <a:gd name="adj2" fmla="val 139731"/>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Automatic Statistics</a:t>
              </a:r>
            </a:p>
          </p:txBody>
        </p:sp>
      </p:grpSp>
      <p:grpSp>
        <p:nvGrpSpPr>
          <p:cNvPr id="430095" name="Group 15"/>
          <p:cNvGrpSpPr>
            <a:grpSpLocks/>
          </p:cNvGrpSpPr>
          <p:nvPr/>
        </p:nvGrpSpPr>
        <p:grpSpPr bwMode="auto">
          <a:xfrm>
            <a:off x="1235076" y="1330326"/>
            <a:ext cx="6903244" cy="4935998"/>
            <a:chOff x="902" y="946"/>
            <a:chExt cx="4611" cy="3247"/>
          </a:xfrm>
        </p:grpSpPr>
        <p:pic>
          <p:nvPicPr>
            <p:cNvPr id="430096" name="Picture 16" descr="testcase_critic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 y="946"/>
              <a:ext cx="4611" cy="3247"/>
            </a:xfrm>
            <a:prstGeom prst="rect">
              <a:avLst/>
            </a:prstGeom>
            <a:noFill/>
            <a:extLst>
              <a:ext uri="{909E8E84-426E-40DD-AFC4-6F175D3DCCD1}">
                <a14:hiddenFill xmlns:a14="http://schemas.microsoft.com/office/drawing/2010/main">
                  <a:solidFill>
                    <a:srgbClr val="FFFFFF"/>
                  </a:solidFill>
                </a14:hiddenFill>
              </a:ext>
            </a:extLst>
          </p:spPr>
        </p:pic>
        <p:sp>
          <p:nvSpPr>
            <p:cNvPr id="430097" name="AutoShape 17"/>
            <p:cNvSpPr>
              <a:spLocks noChangeArrowheads="1"/>
            </p:cNvSpPr>
            <p:nvPr/>
          </p:nvSpPr>
          <p:spPr bwMode="auto">
            <a:xfrm>
              <a:off x="2398" y="2404"/>
              <a:ext cx="1800" cy="640"/>
            </a:xfrm>
            <a:prstGeom prst="wedgeRectCallout">
              <a:avLst>
                <a:gd name="adj1" fmla="val -52556"/>
                <a:gd name="adj2" fmla="val 222343"/>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Pages for Smoke, Critical, Extended test levels</a:t>
              </a:r>
            </a:p>
          </p:txBody>
        </p:sp>
        <p:sp>
          <p:nvSpPr>
            <p:cNvPr id="430098" name="AutoShape 18"/>
            <p:cNvSpPr>
              <a:spLocks noChangeArrowheads="1"/>
            </p:cNvSpPr>
            <p:nvPr/>
          </p:nvSpPr>
          <p:spPr bwMode="auto">
            <a:xfrm>
              <a:off x="1693" y="1193"/>
              <a:ext cx="1360" cy="448"/>
            </a:xfrm>
            <a:prstGeom prst="wedgeRectCallout">
              <a:avLst>
                <a:gd name="adj1" fmla="val -102796"/>
                <a:gd name="adj2" fmla="val -77903"/>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Excel Groups by features</a:t>
              </a:r>
            </a:p>
          </p:txBody>
        </p:sp>
      </p:gr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27</a:t>
            </a:fld>
            <a:endParaRPr lang="ru-RU"/>
          </a:p>
        </p:txBody>
      </p:sp>
    </p:spTree>
    <p:extLst>
      <p:ext uri="{BB962C8B-B14F-4D97-AF65-F5344CB8AC3E}">
        <p14:creationId xmlns:p14="http://schemas.microsoft.com/office/powerpoint/2010/main" val="951181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090"/>
                                        </p:tgtEl>
                                        <p:attrNameLst>
                                          <p:attrName>style.visibility</p:attrName>
                                        </p:attrNameLst>
                                      </p:cBhvr>
                                      <p:to>
                                        <p:strVal val="visible"/>
                                      </p:to>
                                    </p:set>
                                    <p:anim calcmode="lin" valueType="num">
                                      <p:cBhvr additive="base">
                                        <p:cTn id="7" dur="500" fill="hold"/>
                                        <p:tgtEl>
                                          <p:spTgt spid="430090"/>
                                        </p:tgtEl>
                                        <p:attrNameLst>
                                          <p:attrName>ppt_x</p:attrName>
                                        </p:attrNameLst>
                                      </p:cBhvr>
                                      <p:tavLst>
                                        <p:tav tm="0">
                                          <p:val>
                                            <p:strVal val="#ppt_x"/>
                                          </p:val>
                                        </p:tav>
                                        <p:tav tm="100000">
                                          <p:val>
                                            <p:strVal val="#ppt_x"/>
                                          </p:val>
                                        </p:tav>
                                      </p:tavLst>
                                    </p:anim>
                                    <p:anim calcmode="lin" valueType="num">
                                      <p:cBhvr additive="base">
                                        <p:cTn id="8" dur="500" fill="hold"/>
                                        <p:tgtEl>
                                          <p:spTgt spid="4300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095"/>
                                        </p:tgtEl>
                                        <p:attrNameLst>
                                          <p:attrName>style.visibility</p:attrName>
                                        </p:attrNameLst>
                                      </p:cBhvr>
                                      <p:to>
                                        <p:strVal val="visible"/>
                                      </p:to>
                                    </p:set>
                                    <p:anim calcmode="lin" valueType="num">
                                      <p:cBhvr additive="base">
                                        <p:cTn id="13" dur="500" fill="hold"/>
                                        <p:tgtEl>
                                          <p:spTgt spid="430095"/>
                                        </p:tgtEl>
                                        <p:attrNameLst>
                                          <p:attrName>ppt_x</p:attrName>
                                        </p:attrNameLst>
                                      </p:cBhvr>
                                      <p:tavLst>
                                        <p:tav tm="0">
                                          <p:val>
                                            <p:strVal val="#ppt_x"/>
                                          </p:val>
                                        </p:tav>
                                        <p:tav tm="100000">
                                          <p:val>
                                            <p:strVal val="#ppt_x"/>
                                          </p:val>
                                        </p:tav>
                                      </p:tavLst>
                                    </p:anim>
                                    <p:anim calcmode="lin" valueType="num">
                                      <p:cBhvr additive="base">
                                        <p:cTn id="14" dur="500" fill="hold"/>
                                        <p:tgtEl>
                                          <p:spTgt spid="430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32130" name="Picture 2" descr="Test Cases_samle_sa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730" y="1317120"/>
            <a:ext cx="6731000" cy="4849152"/>
          </a:xfrm>
          <a:prstGeom prst="rect">
            <a:avLst/>
          </a:prstGeom>
          <a:noFill/>
          <a:extLst>
            <a:ext uri="{909E8E84-426E-40DD-AFC4-6F175D3DCCD1}">
              <a14:hiddenFill xmlns:a14="http://schemas.microsoft.com/office/drawing/2010/main">
                <a:solidFill>
                  <a:srgbClr val="FFFFFF"/>
                </a:solidFill>
              </a14:hiddenFill>
            </a:ext>
          </a:extLst>
        </p:spPr>
      </p:pic>
      <p:sp>
        <p:nvSpPr>
          <p:cNvPr id="432132" name="AutoShape 4"/>
          <p:cNvSpPr>
            <a:spLocks noChangeArrowheads="1"/>
          </p:cNvSpPr>
          <p:nvPr/>
        </p:nvSpPr>
        <p:spPr bwMode="auto">
          <a:xfrm>
            <a:off x="1361960" y="4829439"/>
            <a:ext cx="1203440" cy="707886"/>
          </a:xfrm>
          <a:prstGeom prst="wedgeRectCallout">
            <a:avLst>
              <a:gd name="adj1" fmla="val 149019"/>
              <a:gd name="adj2" fmla="val -107815"/>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Run Test Case</a:t>
            </a:r>
          </a:p>
        </p:txBody>
      </p:sp>
      <p:sp>
        <p:nvSpPr>
          <p:cNvPr id="432133" name="AutoShape 5"/>
          <p:cNvSpPr>
            <a:spLocks noChangeArrowheads="1"/>
          </p:cNvSpPr>
          <p:nvPr/>
        </p:nvSpPr>
        <p:spPr bwMode="auto">
          <a:xfrm>
            <a:off x="4664452" y="1471066"/>
            <a:ext cx="2005732" cy="400110"/>
          </a:xfrm>
          <a:prstGeom prst="wedgeRectCallout">
            <a:avLst>
              <a:gd name="adj1" fmla="val -103972"/>
              <a:gd name="adj2" fmla="val 131639"/>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Run Scenario</a:t>
            </a:r>
          </a:p>
        </p:txBody>
      </p:sp>
      <p:sp>
        <p:nvSpPr>
          <p:cNvPr id="432134" name="AutoShape 6"/>
          <p:cNvSpPr>
            <a:spLocks noChangeArrowheads="1"/>
          </p:cNvSpPr>
          <p:nvPr/>
        </p:nvSpPr>
        <p:spPr bwMode="auto">
          <a:xfrm>
            <a:off x="5108952" y="3490366"/>
            <a:ext cx="2005732" cy="400110"/>
          </a:xfrm>
          <a:prstGeom prst="wedgeRectCallout">
            <a:avLst>
              <a:gd name="adj1" fmla="val -131616"/>
              <a:gd name="adj2" fmla="val 16014"/>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Test Cases</a:t>
            </a:r>
          </a:p>
        </p:txBody>
      </p:sp>
      <p:sp>
        <p:nvSpPr>
          <p:cNvPr id="432135" name="AutoShape 7"/>
          <p:cNvSpPr>
            <a:spLocks noChangeArrowheads="1"/>
          </p:cNvSpPr>
          <p:nvPr/>
        </p:nvSpPr>
        <p:spPr bwMode="auto">
          <a:xfrm>
            <a:off x="4086602" y="2775991"/>
            <a:ext cx="2005732" cy="400110"/>
          </a:xfrm>
          <a:prstGeom prst="wedgeRectCallout">
            <a:avLst>
              <a:gd name="adj1" fmla="val -109486"/>
              <a:gd name="adj2" fmla="val -23435"/>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Scenarios</a:t>
            </a:r>
          </a:p>
        </p:txBody>
      </p:sp>
      <p:sp>
        <p:nvSpPr>
          <p:cNvPr id="432136" name="AutoShape 8"/>
          <p:cNvSpPr>
            <a:spLocks noChangeArrowheads="1"/>
          </p:cNvSpPr>
          <p:nvPr/>
        </p:nvSpPr>
        <p:spPr bwMode="auto">
          <a:xfrm>
            <a:off x="5742364" y="4520653"/>
            <a:ext cx="2005732" cy="400110"/>
          </a:xfrm>
          <a:prstGeom prst="wedgeRectCallout">
            <a:avLst>
              <a:gd name="adj1" fmla="val -125588"/>
              <a:gd name="adj2" fmla="val 57815"/>
            </a:avLst>
          </a:prstGeom>
          <a:solidFill>
            <a:srgbClr val="99CCFF">
              <a:alpha val="85001"/>
            </a:srgbClr>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t>Test cases list</a:t>
            </a:r>
          </a:p>
        </p:txBody>
      </p:sp>
      <p:sp>
        <p:nvSpPr>
          <p:cNvPr id="2" name="Title 1"/>
          <p:cNvSpPr>
            <a:spLocks noGrp="1"/>
          </p:cNvSpPr>
          <p:nvPr>
            <p:ph type="title"/>
          </p:nvPr>
        </p:nvSpPr>
        <p:spPr/>
        <p:txBody>
          <a:bodyPr/>
          <a:lstStyle/>
          <a:p>
            <a:r>
              <a:rPr lang="en-US" dirty="0"/>
              <a:t>Test Scenarios in PMC</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28</a:t>
            </a:fld>
            <a:endParaRPr lang="ru-RU"/>
          </a:p>
        </p:txBody>
      </p:sp>
    </p:spTree>
    <p:extLst>
      <p:ext uri="{BB962C8B-B14F-4D97-AF65-F5344CB8AC3E}">
        <p14:creationId xmlns:p14="http://schemas.microsoft.com/office/powerpoint/2010/main" val="838075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Test scenarios… continuation</a:t>
            </a:r>
            <a:endParaRPr lang="ru-RU" dirty="0"/>
          </a:p>
        </p:txBody>
      </p:sp>
      <p:sp>
        <p:nvSpPr>
          <p:cNvPr id="433155" name="Rectangle 3"/>
          <p:cNvSpPr>
            <a:spLocks noGrp="1" noChangeArrowheads="1"/>
          </p:cNvSpPr>
          <p:nvPr>
            <p:ph sz="quarter" idx="1"/>
          </p:nvPr>
        </p:nvSpPr>
        <p:spPr/>
        <p:txBody>
          <a:bodyPr>
            <a:normAutofit/>
          </a:bodyPr>
          <a:lstStyle/>
          <a:p>
            <a:r>
              <a:rPr lang="en-US" sz="2800" b="0" dirty="0" smtClean="0"/>
              <a:t>One </a:t>
            </a:r>
            <a:r>
              <a:rPr lang="en-US" sz="2800" b="0" dirty="0"/>
              <a:t>test for one check.</a:t>
            </a:r>
          </a:p>
          <a:p>
            <a:r>
              <a:rPr lang="en-US" sz="2800" b="0" dirty="0"/>
              <a:t>Titles reveal the main point of tests.</a:t>
            </a:r>
          </a:p>
          <a:p>
            <a:r>
              <a:rPr lang="en-US" sz="2800" b="0" dirty="0"/>
              <a:t>Preparation (initial data, that can be used while passing the scenario).</a:t>
            </a:r>
          </a:p>
          <a:p>
            <a:r>
              <a:rPr lang="en-US" sz="2800" b="0" dirty="0"/>
              <a:t>Do not repeat exact steps to achieve the same result (can be given in the first test only).</a:t>
            </a:r>
          </a:p>
          <a:p>
            <a:r>
              <a:rPr lang="en-US" sz="2800" b="0" dirty="0"/>
              <a:t>Alternate cases giving one result with cases giving another.</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29</a:t>
            </a:fld>
            <a:endParaRPr lang="ru-RU"/>
          </a:p>
        </p:txBody>
      </p:sp>
    </p:spTree>
    <p:extLst>
      <p:ext uri="{BB962C8B-B14F-4D97-AF65-F5344CB8AC3E}">
        <p14:creationId xmlns:p14="http://schemas.microsoft.com/office/powerpoint/2010/main" val="1709876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Test Cases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a:t>
            </a:fld>
            <a:endParaRPr lang="ru-RU"/>
          </a:p>
        </p:txBody>
      </p:sp>
    </p:spTree>
    <p:extLst>
      <p:ext uri="{BB962C8B-B14F-4D97-AF65-F5344CB8AC3E}">
        <p14:creationId xmlns:p14="http://schemas.microsoft.com/office/powerpoint/2010/main" val="41821744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Several tricks to write test cases</a:t>
            </a:r>
            <a:endParaRPr lang="ru-RU"/>
          </a:p>
        </p:txBody>
      </p:sp>
      <p:sp>
        <p:nvSpPr>
          <p:cNvPr id="434179" name="Rectangle 3"/>
          <p:cNvSpPr>
            <a:spLocks noGrp="1" noChangeArrowheads="1"/>
          </p:cNvSpPr>
          <p:nvPr>
            <p:ph type="body" idx="1"/>
          </p:nvPr>
        </p:nvSpPr>
        <p:spPr/>
        <p:txBody>
          <a:bodyPr>
            <a:normAutofit/>
          </a:bodyPr>
          <a:lstStyle/>
          <a:p>
            <a:r>
              <a:rPr lang="en-US" sz="2400" b="0" dirty="0"/>
              <a:t>Copy-paste.</a:t>
            </a:r>
          </a:p>
          <a:p>
            <a:r>
              <a:rPr lang="en-US" sz="2400" b="0" dirty="0"/>
              <a:t>Write questions right into test case and mark with a color: if you still have question on any requirement and you cannot write a test case definitely, you can mark the issue with red and write comments.</a:t>
            </a:r>
          </a:p>
          <a:p>
            <a:r>
              <a:rPr lang="en-US" sz="2400" b="0" dirty="0"/>
              <a:t>Use several colors to mark new (just added), old test cases, test cases with questions.</a:t>
            </a:r>
          </a:p>
          <a:p>
            <a:r>
              <a:rPr lang="en-US" sz="2400" b="0" dirty="0"/>
              <a:t>Cases should have a good logical structure: use Excel grouping.</a:t>
            </a:r>
          </a:p>
          <a:p>
            <a:r>
              <a:rPr lang="en-US" sz="2400" b="0" dirty="0"/>
              <a:t>Create a history for the file with test cases.</a:t>
            </a:r>
            <a:endParaRPr lang="ru-RU" sz="2400" b="0"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30</a:t>
            </a:fld>
            <a:endParaRPr lang="ru-RU"/>
          </a:p>
        </p:txBody>
      </p:sp>
    </p:spTree>
    <p:extLst>
      <p:ext uri="{BB962C8B-B14F-4D97-AF65-F5344CB8AC3E}">
        <p14:creationId xmlns:p14="http://schemas.microsoft.com/office/powerpoint/2010/main" val="14781612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How To Create Good Test Case?</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31</a:t>
            </a:fld>
            <a:endParaRPr lang="ru-RU"/>
          </a:p>
        </p:txBody>
      </p:sp>
    </p:spTree>
    <p:extLst>
      <p:ext uri="{BB962C8B-B14F-4D97-AF65-F5344CB8AC3E}">
        <p14:creationId xmlns:p14="http://schemas.microsoft.com/office/powerpoint/2010/main" val="2348396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Test Case: Conclusion</a:t>
            </a:r>
            <a:endParaRPr lang="ru-RU" dirty="0"/>
          </a:p>
        </p:txBody>
      </p:sp>
      <p:sp>
        <p:nvSpPr>
          <p:cNvPr id="423939" name="Rectangle 3"/>
          <p:cNvSpPr>
            <a:spLocks noGrp="1" noChangeArrowheads="1"/>
          </p:cNvSpPr>
          <p:nvPr>
            <p:ph sz="quarter" idx="1"/>
          </p:nvPr>
        </p:nvSpPr>
        <p:spPr/>
        <p:txBody>
          <a:bodyPr>
            <a:normAutofit/>
          </a:bodyPr>
          <a:lstStyle/>
          <a:p>
            <a:pPr marL="0" indent="0">
              <a:buNone/>
            </a:pPr>
            <a:r>
              <a:rPr lang="en-US" sz="2000" b="0" dirty="0"/>
              <a:t>An excellent test case satisfies the following criteria:</a:t>
            </a:r>
          </a:p>
          <a:p>
            <a:pPr lvl="1"/>
            <a:r>
              <a:rPr lang="en-US" sz="2400" b="0" dirty="0" smtClean="0"/>
              <a:t>Reasonable </a:t>
            </a:r>
            <a:r>
              <a:rPr lang="en-US" sz="2400" b="0" dirty="0"/>
              <a:t>probability of catching an error.</a:t>
            </a:r>
          </a:p>
          <a:p>
            <a:pPr lvl="1"/>
            <a:r>
              <a:rPr lang="en-US" sz="2400" b="0" dirty="0"/>
              <a:t>Exercises an area of interest.</a:t>
            </a:r>
          </a:p>
          <a:p>
            <a:pPr lvl="1"/>
            <a:r>
              <a:rPr lang="en-US" sz="2400" b="0" dirty="0"/>
              <a:t>Does interesting things.</a:t>
            </a:r>
          </a:p>
          <a:p>
            <a:pPr lvl="1"/>
            <a:r>
              <a:rPr lang="en-US" sz="2400" b="0" dirty="0"/>
              <a:t>Doesn’t do unnecessary things.</a:t>
            </a:r>
          </a:p>
          <a:p>
            <a:pPr lvl="1"/>
            <a:r>
              <a:rPr lang="en-US" sz="2400" b="0" dirty="0"/>
              <a:t>Neither too simple nor too complex.</a:t>
            </a:r>
          </a:p>
          <a:p>
            <a:pPr lvl="1"/>
            <a:r>
              <a:rPr lang="en-US" sz="2400" b="0" dirty="0"/>
              <a:t>Not redundant with other tests.</a:t>
            </a:r>
          </a:p>
          <a:p>
            <a:pPr lvl="1"/>
            <a:r>
              <a:rPr lang="en-US" sz="2400" b="0" dirty="0"/>
              <a:t>Makes failures obvious.</a:t>
            </a:r>
          </a:p>
          <a:p>
            <a:pPr lvl="1"/>
            <a:r>
              <a:rPr lang="en-US" sz="2400" b="0" dirty="0"/>
              <a:t>Allows isolation and identification of errors.</a:t>
            </a:r>
          </a:p>
          <a:p>
            <a:endParaRPr lang="en-US" sz="2000" b="0" dirty="0">
              <a:solidFill>
                <a:srgbClr val="333399"/>
              </a:solidFill>
            </a:endParaRPr>
          </a:p>
          <a:p>
            <a:pPr marL="0" indent="0">
              <a:buNone/>
            </a:pPr>
            <a:r>
              <a:rPr lang="en-US" sz="2000" b="0" dirty="0"/>
              <a:t>What else?</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32</a:t>
            </a:fld>
            <a:endParaRPr lang="ru-RU"/>
          </a:p>
        </p:txBody>
      </p:sp>
    </p:spTree>
    <p:extLst>
      <p:ext uri="{BB962C8B-B14F-4D97-AF65-F5344CB8AC3E}">
        <p14:creationId xmlns:p14="http://schemas.microsoft.com/office/powerpoint/2010/main" val="1131458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Create Test Cases</a:t>
            </a:r>
            <a:endParaRPr lang="ru-RU" dirty="0"/>
          </a:p>
        </p:txBody>
      </p:sp>
      <p:sp>
        <p:nvSpPr>
          <p:cNvPr id="314371" name="Rectangle 3"/>
          <p:cNvSpPr>
            <a:spLocks noGrp="1" noChangeArrowheads="1"/>
          </p:cNvSpPr>
          <p:nvPr>
            <p:ph sz="quarter" idx="1"/>
          </p:nvPr>
        </p:nvSpPr>
        <p:spPr/>
        <p:txBody>
          <a:bodyPr>
            <a:noAutofit/>
          </a:bodyPr>
          <a:lstStyle/>
          <a:p>
            <a:pPr>
              <a:buFont typeface="Verdana" pitchFamily="34" charset="0"/>
              <a:buAutoNum type="arabicPeriod"/>
            </a:pPr>
            <a:r>
              <a:rPr lang="en-US" sz="2800" b="0" dirty="0"/>
              <a:t>Start early – before the first build.</a:t>
            </a:r>
          </a:p>
          <a:p>
            <a:pPr>
              <a:buFont typeface="Verdana" pitchFamily="34" charset="0"/>
              <a:buAutoNum type="arabicPeriod"/>
            </a:pPr>
            <a:r>
              <a:rPr lang="en-US" sz="2800" b="0" dirty="0"/>
              <a:t>Break application into functions/modules to be tested.</a:t>
            </a:r>
          </a:p>
          <a:p>
            <a:pPr>
              <a:buFont typeface="Verdana" pitchFamily="34" charset="0"/>
              <a:buAutoNum type="arabicPeriod"/>
            </a:pPr>
            <a:r>
              <a:rPr lang="en-US" sz="2800" b="0" dirty="0"/>
              <a:t>Write checklist for each function/area.</a:t>
            </a:r>
          </a:p>
          <a:p>
            <a:pPr>
              <a:buFont typeface="Verdana" pitchFamily="34" charset="0"/>
              <a:buAutoNum type="arabicPeriod"/>
            </a:pPr>
            <a:r>
              <a:rPr lang="en-US" sz="2800" b="0" dirty="0"/>
              <a:t>Add any questions, as you go.</a:t>
            </a:r>
          </a:p>
          <a:p>
            <a:pPr>
              <a:buFont typeface="Verdana" pitchFamily="34" charset="0"/>
              <a:buAutoNum type="arabicPeriod"/>
            </a:pPr>
            <a:r>
              <a:rPr lang="en-US" sz="2800" b="0" dirty="0"/>
              <a:t>Fill in details, resolve questions.</a:t>
            </a:r>
          </a:p>
          <a:p>
            <a:pPr>
              <a:buFont typeface="Verdana" pitchFamily="34" charset="0"/>
              <a:buAutoNum type="arabicPeriod"/>
            </a:pPr>
            <a:r>
              <a:rPr lang="en-US" sz="2800" b="0" dirty="0"/>
              <a:t>Add cosmetics – for better reading.</a:t>
            </a:r>
          </a:p>
          <a:p>
            <a:pPr>
              <a:buFont typeface="Verdana" pitchFamily="34" charset="0"/>
              <a:buAutoNum type="arabicPeriod"/>
            </a:pPr>
            <a:r>
              <a:rPr lang="en-US" sz="2800" b="0" dirty="0"/>
              <a:t>Get review from other  tester, developer, customer.</a:t>
            </a:r>
          </a:p>
          <a:p>
            <a:pPr>
              <a:buFont typeface="Verdana" pitchFamily="34" charset="0"/>
              <a:buAutoNum type="arabicPeriod"/>
            </a:pPr>
            <a:r>
              <a:rPr lang="en-US" sz="2800" b="0" dirty="0"/>
              <a:t>Update as soon as mistake is found.</a:t>
            </a:r>
          </a:p>
          <a:p>
            <a:pPr>
              <a:buFont typeface="Verdana" pitchFamily="34" charset="0"/>
              <a:buAutoNum type="arabicPeriod"/>
            </a:pPr>
            <a:r>
              <a:rPr lang="en-US" sz="2800" b="0" dirty="0"/>
              <a:t>Update as functionality changes.</a:t>
            </a:r>
            <a:endParaRPr lang="ru-RU" sz="2800" b="0"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33</a:t>
            </a:fld>
            <a:endParaRPr lang="ru-RU"/>
          </a:p>
        </p:txBody>
      </p:sp>
    </p:spTree>
    <p:extLst>
      <p:ext uri="{BB962C8B-B14F-4D97-AF65-F5344CB8AC3E}">
        <p14:creationId xmlns:p14="http://schemas.microsoft.com/office/powerpoint/2010/main" val="39160203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marL="457200" indent="-457200"/>
            <a:r>
              <a:rPr lang="en-US" dirty="0"/>
              <a:t>Step 1</a:t>
            </a:r>
            <a:endParaRPr lang="ru-RU" dirty="0"/>
          </a:p>
        </p:txBody>
      </p:sp>
      <p:sp>
        <p:nvSpPr>
          <p:cNvPr id="2" name="Content Placeholder 1"/>
          <p:cNvSpPr>
            <a:spLocks noGrp="1"/>
          </p:cNvSpPr>
          <p:nvPr>
            <p:ph sz="quarter" idx="1"/>
          </p:nvPr>
        </p:nvSpPr>
        <p:spPr/>
        <p:txBody>
          <a:bodyPr>
            <a:normAutofit fontScale="92500" lnSpcReduction="10000"/>
          </a:bodyPr>
          <a:lstStyle/>
          <a:p>
            <a:endParaRPr lang="ru-RU" sz="2000" dirty="0" smtClean="0">
              <a:solidFill>
                <a:srgbClr val="333399"/>
              </a:solidFill>
            </a:endParaRPr>
          </a:p>
          <a:p>
            <a:pPr marL="457200" lvl="1" indent="0">
              <a:buNone/>
            </a:pPr>
            <a:endParaRPr lang="en-US" sz="2000" dirty="0" smtClean="0">
              <a:solidFill>
                <a:srgbClr val="333399"/>
              </a:solidFill>
            </a:endParaRPr>
          </a:p>
          <a:p>
            <a:pPr marL="457200" lvl="1" indent="0">
              <a:buNone/>
            </a:pPr>
            <a:r>
              <a:rPr lang="en-US" sz="2600" dirty="0" smtClean="0"/>
              <a:t>What </a:t>
            </a:r>
            <a:r>
              <a:rPr lang="en-US" sz="2600" dirty="0"/>
              <a:t>sources of information do we have at this time?</a:t>
            </a:r>
          </a:p>
          <a:p>
            <a:pPr marL="457200" lvl="1" indent="0">
              <a:buNone/>
            </a:pPr>
            <a:r>
              <a:rPr lang="en-US" sz="2600" dirty="0"/>
              <a:t>What sources do we not have?</a:t>
            </a:r>
            <a:endParaRPr lang="ru-RU" sz="2600" dirty="0"/>
          </a:p>
          <a:p>
            <a:pPr marL="457200" lvl="1" indent="0">
              <a:buNone/>
            </a:pPr>
            <a:endParaRPr lang="ru-RU" sz="2600" dirty="0"/>
          </a:p>
          <a:p>
            <a:pPr marL="457200" lvl="1" indent="0">
              <a:buNone/>
            </a:pPr>
            <a:r>
              <a:rPr lang="en-US" sz="2600" dirty="0"/>
              <a:t>You cannot see working application.</a:t>
            </a:r>
          </a:p>
          <a:p>
            <a:pPr marL="457200" lvl="1" indent="0">
              <a:buNone/>
            </a:pPr>
            <a:r>
              <a:rPr lang="en-US" sz="2600" dirty="0"/>
              <a:t>Learn all sources of information you have, first </a:t>
            </a:r>
            <a:r>
              <a:rPr lang="en-US" sz="2600" dirty="0" smtClean="0"/>
              <a:t>(documents</a:t>
            </a:r>
            <a:r>
              <a:rPr lang="en-US" sz="2600" dirty="0"/>
              <a:t>, people, </a:t>
            </a:r>
            <a:r>
              <a:rPr lang="en-US" sz="2600" dirty="0" smtClean="0"/>
              <a:t> </a:t>
            </a:r>
            <a:r>
              <a:rPr lang="en-US" sz="2600" dirty="0" err="1" smtClean="0"/>
              <a:t>etc</a:t>
            </a:r>
            <a:r>
              <a:rPr lang="en-US" sz="2600" dirty="0"/>
              <a:t>).</a:t>
            </a:r>
          </a:p>
          <a:p>
            <a:pPr marL="457200" lvl="1" indent="0">
              <a:buNone/>
            </a:pPr>
            <a:r>
              <a:rPr lang="en-US" sz="2600" dirty="0"/>
              <a:t>Your questions may find and correct serious holes in design.</a:t>
            </a:r>
          </a:p>
          <a:p>
            <a:pPr marL="457200" lvl="1" indent="0">
              <a:buNone/>
            </a:pPr>
            <a:r>
              <a:rPr lang="en-US" sz="2600" dirty="0"/>
              <a:t>Test cases creation goes parallel with requirements review.</a:t>
            </a:r>
          </a:p>
          <a:p>
            <a:pPr marL="457200" lvl="1" indent="0">
              <a:buNone/>
            </a:pPr>
            <a:endParaRPr lang="en-US" sz="2600" dirty="0"/>
          </a:p>
          <a:p>
            <a:pPr marL="457200" lvl="1" indent="0">
              <a:buNone/>
            </a:pPr>
            <a:r>
              <a:rPr lang="en-US" sz="2600" dirty="0"/>
              <a:t>You cannot predict all bugs.</a:t>
            </a:r>
          </a:p>
          <a:p>
            <a:pPr marL="457200" lvl="1" indent="0">
              <a:buNone/>
            </a:pPr>
            <a:r>
              <a:rPr lang="en-US" sz="2600" dirty="0"/>
              <a:t>Design still may change.</a:t>
            </a:r>
          </a:p>
          <a:p>
            <a:endParaRPr lang="ru-RU" dirty="0"/>
          </a:p>
        </p:txBody>
      </p:sp>
      <p:sp>
        <p:nvSpPr>
          <p:cNvPr id="349188" name="Rectangle 4"/>
          <p:cNvSpPr>
            <a:spLocks noChangeArrowheads="1"/>
          </p:cNvSpPr>
          <p:nvPr/>
        </p:nvSpPr>
        <p:spPr bwMode="auto">
          <a:xfrm>
            <a:off x="400050" y="1231900"/>
            <a:ext cx="8153400" cy="36997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Start early- before the first build </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34</a:t>
            </a:fld>
            <a:endParaRPr lang="ru-RU"/>
          </a:p>
        </p:txBody>
      </p:sp>
    </p:spTree>
    <p:extLst>
      <p:ext uri="{BB962C8B-B14F-4D97-AF65-F5344CB8AC3E}">
        <p14:creationId xmlns:p14="http://schemas.microsoft.com/office/powerpoint/2010/main" val="301752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Step 2</a:t>
            </a:r>
            <a:endParaRPr lang="ru-RU"/>
          </a:p>
        </p:txBody>
      </p:sp>
      <p:sp>
        <p:nvSpPr>
          <p:cNvPr id="351235" name="Rectangle 3"/>
          <p:cNvSpPr>
            <a:spLocks noGrp="1" noChangeArrowheads="1"/>
          </p:cNvSpPr>
          <p:nvPr>
            <p:ph type="body" idx="1"/>
          </p:nvPr>
        </p:nvSpPr>
        <p:spPr/>
        <p:txBody>
          <a:bodyPr/>
          <a:lstStyle/>
          <a:p>
            <a:endParaRPr lang="ru-RU" sz="2000" b="0">
              <a:solidFill>
                <a:srgbClr val="333399"/>
              </a:solidFill>
            </a:endParaRPr>
          </a:p>
          <a:p>
            <a:pPr>
              <a:buFont typeface="Verdana" pitchFamily="34" charset="0"/>
              <a:buChar char="•"/>
            </a:pPr>
            <a:endParaRPr lang="ru-RU" sz="2000" b="0">
              <a:solidFill>
                <a:srgbClr val="333399"/>
              </a:solidFill>
            </a:endParaRPr>
          </a:p>
          <a:p>
            <a:pPr>
              <a:buFont typeface="Verdana" pitchFamily="34" charset="0"/>
              <a:buChar char="•"/>
            </a:pPr>
            <a:endParaRPr lang="en-US" sz="2000" b="0">
              <a:solidFill>
                <a:srgbClr val="333399"/>
              </a:solidFill>
            </a:endParaRPr>
          </a:p>
          <a:p>
            <a:endParaRPr lang="ru-RU" b="0"/>
          </a:p>
        </p:txBody>
      </p:sp>
      <p:pic>
        <p:nvPicPr>
          <p:cNvPr id="351236" name="Picture 4" descr="eleph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1676400"/>
            <a:ext cx="7081837"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9" name="AutoShape 7"/>
          <p:cNvSpPr>
            <a:spLocks noChangeArrowheads="1"/>
          </p:cNvSpPr>
          <p:nvPr/>
        </p:nvSpPr>
        <p:spPr bwMode="auto">
          <a:xfrm>
            <a:off x="2876550" y="2266950"/>
            <a:ext cx="5067300" cy="2343150"/>
          </a:xfrm>
          <a:prstGeom prst="cloudCallout">
            <a:avLst>
              <a:gd name="adj1" fmla="val -43736"/>
              <a:gd name="adj2" fmla="val 4363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Break into pieces </a:t>
            </a:r>
          </a:p>
          <a:p>
            <a:r>
              <a:rPr lang="en-US"/>
              <a:t>until each piece is simple enough </a:t>
            </a:r>
          </a:p>
          <a:p>
            <a:r>
              <a:rPr lang="en-US"/>
              <a:t>to list all tests </a:t>
            </a:r>
          </a:p>
          <a:p>
            <a:pPr algn="ctr"/>
            <a:endParaRPr lang="ru-RU"/>
          </a:p>
        </p:txBody>
      </p:sp>
      <p:pic>
        <p:nvPicPr>
          <p:cNvPr id="351238" name="Picture 6" descr="elephant_c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1666875"/>
            <a:ext cx="7085012" cy="4479925"/>
          </a:xfrm>
          <a:prstGeom prst="rect">
            <a:avLst/>
          </a:prstGeom>
          <a:noFill/>
          <a:extLst>
            <a:ext uri="{909E8E84-426E-40DD-AFC4-6F175D3DCCD1}">
              <a14:hiddenFill xmlns:a14="http://schemas.microsoft.com/office/drawing/2010/main">
                <a:solidFill>
                  <a:srgbClr val="FFFFFF"/>
                </a:solidFill>
              </a14:hiddenFill>
            </a:ext>
          </a:extLst>
        </p:spPr>
      </p:pic>
      <p:sp>
        <p:nvSpPr>
          <p:cNvPr id="351240" name="Rectangle 8"/>
          <p:cNvSpPr>
            <a:spLocks noChangeArrowheads="1"/>
          </p:cNvSpPr>
          <p:nvPr/>
        </p:nvSpPr>
        <p:spPr bwMode="auto">
          <a:xfrm>
            <a:off x="418322" y="1231900"/>
            <a:ext cx="8153400" cy="36997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Break application into functions/modules to be tested</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35</a:t>
            </a:fld>
            <a:endParaRPr lang="ru-RU"/>
          </a:p>
        </p:txBody>
      </p:sp>
    </p:spTree>
    <p:extLst>
      <p:ext uri="{BB962C8B-B14F-4D97-AF65-F5344CB8AC3E}">
        <p14:creationId xmlns:p14="http://schemas.microsoft.com/office/powerpoint/2010/main" val="137049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1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Step 3</a:t>
            </a:r>
            <a:endParaRPr lang="ru-RU"/>
          </a:p>
        </p:txBody>
      </p:sp>
      <p:sp>
        <p:nvSpPr>
          <p:cNvPr id="353283" name="Rectangle 3"/>
          <p:cNvSpPr>
            <a:spLocks noGrp="1" noChangeArrowheads="1"/>
          </p:cNvSpPr>
          <p:nvPr>
            <p:ph type="body" idx="1"/>
          </p:nvPr>
        </p:nvSpPr>
        <p:spPr/>
        <p:txBody>
          <a:bodyPr>
            <a:normAutofit/>
          </a:bodyPr>
          <a:lstStyle/>
          <a:p>
            <a:pPr marL="0" indent="0">
              <a:lnSpc>
                <a:spcPct val="90000"/>
              </a:lnSpc>
              <a:buNone/>
            </a:pPr>
            <a:endParaRPr lang="ru-RU" sz="2400" b="0" dirty="0">
              <a:solidFill>
                <a:srgbClr val="333399"/>
              </a:solidFill>
            </a:endParaRPr>
          </a:p>
          <a:p>
            <a:pPr marL="0" indent="0">
              <a:lnSpc>
                <a:spcPct val="90000"/>
              </a:lnSpc>
              <a:buNone/>
            </a:pPr>
            <a:endParaRPr lang="en-US" sz="2400" b="0" dirty="0" smtClean="0">
              <a:solidFill>
                <a:srgbClr val="333399"/>
              </a:solidFill>
            </a:endParaRPr>
          </a:p>
          <a:p>
            <a:pPr marL="0" indent="0">
              <a:lnSpc>
                <a:spcPct val="90000"/>
              </a:lnSpc>
              <a:buNone/>
            </a:pPr>
            <a:r>
              <a:rPr lang="en-US" sz="2400" b="0" dirty="0" smtClean="0">
                <a:solidFill>
                  <a:schemeClr val="tx2"/>
                </a:solidFill>
              </a:rPr>
              <a:t>Easy </a:t>
            </a:r>
            <a:r>
              <a:rPr lang="en-US" sz="2400" b="0" dirty="0">
                <a:solidFill>
                  <a:schemeClr val="tx2"/>
                </a:solidFill>
              </a:rPr>
              <a:t>to check that all tests included.</a:t>
            </a:r>
          </a:p>
          <a:p>
            <a:pPr marL="0" indent="0">
              <a:lnSpc>
                <a:spcPct val="90000"/>
              </a:lnSpc>
              <a:buNone/>
            </a:pPr>
            <a:r>
              <a:rPr lang="en-US" sz="2400" b="0" dirty="0">
                <a:solidFill>
                  <a:schemeClr val="tx2"/>
                </a:solidFill>
              </a:rPr>
              <a:t>Easy to reorder.</a:t>
            </a:r>
          </a:p>
          <a:p>
            <a:pPr marL="0" indent="0">
              <a:lnSpc>
                <a:spcPct val="90000"/>
              </a:lnSpc>
              <a:buNone/>
            </a:pPr>
            <a:r>
              <a:rPr lang="en-US" sz="2400" b="0" dirty="0">
                <a:solidFill>
                  <a:schemeClr val="tx2"/>
                </a:solidFill>
              </a:rPr>
              <a:t>Easy to see where to use copy-paste.</a:t>
            </a:r>
          </a:p>
          <a:p>
            <a:pPr marL="0" indent="0">
              <a:lnSpc>
                <a:spcPct val="90000"/>
              </a:lnSpc>
              <a:buNone/>
            </a:pPr>
            <a:r>
              <a:rPr lang="en-US" sz="2400" b="0" dirty="0">
                <a:solidFill>
                  <a:schemeClr val="tx2"/>
                </a:solidFill>
              </a:rPr>
              <a:t>We separate 2 different kinds of work (thinking and writing).</a:t>
            </a:r>
            <a:endParaRPr lang="ru-RU" sz="2400" b="0" dirty="0">
              <a:solidFill>
                <a:schemeClr val="tx2"/>
              </a:solidFill>
            </a:endParaRPr>
          </a:p>
          <a:p>
            <a:pPr marL="0" indent="0">
              <a:lnSpc>
                <a:spcPct val="90000"/>
              </a:lnSpc>
              <a:buNone/>
            </a:pPr>
            <a:endParaRPr lang="ru-RU" sz="2400" b="0" dirty="0">
              <a:solidFill>
                <a:schemeClr val="tx2"/>
              </a:solidFill>
            </a:endParaRPr>
          </a:p>
          <a:p>
            <a:pPr marL="0" indent="0">
              <a:lnSpc>
                <a:spcPct val="90000"/>
              </a:lnSpc>
              <a:buNone/>
            </a:pPr>
            <a:endParaRPr lang="en-US" sz="2400" b="0" dirty="0">
              <a:solidFill>
                <a:schemeClr val="tx2"/>
              </a:solidFill>
            </a:endParaRPr>
          </a:p>
          <a:p>
            <a:pPr marL="0" indent="0">
              <a:lnSpc>
                <a:spcPct val="90000"/>
              </a:lnSpc>
              <a:buNone/>
            </a:pPr>
            <a:r>
              <a:rPr lang="en-US" sz="2400" b="0" dirty="0" smtClean="0">
                <a:solidFill>
                  <a:schemeClr val="tx2"/>
                </a:solidFill>
              </a:rPr>
              <a:t>Do </a:t>
            </a:r>
            <a:r>
              <a:rPr lang="en-US" sz="2400" b="0" dirty="0">
                <a:solidFill>
                  <a:schemeClr val="tx2"/>
                </a:solidFill>
              </a:rPr>
              <a:t>not just copy requirements into cells.</a:t>
            </a:r>
          </a:p>
          <a:p>
            <a:pPr marL="0" indent="0">
              <a:lnSpc>
                <a:spcPct val="90000"/>
              </a:lnSpc>
              <a:buNone/>
            </a:pPr>
            <a:r>
              <a:rPr lang="en-US" sz="2400" b="0" dirty="0">
                <a:solidFill>
                  <a:schemeClr val="tx2"/>
                </a:solidFill>
              </a:rPr>
              <a:t>1 line=1 test case.</a:t>
            </a:r>
            <a:endParaRPr lang="ru-RU" sz="2400" b="0" dirty="0">
              <a:solidFill>
                <a:schemeClr val="tx2"/>
              </a:solidFill>
            </a:endParaRPr>
          </a:p>
          <a:p>
            <a:pPr marL="0" indent="0">
              <a:lnSpc>
                <a:spcPct val="90000"/>
              </a:lnSpc>
              <a:buNone/>
            </a:pPr>
            <a:r>
              <a:rPr lang="en-US" sz="2400" b="0" dirty="0">
                <a:solidFill>
                  <a:schemeClr val="tx2"/>
                </a:solidFill>
              </a:rPr>
              <a:t>If something is not clear </a:t>
            </a:r>
            <a:r>
              <a:rPr lang="en-US" sz="2400" b="0" dirty="0">
                <a:solidFill>
                  <a:srgbClr val="333399"/>
                </a:solidFill>
              </a:rPr>
              <a:t>– </a:t>
            </a:r>
            <a:r>
              <a:rPr lang="en-US" sz="2400" b="0" dirty="0">
                <a:solidFill>
                  <a:srgbClr val="FF0000"/>
                </a:solidFill>
              </a:rPr>
              <a:t>write a question right NOW</a:t>
            </a:r>
            <a:r>
              <a:rPr lang="en-US" sz="2400" b="0" dirty="0">
                <a:solidFill>
                  <a:srgbClr val="333399"/>
                </a:solidFill>
              </a:rPr>
              <a:t>.</a:t>
            </a:r>
            <a:endParaRPr lang="ru-RU" sz="2400" b="0" dirty="0">
              <a:solidFill>
                <a:srgbClr val="333399"/>
              </a:solidFill>
            </a:endParaRPr>
          </a:p>
        </p:txBody>
      </p:sp>
      <p:sp>
        <p:nvSpPr>
          <p:cNvPr id="353284" name="Rectangle 4"/>
          <p:cNvSpPr>
            <a:spLocks noChangeArrowheads="1"/>
          </p:cNvSpPr>
          <p:nvPr/>
        </p:nvSpPr>
        <p:spPr bwMode="auto">
          <a:xfrm>
            <a:off x="409575" y="1236117"/>
            <a:ext cx="8153400" cy="36997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Write checklist for each function/area.</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36</a:t>
            </a:fld>
            <a:endParaRPr lang="ru-RU"/>
          </a:p>
        </p:txBody>
      </p:sp>
    </p:spTree>
    <p:extLst>
      <p:ext uri="{BB962C8B-B14F-4D97-AF65-F5344CB8AC3E}">
        <p14:creationId xmlns:p14="http://schemas.microsoft.com/office/powerpoint/2010/main" val="26841685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dirty="0"/>
              <a:t>Steps 4,5,6</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37</a:t>
            </a:fld>
            <a:endParaRPr lang="ru-RU"/>
          </a:p>
        </p:txBody>
      </p:sp>
      <p:sp>
        <p:nvSpPr>
          <p:cNvPr id="355331" name="Rectangle 3"/>
          <p:cNvSpPr>
            <a:spLocks noGrp="1" noChangeArrowheads="1"/>
          </p:cNvSpPr>
          <p:nvPr>
            <p:ph sz="quarter" idx="1"/>
          </p:nvPr>
        </p:nvSpPr>
        <p:spPr/>
        <p:txBody>
          <a:bodyPr/>
          <a:lstStyle/>
          <a:p>
            <a:pPr>
              <a:buFont typeface="Verdana" pitchFamily="34" charset="0"/>
              <a:buAutoNum type="arabicPeriod"/>
            </a:pPr>
            <a:endParaRPr lang="ru-RU" sz="2000" b="0">
              <a:solidFill>
                <a:srgbClr val="333399"/>
              </a:solidFill>
            </a:endParaRPr>
          </a:p>
          <a:p>
            <a:pPr>
              <a:buFont typeface="Verdana" pitchFamily="34" charset="0"/>
              <a:buAutoNum type="arabicPeriod"/>
            </a:pPr>
            <a:endParaRPr lang="en-US" sz="2000" b="0">
              <a:solidFill>
                <a:srgbClr val="333399"/>
              </a:solidFill>
            </a:endParaRPr>
          </a:p>
          <a:p>
            <a:pPr>
              <a:buFont typeface="Verdana" pitchFamily="34" charset="0"/>
              <a:buAutoNum type="arabicPeriod"/>
            </a:pPr>
            <a:endParaRPr lang="en-US" sz="2000" b="0">
              <a:solidFill>
                <a:srgbClr val="333399"/>
              </a:solidFill>
            </a:endParaRPr>
          </a:p>
          <a:p>
            <a:pPr>
              <a:buFont typeface="Verdana" pitchFamily="34" charset="0"/>
              <a:buAutoNum type="arabicPeriod"/>
            </a:pPr>
            <a:endParaRPr lang="en-US" sz="2000" b="0">
              <a:solidFill>
                <a:srgbClr val="333399"/>
              </a:solidFill>
            </a:endParaRPr>
          </a:p>
          <a:p>
            <a:pPr>
              <a:buFont typeface="Verdana" pitchFamily="34" charset="0"/>
              <a:buAutoNum type="arabicPeriod"/>
            </a:pPr>
            <a:endParaRPr lang="en-US" sz="2000" b="0">
              <a:solidFill>
                <a:srgbClr val="333399"/>
              </a:solidFill>
            </a:endParaRPr>
          </a:p>
          <a:p>
            <a:pPr>
              <a:buFont typeface="Verdana" pitchFamily="34" charset="0"/>
              <a:buAutoNum type="arabicPeriod"/>
            </a:pPr>
            <a:endParaRPr lang="ru-RU" sz="2000" b="0">
              <a:solidFill>
                <a:srgbClr val="333399"/>
              </a:solidFill>
            </a:endParaRPr>
          </a:p>
          <a:p>
            <a:pPr>
              <a:buFont typeface="Verdana" pitchFamily="34" charset="0"/>
              <a:buAutoNum type="arabicPeriod"/>
            </a:pPr>
            <a:endParaRPr lang="ru-RU" sz="2000" b="0">
              <a:solidFill>
                <a:srgbClr val="333399"/>
              </a:solidFill>
            </a:endParaRPr>
          </a:p>
          <a:p>
            <a:pPr>
              <a:buFont typeface="Verdana" pitchFamily="34" charset="0"/>
              <a:buAutoNum type="arabicPeriod"/>
            </a:pPr>
            <a:endParaRPr lang="ru-RU" sz="2000" b="0">
              <a:solidFill>
                <a:srgbClr val="333399"/>
              </a:solidFill>
            </a:endParaRPr>
          </a:p>
          <a:p>
            <a:pPr>
              <a:buFont typeface="Verdana" pitchFamily="34" charset="0"/>
              <a:buAutoNum type="arabicPeriod"/>
            </a:pPr>
            <a:endParaRPr lang="ru-RU" sz="2000" b="0">
              <a:solidFill>
                <a:srgbClr val="333399"/>
              </a:solidFill>
            </a:endParaRPr>
          </a:p>
        </p:txBody>
      </p:sp>
      <p:pic>
        <p:nvPicPr>
          <p:cNvPr id="355338" name="Picture 10" descr="tc03"/>
          <p:cNvPicPr>
            <a:picLocks noChangeAspect="1" noChangeArrowheads="1"/>
          </p:cNvPicPr>
          <p:nvPr/>
        </p:nvPicPr>
        <p:blipFill>
          <a:blip r:embed="rId3">
            <a:extLst>
              <a:ext uri="{28A0092B-C50C-407E-A947-70E740481C1C}">
                <a14:useLocalDpi xmlns:a14="http://schemas.microsoft.com/office/drawing/2010/main" val="0"/>
              </a:ext>
            </a:extLst>
          </a:blip>
          <a:srcRect r="23685" b="54099"/>
          <a:stretch>
            <a:fillRect/>
          </a:stretch>
        </p:blipFill>
        <p:spPr bwMode="auto">
          <a:xfrm>
            <a:off x="1209675" y="2311524"/>
            <a:ext cx="469582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55340" name="Picture 12" descr="tc03"/>
          <p:cNvPicPr>
            <a:picLocks noChangeAspect="1" noChangeArrowheads="1"/>
          </p:cNvPicPr>
          <p:nvPr/>
        </p:nvPicPr>
        <p:blipFill>
          <a:blip r:embed="rId3">
            <a:extLst>
              <a:ext uri="{28A0092B-C50C-407E-A947-70E740481C1C}">
                <a14:useLocalDpi xmlns:a14="http://schemas.microsoft.com/office/drawing/2010/main" val="0"/>
              </a:ext>
            </a:extLst>
          </a:blip>
          <a:srcRect t="44263" r="23375" b="15410"/>
          <a:stretch>
            <a:fillRect/>
          </a:stretch>
        </p:blipFill>
        <p:spPr bwMode="auto">
          <a:xfrm>
            <a:off x="1228725" y="4662488"/>
            <a:ext cx="4714875" cy="1171575"/>
          </a:xfrm>
          <a:prstGeom prst="rect">
            <a:avLst/>
          </a:prstGeom>
          <a:noFill/>
          <a:extLst>
            <a:ext uri="{909E8E84-426E-40DD-AFC4-6F175D3DCCD1}">
              <a14:hiddenFill xmlns:a14="http://schemas.microsoft.com/office/drawing/2010/main">
                <a:solidFill>
                  <a:srgbClr val="FFFFFF"/>
                </a:solidFill>
              </a14:hiddenFill>
            </a:ext>
          </a:extLst>
        </p:spPr>
      </p:pic>
      <p:sp>
        <p:nvSpPr>
          <p:cNvPr id="355341" name="Rectangle 13"/>
          <p:cNvSpPr>
            <a:spLocks noChangeArrowheads="1"/>
          </p:cNvSpPr>
          <p:nvPr/>
        </p:nvSpPr>
        <p:spPr bwMode="auto">
          <a:xfrm>
            <a:off x="352425" y="1149350"/>
            <a:ext cx="8153400" cy="923972"/>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Add any questions, as you go.</a:t>
            </a:r>
          </a:p>
          <a:p>
            <a:r>
              <a:rPr lang="en-US" b="1" dirty="0">
                <a:solidFill>
                  <a:schemeClr val="tx1"/>
                </a:solidFill>
              </a:rPr>
              <a:t>Fill in details, resolve questions.</a:t>
            </a:r>
          </a:p>
          <a:p>
            <a:r>
              <a:rPr lang="en-US" b="1" dirty="0">
                <a:solidFill>
                  <a:schemeClr val="tx1"/>
                </a:solidFill>
              </a:rPr>
              <a:t>Add cosmetics – for better reading.</a:t>
            </a:r>
          </a:p>
        </p:txBody>
      </p:sp>
      <p:sp>
        <p:nvSpPr>
          <p:cNvPr id="355342" name="Rectangle 14"/>
          <p:cNvSpPr>
            <a:spLocks noChangeArrowheads="1"/>
          </p:cNvSpPr>
          <p:nvPr/>
        </p:nvSpPr>
        <p:spPr bwMode="auto">
          <a:xfrm>
            <a:off x="390525" y="3854450"/>
            <a:ext cx="8153400" cy="36997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a:solidFill>
                  <a:schemeClr val="tx1"/>
                </a:solidFill>
              </a:rPr>
              <a:t>Then use copy paste.</a:t>
            </a:r>
          </a:p>
        </p:txBody>
      </p:sp>
    </p:spTree>
    <p:extLst>
      <p:ext uri="{BB962C8B-B14F-4D97-AF65-F5344CB8AC3E}">
        <p14:creationId xmlns:p14="http://schemas.microsoft.com/office/powerpoint/2010/main" val="23271641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dirty="0"/>
              <a:t>Step 7</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38</a:t>
            </a:fld>
            <a:endParaRPr lang="ru-RU"/>
          </a:p>
        </p:txBody>
      </p:sp>
      <p:sp>
        <p:nvSpPr>
          <p:cNvPr id="242691" name="Rectangle 3"/>
          <p:cNvSpPr>
            <a:spLocks noGrp="1" noChangeArrowheads="1"/>
          </p:cNvSpPr>
          <p:nvPr>
            <p:ph sz="quarter" idx="1"/>
          </p:nvPr>
        </p:nvSpPr>
        <p:spPr/>
        <p:txBody>
          <a:bodyPr>
            <a:normAutofit/>
          </a:bodyPr>
          <a:lstStyle/>
          <a:p>
            <a:pPr>
              <a:lnSpc>
                <a:spcPct val="90000"/>
              </a:lnSpc>
            </a:pPr>
            <a:endParaRPr lang="en-US" sz="2400" b="0" dirty="0">
              <a:solidFill>
                <a:srgbClr val="333399"/>
              </a:solidFill>
            </a:endParaRPr>
          </a:p>
          <a:p>
            <a:pPr>
              <a:lnSpc>
                <a:spcPct val="90000"/>
              </a:lnSpc>
            </a:pPr>
            <a:endParaRPr lang="en-US" sz="2400" b="0" dirty="0">
              <a:solidFill>
                <a:schemeClr val="tx2"/>
              </a:solidFill>
            </a:endParaRPr>
          </a:p>
          <a:p>
            <a:pPr>
              <a:lnSpc>
                <a:spcPct val="90000"/>
              </a:lnSpc>
            </a:pPr>
            <a:r>
              <a:rPr lang="en-US" sz="2400" b="0" dirty="0">
                <a:solidFill>
                  <a:schemeClr val="tx2"/>
                </a:solidFill>
              </a:rPr>
              <a:t>Are some interesting tests missed?</a:t>
            </a:r>
          </a:p>
          <a:p>
            <a:pPr>
              <a:lnSpc>
                <a:spcPct val="90000"/>
              </a:lnSpc>
            </a:pPr>
            <a:r>
              <a:rPr lang="en-US" sz="2400" b="0" dirty="0">
                <a:solidFill>
                  <a:schemeClr val="tx2"/>
                </a:solidFill>
                <a:sym typeface="Wingdings" pitchFamily="2" charset="2"/>
              </a:rPr>
              <a:t>Are some tests redundant?</a:t>
            </a:r>
          </a:p>
          <a:p>
            <a:pPr>
              <a:lnSpc>
                <a:spcPct val="90000"/>
              </a:lnSpc>
            </a:pPr>
            <a:r>
              <a:rPr lang="en-US" sz="2400" b="0" dirty="0">
                <a:solidFill>
                  <a:schemeClr val="tx2"/>
                </a:solidFill>
                <a:sym typeface="Wingdings" pitchFamily="2" charset="2"/>
              </a:rPr>
              <a:t>Are test cases easy to understand by other person? Novice tester?</a:t>
            </a:r>
          </a:p>
          <a:p>
            <a:pPr>
              <a:lnSpc>
                <a:spcPct val="90000"/>
              </a:lnSpc>
            </a:pPr>
            <a:r>
              <a:rPr lang="en-US" sz="2400" b="0" dirty="0">
                <a:solidFill>
                  <a:schemeClr val="tx2"/>
                </a:solidFill>
              </a:rPr>
              <a:t>Is it what customer expects?</a:t>
            </a:r>
          </a:p>
          <a:p>
            <a:pPr>
              <a:lnSpc>
                <a:spcPct val="90000"/>
              </a:lnSpc>
            </a:pPr>
            <a:r>
              <a:rPr lang="en-US" sz="2400" b="0" dirty="0">
                <a:solidFill>
                  <a:schemeClr val="tx2"/>
                </a:solidFill>
              </a:rPr>
              <a:t>Are there any errors? (there is always at least one more </a:t>
            </a:r>
            <a:r>
              <a:rPr lang="en-US" sz="2400" b="0" dirty="0">
                <a:solidFill>
                  <a:schemeClr val="tx2"/>
                </a:solidFill>
                <a:sym typeface="Wingdings" pitchFamily="2" charset="2"/>
              </a:rPr>
              <a:t>)</a:t>
            </a:r>
          </a:p>
          <a:p>
            <a:pPr>
              <a:lnSpc>
                <a:spcPct val="90000"/>
              </a:lnSpc>
            </a:pPr>
            <a:endParaRPr lang="en-US" sz="2400" b="0" dirty="0">
              <a:solidFill>
                <a:srgbClr val="333399"/>
              </a:solidFill>
              <a:sym typeface="Wingdings" pitchFamily="2" charset="2"/>
            </a:endParaRPr>
          </a:p>
          <a:p>
            <a:pPr>
              <a:lnSpc>
                <a:spcPct val="90000"/>
              </a:lnSpc>
            </a:pPr>
            <a:endParaRPr lang="en-US" sz="2800" dirty="0">
              <a:sym typeface="Wingdings" pitchFamily="2" charset="2"/>
            </a:endParaRPr>
          </a:p>
          <a:p>
            <a:pPr>
              <a:buFontTx/>
              <a:buChar char="-"/>
            </a:pPr>
            <a:endParaRPr lang="ru-RU" sz="2800" dirty="0"/>
          </a:p>
        </p:txBody>
      </p:sp>
      <p:sp>
        <p:nvSpPr>
          <p:cNvPr id="242692" name="Rectangle 4"/>
          <p:cNvSpPr>
            <a:spLocks noChangeArrowheads="1"/>
          </p:cNvSpPr>
          <p:nvPr/>
        </p:nvSpPr>
        <p:spPr bwMode="auto">
          <a:xfrm>
            <a:off x="247650" y="1236117"/>
            <a:ext cx="8153400" cy="36997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Get review from other tester, developer, customer.</a:t>
            </a:r>
          </a:p>
        </p:txBody>
      </p:sp>
    </p:spTree>
    <p:extLst>
      <p:ext uri="{BB962C8B-B14F-4D97-AF65-F5344CB8AC3E}">
        <p14:creationId xmlns:p14="http://schemas.microsoft.com/office/powerpoint/2010/main" val="2885988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dirty="0"/>
              <a:t>Step 7</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39</a:t>
            </a:fld>
            <a:endParaRPr lang="ru-RU"/>
          </a:p>
        </p:txBody>
      </p:sp>
      <p:sp>
        <p:nvSpPr>
          <p:cNvPr id="357379" name="Rectangle 3"/>
          <p:cNvSpPr>
            <a:spLocks noGrp="1" noChangeArrowheads="1"/>
          </p:cNvSpPr>
          <p:nvPr>
            <p:ph sz="quarter" idx="1"/>
          </p:nvPr>
        </p:nvSpPr>
        <p:spPr/>
        <p:txBody>
          <a:bodyPr>
            <a:normAutofit/>
          </a:bodyPr>
          <a:lstStyle/>
          <a:p>
            <a:pPr>
              <a:lnSpc>
                <a:spcPct val="90000"/>
              </a:lnSpc>
            </a:pPr>
            <a:endParaRPr lang="en-US" sz="2400" b="0" dirty="0">
              <a:solidFill>
                <a:srgbClr val="333399"/>
              </a:solidFill>
            </a:endParaRPr>
          </a:p>
          <a:p>
            <a:pPr>
              <a:lnSpc>
                <a:spcPct val="90000"/>
              </a:lnSpc>
            </a:pPr>
            <a:endParaRPr lang="en-US" sz="2400" b="0" dirty="0">
              <a:solidFill>
                <a:srgbClr val="333399"/>
              </a:solidFill>
            </a:endParaRPr>
          </a:p>
          <a:p>
            <a:pPr>
              <a:lnSpc>
                <a:spcPct val="90000"/>
              </a:lnSpc>
            </a:pPr>
            <a:r>
              <a:rPr lang="en-US" sz="2400" b="0" dirty="0">
                <a:solidFill>
                  <a:schemeClr val="tx2"/>
                </a:solidFill>
              </a:rPr>
              <a:t>Another point of view (developer, marketing).</a:t>
            </a:r>
          </a:p>
          <a:p>
            <a:pPr>
              <a:lnSpc>
                <a:spcPct val="90000"/>
              </a:lnSpc>
            </a:pPr>
            <a:r>
              <a:rPr lang="en-US" sz="2400" b="0" dirty="0">
                <a:solidFill>
                  <a:schemeClr val="tx2"/>
                </a:solidFill>
              </a:rPr>
              <a:t>It’s hard to notice your own mistakes.</a:t>
            </a:r>
          </a:p>
          <a:p>
            <a:pPr>
              <a:lnSpc>
                <a:spcPct val="90000"/>
              </a:lnSpc>
            </a:pPr>
            <a:r>
              <a:rPr lang="en-US" sz="2400" b="0" dirty="0">
                <a:solidFill>
                  <a:schemeClr val="tx2"/>
                </a:solidFill>
              </a:rPr>
              <a:t>Often we do not have some information.</a:t>
            </a:r>
          </a:p>
          <a:p>
            <a:pPr>
              <a:lnSpc>
                <a:spcPct val="90000"/>
              </a:lnSpc>
            </a:pPr>
            <a:r>
              <a:rPr lang="en-US" sz="2400" b="0" dirty="0">
                <a:solidFill>
                  <a:schemeClr val="tx2"/>
                </a:solidFill>
              </a:rPr>
              <a:t>Developer can have another opinion; we can clarify before the code is created.</a:t>
            </a:r>
          </a:p>
          <a:p>
            <a:pPr>
              <a:lnSpc>
                <a:spcPct val="90000"/>
              </a:lnSpc>
            </a:pPr>
            <a:r>
              <a:rPr lang="en-US" sz="2400" b="0" dirty="0">
                <a:solidFill>
                  <a:schemeClr val="tx2"/>
                </a:solidFill>
              </a:rPr>
              <a:t>Often getting review is not easy, but if done thoroughly, it is very useful.</a:t>
            </a:r>
          </a:p>
          <a:p>
            <a:pPr>
              <a:lnSpc>
                <a:spcPct val="90000"/>
              </a:lnSpc>
            </a:pPr>
            <a:r>
              <a:rPr lang="en-US" sz="2400" b="0" dirty="0">
                <a:solidFill>
                  <a:schemeClr val="tx2"/>
                </a:solidFill>
              </a:rPr>
              <a:t>Raises standard for test cases.</a:t>
            </a:r>
            <a:endParaRPr lang="ru-RU" sz="2400" b="0" dirty="0">
              <a:solidFill>
                <a:schemeClr val="tx2"/>
              </a:solidFill>
            </a:endParaRPr>
          </a:p>
        </p:txBody>
      </p:sp>
      <p:sp>
        <p:nvSpPr>
          <p:cNvPr id="357380" name="Rectangle 4"/>
          <p:cNvSpPr>
            <a:spLocks noChangeArrowheads="1"/>
          </p:cNvSpPr>
          <p:nvPr/>
        </p:nvSpPr>
        <p:spPr bwMode="auto">
          <a:xfrm>
            <a:off x="247650" y="1268760"/>
            <a:ext cx="8153400" cy="36997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Get review from other tester, developer, customer.</a:t>
            </a:r>
          </a:p>
        </p:txBody>
      </p:sp>
    </p:spTree>
    <p:extLst>
      <p:ext uri="{BB962C8B-B14F-4D97-AF65-F5344CB8AC3E}">
        <p14:creationId xmlns:p14="http://schemas.microsoft.com/office/powerpoint/2010/main" val="722025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9750" y="1268759"/>
            <a:ext cx="8280400" cy="50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800" u="sng" dirty="0">
                <a:solidFill>
                  <a:srgbClr val="FF0000"/>
                </a:solidFill>
              </a:rPr>
              <a:t>Test Case</a:t>
            </a:r>
            <a:r>
              <a:rPr lang="en-GB" sz="2800" b="0" dirty="0">
                <a:solidFill>
                  <a:srgbClr val="FF0000"/>
                </a:solidFill>
              </a:rPr>
              <a:t> </a:t>
            </a:r>
            <a:r>
              <a:rPr lang="en-GB" sz="2800" b="0" dirty="0"/>
              <a:t>– a set of </a:t>
            </a:r>
            <a:r>
              <a:rPr lang="en-GB" sz="2800" b="0" dirty="0">
                <a:solidFill>
                  <a:srgbClr val="FF0000"/>
                </a:solidFill>
              </a:rPr>
              <a:t>test inputs</a:t>
            </a:r>
            <a:r>
              <a:rPr lang="en-GB" sz="2800" b="0" dirty="0"/>
              <a:t>, </a:t>
            </a:r>
            <a:r>
              <a:rPr lang="en-GB" sz="2800" b="0" dirty="0">
                <a:solidFill>
                  <a:srgbClr val="FF0000"/>
                </a:solidFill>
              </a:rPr>
              <a:t>execution conditions </a:t>
            </a:r>
            <a:r>
              <a:rPr lang="en-GB" sz="2800" b="0" dirty="0"/>
              <a:t>and </a:t>
            </a:r>
            <a:r>
              <a:rPr lang="en-GB" sz="2800" b="0" dirty="0">
                <a:solidFill>
                  <a:srgbClr val="FF0000"/>
                </a:solidFill>
              </a:rPr>
              <a:t>expected results </a:t>
            </a:r>
            <a:r>
              <a:rPr lang="en-GB" sz="2800" b="0" dirty="0"/>
              <a:t>developed for a </a:t>
            </a:r>
            <a:r>
              <a:rPr lang="en-GB" sz="2800" b="0" dirty="0">
                <a:solidFill>
                  <a:srgbClr val="FF0000"/>
                </a:solidFill>
              </a:rPr>
              <a:t>particular objective</a:t>
            </a:r>
            <a:r>
              <a:rPr lang="en-GB" sz="2800" b="0" dirty="0"/>
              <a:t>, such as to exercise a particular program path or to verify compliance with a specific requirement</a:t>
            </a:r>
            <a:r>
              <a:rPr lang="en-GB" sz="2800" b="0" dirty="0" smtClean="0"/>
              <a:t>.</a:t>
            </a:r>
            <a:endParaRPr lang="ru-RU" sz="2800" b="0" dirty="0" smtClean="0"/>
          </a:p>
          <a:p>
            <a:pPr algn="just"/>
            <a:endParaRPr lang="ru-RU" sz="2800" dirty="0"/>
          </a:p>
          <a:p>
            <a:pPr algn="just"/>
            <a:endParaRPr lang="en-GB" sz="2800" b="0" dirty="0"/>
          </a:p>
          <a:p>
            <a:pPr algn="just"/>
            <a:endParaRPr lang="en-GB" sz="2800" b="0" dirty="0"/>
          </a:p>
        </p:txBody>
      </p:sp>
      <p:sp>
        <p:nvSpPr>
          <p:cNvPr id="2" name="Title 1"/>
          <p:cNvSpPr>
            <a:spLocks noGrp="1"/>
          </p:cNvSpPr>
          <p:nvPr>
            <p:ph type="title"/>
          </p:nvPr>
        </p:nvSpPr>
        <p:spPr/>
        <p:txBody>
          <a:bodyPr>
            <a:normAutofit/>
          </a:bodyPr>
          <a:lstStyle/>
          <a:p>
            <a:r>
              <a:rPr lang="en-US" dirty="0">
                <a:solidFill>
                  <a:schemeClr val="accent1"/>
                </a:solidFill>
              </a:rPr>
              <a:t>Software Testing </a:t>
            </a:r>
            <a:r>
              <a:rPr lang="en-US" dirty="0" smtClean="0">
                <a:solidFill>
                  <a:schemeClr val="accent1"/>
                </a:solidFill>
              </a:rPr>
              <a:t>Definition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a:t>
            </a:fld>
            <a:endParaRPr lang="ru-RU"/>
          </a:p>
        </p:txBody>
      </p:sp>
    </p:spTree>
    <p:extLst>
      <p:ext uri="{BB962C8B-B14F-4D97-AF65-F5344CB8AC3E}">
        <p14:creationId xmlns:p14="http://schemas.microsoft.com/office/powerpoint/2010/main" val="10911099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dirty="0"/>
              <a:t>Steps 8,9</a:t>
            </a:r>
            <a:endParaRPr lang="ru-RU" dirty="0"/>
          </a:p>
        </p:txBody>
      </p:sp>
      <p:sp>
        <p:nvSpPr>
          <p:cNvPr id="358403" name="Rectangle 3"/>
          <p:cNvSpPr>
            <a:spLocks noGrp="1" noChangeArrowheads="1"/>
          </p:cNvSpPr>
          <p:nvPr>
            <p:ph type="body" idx="1"/>
          </p:nvPr>
        </p:nvSpPr>
        <p:spPr/>
        <p:txBody>
          <a:bodyPr/>
          <a:lstStyle/>
          <a:p>
            <a:endParaRPr lang="en-US" sz="2000" b="0" dirty="0">
              <a:solidFill>
                <a:srgbClr val="333399"/>
              </a:solidFill>
            </a:endParaRPr>
          </a:p>
          <a:p>
            <a:endParaRPr lang="en-US" sz="2000" b="0" dirty="0">
              <a:solidFill>
                <a:schemeClr val="tx2"/>
              </a:solidFill>
            </a:endParaRPr>
          </a:p>
          <a:p>
            <a:r>
              <a:rPr lang="en-US" sz="2400" b="0" dirty="0">
                <a:solidFill>
                  <a:schemeClr val="tx2"/>
                </a:solidFill>
              </a:rPr>
              <a:t>Small corrections: do right now, until you forget!</a:t>
            </a:r>
          </a:p>
          <a:p>
            <a:endParaRPr lang="en-US" sz="2400" b="0" dirty="0">
              <a:solidFill>
                <a:schemeClr val="tx2"/>
              </a:solidFill>
            </a:endParaRPr>
          </a:p>
          <a:p>
            <a:r>
              <a:rPr lang="en-US" sz="2400" b="0" dirty="0">
                <a:solidFill>
                  <a:schemeClr val="tx2"/>
                </a:solidFill>
              </a:rPr>
              <a:t>Big changes – you can find time for them:</a:t>
            </a:r>
          </a:p>
          <a:p>
            <a:pPr lvl="1">
              <a:buFontTx/>
              <a:buChar char="•"/>
            </a:pPr>
            <a:r>
              <a:rPr lang="en-US" sz="2100" b="0" dirty="0"/>
              <a:t>At the beginning new phase.</a:t>
            </a:r>
          </a:p>
          <a:p>
            <a:pPr lvl="1">
              <a:buFontTx/>
              <a:buChar char="•"/>
            </a:pPr>
            <a:r>
              <a:rPr lang="en-US" sz="2100" b="0" dirty="0"/>
              <a:t>At the end of a build cycle.</a:t>
            </a:r>
          </a:p>
          <a:p>
            <a:pPr lvl="1">
              <a:buFontTx/>
              <a:buChar char="•"/>
            </a:pPr>
            <a:r>
              <a:rPr lang="en-US" sz="2100" b="0" dirty="0"/>
              <a:t>Sudden free time due to build delay, etc</a:t>
            </a:r>
            <a:r>
              <a:rPr lang="en-US" sz="2500" dirty="0"/>
              <a:t>.</a:t>
            </a:r>
            <a:endParaRPr lang="ru-RU" sz="2500" dirty="0"/>
          </a:p>
        </p:txBody>
      </p:sp>
      <p:sp>
        <p:nvSpPr>
          <p:cNvPr id="358404" name="Rectangle 4"/>
          <p:cNvSpPr>
            <a:spLocks noChangeArrowheads="1"/>
          </p:cNvSpPr>
          <p:nvPr/>
        </p:nvSpPr>
        <p:spPr bwMode="auto">
          <a:xfrm>
            <a:off x="247650" y="1223541"/>
            <a:ext cx="8153400" cy="646973"/>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b="1" dirty="0">
                <a:solidFill>
                  <a:schemeClr val="tx1"/>
                </a:solidFill>
              </a:rPr>
              <a:t>Update as soon as mistake is found</a:t>
            </a:r>
          </a:p>
          <a:p>
            <a:r>
              <a:rPr lang="en-US" b="1" dirty="0">
                <a:solidFill>
                  <a:schemeClr val="tx1"/>
                </a:solidFill>
              </a:rPr>
              <a:t>Update as functionality changes</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40</a:t>
            </a:fld>
            <a:endParaRPr lang="ru-RU"/>
          </a:p>
        </p:txBody>
      </p:sp>
    </p:spTree>
    <p:extLst>
      <p:ext uri="{BB962C8B-B14F-4D97-AF65-F5344CB8AC3E}">
        <p14:creationId xmlns:p14="http://schemas.microsoft.com/office/powerpoint/2010/main" val="20174895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ru-RU" dirty="0"/>
          </a:p>
        </p:txBody>
      </p:sp>
      <p:sp>
        <p:nvSpPr>
          <p:cNvPr id="3" name="Text Placeholder 2"/>
          <p:cNvSpPr>
            <a:spLocks noGrp="1"/>
          </p:cNvSpPr>
          <p:nvPr>
            <p:ph type="body" idx="1"/>
          </p:nvPr>
        </p:nvSpPr>
        <p:spPr/>
        <p:txBody>
          <a:bodyPr/>
          <a:lstStyle/>
          <a:p>
            <a:r>
              <a:rPr lang="en-US" dirty="0" smtClean="0"/>
              <a:t>Practice. Some </a:t>
            </a:r>
            <a:r>
              <a:rPr lang="en-US" dirty="0"/>
              <a:t>M</a:t>
            </a:r>
            <a:r>
              <a:rPr lang="en-US" dirty="0" smtClean="0"/>
              <a:t>ore Examples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41</a:t>
            </a:fld>
            <a:endParaRPr lang="ru-RU"/>
          </a:p>
        </p:txBody>
      </p:sp>
    </p:spTree>
    <p:extLst>
      <p:ext uri="{BB962C8B-B14F-4D97-AF65-F5344CB8AC3E}">
        <p14:creationId xmlns:p14="http://schemas.microsoft.com/office/powerpoint/2010/main" val="23186286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Cases and Check Lists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42</a:t>
            </a:fld>
            <a:endParaRPr lang="ru-RU"/>
          </a:p>
        </p:txBody>
      </p:sp>
      <p:sp>
        <p:nvSpPr>
          <p:cNvPr id="7" name="Content Placeholder 6"/>
          <p:cNvSpPr>
            <a:spLocks noGrp="1"/>
          </p:cNvSpPr>
          <p:nvPr>
            <p:ph sz="quarter" idx="1"/>
          </p:nvPr>
        </p:nvSpPr>
        <p:spPr/>
        <p:txBody>
          <a:bodyPr/>
          <a:lstStyle/>
          <a:p>
            <a:r>
              <a:rPr lang="en-US" dirty="0" smtClean="0"/>
              <a:t>Test Case</a:t>
            </a:r>
          </a:p>
          <a:p>
            <a:pPr lvl="1" algn="just"/>
            <a:r>
              <a:rPr lang="en-US" dirty="0"/>
              <a:t>A set of test inputs, execution conditions, and expected results developed for a particular objective, such as to exercise a particular program path or to verify compliance with a specific requirement</a:t>
            </a:r>
            <a:r>
              <a:rPr lang="en-US" dirty="0" smtClean="0"/>
              <a:t>.</a:t>
            </a:r>
          </a:p>
          <a:p>
            <a:pPr lvl="1" algn="just"/>
            <a:endParaRPr lang="en-US" dirty="0" smtClean="0"/>
          </a:p>
          <a:p>
            <a:pPr algn="just"/>
            <a:r>
              <a:rPr lang="en-US" dirty="0" smtClean="0"/>
              <a:t>Check List</a:t>
            </a:r>
          </a:p>
          <a:p>
            <a:pPr lvl="1" algn="just"/>
            <a:r>
              <a:rPr lang="en-US" dirty="0" smtClean="0"/>
              <a:t>A list </a:t>
            </a:r>
            <a:r>
              <a:rPr lang="en-US" dirty="0"/>
              <a:t>of steps or a list of features that allows the tester to verify that the application </a:t>
            </a:r>
            <a:r>
              <a:rPr lang="en-US" dirty="0" smtClean="0"/>
              <a:t>works correctly.</a:t>
            </a:r>
            <a:endParaRPr lang="en-US" dirty="0"/>
          </a:p>
          <a:p>
            <a:pPr lvl="1" algn="just"/>
            <a:endParaRPr lang="ru-RU" dirty="0"/>
          </a:p>
        </p:txBody>
      </p:sp>
    </p:spTree>
    <p:extLst>
      <p:ext uri="{BB962C8B-B14F-4D97-AF65-F5344CB8AC3E}">
        <p14:creationId xmlns:p14="http://schemas.microsoft.com/office/powerpoint/2010/main" val="405708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43</a:t>
            </a:fld>
            <a:endParaRPr lang="ru-RU"/>
          </a:p>
        </p:txBody>
      </p:sp>
      <p:sp>
        <p:nvSpPr>
          <p:cNvPr id="5" name="Content Placeholder 4"/>
          <p:cNvSpPr>
            <a:spLocks noGrp="1"/>
          </p:cNvSpPr>
          <p:nvPr>
            <p:ph sz="quarter" idx="1"/>
          </p:nvPr>
        </p:nvSpPr>
        <p:spPr/>
        <p:txBody>
          <a:bodyPr/>
          <a:lstStyle/>
          <a:p>
            <a:pPr marL="0" indent="0">
              <a:buNone/>
            </a:pPr>
            <a:r>
              <a:rPr lang="ru-RU" dirty="0"/>
              <a:t>Обычно чек лист представляет собой таблицу из двух колонок:</a:t>
            </a:r>
          </a:p>
          <a:p>
            <a:pPr marL="0" indent="0">
              <a:buNone/>
            </a:pPr>
            <a:r>
              <a:rPr lang="ru-RU" b="1" dirty="0"/>
              <a:t>Проверяемый фактор  | Есть он у системы или нет</a:t>
            </a:r>
          </a:p>
          <a:p>
            <a:pPr marL="0" indent="0">
              <a:buNone/>
            </a:pPr>
            <a:endParaRPr lang="en-US" dirty="0" smtClean="0"/>
          </a:p>
          <a:p>
            <a:pPr marL="0" indent="0">
              <a:buNone/>
            </a:pPr>
            <a:r>
              <a:rPr lang="ru-RU" dirty="0" smtClean="0"/>
              <a:t>Например</a:t>
            </a:r>
            <a:r>
              <a:rPr lang="ru-RU" dirty="0"/>
              <a:t>, мы хотим создать чек лист для чайника</a:t>
            </a:r>
          </a:p>
          <a:p>
            <a:pPr marL="0" indent="0">
              <a:buNone/>
            </a:pPr>
            <a:r>
              <a:rPr lang="ru-RU" i="1" dirty="0"/>
              <a:t>В  устройство можно влить воду ?  да/нет</a:t>
            </a:r>
            <a:r>
              <a:rPr lang="ru-RU" dirty="0"/>
              <a:t> </a:t>
            </a:r>
            <a:endParaRPr lang="en-US" dirty="0" smtClean="0"/>
          </a:p>
          <a:p>
            <a:pPr marL="0" indent="0">
              <a:buNone/>
            </a:pPr>
            <a:r>
              <a:rPr lang="ru-RU" i="1" dirty="0" smtClean="0"/>
              <a:t>Из </a:t>
            </a:r>
            <a:r>
              <a:rPr lang="ru-RU" i="1" dirty="0"/>
              <a:t>устройства можно вылить воду? да/нет</a:t>
            </a:r>
            <a:r>
              <a:rPr lang="ru-RU" dirty="0"/>
              <a:t> </a:t>
            </a:r>
            <a:endParaRPr lang="en-US" dirty="0" smtClean="0"/>
          </a:p>
          <a:p>
            <a:pPr marL="0" indent="0">
              <a:buNone/>
            </a:pPr>
            <a:r>
              <a:rPr lang="ru-RU" i="1" dirty="0" smtClean="0"/>
              <a:t>Если </a:t>
            </a:r>
            <a:r>
              <a:rPr lang="ru-RU" i="1" dirty="0"/>
              <a:t>устройство , наполненное водой,  включить , вода будет греться  (устройство включено в сеть) ?   да/нет</a:t>
            </a:r>
            <a:endParaRPr lang="ru-RU" dirty="0"/>
          </a:p>
        </p:txBody>
      </p:sp>
    </p:spTree>
    <p:extLst>
      <p:ext uri="{BB962C8B-B14F-4D97-AF65-F5344CB8AC3E}">
        <p14:creationId xmlns:p14="http://schemas.microsoft.com/office/powerpoint/2010/main" val="36240222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 Task</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44</a:t>
            </a:fld>
            <a:endParaRPr lang="ru-RU"/>
          </a:p>
        </p:txBody>
      </p:sp>
      <p:sp>
        <p:nvSpPr>
          <p:cNvPr id="5" name="Content Placeholder 4"/>
          <p:cNvSpPr>
            <a:spLocks noGrp="1"/>
          </p:cNvSpPr>
          <p:nvPr>
            <p:ph sz="quarter" idx="1"/>
          </p:nvPr>
        </p:nvSpPr>
        <p:spPr/>
        <p:txBody>
          <a:bodyPr/>
          <a:lstStyle/>
          <a:p>
            <a:pPr marL="0" indent="0">
              <a:buNone/>
            </a:pPr>
            <a:r>
              <a:rPr lang="ru-RU" dirty="0"/>
              <a:t>Пусть у нас есть поле, которое принимает буквенно-цифровые значения (латиницу). Длина поля ограничена 35 символами.</a:t>
            </a:r>
          </a:p>
        </p:txBody>
      </p:sp>
    </p:spTree>
    <p:extLst>
      <p:ext uri="{BB962C8B-B14F-4D97-AF65-F5344CB8AC3E}">
        <p14:creationId xmlns:p14="http://schemas.microsoft.com/office/powerpoint/2010/main" val="3317869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List: Task</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45</a:t>
            </a:fld>
            <a:endParaRPr lang="ru-RU"/>
          </a:p>
        </p:txBody>
      </p:sp>
      <p:sp>
        <p:nvSpPr>
          <p:cNvPr id="5" name="Content Placeholder 4"/>
          <p:cNvSpPr>
            <a:spLocks noGrp="1"/>
          </p:cNvSpPr>
          <p:nvPr>
            <p:ph sz="quarter" idx="1"/>
          </p:nvPr>
        </p:nvSpPr>
        <p:spPr/>
        <p:txBody>
          <a:bodyPr>
            <a:normAutofit fontScale="77500" lnSpcReduction="20000"/>
          </a:bodyPr>
          <a:lstStyle/>
          <a:p>
            <a:r>
              <a:rPr lang="ru-RU" dirty="0"/>
              <a:t>1. Можно ли ввести в поле буквенно-цифровые значения до 35 символов?  (да)</a:t>
            </a:r>
          </a:p>
          <a:p>
            <a:r>
              <a:rPr lang="ru-RU" dirty="0"/>
              <a:t>2. Можно ли ввести в поле буквенно-цифровые значения  35 символов?  (да)</a:t>
            </a:r>
          </a:p>
          <a:p>
            <a:r>
              <a:rPr lang="ru-RU" dirty="0"/>
              <a:t>3. Можно ли ввести в поле буквенно-цифровые значения более 35  символов?  (сообщение об ошибке)</a:t>
            </a:r>
          </a:p>
          <a:p>
            <a:r>
              <a:rPr lang="ru-RU" dirty="0"/>
              <a:t>4. Можно ли оставить поле пустым?   (уточнить спецификацию)</a:t>
            </a:r>
          </a:p>
          <a:p>
            <a:r>
              <a:rPr lang="ru-RU" dirty="0"/>
              <a:t>5. Можно ли заполнить поле пробелами? (уточнить спецификацию)</a:t>
            </a:r>
          </a:p>
          <a:p>
            <a:r>
              <a:rPr lang="ru-RU" dirty="0"/>
              <a:t>6. Можно ли заполнить поле табуляциями?  ( уточнить спецификацию)</a:t>
            </a:r>
          </a:p>
          <a:p>
            <a:r>
              <a:rPr lang="ru-RU" dirty="0"/>
              <a:t>7.  Можно ли ввести специальные символы (‘,$,/,\, &amp;,-,…)? (сообщение об ошибке)</a:t>
            </a:r>
          </a:p>
          <a:p>
            <a:r>
              <a:rPr lang="ru-RU" dirty="0"/>
              <a:t>8. Можно ли ввести (ввести вручную, взять из буфера) существенно больше чем 35 символов (например,  забрать в буфер текст Войны и мира)  (сообщение об ошибке)</a:t>
            </a:r>
          </a:p>
          <a:p>
            <a:r>
              <a:rPr lang="ru-RU" dirty="0"/>
              <a:t>9. Можно ли ввести символы не в латинице ( кириллица, арабский, китайский  и т.д. ) (сообщение об ошибке)</a:t>
            </a:r>
          </a:p>
          <a:p>
            <a:r>
              <a:rPr lang="en-US" dirty="0" smtClean="0"/>
              <a:t>10. …</a:t>
            </a:r>
            <a:endParaRPr lang="ru-RU" dirty="0"/>
          </a:p>
        </p:txBody>
      </p:sp>
    </p:spTree>
    <p:extLst>
      <p:ext uri="{BB962C8B-B14F-4D97-AF65-F5344CB8AC3E}">
        <p14:creationId xmlns:p14="http://schemas.microsoft.com/office/powerpoint/2010/main" val="17107599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List for </a:t>
            </a:r>
            <a:r>
              <a:rPr lang="en-US" dirty="0"/>
              <a:t>Fan</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46</a:t>
            </a:fld>
            <a:endParaRPr lang="ru-RU"/>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a:pPr>
            <a:r>
              <a:rPr lang="en-US" dirty="0" smtClean="0"/>
              <a:t>It </a:t>
            </a:r>
            <a:r>
              <a:rPr lang="en-US" dirty="0"/>
              <a:t>should have a hook for hanging in the </a:t>
            </a:r>
            <a:r>
              <a:rPr lang="en-US" dirty="0" smtClean="0"/>
              <a:t>roof.</a:t>
            </a:r>
            <a:endParaRPr lang="ru-RU" dirty="0" smtClean="0"/>
          </a:p>
          <a:p>
            <a:pPr marL="514350" indent="-514350">
              <a:buFont typeface="+mj-lt"/>
              <a:buAutoNum type="arabicPeriod"/>
            </a:pPr>
            <a:r>
              <a:rPr lang="en-US" dirty="0" smtClean="0"/>
              <a:t>It </a:t>
            </a:r>
            <a:r>
              <a:rPr lang="en-US" dirty="0"/>
              <a:t>should have minimum three </a:t>
            </a:r>
            <a:r>
              <a:rPr lang="en-US" dirty="0" smtClean="0"/>
              <a:t>blades.</a:t>
            </a:r>
            <a:endParaRPr lang="ru-RU" dirty="0" smtClean="0"/>
          </a:p>
          <a:p>
            <a:pPr marL="514350" indent="-514350">
              <a:buFont typeface="+mj-lt"/>
              <a:buAutoNum type="arabicPeriod"/>
            </a:pPr>
            <a:r>
              <a:rPr lang="en-US" dirty="0" smtClean="0"/>
              <a:t>It </a:t>
            </a:r>
            <a:r>
              <a:rPr lang="en-US" dirty="0"/>
              <a:t>should be moving once the electricity pass into </a:t>
            </a:r>
            <a:r>
              <a:rPr lang="en-US" dirty="0" smtClean="0"/>
              <a:t>it.</a:t>
            </a:r>
            <a:endParaRPr lang="ru-RU" dirty="0" smtClean="0"/>
          </a:p>
          <a:p>
            <a:pPr marL="514350" indent="-514350">
              <a:buFont typeface="+mj-lt"/>
              <a:buAutoNum type="arabicPeriod"/>
            </a:pPr>
            <a:r>
              <a:rPr lang="en-US" dirty="0" smtClean="0"/>
              <a:t>It </a:t>
            </a:r>
            <a:r>
              <a:rPr lang="en-US" dirty="0"/>
              <a:t>should be stop once the electric switch </a:t>
            </a:r>
            <a:r>
              <a:rPr lang="en-US" dirty="0" smtClean="0"/>
              <a:t>off.</a:t>
            </a:r>
            <a:endParaRPr lang="ru-RU" dirty="0" smtClean="0"/>
          </a:p>
          <a:p>
            <a:pPr marL="514350" indent="-514350">
              <a:buFont typeface="+mj-lt"/>
              <a:buAutoNum type="arabicPeriod"/>
            </a:pPr>
            <a:r>
              <a:rPr lang="en-US" dirty="0" smtClean="0"/>
              <a:t>The </a:t>
            </a:r>
            <a:r>
              <a:rPr lang="en-US" dirty="0"/>
              <a:t>fan should run with minimum </a:t>
            </a:r>
            <a:r>
              <a:rPr lang="en-US" dirty="0" smtClean="0"/>
              <a:t>noise.</a:t>
            </a:r>
            <a:endParaRPr lang="ru-RU" dirty="0" smtClean="0"/>
          </a:p>
          <a:p>
            <a:pPr marL="514350" indent="-514350">
              <a:buFont typeface="+mj-lt"/>
              <a:buAutoNum type="arabicPeriod"/>
            </a:pPr>
            <a:r>
              <a:rPr lang="en-US" dirty="0" smtClean="0"/>
              <a:t>The </a:t>
            </a:r>
            <a:r>
              <a:rPr lang="en-US" dirty="0"/>
              <a:t>blades should have proper distance from the </a:t>
            </a:r>
            <a:r>
              <a:rPr lang="en-US" dirty="0" smtClean="0"/>
              <a:t>ceiling.</a:t>
            </a:r>
            <a:endParaRPr lang="ru-RU" dirty="0"/>
          </a:p>
          <a:p>
            <a:pPr marL="514350" indent="-514350">
              <a:buFont typeface="+mj-lt"/>
              <a:buAutoNum type="arabicPeriod"/>
            </a:pPr>
            <a:r>
              <a:rPr lang="en-US" dirty="0" smtClean="0"/>
              <a:t>Speed of the fan should be controlled by the regulator.</a:t>
            </a:r>
            <a:endParaRPr lang="ru-RU" dirty="0" smtClean="0"/>
          </a:p>
          <a:p>
            <a:pPr marL="514350" indent="-514350">
              <a:buFont typeface="+mj-lt"/>
              <a:buAutoNum type="arabicPeriod"/>
            </a:pPr>
            <a:r>
              <a:rPr lang="en-US" dirty="0" smtClean="0"/>
              <a:t>The fan while in motion, should not vibrate.</a:t>
            </a:r>
            <a:endParaRPr lang="ru-RU" dirty="0" smtClean="0"/>
          </a:p>
          <a:p>
            <a:pPr marL="514350" indent="-514350">
              <a:buFont typeface="+mj-lt"/>
              <a:buAutoNum type="arabicPeriod"/>
            </a:pPr>
            <a:r>
              <a:rPr lang="en-US" dirty="0" smtClean="0"/>
              <a:t>Fan should work in clock-wise direction</a:t>
            </a:r>
            <a:endParaRPr lang="ru-RU" dirty="0" smtClean="0"/>
          </a:p>
          <a:p>
            <a:pPr lvl="1"/>
            <a:r>
              <a:rPr lang="en-US" dirty="0" smtClean="0"/>
              <a:t>Something else? </a:t>
            </a:r>
            <a:endParaRPr lang="ru-RU" dirty="0"/>
          </a:p>
        </p:txBody>
      </p:sp>
    </p:spTree>
    <p:extLst>
      <p:ext uri="{BB962C8B-B14F-4D97-AF65-F5344CB8AC3E}">
        <p14:creationId xmlns:p14="http://schemas.microsoft.com/office/powerpoint/2010/main" val="168909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 </a:t>
            </a:r>
            <a:r>
              <a:rPr lang="ru-RU" dirty="0" smtClean="0"/>
              <a:t>Пример</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47</a:t>
            </a:fld>
            <a:endParaRPr lang="ru-RU"/>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007112702"/>
              </p:ext>
            </p:extLst>
          </p:nvPr>
        </p:nvGraphicFramePr>
        <p:xfrm>
          <a:off x="386400" y="3789040"/>
          <a:ext cx="8352928" cy="2468880"/>
        </p:xfrm>
        <a:graphic>
          <a:graphicData uri="http://schemas.openxmlformats.org/drawingml/2006/table">
            <a:tbl>
              <a:tblPr/>
              <a:tblGrid>
                <a:gridCol w="4176464"/>
                <a:gridCol w="4176464"/>
              </a:tblGrid>
              <a:tr h="0">
                <a:tc>
                  <a:txBody>
                    <a:bodyPr/>
                    <a:lstStyle/>
                    <a:p>
                      <a:r>
                        <a:rPr lang="ru-RU" b="1" dirty="0"/>
                        <a:t>Description:</a:t>
                      </a:r>
                      <a:r>
                        <a:rPr lang="ru-RU" dirty="0"/>
                        <a:t>1. Нажать на кнопку с цифрой (например, “3″)</a:t>
                      </a:r>
                    </a:p>
                    <a:p>
                      <a:r>
                        <a:rPr lang="ru-RU" dirty="0"/>
                        <a:t>2. Нажать на кнопку “сложить” ( “+”)</a:t>
                      </a:r>
                    </a:p>
                    <a:p>
                      <a:r>
                        <a:rPr lang="ru-RU" dirty="0"/>
                        <a:t>3. Нажать на кнопку с цифрой (например, “1″)</a:t>
                      </a:r>
                    </a:p>
                    <a:p>
                      <a:r>
                        <a:rPr lang="ru-RU" dirty="0"/>
                        <a:t>4. Нажать на кнопку “равно” (“=”)</a:t>
                      </a:r>
                    </a:p>
                  </a:txBody>
                  <a:tcPr marL="0" marR="0" marT="0" marB="0">
                    <a:lnL>
                      <a:noFill/>
                    </a:lnL>
                    <a:lnR>
                      <a:noFill/>
                    </a:lnR>
                    <a:lnT>
                      <a:noFill/>
                    </a:lnT>
                    <a:lnB>
                      <a:noFill/>
                    </a:lnB>
                  </a:tcPr>
                </a:tc>
                <a:tc>
                  <a:txBody>
                    <a:bodyPr/>
                    <a:lstStyle/>
                    <a:p>
                      <a:r>
                        <a:rPr lang="ru-RU" b="1" dirty="0"/>
                        <a:t>Expected Resuls:</a:t>
                      </a:r>
                      <a:r>
                        <a:rPr lang="ru-RU" dirty="0"/>
                        <a:t>1. В  поле ввода отобразится  введенное значение (например, 3)</a:t>
                      </a:r>
                    </a:p>
                    <a:p>
                      <a:r>
                        <a:rPr lang="ru-RU" dirty="0"/>
                        <a:t>2. В поле продолжает отображаться предыдущее введенное значение (3)</a:t>
                      </a:r>
                    </a:p>
                    <a:p>
                      <a:r>
                        <a:rPr lang="ru-RU" dirty="0"/>
                        <a:t>3. В  поле ввода отобразится  введенное значение (например, 1)</a:t>
                      </a:r>
                    </a:p>
                    <a:p>
                      <a:r>
                        <a:rPr lang="ru-RU" dirty="0"/>
                        <a:t>4. В поле ввода отобразится сумма введенных чисел (4)</a:t>
                      </a:r>
                    </a:p>
                  </a:txBody>
                  <a:tcPr marL="0" marR="0" marT="0" marB="0">
                    <a:lnL>
                      <a:noFill/>
                    </a:lnL>
                    <a:lnR>
                      <a:noFill/>
                    </a:lnR>
                    <a:lnT>
                      <a:noFill/>
                    </a:lnT>
                    <a:lnB>
                      <a:noFill/>
                    </a:lnB>
                  </a:tcPr>
                </a:tc>
              </a:tr>
            </a:tbl>
          </a:graphicData>
        </a:graphic>
      </p:graphicFrame>
      <p:sp>
        <p:nvSpPr>
          <p:cNvPr id="7" name="Rectangle 1"/>
          <p:cNvSpPr>
            <a:spLocks noChangeArrowheads="1"/>
          </p:cNvSpPr>
          <p:nvPr/>
        </p:nvSpPr>
        <p:spPr bwMode="auto">
          <a:xfrm>
            <a:off x="323528" y="21605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8000"/>
                </a:solidFill>
                <a:effectLst/>
                <a:latin typeface="Arial" charset="0"/>
                <a:cs typeface="Arial" charset="0"/>
              </a:rPr>
              <a:t>Приложение:</a:t>
            </a:r>
            <a:r>
              <a:rPr kumimoji="0" lang="ru-RU" sz="1800" b="0" i="0" u="none" strike="noStrike" cap="none" normalizeH="0" baseline="0" dirty="0" smtClean="0">
                <a:ln>
                  <a:noFill/>
                </a:ln>
                <a:solidFill>
                  <a:schemeClr val="tx1"/>
                </a:solidFill>
                <a:effectLst/>
                <a:latin typeface="Arial" charset="0"/>
                <a:cs typeface="Arial" charset="0"/>
              </a:rPr>
              <a:t> Калькулятор в Windows</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8000"/>
                </a:solidFill>
                <a:effectLst/>
                <a:latin typeface="Arial" charset="0"/>
                <a:cs typeface="Arial" charset="0"/>
              </a:rPr>
              <a:t>Группа тестов:</a:t>
            </a:r>
            <a:r>
              <a:rPr kumimoji="0" lang="ru-RU" sz="1800" b="0" i="0" u="none" strike="noStrike" cap="none" normalizeH="0" baseline="0" dirty="0" smtClean="0">
                <a:ln>
                  <a:noFill/>
                </a:ln>
                <a:solidFill>
                  <a:schemeClr val="tx1"/>
                </a:solidFill>
                <a:effectLst/>
                <a:latin typeface="Arial" charset="0"/>
                <a:cs typeface="Arial" charset="0"/>
              </a:rPr>
              <a:t>  Операция сложения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rgbClr val="000000"/>
                </a:solidFill>
                <a:effectLst/>
                <a:latin typeface="Arial" charset="0"/>
                <a:cs typeface="Arial" charset="0"/>
              </a:rPr>
              <a:t>TC ID and Name:</a:t>
            </a:r>
            <a:r>
              <a:rPr kumimoji="0" lang="ru-RU" sz="1800" b="1" i="0" u="none" strike="noStrike" cap="none" normalizeH="0" baseline="0" dirty="0" smtClean="0">
                <a:ln>
                  <a:noFill/>
                </a:ln>
                <a:solidFill>
                  <a:srgbClr val="008000"/>
                </a:solidFill>
                <a:effectLst/>
                <a:latin typeface="Arial" charset="0"/>
                <a:cs typeface="Arial" charset="0"/>
              </a:rPr>
              <a:t> Тест Calc.Add.Integer – Сложение целых чисел</a:t>
            </a:r>
            <a:endParaRPr kumimoji="0" lang="ru-RU"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Module/Submodule: </a:t>
            </a:r>
            <a:r>
              <a:rPr kumimoji="0" lang="ru-RU" sz="1800" b="1" i="0" u="none" strike="noStrike" cap="none" normalizeH="0" baseline="0" dirty="0" smtClean="0">
                <a:ln>
                  <a:noFill/>
                </a:ln>
                <a:solidFill>
                  <a:srgbClr val="008000"/>
                </a:solidFill>
                <a:effectLst/>
                <a:latin typeface="Arial" charset="0"/>
                <a:cs typeface="Arial" charset="0"/>
              </a:rPr>
              <a:t>Calculator/Add</a:t>
            </a:r>
            <a:endParaRPr kumimoji="0" lang="ru-RU"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Arial" charset="0"/>
                <a:cs typeface="Arial" charset="0"/>
              </a:rPr>
              <a:t>Requirement: </a:t>
            </a:r>
            <a:r>
              <a:rPr kumimoji="0" lang="ru-RU" sz="1800" b="1" i="0" u="none" strike="noStrike" cap="none" normalizeH="0" baseline="0" dirty="0" smtClean="0">
                <a:ln>
                  <a:noFill/>
                </a:ln>
                <a:solidFill>
                  <a:srgbClr val="008000"/>
                </a:solidFill>
                <a:effectLst/>
                <a:latin typeface="Arial" charset="0"/>
                <a:cs typeface="Arial" charset="0"/>
              </a:rPr>
              <a:t>Тут должен быть номер требования   </a:t>
            </a:r>
            <a:r>
              <a:rPr kumimoji="0" lang="ru-RU" sz="900" b="1" i="0" u="none" strike="noStrike" cap="none" normalizeH="0" baseline="0" dirty="0" smtClean="0">
                <a:ln>
                  <a:noFill/>
                </a:ln>
                <a:solidFill>
                  <a:srgbClr val="008000"/>
                </a:solidFill>
                <a:effectLst/>
                <a:latin typeface="Arial" charset="0"/>
                <a:cs typeface="Arial" charset="0"/>
              </a:rPr>
              <a:t> </a:t>
            </a:r>
            <a:endParaRPr kumimoji="0" lang="ru-RU"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8000"/>
                </a:solidFill>
                <a:effectLst/>
                <a:latin typeface="Arial" charset="0"/>
                <a:cs typeface="Arial" charset="0"/>
              </a:rPr>
              <a:t>Условия выполнения:</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800" b="1" i="0" u="none" strike="noStrike" cap="none" normalizeH="0" baseline="0" dirty="0" smtClean="0">
                <a:ln>
                  <a:noFill/>
                </a:ln>
                <a:solidFill>
                  <a:srgbClr val="008000"/>
                </a:solidFill>
                <a:effectLst/>
                <a:latin typeface="Arial" charset="0"/>
                <a:cs typeface="Arial" charset="0"/>
              </a:rPr>
              <a:t>Операционная система –  Windows XP, Calculator – стандартный</a:t>
            </a:r>
          </a:p>
        </p:txBody>
      </p:sp>
      <p:pic>
        <p:nvPicPr>
          <p:cNvPr id="12290"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2546350"/>
            <a:ext cx="142875" cy="14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5038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Negative Testing</a:t>
            </a:r>
            <a:r>
              <a:rPr lang="ru-RU" dirty="0"/>
              <a:t> </a:t>
            </a:r>
            <a:r>
              <a:rPr lang="ru-RU" dirty="0" smtClean="0"/>
              <a:t> –</a:t>
            </a:r>
            <a:r>
              <a:rPr lang="en-US" dirty="0" smtClean="0"/>
              <a:t>Test </a:t>
            </a:r>
            <a:r>
              <a:rPr lang="en-US" dirty="0"/>
              <a:t>Cases for Credit Card </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48</a:t>
            </a:fld>
            <a:endParaRPr lang="ru-RU"/>
          </a:p>
        </p:txBody>
      </p:sp>
      <p:sp>
        <p:nvSpPr>
          <p:cNvPr id="5" name="Content Placeholder 4"/>
          <p:cNvSpPr>
            <a:spLocks noGrp="1"/>
          </p:cNvSpPr>
          <p:nvPr>
            <p:ph sz="quarter" idx="1"/>
          </p:nvPr>
        </p:nvSpPr>
        <p:spPr/>
        <p:txBody>
          <a:bodyPr>
            <a:normAutofit fontScale="92500" lnSpcReduction="20000"/>
          </a:bodyPr>
          <a:lstStyle/>
          <a:p>
            <a:r>
              <a:rPr lang="en-US" dirty="0" smtClean="0">
                <a:solidFill>
                  <a:schemeClr val="tx2"/>
                </a:solidFill>
              </a:rPr>
              <a:t>Case 1: Check for invalid Characters in Credit Card.</a:t>
            </a:r>
            <a:r>
              <a:rPr lang="en-US" dirty="0" smtClean="0"/>
              <a:t/>
            </a:r>
            <a:br>
              <a:rPr lang="en-US" dirty="0" smtClean="0"/>
            </a:br>
            <a:r>
              <a:rPr lang="en-US" dirty="0" smtClean="0"/>
              <a:t>Description: Enter invalid characters @@@@34534"asd".</a:t>
            </a:r>
            <a:br>
              <a:rPr lang="en-US" dirty="0" smtClean="0"/>
            </a:br>
            <a:r>
              <a:rPr lang="en-US" dirty="0" smtClean="0"/>
              <a:t>Expected Result: Error message should appear informing that invalid value is entered.</a:t>
            </a:r>
          </a:p>
          <a:p>
            <a:endParaRPr lang="en-US" dirty="0">
              <a:solidFill>
                <a:schemeClr val="tx2"/>
              </a:solidFill>
            </a:endParaRPr>
          </a:p>
          <a:p>
            <a:r>
              <a:rPr lang="en-US" dirty="0" smtClean="0">
                <a:solidFill>
                  <a:schemeClr val="tx2"/>
                </a:solidFill>
              </a:rPr>
              <a:t>Case </a:t>
            </a:r>
            <a:r>
              <a:rPr lang="en-US" dirty="0">
                <a:solidFill>
                  <a:schemeClr val="tx2"/>
                </a:solidFill>
              </a:rPr>
              <a:t>2: Check for wrong Credit Card type.</a:t>
            </a:r>
            <a:r>
              <a:rPr lang="en-US" dirty="0"/>
              <a:t/>
            </a:r>
            <a:br>
              <a:rPr lang="en-US" dirty="0"/>
            </a:br>
            <a:r>
              <a:rPr lang="en-US" dirty="0"/>
              <a:t>Description: Enter invalid Credit Card type e.g. Enter Am Ex in place of VISA.</a:t>
            </a:r>
            <a:br>
              <a:rPr lang="en-US" dirty="0"/>
            </a:br>
            <a:r>
              <a:rPr lang="en-US" dirty="0"/>
              <a:t>Expected Result: Error message should appear informing that invalid Credit Card is entered</a:t>
            </a:r>
            <a:r>
              <a:rPr lang="en-US" dirty="0" smtClean="0"/>
              <a:t>. </a:t>
            </a:r>
          </a:p>
          <a:p>
            <a:endParaRPr lang="en-US" dirty="0">
              <a:solidFill>
                <a:schemeClr val="tx2"/>
              </a:solidFill>
            </a:endParaRPr>
          </a:p>
          <a:p>
            <a:r>
              <a:rPr lang="en-US" dirty="0" smtClean="0">
                <a:solidFill>
                  <a:schemeClr val="tx2"/>
                </a:solidFill>
              </a:rPr>
              <a:t>Case </a:t>
            </a:r>
            <a:r>
              <a:rPr lang="en-US" dirty="0">
                <a:solidFill>
                  <a:schemeClr val="tx2"/>
                </a:solidFill>
              </a:rPr>
              <a:t>3: Check for wrong Expiry Date.</a:t>
            </a:r>
            <a:r>
              <a:rPr lang="en-US" dirty="0"/>
              <a:t/>
            </a:r>
            <a:br>
              <a:rPr lang="en-US" dirty="0"/>
            </a:br>
            <a:r>
              <a:rPr lang="en-US" dirty="0"/>
              <a:t>Description: Select wrong month &amp;amp; year of expiry date.</a:t>
            </a:r>
            <a:br>
              <a:rPr lang="en-US" dirty="0"/>
            </a:br>
            <a:r>
              <a:rPr lang="en-US" dirty="0"/>
              <a:t>Expected Result: Error message should appear informing that invalid Expiry date has been entered</a:t>
            </a:r>
            <a:r>
              <a:rPr lang="en-US" dirty="0" smtClean="0"/>
              <a:t>.</a:t>
            </a:r>
            <a:endParaRPr lang="ru-RU" dirty="0"/>
          </a:p>
        </p:txBody>
      </p:sp>
    </p:spTree>
    <p:extLst>
      <p:ext uri="{BB962C8B-B14F-4D97-AF65-F5344CB8AC3E}">
        <p14:creationId xmlns:p14="http://schemas.microsoft.com/office/powerpoint/2010/main" val="196436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Negative Testing</a:t>
            </a:r>
            <a:r>
              <a:rPr lang="ru-RU" dirty="0"/>
              <a:t> </a:t>
            </a:r>
            <a:r>
              <a:rPr lang="ru-RU" dirty="0" smtClean="0"/>
              <a:t> –</a:t>
            </a:r>
            <a:r>
              <a:rPr lang="en-US" dirty="0" smtClean="0"/>
              <a:t>Test </a:t>
            </a:r>
            <a:r>
              <a:rPr lang="en-US" dirty="0"/>
              <a:t>Cases for Credit Card </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49</a:t>
            </a:fld>
            <a:endParaRPr lang="ru-RU"/>
          </a:p>
        </p:txBody>
      </p:sp>
      <p:sp>
        <p:nvSpPr>
          <p:cNvPr id="5" name="Content Placeholder 4"/>
          <p:cNvSpPr>
            <a:spLocks noGrp="1"/>
          </p:cNvSpPr>
          <p:nvPr>
            <p:ph sz="quarter" idx="1"/>
          </p:nvPr>
        </p:nvSpPr>
        <p:spPr>
          <a:xfrm>
            <a:off x="457200" y="1219200"/>
            <a:ext cx="8229600" cy="5090120"/>
          </a:xfrm>
        </p:spPr>
        <p:txBody>
          <a:bodyPr>
            <a:normAutofit fontScale="77500" lnSpcReduction="20000"/>
          </a:bodyPr>
          <a:lstStyle/>
          <a:p>
            <a:r>
              <a:rPr lang="en-US" dirty="0" smtClean="0">
                <a:solidFill>
                  <a:schemeClr val="tx2"/>
                </a:solidFill>
              </a:rPr>
              <a:t>Case 4: Check for invalid number of characters in Credit Card number( in </a:t>
            </a:r>
            <a:r>
              <a:rPr lang="en-US" dirty="0">
                <a:solidFill>
                  <a:schemeClr val="tx2"/>
                </a:solidFill>
              </a:rPr>
              <a:t>C</a:t>
            </a:r>
            <a:r>
              <a:rPr lang="en-US" dirty="0" smtClean="0">
                <a:solidFill>
                  <a:schemeClr val="tx2"/>
                </a:solidFill>
              </a:rPr>
              <a:t>VV code, in expiry </a:t>
            </a:r>
            <a:r>
              <a:rPr lang="en-US" dirty="0">
                <a:solidFill>
                  <a:schemeClr val="tx2"/>
                </a:solidFill>
              </a:rPr>
              <a:t>date) </a:t>
            </a:r>
            <a:r>
              <a:rPr lang="en-US" dirty="0" smtClean="0">
                <a:solidFill>
                  <a:schemeClr val="tx2"/>
                </a:solidFill>
              </a:rPr>
              <a:t>.</a:t>
            </a:r>
            <a:r>
              <a:rPr lang="en-US" dirty="0"/>
              <a:t/>
            </a:r>
            <a:br>
              <a:rPr lang="en-US" dirty="0"/>
            </a:br>
            <a:r>
              <a:rPr lang="en-US" dirty="0"/>
              <a:t>Description: Enter </a:t>
            </a:r>
            <a:r>
              <a:rPr lang="en-US" dirty="0" smtClean="0"/>
              <a:t>more or less numbers in  CVV. </a:t>
            </a:r>
            <a:r>
              <a:rPr lang="en-US" dirty="0"/>
              <a:t>Like</a:t>
            </a:r>
            <a:r>
              <a:rPr lang="en-US" dirty="0" smtClean="0"/>
              <a:t>:  1111 </a:t>
            </a:r>
            <a:r>
              <a:rPr lang="en-US" dirty="0"/>
              <a:t>o</a:t>
            </a:r>
            <a:r>
              <a:rPr lang="en-US" dirty="0" smtClean="0"/>
              <a:t>r 22. Enter 15 or 17 characters  in  Credit Card  number.</a:t>
            </a:r>
            <a:r>
              <a:rPr lang="en-US" dirty="0"/>
              <a:t/>
            </a:r>
            <a:br>
              <a:rPr lang="en-US" dirty="0"/>
            </a:br>
            <a:r>
              <a:rPr lang="en-US" dirty="0"/>
              <a:t>Expected Result: Error message should appear informing that invalid value is entered</a:t>
            </a:r>
            <a:r>
              <a:rPr lang="en-US" dirty="0" smtClean="0"/>
              <a:t>.</a:t>
            </a:r>
          </a:p>
          <a:p>
            <a:endParaRPr lang="en-US" dirty="0"/>
          </a:p>
          <a:p>
            <a:r>
              <a:rPr lang="en-US" dirty="0" smtClean="0">
                <a:solidFill>
                  <a:schemeClr val="tx2"/>
                </a:solidFill>
              </a:rPr>
              <a:t>Case 5: </a:t>
            </a:r>
            <a:r>
              <a:rPr lang="en-US" dirty="0">
                <a:solidFill>
                  <a:schemeClr val="tx2"/>
                </a:solidFill>
              </a:rPr>
              <a:t>Check for CVV number with the invalid characters as well as with the alphabetic </a:t>
            </a:r>
            <a:r>
              <a:rPr lang="en-US" dirty="0" smtClean="0">
                <a:solidFill>
                  <a:schemeClr val="tx2"/>
                </a:solidFill>
              </a:rPr>
              <a:t>&amp; </a:t>
            </a:r>
            <a:r>
              <a:rPr lang="en-US" dirty="0">
                <a:solidFill>
                  <a:schemeClr val="tx2"/>
                </a:solidFill>
              </a:rPr>
              <a:t>alpha numeric values.</a:t>
            </a:r>
            <a:r>
              <a:rPr lang="en-US" dirty="0"/>
              <a:t/>
            </a:r>
            <a:br>
              <a:rPr lang="en-US" dirty="0"/>
            </a:br>
            <a:r>
              <a:rPr lang="en-US" dirty="0"/>
              <a:t>Description: Enter invalid CVV number. Like: ABC or a3c. or @@" or "1".</a:t>
            </a:r>
            <a:br>
              <a:rPr lang="en-US" dirty="0"/>
            </a:br>
            <a:r>
              <a:rPr lang="en-US" dirty="0"/>
              <a:t>Expected Result: Error message should appear information. Invalid characters are </a:t>
            </a:r>
            <a:r>
              <a:rPr lang="en-US" dirty="0" smtClean="0"/>
              <a:t>entered.</a:t>
            </a:r>
          </a:p>
          <a:p>
            <a:endParaRPr lang="en-US" dirty="0" smtClean="0"/>
          </a:p>
          <a:p>
            <a:r>
              <a:rPr lang="en-US" dirty="0" smtClean="0">
                <a:solidFill>
                  <a:schemeClr val="tx2"/>
                </a:solidFill>
              </a:rPr>
              <a:t>Case 6: </a:t>
            </a:r>
            <a:r>
              <a:rPr lang="en-US" dirty="0">
                <a:solidFill>
                  <a:schemeClr val="tx2"/>
                </a:solidFill>
              </a:rPr>
              <a:t>Check for validation messages while enter wrong billing information.</a:t>
            </a:r>
            <a:r>
              <a:rPr lang="en-US" dirty="0"/>
              <a:t/>
            </a:r>
            <a:br>
              <a:rPr lang="en-US" dirty="0"/>
            </a:br>
            <a:r>
              <a:rPr lang="en-US" dirty="0"/>
              <a:t>Description: Check for Maximum </a:t>
            </a:r>
            <a:r>
              <a:rPr lang="en-US" dirty="0" smtClean="0"/>
              <a:t>&amp; </a:t>
            </a:r>
            <a:r>
              <a:rPr lang="en-US" dirty="0"/>
              <a:t>Minimum value acceptance. Check for invalid Characters. Check for Numeric value acceptance where numeric values are required &amp;amp; vice-versa.</a:t>
            </a:r>
            <a:br>
              <a:rPr lang="en-US" dirty="0"/>
            </a:br>
            <a:r>
              <a:rPr lang="en-US" dirty="0"/>
              <a:t>Expected Result: Error message should appear while enter invalid values</a:t>
            </a:r>
            <a:r>
              <a:rPr lang="en-US" dirty="0" smtClean="0"/>
              <a:t>. </a:t>
            </a:r>
            <a:endParaRPr lang="ru-RU" dirty="0"/>
          </a:p>
        </p:txBody>
      </p:sp>
    </p:spTree>
    <p:extLst>
      <p:ext uri="{BB962C8B-B14F-4D97-AF65-F5344CB8AC3E}">
        <p14:creationId xmlns:p14="http://schemas.microsoft.com/office/powerpoint/2010/main" val="253492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stapler</a:t>
            </a:r>
            <a:endParaRPr lang="ru-RU" dirty="0"/>
          </a:p>
        </p:txBody>
      </p:sp>
      <p:pic>
        <p:nvPicPr>
          <p:cNvPr id="319504" name="Picture 16" descr="stapler2_1"/>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539552" y="1340768"/>
            <a:ext cx="6413500" cy="3746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9491" name="Rectangle 3"/>
          <p:cNvSpPr>
            <a:spLocks noGrp="1" noChangeArrowheads="1"/>
          </p:cNvSpPr>
          <p:nvPr>
            <p:ph type="body" sz="half" idx="4294967295"/>
          </p:nvPr>
        </p:nvSpPr>
        <p:spPr>
          <a:xfrm>
            <a:off x="4427984" y="1556792"/>
            <a:ext cx="4038600" cy="4525962"/>
          </a:xfrm>
        </p:spPr>
        <p:txBody>
          <a:bodyPr>
            <a:normAutofit fontScale="92500" lnSpcReduction="20000"/>
          </a:bodyPr>
          <a:lstStyle/>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endParaRPr lang="en-US" dirty="0"/>
          </a:p>
          <a:p>
            <a:pPr marL="0" indent="0"/>
            <a:r>
              <a:rPr lang="en-US" dirty="0"/>
              <a:t>What is it?</a:t>
            </a:r>
          </a:p>
          <a:p>
            <a:pPr marL="0" indent="0"/>
            <a:r>
              <a:rPr lang="en-US" dirty="0"/>
              <a:t>What is it for?</a:t>
            </a:r>
          </a:p>
          <a:p>
            <a:pPr marL="0" indent="0"/>
            <a:r>
              <a:rPr lang="en-US" dirty="0"/>
              <a:t>How to test it?</a:t>
            </a:r>
          </a:p>
          <a:p>
            <a:pPr marL="0" indent="0"/>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a:t>
            </a:fld>
            <a:endParaRPr lang="ru-RU"/>
          </a:p>
        </p:txBody>
      </p:sp>
    </p:spTree>
    <p:extLst>
      <p:ext uri="{BB962C8B-B14F-4D97-AF65-F5344CB8AC3E}">
        <p14:creationId xmlns:p14="http://schemas.microsoft.com/office/powerpoint/2010/main" val="36194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for Upload Images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50</a:t>
            </a:fld>
            <a:endParaRPr lang="ru-RU"/>
          </a:p>
        </p:txBody>
      </p:sp>
      <p:sp>
        <p:nvSpPr>
          <p:cNvPr id="5" name="Content Placeholder 4"/>
          <p:cNvSpPr>
            <a:spLocks noGrp="1"/>
          </p:cNvSpPr>
          <p:nvPr>
            <p:ph sz="quarter" idx="1"/>
          </p:nvPr>
        </p:nvSpPr>
        <p:spPr/>
        <p:txBody>
          <a:bodyPr>
            <a:normAutofit fontScale="85000" lnSpcReduction="10000"/>
          </a:bodyPr>
          <a:lstStyle/>
          <a:p>
            <a:pPr marL="514350" indent="-514350">
              <a:buFont typeface="+mj-lt"/>
              <a:buAutoNum type="arabicPeriod"/>
            </a:pPr>
            <a:r>
              <a:rPr lang="en-US" dirty="0" smtClean="0"/>
              <a:t>Upload </a:t>
            </a:r>
            <a:r>
              <a:rPr lang="en-US" dirty="0"/>
              <a:t>files with extensions like .jpg, .jpeg, .gif, .</a:t>
            </a:r>
            <a:r>
              <a:rPr lang="en-US" dirty="0" err="1"/>
              <a:t>png</a:t>
            </a:r>
            <a:r>
              <a:rPr lang="en-US" dirty="0"/>
              <a:t>, .</a:t>
            </a:r>
            <a:r>
              <a:rPr lang="en-US" dirty="0" smtClean="0"/>
              <a:t>bmp.</a:t>
            </a:r>
            <a:endParaRPr lang="ru-RU" dirty="0" smtClean="0"/>
          </a:p>
          <a:p>
            <a:pPr marL="514350" indent="-514350">
              <a:buFont typeface="+mj-lt"/>
              <a:buAutoNum type="arabicPeriod"/>
            </a:pPr>
            <a:r>
              <a:rPr lang="en-US" dirty="0" smtClean="0"/>
              <a:t>Upload </a:t>
            </a:r>
            <a:r>
              <a:rPr lang="en-US" dirty="0"/>
              <a:t>files with extensions like .</a:t>
            </a:r>
            <a:r>
              <a:rPr lang="en-US" dirty="0" err="1"/>
              <a:t>jPg</a:t>
            </a:r>
            <a:r>
              <a:rPr lang="en-US" dirty="0"/>
              <a:t>, .</a:t>
            </a:r>
            <a:r>
              <a:rPr lang="en-US" dirty="0" err="1"/>
              <a:t>JpeG</a:t>
            </a:r>
            <a:r>
              <a:rPr lang="en-US" dirty="0"/>
              <a:t>, .</a:t>
            </a:r>
            <a:r>
              <a:rPr lang="en-US" dirty="0" err="1"/>
              <a:t>GIf</a:t>
            </a:r>
            <a:r>
              <a:rPr lang="en-US" dirty="0"/>
              <a:t>, .</a:t>
            </a:r>
            <a:r>
              <a:rPr lang="en-US" dirty="0" err="1"/>
              <a:t>pNg</a:t>
            </a:r>
            <a:r>
              <a:rPr lang="en-US" dirty="0"/>
              <a:t>, .</a:t>
            </a:r>
            <a:r>
              <a:rPr lang="en-US" dirty="0" err="1" smtClean="0"/>
              <a:t>bmP</a:t>
            </a:r>
            <a:r>
              <a:rPr lang="en-US" dirty="0" smtClean="0"/>
              <a:t>.</a:t>
            </a:r>
            <a:endParaRPr lang="ru-RU" dirty="0" smtClean="0"/>
          </a:p>
          <a:p>
            <a:pPr marL="514350" indent="-514350">
              <a:buFont typeface="+mj-lt"/>
              <a:buAutoNum type="arabicPeriod"/>
            </a:pPr>
            <a:r>
              <a:rPr lang="en-US" dirty="0" smtClean="0"/>
              <a:t>Upload </a:t>
            </a:r>
            <a:r>
              <a:rPr lang="en-US" dirty="0"/>
              <a:t>files with extensions like .JPG, .JPEG, .GIF, .PNG, .</a:t>
            </a:r>
            <a:r>
              <a:rPr lang="en-US" dirty="0" smtClean="0"/>
              <a:t>BMP.</a:t>
            </a:r>
            <a:endParaRPr lang="ru-RU" dirty="0" smtClean="0"/>
          </a:p>
          <a:p>
            <a:pPr marL="514350" indent="-514350">
              <a:buFont typeface="+mj-lt"/>
              <a:buAutoNum type="arabicPeriod"/>
            </a:pPr>
            <a:r>
              <a:rPr lang="en-US" dirty="0" smtClean="0"/>
              <a:t>Upload files with non-image extensions like .doc, .</a:t>
            </a:r>
            <a:r>
              <a:rPr lang="en-US" dirty="0" err="1" smtClean="0"/>
              <a:t>php</a:t>
            </a:r>
            <a:r>
              <a:rPr lang="en-US" dirty="0" smtClean="0"/>
              <a:t>.</a:t>
            </a:r>
            <a:endParaRPr lang="ru-RU" dirty="0" smtClean="0"/>
          </a:p>
          <a:p>
            <a:pPr marL="514350" indent="-514350">
              <a:buFont typeface="+mj-lt"/>
              <a:buAutoNum type="arabicPeriod"/>
            </a:pPr>
            <a:r>
              <a:rPr lang="en-US" dirty="0" smtClean="0"/>
              <a:t>Upload files (non-images, i.e. scripts) with image extensions </a:t>
            </a:r>
            <a:r>
              <a:rPr lang="en-US" dirty="0"/>
              <a:t>like .jpg, .jpeg, .gif, .</a:t>
            </a:r>
            <a:r>
              <a:rPr lang="en-US" dirty="0" err="1"/>
              <a:t>png</a:t>
            </a:r>
            <a:r>
              <a:rPr lang="en-US" dirty="0"/>
              <a:t>, .bmp.</a:t>
            </a:r>
            <a:endParaRPr lang="ru-RU" dirty="0" smtClean="0"/>
          </a:p>
          <a:p>
            <a:pPr marL="514350" indent="-514350">
              <a:buFont typeface="+mj-lt"/>
              <a:buAutoNum type="arabicPeriod"/>
            </a:pPr>
            <a:r>
              <a:rPr lang="en-US" dirty="0" smtClean="0"/>
              <a:t>One </a:t>
            </a:r>
            <a:r>
              <a:rPr lang="en-US" dirty="0"/>
              <a:t>thing we have to keep in mind while testing files uploading that we also should have to test files with long names</a:t>
            </a:r>
            <a:r>
              <a:rPr lang="en-US" dirty="0" smtClean="0"/>
              <a:t>.</a:t>
            </a:r>
          </a:p>
          <a:p>
            <a:pPr marL="514350" indent="-514350">
              <a:buFont typeface="+mj-lt"/>
              <a:buAutoNum type="arabicPeriod"/>
            </a:pPr>
            <a:r>
              <a:rPr lang="en-US" dirty="0" smtClean="0"/>
              <a:t>…</a:t>
            </a:r>
            <a:endParaRPr lang="en-US" dirty="0"/>
          </a:p>
          <a:p>
            <a:pPr marL="274320" lvl="1" indent="0">
              <a:buNone/>
            </a:pPr>
            <a:r>
              <a:rPr lang="en-US" dirty="0"/>
              <a:t/>
            </a:r>
            <a:br>
              <a:rPr lang="en-US" dirty="0"/>
            </a:br>
            <a:r>
              <a:rPr lang="en-US" dirty="0"/>
              <a:t>Note: I had received the server error when uploading with long file name while functionality was working file with small filename. Also I received the server error when used .JPG, but application was working fine with extension .jpg.</a:t>
            </a:r>
          </a:p>
          <a:p>
            <a:endParaRPr lang="ru-RU" dirty="0"/>
          </a:p>
        </p:txBody>
      </p:sp>
    </p:spTree>
    <p:extLst>
      <p:ext uri="{BB962C8B-B14F-4D97-AF65-F5344CB8AC3E}">
        <p14:creationId xmlns:p14="http://schemas.microsoft.com/office/powerpoint/2010/main" val="167847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r>
              <a:rPr lang="ru-RU" dirty="0"/>
              <a:t> </a:t>
            </a:r>
            <a:r>
              <a:rPr lang="ru-RU" dirty="0" smtClean="0"/>
              <a:t>- Как написать хорошие ТК</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51</a:t>
            </a:fld>
            <a:endParaRPr lang="ru-RU"/>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ru-RU" dirty="0"/>
              <a:t>Необходимо понять, что за программное обеспечение должно быть протестировано, как оно будет использоваться, кем, какие задачи решать.   </a:t>
            </a:r>
            <a:r>
              <a:rPr lang="ru-RU" i="1" dirty="0"/>
              <a:t>Если пропустить этот шаг,  то тестировщик рискует пропустить ряд концептуальных багов, которые очень важно  выявить до начала реализации архитектектуры и, тем более, кода.</a:t>
            </a:r>
            <a:endParaRPr lang="ru-RU" dirty="0"/>
          </a:p>
          <a:p>
            <a:pPr marL="514350" indent="-514350">
              <a:buFont typeface="+mj-lt"/>
              <a:buAutoNum type="arabicPeriod"/>
            </a:pPr>
            <a:r>
              <a:rPr lang="ru-RU" dirty="0"/>
              <a:t>Создать  тесты для дымового тестирования</a:t>
            </a:r>
          </a:p>
          <a:p>
            <a:pPr marL="514350" indent="-514350">
              <a:buFont typeface="+mj-lt"/>
              <a:buAutoNum type="arabicPeriod"/>
            </a:pPr>
            <a:r>
              <a:rPr lang="ru-RU" dirty="0"/>
              <a:t>Нарезать “слона на бифштексы”  - выделить группы тестов</a:t>
            </a:r>
          </a:p>
          <a:p>
            <a:endParaRPr lang="ru-RU" dirty="0"/>
          </a:p>
        </p:txBody>
      </p:sp>
    </p:spTree>
    <p:extLst>
      <p:ext uri="{BB962C8B-B14F-4D97-AF65-F5344CB8AC3E}">
        <p14:creationId xmlns:p14="http://schemas.microsoft.com/office/powerpoint/2010/main" val="1234123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ru-RU" dirty="0"/>
              <a:t> - Как написать хорошие ТК</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52</a:t>
            </a:fld>
            <a:endParaRPr lang="ru-RU"/>
          </a:p>
        </p:txBody>
      </p:sp>
      <p:sp>
        <p:nvSpPr>
          <p:cNvPr id="5" name="Content Placeholder 4"/>
          <p:cNvSpPr>
            <a:spLocks noGrp="1"/>
          </p:cNvSpPr>
          <p:nvPr>
            <p:ph sz="quarter" idx="1"/>
          </p:nvPr>
        </p:nvSpPr>
        <p:spPr/>
        <p:txBody>
          <a:bodyPr>
            <a:normAutofit fontScale="85000" lnSpcReduction="20000"/>
          </a:bodyPr>
          <a:lstStyle/>
          <a:p>
            <a:pPr marL="514350" indent="-514350">
              <a:buFont typeface="+mj-lt"/>
              <a:buAutoNum type="arabicPeriod" startAt="4"/>
            </a:pPr>
            <a:r>
              <a:rPr lang="ru-RU" dirty="0" smtClean="0"/>
              <a:t>Написать </a:t>
            </a:r>
            <a:r>
              <a:rPr lang="ru-RU" dirty="0"/>
              <a:t>чек лист для каждой группы тестов, при этом следует не забывать о:</a:t>
            </a:r>
          </a:p>
          <a:p>
            <a:pPr marL="731520" lvl="1" indent="-457200">
              <a:buFont typeface="+mj-lt"/>
              <a:buAutoNum type="arabicPeriod"/>
            </a:pPr>
            <a:r>
              <a:rPr lang="ru-RU" dirty="0"/>
              <a:t>порядке тестов – от простых тестов к сложным. Если на прогоне не пройдут простые тесты, то будет ли смысл в сложных ?</a:t>
            </a:r>
          </a:p>
          <a:p>
            <a:pPr marL="731520" lvl="1" indent="-457200">
              <a:buFont typeface="+mj-lt"/>
              <a:buAutoNum type="arabicPeriod"/>
            </a:pPr>
            <a:r>
              <a:rPr lang="ru-RU" dirty="0"/>
              <a:t>тестах с пустыми полями,  с пробелами, табуляцией,  спецсимволами, значениями по умолчанию, максимальную длину/значение поля.</a:t>
            </a:r>
          </a:p>
          <a:p>
            <a:pPr marL="731520" lvl="1" indent="-457200">
              <a:buFont typeface="+mj-lt"/>
              <a:buAutoNum type="arabicPeriod"/>
            </a:pPr>
            <a:r>
              <a:rPr lang="ru-RU" dirty="0"/>
              <a:t>негативных тестах -  приложение не делает того чего не должно делать (например, нельзя ввести больше 100 символов или дату не в правильном формате.</a:t>
            </a:r>
          </a:p>
          <a:p>
            <a:pPr marL="731520" lvl="1" indent="-457200">
              <a:buFont typeface="+mj-lt"/>
              <a:buAutoNum type="arabicPeriod"/>
            </a:pPr>
            <a:r>
              <a:rPr lang="ru-RU" dirty="0"/>
              <a:t>наличии простых позитивных тестов;</a:t>
            </a:r>
          </a:p>
          <a:p>
            <a:pPr marL="731520" lvl="1" indent="-457200">
              <a:buFont typeface="+mj-lt"/>
              <a:buAutoNum type="arabicPeriod"/>
            </a:pPr>
            <a:r>
              <a:rPr lang="ru-RU" dirty="0"/>
              <a:t>систематичности – лучше одна часть структуры расписанная хорошо, чем везде по чуть-чуть</a:t>
            </a:r>
          </a:p>
          <a:p>
            <a:pPr marL="731520" lvl="1" indent="-457200">
              <a:buFont typeface="+mj-lt"/>
              <a:buAutoNum type="arabicPeriod"/>
            </a:pPr>
            <a:r>
              <a:rPr lang="ru-RU" dirty="0"/>
              <a:t>креативных идеях  - нарабатывайте ваш опыт </a:t>
            </a:r>
          </a:p>
          <a:p>
            <a:pPr marL="731520" lvl="1" indent="-457200">
              <a:buFont typeface="+mj-lt"/>
              <a:buAutoNum type="arabicPeriod"/>
            </a:pPr>
            <a:r>
              <a:rPr lang="ru-RU" dirty="0"/>
              <a:t>вопросах по ожидаемым результатам –  помните, что спецификация не идеальна и нуждается в уточнениях  </a:t>
            </a:r>
          </a:p>
          <a:p>
            <a:endParaRPr lang="ru-RU" dirty="0"/>
          </a:p>
        </p:txBody>
      </p:sp>
    </p:spTree>
    <p:extLst>
      <p:ext uri="{BB962C8B-B14F-4D97-AF65-F5344CB8AC3E}">
        <p14:creationId xmlns:p14="http://schemas.microsoft.com/office/powerpoint/2010/main" val="22452756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r>
              <a:rPr lang="ru-RU" dirty="0"/>
              <a:t> - Как написать хорошие ТК</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53</a:t>
            </a:fld>
            <a:endParaRPr lang="ru-RU"/>
          </a:p>
        </p:txBody>
      </p:sp>
      <p:sp>
        <p:nvSpPr>
          <p:cNvPr id="5" name="Content Placeholder 4"/>
          <p:cNvSpPr>
            <a:spLocks noGrp="1"/>
          </p:cNvSpPr>
          <p:nvPr>
            <p:ph sz="quarter" idx="1"/>
          </p:nvPr>
        </p:nvSpPr>
        <p:spPr/>
        <p:txBody>
          <a:bodyPr>
            <a:normAutofit lnSpcReduction="10000"/>
          </a:bodyPr>
          <a:lstStyle/>
          <a:p>
            <a:pPr marL="514350" indent="-514350">
              <a:buFont typeface="+mj-lt"/>
              <a:buAutoNum type="arabicPeriod" startAt="5"/>
            </a:pPr>
            <a:r>
              <a:rPr lang="ru-RU" dirty="0"/>
              <a:t>При наличии времени – детализируйте  чеклист в тест кейсы. Опять же, следует помнить о том:</a:t>
            </a:r>
          </a:p>
          <a:p>
            <a:pPr marL="731520" lvl="1" indent="-457200">
              <a:buFont typeface="+mj-lt"/>
              <a:buAutoNum type="arabicPeriod"/>
            </a:pPr>
            <a:r>
              <a:rPr lang="ru-RU" dirty="0"/>
              <a:t>Написали ли тесткейсы с хорошим конкретным ожидаемым результатом</a:t>
            </a:r>
          </a:p>
          <a:p>
            <a:pPr marL="731520" lvl="1" indent="-457200">
              <a:buFont typeface="+mj-lt"/>
              <a:buAutoNum type="arabicPeriod"/>
            </a:pPr>
            <a:r>
              <a:rPr lang="ru-RU" dirty="0"/>
              <a:t> Есть ли тесткейсы расписанные от начала до конца- например, если заполняли поля, то в конце сохранение,  и проверка этого сохранения последующим открытием.</a:t>
            </a:r>
          </a:p>
          <a:p>
            <a:pPr marL="731520" lvl="1" indent="-457200">
              <a:buFont typeface="+mj-lt"/>
              <a:buAutoNum type="arabicPeriod"/>
            </a:pPr>
            <a:r>
              <a:rPr lang="ru-RU" dirty="0"/>
              <a:t>Есть ли  примеры, что вводить.</a:t>
            </a:r>
          </a:p>
          <a:p>
            <a:pPr marL="731520" lvl="1" indent="-457200">
              <a:buFont typeface="+mj-lt"/>
              <a:buAutoNum type="arabicPeriod"/>
            </a:pPr>
            <a:r>
              <a:rPr lang="ru-RU" dirty="0"/>
              <a:t> Есть ли нумерация тестов, заполнены колонки модуль\подмодуль.</a:t>
            </a:r>
          </a:p>
          <a:p>
            <a:pPr marL="731520" lvl="1" indent="-457200">
              <a:buFont typeface="+mj-lt"/>
              <a:buAutoNum type="arabicPeriod"/>
            </a:pPr>
            <a:r>
              <a:rPr lang="ru-RU" dirty="0"/>
              <a:t> И очень важно – указаны ли идентификаторы  </a:t>
            </a:r>
            <a:r>
              <a:rPr lang="ru-RU" b="1" dirty="0"/>
              <a:t>требований</a:t>
            </a:r>
            <a:r>
              <a:rPr lang="ru-RU" dirty="0"/>
              <a:t>: на основании которых  написаны тесты.</a:t>
            </a:r>
          </a:p>
          <a:p>
            <a:endParaRPr lang="ru-RU" dirty="0"/>
          </a:p>
        </p:txBody>
      </p:sp>
    </p:spTree>
    <p:extLst>
      <p:ext uri="{BB962C8B-B14F-4D97-AF65-F5344CB8AC3E}">
        <p14:creationId xmlns:p14="http://schemas.microsoft.com/office/powerpoint/2010/main" val="29583034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a:t>
            </a:r>
            <a:endParaRPr lang="ru-RU" dirty="0"/>
          </a:p>
        </p:txBody>
      </p:sp>
      <p:sp>
        <p:nvSpPr>
          <p:cNvPr id="3" name="Text Placeholder 2"/>
          <p:cNvSpPr>
            <a:spLocks noGrp="1"/>
          </p:cNvSpPr>
          <p:nvPr>
            <p:ph type="body" idx="1"/>
          </p:nvPr>
        </p:nvSpPr>
        <p:spPr/>
        <p:txBody>
          <a:bodyPr/>
          <a:lstStyle/>
          <a:p>
            <a:r>
              <a:rPr lang="en-US" dirty="0" smtClean="0"/>
              <a:t>Notepad. Test  Cases Creation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54</a:t>
            </a:fld>
            <a:endParaRPr lang="ru-RU"/>
          </a:p>
        </p:txBody>
      </p:sp>
    </p:spTree>
    <p:extLst>
      <p:ext uri="{BB962C8B-B14F-4D97-AF65-F5344CB8AC3E}">
        <p14:creationId xmlns:p14="http://schemas.microsoft.com/office/powerpoint/2010/main" val="3113025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normAutofit/>
          </a:bodyPr>
          <a:lstStyle/>
          <a:p>
            <a:r>
              <a:rPr lang="en-US" dirty="0"/>
              <a:t>Smoke </a:t>
            </a:r>
            <a:r>
              <a:rPr lang="en-US" dirty="0" smtClean="0"/>
              <a:t>Test</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55</a:t>
            </a:fld>
            <a:endParaRPr lang="ru-RU"/>
          </a:p>
        </p:txBody>
      </p:sp>
      <p:sp>
        <p:nvSpPr>
          <p:cNvPr id="360451" name="Rectangle 3"/>
          <p:cNvSpPr>
            <a:spLocks noGrp="1" noChangeArrowheads="1"/>
          </p:cNvSpPr>
          <p:nvPr>
            <p:ph sz="quarter" idx="1"/>
          </p:nvPr>
        </p:nvSpPr>
        <p:spPr/>
        <p:txBody>
          <a:bodyPr/>
          <a:lstStyle/>
          <a:p>
            <a:pPr marL="0" indent="0">
              <a:buNone/>
            </a:pPr>
            <a:r>
              <a:rPr lang="en-US" dirty="0" smtClean="0"/>
              <a:t>What is</a:t>
            </a:r>
            <a:r>
              <a:rPr lang="ru-RU" dirty="0" smtClean="0"/>
              <a:t> </a:t>
            </a:r>
            <a:r>
              <a:rPr lang="en-US" dirty="0">
                <a:latin typeface="Gill Sans MT" pitchFamily="34" charset="0"/>
              </a:rPr>
              <a:t>Notepad?</a:t>
            </a:r>
          </a:p>
          <a:p>
            <a:pPr marL="0" indent="0">
              <a:buNone/>
            </a:pPr>
            <a:r>
              <a:rPr lang="en-US" dirty="0" smtClean="0"/>
              <a:t>What is it supposed to do</a:t>
            </a:r>
            <a:r>
              <a:rPr lang="ru-RU" dirty="0" smtClean="0"/>
              <a:t>?</a:t>
            </a:r>
            <a:endParaRPr lang="ru-RU" dirty="0"/>
          </a:p>
          <a:p>
            <a:pPr marL="0" indent="0">
              <a:buNone/>
            </a:pPr>
            <a:r>
              <a:rPr lang="en-US" dirty="0" smtClean="0"/>
              <a:t>What are its main functions?</a:t>
            </a:r>
            <a:endParaRPr lang="ru-RU" dirty="0"/>
          </a:p>
          <a:p>
            <a:pPr>
              <a:buFont typeface="Verdana" pitchFamily="34" charset="0"/>
              <a:buAutoNum type="arabicPeriod"/>
            </a:pPr>
            <a:endParaRPr lang="en-US" dirty="0">
              <a:latin typeface="Gill Sans MT" pitchFamily="34" charset="0"/>
            </a:endParaRPr>
          </a:p>
          <a:p>
            <a:pPr>
              <a:buFont typeface="Verdana" pitchFamily="34" charset="0"/>
              <a:buAutoNum type="arabicPeriod"/>
            </a:pPr>
            <a:endParaRPr lang="ru-RU" dirty="0"/>
          </a:p>
          <a:p>
            <a:pPr>
              <a:buFont typeface="Verdana" pitchFamily="34" charset="0"/>
              <a:buAutoNum type="arabicPeriod"/>
            </a:pPr>
            <a:endParaRPr lang="ru-RU" dirty="0"/>
          </a:p>
        </p:txBody>
      </p:sp>
      <p:pic>
        <p:nvPicPr>
          <p:cNvPr id="360452" name="Picture 4" descr="notep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711028"/>
            <a:ext cx="2724150" cy="2876550"/>
          </a:xfrm>
          <a:prstGeom prst="rect">
            <a:avLst/>
          </a:prstGeom>
          <a:noFill/>
          <a:extLst>
            <a:ext uri="{909E8E84-426E-40DD-AFC4-6F175D3DCCD1}">
              <a14:hiddenFill xmlns:a14="http://schemas.microsoft.com/office/drawing/2010/main">
                <a:solidFill>
                  <a:srgbClr val="FFFFFF"/>
                </a:solidFill>
              </a14:hiddenFill>
            </a:ext>
          </a:extLst>
        </p:spPr>
      </p:pic>
      <p:pic>
        <p:nvPicPr>
          <p:cNvPr id="360453" name="Picture 5" descr="smok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2" y="2780928"/>
            <a:ext cx="3971925" cy="2828925"/>
          </a:xfrm>
          <a:prstGeom prst="rect">
            <a:avLst/>
          </a:prstGeom>
          <a:noFill/>
          <a:extLst>
            <a:ext uri="{909E8E84-426E-40DD-AFC4-6F175D3DCCD1}">
              <a14:hiddenFill xmlns:a14="http://schemas.microsoft.com/office/drawing/2010/main">
                <a:solidFill>
                  <a:srgbClr val="FFFFFF"/>
                </a:solidFill>
              </a14:hiddenFill>
            </a:ext>
          </a:extLst>
        </p:spPr>
      </p:pic>
      <p:pic>
        <p:nvPicPr>
          <p:cNvPr id="360455" name="Picture 7" descr="smoke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994" y="2848941"/>
            <a:ext cx="406717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03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0453"/>
                                        </p:tgtEl>
                                        <p:attrNameLst>
                                          <p:attrName>style.visibility</p:attrName>
                                        </p:attrNameLst>
                                      </p:cBhvr>
                                      <p:to>
                                        <p:strVal val="visible"/>
                                      </p:to>
                                    </p:set>
                                    <p:animEffect transition="in" filter="checkerboard(across)">
                                      <p:cBhvr>
                                        <p:cTn id="7" dur="500"/>
                                        <p:tgtEl>
                                          <p:spTgt spid="360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360453"/>
                                        </p:tgtEl>
                                      </p:cBhvr>
                                    </p:animEffect>
                                    <p:set>
                                      <p:cBhvr>
                                        <p:cTn id="12" dur="1" fill="hold">
                                          <p:stCondLst>
                                            <p:cond delay="499"/>
                                          </p:stCondLst>
                                        </p:cTn>
                                        <p:tgtEl>
                                          <p:spTgt spid="360453"/>
                                        </p:tgtEl>
                                        <p:attrNameLst>
                                          <p:attrName>style.visibility</p:attrName>
                                        </p:attrNameLst>
                                      </p:cBhvr>
                                      <p:to>
                                        <p:strVal val="hidden"/>
                                      </p:to>
                                    </p:set>
                                  </p:childTnLst>
                                </p:cTn>
                              </p:par>
                              <p:par>
                                <p:cTn id="13" presetID="5" presetClass="entr" presetSubtype="10" fill="hold" nodeType="withEffect">
                                  <p:stCondLst>
                                    <p:cond delay="0"/>
                                  </p:stCondLst>
                                  <p:childTnLst>
                                    <p:set>
                                      <p:cBhvr>
                                        <p:cTn id="14" dur="1" fill="hold">
                                          <p:stCondLst>
                                            <p:cond delay="0"/>
                                          </p:stCondLst>
                                        </p:cTn>
                                        <p:tgtEl>
                                          <p:spTgt spid="360455"/>
                                        </p:tgtEl>
                                        <p:attrNameLst>
                                          <p:attrName>style.visibility</p:attrName>
                                        </p:attrNameLst>
                                      </p:cBhvr>
                                      <p:to>
                                        <p:strVal val="visible"/>
                                      </p:to>
                                    </p:set>
                                    <p:animEffect transition="in" filter="checkerboard(across)">
                                      <p:cBhvr>
                                        <p:cTn id="15" dur="500"/>
                                        <p:tgtEl>
                                          <p:spTgt spid="360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6" name="Picture 6" descr="tc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762125"/>
            <a:ext cx="8448675" cy="2686050"/>
          </a:xfrm>
          <a:prstGeom prst="rect">
            <a:avLst/>
          </a:prstGeom>
          <a:noFill/>
          <a:extLst>
            <a:ext uri="{909E8E84-426E-40DD-AFC4-6F175D3DCCD1}">
              <a14:hiddenFill xmlns:a14="http://schemas.microsoft.com/office/drawing/2010/main">
                <a:solidFill>
                  <a:srgbClr val="FFFFFF"/>
                </a:solidFill>
              </a14:hiddenFill>
            </a:ext>
          </a:extLst>
        </p:spPr>
      </p:pic>
      <p:sp>
        <p:nvSpPr>
          <p:cNvPr id="368642" name="Rectangle 2"/>
          <p:cNvSpPr>
            <a:spLocks noGrp="1" noChangeArrowheads="1"/>
          </p:cNvSpPr>
          <p:nvPr>
            <p:ph type="title"/>
          </p:nvPr>
        </p:nvSpPr>
        <p:spPr>
          <a:xfrm>
            <a:off x="5357813" y="3328988"/>
            <a:ext cx="7502525" cy="393700"/>
          </a:xfrm>
        </p:spPr>
        <p:txBody>
          <a:bodyPr>
            <a:normAutofit fontScale="90000"/>
          </a:bodyPr>
          <a:lstStyle/>
          <a:p>
            <a:endParaRPr lang="ru-RU" sz="2000"/>
          </a:p>
        </p:txBody>
      </p:sp>
      <p:sp>
        <p:nvSpPr>
          <p:cNvPr id="368643" name="Rectangle 3"/>
          <p:cNvSpPr>
            <a:spLocks noGrp="1" noChangeArrowheads="1"/>
          </p:cNvSpPr>
          <p:nvPr>
            <p:ph type="body" idx="1"/>
          </p:nvPr>
        </p:nvSpPr>
        <p:spPr>
          <a:xfrm>
            <a:off x="4972050" y="4386263"/>
            <a:ext cx="8229600" cy="4525962"/>
          </a:xfrm>
        </p:spPr>
        <p:txBody>
          <a:bodyPr/>
          <a:lstStyle/>
          <a:p>
            <a:endParaRPr lang="ru-RU"/>
          </a:p>
        </p:txBody>
      </p:sp>
      <p:pic>
        <p:nvPicPr>
          <p:cNvPr id="368644" name="Picture 4" descr="tc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476672"/>
            <a:ext cx="7334250" cy="5816600"/>
          </a:xfrm>
          <a:prstGeom prst="rect">
            <a:avLst/>
          </a:prstGeom>
          <a:noFill/>
          <a:extLst>
            <a:ext uri="{909E8E84-426E-40DD-AFC4-6F175D3DCCD1}">
              <a14:hiddenFill xmlns:a14="http://schemas.microsoft.com/office/drawing/2010/main">
                <a:solidFill>
                  <a:srgbClr val="FFFFFF"/>
                </a:solidFill>
              </a14:hiddenFill>
            </a:ext>
          </a:extLst>
        </p:spPr>
      </p:pic>
      <p:pic>
        <p:nvPicPr>
          <p:cNvPr id="368645" name="Picture 5" descr="tc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4975" y="1771650"/>
            <a:ext cx="3657600" cy="2733675"/>
          </a:xfrm>
          <a:prstGeom prst="rect">
            <a:avLst/>
          </a:prstGeom>
          <a:noFill/>
          <a:extLst>
            <a:ext uri="{909E8E84-426E-40DD-AFC4-6F175D3DCCD1}">
              <a14:hiddenFill xmlns:a14="http://schemas.microsoft.com/office/drawing/2010/main">
                <a:solidFill>
                  <a:srgbClr val="FFFFFF"/>
                </a:solidFill>
              </a14:hiddenFill>
            </a:ext>
          </a:extLst>
        </p:spPr>
      </p:pic>
      <p:pic>
        <p:nvPicPr>
          <p:cNvPr id="368647" name="Picture 7" descr="tc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025" y="2619375"/>
            <a:ext cx="4695825" cy="809625"/>
          </a:xfrm>
          <a:prstGeom prst="rect">
            <a:avLst/>
          </a:prstGeom>
          <a:noFill/>
          <a:extLst>
            <a:ext uri="{909E8E84-426E-40DD-AFC4-6F175D3DCCD1}">
              <a14:hiddenFill xmlns:a14="http://schemas.microsoft.com/office/drawing/2010/main">
                <a:solidFill>
                  <a:srgbClr val="FFFFFF"/>
                </a:solidFill>
              </a14:hiddenFill>
            </a:ext>
          </a:extLst>
        </p:spPr>
      </p:pic>
      <p:pic>
        <p:nvPicPr>
          <p:cNvPr id="368648" name="Picture 8" descr="tc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3075" y="2628900"/>
            <a:ext cx="46482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68649" name="Picture 9" descr="tc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4025" y="2619375"/>
            <a:ext cx="4705350" cy="771525"/>
          </a:xfrm>
          <a:prstGeom prst="rect">
            <a:avLst/>
          </a:prstGeom>
          <a:noFill/>
          <a:extLst>
            <a:ext uri="{909E8E84-426E-40DD-AFC4-6F175D3DCCD1}">
              <a14:hiddenFill xmlns:a14="http://schemas.microsoft.com/office/drawing/2010/main">
                <a:solidFill>
                  <a:srgbClr val="FFFFFF"/>
                </a:solidFill>
              </a14:hiddenFill>
            </a:ext>
          </a:extLst>
        </p:spPr>
      </p:pic>
      <p:pic>
        <p:nvPicPr>
          <p:cNvPr id="368650" name="Picture 10" descr="tc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4025" y="2619375"/>
            <a:ext cx="46672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68651" name="Picture 11" descr="tc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4025" y="2628900"/>
            <a:ext cx="4686300" cy="828675"/>
          </a:xfrm>
          <a:prstGeom prst="rect">
            <a:avLst/>
          </a:prstGeom>
          <a:noFill/>
          <a:extLst>
            <a:ext uri="{909E8E84-426E-40DD-AFC4-6F175D3DCCD1}">
              <a14:hiddenFill xmlns:a14="http://schemas.microsoft.com/office/drawing/2010/main">
                <a:solidFill>
                  <a:srgbClr val="FFFFFF"/>
                </a:solidFill>
              </a14:hiddenFill>
            </a:ext>
          </a:extLst>
        </p:spPr>
      </p:pic>
      <p:pic>
        <p:nvPicPr>
          <p:cNvPr id="368652" name="Picture 12" descr="tc0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4500" y="2628900"/>
            <a:ext cx="4695825" cy="666750"/>
          </a:xfrm>
          <a:prstGeom prst="rect">
            <a:avLst/>
          </a:prstGeom>
          <a:noFill/>
          <a:extLst>
            <a:ext uri="{909E8E84-426E-40DD-AFC4-6F175D3DCCD1}">
              <a14:hiddenFill xmlns:a14="http://schemas.microsoft.com/office/drawing/2010/main">
                <a:solidFill>
                  <a:srgbClr val="FFFFFF"/>
                </a:solidFill>
              </a14:hiddenFill>
            </a:ext>
          </a:extLst>
        </p:spPr>
      </p:pic>
      <p:pic>
        <p:nvPicPr>
          <p:cNvPr id="368653" name="Picture 13" descr="tc0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4025" y="2638425"/>
            <a:ext cx="4676775" cy="981075"/>
          </a:xfrm>
          <a:prstGeom prst="rect">
            <a:avLst/>
          </a:prstGeom>
          <a:noFill/>
          <a:extLst>
            <a:ext uri="{909E8E84-426E-40DD-AFC4-6F175D3DCCD1}">
              <a14:hiddenFill xmlns:a14="http://schemas.microsoft.com/office/drawing/2010/main">
                <a:solidFill>
                  <a:srgbClr val="FFFFFF"/>
                </a:solidFill>
              </a14:hiddenFill>
            </a:ext>
          </a:extLst>
        </p:spPr>
      </p:pic>
      <p:pic>
        <p:nvPicPr>
          <p:cNvPr id="368654" name="Picture 14" descr="tc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4500" y="2628900"/>
            <a:ext cx="46672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368655" name="Picture 15" descr="tc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5829" y="3267075"/>
            <a:ext cx="46863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368656" name="Picture 16" descr="tc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33550" y="3281362"/>
            <a:ext cx="4667250" cy="11334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68657" name="Text Box 17"/>
          <p:cNvSpPr txBox="1">
            <a:spLocks noChangeArrowheads="1"/>
          </p:cNvSpPr>
          <p:nvPr/>
        </p:nvSpPr>
        <p:spPr bwMode="auto">
          <a:xfrm>
            <a:off x="2163341" y="3367087"/>
            <a:ext cx="3851275"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400" dirty="0"/>
              <a:t>Questions?</a:t>
            </a:r>
            <a:endParaRPr lang="ru-RU" sz="5400" dirty="0"/>
          </a:p>
        </p:txBody>
      </p:sp>
      <p:sp>
        <p:nvSpPr>
          <p:cNvPr id="368658" name="Rectangle 18"/>
          <p:cNvSpPr>
            <a:spLocks noChangeArrowheads="1"/>
          </p:cNvSpPr>
          <p:nvPr/>
        </p:nvSpPr>
        <p:spPr bwMode="auto">
          <a:xfrm>
            <a:off x="842963" y="157163"/>
            <a:ext cx="7502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rgbClr val="002C7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2000">
                <a:solidFill>
                  <a:schemeClr val="bg1"/>
                </a:solidFill>
              </a:rPr>
              <a:t>Smoke test</a:t>
            </a:r>
            <a:endParaRPr lang="ru-RU" sz="2000">
              <a:solidFill>
                <a:schemeClr val="bg1"/>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56</a:t>
            </a:fld>
            <a:endParaRPr lang="ru-RU"/>
          </a:p>
        </p:txBody>
      </p:sp>
    </p:spTree>
    <p:extLst>
      <p:ext uri="{BB962C8B-B14F-4D97-AF65-F5344CB8AC3E}">
        <p14:creationId xmlns:p14="http://schemas.microsoft.com/office/powerpoint/2010/main" val="4289112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368645"/>
                                        </p:tgtEl>
                                      </p:cBhvr>
                                    </p:animEffect>
                                    <p:set>
                                      <p:cBhvr>
                                        <p:cTn id="7" dur="1" fill="hold">
                                          <p:stCondLst>
                                            <p:cond delay="499"/>
                                          </p:stCondLst>
                                        </p:cTn>
                                        <p:tgtEl>
                                          <p:spTgt spid="368645"/>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368646"/>
                                        </p:tgtEl>
                                        <p:attrNameLst>
                                          <p:attrName>style.visibility</p:attrName>
                                        </p:attrNameLst>
                                      </p:cBhvr>
                                      <p:to>
                                        <p:strVal val="visible"/>
                                      </p:to>
                                    </p:set>
                                    <p:animEffect transition="in" filter="checkerboard(across)">
                                      <p:cBhvr>
                                        <p:cTn id="10" dur="500"/>
                                        <p:tgtEl>
                                          <p:spTgt spid="36864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nodeType="clickEffect">
                                  <p:stCondLst>
                                    <p:cond delay="0"/>
                                  </p:stCondLst>
                                  <p:childTnLst>
                                    <p:animEffect transition="out" filter="checkerboard(across)">
                                      <p:cBhvr>
                                        <p:cTn id="14" dur="500"/>
                                        <p:tgtEl>
                                          <p:spTgt spid="368646"/>
                                        </p:tgtEl>
                                      </p:cBhvr>
                                    </p:animEffect>
                                    <p:set>
                                      <p:cBhvr>
                                        <p:cTn id="15" dur="1" fill="hold">
                                          <p:stCondLst>
                                            <p:cond delay="499"/>
                                          </p:stCondLst>
                                        </p:cTn>
                                        <p:tgtEl>
                                          <p:spTgt spid="368646"/>
                                        </p:tgtEl>
                                        <p:attrNameLst>
                                          <p:attrName>style.visibility</p:attrName>
                                        </p:attrNameLst>
                                      </p:cBhvr>
                                      <p:to>
                                        <p:strVal val="hidden"/>
                                      </p:to>
                                    </p:set>
                                  </p:childTnLst>
                                </p:cTn>
                              </p:par>
                              <p:par>
                                <p:cTn id="16" presetID="5" presetClass="entr" presetSubtype="10" fill="hold" nodeType="withEffect">
                                  <p:stCondLst>
                                    <p:cond delay="0"/>
                                  </p:stCondLst>
                                  <p:childTnLst>
                                    <p:set>
                                      <p:cBhvr>
                                        <p:cTn id="17" dur="1" fill="hold">
                                          <p:stCondLst>
                                            <p:cond delay="0"/>
                                          </p:stCondLst>
                                        </p:cTn>
                                        <p:tgtEl>
                                          <p:spTgt spid="368647"/>
                                        </p:tgtEl>
                                        <p:attrNameLst>
                                          <p:attrName>style.visibility</p:attrName>
                                        </p:attrNameLst>
                                      </p:cBhvr>
                                      <p:to>
                                        <p:strVal val="visible"/>
                                      </p:to>
                                    </p:set>
                                    <p:animEffect transition="in" filter="checkerboard(across)">
                                      <p:cBhvr>
                                        <p:cTn id="18" dur="500"/>
                                        <p:tgtEl>
                                          <p:spTgt spid="3686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xit" presetSubtype="10" fill="hold" nodeType="clickEffect">
                                  <p:stCondLst>
                                    <p:cond delay="0"/>
                                  </p:stCondLst>
                                  <p:childTnLst>
                                    <p:animEffect transition="out" filter="checkerboard(across)">
                                      <p:cBhvr>
                                        <p:cTn id="22" dur="500"/>
                                        <p:tgtEl>
                                          <p:spTgt spid="368647"/>
                                        </p:tgtEl>
                                      </p:cBhvr>
                                    </p:animEffect>
                                    <p:set>
                                      <p:cBhvr>
                                        <p:cTn id="23" dur="1" fill="hold">
                                          <p:stCondLst>
                                            <p:cond delay="499"/>
                                          </p:stCondLst>
                                        </p:cTn>
                                        <p:tgtEl>
                                          <p:spTgt spid="368647"/>
                                        </p:tgtEl>
                                        <p:attrNameLst>
                                          <p:attrName>style.visibility</p:attrName>
                                        </p:attrNameLst>
                                      </p:cBhvr>
                                      <p:to>
                                        <p:strVal val="hidden"/>
                                      </p:to>
                                    </p:set>
                                  </p:childTnLst>
                                </p:cTn>
                              </p:par>
                              <p:par>
                                <p:cTn id="24" presetID="5" presetClass="entr" presetSubtype="10" fill="hold" nodeType="withEffect">
                                  <p:stCondLst>
                                    <p:cond delay="0"/>
                                  </p:stCondLst>
                                  <p:childTnLst>
                                    <p:set>
                                      <p:cBhvr>
                                        <p:cTn id="25" dur="1" fill="hold">
                                          <p:stCondLst>
                                            <p:cond delay="0"/>
                                          </p:stCondLst>
                                        </p:cTn>
                                        <p:tgtEl>
                                          <p:spTgt spid="368648"/>
                                        </p:tgtEl>
                                        <p:attrNameLst>
                                          <p:attrName>style.visibility</p:attrName>
                                        </p:attrNameLst>
                                      </p:cBhvr>
                                      <p:to>
                                        <p:strVal val="visible"/>
                                      </p:to>
                                    </p:set>
                                    <p:animEffect transition="in" filter="checkerboard(across)">
                                      <p:cBhvr>
                                        <p:cTn id="26" dur="500"/>
                                        <p:tgtEl>
                                          <p:spTgt spid="3686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xit" presetSubtype="10" fill="hold" nodeType="clickEffect">
                                  <p:stCondLst>
                                    <p:cond delay="0"/>
                                  </p:stCondLst>
                                  <p:childTnLst>
                                    <p:animEffect transition="out" filter="checkerboard(across)">
                                      <p:cBhvr>
                                        <p:cTn id="30" dur="500"/>
                                        <p:tgtEl>
                                          <p:spTgt spid="368648"/>
                                        </p:tgtEl>
                                      </p:cBhvr>
                                    </p:animEffect>
                                    <p:set>
                                      <p:cBhvr>
                                        <p:cTn id="31" dur="1" fill="hold">
                                          <p:stCondLst>
                                            <p:cond delay="499"/>
                                          </p:stCondLst>
                                        </p:cTn>
                                        <p:tgtEl>
                                          <p:spTgt spid="368648"/>
                                        </p:tgtEl>
                                        <p:attrNameLst>
                                          <p:attrName>style.visibility</p:attrName>
                                        </p:attrNameLst>
                                      </p:cBhvr>
                                      <p:to>
                                        <p:strVal val="hidden"/>
                                      </p:to>
                                    </p:set>
                                  </p:childTnLst>
                                </p:cTn>
                              </p:par>
                              <p:par>
                                <p:cTn id="32" presetID="5" presetClass="entr" presetSubtype="10" fill="hold" nodeType="withEffect">
                                  <p:stCondLst>
                                    <p:cond delay="0"/>
                                  </p:stCondLst>
                                  <p:childTnLst>
                                    <p:set>
                                      <p:cBhvr>
                                        <p:cTn id="33" dur="1" fill="hold">
                                          <p:stCondLst>
                                            <p:cond delay="0"/>
                                          </p:stCondLst>
                                        </p:cTn>
                                        <p:tgtEl>
                                          <p:spTgt spid="368649"/>
                                        </p:tgtEl>
                                        <p:attrNameLst>
                                          <p:attrName>style.visibility</p:attrName>
                                        </p:attrNameLst>
                                      </p:cBhvr>
                                      <p:to>
                                        <p:strVal val="visible"/>
                                      </p:to>
                                    </p:set>
                                    <p:animEffect transition="in" filter="checkerboard(across)">
                                      <p:cBhvr>
                                        <p:cTn id="34" dur="500"/>
                                        <p:tgtEl>
                                          <p:spTgt spid="3686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xit" presetSubtype="10" fill="hold" nodeType="clickEffect">
                                  <p:stCondLst>
                                    <p:cond delay="0"/>
                                  </p:stCondLst>
                                  <p:childTnLst>
                                    <p:animEffect transition="out" filter="checkerboard(across)">
                                      <p:cBhvr>
                                        <p:cTn id="38" dur="500"/>
                                        <p:tgtEl>
                                          <p:spTgt spid="368649"/>
                                        </p:tgtEl>
                                      </p:cBhvr>
                                    </p:animEffect>
                                    <p:set>
                                      <p:cBhvr>
                                        <p:cTn id="39" dur="1" fill="hold">
                                          <p:stCondLst>
                                            <p:cond delay="499"/>
                                          </p:stCondLst>
                                        </p:cTn>
                                        <p:tgtEl>
                                          <p:spTgt spid="368649"/>
                                        </p:tgtEl>
                                        <p:attrNameLst>
                                          <p:attrName>style.visibility</p:attrName>
                                        </p:attrNameLst>
                                      </p:cBhvr>
                                      <p:to>
                                        <p:strVal val="hidden"/>
                                      </p:to>
                                    </p:set>
                                  </p:childTnLst>
                                </p:cTn>
                              </p:par>
                              <p:par>
                                <p:cTn id="40" presetID="5" presetClass="entr" presetSubtype="10" fill="hold" nodeType="withEffect">
                                  <p:stCondLst>
                                    <p:cond delay="0"/>
                                  </p:stCondLst>
                                  <p:childTnLst>
                                    <p:set>
                                      <p:cBhvr>
                                        <p:cTn id="41" dur="1" fill="hold">
                                          <p:stCondLst>
                                            <p:cond delay="0"/>
                                          </p:stCondLst>
                                        </p:cTn>
                                        <p:tgtEl>
                                          <p:spTgt spid="368650"/>
                                        </p:tgtEl>
                                        <p:attrNameLst>
                                          <p:attrName>style.visibility</p:attrName>
                                        </p:attrNameLst>
                                      </p:cBhvr>
                                      <p:to>
                                        <p:strVal val="visible"/>
                                      </p:to>
                                    </p:set>
                                    <p:animEffect transition="in" filter="checkerboard(across)">
                                      <p:cBhvr>
                                        <p:cTn id="42" dur="500"/>
                                        <p:tgtEl>
                                          <p:spTgt spid="3686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nodeType="clickEffect">
                                  <p:stCondLst>
                                    <p:cond delay="0"/>
                                  </p:stCondLst>
                                  <p:childTnLst>
                                    <p:animEffect transition="out" filter="checkerboard(across)">
                                      <p:cBhvr>
                                        <p:cTn id="46" dur="500"/>
                                        <p:tgtEl>
                                          <p:spTgt spid="368650"/>
                                        </p:tgtEl>
                                      </p:cBhvr>
                                    </p:animEffect>
                                    <p:set>
                                      <p:cBhvr>
                                        <p:cTn id="47" dur="1" fill="hold">
                                          <p:stCondLst>
                                            <p:cond delay="499"/>
                                          </p:stCondLst>
                                        </p:cTn>
                                        <p:tgtEl>
                                          <p:spTgt spid="368650"/>
                                        </p:tgtEl>
                                        <p:attrNameLst>
                                          <p:attrName>style.visibility</p:attrName>
                                        </p:attrNameLst>
                                      </p:cBhvr>
                                      <p:to>
                                        <p:strVal val="hidden"/>
                                      </p:to>
                                    </p:set>
                                  </p:childTnLst>
                                </p:cTn>
                              </p:par>
                              <p:par>
                                <p:cTn id="48" presetID="5" presetClass="entr" presetSubtype="10" fill="hold" nodeType="withEffect">
                                  <p:stCondLst>
                                    <p:cond delay="0"/>
                                  </p:stCondLst>
                                  <p:childTnLst>
                                    <p:set>
                                      <p:cBhvr>
                                        <p:cTn id="49" dur="1" fill="hold">
                                          <p:stCondLst>
                                            <p:cond delay="0"/>
                                          </p:stCondLst>
                                        </p:cTn>
                                        <p:tgtEl>
                                          <p:spTgt spid="368651"/>
                                        </p:tgtEl>
                                        <p:attrNameLst>
                                          <p:attrName>style.visibility</p:attrName>
                                        </p:attrNameLst>
                                      </p:cBhvr>
                                      <p:to>
                                        <p:strVal val="visible"/>
                                      </p:to>
                                    </p:set>
                                    <p:animEffect transition="in" filter="checkerboard(across)">
                                      <p:cBhvr>
                                        <p:cTn id="50" dur="500"/>
                                        <p:tgtEl>
                                          <p:spTgt spid="36865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xit" presetSubtype="10" fill="hold" nodeType="clickEffect">
                                  <p:stCondLst>
                                    <p:cond delay="0"/>
                                  </p:stCondLst>
                                  <p:childTnLst>
                                    <p:animEffect transition="out" filter="checkerboard(across)">
                                      <p:cBhvr>
                                        <p:cTn id="54" dur="500"/>
                                        <p:tgtEl>
                                          <p:spTgt spid="368651"/>
                                        </p:tgtEl>
                                      </p:cBhvr>
                                    </p:animEffect>
                                    <p:set>
                                      <p:cBhvr>
                                        <p:cTn id="55" dur="1" fill="hold">
                                          <p:stCondLst>
                                            <p:cond delay="499"/>
                                          </p:stCondLst>
                                        </p:cTn>
                                        <p:tgtEl>
                                          <p:spTgt spid="368651"/>
                                        </p:tgtEl>
                                        <p:attrNameLst>
                                          <p:attrName>style.visibility</p:attrName>
                                        </p:attrNameLst>
                                      </p:cBhvr>
                                      <p:to>
                                        <p:strVal val="hidden"/>
                                      </p:to>
                                    </p:set>
                                  </p:childTnLst>
                                </p:cTn>
                              </p:par>
                              <p:par>
                                <p:cTn id="56" presetID="5" presetClass="entr" presetSubtype="10" fill="hold" nodeType="withEffect">
                                  <p:stCondLst>
                                    <p:cond delay="0"/>
                                  </p:stCondLst>
                                  <p:childTnLst>
                                    <p:set>
                                      <p:cBhvr>
                                        <p:cTn id="57" dur="1" fill="hold">
                                          <p:stCondLst>
                                            <p:cond delay="0"/>
                                          </p:stCondLst>
                                        </p:cTn>
                                        <p:tgtEl>
                                          <p:spTgt spid="368652"/>
                                        </p:tgtEl>
                                        <p:attrNameLst>
                                          <p:attrName>style.visibility</p:attrName>
                                        </p:attrNameLst>
                                      </p:cBhvr>
                                      <p:to>
                                        <p:strVal val="visible"/>
                                      </p:to>
                                    </p:set>
                                    <p:animEffect transition="in" filter="checkerboard(across)">
                                      <p:cBhvr>
                                        <p:cTn id="58" dur="500"/>
                                        <p:tgtEl>
                                          <p:spTgt spid="36865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xit" presetSubtype="10" fill="hold" nodeType="clickEffect">
                                  <p:stCondLst>
                                    <p:cond delay="0"/>
                                  </p:stCondLst>
                                  <p:childTnLst>
                                    <p:animEffect transition="out" filter="checkerboard(across)">
                                      <p:cBhvr>
                                        <p:cTn id="62" dur="500"/>
                                        <p:tgtEl>
                                          <p:spTgt spid="368652"/>
                                        </p:tgtEl>
                                      </p:cBhvr>
                                    </p:animEffect>
                                    <p:set>
                                      <p:cBhvr>
                                        <p:cTn id="63" dur="1" fill="hold">
                                          <p:stCondLst>
                                            <p:cond delay="499"/>
                                          </p:stCondLst>
                                        </p:cTn>
                                        <p:tgtEl>
                                          <p:spTgt spid="368652"/>
                                        </p:tgtEl>
                                        <p:attrNameLst>
                                          <p:attrName>style.visibility</p:attrName>
                                        </p:attrNameLst>
                                      </p:cBhvr>
                                      <p:to>
                                        <p:strVal val="hidden"/>
                                      </p:to>
                                    </p:set>
                                  </p:childTnLst>
                                </p:cTn>
                              </p:par>
                              <p:par>
                                <p:cTn id="64" presetID="5" presetClass="entr" presetSubtype="10" fill="hold" nodeType="withEffect">
                                  <p:stCondLst>
                                    <p:cond delay="0"/>
                                  </p:stCondLst>
                                  <p:childTnLst>
                                    <p:set>
                                      <p:cBhvr>
                                        <p:cTn id="65" dur="1" fill="hold">
                                          <p:stCondLst>
                                            <p:cond delay="0"/>
                                          </p:stCondLst>
                                        </p:cTn>
                                        <p:tgtEl>
                                          <p:spTgt spid="368653"/>
                                        </p:tgtEl>
                                        <p:attrNameLst>
                                          <p:attrName>style.visibility</p:attrName>
                                        </p:attrNameLst>
                                      </p:cBhvr>
                                      <p:to>
                                        <p:strVal val="visible"/>
                                      </p:to>
                                    </p:set>
                                    <p:animEffect transition="in" filter="checkerboard(across)">
                                      <p:cBhvr>
                                        <p:cTn id="66" dur="500"/>
                                        <p:tgtEl>
                                          <p:spTgt spid="36865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xit" presetSubtype="10" fill="hold" nodeType="clickEffect">
                                  <p:stCondLst>
                                    <p:cond delay="0"/>
                                  </p:stCondLst>
                                  <p:childTnLst>
                                    <p:animEffect transition="out" filter="checkerboard(across)">
                                      <p:cBhvr>
                                        <p:cTn id="70" dur="500"/>
                                        <p:tgtEl>
                                          <p:spTgt spid="368653"/>
                                        </p:tgtEl>
                                      </p:cBhvr>
                                    </p:animEffect>
                                    <p:set>
                                      <p:cBhvr>
                                        <p:cTn id="71" dur="1" fill="hold">
                                          <p:stCondLst>
                                            <p:cond delay="499"/>
                                          </p:stCondLst>
                                        </p:cTn>
                                        <p:tgtEl>
                                          <p:spTgt spid="368653"/>
                                        </p:tgtEl>
                                        <p:attrNameLst>
                                          <p:attrName>style.visibility</p:attrName>
                                        </p:attrNameLst>
                                      </p:cBhvr>
                                      <p:to>
                                        <p:strVal val="hidden"/>
                                      </p:to>
                                    </p:set>
                                  </p:childTnLst>
                                </p:cTn>
                              </p:par>
                              <p:par>
                                <p:cTn id="72" presetID="5" presetClass="entr" presetSubtype="10" fill="hold" nodeType="withEffect">
                                  <p:stCondLst>
                                    <p:cond delay="0"/>
                                  </p:stCondLst>
                                  <p:childTnLst>
                                    <p:set>
                                      <p:cBhvr>
                                        <p:cTn id="73" dur="1" fill="hold">
                                          <p:stCondLst>
                                            <p:cond delay="0"/>
                                          </p:stCondLst>
                                        </p:cTn>
                                        <p:tgtEl>
                                          <p:spTgt spid="368654"/>
                                        </p:tgtEl>
                                        <p:attrNameLst>
                                          <p:attrName>style.visibility</p:attrName>
                                        </p:attrNameLst>
                                      </p:cBhvr>
                                      <p:to>
                                        <p:strVal val="visible"/>
                                      </p:to>
                                    </p:set>
                                    <p:animEffect transition="in" filter="checkerboard(across)">
                                      <p:cBhvr>
                                        <p:cTn id="74" dur="500"/>
                                        <p:tgtEl>
                                          <p:spTgt spid="36865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xit" presetSubtype="10" fill="hold" nodeType="clickEffect">
                                  <p:stCondLst>
                                    <p:cond delay="0"/>
                                  </p:stCondLst>
                                  <p:childTnLst>
                                    <p:animEffect transition="out" filter="checkerboard(across)">
                                      <p:cBhvr>
                                        <p:cTn id="78" dur="500"/>
                                        <p:tgtEl>
                                          <p:spTgt spid="368654"/>
                                        </p:tgtEl>
                                      </p:cBhvr>
                                    </p:animEffect>
                                    <p:set>
                                      <p:cBhvr>
                                        <p:cTn id="79" dur="1" fill="hold">
                                          <p:stCondLst>
                                            <p:cond delay="499"/>
                                          </p:stCondLst>
                                        </p:cTn>
                                        <p:tgtEl>
                                          <p:spTgt spid="368654"/>
                                        </p:tgtEl>
                                        <p:attrNameLst>
                                          <p:attrName>style.visibility</p:attrName>
                                        </p:attrNameLst>
                                      </p:cBhvr>
                                      <p:to>
                                        <p:strVal val="hidden"/>
                                      </p:to>
                                    </p:set>
                                  </p:childTnLst>
                                </p:cTn>
                              </p:par>
                              <p:par>
                                <p:cTn id="80" presetID="5" presetClass="entr" presetSubtype="10" fill="hold" nodeType="withEffect">
                                  <p:stCondLst>
                                    <p:cond delay="0"/>
                                  </p:stCondLst>
                                  <p:childTnLst>
                                    <p:set>
                                      <p:cBhvr>
                                        <p:cTn id="81" dur="1" fill="hold">
                                          <p:stCondLst>
                                            <p:cond delay="0"/>
                                          </p:stCondLst>
                                        </p:cTn>
                                        <p:tgtEl>
                                          <p:spTgt spid="368655"/>
                                        </p:tgtEl>
                                        <p:attrNameLst>
                                          <p:attrName>style.visibility</p:attrName>
                                        </p:attrNameLst>
                                      </p:cBhvr>
                                      <p:to>
                                        <p:strVal val="visible"/>
                                      </p:to>
                                    </p:set>
                                    <p:animEffect transition="in" filter="checkerboard(across)">
                                      <p:cBhvr>
                                        <p:cTn id="82" dur="500"/>
                                        <p:tgtEl>
                                          <p:spTgt spid="36865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xit" presetSubtype="10" fill="hold" nodeType="clickEffect">
                                  <p:stCondLst>
                                    <p:cond delay="0"/>
                                  </p:stCondLst>
                                  <p:childTnLst>
                                    <p:animEffect transition="out" filter="checkerboard(across)">
                                      <p:cBhvr>
                                        <p:cTn id="86" dur="500"/>
                                        <p:tgtEl>
                                          <p:spTgt spid="368655"/>
                                        </p:tgtEl>
                                      </p:cBhvr>
                                    </p:animEffect>
                                    <p:set>
                                      <p:cBhvr>
                                        <p:cTn id="87" dur="1" fill="hold">
                                          <p:stCondLst>
                                            <p:cond delay="499"/>
                                          </p:stCondLst>
                                        </p:cTn>
                                        <p:tgtEl>
                                          <p:spTgt spid="368655"/>
                                        </p:tgtEl>
                                        <p:attrNameLst>
                                          <p:attrName>style.visibility</p:attrName>
                                        </p:attrNameLst>
                                      </p:cBhvr>
                                      <p:to>
                                        <p:strVal val="hidden"/>
                                      </p:to>
                                    </p:set>
                                  </p:childTnLst>
                                </p:cTn>
                              </p:par>
                              <p:par>
                                <p:cTn id="88" presetID="5" presetClass="entr" presetSubtype="10" fill="hold" nodeType="withEffect">
                                  <p:stCondLst>
                                    <p:cond delay="0"/>
                                  </p:stCondLst>
                                  <p:childTnLst>
                                    <p:set>
                                      <p:cBhvr>
                                        <p:cTn id="89" dur="1" fill="hold">
                                          <p:stCondLst>
                                            <p:cond delay="0"/>
                                          </p:stCondLst>
                                        </p:cTn>
                                        <p:tgtEl>
                                          <p:spTgt spid="368656"/>
                                        </p:tgtEl>
                                        <p:attrNameLst>
                                          <p:attrName>style.visibility</p:attrName>
                                        </p:attrNameLst>
                                      </p:cBhvr>
                                      <p:to>
                                        <p:strVal val="visible"/>
                                      </p:to>
                                    </p:set>
                                    <p:animEffect transition="in" filter="checkerboard(across)">
                                      <p:cBhvr>
                                        <p:cTn id="90" dur="500"/>
                                        <p:tgtEl>
                                          <p:spTgt spid="36865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xit" presetSubtype="10" fill="hold" nodeType="clickEffect">
                                  <p:stCondLst>
                                    <p:cond delay="0"/>
                                  </p:stCondLst>
                                  <p:childTnLst>
                                    <p:animEffect transition="out" filter="checkerboard(across)">
                                      <p:cBhvr>
                                        <p:cTn id="94" dur="500"/>
                                        <p:tgtEl>
                                          <p:spTgt spid="368656"/>
                                        </p:tgtEl>
                                      </p:cBhvr>
                                    </p:animEffect>
                                    <p:set>
                                      <p:cBhvr>
                                        <p:cTn id="95" dur="1" fill="hold">
                                          <p:stCondLst>
                                            <p:cond delay="499"/>
                                          </p:stCondLst>
                                        </p:cTn>
                                        <p:tgtEl>
                                          <p:spTgt spid="368656"/>
                                        </p:tgtEl>
                                        <p:attrNameLst>
                                          <p:attrName>style.visibility</p:attrName>
                                        </p:attrNameLst>
                                      </p:cBhvr>
                                      <p:to>
                                        <p:strVal val="hidden"/>
                                      </p:to>
                                    </p:set>
                                  </p:childTnLst>
                                </p:cTn>
                              </p:par>
                              <p:par>
                                <p:cTn id="96" presetID="5" presetClass="entr" presetSubtype="10" fill="hold" nodeType="withEffect">
                                  <p:stCondLst>
                                    <p:cond delay="0"/>
                                  </p:stCondLst>
                                  <p:childTnLst>
                                    <p:set>
                                      <p:cBhvr>
                                        <p:cTn id="97" dur="1" fill="hold">
                                          <p:stCondLst>
                                            <p:cond delay="0"/>
                                          </p:stCondLst>
                                        </p:cTn>
                                        <p:tgtEl>
                                          <p:spTgt spid="368644"/>
                                        </p:tgtEl>
                                        <p:attrNameLst>
                                          <p:attrName>style.visibility</p:attrName>
                                        </p:attrNameLst>
                                      </p:cBhvr>
                                      <p:to>
                                        <p:strVal val="visible"/>
                                      </p:to>
                                    </p:set>
                                    <p:animEffect transition="in" filter="checkerboard(across)">
                                      <p:cBhvr>
                                        <p:cTn id="98" dur="500"/>
                                        <p:tgtEl>
                                          <p:spTgt spid="36864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5" presetClass="entr" presetSubtype="10" fill="hold" grpId="0" nodeType="clickEffect">
                                  <p:stCondLst>
                                    <p:cond delay="0"/>
                                  </p:stCondLst>
                                  <p:childTnLst>
                                    <p:set>
                                      <p:cBhvr>
                                        <p:cTn id="102" dur="1" fill="hold">
                                          <p:stCondLst>
                                            <p:cond delay="0"/>
                                          </p:stCondLst>
                                        </p:cTn>
                                        <p:tgtEl>
                                          <p:spTgt spid="368657"/>
                                        </p:tgtEl>
                                        <p:attrNameLst>
                                          <p:attrName>style.visibility</p:attrName>
                                        </p:attrNameLst>
                                      </p:cBhvr>
                                      <p:to>
                                        <p:strVal val="visible"/>
                                      </p:to>
                                    </p:set>
                                    <p:animEffect transition="in" filter="checkerboard(across)">
                                      <p:cBhvr>
                                        <p:cTn id="103" dur="500"/>
                                        <p:tgtEl>
                                          <p:spTgt spid="368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normAutofit/>
          </a:bodyPr>
          <a:lstStyle/>
          <a:p>
            <a:r>
              <a:rPr lang="en-US" dirty="0"/>
              <a:t>Critical Path </a:t>
            </a:r>
            <a:r>
              <a:rPr lang="en-US" dirty="0" smtClean="0"/>
              <a:t>Test</a:t>
            </a:r>
            <a:endParaRPr lang="ru-RU" dirty="0"/>
          </a:p>
        </p:txBody>
      </p:sp>
      <p:sp>
        <p:nvSpPr>
          <p:cNvPr id="366595" name="Rectangle 3"/>
          <p:cNvSpPr>
            <a:spLocks noGrp="1" noChangeArrowheads="1"/>
          </p:cNvSpPr>
          <p:nvPr>
            <p:ph type="body" idx="1"/>
          </p:nvPr>
        </p:nvSpPr>
        <p:spPr/>
        <p:txBody>
          <a:bodyPr/>
          <a:lstStyle/>
          <a:p>
            <a:endParaRPr lang="ru-RU"/>
          </a:p>
        </p:txBody>
      </p:sp>
      <p:pic>
        <p:nvPicPr>
          <p:cNvPr id="366596" name="Picture 4" descr="tc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2138363"/>
            <a:ext cx="6853237"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66597" name="Picture 5" descr="tc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413" y="2776538"/>
            <a:ext cx="178117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366598" name="Picture 6" descr="tc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1938338"/>
            <a:ext cx="1752600" cy="3419475"/>
          </a:xfrm>
          <a:prstGeom prst="rect">
            <a:avLst/>
          </a:prstGeom>
          <a:noFill/>
          <a:extLst>
            <a:ext uri="{909E8E84-426E-40DD-AFC4-6F175D3DCCD1}">
              <a14:hiddenFill xmlns:a14="http://schemas.microsoft.com/office/drawing/2010/main">
                <a:solidFill>
                  <a:srgbClr val="FFFFFF"/>
                </a:solidFill>
              </a14:hiddenFill>
            </a:ext>
          </a:extLst>
        </p:spPr>
      </p:pic>
      <p:pic>
        <p:nvPicPr>
          <p:cNvPr id="366599" name="Picture 7" descr="tc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4738" y="1200150"/>
            <a:ext cx="23907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366600" name="Picture 8" descr="tc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725" y="1647825"/>
            <a:ext cx="6686550" cy="3562350"/>
          </a:xfrm>
          <a:prstGeom prst="rect">
            <a:avLst/>
          </a:prstGeom>
          <a:noFill/>
          <a:extLst>
            <a:ext uri="{909E8E84-426E-40DD-AFC4-6F175D3DCCD1}">
              <a14:hiddenFill xmlns:a14="http://schemas.microsoft.com/office/drawing/2010/main">
                <a:solidFill>
                  <a:srgbClr val="FFFFFF"/>
                </a:solidFill>
              </a14:hiddenFill>
            </a:ext>
          </a:extLst>
        </p:spPr>
      </p:pic>
      <p:pic>
        <p:nvPicPr>
          <p:cNvPr id="366601" name="Picture 9" descr="tc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3613" y="2847975"/>
            <a:ext cx="467677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66602" name="Picture 10" descr="tc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5900" y="2205038"/>
            <a:ext cx="617220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366603" name="Picture 11" descr="tc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5425" y="1976438"/>
            <a:ext cx="615315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366604" name="Picture 12" descr="tc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57375" y="2695575"/>
            <a:ext cx="54292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366605" name="Picture 13" descr="tc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95425" y="2357438"/>
            <a:ext cx="6153150" cy="2143125"/>
          </a:xfrm>
          <a:prstGeom prst="rect">
            <a:avLst/>
          </a:prstGeom>
          <a:noFill/>
          <a:extLst>
            <a:ext uri="{909E8E84-426E-40DD-AFC4-6F175D3DCCD1}">
              <a14:hiddenFill xmlns:a14="http://schemas.microsoft.com/office/drawing/2010/main">
                <a:solidFill>
                  <a:srgbClr val="FFFFFF"/>
                </a:solidFill>
              </a14:hiddenFill>
            </a:ext>
          </a:extLst>
        </p:spPr>
      </p:pic>
      <p:sp>
        <p:nvSpPr>
          <p:cNvPr id="366606" name="Text Box 14"/>
          <p:cNvSpPr txBox="1">
            <a:spLocks noChangeArrowheads="1"/>
          </p:cNvSpPr>
          <p:nvPr/>
        </p:nvSpPr>
        <p:spPr bwMode="auto">
          <a:xfrm>
            <a:off x="3213100" y="2757488"/>
            <a:ext cx="3803650" cy="9144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5400" dirty="0"/>
              <a:t>Questions?</a:t>
            </a:r>
            <a:endParaRPr lang="ru-RU" sz="5400"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57</a:t>
            </a:fld>
            <a:endParaRPr lang="ru-RU"/>
          </a:p>
        </p:txBody>
      </p:sp>
    </p:spTree>
    <p:extLst>
      <p:ext uri="{BB962C8B-B14F-4D97-AF65-F5344CB8AC3E}">
        <p14:creationId xmlns:p14="http://schemas.microsoft.com/office/powerpoint/2010/main" val="3501843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6597"/>
                                        </p:tgtEl>
                                        <p:attrNameLst>
                                          <p:attrName>style.visibility</p:attrName>
                                        </p:attrNameLst>
                                      </p:cBhvr>
                                      <p:to>
                                        <p:strVal val="visible"/>
                                      </p:to>
                                    </p:set>
                                    <p:animEffect transition="in" filter="checkerboard(across)">
                                      <p:cBhvr>
                                        <p:cTn id="7" dur="500"/>
                                        <p:tgtEl>
                                          <p:spTgt spid="366597"/>
                                        </p:tgtEl>
                                      </p:cBhvr>
                                    </p:animEffect>
                                  </p:childTnLst>
                                </p:cTn>
                              </p:par>
                              <p:par>
                                <p:cTn id="8" presetID="5" presetClass="exit" presetSubtype="10" fill="hold" nodeType="withEffect">
                                  <p:stCondLst>
                                    <p:cond delay="0"/>
                                  </p:stCondLst>
                                  <p:childTnLst>
                                    <p:animEffect transition="out" filter="checkerboard(across)">
                                      <p:cBhvr>
                                        <p:cTn id="9" dur="500"/>
                                        <p:tgtEl>
                                          <p:spTgt spid="366596"/>
                                        </p:tgtEl>
                                      </p:cBhvr>
                                    </p:animEffect>
                                    <p:set>
                                      <p:cBhvr>
                                        <p:cTn id="10" dur="1" fill="hold">
                                          <p:stCondLst>
                                            <p:cond delay="499"/>
                                          </p:stCondLst>
                                        </p:cTn>
                                        <p:tgtEl>
                                          <p:spTgt spid="36659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nodeType="clickEffect">
                                  <p:stCondLst>
                                    <p:cond delay="0"/>
                                  </p:stCondLst>
                                  <p:childTnLst>
                                    <p:animEffect transition="out" filter="checkerboard(across)">
                                      <p:cBhvr>
                                        <p:cTn id="14" dur="500"/>
                                        <p:tgtEl>
                                          <p:spTgt spid="366597"/>
                                        </p:tgtEl>
                                      </p:cBhvr>
                                    </p:animEffect>
                                    <p:set>
                                      <p:cBhvr>
                                        <p:cTn id="15" dur="1" fill="hold">
                                          <p:stCondLst>
                                            <p:cond delay="499"/>
                                          </p:stCondLst>
                                        </p:cTn>
                                        <p:tgtEl>
                                          <p:spTgt spid="366597"/>
                                        </p:tgtEl>
                                        <p:attrNameLst>
                                          <p:attrName>style.visibility</p:attrName>
                                        </p:attrNameLst>
                                      </p:cBhvr>
                                      <p:to>
                                        <p:strVal val="hidden"/>
                                      </p:to>
                                    </p:set>
                                  </p:childTnLst>
                                </p:cTn>
                              </p:par>
                              <p:par>
                                <p:cTn id="16" presetID="5" presetClass="entr" presetSubtype="10" fill="hold" nodeType="withEffect">
                                  <p:stCondLst>
                                    <p:cond delay="0"/>
                                  </p:stCondLst>
                                  <p:childTnLst>
                                    <p:set>
                                      <p:cBhvr>
                                        <p:cTn id="17" dur="1" fill="hold">
                                          <p:stCondLst>
                                            <p:cond delay="0"/>
                                          </p:stCondLst>
                                        </p:cTn>
                                        <p:tgtEl>
                                          <p:spTgt spid="366598"/>
                                        </p:tgtEl>
                                        <p:attrNameLst>
                                          <p:attrName>style.visibility</p:attrName>
                                        </p:attrNameLst>
                                      </p:cBhvr>
                                      <p:to>
                                        <p:strVal val="visible"/>
                                      </p:to>
                                    </p:set>
                                    <p:animEffect transition="in" filter="checkerboard(across)">
                                      <p:cBhvr>
                                        <p:cTn id="18" dur="500"/>
                                        <p:tgtEl>
                                          <p:spTgt spid="3665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xit" presetSubtype="10" fill="hold" nodeType="clickEffect">
                                  <p:stCondLst>
                                    <p:cond delay="0"/>
                                  </p:stCondLst>
                                  <p:childTnLst>
                                    <p:animEffect transition="out" filter="checkerboard(across)">
                                      <p:cBhvr>
                                        <p:cTn id="22" dur="500"/>
                                        <p:tgtEl>
                                          <p:spTgt spid="366598"/>
                                        </p:tgtEl>
                                      </p:cBhvr>
                                    </p:animEffect>
                                    <p:set>
                                      <p:cBhvr>
                                        <p:cTn id="23" dur="1" fill="hold">
                                          <p:stCondLst>
                                            <p:cond delay="499"/>
                                          </p:stCondLst>
                                        </p:cTn>
                                        <p:tgtEl>
                                          <p:spTgt spid="366598"/>
                                        </p:tgtEl>
                                        <p:attrNameLst>
                                          <p:attrName>style.visibility</p:attrName>
                                        </p:attrNameLst>
                                      </p:cBhvr>
                                      <p:to>
                                        <p:strVal val="hidden"/>
                                      </p:to>
                                    </p:set>
                                  </p:childTnLst>
                                </p:cTn>
                              </p:par>
                              <p:par>
                                <p:cTn id="24" presetID="5" presetClass="entr" presetSubtype="10" fill="hold" nodeType="withEffect">
                                  <p:stCondLst>
                                    <p:cond delay="0"/>
                                  </p:stCondLst>
                                  <p:childTnLst>
                                    <p:set>
                                      <p:cBhvr>
                                        <p:cTn id="25" dur="1" fill="hold">
                                          <p:stCondLst>
                                            <p:cond delay="0"/>
                                          </p:stCondLst>
                                        </p:cTn>
                                        <p:tgtEl>
                                          <p:spTgt spid="366599"/>
                                        </p:tgtEl>
                                        <p:attrNameLst>
                                          <p:attrName>style.visibility</p:attrName>
                                        </p:attrNameLst>
                                      </p:cBhvr>
                                      <p:to>
                                        <p:strVal val="visible"/>
                                      </p:to>
                                    </p:set>
                                    <p:animEffect transition="in" filter="checkerboard(across)">
                                      <p:cBhvr>
                                        <p:cTn id="26" dur="500"/>
                                        <p:tgtEl>
                                          <p:spTgt spid="36659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xit" presetSubtype="10" fill="hold" nodeType="clickEffect">
                                  <p:stCondLst>
                                    <p:cond delay="0"/>
                                  </p:stCondLst>
                                  <p:childTnLst>
                                    <p:animEffect transition="out" filter="checkerboard(across)">
                                      <p:cBhvr>
                                        <p:cTn id="30" dur="500"/>
                                        <p:tgtEl>
                                          <p:spTgt spid="366599"/>
                                        </p:tgtEl>
                                      </p:cBhvr>
                                    </p:animEffect>
                                    <p:set>
                                      <p:cBhvr>
                                        <p:cTn id="31" dur="1" fill="hold">
                                          <p:stCondLst>
                                            <p:cond delay="499"/>
                                          </p:stCondLst>
                                        </p:cTn>
                                        <p:tgtEl>
                                          <p:spTgt spid="366599"/>
                                        </p:tgtEl>
                                        <p:attrNameLst>
                                          <p:attrName>style.visibility</p:attrName>
                                        </p:attrNameLst>
                                      </p:cBhvr>
                                      <p:to>
                                        <p:strVal val="hidden"/>
                                      </p:to>
                                    </p:set>
                                  </p:childTnLst>
                                </p:cTn>
                              </p:par>
                              <p:par>
                                <p:cTn id="32" presetID="5" presetClass="entr" presetSubtype="10" fill="hold" nodeType="withEffect">
                                  <p:stCondLst>
                                    <p:cond delay="0"/>
                                  </p:stCondLst>
                                  <p:childTnLst>
                                    <p:set>
                                      <p:cBhvr>
                                        <p:cTn id="33" dur="1" fill="hold">
                                          <p:stCondLst>
                                            <p:cond delay="0"/>
                                          </p:stCondLst>
                                        </p:cTn>
                                        <p:tgtEl>
                                          <p:spTgt spid="366600"/>
                                        </p:tgtEl>
                                        <p:attrNameLst>
                                          <p:attrName>style.visibility</p:attrName>
                                        </p:attrNameLst>
                                      </p:cBhvr>
                                      <p:to>
                                        <p:strVal val="visible"/>
                                      </p:to>
                                    </p:set>
                                    <p:animEffect transition="in" filter="checkerboard(across)">
                                      <p:cBhvr>
                                        <p:cTn id="34" dur="500"/>
                                        <p:tgtEl>
                                          <p:spTgt spid="36660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xit" presetSubtype="10" fill="hold" nodeType="clickEffect">
                                  <p:stCondLst>
                                    <p:cond delay="0"/>
                                  </p:stCondLst>
                                  <p:childTnLst>
                                    <p:animEffect transition="out" filter="checkerboard(across)">
                                      <p:cBhvr>
                                        <p:cTn id="38" dur="500"/>
                                        <p:tgtEl>
                                          <p:spTgt spid="366600"/>
                                        </p:tgtEl>
                                      </p:cBhvr>
                                    </p:animEffect>
                                    <p:set>
                                      <p:cBhvr>
                                        <p:cTn id="39" dur="1" fill="hold">
                                          <p:stCondLst>
                                            <p:cond delay="499"/>
                                          </p:stCondLst>
                                        </p:cTn>
                                        <p:tgtEl>
                                          <p:spTgt spid="366600"/>
                                        </p:tgtEl>
                                        <p:attrNameLst>
                                          <p:attrName>style.visibility</p:attrName>
                                        </p:attrNameLst>
                                      </p:cBhvr>
                                      <p:to>
                                        <p:strVal val="hidden"/>
                                      </p:to>
                                    </p:set>
                                  </p:childTnLst>
                                </p:cTn>
                              </p:par>
                              <p:par>
                                <p:cTn id="40" presetID="5" presetClass="entr" presetSubtype="10" fill="hold" nodeType="withEffect">
                                  <p:stCondLst>
                                    <p:cond delay="0"/>
                                  </p:stCondLst>
                                  <p:childTnLst>
                                    <p:set>
                                      <p:cBhvr>
                                        <p:cTn id="41" dur="1" fill="hold">
                                          <p:stCondLst>
                                            <p:cond delay="0"/>
                                          </p:stCondLst>
                                        </p:cTn>
                                        <p:tgtEl>
                                          <p:spTgt spid="366601"/>
                                        </p:tgtEl>
                                        <p:attrNameLst>
                                          <p:attrName>style.visibility</p:attrName>
                                        </p:attrNameLst>
                                      </p:cBhvr>
                                      <p:to>
                                        <p:strVal val="visible"/>
                                      </p:to>
                                    </p:set>
                                    <p:animEffect transition="in" filter="checkerboard(across)">
                                      <p:cBhvr>
                                        <p:cTn id="42" dur="500"/>
                                        <p:tgtEl>
                                          <p:spTgt spid="3666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nodeType="clickEffect">
                                  <p:stCondLst>
                                    <p:cond delay="0"/>
                                  </p:stCondLst>
                                  <p:childTnLst>
                                    <p:animEffect transition="out" filter="checkerboard(across)">
                                      <p:cBhvr>
                                        <p:cTn id="46" dur="500"/>
                                        <p:tgtEl>
                                          <p:spTgt spid="366601"/>
                                        </p:tgtEl>
                                      </p:cBhvr>
                                    </p:animEffect>
                                    <p:set>
                                      <p:cBhvr>
                                        <p:cTn id="47" dur="1" fill="hold">
                                          <p:stCondLst>
                                            <p:cond delay="499"/>
                                          </p:stCondLst>
                                        </p:cTn>
                                        <p:tgtEl>
                                          <p:spTgt spid="366601"/>
                                        </p:tgtEl>
                                        <p:attrNameLst>
                                          <p:attrName>style.visibility</p:attrName>
                                        </p:attrNameLst>
                                      </p:cBhvr>
                                      <p:to>
                                        <p:strVal val="hidden"/>
                                      </p:to>
                                    </p:set>
                                  </p:childTnLst>
                                </p:cTn>
                              </p:par>
                              <p:par>
                                <p:cTn id="48" presetID="5" presetClass="entr" presetSubtype="10" fill="hold" nodeType="withEffect">
                                  <p:stCondLst>
                                    <p:cond delay="0"/>
                                  </p:stCondLst>
                                  <p:childTnLst>
                                    <p:set>
                                      <p:cBhvr>
                                        <p:cTn id="49" dur="1" fill="hold">
                                          <p:stCondLst>
                                            <p:cond delay="0"/>
                                          </p:stCondLst>
                                        </p:cTn>
                                        <p:tgtEl>
                                          <p:spTgt spid="366602"/>
                                        </p:tgtEl>
                                        <p:attrNameLst>
                                          <p:attrName>style.visibility</p:attrName>
                                        </p:attrNameLst>
                                      </p:cBhvr>
                                      <p:to>
                                        <p:strVal val="visible"/>
                                      </p:to>
                                    </p:set>
                                    <p:animEffect transition="in" filter="checkerboard(across)">
                                      <p:cBhvr>
                                        <p:cTn id="50" dur="500"/>
                                        <p:tgtEl>
                                          <p:spTgt spid="36660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xit" presetSubtype="10" fill="hold" nodeType="clickEffect">
                                  <p:stCondLst>
                                    <p:cond delay="0"/>
                                  </p:stCondLst>
                                  <p:childTnLst>
                                    <p:animEffect transition="out" filter="checkerboard(across)">
                                      <p:cBhvr>
                                        <p:cTn id="54" dur="500"/>
                                        <p:tgtEl>
                                          <p:spTgt spid="366602"/>
                                        </p:tgtEl>
                                      </p:cBhvr>
                                    </p:animEffect>
                                    <p:set>
                                      <p:cBhvr>
                                        <p:cTn id="55" dur="1" fill="hold">
                                          <p:stCondLst>
                                            <p:cond delay="499"/>
                                          </p:stCondLst>
                                        </p:cTn>
                                        <p:tgtEl>
                                          <p:spTgt spid="366602"/>
                                        </p:tgtEl>
                                        <p:attrNameLst>
                                          <p:attrName>style.visibility</p:attrName>
                                        </p:attrNameLst>
                                      </p:cBhvr>
                                      <p:to>
                                        <p:strVal val="hidden"/>
                                      </p:to>
                                    </p:set>
                                  </p:childTnLst>
                                </p:cTn>
                              </p:par>
                              <p:par>
                                <p:cTn id="56" presetID="5" presetClass="entr" presetSubtype="10" fill="hold" nodeType="withEffect">
                                  <p:stCondLst>
                                    <p:cond delay="0"/>
                                  </p:stCondLst>
                                  <p:childTnLst>
                                    <p:set>
                                      <p:cBhvr>
                                        <p:cTn id="57" dur="1" fill="hold">
                                          <p:stCondLst>
                                            <p:cond delay="0"/>
                                          </p:stCondLst>
                                        </p:cTn>
                                        <p:tgtEl>
                                          <p:spTgt spid="366603"/>
                                        </p:tgtEl>
                                        <p:attrNameLst>
                                          <p:attrName>style.visibility</p:attrName>
                                        </p:attrNameLst>
                                      </p:cBhvr>
                                      <p:to>
                                        <p:strVal val="visible"/>
                                      </p:to>
                                    </p:set>
                                    <p:animEffect transition="in" filter="checkerboard(across)">
                                      <p:cBhvr>
                                        <p:cTn id="58" dur="500"/>
                                        <p:tgtEl>
                                          <p:spTgt spid="36660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xit" presetSubtype="10" fill="hold" nodeType="clickEffect">
                                  <p:stCondLst>
                                    <p:cond delay="0"/>
                                  </p:stCondLst>
                                  <p:childTnLst>
                                    <p:animEffect transition="out" filter="checkerboard(across)">
                                      <p:cBhvr>
                                        <p:cTn id="62" dur="500"/>
                                        <p:tgtEl>
                                          <p:spTgt spid="366603"/>
                                        </p:tgtEl>
                                      </p:cBhvr>
                                    </p:animEffect>
                                    <p:set>
                                      <p:cBhvr>
                                        <p:cTn id="63" dur="1" fill="hold">
                                          <p:stCondLst>
                                            <p:cond delay="499"/>
                                          </p:stCondLst>
                                        </p:cTn>
                                        <p:tgtEl>
                                          <p:spTgt spid="366603"/>
                                        </p:tgtEl>
                                        <p:attrNameLst>
                                          <p:attrName>style.visibility</p:attrName>
                                        </p:attrNameLst>
                                      </p:cBhvr>
                                      <p:to>
                                        <p:strVal val="hidden"/>
                                      </p:to>
                                    </p:set>
                                  </p:childTnLst>
                                </p:cTn>
                              </p:par>
                              <p:par>
                                <p:cTn id="64" presetID="5" presetClass="entr" presetSubtype="10" fill="hold" nodeType="withEffect">
                                  <p:stCondLst>
                                    <p:cond delay="0"/>
                                  </p:stCondLst>
                                  <p:childTnLst>
                                    <p:set>
                                      <p:cBhvr>
                                        <p:cTn id="65" dur="1" fill="hold">
                                          <p:stCondLst>
                                            <p:cond delay="0"/>
                                          </p:stCondLst>
                                        </p:cTn>
                                        <p:tgtEl>
                                          <p:spTgt spid="366604"/>
                                        </p:tgtEl>
                                        <p:attrNameLst>
                                          <p:attrName>style.visibility</p:attrName>
                                        </p:attrNameLst>
                                      </p:cBhvr>
                                      <p:to>
                                        <p:strVal val="visible"/>
                                      </p:to>
                                    </p:set>
                                    <p:animEffect transition="in" filter="checkerboard(across)">
                                      <p:cBhvr>
                                        <p:cTn id="66" dur="500"/>
                                        <p:tgtEl>
                                          <p:spTgt spid="36660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xit" presetSubtype="10" fill="hold" nodeType="clickEffect">
                                  <p:stCondLst>
                                    <p:cond delay="0"/>
                                  </p:stCondLst>
                                  <p:childTnLst>
                                    <p:animEffect transition="out" filter="checkerboard(across)">
                                      <p:cBhvr>
                                        <p:cTn id="70" dur="500"/>
                                        <p:tgtEl>
                                          <p:spTgt spid="366604"/>
                                        </p:tgtEl>
                                      </p:cBhvr>
                                    </p:animEffect>
                                    <p:set>
                                      <p:cBhvr>
                                        <p:cTn id="71" dur="1" fill="hold">
                                          <p:stCondLst>
                                            <p:cond delay="499"/>
                                          </p:stCondLst>
                                        </p:cTn>
                                        <p:tgtEl>
                                          <p:spTgt spid="366604"/>
                                        </p:tgtEl>
                                        <p:attrNameLst>
                                          <p:attrName>style.visibility</p:attrName>
                                        </p:attrNameLst>
                                      </p:cBhvr>
                                      <p:to>
                                        <p:strVal val="hidden"/>
                                      </p:to>
                                    </p:set>
                                  </p:childTnLst>
                                </p:cTn>
                              </p:par>
                              <p:par>
                                <p:cTn id="72" presetID="5" presetClass="entr" presetSubtype="10" fill="hold" nodeType="withEffect">
                                  <p:stCondLst>
                                    <p:cond delay="0"/>
                                  </p:stCondLst>
                                  <p:childTnLst>
                                    <p:set>
                                      <p:cBhvr>
                                        <p:cTn id="73" dur="1" fill="hold">
                                          <p:stCondLst>
                                            <p:cond delay="0"/>
                                          </p:stCondLst>
                                        </p:cTn>
                                        <p:tgtEl>
                                          <p:spTgt spid="366605"/>
                                        </p:tgtEl>
                                        <p:attrNameLst>
                                          <p:attrName>style.visibility</p:attrName>
                                        </p:attrNameLst>
                                      </p:cBhvr>
                                      <p:to>
                                        <p:strVal val="visible"/>
                                      </p:to>
                                    </p:set>
                                    <p:animEffect transition="in" filter="checkerboard(across)">
                                      <p:cBhvr>
                                        <p:cTn id="74" dur="500"/>
                                        <p:tgtEl>
                                          <p:spTgt spid="36660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grpId="0" nodeType="clickEffect">
                                  <p:stCondLst>
                                    <p:cond delay="0"/>
                                  </p:stCondLst>
                                  <p:childTnLst>
                                    <p:set>
                                      <p:cBhvr>
                                        <p:cTn id="78" dur="1" fill="hold">
                                          <p:stCondLst>
                                            <p:cond delay="0"/>
                                          </p:stCondLst>
                                        </p:cTn>
                                        <p:tgtEl>
                                          <p:spTgt spid="366606"/>
                                        </p:tgtEl>
                                        <p:attrNameLst>
                                          <p:attrName>style.visibility</p:attrName>
                                        </p:attrNameLst>
                                      </p:cBhvr>
                                      <p:to>
                                        <p:strVal val="visible"/>
                                      </p:to>
                                    </p:set>
                                    <p:animEffect transition="in" filter="checkerboard(across)">
                                      <p:cBhvr>
                                        <p:cTn id="79" dur="500"/>
                                        <p:tgtEl>
                                          <p:spTgt spid="366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66738" y="795338"/>
          <a:ext cx="1466850" cy="390525"/>
        </p:xfrm>
        <a:graphic>
          <a:graphicData uri="http://schemas.openxmlformats.org/presentationml/2006/ole">
            <mc:AlternateContent xmlns:mc="http://schemas.openxmlformats.org/markup-compatibility/2006">
              <mc:Choice xmlns:v="urn:schemas-microsoft-com:vml" Requires="v">
                <p:oleObj spid="_x0000_s11563"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79533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Text Box 3"/>
          <p:cNvSpPr txBox="1">
            <a:spLocks noChangeArrowheads="1"/>
          </p:cNvSpPr>
          <p:nvPr/>
        </p:nvSpPr>
        <p:spPr bwMode="auto">
          <a:xfrm>
            <a:off x="2209800" y="833438"/>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002C78"/>
                </a:solidFill>
                <a:latin typeface="Tahoma" pitchFamily="34" charset="0"/>
              </a:rPr>
              <a:t>Your Global Technology Outsourcing Partner</a:t>
            </a:r>
            <a:r>
              <a:rPr lang="en-US" sz="1400" b="1">
                <a:latin typeface="Tahoma" pitchFamily="34" charset="0"/>
              </a:rPr>
              <a:t> </a:t>
            </a:r>
          </a:p>
        </p:txBody>
      </p:sp>
      <p:sp>
        <p:nvSpPr>
          <p:cNvPr id="9220"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9221"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9222"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9223"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1564"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8"/>
          <p:cNvSpPr>
            <a:spLocks noGrp="1" noChangeArrowheads="1"/>
          </p:cNvSpPr>
          <p:nvPr>
            <p:ph type="subTitle" idx="1"/>
          </p:nvPr>
        </p:nvSpPr>
        <p:spPr>
          <a:xfrm>
            <a:off x="481013" y="2752725"/>
            <a:ext cx="7504112" cy="2713038"/>
          </a:xfrm>
          <a:noFill/>
        </p:spPr>
        <p:txBody>
          <a:bodyPr/>
          <a:lstStyle/>
          <a:p>
            <a:pPr algn="l" eaLnBrk="1" hangingPunct="1">
              <a:lnSpc>
                <a:spcPct val="80000"/>
              </a:lnSpc>
            </a:pPr>
            <a:endParaRPr lang="en-US" b="0" dirty="0" smtClean="0">
              <a:solidFill>
                <a:schemeClr val="bg1"/>
              </a:solidFill>
            </a:endParaRPr>
          </a:p>
          <a:p>
            <a:pPr algn="l" eaLnBrk="1" hangingPunct="1">
              <a:lnSpc>
                <a:spcPct val="80000"/>
              </a:lnSpc>
            </a:pPr>
            <a:r>
              <a:rPr lang="en-US" b="0" dirty="0" smtClean="0">
                <a:solidFill>
                  <a:schemeClr val="bg1"/>
                </a:solidFill>
              </a:rPr>
              <a:t>EPAM Systems, Inc.</a:t>
            </a:r>
          </a:p>
          <a:p>
            <a:pPr algn="l" eaLnBrk="1" hangingPunct="1">
              <a:lnSpc>
                <a:spcPct val="80000"/>
              </a:lnSpc>
            </a:pPr>
            <a:r>
              <a:rPr lang="en-US" b="0" u="sng" dirty="0" smtClean="0">
                <a:solidFill>
                  <a:schemeClr val="bg1"/>
                </a:solidFill>
                <a:hlinkClick r:id="rId8"/>
              </a:rPr>
              <a:t>http://www.epam.com</a:t>
            </a:r>
            <a:endParaRPr lang="en-US" b="0" u="sng" dirty="0" smtClean="0">
              <a:solidFill>
                <a:schemeClr val="bg1"/>
              </a:solidFill>
            </a:endParaRPr>
          </a:p>
          <a:p>
            <a:pPr algn="l" eaLnBrk="1" hangingPunct="1">
              <a:lnSpc>
                <a:spcPct val="80000"/>
              </a:lnSpc>
            </a:pPr>
            <a:endParaRPr lang="en-US" u="sng" dirty="0">
              <a:solidFill>
                <a:schemeClr val="bg1"/>
              </a:solidFill>
            </a:endParaRPr>
          </a:p>
          <a:p>
            <a:pPr algn="l" eaLnBrk="1" hangingPunct="1">
              <a:lnSpc>
                <a:spcPct val="80000"/>
              </a:lnSpc>
            </a:pPr>
            <a:r>
              <a:rPr lang="en-US" dirty="0" smtClean="0">
                <a:solidFill>
                  <a:schemeClr val="bg1"/>
                </a:solidFill>
              </a:rPr>
              <a:t>NTUU “KPI”</a:t>
            </a:r>
          </a:p>
          <a:p>
            <a:pPr algn="l" eaLnBrk="1" hangingPunct="1">
              <a:lnSpc>
                <a:spcPct val="80000"/>
              </a:lnSpc>
            </a:pPr>
            <a:r>
              <a:rPr lang="en-US" u="sng" dirty="0" smtClean="0">
                <a:solidFill>
                  <a:schemeClr val="bg1"/>
                </a:solidFill>
                <a:hlinkClick r:id="rId9"/>
              </a:rPr>
              <a:t>http://kpi.ua</a:t>
            </a:r>
            <a:endParaRPr lang="ru-RU" dirty="0">
              <a:solidFill>
                <a:schemeClr val="bg1"/>
              </a:solidFill>
            </a:endParaRPr>
          </a:p>
          <a:p>
            <a:pPr algn="l" eaLnBrk="1" hangingPunct="1">
              <a:lnSpc>
                <a:spcPct val="80000"/>
              </a:lnSpc>
            </a:pPr>
            <a:endParaRPr lang="ru-RU" dirty="0" smtClean="0">
              <a:solidFill>
                <a:schemeClr val="bg1"/>
              </a:solidFill>
            </a:endParaRPr>
          </a:p>
        </p:txBody>
      </p:sp>
      <p:sp>
        <p:nvSpPr>
          <p:cNvPr id="9225" name="TextBox 1"/>
          <p:cNvSpPr txBox="1">
            <a:spLocks noChangeArrowheads="1"/>
          </p:cNvSpPr>
          <p:nvPr/>
        </p:nvSpPr>
        <p:spPr bwMode="auto">
          <a:xfrm>
            <a:off x="2274888" y="1700213"/>
            <a:ext cx="3592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b="1" dirty="0">
                <a:latin typeface="+mn-lt"/>
              </a:rPr>
              <a:t>Thanks for your attention</a:t>
            </a:r>
            <a:endParaRPr lang="ru-RU" sz="2000" b="1" dirty="0">
              <a:latin typeface="+mn-lt"/>
            </a:endParaRPr>
          </a:p>
        </p:txBody>
      </p:sp>
    </p:spTree>
    <p:extLst>
      <p:ext uri="{BB962C8B-B14F-4D97-AF65-F5344CB8AC3E}">
        <p14:creationId xmlns:p14="http://schemas.microsoft.com/office/powerpoint/2010/main" val="4122120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dirty="0"/>
              <a:t>Example: T</a:t>
            </a:r>
            <a:r>
              <a:rPr lang="en-US" dirty="0" smtClean="0"/>
              <a:t>ests </a:t>
            </a:r>
            <a:r>
              <a:rPr lang="en-US" dirty="0"/>
              <a:t>for a </a:t>
            </a:r>
            <a:r>
              <a:rPr lang="en-US" dirty="0" smtClean="0"/>
              <a:t>stapler</a:t>
            </a:r>
            <a:endParaRPr lang="en-US" dirty="0"/>
          </a:p>
        </p:txBody>
      </p:sp>
      <p:sp>
        <p:nvSpPr>
          <p:cNvPr id="343051" name="Rectangle 11"/>
          <p:cNvSpPr>
            <a:spLocks noChangeArrowheads="1"/>
          </p:cNvSpPr>
          <p:nvPr/>
        </p:nvSpPr>
        <p:spPr bwMode="auto">
          <a:xfrm>
            <a:off x="539552" y="1196752"/>
            <a:ext cx="7848872" cy="19621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800" b="1" dirty="0">
                <a:solidFill>
                  <a:srgbClr val="002B78"/>
                </a:solidFill>
              </a:rPr>
              <a:t>Requirements based testing:</a:t>
            </a:r>
          </a:p>
          <a:p>
            <a:endParaRPr lang="en-US" sz="1800" b="1" dirty="0">
              <a:solidFill>
                <a:srgbClr val="002B78"/>
              </a:solidFill>
            </a:endParaRPr>
          </a:p>
          <a:p>
            <a:r>
              <a:rPr lang="en-US" sz="1800" b="1" dirty="0">
                <a:solidFill>
                  <a:srgbClr val="002B78"/>
                </a:solidFill>
              </a:rPr>
              <a:t>Does the stapler open 180 degrees for tacking?</a:t>
            </a:r>
          </a:p>
          <a:p>
            <a:r>
              <a:rPr lang="en-US" sz="1800" b="1" dirty="0">
                <a:solidFill>
                  <a:srgbClr val="002B78"/>
                </a:solidFill>
              </a:rPr>
              <a:t>Does the anvil have a clincher for curling staples in?</a:t>
            </a:r>
          </a:p>
          <a:p>
            <a:r>
              <a:rPr lang="en-US" sz="1800" b="1" dirty="0">
                <a:solidFill>
                  <a:srgbClr val="002B78"/>
                </a:solidFill>
              </a:rPr>
              <a:t>Does the stapler hold 210 standard staples?</a:t>
            </a:r>
          </a:p>
          <a:p>
            <a:r>
              <a:rPr lang="en-US" sz="1800" b="1" dirty="0">
                <a:solidFill>
                  <a:srgbClr val="002B78"/>
                </a:solidFill>
              </a:rPr>
              <a:t>Does the stapler hold 211 standard staples?</a:t>
            </a:r>
          </a:p>
        </p:txBody>
      </p:sp>
      <p:sp>
        <p:nvSpPr>
          <p:cNvPr id="343054" name="Rectangle 14"/>
          <p:cNvSpPr>
            <a:spLocks noChangeArrowheads="1"/>
          </p:cNvSpPr>
          <p:nvPr/>
        </p:nvSpPr>
        <p:spPr bwMode="auto">
          <a:xfrm>
            <a:off x="539552" y="1720627"/>
            <a:ext cx="7848872" cy="22479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a:solidFill>
                  <a:srgbClr val="002B78"/>
                </a:solidFill>
              </a:rPr>
              <a:t>Functional testing:</a:t>
            </a:r>
          </a:p>
          <a:p>
            <a:endParaRPr lang="en-US" sz="1800" b="1" dirty="0">
              <a:solidFill>
                <a:srgbClr val="002B78"/>
              </a:solidFill>
            </a:endParaRPr>
          </a:p>
          <a:p>
            <a:r>
              <a:rPr lang="en-US" sz="1800" b="1" dirty="0">
                <a:solidFill>
                  <a:srgbClr val="002B78"/>
                </a:solidFill>
              </a:rPr>
              <a:t>Load staples</a:t>
            </a:r>
          </a:p>
          <a:p>
            <a:r>
              <a:rPr lang="en-US" sz="1800" b="1" dirty="0">
                <a:solidFill>
                  <a:srgbClr val="002B78"/>
                </a:solidFill>
              </a:rPr>
              <a:t>Staple 1 paper</a:t>
            </a:r>
          </a:p>
          <a:p>
            <a:r>
              <a:rPr lang="en-US" sz="1800" b="1" dirty="0">
                <a:solidFill>
                  <a:srgbClr val="002B78"/>
                </a:solidFill>
              </a:rPr>
              <a:t>Staple average size document</a:t>
            </a:r>
          </a:p>
          <a:p>
            <a:r>
              <a:rPr lang="en-US" sz="1800" b="1" dirty="0">
                <a:solidFill>
                  <a:srgbClr val="002B78"/>
                </a:solidFill>
              </a:rPr>
              <a:t>Open all that can be opened, move all that can be moved</a:t>
            </a:r>
          </a:p>
        </p:txBody>
      </p:sp>
      <p:sp>
        <p:nvSpPr>
          <p:cNvPr id="343056" name="Rectangle 16"/>
          <p:cNvSpPr>
            <a:spLocks noChangeArrowheads="1"/>
          </p:cNvSpPr>
          <p:nvPr/>
        </p:nvSpPr>
        <p:spPr bwMode="auto">
          <a:xfrm>
            <a:off x="539552" y="2348880"/>
            <a:ext cx="7848872" cy="1706673"/>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a:solidFill>
                  <a:srgbClr val="002B78"/>
                </a:solidFill>
              </a:rPr>
              <a:t>Parallel testing:</a:t>
            </a:r>
          </a:p>
          <a:p>
            <a:endParaRPr lang="en-US" sz="1800" b="1" dirty="0">
              <a:solidFill>
                <a:srgbClr val="002B78"/>
              </a:solidFill>
            </a:endParaRPr>
          </a:p>
          <a:p>
            <a:r>
              <a:rPr lang="en-US" sz="1800" b="1" dirty="0">
                <a:solidFill>
                  <a:srgbClr val="002B78"/>
                </a:solidFill>
              </a:rPr>
              <a:t>How well does this stapler compare to other staplers we make?</a:t>
            </a:r>
          </a:p>
          <a:p>
            <a:r>
              <a:rPr lang="en-US" sz="1800" b="1" dirty="0">
                <a:solidFill>
                  <a:srgbClr val="002B78"/>
                </a:solidFill>
              </a:rPr>
              <a:t>How well does this stapler compare to our competitors stapler?</a:t>
            </a:r>
          </a:p>
          <a:p>
            <a:r>
              <a:rPr lang="en-US" sz="1800" b="1" dirty="0">
                <a:solidFill>
                  <a:srgbClr val="002B78"/>
                </a:solidFill>
              </a:rPr>
              <a:t>How do our performance statistics correspond to our competitors?</a:t>
            </a:r>
          </a:p>
        </p:txBody>
      </p:sp>
      <p:sp>
        <p:nvSpPr>
          <p:cNvPr id="343057" name="Rectangle 17"/>
          <p:cNvSpPr>
            <a:spLocks noChangeArrowheads="1"/>
          </p:cNvSpPr>
          <p:nvPr/>
        </p:nvSpPr>
        <p:spPr bwMode="auto">
          <a:xfrm>
            <a:off x="539552" y="2873152"/>
            <a:ext cx="7848872" cy="33718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a:solidFill>
                  <a:srgbClr val="002B78"/>
                </a:solidFill>
              </a:rPr>
              <a:t>Scenario testing:</a:t>
            </a:r>
          </a:p>
          <a:p>
            <a:endParaRPr lang="en-US" sz="1800" b="1" dirty="0">
              <a:solidFill>
                <a:srgbClr val="002B78"/>
              </a:solidFill>
            </a:endParaRPr>
          </a:p>
          <a:p>
            <a:r>
              <a:rPr lang="en-US" sz="1800" b="1" dirty="0">
                <a:solidFill>
                  <a:srgbClr val="002B78"/>
                </a:solidFill>
              </a:rPr>
              <a:t>Use the stapler in a typical day for:</a:t>
            </a:r>
          </a:p>
          <a:p>
            <a:r>
              <a:rPr lang="en-US" sz="1800" b="1" dirty="0">
                <a:solidFill>
                  <a:srgbClr val="002B78"/>
                </a:solidFill>
              </a:rPr>
              <a:t>a secretary</a:t>
            </a:r>
          </a:p>
          <a:p>
            <a:r>
              <a:rPr lang="en-US" sz="1800" b="1" dirty="0">
                <a:solidFill>
                  <a:srgbClr val="002B78"/>
                </a:solidFill>
              </a:rPr>
              <a:t>a teacher</a:t>
            </a:r>
          </a:p>
          <a:p>
            <a:r>
              <a:rPr lang="en-US" sz="1800" b="1" dirty="0">
                <a:solidFill>
                  <a:srgbClr val="002B78"/>
                </a:solidFill>
              </a:rPr>
              <a:t>a student</a:t>
            </a:r>
          </a:p>
          <a:p>
            <a:r>
              <a:rPr lang="en-US" sz="1800" b="1" dirty="0">
                <a:solidFill>
                  <a:srgbClr val="002B78"/>
                </a:solidFill>
              </a:rPr>
              <a:t>a waiter</a:t>
            </a:r>
          </a:p>
          <a:p>
            <a:r>
              <a:rPr lang="en-US" sz="1800" b="1" dirty="0">
                <a:solidFill>
                  <a:srgbClr val="002B78"/>
                </a:solidFill>
              </a:rPr>
              <a:t>a checkout clerk</a:t>
            </a:r>
          </a:p>
          <a:p>
            <a:r>
              <a:rPr lang="en-US" sz="1800" b="1" dirty="0">
                <a:solidFill>
                  <a:srgbClr val="002B78"/>
                </a:solidFill>
              </a:rPr>
              <a:t>a shipping yard attendant</a:t>
            </a:r>
          </a:p>
          <a:p>
            <a:r>
              <a:rPr lang="en-US" sz="1800" b="1" dirty="0">
                <a:solidFill>
                  <a:srgbClr val="002B78"/>
                </a:solidFill>
              </a:rPr>
              <a:t>a construction foreman</a:t>
            </a:r>
          </a:p>
          <a:p>
            <a:r>
              <a:rPr lang="en-US" sz="1800" b="1" dirty="0">
                <a:solidFill>
                  <a:srgbClr val="002B78"/>
                </a:solidFill>
              </a:rPr>
              <a:t>…</a:t>
            </a:r>
          </a:p>
        </p:txBody>
      </p:sp>
      <p:sp>
        <p:nvSpPr>
          <p:cNvPr id="343062" name="Rectangle 22"/>
          <p:cNvSpPr>
            <a:spLocks noChangeArrowheads="1"/>
          </p:cNvSpPr>
          <p:nvPr/>
        </p:nvSpPr>
        <p:spPr bwMode="auto">
          <a:xfrm>
            <a:off x="539552" y="3429000"/>
            <a:ext cx="7848872" cy="2816002"/>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a:solidFill>
                  <a:srgbClr val="002B78"/>
                </a:solidFill>
              </a:rPr>
              <a:t>Fault Injection:</a:t>
            </a:r>
          </a:p>
          <a:p>
            <a:endParaRPr lang="en-US" sz="1800" b="1" dirty="0">
              <a:solidFill>
                <a:srgbClr val="002B78"/>
              </a:solidFill>
            </a:endParaRPr>
          </a:p>
          <a:p>
            <a:r>
              <a:rPr lang="en-US" sz="1800" b="1" dirty="0">
                <a:solidFill>
                  <a:srgbClr val="002B78"/>
                </a:solidFill>
              </a:rPr>
              <a:t>What happens if I clog the staple exit? How big an obstruction does it need to be to stop the stapler from working?</a:t>
            </a:r>
          </a:p>
          <a:p>
            <a:r>
              <a:rPr lang="en-US" sz="1800" b="1" dirty="0">
                <a:solidFill>
                  <a:srgbClr val="002B78"/>
                </a:solidFill>
              </a:rPr>
              <a:t>If a staple is jammed, how easy is it to remove the staple?</a:t>
            </a:r>
          </a:p>
          <a:p>
            <a:r>
              <a:rPr lang="en-US" sz="1800" b="1" dirty="0">
                <a:solidFill>
                  <a:srgbClr val="002B78"/>
                </a:solidFill>
              </a:rPr>
              <a:t>If I bend the staple magazine, can I still staple?</a:t>
            </a:r>
          </a:p>
          <a:p>
            <a:r>
              <a:rPr lang="en-US" sz="1800" b="1" dirty="0">
                <a:solidFill>
                  <a:srgbClr val="002B78"/>
                </a:solidFill>
              </a:rPr>
              <a:t>What if I use a staple other than a standard staple?</a:t>
            </a:r>
          </a:p>
          <a:p>
            <a:r>
              <a:rPr lang="en-US" sz="1800" b="1" dirty="0">
                <a:solidFill>
                  <a:srgbClr val="002B78"/>
                </a:solidFill>
              </a:rPr>
              <a:t>What if I staple something other then a paper-based product (plastic, wood, etc…)?</a:t>
            </a:r>
          </a:p>
        </p:txBody>
      </p:sp>
      <p:sp>
        <p:nvSpPr>
          <p:cNvPr id="343055" name="Rectangle 15"/>
          <p:cNvSpPr>
            <a:spLocks noChangeArrowheads="1"/>
          </p:cNvSpPr>
          <p:nvPr/>
        </p:nvSpPr>
        <p:spPr bwMode="auto">
          <a:xfrm>
            <a:off x="539552" y="3968527"/>
            <a:ext cx="7848871" cy="2276476"/>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a:solidFill>
                  <a:srgbClr val="002B78"/>
                </a:solidFill>
              </a:rPr>
              <a:t>GUI:</a:t>
            </a:r>
          </a:p>
          <a:p>
            <a:endParaRPr lang="en-US" sz="1800" b="1" dirty="0">
              <a:solidFill>
                <a:srgbClr val="002B78"/>
              </a:solidFill>
            </a:endParaRPr>
          </a:p>
          <a:p>
            <a:r>
              <a:rPr lang="en-US" sz="1800" b="1" dirty="0">
                <a:solidFill>
                  <a:srgbClr val="002B78"/>
                </a:solidFill>
              </a:rPr>
              <a:t>Dimensions:  Is the stapler 43.18 mm tall?</a:t>
            </a:r>
          </a:p>
          <a:p>
            <a:r>
              <a:rPr lang="en-US" sz="1800" b="1" dirty="0">
                <a:solidFill>
                  <a:srgbClr val="002B78"/>
                </a:solidFill>
              </a:rPr>
              <a:t>Color:  Is the stapler black?</a:t>
            </a:r>
          </a:p>
          <a:p>
            <a:r>
              <a:rPr lang="en-US" sz="1800" b="1" dirty="0">
                <a:solidFill>
                  <a:srgbClr val="002B78"/>
                </a:solidFill>
              </a:rPr>
              <a:t>Is the logo clearly visible?</a:t>
            </a:r>
          </a:p>
          <a:p>
            <a:endParaRPr lang="en-US" sz="1800" b="1" dirty="0">
              <a:solidFill>
                <a:srgbClr val="002B78"/>
              </a:solidFill>
            </a:endParaRPr>
          </a:p>
          <a:p>
            <a:endParaRPr lang="en-US" sz="1800" b="1" dirty="0">
              <a:solidFill>
                <a:srgbClr val="002B78"/>
              </a:solidFill>
            </a:endParaRPr>
          </a:p>
          <a:p>
            <a:endParaRPr lang="en-US" sz="1800" b="1" dirty="0">
              <a:solidFill>
                <a:srgbClr val="002B78"/>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6</a:t>
            </a:fld>
            <a:endParaRPr lang="ru-RU"/>
          </a:p>
        </p:txBody>
      </p:sp>
    </p:spTree>
    <p:extLst>
      <p:ext uri="{BB962C8B-B14F-4D97-AF65-F5344CB8AC3E}">
        <p14:creationId xmlns:p14="http://schemas.microsoft.com/office/powerpoint/2010/main" val="2398712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3054"/>
                                        </p:tgtEl>
                                        <p:attrNameLst>
                                          <p:attrName>style.visibility</p:attrName>
                                        </p:attrNameLst>
                                      </p:cBhvr>
                                      <p:to>
                                        <p:strVal val="visible"/>
                                      </p:to>
                                    </p:set>
                                    <p:anim calcmode="lin" valueType="num">
                                      <p:cBhvr additive="base">
                                        <p:cTn id="7" dur="500" fill="hold"/>
                                        <p:tgtEl>
                                          <p:spTgt spid="343054"/>
                                        </p:tgtEl>
                                        <p:attrNameLst>
                                          <p:attrName>ppt_x</p:attrName>
                                        </p:attrNameLst>
                                      </p:cBhvr>
                                      <p:tavLst>
                                        <p:tav tm="0">
                                          <p:val>
                                            <p:strVal val="1+#ppt_w/2"/>
                                          </p:val>
                                        </p:tav>
                                        <p:tav tm="100000">
                                          <p:val>
                                            <p:strVal val="#ppt_x"/>
                                          </p:val>
                                        </p:tav>
                                      </p:tavLst>
                                    </p:anim>
                                    <p:anim calcmode="lin" valueType="num">
                                      <p:cBhvr additive="base">
                                        <p:cTn id="8" dur="500" fill="hold"/>
                                        <p:tgtEl>
                                          <p:spTgt spid="3430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3056"/>
                                        </p:tgtEl>
                                        <p:attrNameLst>
                                          <p:attrName>style.visibility</p:attrName>
                                        </p:attrNameLst>
                                      </p:cBhvr>
                                      <p:to>
                                        <p:strVal val="visible"/>
                                      </p:to>
                                    </p:set>
                                    <p:anim calcmode="lin" valueType="num">
                                      <p:cBhvr additive="base">
                                        <p:cTn id="13" dur="500" fill="hold"/>
                                        <p:tgtEl>
                                          <p:spTgt spid="343056"/>
                                        </p:tgtEl>
                                        <p:attrNameLst>
                                          <p:attrName>ppt_x</p:attrName>
                                        </p:attrNameLst>
                                      </p:cBhvr>
                                      <p:tavLst>
                                        <p:tav tm="0">
                                          <p:val>
                                            <p:strVal val="1+#ppt_w/2"/>
                                          </p:val>
                                        </p:tav>
                                        <p:tav tm="100000">
                                          <p:val>
                                            <p:strVal val="#ppt_x"/>
                                          </p:val>
                                        </p:tav>
                                      </p:tavLst>
                                    </p:anim>
                                    <p:anim calcmode="lin" valueType="num">
                                      <p:cBhvr additive="base">
                                        <p:cTn id="14" dur="500" fill="hold"/>
                                        <p:tgtEl>
                                          <p:spTgt spid="3430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3057"/>
                                        </p:tgtEl>
                                        <p:attrNameLst>
                                          <p:attrName>style.visibility</p:attrName>
                                        </p:attrNameLst>
                                      </p:cBhvr>
                                      <p:to>
                                        <p:strVal val="visible"/>
                                      </p:to>
                                    </p:set>
                                    <p:anim calcmode="lin" valueType="num">
                                      <p:cBhvr additive="base">
                                        <p:cTn id="19" dur="500" fill="hold"/>
                                        <p:tgtEl>
                                          <p:spTgt spid="343057"/>
                                        </p:tgtEl>
                                        <p:attrNameLst>
                                          <p:attrName>ppt_x</p:attrName>
                                        </p:attrNameLst>
                                      </p:cBhvr>
                                      <p:tavLst>
                                        <p:tav tm="0">
                                          <p:val>
                                            <p:strVal val="1+#ppt_w/2"/>
                                          </p:val>
                                        </p:tav>
                                        <p:tav tm="100000">
                                          <p:val>
                                            <p:strVal val="#ppt_x"/>
                                          </p:val>
                                        </p:tav>
                                      </p:tavLst>
                                    </p:anim>
                                    <p:anim calcmode="lin" valueType="num">
                                      <p:cBhvr additive="base">
                                        <p:cTn id="20" dur="500" fill="hold"/>
                                        <p:tgtEl>
                                          <p:spTgt spid="3430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3062"/>
                                        </p:tgtEl>
                                        <p:attrNameLst>
                                          <p:attrName>style.visibility</p:attrName>
                                        </p:attrNameLst>
                                      </p:cBhvr>
                                      <p:to>
                                        <p:strVal val="visible"/>
                                      </p:to>
                                    </p:set>
                                    <p:anim calcmode="lin" valueType="num">
                                      <p:cBhvr additive="base">
                                        <p:cTn id="25" dur="500" fill="hold"/>
                                        <p:tgtEl>
                                          <p:spTgt spid="343062"/>
                                        </p:tgtEl>
                                        <p:attrNameLst>
                                          <p:attrName>ppt_x</p:attrName>
                                        </p:attrNameLst>
                                      </p:cBhvr>
                                      <p:tavLst>
                                        <p:tav tm="0">
                                          <p:val>
                                            <p:strVal val="1+#ppt_w/2"/>
                                          </p:val>
                                        </p:tav>
                                        <p:tav tm="100000">
                                          <p:val>
                                            <p:strVal val="#ppt_x"/>
                                          </p:val>
                                        </p:tav>
                                      </p:tavLst>
                                    </p:anim>
                                    <p:anim calcmode="lin" valueType="num">
                                      <p:cBhvr additive="base">
                                        <p:cTn id="26" dur="500" fill="hold"/>
                                        <p:tgtEl>
                                          <p:spTgt spid="34306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3055"/>
                                        </p:tgtEl>
                                        <p:attrNameLst>
                                          <p:attrName>style.visibility</p:attrName>
                                        </p:attrNameLst>
                                      </p:cBhvr>
                                      <p:to>
                                        <p:strVal val="visible"/>
                                      </p:to>
                                    </p:set>
                                    <p:anim calcmode="lin" valueType="num">
                                      <p:cBhvr additive="base">
                                        <p:cTn id="31" dur="500" fill="hold"/>
                                        <p:tgtEl>
                                          <p:spTgt spid="343055"/>
                                        </p:tgtEl>
                                        <p:attrNameLst>
                                          <p:attrName>ppt_x</p:attrName>
                                        </p:attrNameLst>
                                      </p:cBhvr>
                                      <p:tavLst>
                                        <p:tav tm="0">
                                          <p:val>
                                            <p:strVal val="1+#ppt_w/2"/>
                                          </p:val>
                                        </p:tav>
                                        <p:tav tm="100000">
                                          <p:val>
                                            <p:strVal val="#ppt_x"/>
                                          </p:val>
                                        </p:tav>
                                      </p:tavLst>
                                    </p:anim>
                                    <p:anim calcmode="lin" valueType="num">
                                      <p:cBhvr additive="base">
                                        <p:cTn id="32" dur="500" fill="hold"/>
                                        <p:tgtEl>
                                          <p:spTgt spid="343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4" grpId="0" animBg="1"/>
      <p:bldP spid="343056" grpId="0" animBg="1"/>
      <p:bldP spid="343057" grpId="0" animBg="1"/>
      <p:bldP spid="343062" grpId="0" animBg="1"/>
      <p:bldP spid="3430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20" name="Rectangle 8"/>
          <p:cNvSpPr>
            <a:spLocks noChangeArrowheads="1"/>
          </p:cNvSpPr>
          <p:nvPr/>
        </p:nvSpPr>
        <p:spPr bwMode="auto">
          <a:xfrm>
            <a:off x="450416" y="1238250"/>
            <a:ext cx="8280920" cy="40195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a:solidFill>
                  <a:srgbClr val="002B78"/>
                </a:solidFill>
              </a:rPr>
              <a:t>Usability testing:</a:t>
            </a:r>
          </a:p>
          <a:p>
            <a:endParaRPr lang="en-US" sz="1800" b="1">
              <a:solidFill>
                <a:srgbClr val="002B78"/>
              </a:solidFill>
            </a:endParaRPr>
          </a:p>
          <a:p>
            <a:r>
              <a:rPr lang="en-US" sz="1800" b="1">
                <a:solidFill>
                  <a:srgbClr val="002B78"/>
                </a:solidFill>
              </a:rPr>
              <a:t> Do we have complaints that we can use as tests?</a:t>
            </a:r>
          </a:p>
          <a:p>
            <a:r>
              <a:rPr lang="en-US" sz="1800" b="1">
                <a:solidFill>
                  <a:srgbClr val="002B78"/>
                </a:solidFill>
              </a:rPr>
              <a:t> Do we have customers to beta test this product?</a:t>
            </a:r>
          </a:p>
          <a:p>
            <a:r>
              <a:rPr lang="en-US" sz="1800" b="1">
                <a:solidFill>
                  <a:srgbClr val="002B78"/>
                </a:solidFill>
              </a:rPr>
              <a:t> How long does it take a user to re-load the stapler?</a:t>
            </a:r>
          </a:p>
          <a:p>
            <a:r>
              <a:rPr lang="en-US" sz="1800" b="1">
                <a:solidFill>
                  <a:srgbClr val="002B78"/>
                </a:solidFill>
              </a:rPr>
              <a:t> How long does it take a user to figure out how to use the stapler?</a:t>
            </a:r>
          </a:p>
          <a:p>
            <a:r>
              <a:rPr lang="en-US" sz="1800" b="1">
                <a:solidFill>
                  <a:srgbClr val="002B78"/>
                </a:solidFill>
              </a:rPr>
              <a:t> Is there text telling correct type of staples?</a:t>
            </a:r>
          </a:p>
          <a:p>
            <a:r>
              <a:rPr lang="en-US" sz="1800" b="1">
                <a:solidFill>
                  <a:srgbClr val="002B78"/>
                </a:solidFill>
              </a:rPr>
              <a:t> Is there  text telling make and model number?</a:t>
            </a:r>
          </a:p>
          <a:p>
            <a:r>
              <a:rPr lang="en-US" sz="1800" b="1">
                <a:solidFill>
                  <a:srgbClr val="002B78"/>
                </a:solidFill>
              </a:rPr>
              <a:t> Who are our users? What are they looking for in a stapler?</a:t>
            </a:r>
          </a:p>
          <a:p>
            <a:r>
              <a:rPr lang="en-US" sz="1800" b="1">
                <a:solidFill>
                  <a:srgbClr val="002B78"/>
                </a:solidFill>
              </a:rPr>
              <a:t> Where will they be using our stapler?</a:t>
            </a:r>
          </a:p>
          <a:p>
            <a:r>
              <a:rPr lang="en-US" sz="1800" b="1">
                <a:solidFill>
                  <a:srgbClr val="002B78"/>
                </a:solidFill>
              </a:rPr>
              <a:t> How loud is the sound of the stapler stapling? </a:t>
            </a:r>
          </a:p>
          <a:p>
            <a:r>
              <a:rPr lang="en-US" sz="1800" b="1">
                <a:solidFill>
                  <a:srgbClr val="002B78"/>
                </a:solidFill>
              </a:rPr>
              <a:t> What happens if I staple materials other than paper?</a:t>
            </a:r>
          </a:p>
          <a:p>
            <a:r>
              <a:rPr lang="en-US" sz="1800" b="1">
                <a:solidFill>
                  <a:srgbClr val="002B78"/>
                </a:solidFill>
              </a:rPr>
              <a:t> What happens if I staple nothing at all?</a:t>
            </a:r>
          </a:p>
          <a:p>
            <a:r>
              <a:rPr lang="en-US" sz="1800" b="1">
                <a:solidFill>
                  <a:srgbClr val="002B78"/>
                </a:solidFill>
              </a:rPr>
              <a:t> Can left hand users operate the stapler?</a:t>
            </a:r>
          </a:p>
        </p:txBody>
      </p:sp>
      <p:sp>
        <p:nvSpPr>
          <p:cNvPr id="371714" name="Rectangle 2"/>
          <p:cNvSpPr>
            <a:spLocks noGrp="1" noChangeArrowheads="1"/>
          </p:cNvSpPr>
          <p:nvPr>
            <p:ph type="title"/>
          </p:nvPr>
        </p:nvSpPr>
        <p:spPr/>
        <p:txBody>
          <a:bodyPr>
            <a:normAutofit/>
          </a:bodyPr>
          <a:lstStyle/>
          <a:p>
            <a:r>
              <a:rPr lang="en-US" dirty="0"/>
              <a:t>Example: </a:t>
            </a:r>
            <a:r>
              <a:rPr lang="en-US" dirty="0" smtClean="0"/>
              <a:t>Tests </a:t>
            </a:r>
            <a:r>
              <a:rPr lang="en-US" dirty="0"/>
              <a:t>f</a:t>
            </a:r>
            <a:r>
              <a:rPr lang="en-US" dirty="0" smtClean="0"/>
              <a:t>or </a:t>
            </a:r>
            <a:r>
              <a:rPr lang="en-US" dirty="0"/>
              <a:t>a </a:t>
            </a:r>
            <a:r>
              <a:rPr lang="en-US" dirty="0" smtClean="0"/>
              <a:t>Stapler</a:t>
            </a:r>
            <a:endParaRPr lang="en-US" dirty="0"/>
          </a:p>
        </p:txBody>
      </p:sp>
      <p:sp>
        <p:nvSpPr>
          <p:cNvPr id="371721" name="Rectangle 9"/>
          <p:cNvSpPr>
            <a:spLocks noChangeArrowheads="1"/>
          </p:cNvSpPr>
          <p:nvPr/>
        </p:nvSpPr>
        <p:spPr bwMode="auto">
          <a:xfrm>
            <a:off x="450416" y="1689354"/>
            <a:ext cx="8280920" cy="39624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Font typeface="Verdana" pitchFamily="34" charset="0"/>
              <a:buNone/>
            </a:pPr>
            <a:r>
              <a:rPr lang="en-US" sz="1800" b="1">
                <a:solidFill>
                  <a:srgbClr val="002B78"/>
                </a:solidFill>
              </a:rPr>
              <a:t>Packaging/documentation:</a:t>
            </a:r>
          </a:p>
          <a:p>
            <a:pPr eaLnBrk="1" hangingPunct="1">
              <a:spcBef>
                <a:spcPct val="20000"/>
              </a:spcBef>
              <a:buFont typeface="Verdana" pitchFamily="34" charset="0"/>
              <a:buNone/>
            </a:pPr>
            <a:endParaRPr lang="en-US" sz="1800" b="1">
              <a:solidFill>
                <a:srgbClr val="002B78"/>
              </a:solidFill>
            </a:endParaRPr>
          </a:p>
          <a:p>
            <a:pPr eaLnBrk="1" hangingPunct="1">
              <a:spcBef>
                <a:spcPct val="20000"/>
              </a:spcBef>
              <a:buFont typeface="Verdana" pitchFamily="34" charset="0"/>
              <a:buNone/>
            </a:pPr>
            <a:r>
              <a:rPr lang="en-US" sz="1800" b="1">
                <a:solidFill>
                  <a:srgbClr val="002B78"/>
                </a:solidFill>
              </a:rPr>
              <a:t>Is there a copy of the warranty in the packaging?</a:t>
            </a:r>
          </a:p>
          <a:p>
            <a:pPr eaLnBrk="1" hangingPunct="1">
              <a:spcBef>
                <a:spcPct val="20000"/>
              </a:spcBef>
              <a:buFont typeface="Verdana" pitchFamily="34" charset="0"/>
              <a:buNone/>
            </a:pPr>
            <a:r>
              <a:rPr lang="en-US" sz="1800" b="1">
                <a:solidFill>
                  <a:srgbClr val="002B78"/>
                </a:solidFill>
              </a:rPr>
              <a:t>Is the product clearly identified on the packaging?</a:t>
            </a:r>
          </a:p>
          <a:p>
            <a:pPr eaLnBrk="1" hangingPunct="1">
              <a:spcBef>
                <a:spcPct val="20000"/>
              </a:spcBef>
              <a:buFont typeface="Verdana" pitchFamily="34" charset="0"/>
              <a:buNone/>
            </a:pPr>
            <a:r>
              <a:rPr lang="en-US" sz="1800" b="1">
                <a:solidFill>
                  <a:srgbClr val="002B78"/>
                </a:solidFill>
              </a:rPr>
              <a:t>Is the packaging easy to open?</a:t>
            </a:r>
          </a:p>
          <a:p>
            <a:pPr eaLnBrk="1" hangingPunct="1">
              <a:spcBef>
                <a:spcPct val="20000"/>
              </a:spcBef>
              <a:buFont typeface="Verdana" pitchFamily="34" charset="0"/>
              <a:buNone/>
            </a:pPr>
            <a:r>
              <a:rPr lang="en-US" sz="1800" b="1">
                <a:solidFill>
                  <a:srgbClr val="002B78"/>
                </a:solidFill>
              </a:rPr>
              <a:t>Is our packaging harmful to the environment?</a:t>
            </a:r>
          </a:p>
          <a:p>
            <a:pPr eaLnBrk="1" hangingPunct="1">
              <a:spcBef>
                <a:spcPct val="20000"/>
              </a:spcBef>
              <a:buFont typeface="Verdana" pitchFamily="34" charset="0"/>
              <a:buNone/>
            </a:pPr>
            <a:r>
              <a:rPr lang="en-US" sz="1800" b="1">
                <a:solidFill>
                  <a:srgbClr val="002B78"/>
                </a:solidFill>
              </a:rPr>
              <a:t>Does the packaging contain any claims we did not test against?</a:t>
            </a:r>
          </a:p>
          <a:p>
            <a:pPr eaLnBrk="1" hangingPunct="1">
              <a:spcBef>
                <a:spcPct val="20000"/>
              </a:spcBef>
              <a:buFont typeface="Verdana" pitchFamily="34" charset="0"/>
              <a:buNone/>
            </a:pPr>
            <a:r>
              <a:rPr lang="en-US" sz="1800" b="1">
                <a:solidFill>
                  <a:srgbClr val="002B78"/>
                </a:solidFill>
              </a:rPr>
              <a:t>Does the packaging/website/catalog show similar information?</a:t>
            </a:r>
          </a:p>
          <a:p>
            <a:pPr eaLnBrk="1" hangingPunct="1">
              <a:spcBef>
                <a:spcPct val="20000"/>
              </a:spcBef>
              <a:buFont typeface="Verdana" pitchFamily="34" charset="0"/>
              <a:buNone/>
            </a:pPr>
            <a:r>
              <a:rPr lang="en-US" sz="1800" b="1">
                <a:solidFill>
                  <a:srgbClr val="002B78"/>
                </a:solidFill>
              </a:rPr>
              <a:t>Is the packaging and warranty printed in the same language as the stapler is sold?</a:t>
            </a:r>
          </a:p>
          <a:p>
            <a:pPr eaLnBrk="1" hangingPunct="1">
              <a:spcBef>
                <a:spcPct val="20000"/>
              </a:spcBef>
              <a:buFont typeface="Verdana" pitchFamily="34" charset="0"/>
              <a:buNone/>
            </a:pPr>
            <a:r>
              <a:rPr lang="en-US" sz="1800" b="1">
                <a:solidFill>
                  <a:srgbClr val="002B78"/>
                </a:solidFill>
              </a:rPr>
              <a:t>Are there any grammar/spelling errors in the documentation?</a:t>
            </a:r>
          </a:p>
        </p:txBody>
      </p:sp>
      <p:sp>
        <p:nvSpPr>
          <p:cNvPr id="371716" name="Rectangle 4"/>
          <p:cNvSpPr>
            <a:spLocks noChangeArrowheads="1"/>
          </p:cNvSpPr>
          <p:nvPr/>
        </p:nvSpPr>
        <p:spPr bwMode="auto">
          <a:xfrm>
            <a:off x="450416" y="2348880"/>
            <a:ext cx="8280920" cy="354330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a:solidFill>
                  <a:srgbClr val="002B78"/>
                </a:solidFill>
              </a:rPr>
              <a:t>Stress testing:</a:t>
            </a:r>
          </a:p>
          <a:p>
            <a:endParaRPr lang="en-US" sz="1800" b="1">
              <a:solidFill>
                <a:srgbClr val="002B78"/>
              </a:solidFill>
            </a:endParaRPr>
          </a:p>
          <a:p>
            <a:r>
              <a:rPr lang="en-US" sz="1800" b="1">
                <a:solidFill>
                  <a:srgbClr val="002B78"/>
                </a:solidFill>
              </a:rPr>
              <a:t>At what temperature does the plastic melt?</a:t>
            </a:r>
          </a:p>
          <a:p>
            <a:r>
              <a:rPr lang="en-US" sz="1800" b="1">
                <a:solidFill>
                  <a:srgbClr val="002B78"/>
                </a:solidFill>
              </a:rPr>
              <a:t>At what cold temperature does the stapler cease to function?</a:t>
            </a:r>
          </a:p>
          <a:p>
            <a:r>
              <a:rPr lang="en-US" sz="1800" b="1">
                <a:solidFill>
                  <a:srgbClr val="002B78"/>
                </a:solidFill>
              </a:rPr>
              <a:t>How many pounds of pressure is necessary to break it?</a:t>
            </a:r>
          </a:p>
          <a:p>
            <a:r>
              <a:rPr lang="en-US" sz="1800" b="1">
                <a:solidFill>
                  <a:srgbClr val="002B78"/>
                </a:solidFill>
              </a:rPr>
              <a:t>Does it  work under water?</a:t>
            </a:r>
          </a:p>
          <a:p>
            <a:r>
              <a:rPr lang="en-US" sz="1800" b="1">
                <a:solidFill>
                  <a:srgbClr val="002B78"/>
                </a:solidFill>
              </a:rPr>
              <a:t>Does it work in the desert or on the beach (effect of sand on moving parts)?</a:t>
            </a:r>
          </a:p>
          <a:p>
            <a:r>
              <a:rPr lang="en-US" sz="1800" b="1">
                <a:solidFill>
                  <a:srgbClr val="002B78"/>
                </a:solidFill>
              </a:rPr>
              <a:t>What happens if I drop it from my desk?</a:t>
            </a:r>
          </a:p>
          <a:p>
            <a:r>
              <a:rPr lang="en-US" sz="1800" b="1">
                <a:solidFill>
                  <a:srgbClr val="002B78"/>
                </a:solidFill>
              </a:rPr>
              <a:t>What if I drop it from the second story?</a:t>
            </a:r>
          </a:p>
          <a:p>
            <a:endParaRPr lang="en-US" sz="1800" b="1">
              <a:solidFill>
                <a:srgbClr val="002B78"/>
              </a:solidFill>
            </a:endParaRPr>
          </a:p>
          <a:p>
            <a:endParaRPr lang="en-US" sz="1800" b="1">
              <a:solidFill>
                <a:srgbClr val="002B78"/>
              </a:solidFill>
            </a:endParaRPr>
          </a:p>
        </p:txBody>
      </p:sp>
      <p:sp>
        <p:nvSpPr>
          <p:cNvPr id="371719" name="Rectangle 7"/>
          <p:cNvSpPr>
            <a:spLocks noChangeArrowheads="1"/>
          </p:cNvSpPr>
          <p:nvPr/>
        </p:nvSpPr>
        <p:spPr bwMode="auto">
          <a:xfrm>
            <a:off x="450416" y="2924175"/>
            <a:ext cx="8280920" cy="31051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spcBef>
                <a:spcPct val="20000"/>
              </a:spcBef>
              <a:buFont typeface="Verdana" pitchFamily="34" charset="0"/>
              <a:buNone/>
            </a:pPr>
            <a:r>
              <a:rPr lang="en-US" sz="1800" b="1" dirty="0">
                <a:solidFill>
                  <a:srgbClr val="002B78"/>
                </a:solidFill>
              </a:rPr>
              <a:t>Performance testing:</a:t>
            </a:r>
          </a:p>
          <a:p>
            <a:pPr eaLnBrk="1" hangingPunct="1">
              <a:spcBef>
                <a:spcPct val="20000"/>
              </a:spcBef>
              <a:buFont typeface="Verdana" pitchFamily="34" charset="0"/>
              <a:buNone/>
            </a:pPr>
            <a:endParaRPr lang="en-US" sz="1800" b="1" dirty="0">
              <a:solidFill>
                <a:srgbClr val="002B78"/>
              </a:solidFill>
            </a:endParaRPr>
          </a:p>
          <a:p>
            <a:pPr eaLnBrk="1" hangingPunct="1">
              <a:spcBef>
                <a:spcPct val="20000"/>
              </a:spcBef>
              <a:buFont typeface="Verdana" pitchFamily="34" charset="0"/>
              <a:buNone/>
            </a:pPr>
            <a:r>
              <a:rPr lang="en-US" sz="1800" b="1" dirty="0">
                <a:solidFill>
                  <a:srgbClr val="002B78"/>
                </a:solidFill>
              </a:rPr>
              <a:t>How many staples can be stapled in the stapler’s use-full life?</a:t>
            </a:r>
          </a:p>
          <a:p>
            <a:pPr eaLnBrk="1" hangingPunct="1">
              <a:spcBef>
                <a:spcPct val="20000"/>
              </a:spcBef>
              <a:buFont typeface="Verdana" pitchFamily="34" charset="0"/>
              <a:buNone/>
            </a:pPr>
            <a:r>
              <a:rPr lang="en-US" sz="1800" b="1" dirty="0">
                <a:solidFill>
                  <a:srgbClr val="002B78"/>
                </a:solidFill>
              </a:rPr>
              <a:t>How long does it take to successfully complete a single staple?</a:t>
            </a:r>
          </a:p>
          <a:p>
            <a:pPr eaLnBrk="1" hangingPunct="1">
              <a:spcBef>
                <a:spcPct val="20000"/>
              </a:spcBef>
              <a:buFont typeface="Verdana" pitchFamily="34" charset="0"/>
              <a:buNone/>
            </a:pPr>
            <a:r>
              <a:rPr lang="en-US" sz="1800" b="1" dirty="0">
                <a:solidFill>
                  <a:srgbClr val="002B78"/>
                </a:solidFill>
              </a:rPr>
              <a:t>How many times can the stapler be reloaded with staples before there is a noticeable loss of functionality on the staple pusher spring?</a:t>
            </a:r>
          </a:p>
          <a:p>
            <a:pPr eaLnBrk="1" hangingPunct="1">
              <a:spcBef>
                <a:spcPct val="20000"/>
              </a:spcBef>
              <a:buFont typeface="Verdana" pitchFamily="34" charset="0"/>
              <a:buNone/>
            </a:pPr>
            <a:r>
              <a:rPr lang="en-US" sz="1800" b="1" dirty="0">
                <a:solidFill>
                  <a:srgbClr val="002B78"/>
                </a:solidFill>
              </a:rPr>
              <a:t>How many pieces of “standard” paper can be stapled before there is a noticeable effect on performance?</a:t>
            </a:r>
          </a:p>
        </p:txBody>
      </p:sp>
      <p:sp>
        <p:nvSpPr>
          <p:cNvPr id="371717" name="Rectangle 5"/>
          <p:cNvSpPr>
            <a:spLocks noChangeArrowheads="1"/>
          </p:cNvSpPr>
          <p:nvPr/>
        </p:nvSpPr>
        <p:spPr bwMode="auto">
          <a:xfrm>
            <a:off x="450416" y="3668247"/>
            <a:ext cx="8280920" cy="236107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smtClean="0">
                <a:solidFill>
                  <a:srgbClr val="002B78"/>
                </a:solidFill>
              </a:rPr>
              <a:t>Configuration</a:t>
            </a:r>
            <a:r>
              <a:rPr lang="en-US" sz="1800" b="1" dirty="0">
                <a:solidFill>
                  <a:srgbClr val="002B78"/>
                </a:solidFill>
              </a:rPr>
              <a:t>:</a:t>
            </a:r>
          </a:p>
          <a:p>
            <a:endParaRPr lang="en-US" sz="1800" b="1" dirty="0">
              <a:solidFill>
                <a:srgbClr val="002B78"/>
              </a:solidFill>
            </a:endParaRPr>
          </a:p>
          <a:p>
            <a:endParaRPr lang="en-US" sz="1800" b="1" dirty="0">
              <a:solidFill>
                <a:srgbClr val="002B78"/>
              </a:solidFill>
            </a:endParaRPr>
          </a:p>
          <a:p>
            <a:r>
              <a:rPr lang="en-US" sz="1800" b="1" dirty="0">
                <a:solidFill>
                  <a:srgbClr val="002B78"/>
                </a:solidFill>
              </a:rPr>
              <a:t>What different types of staples will work in the stapler?</a:t>
            </a:r>
          </a:p>
          <a:p>
            <a:r>
              <a:rPr lang="en-US" sz="1800" b="1" dirty="0">
                <a:solidFill>
                  <a:srgbClr val="002B78"/>
                </a:solidFill>
              </a:rPr>
              <a:t>What different kinds of paper can it staple</a:t>
            </a:r>
            <a:r>
              <a:rPr lang="en-US" sz="1800" b="1" dirty="0" smtClean="0">
                <a:solidFill>
                  <a:srgbClr val="002B78"/>
                </a:solidFill>
              </a:rPr>
              <a:t>?</a:t>
            </a:r>
          </a:p>
          <a:p>
            <a:endParaRPr lang="en-US" b="1" dirty="0">
              <a:solidFill>
                <a:srgbClr val="002B78"/>
              </a:solidFill>
            </a:endParaRPr>
          </a:p>
          <a:p>
            <a:endParaRPr lang="en-US" sz="1800" b="1" dirty="0">
              <a:solidFill>
                <a:srgbClr val="002B78"/>
              </a:solidFill>
            </a:endParaRPr>
          </a:p>
        </p:txBody>
      </p:sp>
      <p:sp>
        <p:nvSpPr>
          <p:cNvPr id="371718" name="Rectangle 6"/>
          <p:cNvSpPr>
            <a:spLocks noChangeArrowheads="1"/>
          </p:cNvSpPr>
          <p:nvPr/>
        </p:nvSpPr>
        <p:spPr bwMode="auto">
          <a:xfrm>
            <a:off x="450416" y="4293096"/>
            <a:ext cx="8280920" cy="1944216"/>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1800" b="1" dirty="0">
                <a:solidFill>
                  <a:srgbClr val="002B78"/>
                </a:solidFill>
              </a:rPr>
              <a:t>Regulations:</a:t>
            </a:r>
          </a:p>
          <a:p>
            <a:endParaRPr lang="en-US" sz="1800" b="1" dirty="0">
              <a:solidFill>
                <a:srgbClr val="002B78"/>
              </a:solidFill>
            </a:endParaRPr>
          </a:p>
          <a:p>
            <a:r>
              <a:rPr lang="en-US" sz="1800" b="1" dirty="0">
                <a:solidFill>
                  <a:srgbClr val="002B78"/>
                </a:solidFill>
              </a:rPr>
              <a:t>Is there some governing body that must approve the safety of our product?</a:t>
            </a:r>
          </a:p>
          <a:p>
            <a:r>
              <a:rPr lang="en-US" sz="1800" b="1" dirty="0">
                <a:solidFill>
                  <a:srgbClr val="002B78"/>
                </a:solidFill>
              </a:rPr>
              <a:t>Do we require any documentation for them as proof?</a:t>
            </a:r>
          </a:p>
          <a:p>
            <a:r>
              <a:rPr lang="en-US" sz="1800" b="1" dirty="0">
                <a:solidFill>
                  <a:srgbClr val="002B78"/>
                </a:solidFill>
              </a:rPr>
              <a:t>Does our stapler tell us what country it was manufactured in</a:t>
            </a:r>
            <a:r>
              <a:rPr lang="en-US" sz="1800" b="1" dirty="0" smtClean="0">
                <a:solidFill>
                  <a:srgbClr val="002B78"/>
                </a:solidFill>
              </a:rPr>
              <a:t>?</a:t>
            </a:r>
            <a:endParaRPr lang="en-US" sz="1800" b="1" dirty="0">
              <a:solidFill>
                <a:srgbClr val="002B78"/>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7</a:t>
            </a:fld>
            <a:endParaRPr lang="ru-RU"/>
          </a:p>
        </p:txBody>
      </p:sp>
    </p:spTree>
    <p:extLst>
      <p:ext uri="{BB962C8B-B14F-4D97-AF65-F5344CB8AC3E}">
        <p14:creationId xmlns:p14="http://schemas.microsoft.com/office/powerpoint/2010/main" val="124309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1721"/>
                                        </p:tgtEl>
                                        <p:attrNameLst>
                                          <p:attrName>style.visibility</p:attrName>
                                        </p:attrNameLst>
                                      </p:cBhvr>
                                      <p:to>
                                        <p:strVal val="visible"/>
                                      </p:to>
                                    </p:set>
                                    <p:anim calcmode="lin" valueType="num">
                                      <p:cBhvr additive="base">
                                        <p:cTn id="7" dur="500" fill="hold"/>
                                        <p:tgtEl>
                                          <p:spTgt spid="371721"/>
                                        </p:tgtEl>
                                        <p:attrNameLst>
                                          <p:attrName>ppt_x</p:attrName>
                                        </p:attrNameLst>
                                      </p:cBhvr>
                                      <p:tavLst>
                                        <p:tav tm="0">
                                          <p:val>
                                            <p:strVal val="1+#ppt_w/2"/>
                                          </p:val>
                                        </p:tav>
                                        <p:tav tm="100000">
                                          <p:val>
                                            <p:strVal val="#ppt_x"/>
                                          </p:val>
                                        </p:tav>
                                      </p:tavLst>
                                    </p:anim>
                                    <p:anim calcmode="lin" valueType="num">
                                      <p:cBhvr additive="base">
                                        <p:cTn id="8" dur="500" fill="hold"/>
                                        <p:tgtEl>
                                          <p:spTgt spid="3717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1716"/>
                                        </p:tgtEl>
                                        <p:attrNameLst>
                                          <p:attrName>style.visibility</p:attrName>
                                        </p:attrNameLst>
                                      </p:cBhvr>
                                      <p:to>
                                        <p:strVal val="visible"/>
                                      </p:to>
                                    </p:set>
                                    <p:anim calcmode="lin" valueType="num">
                                      <p:cBhvr additive="base">
                                        <p:cTn id="13" dur="500" fill="hold"/>
                                        <p:tgtEl>
                                          <p:spTgt spid="371716"/>
                                        </p:tgtEl>
                                        <p:attrNameLst>
                                          <p:attrName>ppt_x</p:attrName>
                                        </p:attrNameLst>
                                      </p:cBhvr>
                                      <p:tavLst>
                                        <p:tav tm="0">
                                          <p:val>
                                            <p:strVal val="1+#ppt_w/2"/>
                                          </p:val>
                                        </p:tav>
                                        <p:tav tm="100000">
                                          <p:val>
                                            <p:strVal val="#ppt_x"/>
                                          </p:val>
                                        </p:tav>
                                      </p:tavLst>
                                    </p:anim>
                                    <p:anim calcmode="lin" valueType="num">
                                      <p:cBhvr additive="base">
                                        <p:cTn id="14" dur="500" fill="hold"/>
                                        <p:tgtEl>
                                          <p:spTgt spid="3717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1719"/>
                                        </p:tgtEl>
                                        <p:attrNameLst>
                                          <p:attrName>style.visibility</p:attrName>
                                        </p:attrNameLst>
                                      </p:cBhvr>
                                      <p:to>
                                        <p:strVal val="visible"/>
                                      </p:to>
                                    </p:set>
                                    <p:anim calcmode="lin" valueType="num">
                                      <p:cBhvr additive="base">
                                        <p:cTn id="19" dur="500" fill="hold"/>
                                        <p:tgtEl>
                                          <p:spTgt spid="371719"/>
                                        </p:tgtEl>
                                        <p:attrNameLst>
                                          <p:attrName>ppt_x</p:attrName>
                                        </p:attrNameLst>
                                      </p:cBhvr>
                                      <p:tavLst>
                                        <p:tav tm="0">
                                          <p:val>
                                            <p:strVal val="1+#ppt_w/2"/>
                                          </p:val>
                                        </p:tav>
                                        <p:tav tm="100000">
                                          <p:val>
                                            <p:strVal val="#ppt_x"/>
                                          </p:val>
                                        </p:tav>
                                      </p:tavLst>
                                    </p:anim>
                                    <p:anim calcmode="lin" valueType="num">
                                      <p:cBhvr additive="base">
                                        <p:cTn id="20" dur="500" fill="hold"/>
                                        <p:tgtEl>
                                          <p:spTgt spid="3717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1717"/>
                                        </p:tgtEl>
                                        <p:attrNameLst>
                                          <p:attrName>style.visibility</p:attrName>
                                        </p:attrNameLst>
                                      </p:cBhvr>
                                      <p:to>
                                        <p:strVal val="visible"/>
                                      </p:to>
                                    </p:set>
                                    <p:anim calcmode="lin" valueType="num">
                                      <p:cBhvr additive="base">
                                        <p:cTn id="25" dur="500" fill="hold"/>
                                        <p:tgtEl>
                                          <p:spTgt spid="371717"/>
                                        </p:tgtEl>
                                        <p:attrNameLst>
                                          <p:attrName>ppt_x</p:attrName>
                                        </p:attrNameLst>
                                      </p:cBhvr>
                                      <p:tavLst>
                                        <p:tav tm="0">
                                          <p:val>
                                            <p:strVal val="1+#ppt_w/2"/>
                                          </p:val>
                                        </p:tav>
                                        <p:tav tm="100000">
                                          <p:val>
                                            <p:strVal val="#ppt_x"/>
                                          </p:val>
                                        </p:tav>
                                      </p:tavLst>
                                    </p:anim>
                                    <p:anim calcmode="lin" valueType="num">
                                      <p:cBhvr additive="base">
                                        <p:cTn id="26" dur="500" fill="hold"/>
                                        <p:tgtEl>
                                          <p:spTgt spid="3717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71718"/>
                                        </p:tgtEl>
                                        <p:attrNameLst>
                                          <p:attrName>style.visibility</p:attrName>
                                        </p:attrNameLst>
                                      </p:cBhvr>
                                      <p:to>
                                        <p:strVal val="visible"/>
                                      </p:to>
                                    </p:set>
                                    <p:anim calcmode="lin" valueType="num">
                                      <p:cBhvr additive="base">
                                        <p:cTn id="31" dur="500" fill="hold"/>
                                        <p:tgtEl>
                                          <p:spTgt spid="371718"/>
                                        </p:tgtEl>
                                        <p:attrNameLst>
                                          <p:attrName>ppt_x</p:attrName>
                                        </p:attrNameLst>
                                      </p:cBhvr>
                                      <p:tavLst>
                                        <p:tav tm="0">
                                          <p:val>
                                            <p:strVal val="1+#ppt_w/2"/>
                                          </p:val>
                                        </p:tav>
                                        <p:tav tm="100000">
                                          <p:val>
                                            <p:strVal val="#ppt_x"/>
                                          </p:val>
                                        </p:tav>
                                      </p:tavLst>
                                    </p:anim>
                                    <p:anim calcmode="lin" valueType="num">
                                      <p:cBhvr additive="base">
                                        <p:cTn id="32" dur="500" fill="hold"/>
                                        <p:tgtEl>
                                          <p:spTgt spid="3717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1" grpId="0" animBg="1"/>
      <p:bldP spid="371716" grpId="0" animBg="1"/>
      <p:bldP spid="371719" grpId="0" animBg="1"/>
      <p:bldP spid="371717" grpId="0" animBg="1"/>
      <p:bldP spid="3717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normAutofit/>
          </a:bodyPr>
          <a:lstStyle/>
          <a:p>
            <a:r>
              <a:rPr lang="en-US" dirty="0"/>
              <a:t>Example: </a:t>
            </a:r>
            <a:r>
              <a:rPr lang="en-US" dirty="0" smtClean="0"/>
              <a:t>Problem </a:t>
            </a:r>
            <a:r>
              <a:rPr lang="en-US" dirty="0"/>
              <a:t>A</a:t>
            </a:r>
            <a:r>
              <a:rPr lang="en-US" dirty="0" smtClean="0"/>
              <a:t>bout </a:t>
            </a:r>
            <a:r>
              <a:rPr lang="en-US" dirty="0"/>
              <a:t>T</a:t>
            </a:r>
            <a:r>
              <a:rPr lang="en-US" dirty="0" smtClean="0"/>
              <a:t>riangle </a:t>
            </a:r>
            <a:endParaRPr lang="ru-RU" dirty="0"/>
          </a:p>
        </p:txBody>
      </p:sp>
      <p:sp>
        <p:nvSpPr>
          <p:cNvPr id="315395" name="Rectangle 3"/>
          <p:cNvSpPr>
            <a:spLocks noGrp="1" noChangeArrowheads="1"/>
          </p:cNvSpPr>
          <p:nvPr>
            <p:ph type="body" idx="1"/>
          </p:nvPr>
        </p:nvSpPr>
        <p:spPr/>
        <p:txBody>
          <a:bodyPr>
            <a:normAutofit fontScale="92500" lnSpcReduction="10000"/>
          </a:bodyPr>
          <a:lstStyle/>
          <a:p>
            <a:pPr>
              <a:lnSpc>
                <a:spcPct val="80000"/>
              </a:lnSpc>
            </a:pPr>
            <a:endParaRPr lang="ru-RU" sz="1200" b="0" dirty="0"/>
          </a:p>
          <a:p>
            <a:pPr>
              <a:lnSpc>
                <a:spcPct val="80000"/>
              </a:lnSpc>
            </a:pPr>
            <a:r>
              <a:rPr lang="en-US" dirty="0"/>
              <a:t>Task:</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b="0" dirty="0"/>
          </a:p>
          <a:p>
            <a:pPr lvl="1">
              <a:lnSpc>
                <a:spcPct val="80000"/>
              </a:lnSpc>
              <a:buFontTx/>
              <a:buNone/>
            </a:pPr>
            <a:endParaRPr lang="en-US" b="1" dirty="0">
              <a:solidFill>
                <a:srgbClr val="002B78"/>
              </a:solidFill>
            </a:endParaRPr>
          </a:p>
          <a:p>
            <a:pPr lvl="1">
              <a:lnSpc>
                <a:spcPct val="80000"/>
              </a:lnSpc>
              <a:buFontTx/>
              <a:buNone/>
            </a:pPr>
            <a:endParaRPr lang="en-US" b="1" dirty="0">
              <a:solidFill>
                <a:srgbClr val="002B78"/>
              </a:solidFill>
            </a:endParaRPr>
          </a:p>
          <a:p>
            <a:pPr lvl="1">
              <a:lnSpc>
                <a:spcPct val="80000"/>
              </a:lnSpc>
              <a:buFontTx/>
              <a:buNone/>
            </a:pPr>
            <a:endParaRPr lang="en-US" b="1" dirty="0">
              <a:solidFill>
                <a:srgbClr val="002B78"/>
              </a:solidFill>
            </a:endParaRPr>
          </a:p>
          <a:p>
            <a:pPr lvl="1">
              <a:lnSpc>
                <a:spcPct val="80000"/>
              </a:lnSpc>
              <a:buFontTx/>
              <a:buNone/>
            </a:pPr>
            <a:endParaRPr lang="en-US" b="1" dirty="0">
              <a:solidFill>
                <a:srgbClr val="002B78"/>
              </a:solidFill>
            </a:endParaRPr>
          </a:p>
          <a:p>
            <a:pPr lvl="1">
              <a:lnSpc>
                <a:spcPct val="80000"/>
              </a:lnSpc>
              <a:buFontTx/>
              <a:buNone/>
            </a:pPr>
            <a:r>
              <a:rPr lang="en-US" b="1" dirty="0">
                <a:solidFill>
                  <a:srgbClr val="002B78"/>
                </a:solidFill>
              </a:rPr>
              <a:t>Let’s discuss…</a:t>
            </a:r>
            <a:endParaRPr lang="ru-RU" b="1" dirty="0">
              <a:solidFill>
                <a:srgbClr val="002B78"/>
              </a:solidFill>
            </a:endParaRPr>
          </a:p>
          <a:p>
            <a:pPr>
              <a:lnSpc>
                <a:spcPct val="80000"/>
              </a:lnSpc>
            </a:pPr>
            <a:endParaRPr lang="ru-RU" dirty="0"/>
          </a:p>
        </p:txBody>
      </p:sp>
      <p:sp>
        <p:nvSpPr>
          <p:cNvPr id="315396" name="Rectangle 4"/>
          <p:cNvSpPr>
            <a:spLocks noChangeArrowheads="1"/>
          </p:cNvSpPr>
          <p:nvPr/>
        </p:nvSpPr>
        <p:spPr bwMode="auto">
          <a:xfrm>
            <a:off x="447675" y="2301875"/>
            <a:ext cx="8153400" cy="2862964"/>
          </a:xfrm>
          <a:prstGeom prst="rect">
            <a:avLst/>
          </a:prstGeom>
          <a:gradFill rotWithShape="1">
            <a:gsLst>
              <a:gs pos="0">
                <a:srgbClr val="EAEAEA"/>
              </a:gs>
              <a:gs pos="100000">
                <a:srgbClr val="EAEAEA">
                  <a:gamma/>
                  <a:tint val="30196"/>
                  <a:invGamma/>
                </a:srgbClr>
              </a:gs>
            </a:gsLst>
            <a:lin ang="5400000" scaled="1"/>
          </a:gradFill>
          <a:ln>
            <a:noFill/>
          </a:ln>
          <a:effectLst/>
          <a:extLst>
            <a:ext uri="{91240B29-F687-4F45-9708-019B960494DF}">
              <a14:hiddenLine xmlns:a14="http://schemas.microsoft.com/office/drawing/2010/main" w="12700" algn="ctr">
                <a:solidFill>
                  <a:schemeClr val="bg2"/>
                </a:solidFill>
                <a:miter lim="800000"/>
                <a:headEnd/>
                <a:tailEnd/>
              </a14:hiddenLine>
            </a:ext>
            <a:ext uri="{AF507438-7753-43E0-B8FC-AC1667EBCBE1}">
              <a14:hiddenEffects xmlns:a14="http://schemas.microsoft.com/office/drawing/2010/main">
                <a:effectLst>
                  <a:outerShdw dist="53882" dir="2700000" algn="ctr" rotWithShape="0">
                    <a:schemeClr val="tx1"/>
                  </a:outerShdw>
                </a:effectLst>
              </a14:hiddenEffects>
            </a:ext>
          </a:extLst>
        </p:spPr>
        <p:txBody>
          <a:bodyPr lIns="92075" tIns="46038" rIns="92075" bIns="46038">
            <a:spAutoFit/>
          </a:bodyPr>
          <a:lstStyle/>
          <a:p>
            <a:r>
              <a:rPr lang="en-US" sz="2000" b="1" dirty="0">
                <a:solidFill>
                  <a:schemeClr val="tx1"/>
                </a:solidFill>
              </a:rPr>
              <a:t>The program reads three integer values from a card. The three values are interpreted as representing the lengths of the sides of a triangle. The program prints a message that states whether the triangle is scalene, isosceles, or equilateral.</a:t>
            </a:r>
          </a:p>
          <a:p>
            <a:r>
              <a:rPr lang="en-US" sz="2000" b="1" dirty="0">
                <a:solidFill>
                  <a:schemeClr val="tx1"/>
                </a:solidFill>
              </a:rPr>
              <a:t>                       </a:t>
            </a:r>
            <a:endParaRPr lang="ru-RU" sz="2000" b="1" dirty="0" smtClean="0">
              <a:solidFill>
                <a:schemeClr val="tx1"/>
              </a:solidFill>
            </a:endParaRPr>
          </a:p>
          <a:p>
            <a:endParaRPr lang="ru-RU" sz="2000" b="1" dirty="0"/>
          </a:p>
          <a:p>
            <a:r>
              <a:rPr lang="en-US" sz="2000" b="1" dirty="0" smtClean="0">
                <a:solidFill>
                  <a:schemeClr val="tx1"/>
                </a:solidFill>
              </a:rPr>
              <a:t>From </a:t>
            </a:r>
            <a:r>
              <a:rPr lang="en-US" sz="2000" b="1" dirty="0">
                <a:solidFill>
                  <a:schemeClr val="tx1"/>
                </a:solidFill>
              </a:rPr>
              <a:t>Glen Myers, The Art of Software Testing</a:t>
            </a:r>
          </a:p>
          <a:p>
            <a:endParaRPr lang="en-US" sz="2000" b="1" dirty="0">
              <a:solidFill>
                <a:schemeClr val="tx1"/>
              </a:solidFill>
            </a:endParaRPr>
          </a:p>
          <a:p>
            <a:pPr algn="r"/>
            <a:endParaRPr lang="en-US" sz="2000" dirty="0">
              <a:solidFill>
                <a:schemeClr val="tx1"/>
              </a:solidFill>
            </a:endParaRP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8</a:t>
            </a:fld>
            <a:endParaRPr lang="ru-RU"/>
          </a:p>
        </p:txBody>
      </p:sp>
    </p:spTree>
    <p:extLst>
      <p:ext uri="{BB962C8B-B14F-4D97-AF65-F5344CB8AC3E}">
        <p14:creationId xmlns:p14="http://schemas.microsoft.com/office/powerpoint/2010/main" val="2349855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dirty="0"/>
              <a:t>Example: Problem About Triangle </a:t>
            </a:r>
            <a:endParaRPr lang="ru-RU" dirty="0"/>
          </a:p>
        </p:txBody>
      </p:sp>
      <p:sp>
        <p:nvSpPr>
          <p:cNvPr id="316419" name="Rectangle 3"/>
          <p:cNvSpPr>
            <a:spLocks noGrp="1" noChangeArrowheads="1"/>
          </p:cNvSpPr>
          <p:nvPr>
            <p:ph type="body" idx="1"/>
          </p:nvPr>
        </p:nvSpPr>
        <p:spPr/>
        <p:txBody>
          <a:bodyPr>
            <a:normAutofit/>
          </a:bodyPr>
          <a:lstStyle/>
          <a:p>
            <a:pPr marL="0" indent="0">
              <a:lnSpc>
                <a:spcPct val="90000"/>
              </a:lnSpc>
              <a:buNone/>
            </a:pPr>
            <a:r>
              <a:rPr lang="en-US" dirty="0"/>
              <a:t>Several classes of issues </a:t>
            </a:r>
            <a:r>
              <a:rPr lang="en-US" dirty="0" smtClean="0"/>
              <a:t>are </a:t>
            </a:r>
            <a:r>
              <a:rPr lang="en-US" dirty="0"/>
              <a:t>usually missed by many students. For example:</a:t>
            </a:r>
          </a:p>
          <a:p>
            <a:pPr marL="891540" lvl="2" indent="-342900">
              <a:lnSpc>
                <a:spcPct val="90000"/>
              </a:lnSpc>
            </a:pPr>
            <a:r>
              <a:rPr lang="en-US" dirty="0">
                <a:solidFill>
                  <a:srgbClr val="002B78"/>
                </a:solidFill>
              </a:rPr>
              <a:t>Many students check whether these sides were producing valid triangles. OK. (1,2,3) and (1,2,4) cannot be the lengths of any triangle. But border case (</a:t>
            </a:r>
            <a:r>
              <a:rPr lang="en-US" dirty="0" err="1">
                <a:solidFill>
                  <a:srgbClr val="002B78"/>
                </a:solidFill>
              </a:rPr>
              <a:t>a+b</a:t>
            </a:r>
            <a:r>
              <a:rPr lang="en-US" dirty="0">
                <a:solidFill>
                  <a:srgbClr val="002B78"/>
                </a:solidFill>
              </a:rPr>
              <a:t>=c) is usually missed.</a:t>
            </a:r>
          </a:p>
          <a:p>
            <a:pPr marL="891540" lvl="2" indent="-342900">
              <a:lnSpc>
                <a:spcPct val="90000"/>
              </a:lnSpc>
            </a:pPr>
            <a:r>
              <a:rPr lang="en-US" dirty="0">
                <a:solidFill>
                  <a:srgbClr val="002B78"/>
                </a:solidFill>
              </a:rPr>
              <a:t>Few students check very big numbers.</a:t>
            </a:r>
          </a:p>
          <a:p>
            <a:pPr marL="891540" lvl="2" indent="-342900">
              <a:lnSpc>
                <a:spcPct val="90000"/>
              </a:lnSpc>
            </a:pPr>
            <a:r>
              <a:rPr lang="en-US" dirty="0">
                <a:solidFill>
                  <a:srgbClr val="002B78"/>
                </a:solidFill>
              </a:rPr>
              <a:t>A lot of students start right away from testing letters and negative numbers. Bug what tests are the most important?</a:t>
            </a:r>
          </a:p>
          <a:p>
            <a:pPr marL="891540" lvl="2" indent="-342900">
              <a:lnSpc>
                <a:spcPct val="90000"/>
              </a:lnSpc>
            </a:pPr>
            <a:r>
              <a:rPr lang="en-US" dirty="0">
                <a:solidFill>
                  <a:srgbClr val="002B78"/>
                </a:solidFill>
              </a:rPr>
              <a:t>When testing empty inputs, 0 values, many people test only 1 combination (e.g. 0,1,1).</a:t>
            </a:r>
          </a:p>
          <a:p>
            <a:pPr marL="891540" lvl="2" indent="-342900">
              <a:lnSpc>
                <a:spcPct val="90000"/>
              </a:lnSpc>
            </a:pPr>
            <a:r>
              <a:rPr lang="en-US" dirty="0">
                <a:solidFill>
                  <a:srgbClr val="002B78"/>
                </a:solidFill>
              </a:rPr>
              <a:t>Often </a:t>
            </a:r>
            <a:r>
              <a:rPr lang="en-US" dirty="0" err="1">
                <a:solidFill>
                  <a:srgbClr val="002B78"/>
                </a:solidFill>
              </a:rPr>
              <a:t>MaxInt</a:t>
            </a:r>
            <a:r>
              <a:rPr lang="en-US" dirty="0">
                <a:solidFill>
                  <a:srgbClr val="002B78"/>
                </a:solidFill>
              </a:rPr>
              <a:t> border is not tested.</a:t>
            </a:r>
          </a:p>
          <a:p>
            <a:pPr marL="891540" lvl="2" indent="-342900">
              <a:lnSpc>
                <a:spcPct val="90000"/>
              </a:lnSpc>
            </a:pPr>
            <a:r>
              <a:rPr lang="en-US" dirty="0">
                <a:solidFill>
                  <a:srgbClr val="002B78"/>
                </a:solidFill>
              </a:rPr>
              <a:t>Too many inputs are rarely tested.</a:t>
            </a:r>
          </a:p>
          <a:p>
            <a:pPr marL="891540" lvl="2" indent="-342900">
              <a:lnSpc>
                <a:spcPct val="90000"/>
              </a:lnSpc>
            </a:pPr>
            <a:r>
              <a:rPr lang="en-US" dirty="0">
                <a:solidFill>
                  <a:srgbClr val="002B78"/>
                </a:solidFill>
              </a:rPr>
              <a:t>Many students test</a:t>
            </a:r>
            <a:r>
              <a:rPr lang="de-DE" dirty="0">
                <a:solidFill>
                  <a:srgbClr val="002B78"/>
                </a:solidFill>
              </a:rPr>
              <a:t> several invalid values at a time.</a:t>
            </a:r>
            <a:endParaRPr lang="en-US" dirty="0">
              <a:solidFill>
                <a:srgbClr val="002B78"/>
              </a:solidFill>
            </a:endParaRPr>
          </a:p>
          <a:p>
            <a:pPr marL="891540" lvl="2" indent="-342900">
              <a:lnSpc>
                <a:spcPct val="90000"/>
              </a:lnSpc>
            </a:pPr>
            <a:r>
              <a:rPr lang="en-US" dirty="0">
                <a:solidFill>
                  <a:srgbClr val="002B78"/>
                </a:solidFill>
              </a:rPr>
              <a:t>Few students check special cases (letters,  negative, etc.) but did not test</a:t>
            </a:r>
            <a:r>
              <a:rPr lang="en-US" dirty="0"/>
              <a:t> </a:t>
            </a:r>
            <a:r>
              <a:rPr lang="en-US" dirty="0">
                <a:solidFill>
                  <a:srgbClr val="002B78"/>
                </a:solidFill>
              </a:rPr>
              <a:t>basic things (scalene, equilateral, isosceles triangles).</a:t>
            </a:r>
          </a:p>
          <a:p>
            <a:pPr lvl="1">
              <a:lnSpc>
                <a:spcPct val="90000"/>
              </a:lnSpc>
            </a:pPr>
            <a:endParaRPr lang="en-US" dirty="0">
              <a:solidFill>
                <a:srgbClr val="002B78"/>
              </a:solidFill>
            </a:endParaRPr>
          </a:p>
          <a:p>
            <a:pPr>
              <a:lnSpc>
                <a:spcPct val="90000"/>
              </a:lnSpc>
            </a:pPr>
            <a:endParaRPr lang="en-US" dirty="0"/>
          </a:p>
          <a:p>
            <a:pPr>
              <a:lnSpc>
                <a:spcPct val="90000"/>
              </a:lnSpc>
            </a:pP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9</a:t>
            </a:fld>
            <a:endParaRPr lang="ru-RU"/>
          </a:p>
        </p:txBody>
      </p:sp>
    </p:spTree>
    <p:extLst>
      <p:ext uri="{BB962C8B-B14F-4D97-AF65-F5344CB8AC3E}">
        <p14:creationId xmlns:p14="http://schemas.microsoft.com/office/powerpoint/2010/main" val="3932832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PAM">
      <a:dk1>
        <a:sysClr val="windowText" lastClr="000000"/>
      </a:dk1>
      <a:lt1>
        <a:sysClr val="window" lastClr="FFFFFF"/>
      </a:lt1>
      <a:dk2>
        <a:srgbClr val="1F497D"/>
      </a:dk2>
      <a:lt2>
        <a:srgbClr val="EEECE1"/>
      </a:lt2>
      <a:accent1>
        <a:srgbClr val="366092"/>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3397</TotalTime>
  <Words>8285</Words>
  <Application>Microsoft Macintosh PowerPoint</Application>
  <PresentationFormat>On-screen Show (4:3)</PresentationFormat>
  <Paragraphs>1091</Paragraphs>
  <Slides>58</Slides>
  <Notes>52</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1" baseType="lpstr">
      <vt:lpstr>Arial</vt:lpstr>
      <vt:lpstr>Bookman Old Style</vt:lpstr>
      <vt:lpstr>Calibri</vt:lpstr>
      <vt:lpstr>Cambria</vt:lpstr>
      <vt:lpstr>Gill Sans MT</vt:lpstr>
      <vt:lpstr>Symbol</vt:lpstr>
      <vt:lpstr>Tahoma</vt:lpstr>
      <vt:lpstr>Times New Roman</vt:lpstr>
      <vt:lpstr>Verdana</vt:lpstr>
      <vt:lpstr>Wingdings</vt:lpstr>
      <vt:lpstr>Wingdings 3</vt:lpstr>
      <vt:lpstr>Origin</vt:lpstr>
      <vt:lpstr>Photo Editor Photo</vt:lpstr>
      <vt:lpstr>PowerPoint Presentation</vt:lpstr>
      <vt:lpstr>Software Testing Fundamentals </vt:lpstr>
      <vt:lpstr>Software Testing Artifacts</vt:lpstr>
      <vt:lpstr>Software Testing Definition</vt:lpstr>
      <vt:lpstr>Testing… stapler</vt:lpstr>
      <vt:lpstr>Example: Tests for a stapler</vt:lpstr>
      <vt:lpstr>Example: Tests for a Stapler</vt:lpstr>
      <vt:lpstr>Example: Problem About Triangle </vt:lpstr>
      <vt:lpstr>Example: Problem About Triangle </vt:lpstr>
      <vt:lpstr>Myers’ Answer</vt:lpstr>
      <vt:lpstr>Equivalence Classes and Boundary Values</vt:lpstr>
      <vt:lpstr>Example: FoodVan</vt:lpstr>
      <vt:lpstr>Open File-Problem</vt:lpstr>
      <vt:lpstr>Example: Date Field</vt:lpstr>
      <vt:lpstr>Example: Date Field</vt:lpstr>
      <vt:lpstr>Example: Hidden Relations</vt:lpstr>
      <vt:lpstr>Conclusion</vt:lpstr>
      <vt:lpstr>Software Testing Artifacts</vt:lpstr>
      <vt:lpstr>Writing Down Test Cases</vt:lpstr>
      <vt:lpstr>Test Case: What is it?</vt:lpstr>
      <vt:lpstr>Test Cases: Why do we need them?</vt:lpstr>
      <vt:lpstr>Software Testing Artifacts</vt:lpstr>
      <vt:lpstr>Test Case Anatomy</vt:lpstr>
      <vt:lpstr>EPAM Test Case: Excel Template</vt:lpstr>
      <vt:lpstr>Test Scenarios (Test Suite) </vt:lpstr>
      <vt:lpstr>Writing Test Scenarios</vt:lpstr>
      <vt:lpstr>EPAM Test Cases Template</vt:lpstr>
      <vt:lpstr>Test Scenarios in PMC</vt:lpstr>
      <vt:lpstr>Writing Test scenarios… continuation</vt:lpstr>
      <vt:lpstr>Several tricks to write test cases</vt:lpstr>
      <vt:lpstr>Software Testing Artifacts</vt:lpstr>
      <vt:lpstr>Good Test Case: Conclusion</vt:lpstr>
      <vt:lpstr>Steps to Create Test Cases</vt:lpstr>
      <vt:lpstr>Step 1</vt:lpstr>
      <vt:lpstr>Step 2</vt:lpstr>
      <vt:lpstr>Step 3</vt:lpstr>
      <vt:lpstr>Steps 4,5,6</vt:lpstr>
      <vt:lpstr>Step 7</vt:lpstr>
      <vt:lpstr>Step 7</vt:lpstr>
      <vt:lpstr>Steps 8,9</vt:lpstr>
      <vt:lpstr>Test Cases</vt:lpstr>
      <vt:lpstr>Test Cases and Check Lists</vt:lpstr>
      <vt:lpstr>Check List</vt:lpstr>
      <vt:lpstr>Check List: Task</vt:lpstr>
      <vt:lpstr>Check List: Task</vt:lpstr>
      <vt:lpstr>Check List for Fan</vt:lpstr>
      <vt:lpstr>Test Cases - Пример</vt:lpstr>
      <vt:lpstr>Negative Testing  –Test Cases for Credit Card </vt:lpstr>
      <vt:lpstr>Negative Testing  –Test Cases for Credit Card </vt:lpstr>
      <vt:lpstr>Test Cases for Upload Images</vt:lpstr>
      <vt:lpstr>Summary  - Как написать хорошие ТК</vt:lpstr>
      <vt:lpstr>Summary  - Как написать хорошие ТК</vt:lpstr>
      <vt:lpstr>Summary  - Как написать хорошие ТК</vt:lpstr>
      <vt:lpstr>Test Cases</vt:lpstr>
      <vt:lpstr>Smoke Test</vt:lpstr>
      <vt:lpstr>PowerPoint Presentation</vt:lpstr>
      <vt:lpstr>Critical Path Test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р</dc:creator>
  <cp:lastModifiedBy>maryna.didkovska@gmail.com</cp:lastModifiedBy>
  <cp:revision>175</cp:revision>
  <dcterms:created xsi:type="dcterms:W3CDTF">2011-08-22T22:03:15Z</dcterms:created>
  <dcterms:modified xsi:type="dcterms:W3CDTF">2017-04-04T17:50:05Z</dcterms:modified>
</cp:coreProperties>
</file>