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5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39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74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95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63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177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57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6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523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506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41513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937B8B6-83FA-8F52-6844-2083DF3BF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" sz="5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ММП</a:t>
            </a:r>
            <a:r>
              <a:rPr lang="ru" sz="5200" dirty="0">
                <a:latin typeface="+mn-lt"/>
                <a:cs typeface="Times New Roman" panose="02020603050405020304" pitchFamily="18" charset="0"/>
              </a:rPr>
              <a:t> 2025/2026</a:t>
            </a:r>
            <a:endParaRPr lang="uk-UA" sz="52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="" xmlns:a16="http://schemas.microsoft.com/office/drawing/2014/main" id="{E64F1456-974C-5B4F-F78A-FEBAF078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z="2800" dirty="0">
                <a:latin typeface="+mn-lt"/>
                <a:cs typeface="Times New Roman" panose="02020603050405020304" pitchFamily="18" charset="0"/>
              </a:rPr>
              <a:t>Викладач </a:t>
            </a:r>
            <a:r>
              <a:rPr lang="uk-UA" sz="28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Канцедал</a:t>
            </a:r>
            <a:r>
              <a:rPr lang="uk-UA" sz="2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Георгій Олегович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118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r>
              <a:rPr lang="uk-UA" dirty="0" smtClean="0"/>
              <a:t> простий приклад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Скільки секунд буде працювати?</a:t>
            </a: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01" y="725146"/>
            <a:ext cx="2286684" cy="49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77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r>
              <a:rPr lang="uk-UA" dirty="0" smtClean="0"/>
              <a:t> простий приклад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6.</a:t>
            </a:r>
            <a:endParaRPr lang="ru-RU" dirty="0" smtClean="0"/>
          </a:p>
          <a:p>
            <a:pPr marL="186262" indent="0">
              <a:buNone/>
            </a:pPr>
            <a:r>
              <a:rPr lang="ru-RU" dirty="0" smtClean="0"/>
              <a:t>У </a:t>
            </a:r>
            <a:r>
              <a:rPr lang="ru-RU" dirty="0" err="1" smtClean="0"/>
              <a:t>asyncio.run</a:t>
            </a:r>
            <a:r>
              <a:rPr lang="ru-RU" dirty="0" smtClean="0"/>
              <a:t>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передавати</a:t>
            </a:r>
            <a:r>
              <a:rPr lang="ru-RU" dirty="0" smtClean="0"/>
              <a:t> </a:t>
            </a:r>
            <a:r>
              <a:rPr lang="ru-RU" b="1" dirty="0" err="1" smtClean="0"/>
              <a:t>асинхронну</a:t>
            </a:r>
            <a:r>
              <a:rPr lang="ru-RU" b="1" dirty="0" smtClean="0"/>
              <a:t> </a:t>
            </a:r>
            <a:r>
              <a:rPr lang="ru-RU" b="1" dirty="0" err="1" smtClean="0"/>
              <a:t>функцію</a:t>
            </a:r>
            <a:r>
              <a:rPr lang="ru-RU" dirty="0" smtClean="0"/>
              <a:t> з </a:t>
            </a:r>
            <a:r>
              <a:rPr lang="ru-RU" dirty="0" err="1" smtClean="0"/>
              <a:t>await</a:t>
            </a:r>
            <a:r>
              <a:rPr lang="ru-RU" dirty="0" smtClean="0"/>
              <a:t> </a:t>
            </a:r>
            <a:r>
              <a:rPr lang="ru-RU" b="1" dirty="0" smtClean="0"/>
              <a:t>на </a:t>
            </a:r>
            <a:r>
              <a:rPr lang="ru-RU" b="1" dirty="0" err="1" smtClean="0"/>
              <a:t>задачі</a:t>
            </a:r>
            <a:r>
              <a:rPr lang="ru-RU" dirty="0" smtClean="0"/>
              <a:t>, а не </a:t>
            </a:r>
            <a:r>
              <a:rPr lang="ru-RU" dirty="0" err="1" smtClean="0"/>
              <a:t>безпосередньо</a:t>
            </a:r>
            <a:r>
              <a:rPr lang="ru-RU" dirty="0" smtClean="0"/>
              <a:t> на </a:t>
            </a:r>
            <a:r>
              <a:rPr lang="ru-RU" dirty="0" err="1" smtClean="0"/>
              <a:t>корутини</a:t>
            </a:r>
            <a:r>
              <a:rPr lang="ru-RU" dirty="0" smtClean="0"/>
              <a:t>.</a:t>
            </a:r>
          </a:p>
          <a:p>
            <a:pPr marL="186262" indent="0">
              <a:buNone/>
            </a:pPr>
            <a:r>
              <a:rPr lang="ru-RU" dirty="0" err="1" smtClean="0"/>
              <a:t>Інакше</a:t>
            </a:r>
            <a:r>
              <a:rPr lang="ru-RU" dirty="0" smtClean="0"/>
              <a:t> </a:t>
            </a:r>
            <a:r>
              <a:rPr lang="ru-RU" b="1" dirty="0" smtClean="0"/>
              <a:t>"не </a:t>
            </a:r>
            <a:r>
              <a:rPr lang="ru-RU" b="1" dirty="0" err="1" smtClean="0"/>
              <a:t>злетить</a:t>
            </a:r>
            <a:r>
              <a:rPr lang="ru-RU" b="1" dirty="0" smtClean="0"/>
              <a:t>"</a:t>
            </a:r>
            <a:r>
              <a:rPr lang="ru-RU" dirty="0" smtClean="0"/>
              <a:t>. 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b="1" dirty="0" err="1" smtClean="0"/>
              <a:t>програма</a:t>
            </a:r>
            <a:r>
              <a:rPr lang="ru-RU" b="1" dirty="0" smtClean="0"/>
              <a:t> </a:t>
            </a:r>
            <a:r>
              <a:rPr lang="ru-RU" b="1" dirty="0" err="1" smtClean="0"/>
              <a:t>працюватиме</a:t>
            </a:r>
            <a:r>
              <a:rPr lang="ru-RU" dirty="0" smtClean="0"/>
              <a:t>, але </a:t>
            </a:r>
            <a:r>
              <a:rPr lang="ru-RU" b="1" dirty="0" smtClean="0"/>
              <a:t>строго </a:t>
            </a:r>
            <a:r>
              <a:rPr lang="ru-RU" b="1" dirty="0" err="1" smtClean="0"/>
              <a:t>послідовно</a:t>
            </a:r>
            <a:r>
              <a:rPr lang="ru-RU" dirty="0" smtClean="0"/>
              <a:t>.</a:t>
            </a:r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01" y="725146"/>
            <a:ext cx="2286684" cy="49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33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ru-RU" dirty="0" smtClean="0"/>
              <a:t> </a:t>
            </a:r>
            <a:r>
              <a:rPr lang="en-US" dirty="0" smtClean="0"/>
              <a:t>with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864431" cy="2303847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Наступним кроком пропоную переглянути асинхронний менеджер </a:t>
            </a:r>
            <a:r>
              <a:rPr lang="uk-UA" dirty="0" err="1" smtClean="0"/>
              <a:t>контектсу</a:t>
            </a:r>
            <a:r>
              <a:rPr lang="uk-UA" dirty="0" smtClean="0"/>
              <a:t> в папці додаткові (менеджер </a:t>
            </a:r>
            <a:r>
              <a:rPr lang="uk-UA" dirty="0" err="1" smtClean="0"/>
              <a:t>контектсту</a:t>
            </a:r>
            <a:r>
              <a:rPr lang="uk-UA" dirty="0" smtClean="0"/>
              <a:t> це структура яка виконує певні дії при її виклику/вході в неї та при закінчені роботи з нею – виході.</a:t>
            </a:r>
            <a:endParaRPr lang="ru-RU" dirty="0" smtClean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063" y="3038695"/>
            <a:ext cx="3406775" cy="309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188" y="603519"/>
            <a:ext cx="4000500" cy="541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78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Асинхронні</a:t>
            </a:r>
            <a:r>
              <a:rPr lang="ru-RU" dirty="0"/>
              <a:t> </a:t>
            </a:r>
            <a:r>
              <a:rPr lang="en-US" dirty="0"/>
              <a:t>comprehension-</a:t>
            </a:r>
            <a:r>
              <a:rPr lang="ru-RU" dirty="0" err="1"/>
              <a:t>вирази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en-US" b="1" dirty="0"/>
              <a:t>Comprehension-</a:t>
            </a:r>
            <a:r>
              <a:rPr lang="ru-RU" b="1" dirty="0" err="1"/>
              <a:t>вирази</a:t>
            </a:r>
            <a:r>
              <a:rPr lang="ru-RU" dirty="0"/>
              <a:t> — </a:t>
            </a:r>
            <a:r>
              <a:rPr lang="ru-RU" dirty="0" err="1"/>
              <a:t>такі</a:t>
            </a:r>
            <a:r>
              <a:rPr lang="ru-RU" dirty="0"/>
              <a:t>, як </a:t>
            </a:r>
            <a:r>
              <a:rPr lang="ru-RU" b="1" dirty="0" err="1"/>
              <a:t>спискові</a:t>
            </a:r>
            <a:r>
              <a:rPr lang="ru-RU" b="1" dirty="0"/>
              <a:t> </a:t>
            </a:r>
            <a:r>
              <a:rPr lang="ru-RU" b="1" dirty="0" err="1"/>
              <a:t>включення</a:t>
            </a:r>
            <a:r>
              <a:rPr lang="ru-RU" dirty="0"/>
              <a:t> та </a:t>
            </a:r>
            <a:r>
              <a:rPr lang="ru-RU" b="1" dirty="0" err="1"/>
              <a:t>компактні</a:t>
            </a:r>
            <a:r>
              <a:rPr lang="ru-RU" b="1" dirty="0"/>
              <a:t> </a:t>
            </a:r>
            <a:r>
              <a:rPr lang="ru-RU" b="1" dirty="0" err="1"/>
              <a:t>вирази</a:t>
            </a:r>
            <a:r>
              <a:rPr lang="ru-RU" b="1" dirty="0"/>
              <a:t> для </a:t>
            </a:r>
            <a:r>
              <a:rPr lang="ru-RU" b="1" dirty="0" err="1"/>
              <a:t>створення</a:t>
            </a:r>
            <a:r>
              <a:rPr lang="ru-RU" b="1" dirty="0"/>
              <a:t> </a:t>
            </a:r>
            <a:r>
              <a:rPr lang="ru-RU" b="1" dirty="0" err="1"/>
              <a:t>словників</a:t>
            </a:r>
            <a:r>
              <a:rPr lang="ru-RU" dirty="0"/>
              <a:t> — </a:t>
            </a:r>
            <a:r>
              <a:rPr lang="ru-RU" dirty="0" err="1"/>
              <a:t>це</a:t>
            </a:r>
            <a:r>
              <a:rPr lang="ru-RU" dirty="0"/>
              <a:t> одна з </a:t>
            </a:r>
            <a:r>
              <a:rPr lang="ru-RU" dirty="0" err="1"/>
              <a:t>особливостей</a:t>
            </a:r>
            <a:r>
              <a:rPr lang="ru-RU" dirty="0"/>
              <a:t> </a:t>
            </a:r>
            <a:r>
              <a:rPr lang="en-US" dirty="0"/>
              <a:t>Python, </a:t>
            </a:r>
            <a:r>
              <a:rPr lang="ru-RU" dirty="0"/>
              <a:t>яка </a:t>
            </a:r>
            <a:r>
              <a:rPr lang="ru-RU" dirty="0" err="1"/>
              <a:t>виглядає</a:t>
            </a:r>
            <a:r>
              <a:rPr lang="ru-RU" dirty="0"/>
              <a:t> як </a:t>
            </a:r>
            <a:r>
              <a:rPr lang="ru-RU" dirty="0" err="1"/>
              <a:t>щось</a:t>
            </a:r>
            <a:r>
              <a:rPr lang="ru-RU" dirty="0"/>
              <a:t> </a:t>
            </a:r>
            <a:r>
              <a:rPr lang="ru-RU" dirty="0" err="1"/>
              <a:t>дуже</a:t>
            </a:r>
            <a:r>
              <a:rPr lang="ru-RU" dirty="0"/>
              <a:t> </a:t>
            </a:r>
            <a:r>
              <a:rPr lang="ru-RU" b="1" dirty="0"/>
              <a:t>"</a:t>
            </a:r>
            <a:r>
              <a:rPr lang="ru-RU" b="1" dirty="0" err="1"/>
              <a:t>пітонічне</a:t>
            </a:r>
            <a:r>
              <a:rPr lang="ru-RU" b="1" dirty="0"/>
              <a:t>"</a:t>
            </a:r>
            <a:r>
              <a:rPr lang="ru-RU" dirty="0"/>
              <a:t>. </a:t>
            </a:r>
            <a:r>
              <a:rPr lang="ru-RU" dirty="0" err="1" smtClean="0"/>
              <a:t>Ці</a:t>
            </a:r>
            <a:r>
              <a:rPr lang="ru-RU" dirty="0" smtClean="0"/>
              <a:t> </a:t>
            </a:r>
            <a:r>
              <a:rPr lang="ru-RU" dirty="0" err="1"/>
              <a:t>вирази</a:t>
            </a:r>
            <a:r>
              <a:rPr lang="ru-RU" dirty="0"/>
              <a:t> є </a:t>
            </a:r>
            <a:r>
              <a:rPr lang="ru-RU" dirty="0" err="1"/>
              <a:t>різновидом</a:t>
            </a:r>
            <a:r>
              <a:rPr lang="ru-RU" dirty="0"/>
              <a:t> </a:t>
            </a:r>
            <a:r>
              <a:rPr lang="ru-RU" dirty="0" err="1"/>
              <a:t>циклів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b="1" dirty="0" err="1"/>
              <a:t>відрізняються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традиційних</a:t>
            </a:r>
            <a:r>
              <a:rPr lang="ru-RU" b="1" dirty="0"/>
              <a:t> </a:t>
            </a:r>
            <a:r>
              <a:rPr lang="ru-RU" b="1" dirty="0" err="1"/>
              <a:t>циклів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застосовуються</a:t>
            </a:r>
            <a:r>
              <a:rPr lang="ru-RU" dirty="0"/>
              <a:t> в </a:t>
            </a:r>
            <a:r>
              <a:rPr lang="ru-RU" dirty="0" err="1"/>
              <a:t>багатьох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мовах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 smtClean="0"/>
              <a:t>Асинхронні</a:t>
            </a:r>
            <a:r>
              <a:rPr lang="ru-RU" b="1" dirty="0" smtClean="0"/>
              <a:t> </a:t>
            </a:r>
            <a:r>
              <a:rPr lang="en-US" b="1" dirty="0"/>
              <a:t>comprehension-</a:t>
            </a:r>
            <a:r>
              <a:rPr lang="ru-RU" b="1" dirty="0" err="1"/>
              <a:t>вирази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обходити</a:t>
            </a:r>
            <a:r>
              <a:rPr lang="ru-RU" dirty="0"/>
              <a:t> </a:t>
            </a:r>
            <a:r>
              <a:rPr lang="ru-RU" b="1" dirty="0" err="1"/>
              <a:t>асинхронні</a:t>
            </a:r>
            <a:r>
              <a:rPr lang="ru-RU" b="1" dirty="0"/>
              <a:t> </a:t>
            </a:r>
            <a:r>
              <a:rPr lang="ru-RU" b="1" dirty="0" err="1"/>
              <a:t>генератори</a:t>
            </a:r>
            <a:r>
              <a:rPr lang="ru-RU" b="1" dirty="0"/>
              <a:t> та </a:t>
            </a:r>
            <a:r>
              <a:rPr lang="ru-RU" b="1" dirty="0" err="1"/>
              <a:t>ітератори</a:t>
            </a:r>
            <a:r>
              <a:rPr lang="ru-RU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конструкцію</a:t>
            </a:r>
            <a:r>
              <a:rPr lang="ru-RU" dirty="0"/>
              <a:t>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en-US" dirty="0" smtClean="0"/>
              <a:t>for</a:t>
            </a:r>
          </a:p>
          <a:p>
            <a:pPr marL="186262" indent="0">
              <a:buNone/>
            </a:pPr>
            <a:r>
              <a:rPr lang="ru-RU" b="1" dirty="0"/>
              <a:t>Модуль </a:t>
            </a:r>
            <a:r>
              <a:rPr lang="en-US" b="1" dirty="0" err="1"/>
              <a:t>asyncio</a:t>
            </a:r>
            <a:r>
              <a:rPr lang="en-US" b="1" dirty="0"/>
              <a:t> </a:t>
            </a:r>
            <a:r>
              <a:rPr lang="ru-RU" b="1" dirty="0" err="1"/>
              <a:t>підтримує</a:t>
            </a:r>
            <a:r>
              <a:rPr lang="ru-RU" b="1" dirty="0"/>
              <a:t> два </a:t>
            </a:r>
            <a:r>
              <a:rPr lang="ru-RU" b="1" dirty="0" err="1"/>
              <a:t>типи</a:t>
            </a:r>
            <a:r>
              <a:rPr lang="ru-RU" b="1" dirty="0"/>
              <a:t> </a:t>
            </a:r>
            <a:r>
              <a:rPr lang="ru-RU" b="1" dirty="0" err="1"/>
              <a:t>асинхронних</a:t>
            </a:r>
            <a:r>
              <a:rPr lang="ru-RU" b="1" dirty="0"/>
              <a:t> </a:t>
            </a:r>
            <a:r>
              <a:rPr lang="en-US" b="1" dirty="0"/>
              <a:t>comprehension-</a:t>
            </a:r>
            <a:r>
              <a:rPr lang="ru-RU" b="1" dirty="0" err="1"/>
              <a:t>виразів</a:t>
            </a:r>
            <a:r>
              <a:rPr lang="ru-RU" b="1" dirty="0"/>
              <a:t>:</a:t>
            </a:r>
          </a:p>
          <a:p>
            <a:r>
              <a:rPr lang="ru-RU" dirty="0" err="1" smtClean="0"/>
              <a:t>Вирази</a:t>
            </a:r>
            <a:r>
              <a:rPr lang="ru-RU" dirty="0"/>
              <a:t>, у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en-US" b="1" dirty="0" err="1"/>
              <a:t>async</a:t>
            </a:r>
            <a:r>
              <a:rPr lang="en-US" b="1" dirty="0"/>
              <a:t> </a:t>
            </a:r>
            <a:r>
              <a:rPr lang="en-US" b="1" dirty="0" smtClean="0"/>
              <a:t>for</a:t>
            </a:r>
            <a:endParaRPr lang="en-US" dirty="0" smtClean="0"/>
          </a:p>
          <a:p>
            <a:r>
              <a:rPr lang="ru-RU" dirty="0" err="1" smtClean="0"/>
              <a:t>Вирази</a:t>
            </a:r>
            <a:r>
              <a:rPr lang="ru-RU" dirty="0"/>
              <a:t>, у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en-US" b="1" dirty="0"/>
              <a:t>await</a:t>
            </a:r>
            <a:endParaRPr lang="en-US" dirty="0"/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015" y="3661435"/>
            <a:ext cx="4330418" cy="186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119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Асинхронні</a:t>
            </a:r>
            <a:r>
              <a:rPr lang="ru-RU" dirty="0"/>
              <a:t> </a:t>
            </a:r>
            <a:r>
              <a:rPr lang="en-US" dirty="0"/>
              <a:t>comprehension-</a:t>
            </a:r>
            <a:r>
              <a:rPr lang="ru-RU" dirty="0" err="1"/>
              <a:t>вирази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098806" cy="3035367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/>
              <a:t>При </a:t>
            </a:r>
            <a:r>
              <a:rPr lang="ru-RU" dirty="0" err="1"/>
              <a:t>використанні</a:t>
            </a:r>
            <a:r>
              <a:rPr lang="ru-RU" dirty="0"/>
              <a:t>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конструкції</a:t>
            </a:r>
            <a:r>
              <a:rPr lang="ru-RU" dirty="0"/>
              <a:t> </a:t>
            </a:r>
            <a:r>
              <a:rPr lang="ru-RU" dirty="0" err="1"/>
              <a:t>створюється</a:t>
            </a:r>
            <a:r>
              <a:rPr lang="ru-RU" dirty="0"/>
              <a:t> </a:t>
            </a:r>
            <a:r>
              <a:rPr lang="ru-RU" b="1" dirty="0"/>
              <a:t>список </a:t>
            </a:r>
            <a:r>
              <a:rPr lang="ru-RU" b="1" dirty="0" err="1"/>
              <a:t>результатів</a:t>
            </a:r>
            <a:r>
              <a:rPr lang="ru-RU" dirty="0"/>
              <a:t>, </a:t>
            </a:r>
            <a:r>
              <a:rPr lang="ru-RU" dirty="0" err="1"/>
              <a:t>отриманих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b="1" dirty="0" err="1"/>
              <a:t>послідовного</a:t>
            </a:r>
            <a:r>
              <a:rPr lang="ru-RU" b="1" dirty="0"/>
              <a:t> </a:t>
            </a:r>
            <a:r>
              <a:rPr lang="ru-RU" b="1" dirty="0" err="1"/>
              <a:t>очікування</a:t>
            </a:r>
            <a:r>
              <a:rPr lang="ru-RU" dirty="0"/>
              <a:t> </a:t>
            </a:r>
            <a:r>
              <a:rPr lang="ru-RU" dirty="0" err="1"/>
              <a:t>завершення</a:t>
            </a:r>
            <a:r>
              <a:rPr lang="ru-RU" dirty="0"/>
              <a:t> кожного з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підтримують</a:t>
            </a:r>
            <a:r>
              <a:rPr lang="ru-RU" dirty="0"/>
              <a:t> </a:t>
            </a:r>
            <a:r>
              <a:rPr lang="en-US" dirty="0"/>
              <a:t>await.</a:t>
            </a:r>
          </a:p>
          <a:p>
            <a:pPr marL="186262" indent="0">
              <a:buNone/>
            </a:pPr>
            <a:r>
              <a:rPr lang="ru-RU" b="1" dirty="0" err="1" smtClean="0"/>
              <a:t>Важливий</a:t>
            </a:r>
            <a:r>
              <a:rPr lang="ru-RU" b="1" dirty="0" smtClean="0"/>
              <a:t> нюанс:</a:t>
            </a:r>
            <a:endParaRPr lang="en-US" dirty="0" smtClean="0"/>
          </a:p>
          <a:p>
            <a:r>
              <a:rPr lang="ru-RU" dirty="0" err="1" smtClean="0"/>
              <a:t>Поточна</a:t>
            </a:r>
            <a:r>
              <a:rPr lang="ru-RU" dirty="0" smtClean="0"/>
              <a:t> </a:t>
            </a:r>
            <a:r>
              <a:rPr lang="ru-RU" b="1" dirty="0" err="1"/>
              <a:t>корутина</a:t>
            </a:r>
            <a:r>
              <a:rPr lang="ru-RU" b="1" dirty="0"/>
              <a:t> </a:t>
            </a:r>
            <a:r>
              <a:rPr lang="ru-RU" b="1" dirty="0" err="1"/>
              <a:t>призупиняється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дочекатися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кожного </a:t>
            </a:r>
            <a:r>
              <a:rPr lang="en-US" dirty="0" err="1"/>
              <a:t>awaitable</a:t>
            </a:r>
            <a:r>
              <a:rPr lang="en-US" dirty="0"/>
              <a:t>-</a:t>
            </a:r>
            <a:r>
              <a:rPr lang="ru-RU" dirty="0" err="1"/>
              <a:t>об'єкта</a:t>
            </a:r>
            <a:r>
              <a:rPr lang="ru-RU" dirty="0"/>
              <a:t> </a:t>
            </a:r>
            <a:r>
              <a:rPr lang="ru-RU" b="1" dirty="0"/>
              <a:t>по </a:t>
            </a:r>
            <a:r>
              <a:rPr lang="ru-RU" b="1" dirty="0" err="1" smtClean="0"/>
              <a:t>черзі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b="1" dirty="0" err="1"/>
              <a:t>відрізняється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конкурентного </a:t>
            </a:r>
            <a:r>
              <a:rPr lang="ru-RU" dirty="0" err="1"/>
              <a:t>виконання</a:t>
            </a:r>
            <a:r>
              <a:rPr lang="ru-RU" dirty="0"/>
              <a:t> через </a:t>
            </a:r>
            <a:r>
              <a:rPr lang="en-US" dirty="0" err="1"/>
              <a:t>asyncio.gather</a:t>
            </a:r>
            <a:r>
              <a:rPr lang="en-US" dirty="0"/>
              <a:t>(), </a:t>
            </a:r>
            <a:r>
              <a:rPr lang="ru-RU" dirty="0"/>
              <a:t>яке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b="1" dirty="0" err="1"/>
              <a:t>запускати</a:t>
            </a:r>
            <a:r>
              <a:rPr lang="ru-RU" b="1" dirty="0"/>
              <a:t> </a:t>
            </a:r>
            <a:r>
              <a:rPr lang="ru-RU" b="1" dirty="0" err="1"/>
              <a:t>всі</a:t>
            </a:r>
            <a:r>
              <a:rPr lang="ru-RU" b="1" dirty="0"/>
              <a:t> </a:t>
            </a:r>
            <a:r>
              <a:rPr lang="ru-RU" b="1" dirty="0" err="1"/>
              <a:t>об'єкти</a:t>
            </a:r>
            <a:r>
              <a:rPr lang="ru-RU" b="1" dirty="0"/>
              <a:t> </a:t>
            </a:r>
            <a:r>
              <a:rPr lang="ru-RU" b="1" dirty="0" err="1" smtClean="0"/>
              <a:t>паралельно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Через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асинхронне</a:t>
            </a:r>
            <a:r>
              <a:rPr lang="ru-RU" b="1" dirty="0"/>
              <a:t> </a:t>
            </a:r>
            <a:r>
              <a:rPr lang="ru-RU" b="1" dirty="0" err="1"/>
              <a:t>спискове</a:t>
            </a:r>
            <a:r>
              <a:rPr lang="ru-RU" b="1" dirty="0"/>
              <a:t> </a:t>
            </a:r>
            <a:r>
              <a:rPr lang="ru-RU" b="1" dirty="0" err="1"/>
              <a:t>включення</a:t>
            </a:r>
            <a:r>
              <a:rPr lang="ru-RU" b="1" dirty="0"/>
              <a:t> </a:t>
            </a:r>
            <a:r>
              <a:rPr lang="ru-RU" b="1" dirty="0" err="1"/>
              <a:t>може</a:t>
            </a:r>
            <a:r>
              <a:rPr lang="ru-RU" b="1" dirty="0"/>
              <a:t> </a:t>
            </a:r>
            <a:r>
              <a:rPr lang="ru-RU" b="1" dirty="0" err="1"/>
              <a:t>працювати</a:t>
            </a:r>
            <a:r>
              <a:rPr lang="ru-RU" b="1" dirty="0"/>
              <a:t> </a:t>
            </a:r>
            <a:r>
              <a:rPr lang="ru-RU" b="1" dirty="0" err="1"/>
              <a:t>повільніше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en-US" dirty="0" err="1"/>
              <a:t>asyncio.gather</a:t>
            </a:r>
            <a:r>
              <a:rPr lang="en-US" dirty="0" smtClean="0"/>
              <a:t>() (</a:t>
            </a:r>
            <a:r>
              <a:rPr lang="ru-RU" dirty="0" smtClean="0"/>
              <a:t>перший вар</a:t>
            </a:r>
            <a:r>
              <a:rPr lang="uk-UA" dirty="0" err="1" smtClean="0"/>
              <a:t>іант</a:t>
            </a:r>
            <a:r>
              <a:rPr lang="uk-UA" dirty="0" smtClean="0"/>
              <a:t>)</a:t>
            </a:r>
            <a:endParaRPr lang="en-US" dirty="0"/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4363037"/>
            <a:ext cx="1110297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070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Істина </a:t>
            </a:r>
            <a:r>
              <a:rPr lang="uk-UA" dirty="0" err="1" smtClean="0"/>
              <a:t>багатопоточність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062572" cy="4653152"/>
          </a:xfrm>
        </p:spPr>
        <p:txBody>
          <a:bodyPr>
            <a:normAutofit fontScale="92500"/>
          </a:bodyPr>
          <a:lstStyle/>
          <a:p>
            <a:pPr marL="186262" indent="0">
              <a:buNone/>
            </a:pPr>
            <a:r>
              <a:rPr lang="ru-RU" dirty="0"/>
              <a:t>Модуль </a:t>
            </a:r>
            <a:r>
              <a:rPr lang="en-US" dirty="0"/>
              <a:t>multiprocessing </a:t>
            </a:r>
            <a:r>
              <a:rPr lang="ru-RU" dirty="0"/>
              <a:t>у </a:t>
            </a:r>
            <a:r>
              <a:rPr lang="en-US" dirty="0"/>
              <a:t>Python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справжній</a:t>
            </a:r>
            <a:r>
              <a:rPr lang="ru-RU" dirty="0"/>
              <a:t> </a:t>
            </a:r>
            <a:r>
              <a:rPr lang="ru-RU" dirty="0" err="1"/>
              <a:t>паралелізм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виконуються</a:t>
            </a:r>
            <a:r>
              <a:rPr lang="ru-RU" dirty="0"/>
              <a:t> </a:t>
            </a:r>
            <a:r>
              <a:rPr lang="ru-RU" dirty="0" err="1"/>
              <a:t>повністю</a:t>
            </a:r>
            <a:r>
              <a:rPr lang="ru-RU" dirty="0"/>
              <a:t> </a:t>
            </a:r>
            <a:r>
              <a:rPr lang="ru-RU" dirty="0" err="1"/>
              <a:t>незалежно</a:t>
            </a:r>
            <a:r>
              <a:rPr lang="ru-RU" dirty="0"/>
              <a:t> один </a:t>
            </a:r>
            <a:r>
              <a:rPr lang="ru-RU" dirty="0" err="1"/>
              <a:t>від</a:t>
            </a:r>
            <a:r>
              <a:rPr lang="ru-RU" dirty="0"/>
              <a:t> одного.</a:t>
            </a:r>
          </a:p>
          <a:p>
            <a:r>
              <a:rPr lang="ru-RU" dirty="0" err="1"/>
              <a:t>Відмінність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en-US" dirty="0"/>
              <a:t>threading </a:t>
            </a:r>
            <a:r>
              <a:rPr lang="ru-RU" dirty="0"/>
              <a:t>у тому, </a:t>
            </a:r>
            <a:r>
              <a:rPr lang="ru-RU" dirty="0" err="1"/>
              <a:t>що</a:t>
            </a:r>
            <a:r>
              <a:rPr lang="ru-RU" dirty="0"/>
              <a:t> потоки </a:t>
            </a:r>
            <a:r>
              <a:rPr lang="ru-RU" dirty="0" err="1"/>
              <a:t>використовують</a:t>
            </a:r>
            <a:r>
              <a:rPr lang="ru-RU" dirty="0"/>
              <a:t> </a:t>
            </a:r>
            <a:r>
              <a:rPr lang="ru-RU" dirty="0" err="1"/>
              <a:t>спільну</a:t>
            </a:r>
            <a:r>
              <a:rPr lang="ru-RU" dirty="0"/>
              <a:t> </a:t>
            </a:r>
            <a:r>
              <a:rPr lang="ru-RU" dirty="0" err="1"/>
              <a:t>пам’ять</a:t>
            </a:r>
            <a:r>
              <a:rPr lang="ru-RU" dirty="0"/>
              <a:t> і </a:t>
            </a:r>
            <a:r>
              <a:rPr lang="ru-RU" dirty="0" err="1"/>
              <a:t>обмежені</a:t>
            </a:r>
            <a:r>
              <a:rPr lang="ru-RU" dirty="0"/>
              <a:t> </a:t>
            </a:r>
            <a:r>
              <a:rPr lang="en-US" dirty="0"/>
              <a:t>GIL (Global Interpreter Lock), </a:t>
            </a:r>
            <a:r>
              <a:rPr lang="ru-RU" dirty="0" err="1"/>
              <a:t>тоді</a:t>
            </a:r>
            <a:r>
              <a:rPr lang="ru-RU" dirty="0"/>
              <a:t> як </a:t>
            </a:r>
            <a:r>
              <a:rPr lang="en-US" dirty="0"/>
              <a:t>multiprocessing </a:t>
            </a:r>
            <a:r>
              <a:rPr lang="ru-RU" dirty="0" err="1"/>
              <a:t>створює</a:t>
            </a:r>
            <a:r>
              <a:rPr lang="ru-RU" dirty="0"/>
              <a:t>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власну</a:t>
            </a:r>
            <a:r>
              <a:rPr lang="ru-RU" dirty="0"/>
              <a:t> </a:t>
            </a:r>
            <a:r>
              <a:rPr lang="ru-RU" dirty="0" err="1"/>
              <a:t>пам’ять</a:t>
            </a:r>
            <a:r>
              <a:rPr lang="ru-RU" dirty="0"/>
              <a:t> і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ядра </a:t>
            </a:r>
            <a:r>
              <a:rPr lang="ru-RU" dirty="0" err="1"/>
              <a:t>процесора</a:t>
            </a:r>
            <a:r>
              <a:rPr lang="ru-RU" dirty="0"/>
              <a:t>.</a:t>
            </a:r>
          </a:p>
          <a:p>
            <a:r>
              <a:rPr lang="ru-RU" dirty="0" err="1"/>
              <a:t>Процеси</a:t>
            </a:r>
            <a:r>
              <a:rPr lang="ru-RU" dirty="0"/>
              <a:t> не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спільної</a:t>
            </a:r>
            <a:r>
              <a:rPr lang="ru-RU" dirty="0"/>
              <a:t> </a:t>
            </a:r>
            <a:r>
              <a:rPr lang="ru-RU" dirty="0" err="1"/>
              <a:t>пам’яті</a:t>
            </a:r>
            <a:r>
              <a:rPr lang="ru-RU" dirty="0"/>
              <a:t> та не </a:t>
            </a:r>
            <a:r>
              <a:rPr lang="ru-RU" dirty="0" err="1"/>
              <a:t>можуть</a:t>
            </a:r>
            <a:r>
              <a:rPr lang="ru-RU" dirty="0"/>
              <a:t> просто так </a:t>
            </a:r>
            <a:r>
              <a:rPr lang="ru-RU" dirty="0" err="1"/>
              <a:t>змінювати</a:t>
            </a:r>
            <a:r>
              <a:rPr lang="ru-RU" dirty="0"/>
              <a:t> </a:t>
            </a:r>
            <a:r>
              <a:rPr lang="ru-RU" dirty="0" err="1"/>
              <a:t>однакові</a:t>
            </a:r>
            <a:r>
              <a:rPr lang="ru-RU" dirty="0"/>
              <a:t> </a:t>
            </a:r>
            <a:r>
              <a:rPr lang="ru-RU" dirty="0" err="1"/>
              <a:t>змінні</a:t>
            </a:r>
            <a:r>
              <a:rPr lang="ru-RU" dirty="0"/>
              <a:t>. </a:t>
            </a:r>
            <a:r>
              <a:rPr lang="ru-RU" dirty="0" err="1"/>
              <a:t>Бажано</a:t>
            </a:r>
            <a:r>
              <a:rPr lang="ru-RU" dirty="0"/>
              <a:t> </a:t>
            </a:r>
            <a:r>
              <a:rPr lang="ru-RU" dirty="0" err="1"/>
              <a:t>уникати</a:t>
            </a:r>
            <a:r>
              <a:rPr lang="ru-RU" dirty="0"/>
              <a:t> </a:t>
            </a:r>
            <a:r>
              <a:rPr lang="ru-RU" dirty="0" err="1"/>
              <a:t>міжпроцесного</a:t>
            </a:r>
            <a:r>
              <a:rPr lang="ru-RU" dirty="0"/>
              <a:t>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можливо</a:t>
            </a:r>
            <a:r>
              <a:rPr lang="ru-RU" dirty="0"/>
              <a:t>, але для </a:t>
            </a:r>
            <a:r>
              <a:rPr lang="ru-RU" dirty="0" err="1"/>
              <a:t>складних</a:t>
            </a:r>
            <a:r>
              <a:rPr lang="ru-RU" dirty="0"/>
              <a:t> задач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необхідним</a:t>
            </a:r>
            <a:r>
              <a:rPr lang="ru-RU" dirty="0"/>
              <a:t>, </a:t>
            </a:r>
            <a:r>
              <a:rPr lang="ru-RU" dirty="0" err="1"/>
              <a:t>хоча</a:t>
            </a:r>
            <a:r>
              <a:rPr lang="ru-RU" dirty="0"/>
              <a:t> </a:t>
            </a:r>
            <a:r>
              <a:rPr lang="ru-RU" dirty="0" err="1"/>
              <a:t>ускладнює</a:t>
            </a:r>
            <a:r>
              <a:rPr lang="ru-RU" dirty="0"/>
              <a:t> </a:t>
            </a:r>
            <a:r>
              <a:rPr lang="ru-RU" dirty="0" err="1"/>
              <a:t>реалізацію</a:t>
            </a:r>
            <a:r>
              <a:rPr lang="ru-RU" dirty="0"/>
              <a:t>.</a:t>
            </a:r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409" y="1196633"/>
            <a:ext cx="3534068" cy="462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76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Істина </a:t>
            </a:r>
            <a:r>
              <a:rPr lang="uk-UA" dirty="0" err="1" smtClean="0"/>
              <a:t>багатопоточність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062572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/>
              <a:t>Як </a:t>
            </a:r>
            <a:r>
              <a:rPr lang="ru-RU" b="1" dirty="0" err="1"/>
              <a:t>це</a:t>
            </a:r>
            <a:r>
              <a:rPr lang="ru-RU" b="1" dirty="0"/>
              <a:t> </a:t>
            </a:r>
            <a:r>
              <a:rPr lang="ru-RU" b="1" dirty="0" err="1"/>
              <a:t>працює</a:t>
            </a:r>
            <a:r>
              <a:rPr lang="ru-RU" b="1" dirty="0"/>
              <a:t>?</a:t>
            </a:r>
          </a:p>
          <a:p>
            <a:r>
              <a:rPr lang="ru-RU" dirty="0" err="1"/>
              <a:t>Створюємо</a:t>
            </a:r>
            <a:r>
              <a:rPr lang="ru-RU" dirty="0"/>
              <a:t> два </a:t>
            </a:r>
            <a:r>
              <a:rPr lang="ru-RU" dirty="0" err="1"/>
              <a:t>процеси</a:t>
            </a:r>
            <a:r>
              <a:rPr lang="ru-RU" dirty="0"/>
              <a:t> та </a:t>
            </a:r>
            <a:r>
              <a:rPr lang="ru-RU" dirty="0" err="1"/>
              <a:t>передаємо</a:t>
            </a:r>
            <a:r>
              <a:rPr lang="ru-RU" dirty="0"/>
              <a:t> кожному з них </a:t>
            </a:r>
            <a:r>
              <a:rPr lang="ru-RU" dirty="0" err="1"/>
              <a:t>функцію</a:t>
            </a:r>
            <a:r>
              <a:rPr lang="ru-RU" dirty="0"/>
              <a:t> </a:t>
            </a:r>
            <a:r>
              <a:rPr lang="en-US" dirty="0"/>
              <a:t>task().</a:t>
            </a:r>
          </a:p>
          <a:p>
            <a:r>
              <a:rPr lang="ru-RU" dirty="0"/>
              <a:t>Конструктор </a:t>
            </a:r>
            <a:r>
              <a:rPr lang="en-US" dirty="0"/>
              <a:t>Process() </a:t>
            </a:r>
            <a:r>
              <a:rPr lang="ru-RU" dirty="0" err="1"/>
              <a:t>повертає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</a:t>
            </a:r>
            <a:r>
              <a:rPr lang="en-US" dirty="0"/>
              <a:t>Process.</a:t>
            </a:r>
          </a:p>
          <a:p>
            <a:r>
              <a:rPr lang="ru-RU" dirty="0" err="1"/>
              <a:t>Викликаємо</a:t>
            </a:r>
            <a:r>
              <a:rPr lang="ru-RU" dirty="0"/>
              <a:t> метод </a:t>
            </a:r>
            <a:r>
              <a:rPr lang="en-US" dirty="0"/>
              <a:t>start(),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запустити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.</a:t>
            </a:r>
          </a:p>
          <a:p>
            <a:r>
              <a:rPr lang="ru-RU" dirty="0" err="1"/>
              <a:t>Чекаємо</a:t>
            </a:r>
            <a:r>
              <a:rPr lang="ru-RU" dirty="0"/>
              <a:t> на </a:t>
            </a:r>
            <a:r>
              <a:rPr lang="ru-RU" dirty="0" err="1"/>
              <a:t>завершення</a:t>
            </a:r>
            <a:r>
              <a:rPr lang="ru-RU" dirty="0"/>
              <a:t> </a:t>
            </a:r>
            <a:r>
              <a:rPr lang="ru-RU" dirty="0" err="1"/>
              <a:t>процесів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методу </a:t>
            </a:r>
            <a:r>
              <a:rPr lang="en-US" dirty="0"/>
              <a:t>join()</a:t>
            </a:r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984" y="1210701"/>
            <a:ext cx="3444875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814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Кінець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80923" y="1432244"/>
            <a:ext cx="86180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>
                <a:solidFill>
                  <a:schemeClr val="tx1"/>
                </a:solidFill>
              </a:rPr>
              <a:t>Нажаль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зробити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лабораторну</a:t>
            </a:r>
            <a:r>
              <a:rPr lang="ru-RU" dirty="0" smtClean="0">
                <a:solidFill>
                  <a:schemeClr val="tx1"/>
                </a:solidFill>
              </a:rPr>
              <a:t> на </a:t>
            </a:r>
            <a:r>
              <a:rPr lang="ru-RU" dirty="0" err="1" smtClean="0">
                <a:solidFill>
                  <a:schemeClr val="tx1"/>
                </a:solidFill>
              </a:rPr>
              <a:t>асинхронн</a:t>
            </a:r>
            <a:r>
              <a:rPr lang="uk-UA" dirty="0" err="1" smtClean="0">
                <a:solidFill>
                  <a:schemeClr val="tx1"/>
                </a:solidFill>
              </a:rPr>
              <a:t>ість</a:t>
            </a:r>
            <a:r>
              <a:rPr lang="uk-UA" dirty="0" smtClean="0">
                <a:solidFill>
                  <a:schemeClr val="tx1"/>
                </a:solidFill>
              </a:rPr>
              <a:t> коли сама перевірка є асинхронною доволі важко,</a:t>
            </a:r>
          </a:p>
          <a:p>
            <a:r>
              <a:rPr lang="uk-UA" dirty="0" smtClean="0">
                <a:solidFill>
                  <a:schemeClr val="tx1"/>
                </a:solidFill>
              </a:rPr>
              <a:t> але для </a:t>
            </a:r>
            <a:r>
              <a:rPr lang="uk-UA" dirty="0" err="1" smtClean="0">
                <a:solidFill>
                  <a:schemeClr val="tx1"/>
                </a:solidFill>
              </a:rPr>
              <a:t>допиливих</a:t>
            </a:r>
            <a:r>
              <a:rPr lang="uk-UA" dirty="0" smtClean="0">
                <a:solidFill>
                  <a:schemeClr val="tx1"/>
                </a:solidFill>
              </a:rPr>
              <a:t> оригінальні матеріали за посиланням: </a:t>
            </a:r>
            <a:r>
              <a:rPr lang="en-US" dirty="0" smtClean="0">
                <a:solidFill>
                  <a:schemeClr val="tx1"/>
                </a:solidFill>
              </a:rPr>
              <a:t>https</a:t>
            </a:r>
            <a:r>
              <a:rPr lang="en-US" dirty="0">
                <a:solidFill>
                  <a:schemeClr val="tx1"/>
                </a:solidFill>
              </a:rPr>
              <a:t>://superfastpython.com/python-asyncio/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5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Асинхронна парадигма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/>
              <a:t>Асинхронне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– </a:t>
            </a:r>
            <a:r>
              <a:rPr lang="ru-RU" dirty="0" err="1"/>
              <a:t>підхід</a:t>
            </a:r>
            <a:r>
              <a:rPr lang="ru-RU" dirty="0"/>
              <a:t> до </a:t>
            </a:r>
            <a:r>
              <a:rPr lang="ru-RU" dirty="0" err="1"/>
              <a:t>оброблення</a:t>
            </a:r>
            <a:r>
              <a:rPr lang="ru-RU" dirty="0"/>
              <a:t> вводу/</a:t>
            </a:r>
            <a:r>
              <a:rPr lang="ru-RU" dirty="0" err="1"/>
              <a:t>виводу</a:t>
            </a:r>
            <a:r>
              <a:rPr lang="ru-RU" dirty="0"/>
              <a:t>,</a:t>
            </a:r>
          </a:p>
          <a:p>
            <a:pPr marL="186262" indent="0">
              <a:buNone/>
            </a:pP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програмі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</a:t>
            </a:r>
            <a:r>
              <a:rPr lang="ru-RU" dirty="0" err="1"/>
              <a:t>мережевими</a:t>
            </a:r>
            <a:r>
              <a:rPr lang="ru-RU" dirty="0"/>
              <a:t> </a:t>
            </a:r>
            <a:r>
              <a:rPr lang="ru-RU" dirty="0" err="1"/>
              <a:t>пристроями</a:t>
            </a:r>
            <a:r>
              <a:rPr lang="ru-RU" dirty="0"/>
              <a:t> та</a:t>
            </a:r>
          </a:p>
          <a:p>
            <a:pPr marL="186262" indent="0">
              <a:buNone/>
            </a:pPr>
            <a:r>
              <a:rPr lang="ru-RU" dirty="0" err="1"/>
              <a:t>обслуговувати</a:t>
            </a:r>
            <a:r>
              <a:rPr lang="ru-RU" dirty="0"/>
              <a:t> </a:t>
            </a:r>
            <a:r>
              <a:rPr lang="ru-RU" dirty="0" err="1"/>
              <a:t>запити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базами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поки</a:t>
            </a:r>
            <a:endParaRPr lang="ru-RU" dirty="0"/>
          </a:p>
          <a:p>
            <a:pPr marL="186262" indent="0">
              <a:buNone/>
            </a:pPr>
            <a:r>
              <a:rPr lang="ru-RU" dirty="0" err="1"/>
              <a:t>процесор</a:t>
            </a:r>
            <a:r>
              <a:rPr lang="ru-RU" dirty="0"/>
              <a:t> </a:t>
            </a:r>
            <a:r>
              <a:rPr lang="ru-RU" dirty="0" err="1"/>
              <a:t>продовжує</a:t>
            </a:r>
            <a:r>
              <a:rPr lang="ru-RU" dirty="0"/>
              <a:t>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, не </a:t>
            </a:r>
            <a:r>
              <a:rPr lang="ru-RU" dirty="0" err="1"/>
              <a:t>очікуючи</a:t>
            </a:r>
            <a:r>
              <a:rPr lang="ru-RU" dirty="0"/>
              <a:t> на </a:t>
            </a:r>
            <a:r>
              <a:rPr lang="ru-RU" dirty="0" err="1"/>
              <a:t>відповідь</a:t>
            </a:r>
            <a:r>
              <a:rPr lang="ru-RU" dirty="0"/>
              <a:t> </a:t>
            </a:r>
            <a:r>
              <a:rPr lang="ru-RU" dirty="0" err="1"/>
              <a:t>від</a:t>
            </a:r>
            <a:endParaRPr lang="ru-RU" dirty="0"/>
          </a:p>
          <a:p>
            <a:pPr marL="186262" indent="0">
              <a:buNone/>
            </a:pPr>
            <a:r>
              <a:rPr lang="ru-RU" dirty="0" err="1"/>
              <a:t>мережі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ru-RU" dirty="0" err="1" smtClean="0"/>
              <a:t>Ключов</a:t>
            </a:r>
            <a:r>
              <a:rPr lang="uk-UA" dirty="0" smtClean="0"/>
              <a:t>і особливості:</a:t>
            </a:r>
          </a:p>
          <a:p>
            <a:pPr marL="186262" indent="0">
              <a:buNone/>
            </a:pPr>
            <a:r>
              <a:rPr lang="uk-UA" dirty="0" smtClean="0"/>
              <a:t>Паралельне виконання коду</a:t>
            </a:r>
          </a:p>
          <a:p>
            <a:pPr marL="186262" indent="0">
              <a:buNone/>
            </a:pPr>
            <a:r>
              <a:rPr lang="uk-UA" dirty="0"/>
              <a:t>В</a:t>
            </a:r>
            <a:r>
              <a:rPr lang="uk-UA" dirty="0" smtClean="0"/>
              <a:t>ідсутність чіткої послідовності кроків</a:t>
            </a:r>
          </a:p>
        </p:txBody>
      </p:sp>
    </p:spTree>
    <p:extLst>
      <p:ext uri="{BB962C8B-B14F-4D97-AF65-F5344CB8AC3E}">
        <p14:creationId xmlns:p14="http://schemas.microsoft.com/office/powerpoint/2010/main" val="153043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Асинхронна парадигма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5401391" cy="5011878"/>
          </a:xfrm>
        </p:spPr>
        <p:txBody>
          <a:bodyPr>
            <a:normAutofit fontScale="85000" lnSpcReduction="20000"/>
          </a:bodyPr>
          <a:lstStyle/>
          <a:p>
            <a:pPr marL="186262" indent="0">
              <a:buNone/>
            </a:pPr>
            <a:r>
              <a:rPr lang="ru-RU" b="1" dirty="0" err="1" smtClean="0"/>
              <a:t>Переваги</a:t>
            </a:r>
            <a:r>
              <a:rPr lang="ru-RU" b="1" dirty="0" smtClean="0"/>
              <a:t>:</a:t>
            </a:r>
            <a:endParaRPr lang="ru-RU" b="1" dirty="0"/>
          </a:p>
          <a:p>
            <a:r>
              <a:rPr lang="ru-RU" b="1" dirty="0" err="1" smtClean="0"/>
              <a:t>Підвищена</a:t>
            </a:r>
            <a:r>
              <a:rPr lang="ru-RU" b="1" dirty="0" smtClean="0"/>
              <a:t> </a:t>
            </a:r>
            <a:r>
              <a:rPr lang="ru-RU" b="1" dirty="0" err="1"/>
              <a:t>продуктивність</a:t>
            </a:r>
            <a:endParaRPr lang="ru-RU" dirty="0"/>
          </a:p>
          <a:p>
            <a:pPr lvl="1"/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виконуються</a:t>
            </a:r>
            <a:r>
              <a:rPr lang="ru-RU" dirty="0"/>
              <a:t> </a:t>
            </a:r>
            <a:r>
              <a:rPr lang="ru-RU" b="1" dirty="0" err="1"/>
              <a:t>одночасно</a:t>
            </a:r>
            <a:r>
              <a:rPr lang="ru-RU" dirty="0"/>
              <a:t>, не </a:t>
            </a:r>
            <a:r>
              <a:rPr lang="ru-RU" dirty="0" err="1"/>
              <a:t>блокуючи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Особливо </a:t>
            </a:r>
            <a:r>
              <a:rPr lang="ru-RU" dirty="0" err="1"/>
              <a:t>ефективне</a:t>
            </a:r>
            <a:r>
              <a:rPr lang="ru-RU" dirty="0"/>
              <a:t> для </a:t>
            </a:r>
            <a:r>
              <a:rPr lang="en-US" b="1" dirty="0"/>
              <a:t>I/O-</a:t>
            </a:r>
            <a:r>
              <a:rPr lang="ru-RU" b="1" dirty="0" err="1"/>
              <a:t>операцій</a:t>
            </a:r>
            <a:r>
              <a:rPr lang="ru-RU" dirty="0"/>
              <a:t> (робота з мережею, файлами, базами </a:t>
            </a:r>
            <a:r>
              <a:rPr lang="ru-RU" dirty="0" err="1"/>
              <a:t>даних</a:t>
            </a:r>
            <a:r>
              <a:rPr lang="ru-RU" dirty="0"/>
              <a:t>).</a:t>
            </a:r>
          </a:p>
          <a:p>
            <a:r>
              <a:rPr lang="ru-RU" b="1" dirty="0" err="1" smtClean="0"/>
              <a:t>Ефективне</a:t>
            </a:r>
            <a:r>
              <a:rPr lang="ru-RU" b="1" dirty="0" smtClean="0"/>
              <a:t> </a:t>
            </a:r>
            <a:r>
              <a:rPr lang="ru-RU" b="1" dirty="0" err="1"/>
              <a:t>використання</a:t>
            </a:r>
            <a:r>
              <a:rPr lang="ru-RU" b="1" dirty="0"/>
              <a:t> </a:t>
            </a:r>
            <a:r>
              <a:rPr lang="ru-RU" b="1" dirty="0" err="1"/>
              <a:t>ресурсів</a:t>
            </a:r>
            <a:endParaRPr lang="ru-RU" dirty="0"/>
          </a:p>
          <a:p>
            <a:pPr lvl="1"/>
            <a:r>
              <a:rPr lang="ru-RU" dirty="0" err="1"/>
              <a:t>Асинхронний</a:t>
            </a:r>
            <a:r>
              <a:rPr lang="ru-RU" dirty="0"/>
              <a:t> код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b="1" dirty="0" err="1"/>
              <a:t>менше</a:t>
            </a:r>
            <a:r>
              <a:rPr lang="ru-RU" b="1" dirty="0"/>
              <a:t> </a:t>
            </a:r>
            <a:r>
              <a:rPr lang="ru-RU" b="1" dirty="0" err="1"/>
              <a:t>потоків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економить</a:t>
            </a:r>
            <a:r>
              <a:rPr lang="ru-RU" dirty="0"/>
              <a:t> </a:t>
            </a:r>
            <a:r>
              <a:rPr lang="ru-RU" dirty="0" err="1"/>
              <a:t>пам’ять</a:t>
            </a:r>
            <a:r>
              <a:rPr lang="ru-RU" dirty="0"/>
              <a:t> та </a:t>
            </a:r>
            <a:r>
              <a:rPr lang="en-US" dirty="0"/>
              <a:t>CPU.</a:t>
            </a:r>
          </a:p>
          <a:p>
            <a:pPr lvl="1"/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en-US" dirty="0" err="1"/>
              <a:t>asyncio</a:t>
            </a:r>
            <a:r>
              <a:rPr lang="en-US" dirty="0"/>
              <a:t> </a:t>
            </a:r>
            <a:r>
              <a:rPr lang="ru-RU" dirty="0"/>
              <a:t>не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b="1" dirty="0"/>
              <a:t>потоки (</a:t>
            </a:r>
            <a:r>
              <a:rPr lang="en-US" b="1" dirty="0"/>
              <a:t>threads)</a:t>
            </a:r>
            <a:r>
              <a:rPr lang="en-US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.</a:t>
            </a:r>
          </a:p>
          <a:p>
            <a:r>
              <a:rPr lang="ru-RU" b="1" dirty="0" err="1" smtClean="0"/>
              <a:t>Швидке</a:t>
            </a:r>
            <a:r>
              <a:rPr lang="ru-RU" b="1" dirty="0" smtClean="0"/>
              <a:t> </a:t>
            </a:r>
            <a:r>
              <a:rPr lang="ru-RU" b="1" dirty="0" err="1"/>
              <a:t>виконання</a:t>
            </a:r>
            <a:r>
              <a:rPr lang="ru-RU" b="1" dirty="0"/>
              <a:t> </a:t>
            </a:r>
            <a:r>
              <a:rPr lang="ru-RU" b="1" dirty="0" err="1"/>
              <a:t>мережевих</a:t>
            </a:r>
            <a:r>
              <a:rPr lang="ru-RU" b="1" dirty="0"/>
              <a:t> </a:t>
            </a:r>
            <a:r>
              <a:rPr lang="ru-RU" b="1" dirty="0" err="1"/>
              <a:t>запитів</a:t>
            </a:r>
            <a:endParaRPr lang="ru-RU" dirty="0"/>
          </a:p>
          <a:p>
            <a:pPr lvl="1"/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b="1" dirty="0" err="1"/>
              <a:t>даних</a:t>
            </a:r>
            <a:r>
              <a:rPr lang="ru-RU" b="1" dirty="0"/>
              <a:t> з </a:t>
            </a:r>
            <a:r>
              <a:rPr lang="en-US" b="1" dirty="0"/>
              <a:t>API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завантаження</a:t>
            </a:r>
            <a:r>
              <a:rPr lang="ru-RU" b="1" dirty="0"/>
              <a:t> </a:t>
            </a:r>
            <a:r>
              <a:rPr lang="ru-RU" b="1" dirty="0" err="1"/>
              <a:t>файлів</a:t>
            </a:r>
            <a:r>
              <a:rPr lang="ru-RU" dirty="0"/>
              <a:t> </a:t>
            </a:r>
            <a:r>
              <a:rPr lang="ru-RU" dirty="0" err="1"/>
              <a:t>відбувається</a:t>
            </a:r>
            <a:r>
              <a:rPr lang="ru-RU" dirty="0"/>
              <a:t> </a:t>
            </a:r>
            <a:r>
              <a:rPr lang="ru-RU" dirty="0" err="1"/>
              <a:t>швидше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очікування</a:t>
            </a:r>
            <a:r>
              <a:rPr lang="ru-RU" dirty="0"/>
              <a:t> </a:t>
            </a:r>
            <a:r>
              <a:rPr lang="ru-RU" dirty="0" err="1"/>
              <a:t>відповіді</a:t>
            </a:r>
            <a:r>
              <a:rPr lang="ru-RU" dirty="0"/>
              <a:t> не </a:t>
            </a:r>
            <a:r>
              <a:rPr lang="ru-RU" dirty="0" err="1"/>
              <a:t>блокує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 smtClean="0"/>
              <a:t>.</a:t>
            </a:r>
          </a:p>
          <a:p>
            <a:r>
              <a:rPr lang="ru-RU" b="1" dirty="0" err="1"/>
              <a:t>Краща</a:t>
            </a:r>
            <a:r>
              <a:rPr lang="ru-RU" b="1" dirty="0"/>
              <a:t> </a:t>
            </a:r>
            <a:r>
              <a:rPr lang="ru-RU" b="1" dirty="0" err="1"/>
              <a:t>підтримка</a:t>
            </a:r>
            <a:r>
              <a:rPr lang="ru-RU" b="1" dirty="0"/>
              <a:t> </a:t>
            </a:r>
            <a:r>
              <a:rPr lang="ru-RU" b="1" dirty="0" err="1"/>
              <a:t>масштабованості</a:t>
            </a:r>
            <a:endParaRPr lang="ru-RU" dirty="0"/>
          </a:p>
          <a:p>
            <a:pPr lvl="1"/>
            <a:r>
              <a:rPr lang="ru-RU" dirty="0" err="1"/>
              <a:t>Використовується</a:t>
            </a:r>
            <a:r>
              <a:rPr lang="ru-RU" dirty="0"/>
              <a:t> у </a:t>
            </a:r>
            <a:r>
              <a:rPr lang="ru-RU" b="1" dirty="0" err="1"/>
              <a:t>серверних</a:t>
            </a:r>
            <a:r>
              <a:rPr lang="ru-RU" b="1" dirty="0"/>
              <a:t> </a:t>
            </a:r>
            <a:r>
              <a:rPr lang="ru-RU" b="1" dirty="0" err="1"/>
              <a:t>застосунках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обробляють</a:t>
            </a:r>
            <a:r>
              <a:rPr lang="ru-RU" dirty="0"/>
              <a:t> </a:t>
            </a:r>
            <a:r>
              <a:rPr lang="ru-RU" dirty="0" err="1"/>
              <a:t>велику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(</a:t>
            </a:r>
            <a:r>
              <a:rPr lang="en-US" dirty="0" err="1"/>
              <a:t>FastAPI</a:t>
            </a:r>
            <a:r>
              <a:rPr lang="en-US" dirty="0"/>
              <a:t>, </a:t>
            </a:r>
            <a:r>
              <a:rPr lang="en-US" dirty="0" err="1"/>
              <a:t>aiohttp</a:t>
            </a:r>
            <a:r>
              <a:rPr lang="en-US" dirty="0" smtClean="0"/>
              <a:t>).</a:t>
            </a:r>
            <a:r>
              <a:rPr lang="uk-UA" dirty="0" smtClean="0"/>
              <a:t> </a:t>
            </a:r>
            <a:r>
              <a:rPr lang="ru-RU" b="1" dirty="0" smtClean="0"/>
              <a:t>Приклад</a:t>
            </a:r>
            <a:r>
              <a:rPr lang="ru-RU" b="1" dirty="0"/>
              <a:t>:</a:t>
            </a:r>
            <a:r>
              <a:rPr lang="ru-RU" dirty="0"/>
              <a:t> Сервер </a:t>
            </a:r>
            <a:r>
              <a:rPr lang="en-US" dirty="0" err="1"/>
              <a:t>FastAPI</a:t>
            </a:r>
            <a:r>
              <a:rPr lang="en-US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обробляти</a:t>
            </a:r>
            <a:r>
              <a:rPr lang="ru-RU" dirty="0"/>
              <a:t> </a:t>
            </a:r>
            <a:r>
              <a:rPr lang="ru-RU" b="1" dirty="0" err="1"/>
              <a:t>тисячі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</a:t>
            </a:r>
            <a:r>
              <a:rPr lang="ru-RU" dirty="0" err="1"/>
              <a:t>одночасно</a:t>
            </a:r>
            <a:r>
              <a:rPr lang="ru-RU" dirty="0"/>
              <a:t> </a:t>
            </a:r>
            <a:r>
              <a:rPr lang="ru-RU" dirty="0" err="1"/>
              <a:t>завдяки</a:t>
            </a:r>
            <a:r>
              <a:rPr lang="ru-RU" dirty="0"/>
              <a:t> асинхронному </a:t>
            </a:r>
            <a:r>
              <a:rPr lang="ru-RU" dirty="0" err="1"/>
              <a:t>підходу</a:t>
            </a:r>
            <a:r>
              <a:rPr lang="ru-RU" dirty="0"/>
              <a:t>.</a:t>
            </a:r>
          </a:p>
          <a:p>
            <a:pPr lvl="1"/>
            <a:endParaRPr lang="ru-RU" dirty="0"/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5929532" y="1536633"/>
            <a:ext cx="5846868" cy="4555200"/>
          </a:xfrm>
        </p:spPr>
        <p:txBody>
          <a:bodyPr>
            <a:normAutofit lnSpcReduction="10000"/>
          </a:bodyPr>
          <a:lstStyle/>
          <a:p>
            <a:pPr marL="186262" indent="0">
              <a:buNone/>
            </a:pPr>
            <a:r>
              <a:rPr lang="ru-RU" sz="1200" b="1" dirty="0" err="1" smtClean="0"/>
              <a:t>Недоліки</a:t>
            </a:r>
            <a:r>
              <a:rPr lang="ru-RU" sz="1200" b="1" dirty="0" smtClean="0"/>
              <a:t>:</a:t>
            </a:r>
            <a:endParaRPr lang="ru-RU" sz="1200" b="1" dirty="0"/>
          </a:p>
          <a:p>
            <a:r>
              <a:rPr lang="ru-RU" sz="1200" b="1" dirty="0" err="1" smtClean="0"/>
              <a:t>Вища</a:t>
            </a:r>
            <a:r>
              <a:rPr lang="ru-RU" sz="1200" b="1" dirty="0" smtClean="0"/>
              <a:t> </a:t>
            </a:r>
            <a:r>
              <a:rPr lang="ru-RU" sz="1200" b="1" dirty="0" err="1"/>
              <a:t>складність</a:t>
            </a:r>
            <a:r>
              <a:rPr lang="ru-RU" sz="1200" b="1" dirty="0"/>
              <a:t> коду</a:t>
            </a:r>
            <a:endParaRPr lang="ru-RU" sz="1200" dirty="0"/>
          </a:p>
          <a:p>
            <a:pPr lvl="1"/>
            <a:r>
              <a:rPr lang="en-US" sz="1200" dirty="0" err="1"/>
              <a:t>async</a:t>
            </a:r>
            <a:r>
              <a:rPr lang="en-US" sz="1200" dirty="0"/>
              <a:t>/await </a:t>
            </a:r>
            <a:r>
              <a:rPr lang="ru-RU" sz="1200" dirty="0" err="1"/>
              <a:t>вимагає</a:t>
            </a:r>
            <a:r>
              <a:rPr lang="ru-RU" sz="1200" dirty="0"/>
              <a:t> </a:t>
            </a:r>
            <a:r>
              <a:rPr lang="ru-RU" sz="1200" b="1" dirty="0" err="1"/>
              <a:t>іншого</a:t>
            </a:r>
            <a:r>
              <a:rPr lang="ru-RU" sz="1200" b="1" dirty="0"/>
              <a:t> </a:t>
            </a:r>
            <a:r>
              <a:rPr lang="ru-RU" sz="1200" b="1" dirty="0" err="1"/>
              <a:t>мислення</a:t>
            </a:r>
            <a:r>
              <a:rPr lang="ru-RU" sz="1200" dirty="0"/>
              <a:t> </a:t>
            </a:r>
            <a:r>
              <a:rPr lang="ru-RU" sz="1200" dirty="0" err="1"/>
              <a:t>порівняно</a:t>
            </a:r>
            <a:r>
              <a:rPr lang="ru-RU" sz="1200" dirty="0"/>
              <a:t> з </a:t>
            </a:r>
            <a:r>
              <a:rPr lang="ru-RU" sz="1200" dirty="0" err="1"/>
              <a:t>синхронним</a:t>
            </a:r>
            <a:r>
              <a:rPr lang="ru-RU" sz="1200" dirty="0"/>
              <a:t> кодом.</a:t>
            </a:r>
          </a:p>
          <a:p>
            <a:pPr lvl="1"/>
            <a:r>
              <a:rPr lang="ru-RU" sz="1200" dirty="0" err="1"/>
              <a:t>Деякі</a:t>
            </a:r>
            <a:r>
              <a:rPr lang="ru-RU" sz="1200" dirty="0"/>
              <a:t> </a:t>
            </a:r>
            <a:r>
              <a:rPr lang="ru-RU" sz="1200" dirty="0" err="1"/>
              <a:t>програмісти</a:t>
            </a:r>
            <a:r>
              <a:rPr lang="ru-RU" sz="1200" dirty="0"/>
              <a:t> </a:t>
            </a:r>
            <a:r>
              <a:rPr lang="ru-RU" sz="1200" dirty="0" err="1"/>
              <a:t>знаходять</a:t>
            </a:r>
            <a:r>
              <a:rPr lang="ru-RU" sz="1200" dirty="0"/>
              <a:t> </a:t>
            </a:r>
            <a:r>
              <a:rPr lang="ru-RU" sz="1200" dirty="0" err="1"/>
              <a:t>асинхронний</a:t>
            </a:r>
            <a:r>
              <a:rPr lang="ru-RU" sz="1200" dirty="0"/>
              <a:t> </a:t>
            </a:r>
            <a:r>
              <a:rPr lang="ru-RU" sz="1200" dirty="0" err="1"/>
              <a:t>підхід</a:t>
            </a:r>
            <a:r>
              <a:rPr lang="ru-RU" sz="1200" dirty="0"/>
              <a:t> </a:t>
            </a:r>
            <a:r>
              <a:rPr lang="ru-RU" sz="1200" b="1" dirty="0" err="1"/>
              <a:t>менш</a:t>
            </a:r>
            <a:r>
              <a:rPr lang="ru-RU" sz="1200" b="1" dirty="0"/>
              <a:t> </a:t>
            </a:r>
            <a:r>
              <a:rPr lang="ru-RU" sz="1200" b="1" dirty="0" err="1"/>
              <a:t>інтуїтивним</a:t>
            </a:r>
            <a:r>
              <a:rPr lang="ru-RU" sz="1200" dirty="0"/>
              <a:t>.</a:t>
            </a:r>
          </a:p>
          <a:p>
            <a:r>
              <a:rPr lang="ru-RU" sz="1200" b="1" dirty="0" smtClean="0"/>
              <a:t>Не </a:t>
            </a:r>
            <a:r>
              <a:rPr lang="ru-RU" sz="1200" b="1" dirty="0" err="1"/>
              <a:t>всі</a:t>
            </a:r>
            <a:r>
              <a:rPr lang="ru-RU" sz="1200" b="1" dirty="0"/>
              <a:t> </a:t>
            </a:r>
            <a:r>
              <a:rPr lang="ru-RU" sz="1200" b="1" dirty="0" err="1"/>
              <a:t>бібліотеки</a:t>
            </a:r>
            <a:r>
              <a:rPr lang="ru-RU" sz="1200" b="1" dirty="0"/>
              <a:t> </a:t>
            </a:r>
            <a:r>
              <a:rPr lang="ru-RU" sz="1200" b="1" dirty="0" err="1"/>
              <a:t>підтримують</a:t>
            </a:r>
            <a:r>
              <a:rPr lang="ru-RU" sz="1200" b="1" dirty="0"/>
              <a:t> </a:t>
            </a:r>
            <a:r>
              <a:rPr lang="en-US" sz="1200" b="1" dirty="0" err="1"/>
              <a:t>async</a:t>
            </a:r>
            <a:endParaRPr lang="en-US" sz="1200" dirty="0"/>
          </a:p>
          <a:p>
            <a:pPr lvl="1"/>
            <a:r>
              <a:rPr lang="ru-RU" sz="1200" dirty="0" err="1"/>
              <a:t>Деякі</a:t>
            </a:r>
            <a:r>
              <a:rPr lang="ru-RU" sz="1200" dirty="0"/>
              <a:t> </a:t>
            </a:r>
            <a:r>
              <a:rPr lang="ru-RU" sz="1200" dirty="0" err="1"/>
              <a:t>популярні</a:t>
            </a:r>
            <a:r>
              <a:rPr lang="ru-RU" sz="1200" dirty="0"/>
              <a:t> </a:t>
            </a:r>
            <a:r>
              <a:rPr lang="en-US" sz="1200" dirty="0"/>
              <a:t>Python-</a:t>
            </a:r>
            <a:r>
              <a:rPr lang="ru-RU" sz="1200" dirty="0" err="1"/>
              <a:t>бібліотеки</a:t>
            </a:r>
            <a:r>
              <a:rPr lang="ru-RU" sz="1200" dirty="0"/>
              <a:t> (</a:t>
            </a:r>
            <a:r>
              <a:rPr lang="ru-RU" sz="1200" dirty="0" err="1"/>
              <a:t>наприклад</a:t>
            </a:r>
            <a:r>
              <a:rPr lang="ru-RU" sz="1200" dirty="0"/>
              <a:t>, </a:t>
            </a:r>
            <a:r>
              <a:rPr lang="en-US" sz="1200" dirty="0" err="1"/>
              <a:t>pymysql</a:t>
            </a:r>
            <a:r>
              <a:rPr lang="en-US" sz="1200" dirty="0"/>
              <a:t>, sqlite3) </a:t>
            </a:r>
            <a:r>
              <a:rPr lang="ru-RU" sz="1200" b="1" dirty="0"/>
              <a:t>не </a:t>
            </a:r>
            <a:r>
              <a:rPr lang="ru-RU" sz="1200" b="1" dirty="0" err="1"/>
              <a:t>підтримують</a:t>
            </a:r>
            <a:r>
              <a:rPr lang="ru-RU" sz="1200" b="1" dirty="0"/>
              <a:t> </a:t>
            </a:r>
            <a:r>
              <a:rPr lang="ru-RU" sz="1200" b="1" dirty="0" err="1"/>
              <a:t>асинхронні</a:t>
            </a:r>
            <a:r>
              <a:rPr lang="ru-RU" sz="1200" b="1" dirty="0"/>
              <a:t> </a:t>
            </a:r>
            <a:r>
              <a:rPr lang="ru-RU" sz="1200" b="1" dirty="0" err="1"/>
              <a:t>виклики</a:t>
            </a:r>
            <a:r>
              <a:rPr lang="ru-RU" sz="1200" dirty="0"/>
              <a:t>.</a:t>
            </a:r>
          </a:p>
          <a:p>
            <a:pPr lvl="1"/>
            <a:r>
              <a:rPr lang="ru-RU" sz="1200" dirty="0"/>
              <a:t>Доводиться </a:t>
            </a:r>
            <a:r>
              <a:rPr lang="ru-RU" sz="1200" dirty="0" err="1"/>
              <a:t>використовувати</a:t>
            </a:r>
            <a:r>
              <a:rPr lang="ru-RU" sz="1200" dirty="0"/>
              <a:t> </a:t>
            </a:r>
            <a:r>
              <a:rPr lang="ru-RU" sz="1200" dirty="0" err="1"/>
              <a:t>асинхронні</a:t>
            </a:r>
            <a:r>
              <a:rPr lang="ru-RU" sz="1200" dirty="0"/>
              <a:t> аналоги (</a:t>
            </a:r>
            <a:r>
              <a:rPr lang="en-US" sz="1200" dirty="0" err="1"/>
              <a:t>aiomysql</a:t>
            </a:r>
            <a:r>
              <a:rPr lang="en-US" sz="1200" dirty="0"/>
              <a:t>, </a:t>
            </a:r>
            <a:r>
              <a:rPr lang="en-US" sz="1200" dirty="0" err="1"/>
              <a:t>aiosqlite</a:t>
            </a:r>
            <a:r>
              <a:rPr lang="en-US" sz="1200" dirty="0"/>
              <a:t>).</a:t>
            </a:r>
          </a:p>
          <a:p>
            <a:r>
              <a:rPr lang="ru-RU" sz="1200" b="1" dirty="0" err="1" smtClean="0"/>
              <a:t>Нестабільна</a:t>
            </a:r>
            <a:r>
              <a:rPr lang="ru-RU" sz="1200" b="1" dirty="0" smtClean="0"/>
              <a:t> </a:t>
            </a:r>
            <a:r>
              <a:rPr lang="ru-RU" sz="1200" b="1" dirty="0" err="1"/>
              <a:t>взаємодія</a:t>
            </a:r>
            <a:r>
              <a:rPr lang="ru-RU" sz="1200" b="1" dirty="0"/>
              <a:t> з </a:t>
            </a:r>
            <a:r>
              <a:rPr lang="ru-RU" sz="1200" b="1" dirty="0" err="1"/>
              <a:t>багатопотоковістю</a:t>
            </a:r>
            <a:endParaRPr lang="ru-RU" sz="1200" dirty="0"/>
          </a:p>
          <a:p>
            <a:pPr lvl="1"/>
            <a:r>
              <a:rPr lang="en-US" sz="1200" dirty="0"/>
              <a:t>Python </a:t>
            </a:r>
            <a:r>
              <a:rPr lang="ru-RU" sz="1200" b="1" dirty="0"/>
              <a:t>не </a:t>
            </a:r>
            <a:r>
              <a:rPr lang="ru-RU" sz="1200" b="1" dirty="0" err="1"/>
              <a:t>поєднує</a:t>
            </a:r>
            <a:r>
              <a:rPr lang="ru-RU" sz="1200" b="1" dirty="0"/>
              <a:t> добре</a:t>
            </a:r>
            <a:r>
              <a:rPr lang="ru-RU" sz="1200" dirty="0"/>
              <a:t> </a:t>
            </a:r>
            <a:r>
              <a:rPr lang="en-US" sz="1200" dirty="0" err="1"/>
              <a:t>asyncio</a:t>
            </a:r>
            <a:r>
              <a:rPr lang="en-US" sz="1200" dirty="0"/>
              <a:t> </a:t>
            </a:r>
            <a:r>
              <a:rPr lang="ru-RU" sz="1200" dirty="0"/>
              <a:t>з потоками (</a:t>
            </a:r>
            <a:r>
              <a:rPr lang="en-US" sz="1200" dirty="0"/>
              <a:t>threading).</a:t>
            </a:r>
          </a:p>
          <a:p>
            <a:pPr lvl="1"/>
            <a:r>
              <a:rPr lang="ru-RU" sz="1200" dirty="0" err="1"/>
              <a:t>Якщо</a:t>
            </a:r>
            <a:r>
              <a:rPr lang="ru-RU" sz="1200" dirty="0"/>
              <a:t> </a:t>
            </a:r>
            <a:r>
              <a:rPr lang="ru-RU" sz="1200" dirty="0" err="1"/>
              <a:t>потрібна</a:t>
            </a:r>
            <a:r>
              <a:rPr lang="ru-RU" sz="1200" dirty="0"/>
              <a:t> </a:t>
            </a:r>
            <a:r>
              <a:rPr lang="ru-RU" sz="1200" dirty="0" err="1"/>
              <a:t>багатопоточність</a:t>
            </a:r>
            <a:r>
              <a:rPr lang="ru-RU" sz="1200" dirty="0"/>
              <a:t> + </a:t>
            </a:r>
            <a:r>
              <a:rPr lang="ru-RU" sz="1200" dirty="0" err="1"/>
              <a:t>асинхронність</a:t>
            </a:r>
            <a:r>
              <a:rPr lang="ru-RU" sz="1200" dirty="0"/>
              <a:t>, доводиться </a:t>
            </a:r>
            <a:r>
              <a:rPr lang="ru-RU" sz="1200" b="1" dirty="0" err="1"/>
              <a:t>ретельно</a:t>
            </a:r>
            <a:r>
              <a:rPr lang="ru-RU" sz="1200" b="1" dirty="0"/>
              <a:t> </a:t>
            </a:r>
            <a:r>
              <a:rPr lang="ru-RU" sz="1200" b="1" dirty="0" err="1"/>
              <a:t>планувати</a:t>
            </a:r>
            <a:r>
              <a:rPr lang="ru-RU" sz="1200" dirty="0"/>
              <a:t> структуру коду.</a:t>
            </a:r>
          </a:p>
          <a:p>
            <a:r>
              <a:rPr lang="ru-RU" sz="1200" b="1" dirty="0" err="1"/>
              <a:t>Перевантаження</a:t>
            </a:r>
            <a:r>
              <a:rPr lang="ru-RU" sz="1200" b="1" dirty="0"/>
              <a:t> </a:t>
            </a:r>
            <a:r>
              <a:rPr lang="ru-RU" sz="1200" b="1" dirty="0" err="1"/>
              <a:t>подійного</a:t>
            </a:r>
            <a:r>
              <a:rPr lang="ru-RU" sz="1200" b="1" dirty="0"/>
              <a:t> циклу</a:t>
            </a:r>
            <a:endParaRPr lang="ru-RU" sz="1200" dirty="0"/>
          </a:p>
          <a:p>
            <a:pPr lvl="1"/>
            <a:r>
              <a:rPr lang="ru-RU" sz="1200" dirty="0" err="1"/>
              <a:t>Якщо</a:t>
            </a:r>
            <a:r>
              <a:rPr lang="ru-RU" sz="1200" dirty="0"/>
              <a:t> в асинхронному </a:t>
            </a:r>
            <a:r>
              <a:rPr lang="ru-RU" sz="1200" dirty="0" err="1"/>
              <a:t>коді</a:t>
            </a:r>
            <a:r>
              <a:rPr lang="ru-RU" sz="1200" dirty="0"/>
              <a:t> є </a:t>
            </a:r>
            <a:r>
              <a:rPr lang="ru-RU" sz="1200" b="1" dirty="0" err="1"/>
              <a:t>важкі</a:t>
            </a:r>
            <a:r>
              <a:rPr lang="ru-RU" sz="1200" b="1" dirty="0"/>
              <a:t> </a:t>
            </a:r>
            <a:r>
              <a:rPr lang="ru-RU" sz="1200" b="1" dirty="0" err="1"/>
              <a:t>обчислення</a:t>
            </a:r>
            <a:r>
              <a:rPr lang="ru-RU" sz="1200" dirty="0"/>
              <a:t> (</a:t>
            </a:r>
            <a:r>
              <a:rPr lang="ru-RU" sz="1200" dirty="0" err="1"/>
              <a:t>наприклад</a:t>
            </a:r>
            <a:r>
              <a:rPr lang="ru-RU" sz="1200" dirty="0"/>
              <a:t>, </a:t>
            </a:r>
            <a:r>
              <a:rPr lang="ru-RU" sz="1200" dirty="0" err="1"/>
              <a:t>обробка</a:t>
            </a:r>
            <a:r>
              <a:rPr lang="ru-RU" sz="1200" dirty="0"/>
              <a:t> великих </a:t>
            </a:r>
            <a:r>
              <a:rPr lang="ru-RU" sz="1200" dirty="0" err="1"/>
              <a:t>файлів</a:t>
            </a:r>
            <a:r>
              <a:rPr lang="ru-RU" sz="1200" dirty="0"/>
              <a:t>), </a:t>
            </a:r>
            <a:r>
              <a:rPr lang="ru-RU" sz="1200" dirty="0" err="1"/>
              <a:t>це</a:t>
            </a:r>
            <a:r>
              <a:rPr lang="ru-RU" sz="1200" dirty="0"/>
              <a:t> </a:t>
            </a:r>
            <a:r>
              <a:rPr lang="ru-RU" sz="1200" b="1" dirty="0" err="1"/>
              <a:t>може</a:t>
            </a:r>
            <a:r>
              <a:rPr lang="ru-RU" sz="1200" b="1" dirty="0"/>
              <a:t> </a:t>
            </a:r>
            <a:r>
              <a:rPr lang="ru-RU" sz="1200" b="1" dirty="0" err="1"/>
              <a:t>заблокувати</a:t>
            </a:r>
            <a:r>
              <a:rPr lang="ru-RU" sz="1200" dirty="0"/>
              <a:t> </a:t>
            </a:r>
            <a:r>
              <a:rPr lang="ru-RU" sz="1200" dirty="0" err="1"/>
              <a:t>виконання</a:t>
            </a:r>
            <a:r>
              <a:rPr lang="ru-RU" sz="1200" dirty="0"/>
              <a:t> </a:t>
            </a:r>
            <a:r>
              <a:rPr lang="ru-RU" sz="1200" dirty="0" err="1"/>
              <a:t>інших</a:t>
            </a:r>
            <a:r>
              <a:rPr lang="ru-RU" sz="1200" dirty="0"/>
              <a:t> </a:t>
            </a:r>
            <a:r>
              <a:rPr lang="ru-RU" sz="1200" dirty="0" err="1"/>
              <a:t>завдань</a:t>
            </a:r>
            <a:r>
              <a:rPr lang="ru-RU" sz="1200" dirty="0"/>
              <a:t>.</a:t>
            </a:r>
          </a:p>
          <a:p>
            <a:pPr lvl="1"/>
            <a:r>
              <a:rPr lang="ru-RU" sz="1200" dirty="0"/>
              <a:t>У таких </a:t>
            </a:r>
            <a:r>
              <a:rPr lang="ru-RU" sz="1200" dirty="0" err="1"/>
              <a:t>випадках</a:t>
            </a:r>
            <a:r>
              <a:rPr lang="ru-RU" sz="1200" dirty="0"/>
              <a:t> </a:t>
            </a:r>
            <a:r>
              <a:rPr lang="ru-RU" sz="1200" dirty="0" err="1"/>
              <a:t>краще</a:t>
            </a:r>
            <a:r>
              <a:rPr lang="ru-RU" sz="1200" dirty="0"/>
              <a:t> </a:t>
            </a:r>
            <a:r>
              <a:rPr lang="ru-RU" sz="1200" dirty="0" err="1"/>
              <a:t>використовувати</a:t>
            </a:r>
            <a:r>
              <a:rPr lang="ru-RU" sz="1200" dirty="0"/>
              <a:t> </a:t>
            </a:r>
            <a:r>
              <a:rPr lang="ru-RU" sz="1200" b="1" dirty="0" err="1"/>
              <a:t>окремі</a:t>
            </a:r>
            <a:r>
              <a:rPr lang="ru-RU" sz="1200" b="1" dirty="0"/>
              <a:t> </a:t>
            </a:r>
            <a:r>
              <a:rPr lang="ru-RU" sz="1200" b="1" dirty="0" err="1"/>
              <a:t>процеси</a:t>
            </a:r>
            <a:r>
              <a:rPr lang="ru-RU" sz="1200" b="1" dirty="0"/>
              <a:t> (</a:t>
            </a:r>
            <a:r>
              <a:rPr lang="en-US" sz="1200" b="1" dirty="0"/>
              <a:t>multiprocessing)</a:t>
            </a:r>
            <a:r>
              <a:rPr lang="en-US" sz="12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89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554942" cy="449557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Перед </a:t>
            </a:r>
            <a:r>
              <a:rPr lang="ru-RU" dirty="0" err="1"/>
              <a:t>визначенням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</a:t>
            </a:r>
            <a:r>
              <a:rPr lang="ru-RU" dirty="0" err="1"/>
              <a:t>з’явився</a:t>
            </a:r>
            <a:r>
              <a:rPr lang="ru-RU" dirty="0"/>
              <a:t> </a:t>
            </a:r>
            <a:r>
              <a:rPr lang="ru-RU" dirty="0" err="1"/>
              <a:t>префікс</a:t>
            </a:r>
            <a:r>
              <a:rPr lang="ru-RU" dirty="0"/>
              <a:t> </a:t>
            </a:r>
            <a:r>
              <a:rPr lang="en-US" b="1" dirty="0" err="1"/>
              <a:t>async</a:t>
            </a:r>
            <a:r>
              <a:rPr lang="en-US" dirty="0"/>
              <a:t>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повідомляє</a:t>
            </a:r>
            <a:r>
              <a:rPr lang="ru-RU" dirty="0"/>
              <a:t> </a:t>
            </a:r>
            <a:r>
              <a:rPr lang="ru-RU" dirty="0" err="1"/>
              <a:t>інтерпретатору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r>
              <a:rPr lang="ru-RU" dirty="0"/>
              <a:t> повинна </a:t>
            </a:r>
            <a:r>
              <a:rPr lang="ru-RU" dirty="0" err="1"/>
              <a:t>виконуватися</a:t>
            </a:r>
            <a:r>
              <a:rPr lang="ru-RU" dirty="0"/>
              <a:t> асинхронно.</a:t>
            </a:r>
          </a:p>
          <a:p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звичного</a:t>
            </a:r>
            <a:r>
              <a:rPr lang="ru-RU" dirty="0"/>
              <a:t> </a:t>
            </a:r>
            <a:r>
              <a:rPr lang="en-US" b="1" dirty="0" err="1"/>
              <a:t>time.sleep</a:t>
            </a:r>
            <a:r>
              <a:rPr lang="en-US" dirty="0"/>
              <a:t> </a:t>
            </a:r>
            <a:r>
              <a:rPr lang="ru-RU" dirty="0"/>
              <a:t>ми </a:t>
            </a:r>
            <a:r>
              <a:rPr lang="ru-RU" dirty="0" err="1"/>
              <a:t>використали</a:t>
            </a:r>
            <a:r>
              <a:rPr lang="ru-RU" dirty="0"/>
              <a:t> </a:t>
            </a:r>
            <a:r>
              <a:rPr lang="en-US" b="1" dirty="0" err="1"/>
              <a:t>asyncio.sleep</a:t>
            </a:r>
            <a:r>
              <a:rPr lang="en-US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/>
              <a:t>"</a:t>
            </a:r>
            <a:r>
              <a:rPr lang="ru-RU" b="1" dirty="0" err="1"/>
              <a:t>неблокуючий</a:t>
            </a:r>
            <a:r>
              <a:rPr lang="ru-RU" b="1" dirty="0"/>
              <a:t> </a:t>
            </a:r>
            <a:r>
              <a:rPr lang="en-US" b="1" dirty="0"/>
              <a:t>sleep"</a:t>
            </a:r>
            <a:r>
              <a:rPr lang="en-US" dirty="0"/>
              <a:t>. </a:t>
            </a:r>
            <a:r>
              <a:rPr lang="ru-RU" dirty="0"/>
              <a:t>У межах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поводиться так само, як </a:t>
            </a:r>
            <a:r>
              <a:rPr lang="ru-RU" dirty="0" err="1"/>
              <a:t>традиційний</a:t>
            </a:r>
            <a:r>
              <a:rPr lang="ru-RU" dirty="0"/>
              <a:t>, але </a:t>
            </a:r>
            <a:r>
              <a:rPr lang="ru-RU" b="1" dirty="0"/>
              <a:t>не </a:t>
            </a:r>
            <a:r>
              <a:rPr lang="ru-RU" b="1" dirty="0" err="1"/>
              <a:t>зупиняє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всієї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  <a:p>
            <a:r>
              <a:rPr lang="ru-RU" dirty="0"/>
              <a:t>Перед </a:t>
            </a:r>
            <a:r>
              <a:rPr lang="ru-RU" dirty="0" err="1"/>
              <a:t>викликом</a:t>
            </a:r>
            <a:r>
              <a:rPr lang="ru-RU" dirty="0"/>
              <a:t> </a:t>
            </a:r>
            <a:r>
              <a:rPr lang="ru-RU" dirty="0" err="1"/>
              <a:t>асинхронних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</a:t>
            </a:r>
            <a:r>
              <a:rPr lang="ru-RU" dirty="0" err="1"/>
              <a:t>з’явився</a:t>
            </a:r>
            <a:r>
              <a:rPr lang="ru-RU" dirty="0"/>
              <a:t> </a:t>
            </a:r>
            <a:r>
              <a:rPr lang="ru-RU" dirty="0" err="1"/>
              <a:t>префікс</a:t>
            </a:r>
            <a:r>
              <a:rPr lang="ru-RU" dirty="0"/>
              <a:t> </a:t>
            </a:r>
            <a:r>
              <a:rPr lang="en-US" b="1" dirty="0"/>
              <a:t>await</a:t>
            </a:r>
            <a:r>
              <a:rPr lang="en-US" dirty="0"/>
              <a:t>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повідомляє</a:t>
            </a:r>
            <a:r>
              <a:rPr lang="ru-RU" dirty="0"/>
              <a:t> </a:t>
            </a:r>
            <a:r>
              <a:rPr lang="ru-RU" dirty="0" err="1"/>
              <a:t>інтерпретатору</a:t>
            </a:r>
            <a:r>
              <a:rPr lang="ru-RU" dirty="0"/>
              <a:t> </a:t>
            </a:r>
            <a:r>
              <a:rPr lang="ru-RU" dirty="0" err="1"/>
              <a:t>приблизно</a:t>
            </a:r>
            <a:r>
              <a:rPr lang="ru-RU" dirty="0"/>
              <a:t> </a:t>
            </a:r>
            <a:r>
              <a:rPr lang="ru-RU" dirty="0" err="1"/>
              <a:t>таке</a:t>
            </a:r>
            <a:r>
              <a:rPr lang="ru-RU" dirty="0"/>
              <a:t>:</a:t>
            </a:r>
            <a:br>
              <a:rPr lang="ru-RU" dirty="0"/>
            </a:br>
            <a:r>
              <a:rPr lang="ru-RU" i="1" dirty="0"/>
              <a:t>"Я тут, </a:t>
            </a:r>
            <a:r>
              <a:rPr lang="ru-RU" i="1" dirty="0" err="1"/>
              <a:t>можливо</a:t>
            </a:r>
            <a:r>
              <a:rPr lang="ru-RU" i="1" dirty="0"/>
              <a:t>, </a:t>
            </a:r>
            <a:r>
              <a:rPr lang="ru-RU" i="1" dirty="0" err="1"/>
              <a:t>трохи</a:t>
            </a:r>
            <a:r>
              <a:rPr lang="ru-RU" i="1" dirty="0"/>
              <a:t> </a:t>
            </a:r>
            <a:r>
              <a:rPr lang="ru-RU" i="1" dirty="0" err="1"/>
              <a:t>затримаюсь</a:t>
            </a:r>
            <a:r>
              <a:rPr lang="ru-RU" i="1" dirty="0"/>
              <a:t>, але </a:t>
            </a:r>
            <a:r>
              <a:rPr lang="ru-RU" i="1" dirty="0" err="1"/>
              <a:t>ти</a:t>
            </a:r>
            <a:r>
              <a:rPr lang="ru-RU" i="1" dirty="0"/>
              <a:t> мене не </a:t>
            </a:r>
            <a:r>
              <a:rPr lang="ru-RU" i="1" dirty="0" err="1"/>
              <a:t>чекай</a:t>
            </a:r>
            <a:r>
              <a:rPr lang="ru-RU" i="1" dirty="0"/>
              <a:t> – нехай </a:t>
            </a:r>
            <a:r>
              <a:rPr lang="ru-RU" i="1" dirty="0" err="1"/>
              <a:t>виконується</a:t>
            </a:r>
            <a:r>
              <a:rPr lang="ru-RU" i="1" dirty="0"/>
              <a:t> </a:t>
            </a:r>
            <a:r>
              <a:rPr lang="ru-RU" i="1" dirty="0" err="1"/>
              <a:t>інший</a:t>
            </a:r>
            <a:r>
              <a:rPr lang="ru-RU" i="1" dirty="0"/>
              <a:t> код, а коли в мене буде </a:t>
            </a:r>
            <a:r>
              <a:rPr lang="ru-RU" i="1" dirty="0" err="1"/>
              <a:t>настрій</a:t>
            </a:r>
            <a:r>
              <a:rPr lang="ru-RU" i="1" dirty="0"/>
              <a:t> </a:t>
            </a:r>
            <a:r>
              <a:rPr lang="ru-RU" i="1" dirty="0" err="1"/>
              <a:t>продовжити</a:t>
            </a:r>
            <a:r>
              <a:rPr lang="ru-RU" i="1" dirty="0"/>
              <a:t>, я </a:t>
            </a:r>
            <a:r>
              <a:rPr lang="ru-RU" i="1" dirty="0" err="1"/>
              <a:t>тобі</a:t>
            </a:r>
            <a:r>
              <a:rPr lang="ru-RU" i="1" dirty="0"/>
              <a:t> </a:t>
            </a:r>
            <a:r>
              <a:rPr lang="ru-RU" i="1" dirty="0" err="1"/>
              <a:t>повідомлю</a:t>
            </a:r>
            <a:r>
              <a:rPr lang="ru-RU" i="1" dirty="0"/>
              <a:t>."</a:t>
            </a:r>
            <a:endParaRPr lang="ru-RU" dirty="0"/>
          </a:p>
          <a:p>
            <a:r>
              <a:rPr lang="ru-RU" dirty="0"/>
              <a:t>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ми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en-US" b="1" dirty="0" err="1"/>
              <a:t>asyncio.create_task</a:t>
            </a:r>
            <a:r>
              <a:rPr lang="en-US" dirty="0"/>
              <a:t> </a:t>
            </a:r>
            <a:r>
              <a:rPr lang="ru-RU" dirty="0"/>
              <a:t>створили </a:t>
            </a:r>
            <a:r>
              <a:rPr lang="ru-RU" b="1" dirty="0" err="1"/>
              <a:t>задачі</a:t>
            </a:r>
            <a:r>
              <a:rPr lang="ru-RU" dirty="0"/>
              <a:t> (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таке</a:t>
            </a:r>
            <a:r>
              <a:rPr lang="ru-RU" dirty="0"/>
              <a:t>, </a:t>
            </a:r>
            <a:r>
              <a:rPr lang="ru-RU" dirty="0" err="1"/>
              <a:t>розглянемо</a:t>
            </a:r>
            <a:r>
              <a:rPr lang="ru-RU" dirty="0"/>
              <a:t> </a:t>
            </a:r>
            <a:r>
              <a:rPr lang="ru-RU" dirty="0" err="1"/>
              <a:t>пізніше</a:t>
            </a:r>
            <a:r>
              <a:rPr lang="ru-RU" dirty="0"/>
              <a:t>) і запустили </a:t>
            </a:r>
            <a:r>
              <a:rPr lang="ru-RU" dirty="0" err="1"/>
              <a:t>їх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en-US" b="1" dirty="0" err="1"/>
              <a:t>asyncio.run</a:t>
            </a:r>
            <a:r>
              <a:rPr lang="en-US" dirty="0" smtClean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88" y="964907"/>
            <a:ext cx="2865437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2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554942" cy="4495574"/>
          </a:xfrm>
        </p:spPr>
        <p:txBody>
          <a:bodyPr>
            <a:normAutofit lnSpcReduction="10000"/>
          </a:bodyPr>
          <a:lstStyle/>
          <a:p>
            <a:pPr marL="186262" indent="0">
              <a:buNone/>
            </a:pPr>
            <a:r>
              <a:rPr lang="ru-RU" b="1" dirty="0"/>
              <a:t>Як </a:t>
            </a:r>
            <a:r>
              <a:rPr lang="ru-RU" b="1" dirty="0" err="1"/>
              <a:t>це</a:t>
            </a:r>
            <a:r>
              <a:rPr lang="ru-RU" b="1" dirty="0"/>
              <a:t> </a:t>
            </a:r>
            <a:r>
              <a:rPr lang="ru-RU" b="1" dirty="0" err="1"/>
              <a:t>працює</a:t>
            </a:r>
            <a:r>
              <a:rPr lang="ru-RU" b="1" dirty="0"/>
              <a:t>:</a:t>
            </a:r>
          </a:p>
          <a:p>
            <a:r>
              <a:rPr lang="ru-RU" dirty="0" err="1" smtClean="0"/>
              <a:t>Виконалася</a:t>
            </a:r>
            <a:r>
              <a:rPr lang="ru-RU" dirty="0" smtClean="0"/>
              <a:t> </a:t>
            </a:r>
            <a:r>
              <a:rPr lang="ru-RU" dirty="0" err="1"/>
              <a:t>швидка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b="1" dirty="0"/>
              <a:t>fun1</a:t>
            </a:r>
            <a:r>
              <a:rPr lang="en-US" dirty="0"/>
              <a:t>.</a:t>
            </a:r>
          </a:p>
          <a:p>
            <a:r>
              <a:rPr lang="en-US" b="1" dirty="0" smtClean="0"/>
              <a:t>fun1</a:t>
            </a:r>
            <a:r>
              <a:rPr lang="en-US" dirty="0" smtClean="0"/>
              <a:t> </a:t>
            </a:r>
            <a:r>
              <a:rPr lang="ru-RU" dirty="0"/>
              <a:t>сказала </a:t>
            </a:r>
            <a:r>
              <a:rPr lang="ru-RU" dirty="0" err="1"/>
              <a:t>інтерпретатору</a:t>
            </a:r>
            <a:r>
              <a:rPr lang="ru-RU" dirty="0" smtClean="0"/>
              <a:t>:</a:t>
            </a:r>
          </a:p>
          <a:p>
            <a:pPr lvl="1"/>
            <a:r>
              <a:rPr lang="ru-RU" i="1" dirty="0" smtClean="0"/>
              <a:t>"</a:t>
            </a:r>
            <a:r>
              <a:rPr lang="ru-RU" i="1" dirty="0" err="1"/>
              <a:t>Іди</a:t>
            </a:r>
            <a:r>
              <a:rPr lang="ru-RU" i="1" dirty="0"/>
              <a:t> </a:t>
            </a:r>
            <a:r>
              <a:rPr lang="ru-RU" i="1" dirty="0" err="1"/>
              <a:t>далі</a:t>
            </a:r>
            <a:r>
              <a:rPr lang="ru-RU" i="1" dirty="0"/>
              <a:t>, я посплю 3 </a:t>
            </a:r>
            <a:r>
              <a:rPr lang="ru-RU" i="1" dirty="0" err="1"/>
              <a:t>секунди</a:t>
            </a:r>
            <a:r>
              <a:rPr lang="ru-RU" i="1" dirty="0"/>
              <a:t>."</a:t>
            </a:r>
            <a:endParaRPr lang="ru-RU" dirty="0"/>
          </a:p>
          <a:p>
            <a:r>
              <a:rPr lang="ru-RU" dirty="0" err="1" smtClean="0"/>
              <a:t>Виконалася</a:t>
            </a:r>
            <a:r>
              <a:rPr lang="ru-RU" dirty="0" smtClean="0"/>
              <a:t> </a:t>
            </a:r>
            <a:r>
              <a:rPr lang="ru-RU" dirty="0" err="1"/>
              <a:t>швидка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b="1" dirty="0"/>
              <a:t>fun2</a:t>
            </a:r>
            <a:r>
              <a:rPr lang="en-US" dirty="0"/>
              <a:t>.</a:t>
            </a:r>
          </a:p>
          <a:p>
            <a:r>
              <a:rPr lang="en-US" b="1" dirty="0" smtClean="0"/>
              <a:t>fun2</a:t>
            </a:r>
            <a:r>
              <a:rPr lang="en-US" dirty="0" smtClean="0"/>
              <a:t> </a:t>
            </a:r>
            <a:r>
              <a:rPr lang="ru-RU" dirty="0"/>
              <a:t>сказала </a:t>
            </a:r>
            <a:r>
              <a:rPr lang="ru-RU" dirty="0" err="1"/>
              <a:t>інтерпретатору</a:t>
            </a:r>
            <a:r>
              <a:rPr lang="ru-RU" dirty="0" smtClean="0"/>
              <a:t>:</a:t>
            </a:r>
          </a:p>
          <a:p>
            <a:pPr lvl="1"/>
            <a:r>
              <a:rPr lang="ru-RU" i="1" dirty="0" smtClean="0"/>
              <a:t>"</a:t>
            </a:r>
            <a:r>
              <a:rPr lang="ru-RU" i="1" dirty="0" err="1"/>
              <a:t>Іди</a:t>
            </a:r>
            <a:r>
              <a:rPr lang="ru-RU" i="1" dirty="0"/>
              <a:t> </a:t>
            </a:r>
            <a:r>
              <a:rPr lang="ru-RU" i="1" dirty="0" err="1"/>
              <a:t>далі</a:t>
            </a:r>
            <a:r>
              <a:rPr lang="ru-RU" i="1" dirty="0"/>
              <a:t>, я посплю 3 </a:t>
            </a:r>
            <a:r>
              <a:rPr lang="ru-RU" i="1" dirty="0" err="1"/>
              <a:t>секунди</a:t>
            </a:r>
            <a:r>
              <a:rPr lang="ru-RU" i="1" dirty="0"/>
              <a:t>."</a:t>
            </a:r>
            <a:endParaRPr lang="ru-RU" dirty="0"/>
          </a:p>
          <a:p>
            <a:r>
              <a:rPr lang="ru-RU" dirty="0" err="1" smtClean="0"/>
              <a:t>Інтерпретатору</a:t>
            </a:r>
            <a:r>
              <a:rPr lang="ru-RU" dirty="0" smtClean="0"/>
              <a:t> </a:t>
            </a:r>
            <a:r>
              <a:rPr lang="ru-RU" b="1" dirty="0" err="1"/>
              <a:t>більше</a:t>
            </a:r>
            <a:r>
              <a:rPr lang="ru-RU" b="1" dirty="0"/>
              <a:t> </a:t>
            </a:r>
            <a:r>
              <a:rPr lang="ru-RU" b="1" dirty="0" err="1"/>
              <a:t>нічого</a:t>
            </a:r>
            <a:r>
              <a:rPr lang="ru-RU" b="1" dirty="0"/>
              <a:t> </a:t>
            </a:r>
            <a:r>
              <a:rPr lang="ru-RU" b="1" dirty="0" err="1"/>
              <a:t>робити</a:t>
            </a:r>
            <a:r>
              <a:rPr lang="ru-RU" dirty="0"/>
              <a:t>, тому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b="1" dirty="0" err="1"/>
              <a:t>чекає</a:t>
            </a:r>
            <a:r>
              <a:rPr lang="ru-RU" dirty="0"/>
              <a:t>, </a:t>
            </a:r>
            <a:r>
              <a:rPr lang="ru-RU" dirty="0" err="1"/>
              <a:t>поки</a:t>
            </a:r>
            <a:r>
              <a:rPr lang="ru-RU" dirty="0"/>
              <a:t> перша "прокинута"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повідомить</a:t>
            </a:r>
            <a:r>
              <a:rPr lang="ru-RU" dirty="0"/>
              <a:t> про </a:t>
            </a:r>
            <a:r>
              <a:rPr lang="ru-RU" dirty="0" err="1"/>
              <a:t>завершення</a:t>
            </a:r>
            <a:r>
              <a:rPr lang="ru-RU" dirty="0"/>
              <a:t>.</a:t>
            </a:r>
          </a:p>
          <a:p>
            <a:r>
              <a:rPr lang="ru-RU" dirty="0" smtClean="0"/>
              <a:t>На </a:t>
            </a:r>
            <a:r>
              <a:rPr lang="ru-RU" b="1" dirty="0" err="1"/>
              <a:t>долі</a:t>
            </a:r>
            <a:r>
              <a:rPr lang="ru-RU" b="1" dirty="0"/>
              <a:t> </a:t>
            </a:r>
            <a:r>
              <a:rPr lang="ru-RU" b="1" dirty="0" err="1"/>
              <a:t>мілісекунди</a:t>
            </a:r>
            <a:r>
              <a:rPr lang="ru-RU" b="1" dirty="0"/>
              <a:t> </a:t>
            </a:r>
            <a:r>
              <a:rPr lang="ru-RU" b="1" dirty="0" err="1"/>
              <a:t>раніше</a:t>
            </a:r>
            <a:r>
              <a:rPr lang="ru-RU" dirty="0"/>
              <a:t> </a:t>
            </a:r>
            <a:r>
              <a:rPr lang="ru-RU" dirty="0" err="1"/>
              <a:t>прокинулася</a:t>
            </a:r>
            <a:r>
              <a:rPr lang="ru-RU" dirty="0"/>
              <a:t> </a:t>
            </a:r>
            <a:r>
              <a:rPr lang="en-US" b="1" dirty="0"/>
              <a:t>fun1</a:t>
            </a:r>
            <a:r>
              <a:rPr lang="en-US" dirty="0"/>
              <a:t> (</a:t>
            </a:r>
            <a:r>
              <a:rPr lang="ru-RU" dirty="0" err="1"/>
              <a:t>адже</a:t>
            </a:r>
            <a:r>
              <a:rPr lang="ru-RU" dirty="0"/>
              <a:t> вона й заснула </a:t>
            </a:r>
            <a:r>
              <a:rPr lang="ru-RU" dirty="0" err="1"/>
              <a:t>трохи</a:t>
            </a:r>
            <a:r>
              <a:rPr lang="ru-RU" dirty="0"/>
              <a:t> </a:t>
            </a:r>
            <a:r>
              <a:rPr lang="ru-RU" dirty="0" err="1"/>
              <a:t>раніше</a:t>
            </a:r>
            <a:r>
              <a:rPr lang="ru-RU" dirty="0"/>
              <a:t>) і </a:t>
            </a:r>
            <a:r>
              <a:rPr lang="ru-RU" b="1" dirty="0" err="1"/>
              <a:t>повідомила</a:t>
            </a:r>
            <a:r>
              <a:rPr lang="ru-RU" b="1" dirty="0"/>
              <a:t> про </a:t>
            </a:r>
            <a:r>
              <a:rPr lang="ru-RU" b="1" dirty="0" err="1"/>
              <a:t>завершення</a:t>
            </a:r>
            <a:r>
              <a:rPr lang="ru-RU" dirty="0"/>
              <a:t>.</a:t>
            </a:r>
          </a:p>
          <a:p>
            <a:r>
              <a:rPr lang="ru-RU" dirty="0" smtClean="0"/>
              <a:t>Те </a:t>
            </a:r>
            <a:r>
              <a:rPr lang="ru-RU" dirty="0"/>
              <a:t>ж </a:t>
            </a:r>
            <a:r>
              <a:rPr lang="ru-RU" dirty="0" err="1"/>
              <a:t>саме</a:t>
            </a:r>
            <a:r>
              <a:rPr lang="ru-RU" dirty="0"/>
              <a:t> </a:t>
            </a:r>
            <a:r>
              <a:rPr lang="ru-RU" dirty="0" err="1"/>
              <a:t>зробила</a:t>
            </a:r>
            <a:r>
              <a:rPr lang="ru-RU" dirty="0"/>
              <a:t> </a:t>
            </a:r>
            <a:r>
              <a:rPr lang="en-US" b="1" dirty="0"/>
              <a:t>fun2</a:t>
            </a:r>
            <a:r>
              <a:rPr lang="en-US" dirty="0" smtClean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88" y="964907"/>
            <a:ext cx="2865437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87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b="1" dirty="0"/>
              <a:t>не </a:t>
            </a:r>
            <a:r>
              <a:rPr lang="ru-RU" b="1" dirty="0" err="1"/>
              <a:t>змінився</a:t>
            </a:r>
            <a:r>
              <a:rPr lang="ru-RU" dirty="0"/>
              <a:t>, але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ключовому</a:t>
            </a:r>
            <a:r>
              <a:rPr lang="ru-RU" dirty="0"/>
              <a:t> слову </a:t>
            </a:r>
            <a:r>
              <a:rPr lang="en-US" b="1" dirty="0" err="1"/>
              <a:t>async</a:t>
            </a:r>
            <a:r>
              <a:rPr lang="en-US" dirty="0"/>
              <a:t> </a:t>
            </a:r>
            <a:r>
              <a:rPr lang="ru-RU" dirty="0"/>
              <a:t>вона </a:t>
            </a:r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dirty="0" err="1"/>
              <a:t>повертає</a:t>
            </a:r>
            <a:r>
              <a:rPr lang="ru-RU" dirty="0"/>
              <a:t> не &lt;</a:t>
            </a:r>
            <a:r>
              <a:rPr lang="en-US" dirty="0"/>
              <a:t>class '</a:t>
            </a:r>
            <a:r>
              <a:rPr lang="en-US" dirty="0" err="1"/>
              <a:t>NoneType</a:t>
            </a:r>
            <a:r>
              <a:rPr lang="en-US" dirty="0"/>
              <a:t>'&gt;, </a:t>
            </a:r>
            <a:r>
              <a:rPr lang="ru-RU" dirty="0"/>
              <a:t>а &lt;</a:t>
            </a:r>
            <a:r>
              <a:rPr lang="en-US" dirty="0"/>
              <a:t>class '</a:t>
            </a:r>
            <a:r>
              <a:rPr lang="en-US" dirty="0" err="1"/>
              <a:t>coroutine</a:t>
            </a:r>
            <a:r>
              <a:rPr lang="en-US" dirty="0"/>
              <a:t>'&gt;. </a:t>
            </a:r>
            <a:r>
              <a:rPr lang="ru-RU" dirty="0" err="1"/>
              <a:t>Ніщо</a:t>
            </a:r>
            <a:r>
              <a:rPr lang="ru-RU" dirty="0"/>
              <a:t> </a:t>
            </a:r>
            <a:r>
              <a:rPr lang="ru-RU" dirty="0" err="1"/>
              <a:t>перетворилося</a:t>
            </a:r>
            <a:r>
              <a:rPr lang="ru-RU" dirty="0"/>
              <a:t> на </a:t>
            </a:r>
            <a:r>
              <a:rPr lang="ru-RU" b="1" dirty="0" err="1"/>
              <a:t>щось</a:t>
            </a:r>
            <a:r>
              <a:rPr lang="ru-RU" dirty="0"/>
              <a:t>! На сцену </a:t>
            </a:r>
            <a:r>
              <a:rPr lang="ru-RU" dirty="0" err="1"/>
              <a:t>виходить</a:t>
            </a:r>
            <a:r>
              <a:rPr lang="ru-RU" dirty="0"/>
              <a:t> нова </a:t>
            </a:r>
            <a:r>
              <a:rPr lang="ru-RU" dirty="0" err="1"/>
              <a:t>сутність</a:t>
            </a:r>
            <a:r>
              <a:rPr lang="ru-RU" dirty="0"/>
              <a:t> — </a:t>
            </a:r>
            <a:r>
              <a:rPr lang="ru-RU" b="1" dirty="0" err="1"/>
              <a:t>корутина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/>
              <a:t>Що</a:t>
            </a:r>
            <a:r>
              <a:rPr lang="ru-RU" b="1" dirty="0"/>
              <a:t> нам </a:t>
            </a:r>
            <a:r>
              <a:rPr lang="ru-RU" b="1" dirty="0" err="1"/>
              <a:t>потрібно</a:t>
            </a:r>
            <a:r>
              <a:rPr lang="ru-RU" b="1" dirty="0"/>
              <a:t> знати про </a:t>
            </a:r>
            <a:r>
              <a:rPr lang="ru-RU" b="1" dirty="0" err="1" smtClean="0"/>
              <a:t>корутину</a:t>
            </a:r>
            <a:r>
              <a:rPr lang="ru-RU" b="1" dirty="0" smtClean="0"/>
              <a:t>?</a:t>
            </a:r>
          </a:p>
          <a:p>
            <a:r>
              <a:rPr lang="ru-RU" dirty="0" err="1" smtClean="0"/>
              <a:t>Пам’ятаєте</a:t>
            </a:r>
            <a:r>
              <a:rPr lang="ru-RU" dirty="0"/>
              <a:t>, як у </a:t>
            </a:r>
            <a:r>
              <a:rPr lang="en-US" dirty="0"/>
              <a:t>Python </a:t>
            </a:r>
            <a:r>
              <a:rPr lang="ru-RU" dirty="0" err="1"/>
              <a:t>влаштований</a:t>
            </a:r>
            <a:r>
              <a:rPr lang="ru-RU" dirty="0"/>
              <a:t> </a:t>
            </a:r>
            <a:r>
              <a:rPr lang="ru-RU" b="1" dirty="0"/>
              <a:t>генератор</a:t>
            </a:r>
            <a:r>
              <a:rPr lang="ru-RU" dirty="0"/>
              <a:t>?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така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r>
              <a:rPr lang="ru-RU" dirty="0"/>
              <a:t>, яка </a:t>
            </a:r>
            <a:r>
              <a:rPr lang="ru-RU" dirty="0" err="1"/>
              <a:t>починає</a:t>
            </a:r>
            <a:r>
              <a:rPr lang="ru-RU" dirty="0"/>
              <a:t> </a:t>
            </a:r>
            <a:r>
              <a:rPr lang="ru-RU" b="1" dirty="0" err="1"/>
              <a:t>повертати</a:t>
            </a:r>
            <a:r>
              <a:rPr lang="ru-RU" b="1" dirty="0"/>
              <a:t> </a:t>
            </a:r>
            <a:r>
              <a:rPr lang="ru-RU" b="1" dirty="0" err="1"/>
              <a:t>значення</a:t>
            </a:r>
            <a:r>
              <a:rPr lang="ru-RU" b="1" dirty="0"/>
              <a:t> </a:t>
            </a:r>
            <a:r>
              <a:rPr lang="ru-RU" b="1" dirty="0" err="1"/>
              <a:t>частинами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en-US" dirty="0"/>
              <a:t>return </a:t>
            </a:r>
            <a:r>
              <a:rPr lang="ru-RU" dirty="0"/>
              <a:t>у </a:t>
            </a:r>
            <a:r>
              <a:rPr lang="ru-RU" dirty="0" err="1"/>
              <a:t>ній</a:t>
            </a:r>
            <a:r>
              <a:rPr lang="ru-RU" dirty="0"/>
              <a:t> </a:t>
            </a:r>
            <a:r>
              <a:rPr lang="ru-RU" dirty="0" err="1"/>
              <a:t>використати</a:t>
            </a:r>
            <a:r>
              <a:rPr lang="ru-RU" dirty="0"/>
              <a:t> </a:t>
            </a:r>
            <a:r>
              <a:rPr lang="en-US" dirty="0"/>
              <a:t>yield.</a:t>
            </a:r>
          </a:p>
          <a:p>
            <a:r>
              <a:rPr lang="ru-RU" dirty="0"/>
              <a:t>Так от, </a:t>
            </a:r>
            <a:r>
              <a:rPr lang="ru-RU" b="1" dirty="0" err="1"/>
              <a:t>корутина</a:t>
            </a:r>
            <a:r>
              <a:rPr lang="ru-RU" b="1" dirty="0"/>
              <a:t> — </a:t>
            </a:r>
            <a:r>
              <a:rPr lang="ru-RU" b="1" dirty="0" err="1"/>
              <a:t>це</a:t>
            </a:r>
            <a:r>
              <a:rPr lang="ru-RU" b="1" dirty="0"/>
              <a:t> </a:t>
            </a:r>
            <a:r>
              <a:rPr lang="ru-RU" b="1" dirty="0" err="1"/>
              <a:t>різновид</a:t>
            </a:r>
            <a:r>
              <a:rPr lang="ru-RU" b="1" dirty="0"/>
              <a:t> </a:t>
            </a:r>
            <a:r>
              <a:rPr lang="ru-RU" b="1" dirty="0" smtClean="0"/>
              <a:t>генератора</a:t>
            </a:r>
            <a:r>
              <a:rPr lang="ru-RU" dirty="0" smtClean="0"/>
              <a:t>. </a:t>
            </a:r>
            <a:r>
              <a:rPr lang="ru-RU" b="1" dirty="0" err="1" smtClean="0"/>
              <a:t>Корутина</a:t>
            </a:r>
            <a:r>
              <a:rPr lang="ru-RU" b="1" dirty="0" smtClean="0"/>
              <a:t> </a:t>
            </a:r>
            <a:r>
              <a:rPr lang="ru-RU" b="1" dirty="0" err="1"/>
              <a:t>дає</a:t>
            </a:r>
            <a:r>
              <a:rPr lang="ru-RU" b="1" dirty="0"/>
              <a:t> </a:t>
            </a:r>
            <a:r>
              <a:rPr lang="ru-RU" b="1" dirty="0" err="1"/>
              <a:t>інтерпретатору</a:t>
            </a:r>
            <a:r>
              <a:rPr lang="ru-RU" b="1" dirty="0"/>
              <a:t> </a:t>
            </a:r>
            <a:r>
              <a:rPr lang="ru-RU" b="1" dirty="0" err="1"/>
              <a:t>можливість</a:t>
            </a:r>
            <a:r>
              <a:rPr lang="ru-RU" b="1" dirty="0"/>
              <a:t> </a:t>
            </a:r>
            <a:r>
              <a:rPr lang="ru-RU" b="1" dirty="0" err="1"/>
              <a:t>відновити</a:t>
            </a:r>
            <a:r>
              <a:rPr lang="ru-RU" b="1" dirty="0"/>
              <a:t> </a:t>
            </a:r>
            <a:r>
              <a:rPr lang="ru-RU" b="1" dirty="0" err="1"/>
              <a:t>виконання</a:t>
            </a:r>
            <a:r>
              <a:rPr lang="ru-RU" b="1" dirty="0"/>
              <a:t> </a:t>
            </a:r>
            <a:r>
              <a:rPr lang="ru-RU" b="1" dirty="0" err="1"/>
              <a:t>функції</a:t>
            </a:r>
            <a:r>
              <a:rPr lang="ru-RU" b="1" dirty="0"/>
              <a:t>, яка </a:t>
            </a:r>
            <a:r>
              <a:rPr lang="ru-RU" b="1" dirty="0" err="1"/>
              <a:t>була</a:t>
            </a:r>
            <a:r>
              <a:rPr lang="ru-RU" b="1" dirty="0"/>
              <a:t> </a:t>
            </a:r>
            <a:r>
              <a:rPr lang="ru-RU" b="1" dirty="0" err="1"/>
              <a:t>призупинена</a:t>
            </a:r>
            <a:r>
              <a:rPr lang="ru-RU" b="1" dirty="0"/>
              <a:t> в </a:t>
            </a:r>
            <a:r>
              <a:rPr lang="ru-RU" b="1" dirty="0" err="1"/>
              <a:t>місці</a:t>
            </a:r>
            <a:r>
              <a:rPr lang="ru-RU" b="1" dirty="0"/>
              <a:t> </a:t>
            </a:r>
            <a:r>
              <a:rPr lang="ru-RU" b="1" dirty="0" err="1"/>
              <a:t>розміщення</a:t>
            </a:r>
            <a:r>
              <a:rPr lang="ru-RU" b="1" dirty="0"/>
              <a:t> </a:t>
            </a:r>
            <a:r>
              <a:rPr lang="ru-RU" b="1" dirty="0" err="1"/>
              <a:t>ключового</a:t>
            </a:r>
            <a:r>
              <a:rPr lang="ru-RU" b="1" dirty="0"/>
              <a:t> слова </a:t>
            </a:r>
            <a:r>
              <a:rPr lang="en-US" b="1" dirty="0"/>
              <a:t>await.</a:t>
            </a:r>
            <a:endParaRPr lang="en-US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65" y="1173554"/>
            <a:ext cx="2576513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87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/>
              <a:t>Часто </a:t>
            </a:r>
            <a:r>
              <a:rPr lang="ru-RU" b="1" dirty="0" err="1"/>
              <a:t>корутиною</a:t>
            </a:r>
            <a:r>
              <a:rPr lang="ru-RU" b="1" dirty="0"/>
              <a:t> </a:t>
            </a:r>
            <a:r>
              <a:rPr lang="ru-RU" b="1" dirty="0" err="1"/>
              <a:t>називають</a:t>
            </a:r>
            <a:r>
              <a:rPr lang="ru-RU" b="1" dirty="0"/>
              <a:t> саму </a:t>
            </a:r>
            <a:r>
              <a:rPr lang="ru-RU" b="1" dirty="0" err="1"/>
              <a:t>функцію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en-US" dirty="0"/>
              <a:t>await. </a:t>
            </a:r>
            <a:r>
              <a:rPr lang="ru-RU" b="1" dirty="0"/>
              <a:t>Формально </a:t>
            </a:r>
            <a:r>
              <a:rPr lang="ru-RU" b="1" dirty="0" err="1"/>
              <a:t>це</a:t>
            </a:r>
            <a:r>
              <a:rPr lang="ru-RU" b="1" dirty="0"/>
              <a:t> неправильно</a:t>
            </a:r>
            <a:r>
              <a:rPr lang="ru-RU" dirty="0"/>
              <a:t>.</a:t>
            </a:r>
          </a:p>
          <a:p>
            <a:r>
              <a:rPr lang="ru-RU" b="1" dirty="0" err="1" smtClean="0"/>
              <a:t>Корутина</a:t>
            </a:r>
            <a:r>
              <a:rPr lang="ru-RU" b="1" dirty="0" smtClean="0"/>
              <a:t> </a:t>
            </a:r>
            <a:r>
              <a:rPr lang="ru-RU" b="1" dirty="0"/>
              <a:t>— </a:t>
            </a:r>
            <a:r>
              <a:rPr lang="ru-RU" b="1" dirty="0" err="1"/>
              <a:t>це</a:t>
            </a:r>
            <a:r>
              <a:rPr lang="ru-RU" b="1" dirty="0"/>
              <a:t> не </a:t>
            </a:r>
            <a:r>
              <a:rPr lang="ru-RU" b="1" dirty="0" err="1"/>
              <a:t>функція</a:t>
            </a:r>
            <a:r>
              <a:rPr lang="ru-RU" b="1" dirty="0"/>
              <a:t>, а те, </a:t>
            </a:r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ця</a:t>
            </a:r>
            <a:r>
              <a:rPr lang="ru-RU" b="1" dirty="0"/>
              <a:t> </a:t>
            </a:r>
            <a:r>
              <a:rPr lang="ru-RU" b="1" dirty="0" err="1"/>
              <a:t>функція</a:t>
            </a:r>
            <a:r>
              <a:rPr lang="ru-RU" b="1" dirty="0"/>
              <a:t> </a:t>
            </a:r>
            <a:r>
              <a:rPr lang="ru-RU" b="1" dirty="0" err="1"/>
              <a:t>повертає</a:t>
            </a:r>
            <a:r>
              <a:rPr lang="ru-RU" b="1" dirty="0"/>
              <a:t>!</a:t>
            </a:r>
            <a:endParaRPr lang="ru-RU" dirty="0"/>
          </a:p>
          <a:p>
            <a:r>
              <a:rPr lang="ru-RU" b="1" dirty="0" err="1"/>
              <a:t>Відчуваєте</a:t>
            </a:r>
            <a:r>
              <a:rPr lang="ru-RU" b="1" dirty="0"/>
              <a:t> </a:t>
            </a:r>
            <a:r>
              <a:rPr lang="ru-RU" b="1" dirty="0" err="1"/>
              <a:t>різницю</a:t>
            </a:r>
            <a:r>
              <a:rPr lang="ru-RU" b="1" dirty="0"/>
              <a:t> </a:t>
            </a:r>
            <a:r>
              <a:rPr lang="ru-RU" b="1" dirty="0" err="1"/>
              <a:t>між</a:t>
            </a:r>
            <a:r>
              <a:rPr lang="ru-RU" b="1" dirty="0"/>
              <a:t> </a:t>
            </a:r>
            <a:r>
              <a:rPr lang="en-US" b="1" dirty="0"/>
              <a:t>f </a:t>
            </a:r>
            <a:r>
              <a:rPr lang="ru-RU" b="1" dirty="0"/>
              <a:t>та </a:t>
            </a:r>
            <a:r>
              <a:rPr lang="en-US" b="1" dirty="0"/>
              <a:t>f()?</a:t>
            </a:r>
            <a:endParaRPr lang="en-US" dirty="0"/>
          </a:p>
          <a:p>
            <a:r>
              <a:rPr lang="en-US" dirty="0"/>
              <a:t>f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 smtClean="0"/>
              <a:t>корутинна</a:t>
            </a:r>
            <a:r>
              <a:rPr lang="ru-RU" dirty="0"/>
              <a:t> </a:t>
            </a:r>
            <a:r>
              <a:rPr lang="ru-RU" dirty="0" err="1" smtClean="0"/>
              <a:t>функція</a:t>
            </a:r>
            <a:endParaRPr lang="ru-RU" dirty="0"/>
          </a:p>
          <a:p>
            <a:r>
              <a:rPr lang="en-US" dirty="0"/>
              <a:t>f()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корутина</a:t>
            </a:r>
            <a:r>
              <a:rPr lang="ru-RU" dirty="0"/>
              <a:t>, яка </a:t>
            </a:r>
            <a:r>
              <a:rPr lang="ru-RU" dirty="0" err="1"/>
              <a:t>з’являється</a:t>
            </a:r>
            <a:r>
              <a:rPr lang="ru-RU" dirty="0"/>
              <a:t> </a:t>
            </a:r>
            <a:r>
              <a:rPr lang="ru-RU" b="1" dirty="0" err="1"/>
              <a:t>після</a:t>
            </a:r>
            <a:r>
              <a:rPr lang="ru-RU" b="1" dirty="0"/>
              <a:t> </a:t>
            </a:r>
            <a:r>
              <a:rPr lang="ru-RU" b="1" dirty="0" err="1"/>
              <a:t>виклику</a:t>
            </a:r>
            <a:r>
              <a:rPr lang="ru-RU" b="1" dirty="0"/>
              <a:t> </a:t>
            </a:r>
            <a:r>
              <a:rPr lang="ru-RU" b="1" dirty="0" err="1"/>
              <a:t>цієї</a:t>
            </a:r>
            <a:r>
              <a:rPr lang="ru-RU" b="1" dirty="0"/>
              <a:t> </a:t>
            </a:r>
            <a:r>
              <a:rPr lang="ru-RU" b="1" dirty="0" err="1"/>
              <a:t>функції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65" y="1173554"/>
            <a:ext cx="2576513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81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Наступним кроком для нас є побачити прекрасний об'єкт </a:t>
            </a:r>
            <a:r>
              <a:rPr lang="uk-UA" dirty="0" err="1" smtClean="0"/>
              <a:t>таск</a:t>
            </a:r>
            <a:r>
              <a:rPr lang="uk-UA" dirty="0" smtClean="0"/>
              <a:t> який як не дивно має тип </a:t>
            </a:r>
            <a:r>
              <a:rPr lang="en-US" dirty="0"/>
              <a:t>&lt;class '_</a:t>
            </a:r>
            <a:r>
              <a:rPr lang="en-US" dirty="0" err="1"/>
              <a:t>asyncio.Task</a:t>
            </a:r>
            <a:r>
              <a:rPr lang="en-US" dirty="0" smtClean="0"/>
              <a:t>'&gt;</a:t>
            </a:r>
            <a:r>
              <a:rPr lang="uk-UA" dirty="0" smtClean="0"/>
              <a:t> (похідний від </a:t>
            </a:r>
            <a:r>
              <a:rPr lang="en-US" dirty="0"/>
              <a:t>&lt;class '_</a:t>
            </a:r>
            <a:r>
              <a:rPr lang="en-US" dirty="0" err="1"/>
              <a:t>asyncio.Future</a:t>
            </a:r>
            <a:r>
              <a:rPr lang="en-US" dirty="0" smtClean="0"/>
              <a:t>'&gt;</a:t>
            </a:r>
            <a:r>
              <a:rPr lang="uk-UA" dirty="0" smtClean="0"/>
              <a:t>).</a:t>
            </a:r>
          </a:p>
          <a:p>
            <a:r>
              <a:rPr lang="ru-RU" b="1" dirty="0" err="1"/>
              <a:t>Футура</a:t>
            </a:r>
            <a:r>
              <a:rPr lang="ru-RU" dirty="0"/>
              <a:t> (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зовсім</a:t>
            </a:r>
            <a:r>
              <a:rPr lang="ru-RU" dirty="0"/>
              <a:t> </a:t>
            </a:r>
            <a:r>
              <a:rPr lang="ru-RU" dirty="0" err="1"/>
              <a:t>спростити</a:t>
            </a:r>
            <a:r>
              <a:rPr lang="ru-RU" dirty="0"/>
              <a:t>)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обгортка</a:t>
            </a:r>
            <a:r>
              <a:rPr lang="ru-RU" dirty="0"/>
              <a:t> для </a:t>
            </a:r>
            <a:r>
              <a:rPr lang="ru-RU" dirty="0" err="1"/>
              <a:t>деякої</a:t>
            </a:r>
            <a:r>
              <a:rPr lang="ru-RU" dirty="0"/>
              <a:t> </a:t>
            </a:r>
            <a:r>
              <a:rPr lang="ru-RU" b="1" dirty="0" err="1"/>
              <a:t>асинхронної</a:t>
            </a:r>
            <a:r>
              <a:rPr lang="ru-RU" b="1" dirty="0"/>
              <a:t> </a:t>
            </a:r>
            <a:r>
              <a:rPr lang="ru-RU" b="1" dirty="0" err="1"/>
              <a:t>сутності</a:t>
            </a:r>
            <a:r>
              <a:rPr lang="ru-RU" dirty="0"/>
              <a:t>, яка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i="1" dirty="0"/>
              <a:t>"</a:t>
            </a:r>
            <a:r>
              <a:rPr lang="ru-RU" i="1" dirty="0" err="1"/>
              <a:t>начебто</a:t>
            </a:r>
            <a:r>
              <a:rPr lang="ru-RU" i="1" dirty="0"/>
              <a:t> </a:t>
            </a:r>
            <a:r>
              <a:rPr lang="ru-RU" i="1" dirty="0" err="1"/>
              <a:t>одночасно</a:t>
            </a:r>
            <a:r>
              <a:rPr lang="ru-RU" i="1" dirty="0"/>
              <a:t>"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асинхронними</a:t>
            </a:r>
            <a:r>
              <a:rPr lang="ru-RU" dirty="0"/>
              <a:t> </a:t>
            </a:r>
            <a:r>
              <a:rPr lang="ru-RU" dirty="0" err="1"/>
              <a:t>сутностями</a:t>
            </a:r>
            <a:r>
              <a:rPr lang="ru-RU" dirty="0"/>
              <a:t>, </a:t>
            </a:r>
            <a:r>
              <a:rPr lang="ru-RU" b="1" dirty="0" err="1"/>
              <a:t>перемикаючись</a:t>
            </a:r>
            <a:r>
              <a:rPr lang="ru-RU" b="1" dirty="0"/>
              <a:t> </a:t>
            </a:r>
            <a:r>
              <a:rPr lang="ru-RU" b="1" dirty="0" err="1"/>
              <a:t>між</a:t>
            </a:r>
            <a:r>
              <a:rPr lang="ru-RU" b="1" dirty="0"/>
              <a:t> ними в точках, </a:t>
            </a:r>
            <a:r>
              <a:rPr lang="ru-RU" b="1" dirty="0" err="1"/>
              <a:t>позначених</a:t>
            </a:r>
            <a:r>
              <a:rPr lang="ru-RU" b="1" dirty="0"/>
              <a:t> </a:t>
            </a:r>
            <a:r>
              <a:rPr lang="ru-RU" b="1" dirty="0" err="1"/>
              <a:t>ключовим</a:t>
            </a:r>
            <a:r>
              <a:rPr lang="ru-RU" b="1" dirty="0"/>
              <a:t> словом </a:t>
            </a:r>
            <a:r>
              <a:rPr lang="en-US" b="1" dirty="0"/>
              <a:t>await</a:t>
            </a:r>
            <a:r>
              <a:rPr lang="en-US" dirty="0"/>
              <a:t>.</a:t>
            </a:r>
          </a:p>
          <a:p>
            <a:r>
              <a:rPr lang="ru-RU" dirty="0" err="1"/>
              <a:t>Крім</a:t>
            </a:r>
            <a:r>
              <a:rPr lang="ru-RU" dirty="0"/>
              <a:t> того, </a:t>
            </a:r>
            <a:r>
              <a:rPr lang="ru-RU" b="1" dirty="0" err="1"/>
              <a:t>футура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внутрішню</a:t>
            </a:r>
            <a:r>
              <a:rPr lang="ru-RU" dirty="0"/>
              <a:t> </a:t>
            </a:r>
            <a:r>
              <a:rPr lang="ru-RU" dirty="0" err="1"/>
              <a:t>змінну</a:t>
            </a:r>
            <a:r>
              <a:rPr lang="ru-RU" dirty="0"/>
              <a:t> </a:t>
            </a:r>
            <a:r>
              <a:rPr lang="ru-RU" b="1" dirty="0"/>
              <a:t>"результат"</a:t>
            </a:r>
            <a:r>
              <a:rPr lang="ru-RU" dirty="0"/>
              <a:t>, яка:</a:t>
            </a:r>
            <a:br>
              <a:rPr lang="ru-RU" dirty="0"/>
            </a:br>
            <a:r>
              <a:rPr lang="ru-RU" dirty="0"/>
              <a:t>🔹 Доступна через </a:t>
            </a:r>
            <a:r>
              <a:rPr lang="ru-RU" b="1" dirty="0"/>
              <a:t>.</a:t>
            </a:r>
            <a:r>
              <a:rPr lang="en-US" b="1" dirty="0"/>
              <a:t>result()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🔹 </a:t>
            </a:r>
            <a:r>
              <a:rPr lang="ru-RU" dirty="0" err="1"/>
              <a:t>Встановлюється</a:t>
            </a:r>
            <a:r>
              <a:rPr lang="ru-RU" dirty="0"/>
              <a:t> через </a:t>
            </a:r>
            <a:r>
              <a:rPr lang="ru-RU" b="1" dirty="0"/>
              <a:t>.</a:t>
            </a:r>
            <a:r>
              <a:rPr lang="en-US" b="1" dirty="0" err="1"/>
              <a:t>set_result</a:t>
            </a:r>
            <a:r>
              <a:rPr lang="en-US" b="1" dirty="0"/>
              <a:t>(value</a:t>
            </a:r>
            <a:r>
              <a:rPr lang="en-US" b="1" dirty="0" smtClean="0"/>
              <a:t>)</a:t>
            </a:r>
            <a:endParaRPr lang="uk-UA" b="1" dirty="0" smtClean="0"/>
          </a:p>
          <a:p>
            <a:pPr marL="186262" indent="0">
              <a:buNone/>
            </a:pPr>
            <a:r>
              <a:rPr lang="ru-RU" b="1" dirty="0"/>
              <a:t>Задача</a:t>
            </a:r>
            <a:r>
              <a:rPr lang="ru-RU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окремий</a:t>
            </a:r>
            <a:r>
              <a:rPr lang="ru-RU" b="1" dirty="0"/>
              <a:t> </a:t>
            </a:r>
            <a:r>
              <a:rPr lang="ru-RU" b="1" dirty="0" err="1"/>
              <a:t>випадок</a:t>
            </a:r>
            <a:r>
              <a:rPr lang="ru-RU" b="1" dirty="0"/>
              <a:t> </a:t>
            </a:r>
            <a:r>
              <a:rPr lang="ru-RU" b="1" dirty="0" err="1"/>
              <a:t>футури</a:t>
            </a:r>
            <a:r>
              <a:rPr lang="ru-RU" dirty="0"/>
              <a:t>, </a:t>
            </a:r>
            <a:r>
              <a:rPr lang="ru-RU" dirty="0" err="1"/>
              <a:t>призначений</a:t>
            </a:r>
            <a:r>
              <a:rPr lang="ru-RU" dirty="0"/>
              <a:t> для </a:t>
            </a:r>
            <a:r>
              <a:rPr lang="ru-RU" b="1" dirty="0" err="1"/>
              <a:t>обгортання</a:t>
            </a:r>
            <a:r>
              <a:rPr lang="ru-RU" b="1" dirty="0"/>
              <a:t> </a:t>
            </a:r>
            <a:r>
              <a:rPr lang="ru-RU" b="1" dirty="0" err="1"/>
              <a:t>корутини</a:t>
            </a: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236" y="1102336"/>
            <a:ext cx="2713037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34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І так що ж відбувалось в нас в коді:</a:t>
            </a:r>
          </a:p>
          <a:p>
            <a:r>
              <a:rPr lang="ru-RU" b="1" dirty="0" err="1" smtClean="0"/>
              <a:t>Корутину</a:t>
            </a:r>
            <a:r>
              <a:rPr lang="ru-RU" dirty="0" smtClean="0"/>
              <a:t> </a:t>
            </a:r>
            <a:r>
              <a:rPr lang="ru-RU" dirty="0" err="1"/>
              <a:t>асинхронної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fun1 </a:t>
            </a:r>
            <a:r>
              <a:rPr lang="ru-RU" b="1" dirty="0" err="1"/>
              <a:t>обгорнули</a:t>
            </a:r>
            <a:r>
              <a:rPr lang="ru-RU" b="1" dirty="0"/>
              <a:t> в задачу</a:t>
            </a:r>
            <a:r>
              <a:rPr lang="ru-RU" dirty="0"/>
              <a:t> </a:t>
            </a:r>
            <a:r>
              <a:rPr lang="en-US" dirty="0"/>
              <a:t>task1.</a:t>
            </a:r>
          </a:p>
          <a:p>
            <a:r>
              <a:rPr lang="ru-RU" b="1" dirty="0" err="1" smtClean="0"/>
              <a:t>Корутину</a:t>
            </a:r>
            <a:r>
              <a:rPr lang="ru-RU" dirty="0" smtClean="0"/>
              <a:t> </a:t>
            </a:r>
            <a:r>
              <a:rPr lang="ru-RU" dirty="0" err="1"/>
              <a:t>асинхронної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fun2 </a:t>
            </a:r>
            <a:r>
              <a:rPr lang="ru-RU" b="1" dirty="0" err="1"/>
              <a:t>обгорнули</a:t>
            </a:r>
            <a:r>
              <a:rPr lang="ru-RU" b="1" dirty="0"/>
              <a:t> в задачу</a:t>
            </a:r>
            <a:r>
              <a:rPr lang="ru-RU" dirty="0"/>
              <a:t> </a:t>
            </a:r>
            <a:r>
              <a:rPr lang="en-US" dirty="0"/>
              <a:t>task2.</a:t>
            </a:r>
          </a:p>
          <a:p>
            <a:r>
              <a:rPr lang="ru-RU" dirty="0" smtClean="0"/>
              <a:t>В </a:t>
            </a:r>
            <a:r>
              <a:rPr lang="ru-RU" dirty="0" err="1"/>
              <a:t>асинхронній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main </a:t>
            </a:r>
            <a:r>
              <a:rPr lang="ru-RU" b="1" dirty="0" err="1"/>
              <a:t>позначили</a:t>
            </a:r>
            <a:r>
              <a:rPr lang="ru-RU" b="1" dirty="0"/>
              <a:t> точку </a:t>
            </a:r>
            <a:r>
              <a:rPr lang="ru-RU" b="1" dirty="0" err="1"/>
              <a:t>переключення</a:t>
            </a:r>
            <a:r>
              <a:rPr lang="ru-RU" dirty="0"/>
              <a:t> до </a:t>
            </a:r>
            <a:r>
              <a:rPr lang="ru-RU" dirty="0" err="1"/>
              <a:t>задачі</a:t>
            </a:r>
            <a:r>
              <a:rPr lang="ru-RU" dirty="0"/>
              <a:t> </a:t>
            </a:r>
            <a:r>
              <a:rPr lang="en-US" dirty="0"/>
              <a:t>task1.</a:t>
            </a:r>
          </a:p>
          <a:p>
            <a:r>
              <a:rPr lang="ru-RU" dirty="0" smtClean="0"/>
              <a:t>В </a:t>
            </a:r>
            <a:r>
              <a:rPr lang="ru-RU" dirty="0" err="1"/>
              <a:t>асинхронній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main </a:t>
            </a:r>
            <a:r>
              <a:rPr lang="ru-RU" b="1" dirty="0" err="1"/>
              <a:t>позначили</a:t>
            </a:r>
            <a:r>
              <a:rPr lang="ru-RU" b="1" dirty="0"/>
              <a:t> точку </a:t>
            </a:r>
            <a:r>
              <a:rPr lang="ru-RU" b="1" dirty="0" err="1"/>
              <a:t>переключення</a:t>
            </a:r>
            <a:r>
              <a:rPr lang="ru-RU" dirty="0"/>
              <a:t> до </a:t>
            </a:r>
            <a:r>
              <a:rPr lang="ru-RU" dirty="0" err="1"/>
              <a:t>задачі</a:t>
            </a:r>
            <a:r>
              <a:rPr lang="ru-RU" dirty="0"/>
              <a:t> </a:t>
            </a:r>
            <a:r>
              <a:rPr lang="en-US" dirty="0"/>
              <a:t>task2.</a:t>
            </a:r>
          </a:p>
          <a:p>
            <a:r>
              <a:rPr lang="ru-RU" b="1" dirty="0" err="1" smtClean="0"/>
              <a:t>Корутину</a:t>
            </a:r>
            <a:r>
              <a:rPr lang="ru-RU" dirty="0" smtClean="0"/>
              <a:t> </a:t>
            </a:r>
            <a:r>
              <a:rPr lang="ru-RU" dirty="0" err="1"/>
              <a:t>асинхронної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main </a:t>
            </a:r>
            <a:r>
              <a:rPr lang="ru-RU" b="1" dirty="0"/>
              <a:t>передали у </a:t>
            </a:r>
            <a:r>
              <a:rPr lang="ru-RU" b="1" dirty="0" err="1"/>
              <a:t>функцію</a:t>
            </a:r>
            <a:r>
              <a:rPr lang="ru-RU" dirty="0"/>
              <a:t> </a:t>
            </a:r>
            <a:r>
              <a:rPr lang="en-US" dirty="0" err="1"/>
              <a:t>asyncio.run</a:t>
            </a:r>
            <a:endParaRPr lang="en-US" dirty="0"/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236" y="1102336"/>
            <a:ext cx="2713037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0473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Тема1" id="{884C1F1E-9F01-4BBC-9178-D2152F7854D1}" vid="{BC98F467-AD48-49C5-B04A-5003BE156F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248</TotalTime>
  <Words>1128</Words>
  <Application>Microsoft Office PowerPoint</Application>
  <PresentationFormat>Произвольный</PresentationFormat>
  <Paragraphs>106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Тема1</vt:lpstr>
      <vt:lpstr>ММП 2025/2026</vt:lpstr>
      <vt:lpstr>Асинхронна парадигма</vt:lpstr>
      <vt:lpstr>Асинхронна парадигма</vt:lpstr>
      <vt:lpstr>async/await</vt:lpstr>
      <vt:lpstr>async/await</vt:lpstr>
      <vt:lpstr>async/await</vt:lpstr>
      <vt:lpstr>async/await</vt:lpstr>
      <vt:lpstr>async/await</vt:lpstr>
      <vt:lpstr>async/await</vt:lpstr>
      <vt:lpstr>async/await простий приклад</vt:lpstr>
      <vt:lpstr>async/await простий приклад</vt:lpstr>
      <vt:lpstr>Async with</vt:lpstr>
      <vt:lpstr>Асинхронні comprehension-вирази</vt:lpstr>
      <vt:lpstr>Асинхронні comprehension-вирази</vt:lpstr>
      <vt:lpstr>Істина багатопоточність</vt:lpstr>
      <vt:lpstr>Істина багатопоточність</vt:lpstr>
      <vt:lpstr>Кінець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2025/2026</dc:title>
  <dc:creator>Ярослав Хлєвнушко</dc:creator>
  <cp:lastModifiedBy>Georgiy Kantsedal</cp:lastModifiedBy>
  <cp:revision>25</cp:revision>
  <dcterms:created xsi:type="dcterms:W3CDTF">2025-03-05T09:53:04Z</dcterms:created>
  <dcterms:modified xsi:type="dcterms:W3CDTF">2025-03-17T09:48:59Z</dcterms:modified>
</cp:coreProperties>
</file>