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-1564" y="-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74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95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635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177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957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468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7523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506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8AF9B77A-6AF0-453D-9540-33D846B1DDC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4151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937B8B6-83FA-8F52-6844-2083DF3BF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" sz="5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ММП</a:t>
            </a:r>
            <a:r>
              <a:rPr lang="ru" sz="5200" dirty="0">
                <a:latin typeface="+mn-lt"/>
                <a:cs typeface="Times New Roman" panose="02020603050405020304" pitchFamily="18" charset="0"/>
              </a:rPr>
              <a:t> 2025/2026</a:t>
            </a:r>
            <a:endParaRPr lang="uk-UA" sz="5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xmlns="" id="{E64F1456-974C-5B4F-F78A-FEBAF0780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800" dirty="0">
                <a:latin typeface="+mn-lt"/>
                <a:cs typeface="Times New Roman" panose="02020603050405020304" pitchFamily="18" charset="0"/>
              </a:rPr>
              <a:t>Викладач </a:t>
            </a:r>
            <a:r>
              <a:rPr lang="uk-UA" sz="28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Канцедал</a:t>
            </a:r>
            <a:r>
              <a:rPr lang="uk-UA" sz="2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Георгій Олегович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4118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Принцип </a:t>
            </a:r>
            <a:r>
              <a:rPr lang="ru-RU" dirty="0" err="1"/>
              <a:t>єдиної</a:t>
            </a:r>
            <a:r>
              <a:rPr lang="ru-RU" dirty="0"/>
              <a:t> </a:t>
            </a:r>
            <a:r>
              <a:rPr lang="ru-RU" dirty="0" err="1"/>
              <a:t>відповідальності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8" y="1297173"/>
            <a:ext cx="11607020" cy="1371600"/>
          </a:xfrm>
        </p:spPr>
        <p:txBody>
          <a:bodyPr>
            <a:normAutofit fontScale="85000" lnSpcReduction="10000"/>
          </a:bodyPr>
          <a:lstStyle/>
          <a:p>
            <a:pPr marL="186262" indent="0">
              <a:buNone/>
            </a:pPr>
            <a:r>
              <a:rPr lang="ru-RU" dirty="0"/>
              <a:t>Принцип </a:t>
            </a:r>
            <a:r>
              <a:rPr lang="en-US" b="1" dirty="0"/>
              <a:t>SRP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суворий</a:t>
            </a:r>
            <a:r>
              <a:rPr lang="ru-RU" dirty="0"/>
              <a:t> закон, а </a:t>
            </a:r>
            <a:r>
              <a:rPr lang="ru-RU" b="1" dirty="0" err="1"/>
              <a:t>рекомендація</a:t>
            </a:r>
            <a:r>
              <a:rPr lang="ru-RU" dirty="0"/>
              <a:t>, яка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сенс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в </a:t>
            </a:r>
            <a:r>
              <a:rPr lang="ru-RU" dirty="0" err="1"/>
              <a:t>контексті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у </a:t>
            </a:r>
            <a:r>
              <a:rPr lang="ru-RU" dirty="0" err="1"/>
              <a:t>додатку</a:t>
            </a:r>
            <a:r>
              <a:rPr lang="ru-RU" dirty="0"/>
              <a:t>:</a:t>
            </a:r>
          </a:p>
          <a:p>
            <a:r>
              <a:rPr lang="ru-RU" dirty="0" err="1"/>
              <a:t>Якщо</a:t>
            </a:r>
            <a:r>
              <a:rPr lang="ru-RU" dirty="0"/>
              <a:t> при </a:t>
            </a:r>
            <a:r>
              <a:rPr lang="ru-RU" dirty="0" err="1"/>
              <a:t>зміні</a:t>
            </a:r>
            <a:r>
              <a:rPr lang="ru-RU" dirty="0"/>
              <a:t> коду,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b="1" dirty="0"/>
              <a:t>одну </a:t>
            </a:r>
            <a:r>
              <a:rPr lang="ru-RU" b="1" dirty="0" err="1"/>
              <a:t>відповідальність</a:t>
            </a:r>
            <a:r>
              <a:rPr lang="ru-RU" dirty="0"/>
              <a:t>, доводиться </a:t>
            </a:r>
            <a:r>
              <a:rPr lang="ru-RU" dirty="0" err="1"/>
              <a:t>змінювати</a:t>
            </a:r>
            <a:r>
              <a:rPr lang="ru-RU" dirty="0"/>
              <a:t> код,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стосується</a:t>
            </a:r>
            <a:r>
              <a:rPr lang="ru-RU" dirty="0"/>
              <a:t> </a:t>
            </a:r>
            <a:r>
              <a:rPr lang="ru-RU" b="1" dirty="0" err="1"/>
              <a:t>іншої</a:t>
            </a:r>
            <a:r>
              <a:rPr lang="ru-RU" b="1" dirty="0"/>
              <a:t> </a:t>
            </a:r>
            <a:r>
              <a:rPr lang="ru-RU" b="1" dirty="0" err="1"/>
              <a:t>відповідальності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/>
              <a:t>перший сигнал</a:t>
            </a:r>
            <a:r>
              <a:rPr lang="ru-RU" dirty="0"/>
              <a:t> про </a:t>
            </a: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en-US" dirty="0"/>
              <a:t>SRP.</a:t>
            </a:r>
          </a:p>
          <a:p>
            <a:r>
              <a:rPr lang="ru-RU" dirty="0" err="1"/>
              <a:t>Якщо</a:t>
            </a:r>
            <a:r>
              <a:rPr lang="ru-RU" dirty="0"/>
              <a:t> ж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b="1" dirty="0"/>
              <a:t>не </a:t>
            </a:r>
            <a:r>
              <a:rPr lang="ru-RU" b="1" dirty="0" err="1"/>
              <a:t>зачіпають</a:t>
            </a:r>
            <a:r>
              <a:rPr lang="ru-RU" dirty="0"/>
              <a:t> код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відповідальностей</a:t>
            </a:r>
            <a:r>
              <a:rPr lang="ru-RU" dirty="0"/>
              <a:t>, то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en-US" dirty="0"/>
              <a:t>SRP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b="1" dirty="0" err="1"/>
              <a:t>необов’язковим</a:t>
            </a:r>
            <a:r>
              <a:rPr lang="ru-RU" dirty="0" smtClean="0"/>
              <a:t>.</a:t>
            </a:r>
          </a:p>
        </p:txBody>
      </p:sp>
      <p:pic>
        <p:nvPicPr>
          <p:cNvPr id="8194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39" y="2690037"/>
            <a:ext cx="4642143" cy="211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Текст 2"/>
          <p:cNvSpPr>
            <a:spLocks noGrp="1"/>
          </p:cNvSpPr>
          <p:nvPr>
            <p:ph type="body" idx="1"/>
          </p:nvPr>
        </p:nvSpPr>
        <p:spPr>
          <a:xfrm>
            <a:off x="387243" y="2576585"/>
            <a:ext cx="7014496" cy="3271322"/>
          </a:xfrm>
        </p:spPr>
        <p:txBody>
          <a:bodyPr>
            <a:normAutofit fontScale="77500" lnSpcReduction="20000"/>
          </a:bodyPr>
          <a:lstStyle/>
          <a:p>
            <a:pPr marL="186262" indent="0">
              <a:buNone/>
            </a:pPr>
            <a:r>
              <a:rPr lang="ru-RU" dirty="0"/>
              <a:t>Принцип </a:t>
            </a:r>
            <a:r>
              <a:rPr lang="en-US" b="1" dirty="0"/>
              <a:t>SRP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суворий</a:t>
            </a:r>
            <a:r>
              <a:rPr lang="ru-RU" dirty="0"/>
              <a:t> закон, а </a:t>
            </a:r>
            <a:r>
              <a:rPr lang="ru-RU" b="1" dirty="0" err="1"/>
              <a:t>рекомендація</a:t>
            </a:r>
            <a:r>
              <a:rPr lang="ru-RU" dirty="0"/>
              <a:t>, яка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сенс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в </a:t>
            </a:r>
            <a:r>
              <a:rPr lang="ru-RU" dirty="0" err="1"/>
              <a:t>контексті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у </a:t>
            </a:r>
            <a:r>
              <a:rPr lang="ru-RU" dirty="0" err="1"/>
              <a:t>додатку</a:t>
            </a:r>
            <a:r>
              <a:rPr lang="ru-RU" dirty="0"/>
              <a:t>:</a:t>
            </a:r>
          </a:p>
          <a:p>
            <a:r>
              <a:rPr lang="ru-RU" dirty="0" err="1"/>
              <a:t>Якщо</a:t>
            </a:r>
            <a:r>
              <a:rPr lang="ru-RU" dirty="0"/>
              <a:t> при </a:t>
            </a:r>
            <a:r>
              <a:rPr lang="ru-RU" dirty="0" err="1"/>
              <a:t>зміні</a:t>
            </a:r>
            <a:r>
              <a:rPr lang="ru-RU" dirty="0"/>
              <a:t> коду,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b="1" dirty="0"/>
              <a:t>одну </a:t>
            </a:r>
            <a:r>
              <a:rPr lang="ru-RU" b="1" dirty="0" err="1"/>
              <a:t>відповідальність</a:t>
            </a:r>
            <a:r>
              <a:rPr lang="ru-RU" dirty="0"/>
              <a:t>, доводиться </a:t>
            </a:r>
            <a:r>
              <a:rPr lang="ru-RU" dirty="0" err="1"/>
              <a:t>змінювати</a:t>
            </a:r>
            <a:r>
              <a:rPr lang="ru-RU" dirty="0"/>
              <a:t> код,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стосується</a:t>
            </a:r>
            <a:r>
              <a:rPr lang="ru-RU" dirty="0"/>
              <a:t> </a:t>
            </a:r>
            <a:r>
              <a:rPr lang="ru-RU" b="1" dirty="0" err="1"/>
              <a:t>іншої</a:t>
            </a:r>
            <a:r>
              <a:rPr lang="ru-RU" b="1" dirty="0"/>
              <a:t> </a:t>
            </a:r>
            <a:r>
              <a:rPr lang="ru-RU" b="1" dirty="0" err="1"/>
              <a:t>відповідальності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/>
              <a:t>перший сигнал</a:t>
            </a:r>
            <a:r>
              <a:rPr lang="ru-RU" dirty="0"/>
              <a:t> про </a:t>
            </a: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en-US" dirty="0"/>
              <a:t>SRP.</a:t>
            </a:r>
          </a:p>
          <a:p>
            <a:r>
              <a:rPr lang="ru-RU" dirty="0" err="1"/>
              <a:t>Якщо</a:t>
            </a:r>
            <a:r>
              <a:rPr lang="ru-RU" dirty="0"/>
              <a:t> ж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b="1" dirty="0"/>
              <a:t>не </a:t>
            </a:r>
            <a:r>
              <a:rPr lang="ru-RU" b="1" dirty="0" err="1"/>
              <a:t>зачіпають</a:t>
            </a:r>
            <a:r>
              <a:rPr lang="ru-RU" dirty="0"/>
              <a:t> код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відповідальностей</a:t>
            </a:r>
            <a:r>
              <a:rPr lang="ru-RU" dirty="0"/>
              <a:t>, то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en-US" dirty="0"/>
              <a:t>SRP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b="1" dirty="0" err="1"/>
              <a:t>необов’язковим</a:t>
            </a:r>
            <a:r>
              <a:rPr lang="ru-RU" dirty="0" smtClean="0"/>
              <a:t>.</a:t>
            </a:r>
          </a:p>
          <a:p>
            <a:pPr marL="186262" indent="0">
              <a:buNone/>
            </a:pPr>
            <a:r>
              <a:rPr lang="ru-RU" b="1" dirty="0" smtClean="0"/>
              <a:t>Коли </a:t>
            </a:r>
            <a:r>
              <a:rPr lang="en-US" b="1" dirty="0" smtClean="0"/>
              <a:t>SRP </a:t>
            </a:r>
            <a:r>
              <a:rPr lang="ru-RU" b="1" dirty="0" err="1" smtClean="0"/>
              <a:t>дійсно</a:t>
            </a:r>
            <a:r>
              <a:rPr lang="ru-RU" b="1" dirty="0" smtClean="0"/>
              <a:t> </a:t>
            </a:r>
            <a:r>
              <a:rPr lang="ru-RU" b="1" dirty="0" err="1" smtClean="0"/>
              <a:t>варто</a:t>
            </a:r>
            <a:r>
              <a:rPr lang="ru-RU" b="1" dirty="0" smtClean="0"/>
              <a:t> </a:t>
            </a:r>
            <a:r>
              <a:rPr lang="ru-RU" b="1" dirty="0" err="1" smtClean="0"/>
              <a:t>застосовувати</a:t>
            </a:r>
            <a:r>
              <a:rPr lang="ru-RU" b="1" dirty="0" smtClean="0"/>
              <a:t>?</a:t>
            </a:r>
          </a:p>
          <a:p>
            <a:r>
              <a:rPr lang="ru-RU" b="1" dirty="0" err="1" smtClean="0"/>
              <a:t>Клас</a:t>
            </a:r>
            <a:r>
              <a:rPr lang="ru-RU" b="1" dirty="0" smtClean="0"/>
              <a:t> </a:t>
            </a:r>
            <a:r>
              <a:rPr lang="ru-RU" b="1" dirty="0" err="1" smtClean="0"/>
              <a:t>бере</a:t>
            </a:r>
            <a:r>
              <a:rPr lang="ru-RU" b="1" dirty="0" smtClean="0"/>
              <a:t> на себе </a:t>
            </a:r>
            <a:r>
              <a:rPr lang="ru-RU" b="1" dirty="0" err="1" smtClean="0"/>
              <a:t>занадто</a:t>
            </a:r>
            <a:r>
              <a:rPr lang="ru-RU" b="1" dirty="0" smtClean="0"/>
              <a:t> </a:t>
            </a:r>
            <a:r>
              <a:rPr lang="ru-RU" b="1" dirty="0" err="1" smtClean="0"/>
              <a:t>багато</a:t>
            </a:r>
            <a:r>
              <a:rPr lang="ru-RU" b="1" dirty="0" smtClean="0"/>
              <a:t> </a:t>
            </a:r>
            <a:r>
              <a:rPr lang="ru-RU" b="1" dirty="0" err="1" smtClean="0"/>
              <a:t>функцій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Уся</a:t>
            </a:r>
            <a:r>
              <a:rPr lang="ru-RU" b="1" dirty="0" smtClean="0"/>
              <a:t> </a:t>
            </a:r>
            <a:r>
              <a:rPr lang="ru-RU" b="1" dirty="0" err="1" smtClean="0"/>
              <a:t>доменна</a:t>
            </a:r>
            <a:r>
              <a:rPr lang="ru-RU" b="1" dirty="0" smtClean="0"/>
              <a:t> </a:t>
            </a:r>
            <a:r>
              <a:rPr lang="ru-RU" b="1" dirty="0" err="1" smtClean="0"/>
              <a:t>логіка</a:t>
            </a:r>
            <a:r>
              <a:rPr lang="ru-RU" b="1" dirty="0" smtClean="0"/>
              <a:t> </a:t>
            </a:r>
            <a:r>
              <a:rPr lang="ru-RU" b="1" dirty="0" err="1" smtClean="0"/>
              <a:t>концентрується</a:t>
            </a:r>
            <a:r>
              <a:rPr lang="ru-RU" b="1" dirty="0" smtClean="0"/>
              <a:t> в одному </a:t>
            </a:r>
            <a:r>
              <a:rPr lang="ru-RU" b="1" dirty="0" err="1" smtClean="0"/>
              <a:t>класі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smtClean="0"/>
              <a:t>Будь-</a:t>
            </a:r>
            <a:r>
              <a:rPr lang="ru-RU" b="1" dirty="0" err="1" smtClean="0"/>
              <a:t>які</a:t>
            </a:r>
            <a:r>
              <a:rPr lang="ru-RU" b="1" dirty="0" smtClean="0"/>
              <a:t> </a:t>
            </a:r>
            <a:r>
              <a:rPr lang="ru-RU" b="1" dirty="0" err="1" smtClean="0"/>
              <a:t>зміни</a:t>
            </a:r>
            <a:r>
              <a:rPr lang="ru-RU" b="1" dirty="0" smtClean="0"/>
              <a:t> в </a:t>
            </a:r>
            <a:r>
              <a:rPr lang="ru-RU" b="1" dirty="0" err="1" smtClean="0"/>
              <a:t>логіці</a:t>
            </a:r>
            <a:r>
              <a:rPr lang="ru-RU" b="1" dirty="0" smtClean="0"/>
              <a:t> </a:t>
            </a:r>
            <a:r>
              <a:rPr lang="ru-RU" b="1" dirty="0" err="1" smtClean="0"/>
              <a:t>об'єкта</a:t>
            </a:r>
            <a:r>
              <a:rPr lang="ru-RU" b="1" dirty="0" smtClean="0"/>
              <a:t> </a:t>
            </a:r>
            <a:r>
              <a:rPr lang="ru-RU" b="1" dirty="0" err="1" smtClean="0"/>
              <a:t>впливають</a:t>
            </a:r>
            <a:r>
              <a:rPr lang="ru-RU" b="1" dirty="0" smtClean="0"/>
              <a:t> на </a:t>
            </a:r>
            <a:r>
              <a:rPr lang="ru-RU" b="1" dirty="0" err="1" smtClean="0"/>
              <a:t>інші</a:t>
            </a:r>
            <a:r>
              <a:rPr lang="ru-RU" b="1" dirty="0" smtClean="0"/>
              <a:t> </a:t>
            </a:r>
            <a:r>
              <a:rPr lang="ru-RU" b="1" dirty="0" err="1" smtClean="0"/>
              <a:t>частини</a:t>
            </a:r>
            <a:r>
              <a:rPr lang="ru-RU" b="1" dirty="0" smtClean="0"/>
              <a:t> </a:t>
            </a:r>
            <a:r>
              <a:rPr lang="ru-RU" b="1" dirty="0" err="1" smtClean="0"/>
              <a:t>програми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Тестування</a:t>
            </a:r>
            <a:r>
              <a:rPr lang="ru-RU" b="1" dirty="0" smtClean="0"/>
              <a:t>, </a:t>
            </a:r>
            <a:r>
              <a:rPr lang="ru-RU" b="1" dirty="0" err="1" smtClean="0"/>
              <a:t>компіляція</a:t>
            </a:r>
            <a:r>
              <a:rPr lang="ru-RU" b="1" dirty="0" smtClean="0"/>
              <a:t> та </a:t>
            </a:r>
            <a:r>
              <a:rPr lang="ru-RU" b="1" dirty="0" err="1" smtClean="0"/>
              <a:t>виправлення</a:t>
            </a:r>
            <a:r>
              <a:rPr lang="ru-RU" b="1" dirty="0" smtClean="0"/>
              <a:t> коду </a:t>
            </a:r>
            <a:r>
              <a:rPr lang="ru-RU" b="1" dirty="0" err="1" smtClean="0"/>
              <a:t>зачіпає</a:t>
            </a:r>
            <a:r>
              <a:rPr lang="ru-RU" b="1" dirty="0" smtClean="0"/>
              <a:t> </a:t>
            </a:r>
            <a:r>
              <a:rPr lang="ru-RU" b="1" dirty="0" err="1" smtClean="0"/>
              <a:t>незалежні</a:t>
            </a:r>
            <a:r>
              <a:rPr lang="ru-RU" b="1" dirty="0" smtClean="0"/>
              <a:t> </a:t>
            </a:r>
            <a:r>
              <a:rPr lang="ru-RU" b="1" dirty="0" err="1" smtClean="0"/>
              <a:t>частини</a:t>
            </a:r>
            <a:r>
              <a:rPr lang="ru-RU" b="1" dirty="0" smtClean="0"/>
              <a:t> </a:t>
            </a:r>
            <a:r>
              <a:rPr lang="ru-RU" b="1" dirty="0" err="1" smtClean="0"/>
              <a:t>програми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Клас</a:t>
            </a:r>
            <a:r>
              <a:rPr lang="ru-RU" b="1" dirty="0" smtClean="0"/>
              <a:t> </a:t>
            </a:r>
            <a:r>
              <a:rPr lang="ru-RU" b="1" dirty="0" err="1" smtClean="0"/>
              <a:t>важко</a:t>
            </a:r>
            <a:r>
              <a:rPr lang="ru-RU" b="1" dirty="0" smtClean="0"/>
              <a:t> </a:t>
            </a:r>
            <a:r>
              <a:rPr lang="ru-RU" b="1" dirty="0" err="1" smtClean="0"/>
              <a:t>відокремити</a:t>
            </a:r>
            <a:r>
              <a:rPr lang="ru-RU" b="1" dirty="0" smtClean="0"/>
              <a:t> та </a:t>
            </a:r>
            <a:r>
              <a:rPr lang="ru-RU" b="1" dirty="0" err="1" smtClean="0"/>
              <a:t>використовувати</a:t>
            </a:r>
            <a:r>
              <a:rPr lang="ru-RU" b="1" dirty="0" smtClean="0"/>
              <a:t> в </a:t>
            </a:r>
            <a:r>
              <a:rPr lang="ru-RU" b="1" dirty="0" err="1" smtClean="0"/>
              <a:t>іншому</a:t>
            </a:r>
            <a:r>
              <a:rPr lang="ru-RU" b="1" dirty="0" smtClean="0"/>
              <a:t> </a:t>
            </a:r>
            <a:r>
              <a:rPr lang="ru-RU" b="1" dirty="0" err="1" smtClean="0"/>
              <a:t>місці</a:t>
            </a:r>
            <a:r>
              <a:rPr lang="ru-RU" b="1" dirty="0" smtClean="0"/>
              <a:t> через </a:t>
            </a:r>
            <a:r>
              <a:rPr lang="ru-RU" b="1" dirty="0" err="1" smtClean="0"/>
              <a:t>зайві</a:t>
            </a:r>
            <a:r>
              <a:rPr lang="ru-RU" b="1" dirty="0" smtClean="0"/>
              <a:t> </a:t>
            </a:r>
            <a:r>
              <a:rPr lang="ru-RU" b="1" dirty="0" err="1" smtClean="0"/>
              <a:t>залежності</a:t>
            </a:r>
            <a:r>
              <a:rPr lang="ru-RU" b="1" dirty="0" smtClean="0"/>
              <a:t>.</a:t>
            </a:r>
            <a:endParaRPr lang="ru-RU" dirty="0" smtClean="0"/>
          </a:p>
        </p:txBody>
      </p:sp>
      <p:sp>
        <p:nvSpPr>
          <p:cNvPr id="10" name="Текст 2"/>
          <p:cNvSpPr>
            <a:spLocks noGrp="1"/>
          </p:cNvSpPr>
          <p:nvPr>
            <p:ph type="body" idx="1"/>
          </p:nvPr>
        </p:nvSpPr>
        <p:spPr>
          <a:xfrm>
            <a:off x="435935" y="5954234"/>
            <a:ext cx="11472530" cy="712380"/>
          </a:xfrm>
        </p:spPr>
        <p:txBody>
          <a:bodyPr>
            <a:normAutofit fontScale="92500" lnSpcReduction="20000"/>
          </a:bodyPr>
          <a:lstStyle/>
          <a:p>
            <a:pPr marL="186262" indent="0">
              <a:buNone/>
            </a:pPr>
            <a:r>
              <a:rPr lang="ru-RU" dirty="0" err="1" smtClean="0"/>
              <a:t>Однак</a:t>
            </a:r>
            <a:r>
              <a:rPr lang="ru-RU" dirty="0" smtClean="0"/>
              <a:t> </a:t>
            </a:r>
            <a:r>
              <a:rPr lang="ru-RU" b="1" dirty="0" err="1" smtClean="0"/>
              <a:t>сліпе</a:t>
            </a:r>
            <a:r>
              <a:rPr lang="ru-RU" dirty="0" smtClean="0"/>
              <a:t> </a:t>
            </a:r>
            <a:r>
              <a:rPr lang="ru-RU" dirty="0" err="1" smtClean="0"/>
              <a:t>слідування</a:t>
            </a:r>
            <a:r>
              <a:rPr lang="ru-RU" dirty="0" smtClean="0"/>
              <a:t> </a:t>
            </a:r>
            <a:r>
              <a:rPr lang="en-US" dirty="0" smtClean="0"/>
              <a:t>SRP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призвести</a:t>
            </a:r>
            <a:r>
              <a:rPr lang="ru-RU" dirty="0" smtClean="0"/>
              <a:t> до </a:t>
            </a:r>
            <a:r>
              <a:rPr lang="ru-RU" b="1" dirty="0" err="1" smtClean="0"/>
              <a:t>надмірної</a:t>
            </a:r>
            <a:r>
              <a:rPr lang="ru-RU" b="1" dirty="0" smtClean="0"/>
              <a:t> </a:t>
            </a:r>
            <a:r>
              <a:rPr lang="ru-RU" b="1" dirty="0" err="1" smtClean="0"/>
              <a:t>складності</a:t>
            </a:r>
            <a:r>
              <a:rPr lang="ru-RU" dirty="0" smtClean="0"/>
              <a:t> та </a:t>
            </a:r>
            <a:r>
              <a:rPr lang="ru-RU" b="1" dirty="0" err="1" smtClean="0"/>
              <a:t>ускладнення</a:t>
            </a:r>
            <a:r>
              <a:rPr lang="ru-RU" b="1" dirty="0" smtClean="0"/>
              <a:t> </a:t>
            </a:r>
            <a:r>
              <a:rPr lang="ru-RU" b="1" dirty="0" err="1" smtClean="0"/>
              <a:t>підтримки</a:t>
            </a:r>
            <a:r>
              <a:rPr lang="ru-RU" dirty="0" smtClean="0"/>
              <a:t>.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варто</a:t>
            </a:r>
            <a:r>
              <a:rPr lang="ru-RU" dirty="0" smtClean="0"/>
              <a:t> </a:t>
            </a:r>
            <a:r>
              <a:rPr lang="ru-RU" dirty="0" err="1" smtClean="0"/>
              <a:t>застосовувати</a:t>
            </a:r>
            <a:r>
              <a:rPr lang="ru-RU" dirty="0" smtClean="0"/>
              <a:t> </a:t>
            </a:r>
            <a:r>
              <a:rPr lang="ru-RU" b="1" dirty="0" err="1" smtClean="0"/>
              <a:t>розумно</a:t>
            </a:r>
            <a:r>
              <a:rPr lang="ru-RU" dirty="0" smtClean="0"/>
              <a:t>,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дійсно</a:t>
            </a:r>
            <a:r>
              <a:rPr lang="ru-RU" dirty="0" smtClean="0"/>
              <a:t> </a:t>
            </a:r>
            <a:r>
              <a:rPr lang="ru-RU" dirty="0" err="1" smtClean="0"/>
              <a:t>спрощує</a:t>
            </a:r>
            <a:r>
              <a:rPr lang="ru-RU" dirty="0" smtClean="0"/>
              <a:t> </a:t>
            </a:r>
            <a:r>
              <a:rPr lang="ru-RU" dirty="0" err="1" smtClean="0"/>
              <a:t>розробку</a:t>
            </a:r>
            <a:r>
              <a:rPr lang="ru-RU" dirty="0" smtClean="0"/>
              <a:t> та </a:t>
            </a:r>
            <a:r>
              <a:rPr lang="ru-RU" dirty="0" err="1" smtClean="0"/>
              <a:t>підтримку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661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</a:t>
            </a:r>
            <a:r>
              <a:rPr lang="ru-RU" b="1" dirty="0" err="1"/>
              <a:t>відкритості</a:t>
            </a:r>
            <a:r>
              <a:rPr lang="ru-RU" b="1" dirty="0"/>
              <a:t>/</a:t>
            </a:r>
            <a:r>
              <a:rPr lang="ru-RU" b="1" dirty="0" err="1"/>
              <a:t>закритості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8451954" cy="3492567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/>
              <a:t>Принцип </a:t>
            </a:r>
            <a:r>
              <a:rPr lang="ru-RU" b="1" dirty="0" err="1"/>
              <a:t>відкритості</a:t>
            </a:r>
            <a:r>
              <a:rPr lang="ru-RU" b="1" dirty="0"/>
              <a:t>/</a:t>
            </a:r>
            <a:r>
              <a:rPr lang="ru-RU" b="1" dirty="0" err="1"/>
              <a:t>закритості</a:t>
            </a:r>
            <a:r>
              <a:rPr lang="ru-RU" dirty="0"/>
              <a:t> (</a:t>
            </a:r>
            <a:r>
              <a:rPr lang="en-US" i="1" dirty="0"/>
              <a:t>Open–Closed Principle, OCP</a:t>
            </a:r>
            <a:r>
              <a:rPr lang="en-US" dirty="0"/>
              <a:t>) — </a:t>
            </a:r>
            <a:r>
              <a:rPr lang="ru-RU" dirty="0" err="1"/>
              <a:t>це</a:t>
            </a:r>
            <a:r>
              <a:rPr lang="ru-RU" dirty="0"/>
              <a:t> принцип </a:t>
            </a:r>
            <a:r>
              <a:rPr lang="ru-RU" dirty="0" err="1"/>
              <a:t>об'єктно-орієнтованого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 smtClean="0"/>
              <a:t>: </a:t>
            </a:r>
            <a:r>
              <a:rPr lang="ru-RU" b="1" dirty="0" smtClean="0"/>
              <a:t>«</a:t>
            </a:r>
            <a:r>
              <a:rPr lang="ru-RU" b="1" dirty="0" err="1"/>
              <a:t>Програмні</a:t>
            </a:r>
            <a:r>
              <a:rPr lang="ru-RU" b="1" dirty="0"/>
              <a:t> </a:t>
            </a:r>
            <a:r>
              <a:rPr lang="ru-RU" b="1" dirty="0" err="1"/>
              <a:t>сутності</a:t>
            </a:r>
            <a:r>
              <a:rPr lang="ru-RU" b="1" dirty="0"/>
              <a:t> (</a:t>
            </a:r>
            <a:r>
              <a:rPr lang="ru-RU" b="1" dirty="0" err="1"/>
              <a:t>класи</a:t>
            </a:r>
            <a:r>
              <a:rPr lang="ru-RU" b="1" dirty="0"/>
              <a:t>, </a:t>
            </a:r>
            <a:r>
              <a:rPr lang="ru-RU" b="1" dirty="0" err="1"/>
              <a:t>модулі</a:t>
            </a:r>
            <a:r>
              <a:rPr lang="ru-RU" b="1" dirty="0"/>
              <a:t>, </a:t>
            </a:r>
            <a:r>
              <a:rPr lang="ru-RU" b="1" dirty="0" err="1"/>
              <a:t>функції</a:t>
            </a:r>
            <a:r>
              <a:rPr lang="ru-RU" b="1" dirty="0"/>
              <a:t> </a:t>
            </a:r>
            <a:r>
              <a:rPr lang="ru-RU" b="1" dirty="0" err="1"/>
              <a:t>тощо</a:t>
            </a:r>
            <a:r>
              <a:rPr lang="ru-RU" b="1" dirty="0"/>
              <a:t>) </a:t>
            </a:r>
            <a:r>
              <a:rPr lang="ru-RU" b="1" dirty="0" err="1"/>
              <a:t>повинні</a:t>
            </a:r>
            <a:r>
              <a:rPr lang="ru-RU" b="1" dirty="0"/>
              <a:t> бути </a:t>
            </a:r>
            <a:r>
              <a:rPr lang="ru-RU" b="1" dirty="0" err="1"/>
              <a:t>відкриті</a:t>
            </a:r>
            <a:r>
              <a:rPr lang="ru-RU" b="1" dirty="0"/>
              <a:t> для </a:t>
            </a:r>
            <a:r>
              <a:rPr lang="ru-RU" b="1" dirty="0" err="1"/>
              <a:t>розширення</a:t>
            </a:r>
            <a:r>
              <a:rPr lang="ru-RU" b="1" dirty="0"/>
              <a:t>, але </a:t>
            </a:r>
            <a:r>
              <a:rPr lang="ru-RU" b="1" dirty="0" err="1"/>
              <a:t>закриті</a:t>
            </a:r>
            <a:r>
              <a:rPr lang="ru-RU" b="1" dirty="0"/>
              <a:t> для </a:t>
            </a:r>
            <a:r>
              <a:rPr lang="ru-RU" b="1" dirty="0" err="1"/>
              <a:t>зміни</a:t>
            </a:r>
            <a:r>
              <a:rPr lang="ru-RU" b="1" dirty="0"/>
              <a:t>»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/>
              <a:t>означає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при </a:t>
            </a:r>
            <a:r>
              <a:rPr lang="ru-RU" dirty="0" err="1"/>
              <a:t>додаванні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можливостей</a:t>
            </a:r>
            <a:r>
              <a:rPr lang="ru-RU" dirty="0"/>
              <a:t> у </a:t>
            </a:r>
            <a:r>
              <a:rPr lang="ru-RU" dirty="0" err="1"/>
              <a:t>програму</a:t>
            </a:r>
            <a:r>
              <a:rPr lang="ru-RU" dirty="0"/>
              <a:t>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уникати</a:t>
            </a:r>
            <a:r>
              <a:rPr lang="ru-RU" dirty="0"/>
              <a:t> </a:t>
            </a:r>
            <a:r>
              <a:rPr lang="ru-RU" dirty="0" err="1"/>
              <a:t>модифікації</a:t>
            </a:r>
            <a:r>
              <a:rPr lang="ru-RU" dirty="0"/>
              <a:t>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існуючого</a:t>
            </a:r>
            <a:r>
              <a:rPr lang="ru-RU" dirty="0"/>
              <a:t> коду. </a:t>
            </a:r>
            <a:r>
              <a:rPr lang="ru-RU" dirty="0" err="1"/>
              <a:t>Замість</a:t>
            </a:r>
            <a:r>
              <a:rPr lang="ru-RU" dirty="0"/>
              <a:t> </a:t>
            </a:r>
            <a:r>
              <a:rPr lang="ru-RU" dirty="0" err="1"/>
              <a:t>цього</a:t>
            </a:r>
            <a:r>
              <a:rPr lang="ru-RU" dirty="0"/>
              <a:t> </a:t>
            </a:r>
            <a:r>
              <a:rPr lang="ru-RU" dirty="0" err="1"/>
              <a:t>потрібно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механізми</a:t>
            </a:r>
            <a:r>
              <a:rPr lang="ru-RU" dirty="0"/>
              <a:t> </a:t>
            </a:r>
            <a:r>
              <a:rPr lang="ru-RU" b="1" dirty="0" err="1"/>
              <a:t>спадкування</a:t>
            </a:r>
            <a:r>
              <a:rPr lang="ru-RU" b="1" dirty="0"/>
              <a:t>, </a:t>
            </a:r>
            <a:r>
              <a:rPr lang="ru-RU" b="1" dirty="0" err="1"/>
              <a:t>абстракції</a:t>
            </a:r>
            <a:r>
              <a:rPr lang="ru-RU" b="1" dirty="0"/>
              <a:t>, </a:t>
            </a:r>
            <a:r>
              <a:rPr lang="ru-RU" b="1" dirty="0" err="1"/>
              <a:t>інтерфейси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композицію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b="1" dirty="0" err="1"/>
              <a:t>розширювати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 без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err="1"/>
              <a:t>вихідного</a:t>
            </a:r>
            <a:r>
              <a:rPr lang="ru-RU" dirty="0"/>
              <a:t> коду.</a:t>
            </a:r>
          </a:p>
          <a:p>
            <a:pPr marL="186262" indent="0">
              <a:buNone/>
            </a:pPr>
            <a:r>
              <a:rPr lang="ru-RU" dirty="0" smtClean="0"/>
              <a:t>	Принцип </a:t>
            </a:r>
            <a:r>
              <a:rPr lang="en-US" b="1" dirty="0"/>
              <a:t>OCP</a:t>
            </a:r>
            <a:r>
              <a:rPr lang="en-US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код </a:t>
            </a:r>
            <a:r>
              <a:rPr lang="ru-RU" b="1" dirty="0" err="1"/>
              <a:t>гнучким</a:t>
            </a:r>
            <a:r>
              <a:rPr lang="ru-RU" dirty="0"/>
              <a:t>, </a:t>
            </a:r>
            <a:r>
              <a:rPr lang="ru-RU" b="1" dirty="0" err="1"/>
              <a:t>масштабованим</a:t>
            </a:r>
            <a:r>
              <a:rPr lang="ru-RU" dirty="0"/>
              <a:t> і </a:t>
            </a:r>
            <a:r>
              <a:rPr lang="ru-RU" b="1" dirty="0" err="1"/>
              <a:t>менш</a:t>
            </a:r>
            <a:r>
              <a:rPr lang="ru-RU" b="1" dirty="0"/>
              <a:t> </a:t>
            </a:r>
            <a:r>
              <a:rPr lang="ru-RU" b="1" dirty="0" err="1"/>
              <a:t>схильним</a:t>
            </a:r>
            <a:r>
              <a:rPr lang="ru-RU" b="1" dirty="0"/>
              <a:t> до </a:t>
            </a:r>
            <a:r>
              <a:rPr lang="ru-RU" b="1" dirty="0" err="1"/>
              <a:t>помилок</a:t>
            </a:r>
            <a:r>
              <a:rPr lang="ru-RU" dirty="0"/>
              <a:t> при </a:t>
            </a:r>
            <a:r>
              <a:rPr lang="ru-RU" dirty="0" err="1"/>
              <a:t>внесенні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.</a:t>
            </a:r>
          </a:p>
        </p:txBody>
      </p:sp>
      <p:pic>
        <p:nvPicPr>
          <p:cNvPr id="9218" name="Picture 2" descr="https://upload.wikimedia.org/wikipedia/commons/thumb/2/28/Bertrand_Meyer_IMG_2481.jpg/330px-Bertrand_Meyer_IMG_24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417" y="1526548"/>
            <a:ext cx="31432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Текст 2"/>
          <p:cNvSpPr>
            <a:spLocks noGrp="1"/>
          </p:cNvSpPr>
          <p:nvPr>
            <p:ph type="body" idx="1"/>
          </p:nvPr>
        </p:nvSpPr>
        <p:spPr>
          <a:xfrm>
            <a:off x="504203" y="4922874"/>
            <a:ext cx="11255405" cy="1765006"/>
          </a:xfrm>
        </p:spPr>
        <p:txBody>
          <a:bodyPr>
            <a:normAutofit fontScale="92500" lnSpcReduction="20000"/>
          </a:bodyPr>
          <a:lstStyle/>
          <a:p>
            <a:pPr marL="186262" indent="0">
              <a:buNone/>
            </a:pPr>
            <a:r>
              <a:rPr lang="ru-RU" dirty="0"/>
              <a:t>Бертран </a:t>
            </a:r>
            <a:r>
              <a:rPr lang="ru-RU" dirty="0" err="1"/>
              <a:t>Мейєр</a:t>
            </a:r>
            <a:r>
              <a:rPr lang="ru-RU" dirty="0"/>
              <a:t>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відомий</a:t>
            </a:r>
            <a:r>
              <a:rPr lang="ru-RU" dirty="0"/>
              <a:t> як </a:t>
            </a:r>
            <a:r>
              <a:rPr lang="ru-RU" b="1" dirty="0" err="1"/>
              <a:t>засновник</a:t>
            </a:r>
            <a:r>
              <a:rPr lang="ru-RU" b="1" dirty="0"/>
              <a:t> </a:t>
            </a:r>
            <a:r>
              <a:rPr lang="ru-RU" b="1" dirty="0" err="1"/>
              <a:t>терміна</a:t>
            </a:r>
            <a:r>
              <a:rPr lang="ru-RU" dirty="0"/>
              <a:t> </a:t>
            </a:r>
            <a:r>
              <a:rPr lang="ru-RU" b="1" dirty="0"/>
              <a:t>«Принцип </a:t>
            </a:r>
            <a:r>
              <a:rPr lang="ru-RU" b="1" dirty="0" err="1"/>
              <a:t>відкритості</a:t>
            </a:r>
            <a:r>
              <a:rPr lang="ru-RU" b="1" dirty="0"/>
              <a:t>/</a:t>
            </a:r>
            <a:r>
              <a:rPr lang="ru-RU" b="1" dirty="0" err="1"/>
              <a:t>закритості</a:t>
            </a:r>
            <a:r>
              <a:rPr lang="ru-RU" b="1" dirty="0"/>
              <a:t>» (</a:t>
            </a:r>
            <a:r>
              <a:rPr lang="en-US" b="1" dirty="0"/>
              <a:t>OCP)</a:t>
            </a:r>
            <a:r>
              <a:rPr lang="en-US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сформулював</a:t>
            </a:r>
            <a:r>
              <a:rPr lang="ru-RU" dirty="0"/>
              <a:t> у 1988 </a:t>
            </a:r>
            <a:r>
              <a:rPr lang="ru-RU" dirty="0" err="1"/>
              <a:t>році</a:t>
            </a:r>
            <a:r>
              <a:rPr lang="ru-RU" dirty="0"/>
              <a:t> у </a:t>
            </a:r>
            <a:r>
              <a:rPr lang="ru-RU" dirty="0" err="1"/>
              <a:t>своїй</a:t>
            </a:r>
            <a:r>
              <a:rPr lang="ru-RU" dirty="0"/>
              <a:t> </a:t>
            </a:r>
            <a:r>
              <a:rPr lang="ru-RU" dirty="0" err="1"/>
              <a:t>книзі</a:t>
            </a:r>
            <a:r>
              <a:rPr lang="ru-RU" dirty="0"/>
              <a:t> </a:t>
            </a:r>
            <a:r>
              <a:rPr lang="en-US" i="1" dirty="0"/>
              <a:t>Object-Oriented Software </a:t>
            </a:r>
            <a:r>
              <a:rPr lang="en-US" i="1" dirty="0" smtClean="0"/>
              <a:t>Construction</a:t>
            </a:r>
            <a:r>
              <a:rPr lang="en-US" dirty="0" smtClean="0"/>
              <a:t>.</a:t>
            </a:r>
            <a:r>
              <a:rPr lang="uk-UA" dirty="0" smtClean="0"/>
              <a:t> </a:t>
            </a:r>
            <a:r>
              <a:rPr lang="ru-RU" dirty="0" err="1" smtClean="0"/>
              <a:t>Він</a:t>
            </a:r>
            <a:r>
              <a:rPr lang="ru-RU" dirty="0" smtClean="0"/>
              <a:t> </a:t>
            </a:r>
            <a:r>
              <a:rPr lang="ru-RU" dirty="0" err="1"/>
              <a:t>відповідав</a:t>
            </a:r>
            <a:r>
              <a:rPr lang="ru-RU" dirty="0"/>
              <a:t> на </a:t>
            </a:r>
            <a:r>
              <a:rPr lang="ru-RU" dirty="0" err="1"/>
              <a:t>важливе</a:t>
            </a:r>
            <a:r>
              <a:rPr lang="ru-RU" dirty="0"/>
              <a:t> </a:t>
            </a:r>
            <a:r>
              <a:rPr lang="ru-RU" dirty="0" err="1"/>
              <a:t>питання</a:t>
            </a:r>
            <a:r>
              <a:rPr lang="ru-RU" dirty="0" smtClean="0"/>
              <a:t>: </a:t>
            </a:r>
            <a:r>
              <a:rPr lang="ru-RU" b="1" dirty="0" smtClean="0"/>
              <a:t>«</a:t>
            </a:r>
            <a:r>
              <a:rPr lang="ru-RU" b="1" dirty="0"/>
              <a:t>Як </a:t>
            </a:r>
            <a:r>
              <a:rPr lang="ru-RU" b="1" dirty="0" err="1"/>
              <a:t>можна</a:t>
            </a:r>
            <a:r>
              <a:rPr lang="ru-RU" b="1" dirty="0"/>
              <a:t> </a:t>
            </a:r>
            <a:r>
              <a:rPr lang="ru-RU" b="1" dirty="0" err="1"/>
              <a:t>створити</a:t>
            </a:r>
            <a:r>
              <a:rPr lang="ru-RU" b="1" dirty="0"/>
              <a:t> </a:t>
            </a:r>
            <a:r>
              <a:rPr lang="ru-RU" b="1" dirty="0" err="1"/>
              <a:t>проєкт</a:t>
            </a:r>
            <a:r>
              <a:rPr lang="ru-RU" b="1" dirty="0"/>
              <a:t>, </a:t>
            </a:r>
            <a:r>
              <a:rPr lang="ru-RU" b="1" dirty="0" err="1"/>
              <a:t>стійкий</a:t>
            </a:r>
            <a:r>
              <a:rPr lang="ru-RU" b="1" dirty="0"/>
              <a:t> до </a:t>
            </a:r>
            <a:r>
              <a:rPr lang="ru-RU" b="1" dirty="0" err="1"/>
              <a:t>змін</a:t>
            </a:r>
            <a:r>
              <a:rPr lang="ru-RU" b="1" dirty="0"/>
              <a:t>, </a:t>
            </a:r>
            <a:r>
              <a:rPr lang="ru-RU" b="1" dirty="0" err="1"/>
              <a:t>життєвий</a:t>
            </a:r>
            <a:r>
              <a:rPr lang="ru-RU" b="1" dirty="0"/>
              <a:t> цикл </a:t>
            </a:r>
            <a:r>
              <a:rPr lang="ru-RU" b="1" dirty="0" err="1"/>
              <a:t>якого</a:t>
            </a:r>
            <a:r>
              <a:rPr lang="ru-RU" b="1" dirty="0"/>
              <a:t> </a:t>
            </a:r>
            <a:r>
              <a:rPr lang="ru-RU" b="1" dirty="0" err="1"/>
              <a:t>перевищує</a:t>
            </a:r>
            <a:r>
              <a:rPr lang="ru-RU" b="1" dirty="0"/>
              <a:t> </a:t>
            </a:r>
            <a:r>
              <a:rPr lang="ru-RU" b="1" dirty="0" err="1"/>
              <a:t>термін</a:t>
            </a:r>
            <a:r>
              <a:rPr lang="ru-RU" b="1" dirty="0"/>
              <a:t> </a:t>
            </a:r>
            <a:r>
              <a:rPr lang="ru-RU" b="1" dirty="0" err="1"/>
              <a:t>існування</a:t>
            </a:r>
            <a:r>
              <a:rPr lang="ru-RU" b="1" dirty="0"/>
              <a:t> </a:t>
            </a:r>
            <a:r>
              <a:rPr lang="ru-RU" b="1" dirty="0" err="1"/>
              <a:t>першої</a:t>
            </a:r>
            <a:r>
              <a:rPr lang="ru-RU" b="1" dirty="0"/>
              <a:t> </a:t>
            </a:r>
            <a:r>
              <a:rPr lang="ru-RU" b="1" dirty="0" err="1"/>
              <a:t>версії</a:t>
            </a:r>
            <a:r>
              <a:rPr lang="ru-RU" b="1" dirty="0" smtClean="0"/>
              <a:t>?»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/>
              <a:t>відповідь</a:t>
            </a:r>
            <a:r>
              <a:rPr lang="ru-RU" dirty="0"/>
              <a:t> </a:t>
            </a:r>
            <a:r>
              <a:rPr lang="ru-RU" dirty="0" err="1"/>
              <a:t>полягала</a:t>
            </a:r>
            <a:r>
              <a:rPr lang="ru-RU" dirty="0"/>
              <a:t> у </a:t>
            </a:r>
            <a:r>
              <a:rPr lang="ru-RU" dirty="0" err="1"/>
              <a:t>формулюванні</a:t>
            </a:r>
            <a:r>
              <a:rPr lang="ru-RU" dirty="0"/>
              <a:t> </a:t>
            </a:r>
            <a:r>
              <a:rPr lang="en-US" b="1" dirty="0"/>
              <a:t>OCP</a:t>
            </a:r>
            <a:r>
              <a:rPr lang="en-US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розширювати</a:t>
            </a:r>
            <a:r>
              <a:rPr lang="ru-RU" dirty="0"/>
              <a:t> </a:t>
            </a:r>
            <a:r>
              <a:rPr lang="ru-RU" dirty="0" err="1"/>
              <a:t>функціональність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b="1" dirty="0"/>
              <a:t>без </a:t>
            </a:r>
            <a:r>
              <a:rPr lang="ru-RU" b="1" dirty="0" err="1"/>
              <a:t>зміни</a:t>
            </a:r>
            <a:r>
              <a:rPr lang="ru-RU" b="1" dirty="0"/>
              <a:t> </a:t>
            </a:r>
            <a:r>
              <a:rPr lang="ru-RU" b="1" dirty="0" err="1"/>
              <a:t>її</a:t>
            </a:r>
            <a:r>
              <a:rPr lang="ru-RU" b="1" dirty="0"/>
              <a:t> </a:t>
            </a:r>
            <a:r>
              <a:rPr lang="ru-RU" b="1" dirty="0" err="1"/>
              <a:t>існуючого</a:t>
            </a:r>
            <a:r>
              <a:rPr lang="ru-RU" b="1" dirty="0"/>
              <a:t> коду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b="1" dirty="0" err="1"/>
              <a:t>гнучкість</a:t>
            </a:r>
            <a:r>
              <a:rPr lang="ru-RU" b="1" dirty="0"/>
              <a:t>, </a:t>
            </a:r>
            <a:r>
              <a:rPr lang="ru-RU" b="1" dirty="0" err="1"/>
              <a:t>стабільність</a:t>
            </a:r>
            <a:r>
              <a:rPr lang="ru-RU" b="1" dirty="0"/>
              <a:t> і </a:t>
            </a:r>
            <a:r>
              <a:rPr lang="ru-RU" b="1" dirty="0" err="1"/>
              <a:t>зручність</a:t>
            </a:r>
            <a:r>
              <a:rPr lang="ru-RU" b="1" dirty="0"/>
              <a:t> у </a:t>
            </a:r>
            <a:r>
              <a:rPr lang="ru-RU" b="1" dirty="0" err="1"/>
              <a:t>підтримці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систем.</a:t>
            </a:r>
          </a:p>
        </p:txBody>
      </p:sp>
    </p:spTree>
    <p:extLst>
      <p:ext uri="{BB962C8B-B14F-4D97-AF65-F5344CB8AC3E}">
        <p14:creationId xmlns:p14="http://schemas.microsoft.com/office/powerpoint/2010/main" val="681609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</a:t>
            </a:r>
            <a:r>
              <a:rPr lang="ru-RU" b="1" dirty="0" err="1" smtClean="0"/>
              <a:t>відкритості</a:t>
            </a:r>
            <a:r>
              <a:rPr lang="ru-RU" b="1" dirty="0" smtClean="0"/>
              <a:t>/</a:t>
            </a:r>
            <a:r>
              <a:rPr lang="ru-RU" b="1" dirty="0" err="1" smtClean="0"/>
              <a:t>закритості</a:t>
            </a:r>
            <a:r>
              <a:rPr lang="ru-RU" b="1" dirty="0" smtClean="0"/>
              <a:t> (</a:t>
            </a:r>
            <a:r>
              <a:rPr lang="ru-RU" dirty="0" err="1"/>
              <a:t>п</a:t>
            </a:r>
            <a:r>
              <a:rPr lang="ru-RU" dirty="0" err="1" smtClean="0"/>
              <a:t>оліморфний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8069182" cy="4927962"/>
          </a:xfrm>
        </p:spPr>
        <p:txBody>
          <a:bodyPr>
            <a:normAutofit fontScale="92500"/>
          </a:bodyPr>
          <a:lstStyle/>
          <a:p>
            <a:pPr marL="186262" indent="0">
              <a:buNone/>
            </a:pPr>
            <a:r>
              <a:rPr lang="ru-RU" dirty="0" err="1"/>
              <a:t>Протягом</a:t>
            </a:r>
            <a:r>
              <a:rPr lang="ru-RU" dirty="0"/>
              <a:t> 1990-х </a:t>
            </a:r>
            <a:r>
              <a:rPr lang="ru-RU" dirty="0" err="1"/>
              <a:t>років</a:t>
            </a:r>
            <a:r>
              <a:rPr lang="ru-RU" dirty="0"/>
              <a:t> </a:t>
            </a:r>
            <a:r>
              <a:rPr lang="ru-RU" b="1" dirty="0"/>
              <a:t>принцип </a:t>
            </a:r>
            <a:r>
              <a:rPr lang="ru-RU" b="1" dirty="0" err="1"/>
              <a:t>відкритості</a:t>
            </a:r>
            <a:r>
              <a:rPr lang="ru-RU" b="1" dirty="0"/>
              <a:t>/</a:t>
            </a:r>
            <a:r>
              <a:rPr lang="ru-RU" b="1" dirty="0" err="1"/>
              <a:t>закритості</a:t>
            </a:r>
            <a:r>
              <a:rPr lang="ru-RU" b="1" dirty="0"/>
              <a:t> (</a:t>
            </a:r>
            <a:r>
              <a:rPr lang="en-US" b="1" dirty="0"/>
              <a:t>OCP)</a:t>
            </a:r>
            <a:r>
              <a:rPr lang="en-US" dirty="0"/>
              <a:t> </a:t>
            </a:r>
            <a:r>
              <a:rPr lang="ru-RU" dirty="0" err="1"/>
              <a:t>був</a:t>
            </a:r>
            <a:r>
              <a:rPr lang="ru-RU" dirty="0"/>
              <a:t> </a:t>
            </a:r>
            <a:r>
              <a:rPr lang="ru-RU" b="1" dirty="0" err="1"/>
              <a:t>переосмислений</a:t>
            </a:r>
            <a:r>
              <a:rPr lang="ru-RU" dirty="0"/>
              <a:t> у </a:t>
            </a:r>
            <a:r>
              <a:rPr lang="ru-RU" dirty="0" err="1"/>
              <a:t>контексті</a:t>
            </a:r>
            <a:r>
              <a:rPr lang="ru-RU" dirty="0"/>
              <a:t> </a:t>
            </a:r>
            <a:r>
              <a:rPr lang="ru-RU" b="1" dirty="0" err="1"/>
              <a:t>абстрактних</a:t>
            </a:r>
            <a:r>
              <a:rPr lang="ru-RU" b="1" dirty="0"/>
              <a:t> </a:t>
            </a:r>
            <a:r>
              <a:rPr lang="ru-RU" b="1" dirty="0" err="1"/>
              <a:t>інтерфейсів</a:t>
            </a:r>
            <a:r>
              <a:rPr lang="ru-RU" dirty="0"/>
              <a:t>. </a:t>
            </a:r>
            <a:r>
              <a:rPr lang="ru-RU" dirty="0" err="1"/>
              <a:t>Згідно</a:t>
            </a:r>
            <a:r>
              <a:rPr lang="ru-RU" dirty="0"/>
              <a:t> з </a:t>
            </a:r>
            <a:r>
              <a:rPr lang="ru-RU" dirty="0" err="1"/>
              <a:t>цією</a:t>
            </a:r>
            <a:r>
              <a:rPr lang="ru-RU" dirty="0"/>
              <a:t> </a:t>
            </a:r>
            <a:r>
              <a:rPr lang="ru-RU" dirty="0" err="1"/>
              <a:t>інтерпретацією</a:t>
            </a:r>
            <a:r>
              <a:rPr lang="ru-RU" dirty="0"/>
              <a:t>:</a:t>
            </a:r>
          </a:p>
          <a:p>
            <a:r>
              <a:rPr lang="ru-RU" b="1" dirty="0" err="1"/>
              <a:t>Інтерфейси</a:t>
            </a:r>
            <a:r>
              <a:rPr lang="ru-RU" b="1" dirty="0"/>
              <a:t> </a:t>
            </a:r>
            <a:r>
              <a:rPr lang="ru-RU" b="1" dirty="0" err="1"/>
              <a:t>залишаються</a:t>
            </a:r>
            <a:r>
              <a:rPr lang="ru-RU" b="1" dirty="0"/>
              <a:t> </a:t>
            </a:r>
            <a:r>
              <a:rPr lang="ru-RU" b="1" dirty="0" err="1"/>
              <a:t>незмінними</a:t>
            </a:r>
            <a:r>
              <a:rPr lang="ru-RU" dirty="0"/>
              <a:t>, але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b="1" dirty="0" err="1"/>
              <a:t>кілька</a:t>
            </a:r>
            <a:r>
              <a:rPr lang="ru-RU" b="1" dirty="0"/>
              <a:t> </a:t>
            </a:r>
            <a:r>
              <a:rPr lang="ru-RU" b="1" dirty="0" err="1"/>
              <a:t>реалізацій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b="1" dirty="0" err="1"/>
              <a:t>поліморфно</a:t>
            </a:r>
            <a:r>
              <a:rPr lang="ru-RU" b="1" dirty="0"/>
              <a:t> </a:t>
            </a:r>
            <a:r>
              <a:rPr lang="ru-RU" b="1" dirty="0" err="1"/>
              <a:t>замінювати</a:t>
            </a:r>
            <a:r>
              <a:rPr lang="ru-RU" dirty="0"/>
              <a:t> одна одною.</a:t>
            </a:r>
          </a:p>
          <a:p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, </a:t>
            </a:r>
            <a:r>
              <a:rPr lang="ru-RU" b="1" dirty="0" err="1"/>
              <a:t>протилежний</a:t>
            </a:r>
            <a:r>
              <a:rPr lang="ru-RU" dirty="0"/>
              <a:t> </a:t>
            </a:r>
            <a:r>
              <a:rPr lang="ru-RU" dirty="0" err="1"/>
              <a:t>початковій</a:t>
            </a:r>
            <a:r>
              <a:rPr lang="ru-RU" dirty="0"/>
              <a:t> </a:t>
            </a:r>
            <a:r>
              <a:rPr lang="ru-RU" dirty="0" err="1"/>
              <a:t>ідеї</a:t>
            </a:r>
            <a:r>
              <a:rPr lang="ru-RU" dirty="0"/>
              <a:t> </a:t>
            </a:r>
            <a:r>
              <a:rPr lang="ru-RU" dirty="0" err="1"/>
              <a:t>Мейєра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en-US" dirty="0"/>
              <a:t>OCP </a:t>
            </a:r>
            <a:r>
              <a:rPr lang="ru-RU" dirty="0" err="1"/>
              <a:t>підтримує</a:t>
            </a:r>
            <a:r>
              <a:rPr lang="ru-RU" dirty="0"/>
              <a:t> </a:t>
            </a:r>
            <a:r>
              <a:rPr lang="ru-RU" b="1" dirty="0" err="1"/>
              <a:t>успадкування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абстрактних</a:t>
            </a:r>
            <a:r>
              <a:rPr lang="ru-RU" b="1" dirty="0"/>
              <a:t> </a:t>
            </a:r>
            <a:r>
              <a:rPr lang="ru-RU" b="1" dirty="0" err="1"/>
              <a:t>базових</a:t>
            </a:r>
            <a:r>
              <a:rPr lang="ru-RU" b="1" dirty="0"/>
              <a:t> </a:t>
            </a:r>
            <a:r>
              <a:rPr lang="ru-RU" b="1" dirty="0" err="1"/>
              <a:t>класів</a:t>
            </a:r>
            <a:r>
              <a:rPr lang="ru-RU" dirty="0"/>
              <a:t>.</a:t>
            </a:r>
          </a:p>
          <a:p>
            <a:r>
              <a:rPr lang="ru-RU" b="1" dirty="0" err="1"/>
              <a:t>Інтерфейси</a:t>
            </a:r>
            <a:r>
              <a:rPr lang="ru-RU" b="1" dirty="0"/>
              <a:t> </a:t>
            </a:r>
            <a:r>
              <a:rPr lang="ru-RU" b="1" dirty="0" err="1"/>
              <a:t>можуть</a:t>
            </a:r>
            <a:r>
              <a:rPr lang="ru-RU" b="1" dirty="0"/>
              <a:t> бути повторно </a:t>
            </a:r>
            <a:r>
              <a:rPr lang="ru-RU" b="1" dirty="0" err="1"/>
              <a:t>використані</a:t>
            </a:r>
            <a:r>
              <a:rPr lang="ru-RU" b="1" dirty="0"/>
              <a:t> через </a:t>
            </a:r>
            <a:r>
              <a:rPr lang="ru-RU" b="1" dirty="0" err="1"/>
              <a:t>наслідування</a:t>
            </a:r>
            <a:r>
              <a:rPr lang="ru-RU" dirty="0"/>
              <a:t>, але </a:t>
            </a:r>
            <a:r>
              <a:rPr lang="ru-RU" dirty="0" err="1"/>
              <a:t>їхні</a:t>
            </a:r>
            <a:r>
              <a:rPr lang="ru-RU" dirty="0"/>
              <a:t> </a:t>
            </a:r>
            <a:r>
              <a:rPr lang="ru-RU" b="1" dirty="0" err="1"/>
              <a:t>конкретні</a:t>
            </a:r>
            <a:r>
              <a:rPr lang="ru-RU" b="1" dirty="0"/>
              <a:t> </a:t>
            </a:r>
            <a:r>
              <a:rPr lang="ru-RU" b="1" dirty="0" err="1"/>
              <a:t>реалізації</a:t>
            </a:r>
            <a:r>
              <a:rPr lang="ru-RU" b="1" dirty="0"/>
              <a:t> </a:t>
            </a:r>
            <a:r>
              <a:rPr lang="ru-RU" b="1" dirty="0" err="1"/>
              <a:t>можуть</a:t>
            </a:r>
            <a:r>
              <a:rPr lang="ru-RU" b="1" dirty="0"/>
              <a:t> </a:t>
            </a:r>
            <a:r>
              <a:rPr lang="ru-RU" b="1" dirty="0" err="1"/>
              <a:t>змінюватися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доповнюватися</a:t>
            </a:r>
            <a:r>
              <a:rPr lang="ru-RU" b="1" dirty="0"/>
              <a:t> без </a:t>
            </a:r>
            <a:r>
              <a:rPr lang="ru-RU" b="1" dirty="0" err="1"/>
              <a:t>модифікації</a:t>
            </a:r>
            <a:r>
              <a:rPr lang="ru-RU" b="1" dirty="0"/>
              <a:t> </a:t>
            </a:r>
            <a:r>
              <a:rPr lang="ru-RU" b="1" dirty="0" err="1"/>
              <a:t>існуючого</a:t>
            </a:r>
            <a:r>
              <a:rPr lang="ru-RU" b="1" dirty="0"/>
              <a:t> коду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dirty="0"/>
              <a:t>Таким чином, </a:t>
            </a:r>
            <a:r>
              <a:rPr lang="ru-RU" b="1" dirty="0" err="1"/>
              <a:t>існуючий</a:t>
            </a:r>
            <a:r>
              <a:rPr lang="ru-RU" b="1" dirty="0"/>
              <a:t> </a:t>
            </a:r>
            <a:r>
              <a:rPr lang="ru-RU" b="1" dirty="0" err="1"/>
              <a:t>інтерфейс</a:t>
            </a:r>
            <a:r>
              <a:rPr lang="ru-RU" b="1" dirty="0"/>
              <a:t> </a:t>
            </a:r>
            <a:r>
              <a:rPr lang="ru-RU" b="1" dirty="0" err="1"/>
              <a:t>має</a:t>
            </a:r>
            <a:r>
              <a:rPr lang="ru-RU" b="1" dirty="0"/>
              <a:t> бути </a:t>
            </a:r>
            <a:r>
              <a:rPr lang="ru-RU" b="1" dirty="0" err="1"/>
              <a:t>закритий</a:t>
            </a:r>
            <a:r>
              <a:rPr lang="ru-RU" b="1" dirty="0"/>
              <a:t> для </a:t>
            </a:r>
            <a:r>
              <a:rPr lang="ru-RU" b="1" dirty="0" err="1"/>
              <a:t>змін</a:t>
            </a:r>
            <a:r>
              <a:rPr lang="ru-RU" dirty="0"/>
              <a:t>, а </a:t>
            </a:r>
            <a:r>
              <a:rPr lang="ru-RU" b="1" dirty="0" err="1"/>
              <a:t>нові</a:t>
            </a:r>
            <a:r>
              <a:rPr lang="ru-RU" b="1" dirty="0"/>
              <a:t> </a:t>
            </a:r>
            <a:r>
              <a:rPr lang="ru-RU" b="1" dirty="0" err="1"/>
              <a:t>реалізації</a:t>
            </a:r>
            <a:r>
              <a:rPr lang="ru-RU" b="1" dirty="0"/>
              <a:t> </a:t>
            </a:r>
            <a:r>
              <a:rPr lang="ru-RU" b="1" dirty="0" err="1"/>
              <a:t>повинні</a:t>
            </a:r>
            <a:r>
              <a:rPr lang="ru-RU" b="1" dirty="0"/>
              <a:t> як </a:t>
            </a:r>
            <a:r>
              <a:rPr lang="ru-RU" b="1" dirty="0" err="1"/>
              <a:t>мінімум</a:t>
            </a:r>
            <a:r>
              <a:rPr lang="ru-RU" b="1" dirty="0"/>
              <a:t> </a:t>
            </a:r>
            <a:r>
              <a:rPr lang="ru-RU" b="1" dirty="0" err="1"/>
              <a:t>реалізовувати</a:t>
            </a:r>
            <a:r>
              <a:rPr lang="ru-RU" b="1" dirty="0"/>
              <a:t> </a:t>
            </a:r>
            <a:r>
              <a:rPr lang="ru-RU" b="1" dirty="0" err="1"/>
              <a:t>цей</a:t>
            </a:r>
            <a:r>
              <a:rPr lang="ru-RU" b="1" dirty="0"/>
              <a:t> </a:t>
            </a:r>
            <a:r>
              <a:rPr lang="ru-RU" b="1" dirty="0" err="1"/>
              <a:t>інтерфейс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b="1" dirty="0" err="1"/>
              <a:t>розширюваність</a:t>
            </a:r>
            <a:r>
              <a:rPr lang="ru-RU" dirty="0"/>
              <a:t> без </a:t>
            </a: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ru-RU" dirty="0" err="1"/>
              <a:t>стабільності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396" y="1120442"/>
            <a:ext cx="3774056" cy="1243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395" y="2264734"/>
            <a:ext cx="3774055" cy="4321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363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Принцип </a:t>
            </a:r>
            <a:r>
              <a:rPr lang="ru-RU" b="1" dirty="0" err="1"/>
              <a:t>підстановки</a:t>
            </a:r>
            <a:r>
              <a:rPr lang="ru-RU" b="1" dirty="0"/>
              <a:t> </a:t>
            </a:r>
            <a:r>
              <a:rPr lang="ru-RU" b="1" dirty="0" err="1"/>
              <a:t>Лісков</a:t>
            </a:r>
            <a:r>
              <a:rPr lang="ru-RU" b="1" dirty="0"/>
              <a:t> (</a:t>
            </a:r>
            <a:r>
              <a:rPr lang="en-US" b="1" dirty="0" err="1"/>
              <a:t>Liskov</a:t>
            </a:r>
            <a:r>
              <a:rPr lang="en-US" b="1" dirty="0"/>
              <a:t> Substitution Principle, LSP)</a:t>
            </a:r>
            <a:endParaRPr lang="en-US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8430689" cy="5034288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smtClean="0"/>
              <a:t>Принцип </a:t>
            </a:r>
            <a:r>
              <a:rPr lang="en-US" b="1" dirty="0"/>
              <a:t>LSP</a:t>
            </a:r>
            <a:r>
              <a:rPr lang="en-US" dirty="0"/>
              <a:t> </a:t>
            </a:r>
            <a:r>
              <a:rPr lang="ru-RU" dirty="0" err="1"/>
              <a:t>описує</a:t>
            </a:r>
            <a:r>
              <a:rPr lang="ru-RU" dirty="0"/>
              <a:t> </a:t>
            </a:r>
            <a:r>
              <a:rPr lang="ru-RU" dirty="0" err="1"/>
              <a:t>коректну</a:t>
            </a:r>
            <a:r>
              <a:rPr lang="ru-RU" dirty="0"/>
              <a:t> </a:t>
            </a:r>
            <a:r>
              <a:rPr lang="ru-RU" dirty="0" err="1"/>
              <a:t>організацію</a:t>
            </a:r>
            <a:r>
              <a:rPr lang="ru-RU" dirty="0"/>
              <a:t> </a:t>
            </a:r>
            <a:r>
              <a:rPr lang="ru-RU" dirty="0" err="1"/>
              <a:t>підтипів</a:t>
            </a:r>
            <a:r>
              <a:rPr lang="ru-RU" dirty="0"/>
              <a:t> у </a:t>
            </a:r>
            <a:r>
              <a:rPr lang="ru-RU" b="1" dirty="0" err="1"/>
              <a:t>об'єктно-орієнтованому</a:t>
            </a:r>
            <a:r>
              <a:rPr lang="ru-RU" b="1" dirty="0"/>
              <a:t> </a:t>
            </a:r>
            <a:r>
              <a:rPr lang="ru-RU" b="1" dirty="0" err="1"/>
              <a:t>програмуванні</a:t>
            </a:r>
            <a:r>
              <a:rPr lang="ru-RU" b="1" dirty="0"/>
              <a:t> (ООП)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/>
              <a:t>Формулювання</a:t>
            </a:r>
            <a:r>
              <a:rPr lang="ru-RU" b="1" dirty="0"/>
              <a:t> </a:t>
            </a:r>
            <a:r>
              <a:rPr lang="ru-RU" b="1" dirty="0" err="1"/>
              <a:t>Барбари</a:t>
            </a:r>
            <a:r>
              <a:rPr lang="ru-RU" b="1" dirty="0"/>
              <a:t> </a:t>
            </a:r>
            <a:r>
              <a:rPr lang="ru-RU" b="1" dirty="0" err="1"/>
              <a:t>Лісков</a:t>
            </a:r>
            <a:r>
              <a:rPr lang="ru-RU" b="1" dirty="0"/>
              <a:t> (1987):</a:t>
            </a:r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-US" b="1" dirty="0"/>
              <a:t>q(x)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властивість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є </a:t>
            </a:r>
            <a:r>
              <a:rPr lang="ru-RU" dirty="0" err="1"/>
              <a:t>істинною</a:t>
            </a:r>
            <a:r>
              <a:rPr lang="ru-RU" dirty="0"/>
              <a:t> для </a:t>
            </a:r>
            <a:r>
              <a:rPr lang="ru-RU" dirty="0" err="1"/>
              <a:t>об'єктів</a:t>
            </a:r>
            <a:r>
              <a:rPr lang="ru-RU" dirty="0"/>
              <a:t> типу </a:t>
            </a:r>
            <a:r>
              <a:rPr lang="en-US" b="1" dirty="0"/>
              <a:t>T</a:t>
            </a:r>
            <a:r>
              <a:rPr lang="en-US" dirty="0"/>
              <a:t>, </a:t>
            </a:r>
            <a:r>
              <a:rPr lang="ru-RU" dirty="0" err="1"/>
              <a:t>тоді</a:t>
            </a:r>
            <a:r>
              <a:rPr lang="ru-RU" dirty="0"/>
              <a:t> </a:t>
            </a:r>
            <a:r>
              <a:rPr lang="en-US" b="1" dirty="0"/>
              <a:t>q(y)</a:t>
            </a:r>
            <a:r>
              <a:rPr lang="en-US" dirty="0"/>
              <a:t>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бути </a:t>
            </a:r>
            <a:r>
              <a:rPr lang="ru-RU" dirty="0" err="1"/>
              <a:t>істинною</a:t>
            </a:r>
            <a:r>
              <a:rPr lang="ru-RU" dirty="0"/>
              <a:t> для </a:t>
            </a:r>
            <a:r>
              <a:rPr lang="ru-RU" dirty="0" err="1"/>
              <a:t>об'єктів</a:t>
            </a:r>
            <a:r>
              <a:rPr lang="ru-RU" dirty="0"/>
              <a:t> типу </a:t>
            </a:r>
            <a:r>
              <a:rPr lang="en-US" b="1" dirty="0"/>
              <a:t>S</a:t>
            </a:r>
            <a:r>
              <a:rPr lang="en-US" dirty="0"/>
              <a:t>, </a:t>
            </a:r>
            <a:r>
              <a:rPr lang="ru-RU" dirty="0"/>
              <a:t>де </a:t>
            </a:r>
            <a:r>
              <a:rPr lang="en-US" b="1" dirty="0"/>
              <a:t>S</a:t>
            </a:r>
            <a:r>
              <a:rPr lang="en-US" dirty="0"/>
              <a:t> </a:t>
            </a:r>
            <a:r>
              <a:rPr lang="ru-RU" dirty="0"/>
              <a:t>є </a:t>
            </a:r>
            <a:r>
              <a:rPr lang="ru-RU" dirty="0" err="1"/>
              <a:t>підтипом</a:t>
            </a:r>
            <a:r>
              <a:rPr lang="ru-RU" dirty="0"/>
              <a:t> </a:t>
            </a:r>
            <a:r>
              <a:rPr lang="en-US" b="1" dirty="0"/>
              <a:t>T</a:t>
            </a:r>
            <a:r>
              <a:rPr lang="en-US" dirty="0"/>
              <a:t>.</a:t>
            </a:r>
          </a:p>
          <a:p>
            <a:pPr marL="186262" indent="0">
              <a:buNone/>
            </a:pPr>
            <a:r>
              <a:rPr lang="ru-RU" b="1" dirty="0" err="1"/>
              <a:t>Формулювання</a:t>
            </a:r>
            <a:r>
              <a:rPr lang="ru-RU" b="1" dirty="0"/>
              <a:t> Роберта </a:t>
            </a:r>
            <a:r>
              <a:rPr lang="ru-RU" b="1" dirty="0" err="1"/>
              <a:t>Мартіна</a:t>
            </a:r>
            <a:r>
              <a:rPr lang="ru-RU" b="1" dirty="0"/>
              <a:t> (</a:t>
            </a:r>
            <a:r>
              <a:rPr lang="ru-RU" b="1" dirty="0" err="1"/>
              <a:t>більш</a:t>
            </a:r>
            <a:r>
              <a:rPr lang="ru-RU" b="1" dirty="0"/>
              <a:t> </a:t>
            </a:r>
            <a:r>
              <a:rPr lang="ru-RU" b="1" dirty="0" err="1"/>
              <a:t>популярне</a:t>
            </a:r>
            <a:r>
              <a:rPr lang="ru-RU" b="1" dirty="0"/>
              <a:t>):</a:t>
            </a:r>
          </a:p>
          <a:p>
            <a:r>
              <a:rPr lang="ru-RU" b="1" dirty="0" err="1"/>
              <a:t>Функції</a:t>
            </a:r>
            <a:r>
              <a:rPr lang="ru-RU" b="1" dirty="0"/>
              <a:t>, </a:t>
            </a:r>
            <a:r>
              <a:rPr lang="ru-RU" b="1" dirty="0" err="1"/>
              <a:t>які</a:t>
            </a:r>
            <a:r>
              <a:rPr lang="ru-RU" b="1" dirty="0"/>
              <a:t> </a:t>
            </a:r>
            <a:r>
              <a:rPr lang="ru-RU" b="1" dirty="0" err="1"/>
              <a:t>використовують</a:t>
            </a:r>
            <a:r>
              <a:rPr lang="ru-RU" b="1" dirty="0"/>
              <a:t> </a:t>
            </a:r>
            <a:r>
              <a:rPr lang="ru-RU" b="1" dirty="0" err="1"/>
              <a:t>базовий</a:t>
            </a:r>
            <a:r>
              <a:rPr lang="ru-RU" b="1" dirty="0"/>
              <a:t> </a:t>
            </a:r>
            <a:r>
              <a:rPr lang="ru-RU" b="1" dirty="0" err="1"/>
              <a:t>клас</a:t>
            </a:r>
            <a:r>
              <a:rPr lang="ru-RU" b="1" dirty="0"/>
              <a:t>, </a:t>
            </a:r>
            <a:r>
              <a:rPr lang="ru-RU" b="1" dirty="0" err="1"/>
              <a:t>повинні</a:t>
            </a:r>
            <a:r>
              <a:rPr lang="ru-RU" b="1" dirty="0"/>
              <a:t> </a:t>
            </a:r>
            <a:r>
              <a:rPr lang="ru-RU" b="1" dirty="0" err="1"/>
              <a:t>мати</a:t>
            </a:r>
            <a:r>
              <a:rPr lang="ru-RU" b="1" dirty="0"/>
              <a:t> </a:t>
            </a:r>
            <a:r>
              <a:rPr lang="ru-RU" b="1" dirty="0" err="1"/>
              <a:t>можливість</a:t>
            </a:r>
            <a:r>
              <a:rPr lang="ru-RU" b="1" dirty="0"/>
              <a:t> </a:t>
            </a:r>
            <a:r>
              <a:rPr lang="ru-RU" b="1" dirty="0" err="1"/>
              <a:t>використовувати</a:t>
            </a:r>
            <a:r>
              <a:rPr lang="ru-RU" b="1" dirty="0"/>
              <a:t> </a:t>
            </a:r>
            <a:r>
              <a:rPr lang="ru-RU" b="1" dirty="0" err="1"/>
              <a:t>його</a:t>
            </a:r>
            <a:r>
              <a:rPr lang="ru-RU" b="1" dirty="0"/>
              <a:t> </a:t>
            </a:r>
            <a:r>
              <a:rPr lang="ru-RU" b="1" dirty="0" err="1"/>
              <a:t>підкласи</a:t>
            </a:r>
            <a:r>
              <a:rPr lang="ru-RU" b="1" dirty="0"/>
              <a:t>, не </a:t>
            </a:r>
            <a:r>
              <a:rPr lang="ru-RU" b="1" dirty="0" err="1"/>
              <a:t>знаючи</a:t>
            </a:r>
            <a:r>
              <a:rPr lang="ru-RU" b="1" dirty="0"/>
              <a:t> про </a:t>
            </a:r>
            <a:r>
              <a:rPr lang="ru-RU" b="1" dirty="0" err="1"/>
              <a:t>це</a:t>
            </a:r>
            <a:r>
              <a:rPr lang="ru-RU" b="1" dirty="0"/>
              <a:t>.</a:t>
            </a:r>
            <a:endParaRPr lang="ru-RU" dirty="0"/>
          </a:p>
          <a:p>
            <a:pPr marL="186262" indent="0">
              <a:buNone/>
            </a:pPr>
            <a:r>
              <a:rPr lang="ru-RU" b="1" dirty="0"/>
              <a:t>Суть принципу </a:t>
            </a:r>
            <a:r>
              <a:rPr lang="en-US" b="1" dirty="0"/>
              <a:t>LSP</a:t>
            </a:r>
          </a:p>
          <a:p>
            <a:r>
              <a:rPr lang="ru-RU" b="1" dirty="0" err="1" smtClean="0"/>
              <a:t>Об'єкти</a:t>
            </a:r>
            <a:r>
              <a:rPr lang="ru-RU" b="1" dirty="0" smtClean="0"/>
              <a:t> </a:t>
            </a:r>
            <a:r>
              <a:rPr lang="ru-RU" b="1" dirty="0" err="1"/>
              <a:t>похідного</a:t>
            </a:r>
            <a:r>
              <a:rPr lang="ru-RU" b="1" dirty="0"/>
              <a:t> </a:t>
            </a:r>
            <a:r>
              <a:rPr lang="ru-RU" b="1" dirty="0" err="1"/>
              <a:t>класу</a:t>
            </a:r>
            <a:r>
              <a:rPr lang="ru-RU" b="1" dirty="0"/>
              <a:t> </a:t>
            </a:r>
            <a:r>
              <a:rPr lang="ru-RU" b="1" dirty="0" err="1"/>
              <a:t>повинні</a:t>
            </a:r>
            <a:r>
              <a:rPr lang="ru-RU" b="1" dirty="0"/>
              <a:t> </a:t>
            </a:r>
            <a:r>
              <a:rPr lang="ru-RU" b="1" dirty="0" err="1"/>
              <a:t>коректно</a:t>
            </a:r>
            <a:r>
              <a:rPr lang="ru-RU" b="1" dirty="0"/>
              <a:t> </a:t>
            </a:r>
            <a:r>
              <a:rPr lang="ru-RU" b="1" dirty="0" err="1"/>
              <a:t>заміщати</a:t>
            </a:r>
            <a:r>
              <a:rPr lang="ru-RU" b="1" dirty="0"/>
              <a:t> </a:t>
            </a:r>
            <a:r>
              <a:rPr lang="ru-RU" b="1" dirty="0" err="1"/>
              <a:t>об'єкти</a:t>
            </a:r>
            <a:r>
              <a:rPr lang="ru-RU" b="1" dirty="0"/>
              <a:t> базового </a:t>
            </a:r>
            <a:r>
              <a:rPr lang="ru-RU" b="1" dirty="0" err="1" smtClean="0"/>
              <a:t>класу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Замінюваність</a:t>
            </a:r>
            <a:r>
              <a:rPr lang="ru-RU" b="1" dirty="0" smtClean="0"/>
              <a:t> </a:t>
            </a:r>
            <a:r>
              <a:rPr lang="ru-RU" b="1" dirty="0" err="1"/>
              <a:t>підкласів</a:t>
            </a:r>
            <a:r>
              <a:rPr lang="ru-RU" b="1" dirty="0"/>
              <a:t> не повинна </a:t>
            </a:r>
            <a:r>
              <a:rPr lang="ru-RU" b="1" dirty="0" err="1"/>
              <a:t>змінювати</a:t>
            </a:r>
            <a:r>
              <a:rPr lang="ru-RU" b="1" dirty="0"/>
              <a:t> </a:t>
            </a:r>
            <a:r>
              <a:rPr lang="ru-RU" b="1" dirty="0" err="1"/>
              <a:t>поведінку</a:t>
            </a:r>
            <a:r>
              <a:rPr lang="ru-RU" b="1" dirty="0"/>
              <a:t> </a:t>
            </a:r>
            <a:r>
              <a:rPr lang="ru-RU" b="1" dirty="0" err="1" smtClean="0"/>
              <a:t>програми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Успадкування</a:t>
            </a:r>
            <a:r>
              <a:rPr lang="ru-RU" b="1" dirty="0" smtClean="0"/>
              <a:t> </a:t>
            </a:r>
            <a:r>
              <a:rPr lang="ru-RU" b="1" dirty="0"/>
              <a:t>не повинно </a:t>
            </a:r>
            <a:r>
              <a:rPr lang="ru-RU" b="1" dirty="0" err="1"/>
              <a:t>порушувати</a:t>
            </a:r>
            <a:r>
              <a:rPr lang="ru-RU" b="1" dirty="0"/>
              <a:t> </a:t>
            </a:r>
            <a:r>
              <a:rPr lang="ru-RU" b="1" dirty="0" err="1"/>
              <a:t>логіку</a:t>
            </a:r>
            <a:r>
              <a:rPr lang="ru-RU" b="1" dirty="0"/>
              <a:t> базового </a:t>
            </a:r>
            <a:r>
              <a:rPr lang="ru-RU" b="1" dirty="0" err="1"/>
              <a:t>класу</a:t>
            </a:r>
            <a:r>
              <a:rPr lang="ru-RU" b="1" dirty="0"/>
              <a:t>.</a:t>
            </a:r>
            <a:endParaRPr lang="ru-RU" dirty="0"/>
          </a:p>
        </p:txBody>
      </p:sp>
      <p:pic>
        <p:nvPicPr>
          <p:cNvPr id="6" name="Picture 4" descr="https://upload.wikimedia.org/wikipedia/commons/thumb/c/cc/Turing_Centenary_Celebration_Liskov.jpg/274px-Turing_Centenary_Celebration_Lisko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351" y="1478812"/>
            <a:ext cx="26098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29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</a:t>
            </a:r>
            <a:r>
              <a:rPr lang="ru-RU" b="1" dirty="0" err="1"/>
              <a:t>підстановки</a:t>
            </a:r>
            <a:r>
              <a:rPr lang="ru-RU" b="1" dirty="0"/>
              <a:t> </a:t>
            </a:r>
            <a:r>
              <a:rPr lang="ru-RU" b="1" dirty="0" err="1" smtClean="0"/>
              <a:t>Лісков</a:t>
            </a:r>
            <a:endParaRPr lang="en-US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98641" y="4502445"/>
            <a:ext cx="5155861" cy="2227965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/>
              <a:t>Проблема</a:t>
            </a:r>
            <a:r>
              <a:rPr lang="ru-RU" dirty="0"/>
              <a:t>: </a:t>
            </a:r>
            <a:r>
              <a:rPr lang="ru-RU" dirty="0" err="1"/>
              <a:t>базовий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en-US" dirty="0"/>
              <a:t>Bird </a:t>
            </a:r>
            <a:r>
              <a:rPr lang="ru-RU" dirty="0" err="1"/>
              <a:t>припускає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b="1" dirty="0" err="1"/>
              <a:t>всі</a:t>
            </a:r>
            <a:r>
              <a:rPr lang="ru-RU" dirty="0"/>
              <a:t> птахи </a:t>
            </a:r>
            <a:r>
              <a:rPr lang="ru-RU" dirty="0" err="1"/>
              <a:t>вміють</a:t>
            </a:r>
            <a:r>
              <a:rPr lang="ru-RU" dirty="0"/>
              <a:t> </a:t>
            </a:r>
            <a:r>
              <a:rPr lang="ru-RU" dirty="0" err="1"/>
              <a:t>літати</a:t>
            </a:r>
            <a:r>
              <a:rPr lang="ru-RU" dirty="0"/>
              <a:t>, але у </a:t>
            </a:r>
            <a:r>
              <a:rPr lang="ru-RU" dirty="0" err="1"/>
              <a:t>підкласі</a:t>
            </a:r>
            <a:r>
              <a:rPr lang="ru-RU" dirty="0"/>
              <a:t> </a:t>
            </a:r>
            <a:r>
              <a:rPr lang="en-US" dirty="0"/>
              <a:t>Penguin </a:t>
            </a:r>
            <a:r>
              <a:rPr lang="ru-RU" dirty="0" err="1"/>
              <a:t>це</a:t>
            </a:r>
            <a:r>
              <a:rPr lang="ru-RU" dirty="0"/>
              <a:t> не так.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порушує</a:t>
            </a:r>
            <a:r>
              <a:rPr lang="ru-RU" dirty="0"/>
              <a:t> принцип </a:t>
            </a:r>
            <a:r>
              <a:rPr lang="en-US" dirty="0"/>
              <a:t>LSP,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en-US" dirty="0"/>
              <a:t>Penguin </a:t>
            </a:r>
            <a:r>
              <a:rPr lang="ru-RU" dirty="0"/>
              <a:t>не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замінити</a:t>
            </a:r>
            <a:r>
              <a:rPr lang="ru-RU" dirty="0"/>
              <a:t> </a:t>
            </a:r>
            <a:r>
              <a:rPr lang="en-US" dirty="0"/>
              <a:t>Bird </a:t>
            </a:r>
            <a:r>
              <a:rPr lang="ru-RU" dirty="0"/>
              <a:t>без </a:t>
            </a:r>
            <a:r>
              <a:rPr lang="ru-RU" dirty="0" err="1"/>
              <a:t>змін</a:t>
            </a:r>
            <a:r>
              <a:rPr lang="ru-RU" dirty="0"/>
              <a:t> у </a:t>
            </a:r>
            <a:r>
              <a:rPr lang="ru-RU" dirty="0" err="1"/>
              <a:t>логіці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9" y="1514297"/>
            <a:ext cx="3762190" cy="2719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149" y="1475804"/>
            <a:ext cx="4837075" cy="450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005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</a:t>
            </a:r>
            <a:r>
              <a:rPr lang="ru-RU" b="1" dirty="0" err="1"/>
              <a:t>розділення</a:t>
            </a:r>
            <a:r>
              <a:rPr lang="ru-RU" b="1" dirty="0"/>
              <a:t> </a:t>
            </a:r>
            <a:r>
              <a:rPr lang="ru-RU" b="1" dirty="0" err="1"/>
              <a:t>інтерфейсу</a:t>
            </a:r>
            <a:endParaRPr lang="en-US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8430689" cy="5034288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smtClean="0"/>
              <a:t>Принцип </a:t>
            </a:r>
            <a:r>
              <a:rPr lang="ru-RU" b="1" dirty="0" err="1"/>
              <a:t>розділення</a:t>
            </a:r>
            <a:r>
              <a:rPr lang="ru-RU" b="1" dirty="0"/>
              <a:t> </a:t>
            </a:r>
            <a:r>
              <a:rPr lang="ru-RU" b="1" dirty="0" err="1"/>
              <a:t>інтерфейсу</a:t>
            </a:r>
            <a:r>
              <a:rPr lang="ru-RU" b="1" dirty="0"/>
              <a:t> (</a:t>
            </a:r>
            <a:r>
              <a:rPr lang="en-US" b="1" dirty="0"/>
              <a:t>ISP)</a:t>
            </a:r>
            <a:r>
              <a:rPr lang="en-US" dirty="0"/>
              <a:t> </a:t>
            </a:r>
            <a:r>
              <a:rPr lang="ru-RU" dirty="0"/>
              <a:t>є одним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п'яти</a:t>
            </a:r>
            <a:r>
              <a:rPr lang="ru-RU" dirty="0"/>
              <a:t> </a:t>
            </a:r>
            <a:r>
              <a:rPr lang="ru-RU" dirty="0" err="1"/>
              <a:t>принципів</a:t>
            </a:r>
            <a:r>
              <a:rPr lang="ru-RU" dirty="0"/>
              <a:t> </a:t>
            </a:r>
            <a:r>
              <a:rPr lang="en-US" b="1" dirty="0"/>
              <a:t>SOLID</a:t>
            </a:r>
            <a:r>
              <a:rPr lang="en-US" dirty="0"/>
              <a:t> </a:t>
            </a:r>
            <a:r>
              <a:rPr lang="ru-RU" dirty="0"/>
              <a:t>у </a:t>
            </a:r>
            <a:r>
              <a:rPr lang="ru-RU" b="1" dirty="0" err="1"/>
              <a:t>об'єктно-орієнтованому</a:t>
            </a:r>
            <a:r>
              <a:rPr lang="ru-RU" b="1" dirty="0"/>
              <a:t> </a:t>
            </a:r>
            <a:r>
              <a:rPr lang="ru-RU" b="1" dirty="0" err="1"/>
              <a:t>програмуванні</a:t>
            </a:r>
            <a:r>
              <a:rPr lang="ru-RU" b="1" dirty="0"/>
              <a:t> (ООП)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b="1" dirty="0" err="1"/>
              <a:t>Формулювання</a:t>
            </a:r>
            <a:r>
              <a:rPr lang="ru-RU" b="1" dirty="0"/>
              <a:t> принципу </a:t>
            </a:r>
            <a:r>
              <a:rPr lang="en-US" b="1" dirty="0"/>
              <a:t>ISP:</a:t>
            </a:r>
          </a:p>
          <a:p>
            <a:r>
              <a:rPr lang="en-US" b="1" dirty="0"/>
              <a:t>«</a:t>
            </a:r>
            <a:r>
              <a:rPr lang="ru-RU" b="1" dirty="0" err="1"/>
              <a:t>Клієнти</a:t>
            </a:r>
            <a:r>
              <a:rPr lang="ru-RU" b="1" dirty="0"/>
              <a:t> не </a:t>
            </a:r>
            <a:r>
              <a:rPr lang="ru-RU" b="1" dirty="0" err="1"/>
              <a:t>повинні</a:t>
            </a:r>
            <a:r>
              <a:rPr lang="ru-RU" b="1" dirty="0"/>
              <a:t> </a:t>
            </a:r>
            <a:r>
              <a:rPr lang="ru-RU" b="1" dirty="0" err="1"/>
              <a:t>залежати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</a:t>
            </a:r>
            <a:r>
              <a:rPr lang="ru-RU" b="1" dirty="0" err="1"/>
              <a:t>інтерфейсів</a:t>
            </a:r>
            <a:r>
              <a:rPr lang="ru-RU" b="1" dirty="0"/>
              <a:t>, </a:t>
            </a:r>
            <a:r>
              <a:rPr lang="ru-RU" b="1" dirty="0" err="1"/>
              <a:t>які</a:t>
            </a:r>
            <a:r>
              <a:rPr lang="ru-RU" b="1" dirty="0"/>
              <a:t> вони не </a:t>
            </a:r>
            <a:r>
              <a:rPr lang="ru-RU" b="1" dirty="0" err="1"/>
              <a:t>використовують</a:t>
            </a:r>
            <a:r>
              <a:rPr lang="ru-RU" b="1" dirty="0" smtClean="0"/>
              <a:t>».</a:t>
            </a:r>
          </a:p>
          <a:p>
            <a:pPr marL="186262" indent="0">
              <a:buNone/>
            </a:pPr>
            <a:r>
              <a:rPr lang="ru-RU" b="1" dirty="0"/>
              <a:t>Суть принципу </a:t>
            </a:r>
            <a:r>
              <a:rPr lang="en-US" b="1" dirty="0"/>
              <a:t>ISP</a:t>
            </a:r>
          </a:p>
          <a:p>
            <a:r>
              <a:rPr lang="ru-RU" b="1" dirty="0" err="1" smtClean="0"/>
              <a:t>Великі</a:t>
            </a:r>
            <a:r>
              <a:rPr lang="ru-RU" b="1" dirty="0" smtClean="0"/>
              <a:t> </a:t>
            </a:r>
            <a:r>
              <a:rPr lang="ru-RU" b="1" dirty="0" err="1"/>
              <a:t>інтерфейси</a:t>
            </a:r>
            <a:r>
              <a:rPr lang="ru-RU" b="1" dirty="0"/>
              <a:t> </a:t>
            </a:r>
            <a:r>
              <a:rPr lang="ru-RU" b="1" dirty="0" err="1"/>
              <a:t>слід</a:t>
            </a:r>
            <a:r>
              <a:rPr lang="ru-RU" b="1" dirty="0"/>
              <a:t> </a:t>
            </a:r>
            <a:r>
              <a:rPr lang="ru-RU" b="1" dirty="0" err="1"/>
              <a:t>розділяти</a:t>
            </a:r>
            <a:r>
              <a:rPr lang="ru-RU" b="1" dirty="0"/>
              <a:t> на </a:t>
            </a:r>
            <a:r>
              <a:rPr lang="ru-RU" b="1" dirty="0" err="1"/>
              <a:t>кілька</a:t>
            </a:r>
            <a:r>
              <a:rPr lang="ru-RU" b="1" dirty="0"/>
              <a:t> </a:t>
            </a:r>
            <a:r>
              <a:rPr lang="ru-RU" b="1" dirty="0" err="1"/>
              <a:t>специфічних</a:t>
            </a:r>
            <a:r>
              <a:rPr lang="ru-RU" b="1" dirty="0"/>
              <a:t>, </a:t>
            </a:r>
            <a:r>
              <a:rPr lang="ru-RU" b="1" dirty="0" err="1"/>
              <a:t>менших</a:t>
            </a:r>
            <a:r>
              <a:rPr lang="ru-RU" b="1" dirty="0"/>
              <a:t> </a:t>
            </a:r>
            <a:r>
              <a:rPr lang="ru-RU" b="1" dirty="0" err="1" smtClean="0"/>
              <a:t>інтерфейсів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Класам</a:t>
            </a:r>
            <a:r>
              <a:rPr lang="ru-RU" b="1" dirty="0" smtClean="0"/>
              <a:t> </a:t>
            </a:r>
            <a:r>
              <a:rPr lang="ru-RU" b="1" dirty="0"/>
              <a:t>не </a:t>
            </a:r>
            <a:r>
              <a:rPr lang="ru-RU" b="1" dirty="0" err="1"/>
              <a:t>потрібно</a:t>
            </a:r>
            <a:r>
              <a:rPr lang="ru-RU" b="1" dirty="0"/>
              <a:t> </a:t>
            </a:r>
            <a:r>
              <a:rPr lang="ru-RU" b="1" dirty="0" err="1"/>
              <a:t>реалізовувати</a:t>
            </a:r>
            <a:r>
              <a:rPr lang="ru-RU" b="1" dirty="0"/>
              <a:t> </a:t>
            </a:r>
            <a:r>
              <a:rPr lang="ru-RU" b="1" dirty="0" err="1"/>
              <a:t>методи</a:t>
            </a:r>
            <a:r>
              <a:rPr lang="ru-RU" b="1" dirty="0"/>
              <a:t>, </a:t>
            </a:r>
            <a:r>
              <a:rPr lang="ru-RU" b="1" dirty="0" err="1"/>
              <a:t>які</a:t>
            </a:r>
            <a:r>
              <a:rPr lang="ru-RU" b="1" dirty="0"/>
              <a:t> вони не </a:t>
            </a:r>
            <a:r>
              <a:rPr lang="ru-RU" b="1" dirty="0" err="1" smtClean="0"/>
              <a:t>використовують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Зменшується</a:t>
            </a:r>
            <a:r>
              <a:rPr lang="ru-RU" b="1" dirty="0" smtClean="0"/>
              <a:t> </a:t>
            </a:r>
            <a:r>
              <a:rPr lang="ru-RU" b="1" dirty="0" err="1"/>
              <a:t>кількість</a:t>
            </a:r>
            <a:r>
              <a:rPr lang="ru-RU" b="1" dirty="0"/>
              <a:t> </a:t>
            </a:r>
            <a:r>
              <a:rPr lang="ru-RU" b="1" dirty="0" err="1"/>
              <a:t>непотрібних</a:t>
            </a:r>
            <a:r>
              <a:rPr lang="ru-RU" b="1" dirty="0"/>
              <a:t> </a:t>
            </a:r>
            <a:r>
              <a:rPr lang="ru-RU" b="1" dirty="0" err="1"/>
              <a:t>залежностей</a:t>
            </a:r>
            <a:r>
              <a:rPr lang="ru-RU" b="1" dirty="0"/>
              <a:t> </a:t>
            </a:r>
            <a:r>
              <a:rPr lang="ru-RU" b="1" dirty="0" err="1"/>
              <a:t>між</a:t>
            </a:r>
            <a:r>
              <a:rPr lang="ru-RU" b="1" dirty="0"/>
              <a:t> </a:t>
            </a:r>
            <a:r>
              <a:rPr lang="ru-RU" b="1" dirty="0" err="1"/>
              <a:t>класами</a:t>
            </a:r>
            <a:r>
              <a:rPr lang="ru-RU" b="1" dirty="0"/>
              <a:t>.</a:t>
            </a:r>
            <a:endParaRPr lang="ru-RU" dirty="0"/>
          </a:p>
          <a:p>
            <a:pPr marL="18626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26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</a:t>
            </a:r>
            <a:r>
              <a:rPr lang="ru-RU" b="1" dirty="0" err="1"/>
              <a:t>розділення</a:t>
            </a:r>
            <a:r>
              <a:rPr lang="ru-RU" b="1" dirty="0"/>
              <a:t> </a:t>
            </a:r>
            <a:r>
              <a:rPr lang="ru-RU" b="1" dirty="0" err="1"/>
              <a:t>інтерфейсу</a:t>
            </a:r>
            <a:endParaRPr lang="en-US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51805" y="5922335"/>
            <a:ext cx="6580623" cy="839972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/>
              <a:t>Проблема</a:t>
            </a:r>
            <a:r>
              <a:rPr lang="ru-RU" dirty="0"/>
              <a:t>: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RobotWorker</a:t>
            </a:r>
            <a:r>
              <a:rPr lang="ru-RU" dirty="0"/>
              <a:t> </a:t>
            </a:r>
            <a:r>
              <a:rPr lang="ru-RU" dirty="0" err="1"/>
              <a:t>змушений</a:t>
            </a:r>
            <a:r>
              <a:rPr lang="ru-RU" dirty="0"/>
              <a:t> </a:t>
            </a:r>
            <a:r>
              <a:rPr lang="ru-RU" dirty="0" err="1"/>
              <a:t>реалізовувати</a:t>
            </a:r>
            <a:r>
              <a:rPr lang="ru-RU" dirty="0"/>
              <a:t> метод </a:t>
            </a:r>
            <a:r>
              <a:rPr lang="ru-RU" dirty="0" err="1"/>
              <a:t>eat</a:t>
            </a:r>
            <a:r>
              <a:rPr lang="ru-RU" dirty="0"/>
              <a:t>(),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йому</a:t>
            </a:r>
            <a:r>
              <a:rPr lang="ru-RU" dirty="0"/>
              <a:t> </a:t>
            </a:r>
            <a:r>
              <a:rPr lang="ru-RU" b="1" dirty="0"/>
              <a:t>не </a:t>
            </a:r>
            <a:r>
              <a:rPr lang="ru-RU" b="1" dirty="0" err="1"/>
              <a:t>потрібно</a:t>
            </a:r>
            <a:r>
              <a:rPr lang="ru-RU" dirty="0"/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82" y="1157214"/>
            <a:ext cx="3199255" cy="453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921" y="731561"/>
            <a:ext cx="2526378" cy="590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Текст 2"/>
          <p:cNvSpPr>
            <a:spLocks noGrp="1"/>
          </p:cNvSpPr>
          <p:nvPr>
            <p:ph type="body" idx="1"/>
          </p:nvPr>
        </p:nvSpPr>
        <p:spPr>
          <a:xfrm>
            <a:off x="4161806" y="1407042"/>
            <a:ext cx="4514362" cy="2548270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ru-RU" b="1" dirty="0" err="1"/>
              <a:t>Рішення</a:t>
            </a:r>
            <a:r>
              <a:rPr lang="ru-RU" dirty="0"/>
              <a:t>: Ми створили два </a:t>
            </a:r>
            <a:r>
              <a:rPr lang="ru-RU" b="1" dirty="0" err="1"/>
              <a:t>окремих</a:t>
            </a:r>
            <a:r>
              <a:rPr lang="ru-RU" b="1" dirty="0"/>
              <a:t> </a:t>
            </a:r>
            <a:r>
              <a:rPr lang="ru-RU" b="1" dirty="0" err="1"/>
              <a:t>інтерфейси</a:t>
            </a:r>
            <a:r>
              <a:rPr lang="ru-RU" dirty="0"/>
              <a:t> (</a:t>
            </a:r>
            <a:r>
              <a:rPr lang="en-US" dirty="0"/>
              <a:t>Workable </a:t>
            </a:r>
            <a:r>
              <a:rPr lang="ru-RU" dirty="0"/>
              <a:t>та </a:t>
            </a:r>
            <a:r>
              <a:rPr lang="en-US" dirty="0"/>
              <a:t>Eatable), </a:t>
            </a:r>
            <a:r>
              <a:rPr lang="ru-RU" dirty="0"/>
              <a:t>і </a:t>
            </a: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b="1" dirty="0"/>
              <a:t>робот не </a:t>
            </a:r>
            <a:r>
              <a:rPr lang="ru-RU" b="1" dirty="0" err="1"/>
              <a:t>зобов’язаний</a:t>
            </a:r>
            <a:r>
              <a:rPr lang="ru-RU" b="1" dirty="0"/>
              <a:t> </a:t>
            </a:r>
            <a:r>
              <a:rPr lang="ru-RU" b="1" dirty="0" err="1"/>
              <a:t>реалізовувати</a:t>
            </a:r>
            <a:r>
              <a:rPr lang="ru-RU" b="1" dirty="0"/>
              <a:t> </a:t>
            </a:r>
            <a:r>
              <a:rPr lang="ru-RU" b="1" dirty="0" err="1"/>
              <a:t>непотрібний</a:t>
            </a:r>
            <a:r>
              <a:rPr lang="ru-RU" b="1" dirty="0"/>
              <a:t> метод </a:t>
            </a:r>
            <a:r>
              <a:rPr lang="en-US" b="1" dirty="0"/>
              <a:t>eat()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1822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Принцип </a:t>
            </a:r>
            <a:r>
              <a:rPr lang="ru-RU" b="1" dirty="0" err="1"/>
              <a:t>інверсії</a:t>
            </a:r>
            <a:r>
              <a:rPr lang="ru-RU" b="1" dirty="0"/>
              <a:t> </a:t>
            </a:r>
            <a:r>
              <a:rPr lang="ru-RU" b="1" dirty="0" err="1"/>
              <a:t>залежностей</a:t>
            </a:r>
            <a:r>
              <a:rPr lang="ru-RU" b="1" dirty="0"/>
              <a:t> (</a:t>
            </a:r>
            <a:r>
              <a:rPr lang="en-US" b="1" dirty="0"/>
              <a:t>Dependency Inversion Principle, DIP)</a:t>
            </a:r>
            <a:endParaRPr lang="en-US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8430689" cy="5034288"/>
          </a:xfrm>
        </p:spPr>
        <p:txBody>
          <a:bodyPr>
            <a:normAutofit/>
          </a:bodyPr>
          <a:lstStyle/>
          <a:p>
            <a:pPr marL="186262" indent="0">
              <a:buNone/>
            </a:pPr>
            <a:r>
              <a:rPr lang="en-US" b="1" dirty="0" smtClean="0"/>
              <a:t>DIP</a:t>
            </a:r>
            <a:r>
              <a:rPr lang="en-US" dirty="0" smtClean="0"/>
              <a:t> </a:t>
            </a:r>
            <a:r>
              <a:rPr lang="ru-RU" dirty="0"/>
              <a:t>є одним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ключових</a:t>
            </a:r>
            <a:r>
              <a:rPr lang="ru-RU" dirty="0"/>
              <a:t> </a:t>
            </a:r>
            <a:r>
              <a:rPr lang="ru-RU" dirty="0" err="1"/>
              <a:t>принципів</a:t>
            </a:r>
            <a:r>
              <a:rPr lang="ru-RU" dirty="0"/>
              <a:t> </a:t>
            </a:r>
            <a:r>
              <a:rPr lang="en-US" dirty="0"/>
              <a:t>SOLID </a:t>
            </a:r>
            <a:r>
              <a:rPr lang="ru-RU" dirty="0"/>
              <a:t>у </a:t>
            </a:r>
            <a:r>
              <a:rPr lang="ru-RU" dirty="0" err="1"/>
              <a:t>об'єктно-орієнтованому</a:t>
            </a:r>
            <a:r>
              <a:rPr lang="ru-RU" dirty="0"/>
              <a:t> </a:t>
            </a:r>
            <a:r>
              <a:rPr lang="ru-RU" dirty="0" err="1"/>
              <a:t>програмуванні</a:t>
            </a:r>
            <a:r>
              <a:rPr lang="ru-RU" dirty="0"/>
              <a:t> (ООП).</a:t>
            </a:r>
          </a:p>
          <a:p>
            <a:pPr marL="186262" indent="0">
              <a:buNone/>
            </a:pPr>
            <a:r>
              <a:rPr lang="ru-RU" b="1" dirty="0" err="1"/>
              <a:t>Формулювання</a:t>
            </a:r>
            <a:r>
              <a:rPr lang="ru-RU" b="1" dirty="0"/>
              <a:t> принципу </a:t>
            </a:r>
            <a:r>
              <a:rPr lang="en-US" b="1" dirty="0"/>
              <a:t>DIP:</a:t>
            </a:r>
          </a:p>
          <a:p>
            <a:r>
              <a:rPr lang="en-US" dirty="0"/>
              <a:t>«</a:t>
            </a:r>
            <a:r>
              <a:rPr lang="ru-RU" dirty="0" err="1"/>
              <a:t>Модулі</a:t>
            </a:r>
            <a:r>
              <a:rPr lang="ru-RU" dirty="0"/>
              <a:t> </a:t>
            </a:r>
            <a:r>
              <a:rPr lang="ru-RU" dirty="0" err="1"/>
              <a:t>високого</a:t>
            </a:r>
            <a:r>
              <a:rPr lang="ru-RU" dirty="0"/>
              <a:t> </a:t>
            </a:r>
            <a:r>
              <a:rPr lang="ru-RU" dirty="0" err="1"/>
              <a:t>рівня</a:t>
            </a:r>
            <a:r>
              <a:rPr lang="ru-RU" dirty="0"/>
              <a:t> не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залежати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модулів</a:t>
            </a:r>
            <a:r>
              <a:rPr lang="ru-RU" dirty="0"/>
              <a:t> </a:t>
            </a:r>
            <a:r>
              <a:rPr lang="ru-RU" dirty="0" err="1"/>
              <a:t>низького</a:t>
            </a:r>
            <a:r>
              <a:rPr lang="ru-RU" dirty="0"/>
              <a:t> </a:t>
            </a:r>
            <a:r>
              <a:rPr lang="ru-RU" dirty="0" err="1"/>
              <a:t>рівня</a:t>
            </a:r>
            <a:r>
              <a:rPr lang="ru-RU" dirty="0"/>
              <a:t>. </a:t>
            </a:r>
            <a:r>
              <a:rPr lang="ru-RU" dirty="0" err="1"/>
              <a:t>Обидва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залежати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абстракцій</a:t>
            </a:r>
            <a:r>
              <a:rPr lang="ru-RU" dirty="0" smtClean="0"/>
              <a:t>».</a:t>
            </a:r>
          </a:p>
          <a:p>
            <a:r>
              <a:rPr lang="ru-RU" dirty="0" smtClean="0"/>
              <a:t>«</a:t>
            </a:r>
            <a:r>
              <a:rPr lang="ru-RU" dirty="0" err="1"/>
              <a:t>Абстракції</a:t>
            </a:r>
            <a:r>
              <a:rPr lang="ru-RU" dirty="0"/>
              <a:t> не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залежати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деталей. </a:t>
            </a:r>
            <a:r>
              <a:rPr lang="ru-RU" dirty="0" err="1"/>
              <a:t>Деталі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залежати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абстракцій</a:t>
            </a:r>
            <a:r>
              <a:rPr lang="ru-RU" dirty="0"/>
              <a:t>».</a:t>
            </a:r>
          </a:p>
          <a:p>
            <a:pPr marL="186262" indent="0">
              <a:buNone/>
            </a:pPr>
            <a:r>
              <a:rPr lang="ru-RU" b="1" dirty="0"/>
              <a:t>Суть принципу </a:t>
            </a:r>
            <a:r>
              <a:rPr lang="en-US" b="1" dirty="0"/>
              <a:t>DIP</a:t>
            </a:r>
          </a:p>
          <a:p>
            <a:r>
              <a:rPr lang="ru-RU" dirty="0" err="1" smtClean="0"/>
              <a:t>Класи</a:t>
            </a:r>
            <a:r>
              <a:rPr lang="ru-RU" dirty="0" smtClean="0"/>
              <a:t> </a:t>
            </a:r>
            <a:r>
              <a:rPr lang="ru-RU" dirty="0" err="1"/>
              <a:t>повинні</a:t>
            </a:r>
            <a:r>
              <a:rPr lang="ru-RU" dirty="0"/>
              <a:t> </a:t>
            </a:r>
            <a:r>
              <a:rPr lang="ru-RU" dirty="0" err="1"/>
              <a:t>залежати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абстракцій</a:t>
            </a:r>
            <a:r>
              <a:rPr lang="ru-RU" dirty="0"/>
              <a:t> (</a:t>
            </a:r>
            <a:r>
              <a:rPr lang="ru-RU" dirty="0" err="1"/>
              <a:t>інтерфейсів</a:t>
            </a:r>
            <a:r>
              <a:rPr lang="ru-RU" dirty="0"/>
              <a:t>), а не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конкретних</a:t>
            </a:r>
            <a:r>
              <a:rPr lang="ru-RU" dirty="0"/>
              <a:t> </a:t>
            </a:r>
            <a:r>
              <a:rPr lang="ru-RU" dirty="0" err="1" smtClean="0"/>
              <a:t>реалізацій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Зменшується</a:t>
            </a:r>
            <a:r>
              <a:rPr lang="ru-RU" dirty="0" smtClean="0"/>
              <a:t> </a:t>
            </a:r>
            <a:r>
              <a:rPr lang="ru-RU" dirty="0" err="1"/>
              <a:t>зв’язаність</a:t>
            </a:r>
            <a:r>
              <a:rPr lang="ru-RU" dirty="0"/>
              <a:t> коду,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робить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гнучким</a:t>
            </a:r>
            <a:r>
              <a:rPr lang="ru-RU" dirty="0"/>
              <a:t> та </a:t>
            </a:r>
            <a:r>
              <a:rPr lang="ru-RU" dirty="0" err="1" smtClean="0"/>
              <a:t>масштабованим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Полегшується</a:t>
            </a:r>
            <a:r>
              <a:rPr lang="ru-RU" dirty="0" smtClean="0"/>
              <a:t> </a:t>
            </a:r>
            <a:r>
              <a:rPr lang="ru-RU" dirty="0" err="1"/>
              <a:t>тестування</a:t>
            </a:r>
            <a:r>
              <a:rPr lang="ru-RU" dirty="0"/>
              <a:t> та </a:t>
            </a:r>
            <a:r>
              <a:rPr lang="ru-RU" dirty="0" err="1"/>
              <a:t>внесення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у </a:t>
            </a:r>
            <a:r>
              <a:rPr lang="ru-RU" dirty="0" err="1"/>
              <a:t>програму</a:t>
            </a:r>
            <a:r>
              <a:rPr lang="ru-RU" dirty="0"/>
              <a:t>.</a:t>
            </a:r>
          </a:p>
          <a:p>
            <a:pPr marL="18626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447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Принцип </a:t>
            </a:r>
            <a:r>
              <a:rPr lang="ru-RU" b="1" dirty="0" err="1"/>
              <a:t>інверсії</a:t>
            </a:r>
            <a:r>
              <a:rPr lang="ru-RU" b="1" dirty="0"/>
              <a:t> </a:t>
            </a:r>
            <a:r>
              <a:rPr lang="ru-RU" b="1" dirty="0" err="1"/>
              <a:t>залежностей</a:t>
            </a:r>
            <a:r>
              <a:rPr lang="ru-RU" b="1" dirty="0"/>
              <a:t> </a:t>
            </a:r>
            <a:endParaRPr lang="en-US" b="1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25302" y="4412512"/>
            <a:ext cx="6921796" cy="1998921"/>
          </a:xfrm>
        </p:spPr>
        <p:txBody>
          <a:bodyPr>
            <a:normAutofit fontScale="77500" lnSpcReduction="20000"/>
          </a:bodyPr>
          <a:lstStyle/>
          <a:p>
            <a:pPr marL="186262" indent="0">
              <a:buNone/>
            </a:pPr>
            <a:r>
              <a:rPr lang="ru-RU" b="1" dirty="0"/>
              <a:t>Проблема</a:t>
            </a:r>
            <a:r>
              <a:rPr lang="ru-RU" dirty="0"/>
              <a:t>: </a:t>
            </a:r>
            <a:r>
              <a:rPr lang="ru-RU" dirty="0" err="1"/>
              <a:t>якщо</a:t>
            </a:r>
            <a:r>
              <a:rPr lang="ru-RU" dirty="0"/>
              <a:t> ми </a:t>
            </a:r>
            <a:r>
              <a:rPr lang="ru-RU" dirty="0" err="1"/>
              <a:t>захочемо</a:t>
            </a:r>
            <a:r>
              <a:rPr lang="ru-RU" dirty="0"/>
              <a:t> </a:t>
            </a:r>
            <a:r>
              <a:rPr lang="ru-RU" dirty="0" err="1"/>
              <a:t>змінити</a:t>
            </a:r>
            <a:r>
              <a:rPr lang="ru-RU" dirty="0"/>
              <a:t> </a:t>
            </a:r>
            <a:r>
              <a:rPr lang="en-US" dirty="0" err="1"/>
              <a:t>GmailService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OutlookService</a:t>
            </a:r>
            <a:r>
              <a:rPr lang="en-US" dirty="0"/>
              <a:t>, </a:t>
            </a:r>
            <a:r>
              <a:rPr lang="ru-RU" dirty="0" err="1"/>
              <a:t>доведеться</a:t>
            </a:r>
            <a:r>
              <a:rPr lang="ru-RU" dirty="0"/>
              <a:t> </a:t>
            </a:r>
            <a:r>
              <a:rPr lang="ru-RU" dirty="0" err="1"/>
              <a:t>змінювати</a:t>
            </a:r>
            <a:r>
              <a:rPr lang="ru-RU" dirty="0"/>
              <a:t> код у </a:t>
            </a:r>
            <a:r>
              <a:rPr lang="en-US" dirty="0" err="1"/>
              <a:t>EmailNotification</a:t>
            </a:r>
            <a:r>
              <a:rPr lang="en-US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b="1" dirty="0" err="1"/>
              <a:t>порушує</a:t>
            </a:r>
            <a:r>
              <a:rPr lang="ru-RU" b="1" dirty="0"/>
              <a:t> </a:t>
            </a:r>
            <a:r>
              <a:rPr lang="en-US" b="1" dirty="0" smtClean="0"/>
              <a:t>DIP</a:t>
            </a:r>
            <a:r>
              <a:rPr lang="en-US" dirty="0" smtClean="0"/>
              <a:t>.</a:t>
            </a:r>
            <a:endParaRPr lang="uk-UA" dirty="0"/>
          </a:p>
          <a:p>
            <a:pPr marL="186262" indent="0">
              <a:buNone/>
            </a:pPr>
            <a:r>
              <a:rPr lang="ru-RU" b="1" dirty="0" err="1" smtClean="0"/>
              <a:t>Рішення</a:t>
            </a:r>
            <a:r>
              <a:rPr lang="ru-RU" dirty="0"/>
              <a:t>:</a:t>
            </a:r>
          </a:p>
          <a:p>
            <a:r>
              <a:rPr lang="en-US" dirty="0" err="1"/>
              <a:t>EmailNotification</a:t>
            </a:r>
            <a:r>
              <a:rPr lang="en-US" dirty="0"/>
              <a:t> </a:t>
            </a:r>
            <a:r>
              <a:rPr lang="ru-RU" dirty="0" err="1"/>
              <a:t>тепер</a:t>
            </a:r>
            <a:r>
              <a:rPr lang="ru-RU" dirty="0"/>
              <a:t> </a:t>
            </a:r>
            <a:r>
              <a:rPr lang="ru-RU" dirty="0" err="1"/>
              <a:t>залежить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en-US" dirty="0" err="1"/>
              <a:t>EmailService</a:t>
            </a:r>
            <a:r>
              <a:rPr lang="en-US" dirty="0"/>
              <a:t>, </a:t>
            </a:r>
            <a:r>
              <a:rPr lang="ru-RU" dirty="0"/>
              <a:t>а не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конкретної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.</a:t>
            </a:r>
          </a:p>
          <a:p>
            <a:r>
              <a:rPr lang="ru-RU" dirty="0"/>
              <a:t>Ми </a:t>
            </a:r>
            <a:r>
              <a:rPr lang="ru-RU" dirty="0" err="1"/>
              <a:t>можемо</a:t>
            </a:r>
            <a:r>
              <a:rPr lang="ru-RU" dirty="0"/>
              <a:t> легко </a:t>
            </a:r>
            <a:r>
              <a:rPr lang="ru-RU" dirty="0" err="1"/>
              <a:t>замінити</a:t>
            </a:r>
            <a:r>
              <a:rPr lang="ru-RU" dirty="0"/>
              <a:t> </a:t>
            </a:r>
            <a:r>
              <a:rPr lang="en-US" dirty="0" err="1"/>
              <a:t>GmailService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OutlookService</a:t>
            </a:r>
            <a:r>
              <a:rPr lang="en-US" dirty="0"/>
              <a:t>, </a:t>
            </a:r>
            <a:r>
              <a:rPr lang="ru-RU" dirty="0"/>
              <a:t>не </a:t>
            </a:r>
            <a:r>
              <a:rPr lang="ru-RU" dirty="0" err="1"/>
              <a:t>змінюючи</a:t>
            </a:r>
            <a:r>
              <a:rPr lang="ru-RU" dirty="0"/>
              <a:t> код </a:t>
            </a:r>
            <a:r>
              <a:rPr lang="en-US" dirty="0" err="1"/>
              <a:t>EmailNotification</a:t>
            </a:r>
            <a:r>
              <a:rPr lang="en-US" dirty="0"/>
              <a:t>.</a:t>
            </a:r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75" y="1463342"/>
            <a:ext cx="5263503" cy="2683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231" y="772550"/>
            <a:ext cx="4204438" cy="5301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224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Кінець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80923" y="1432244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85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</a:t>
            </a:r>
            <a:r>
              <a:rPr lang="ru-RU" dirty="0" smtClean="0"/>
              <a:t>арадигма </a:t>
            </a:r>
            <a:r>
              <a:rPr lang="ru-RU" dirty="0" err="1" smtClean="0"/>
              <a:t>л</a:t>
            </a:r>
            <a:r>
              <a:rPr lang="ru-RU" dirty="0" err="1" smtClean="0"/>
              <a:t>огічного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Логічне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в </a:t>
            </a:r>
            <a:r>
              <a:rPr lang="en-US" dirty="0"/>
              <a:t>Python </a:t>
            </a:r>
            <a:r>
              <a:rPr lang="ru-RU" dirty="0" err="1"/>
              <a:t>передбачає</a:t>
            </a:r>
            <a:r>
              <a:rPr lang="ru-RU" dirty="0"/>
              <a:t> </a:t>
            </a:r>
            <a:r>
              <a:rPr lang="ru-RU" dirty="0" err="1"/>
              <a:t>визначення</a:t>
            </a:r>
            <a:r>
              <a:rPr lang="ru-RU" dirty="0"/>
              <a:t> правил і </a:t>
            </a:r>
            <a:r>
              <a:rPr lang="ru-RU" dirty="0" err="1"/>
              <a:t>взаємозв’язків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робити</a:t>
            </a:r>
            <a:r>
              <a:rPr lang="ru-RU" dirty="0"/>
              <a:t> </a:t>
            </a:r>
            <a:r>
              <a:rPr lang="ru-RU" dirty="0" err="1"/>
              <a:t>висновки</a:t>
            </a:r>
            <a:r>
              <a:rPr lang="ru-RU" dirty="0"/>
              <a:t>.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/>
              <a:t>не є </a:t>
            </a:r>
            <a:r>
              <a:rPr lang="ru-RU" dirty="0" err="1"/>
              <a:t>нативною</a:t>
            </a:r>
            <a:r>
              <a:rPr lang="ru-RU" dirty="0"/>
              <a:t> </a:t>
            </a:r>
            <a:r>
              <a:rPr lang="ru-RU" dirty="0" err="1"/>
              <a:t>мовою</a:t>
            </a:r>
            <a:r>
              <a:rPr lang="ru-RU" dirty="0"/>
              <a:t> </a:t>
            </a:r>
            <a:r>
              <a:rPr lang="ru-RU" dirty="0" err="1"/>
              <a:t>логічного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бібліотеки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en-US" dirty="0" err="1"/>
              <a:t>kanren</a:t>
            </a:r>
            <a:r>
              <a:rPr lang="en-US" dirty="0"/>
              <a:t>,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цю</a:t>
            </a:r>
            <a:r>
              <a:rPr lang="ru-RU" dirty="0"/>
              <a:t> парадигму. Вона особливо </a:t>
            </a:r>
            <a:r>
              <a:rPr lang="ru-RU" dirty="0" err="1"/>
              <a:t>корисна</a:t>
            </a:r>
            <a:r>
              <a:rPr lang="ru-RU" dirty="0"/>
              <a:t> в </a:t>
            </a:r>
            <a:r>
              <a:rPr lang="ru-RU" dirty="0" err="1"/>
              <a:t>галузях</a:t>
            </a:r>
            <a:r>
              <a:rPr lang="ru-RU" dirty="0"/>
              <a:t> штучного </a:t>
            </a:r>
            <a:r>
              <a:rPr lang="ru-RU" dirty="0" err="1"/>
              <a:t>інтелекту</a:t>
            </a:r>
            <a:r>
              <a:rPr lang="ru-RU" dirty="0"/>
              <a:t> та </a:t>
            </a:r>
            <a:r>
              <a:rPr lang="ru-RU" dirty="0" err="1"/>
              <a:t>вирішення</a:t>
            </a:r>
            <a:r>
              <a:rPr lang="ru-RU" dirty="0"/>
              <a:t> задач, де </a:t>
            </a:r>
            <a:r>
              <a:rPr lang="ru-RU" dirty="0" err="1"/>
              <a:t>рішення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бути </a:t>
            </a:r>
            <a:r>
              <a:rPr lang="ru-RU" dirty="0" err="1"/>
              <a:t>виведені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заданої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 та </a:t>
            </a:r>
            <a:r>
              <a:rPr lang="ru-RU" dirty="0" err="1"/>
              <a:t>обмежень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1026" name="Picture 2" descr="https://media.licdn.com/dms/image/v2/D4E12AQGOfRbWtrI8QA/article-inline_image-shrink_1000_1488/article-inline_image-shrink_1000_1488/0/1723676679224?e=1748476800&amp;v=beta&amp;t=78tmfnkt80s1YoLcCC-GSlwCacyjtzUiE51S25Ib5r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558" y="1559128"/>
            <a:ext cx="5713081" cy="395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43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Подіякерована</a:t>
            </a:r>
            <a:r>
              <a:rPr lang="ru-RU" dirty="0" smtClean="0"/>
              <a:t> парадигма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кероване</a:t>
            </a:r>
            <a:r>
              <a:rPr lang="ru-RU" dirty="0"/>
              <a:t> </a:t>
            </a:r>
            <a:r>
              <a:rPr lang="ru-RU" dirty="0" err="1"/>
              <a:t>подіями</a:t>
            </a:r>
            <a:r>
              <a:rPr lang="ru-RU" dirty="0"/>
              <a:t>, у </a:t>
            </a:r>
            <a:r>
              <a:rPr lang="en-US" dirty="0"/>
              <a:t>Python </a:t>
            </a:r>
            <a:r>
              <a:rPr lang="ru-RU" dirty="0" err="1"/>
              <a:t>зосереджується</a:t>
            </a:r>
            <a:r>
              <a:rPr lang="ru-RU" dirty="0"/>
              <a:t> на </a:t>
            </a:r>
            <a:r>
              <a:rPr lang="ru-RU" dirty="0" err="1"/>
              <a:t>реакції</a:t>
            </a:r>
            <a:r>
              <a:rPr lang="ru-RU" dirty="0"/>
              <a:t> на </a:t>
            </a:r>
            <a:r>
              <a:rPr lang="ru-RU" dirty="0" err="1"/>
              <a:t>події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 err="1"/>
              <a:t>введення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повідомлення</a:t>
            </a:r>
            <a:r>
              <a:rPr lang="ru-RU" dirty="0"/>
              <a:t>. </a:t>
            </a:r>
            <a:r>
              <a:rPr lang="ru-RU" dirty="0" err="1"/>
              <a:t>Ця</a:t>
            </a:r>
            <a:r>
              <a:rPr lang="ru-RU" dirty="0"/>
              <a:t> парадигма широко </a:t>
            </a:r>
            <a:r>
              <a:rPr lang="ru-RU" dirty="0" err="1"/>
              <a:t>використовується</a:t>
            </a:r>
            <a:r>
              <a:rPr lang="ru-RU" dirty="0"/>
              <a:t> в </a:t>
            </a:r>
            <a:r>
              <a:rPr lang="ru-RU" dirty="0" err="1"/>
              <a:t>графічних</a:t>
            </a:r>
            <a:r>
              <a:rPr lang="ru-RU" dirty="0"/>
              <a:t> </a:t>
            </a:r>
            <a:r>
              <a:rPr lang="ru-RU" dirty="0" err="1"/>
              <a:t>інтерфейсах</a:t>
            </a:r>
            <a:r>
              <a:rPr lang="ru-RU" dirty="0"/>
              <a:t> (</a:t>
            </a:r>
            <a:r>
              <a:rPr lang="en-US" dirty="0"/>
              <a:t>GUI) </a:t>
            </a:r>
            <a:r>
              <a:rPr lang="ru-RU" dirty="0"/>
              <a:t>та </a:t>
            </a:r>
            <a:r>
              <a:rPr lang="ru-RU" dirty="0" err="1"/>
              <a:t>мережевих</a:t>
            </a:r>
            <a:r>
              <a:rPr lang="ru-RU" dirty="0"/>
              <a:t> системах. </a:t>
            </a:r>
            <a:r>
              <a:rPr lang="ru-RU" dirty="0" err="1"/>
              <a:t>Бібліотека</a:t>
            </a:r>
            <a:r>
              <a:rPr lang="ru-RU" dirty="0"/>
              <a:t>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ru-RU" dirty="0"/>
              <a:t>у </a:t>
            </a:r>
            <a:r>
              <a:rPr lang="en-US" dirty="0"/>
              <a:t>Python, </a:t>
            </a:r>
            <a:r>
              <a:rPr lang="ru-RU" dirty="0"/>
              <a:t>разом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en-US" dirty="0" err="1"/>
              <a:t>asyncio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подій</a:t>
            </a:r>
            <a:r>
              <a:rPr lang="ru-RU" dirty="0"/>
              <a:t>,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надійну</a:t>
            </a:r>
            <a:r>
              <a:rPr lang="ru-RU" dirty="0"/>
              <a:t> основу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застосунків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динамічно</a:t>
            </a:r>
            <a:r>
              <a:rPr lang="ru-RU" dirty="0"/>
              <a:t> </a:t>
            </a:r>
            <a:r>
              <a:rPr lang="ru-RU" dirty="0" err="1"/>
              <a:t>реагують</a:t>
            </a:r>
            <a:r>
              <a:rPr lang="ru-RU" dirty="0"/>
              <a:t> на </a:t>
            </a:r>
            <a:r>
              <a:rPr lang="ru-RU" dirty="0" err="1"/>
              <a:t>події</a:t>
            </a:r>
            <a:r>
              <a:rPr lang="ru-RU" dirty="0"/>
              <a:t> в реальному </a:t>
            </a:r>
            <a:r>
              <a:rPr lang="ru-RU" dirty="0" err="1"/>
              <a:t>часі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2050" name="Picture 2" descr="https://media.licdn.com/dms/image/v2/D4E12AQHV13yO4VGvxw/article-inline_image-shrink_1000_1488/article-inline_image-shrink_1000_1488/0/1723676701436?e=1748476800&amp;v=beta&amp;t=IL_YNIeujn8TEHDSb74QyDTCh4OeBgLc0Sy_UIVp0N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35" y="1487498"/>
            <a:ext cx="5229298" cy="327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57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Аспектно-орієнтоване</a:t>
            </a:r>
            <a:r>
              <a:rPr lang="ru-RU" dirty="0"/>
              <a:t> </a:t>
            </a:r>
            <a:r>
              <a:rPr lang="ru-RU" dirty="0" smtClean="0"/>
              <a:t>парадигма (</a:t>
            </a:r>
            <a:r>
              <a:rPr lang="en-US" dirty="0"/>
              <a:t>AOP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ru-RU" dirty="0" err="1" smtClean="0"/>
              <a:t>Аспектно-орієнтоване</a:t>
            </a:r>
            <a:r>
              <a:rPr lang="ru-RU" dirty="0" smtClean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(</a:t>
            </a:r>
            <a:r>
              <a:rPr lang="en-US" dirty="0"/>
              <a:t>AOP) </a:t>
            </a:r>
            <a:r>
              <a:rPr lang="ru-RU" dirty="0"/>
              <a:t>у </a:t>
            </a:r>
            <a:r>
              <a:rPr lang="en-US" dirty="0"/>
              <a:t>Python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відокремлювати</a:t>
            </a:r>
            <a:r>
              <a:rPr lang="ru-RU" dirty="0"/>
              <a:t> </a:t>
            </a:r>
            <a:r>
              <a:rPr lang="ru-RU" dirty="0" err="1"/>
              <a:t>наскрізні</a:t>
            </a:r>
            <a:r>
              <a:rPr lang="ru-RU" dirty="0"/>
              <a:t> </a:t>
            </a:r>
            <a:r>
              <a:rPr lang="ru-RU" dirty="0" err="1"/>
              <a:t>аспекти</a:t>
            </a:r>
            <a:r>
              <a:rPr lang="ru-RU" dirty="0"/>
              <a:t>, </a:t>
            </a:r>
            <a:r>
              <a:rPr lang="ru-RU" dirty="0" err="1"/>
              <a:t>такі</a:t>
            </a:r>
            <a:r>
              <a:rPr lang="ru-RU" dirty="0"/>
              <a:t> як </a:t>
            </a:r>
            <a:r>
              <a:rPr lang="ru-RU" dirty="0" err="1"/>
              <a:t>логування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безпека</a:t>
            </a:r>
            <a:r>
              <a:rPr lang="ru-RU" dirty="0"/>
              <a:t>,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основної</a:t>
            </a:r>
            <a:r>
              <a:rPr lang="ru-RU" dirty="0"/>
              <a:t> </a:t>
            </a:r>
            <a:r>
              <a:rPr lang="ru-RU" dirty="0" err="1"/>
              <a:t>бізнес-логіки</a:t>
            </a:r>
            <a:r>
              <a:rPr lang="ru-RU" dirty="0"/>
              <a:t>. </a:t>
            </a:r>
            <a:r>
              <a:rPr lang="ru-RU" dirty="0" err="1"/>
              <a:t>Хоча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/>
              <a:t>не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вбудованої</a:t>
            </a:r>
            <a:r>
              <a:rPr lang="ru-RU" dirty="0"/>
              <a:t> </a:t>
            </a:r>
            <a:r>
              <a:rPr lang="ru-RU" dirty="0" err="1"/>
              <a:t>підтримки</a:t>
            </a:r>
            <a:r>
              <a:rPr lang="ru-RU" dirty="0"/>
              <a:t> </a:t>
            </a:r>
            <a:r>
              <a:rPr lang="en-US" dirty="0"/>
              <a:t>AOP,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декораторів</a:t>
            </a:r>
            <a:r>
              <a:rPr lang="ru-RU" dirty="0"/>
              <a:t> і </a:t>
            </a:r>
            <a:r>
              <a:rPr lang="ru-RU" dirty="0" err="1"/>
              <a:t>бібліотек</a:t>
            </a:r>
            <a:r>
              <a:rPr lang="ru-RU" dirty="0"/>
              <a:t>, таких як </a:t>
            </a:r>
            <a:r>
              <a:rPr lang="en-US" dirty="0" err="1"/>
              <a:t>aspectlib</a:t>
            </a:r>
            <a:r>
              <a:rPr lang="en-US" dirty="0"/>
              <a:t>,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аспектно-орієнтованого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дозволяючи</a:t>
            </a:r>
            <a:r>
              <a:rPr lang="ru-RU" dirty="0"/>
              <a:t> </a:t>
            </a:r>
            <a:r>
              <a:rPr lang="ru-RU" dirty="0" err="1"/>
              <a:t>розробникам</a:t>
            </a:r>
            <a:r>
              <a:rPr lang="ru-RU" dirty="0"/>
              <a:t> </a:t>
            </a:r>
            <a:r>
              <a:rPr lang="ru-RU" dirty="0" err="1"/>
              <a:t>додавати</a:t>
            </a:r>
            <a:r>
              <a:rPr lang="ru-RU" dirty="0"/>
              <a:t> </a:t>
            </a:r>
            <a:r>
              <a:rPr lang="ru-RU" dirty="0" err="1"/>
              <a:t>додаткову</a:t>
            </a:r>
            <a:r>
              <a:rPr lang="ru-RU" dirty="0"/>
              <a:t> </a:t>
            </a:r>
            <a:r>
              <a:rPr lang="ru-RU" dirty="0" err="1"/>
              <a:t>поведінку</a:t>
            </a:r>
            <a:r>
              <a:rPr lang="ru-RU" dirty="0"/>
              <a:t> до </a:t>
            </a:r>
            <a:r>
              <a:rPr lang="ru-RU" dirty="0" err="1"/>
              <a:t>існуючого</a:t>
            </a:r>
            <a:r>
              <a:rPr lang="ru-RU" dirty="0"/>
              <a:t> коду без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3074" name="Picture 2" descr="https://media.licdn.com/dms/image/v2/D4E12AQGFOMlbhdDNBQ/article-inline_image-shrink_1000_1488/article-inline_image-shrink_1000_1488/0/1723676726318?e=1748476800&amp;v=beta&amp;t=DeI5E37fqFEc7OfJ4ROI5XfvZK7ofTARZe3tZgtxx-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69" y="1486061"/>
            <a:ext cx="6040695" cy="412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41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Більшість сучасних інструментів заради </a:t>
            </a:r>
            <a:r>
              <a:rPr lang="uk-UA" dirty="0" err="1" smtClean="0"/>
              <a:t>уніврсальномту</a:t>
            </a:r>
            <a:r>
              <a:rPr lang="uk-UA" dirty="0" smtClean="0"/>
              <a:t> можна розглядати як багато </a:t>
            </a:r>
            <a:r>
              <a:rPr lang="uk-UA" dirty="0" err="1" smtClean="0"/>
              <a:t>парадигмові</a:t>
            </a:r>
            <a:r>
              <a:rPr lang="uk-UA" dirty="0" smtClean="0"/>
              <a:t>.</a:t>
            </a:r>
          </a:p>
          <a:p>
            <a:r>
              <a:rPr lang="uk-UA" dirty="0" smtClean="0"/>
              <a:t>Парадигми можуть бути вбудовані в мову програмування або реалізовані завдяки додатковим бібліотекам (з розвитком мови програмування)</a:t>
            </a:r>
          </a:p>
          <a:p>
            <a:r>
              <a:rPr lang="uk-UA" dirty="0" smtClean="0"/>
              <a:t>Це розкриває широкі можливості для написання універсального коду, з довгою можливістю підтримки</a:t>
            </a:r>
            <a:r>
              <a:rPr lang="uk-UA" dirty="0" smtClean="0"/>
              <a:t>.</a:t>
            </a:r>
            <a:endParaRPr lang="ru-RU" dirty="0"/>
          </a:p>
        </p:txBody>
      </p:sp>
      <p:pic>
        <p:nvPicPr>
          <p:cNvPr id="3074" name="Picture 2" descr="https://media.licdn.com/dms/image/v2/D4E12AQGFOMlbhdDNBQ/article-inline_image-shrink_1000_1488/article-inline_image-shrink_1000_1488/0/1723676726318?e=1748476800&amp;v=beta&amp;t=DeI5E37fqFEc7OfJ4ROI5XfvZK7ofTARZe3tZgtxx-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069" y="1486061"/>
            <a:ext cx="6040695" cy="412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57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Вибір парадигми програмування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86262" indent="0">
              <a:buNone/>
            </a:pPr>
            <a:r>
              <a:rPr lang="uk-UA" dirty="0" smtClean="0"/>
              <a:t>Для обрання потрібної парадигми необхідно спочатку відповісти на наступні питання:</a:t>
            </a:r>
          </a:p>
          <a:p>
            <a:r>
              <a:rPr lang="uk-UA" dirty="0" smtClean="0"/>
              <a:t>Як довго код буде підтримуватись?</a:t>
            </a:r>
          </a:p>
          <a:p>
            <a:r>
              <a:rPr lang="uk-UA" dirty="0" smtClean="0"/>
              <a:t>Скільки працівників працюють над проектом?</a:t>
            </a:r>
          </a:p>
          <a:p>
            <a:r>
              <a:rPr lang="uk-UA" dirty="0" smtClean="0"/>
              <a:t>Чи є повторення в коді?</a:t>
            </a:r>
          </a:p>
          <a:p>
            <a:r>
              <a:rPr lang="uk-UA" dirty="0" smtClean="0"/>
              <a:t>Чи може прочитати ваш код одногрупник чи ви самі через тиждень?</a:t>
            </a:r>
          </a:p>
          <a:p>
            <a:r>
              <a:rPr lang="uk-UA" dirty="0" smtClean="0"/>
              <a:t>Чи в вас більше 100 рядків коду в одному файлі ?</a:t>
            </a:r>
          </a:p>
          <a:p>
            <a:pPr marL="186262" indent="0">
              <a:buNone/>
            </a:pPr>
            <a:r>
              <a:rPr lang="uk-UA" dirty="0" smtClean="0"/>
              <a:t>Для більшої зручності більшість випадків що повторюються були класифіковані в </a:t>
            </a:r>
            <a:r>
              <a:rPr lang="uk-UA" dirty="0" err="1" smtClean="0"/>
              <a:t>патерни</a:t>
            </a:r>
            <a:r>
              <a:rPr lang="uk-UA" dirty="0" smtClean="0"/>
              <a:t> програмування та принципи програмування.</a:t>
            </a:r>
            <a:endParaRPr lang="ru-RU" dirty="0"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>
          <a:xfrm>
            <a:off x="6107562" y="1689033"/>
            <a:ext cx="5333200" cy="4555200"/>
          </a:xfrm>
        </p:spPr>
        <p:txBody>
          <a:bodyPr>
            <a:normAutofit/>
          </a:bodyPr>
          <a:lstStyle/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Імперативна парадигма (лише 1 раз)</a:t>
            </a:r>
          </a:p>
          <a:p>
            <a:r>
              <a:rPr lang="uk-UA" dirty="0" smtClean="0"/>
              <a:t>Імперативна парадигма (менше 2х). Більше 2х – необхідні елементи ООП</a:t>
            </a:r>
          </a:p>
          <a:p>
            <a:r>
              <a:rPr lang="uk-UA" dirty="0" smtClean="0"/>
              <a:t>Менше 2х – необхідні елементи функціонального програмування, більше 2х – комбінований підхід</a:t>
            </a:r>
          </a:p>
          <a:p>
            <a:r>
              <a:rPr lang="uk-UA" dirty="0" smtClean="0"/>
              <a:t>Не можете – це не </a:t>
            </a:r>
            <a:r>
              <a:rPr lang="uk-UA" dirty="0" err="1" smtClean="0"/>
              <a:t>мультипарадигмовий</a:t>
            </a:r>
            <a:r>
              <a:rPr lang="uk-UA" dirty="0" smtClean="0"/>
              <a:t>  підхід а спагеті код</a:t>
            </a:r>
          </a:p>
          <a:p>
            <a:r>
              <a:rPr lang="uk-UA" dirty="0" smtClean="0"/>
              <a:t>Більше – не відповідність парадигмам. Необхідно читати принципи солід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3649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SOLID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86262" indent="0">
              <a:buNone/>
            </a:pPr>
            <a:r>
              <a:rPr lang="en-US" b="1" dirty="0"/>
              <a:t>SOLID</a:t>
            </a:r>
            <a:r>
              <a:rPr lang="en-US" dirty="0"/>
              <a:t> (</a:t>
            </a:r>
            <a:r>
              <a:rPr lang="ru-RU" dirty="0" err="1"/>
              <a:t>скорочення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англ. </a:t>
            </a:r>
            <a:r>
              <a:rPr lang="en-US" i="1" dirty="0"/>
              <a:t>Single Responsibility, Open–Closed, </a:t>
            </a:r>
            <a:r>
              <a:rPr lang="en-US" i="1" dirty="0" err="1"/>
              <a:t>Liskov</a:t>
            </a:r>
            <a:r>
              <a:rPr lang="en-US" i="1" dirty="0"/>
              <a:t> Substitution, Interface Segregation, Dependency Inversion</a:t>
            </a:r>
            <a:r>
              <a:rPr lang="en-US" dirty="0"/>
              <a:t>) </a:t>
            </a:r>
            <a:r>
              <a:rPr lang="ru-RU" dirty="0"/>
              <a:t>в </a:t>
            </a:r>
            <a:r>
              <a:rPr lang="ru-RU" dirty="0" err="1"/>
              <a:t>програмуванні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мнемонічний</a:t>
            </a:r>
            <a:r>
              <a:rPr lang="ru-RU" dirty="0"/>
              <a:t> </a:t>
            </a:r>
            <a:r>
              <a:rPr lang="ru-RU" dirty="0" err="1"/>
              <a:t>акронім</a:t>
            </a:r>
            <a:r>
              <a:rPr lang="ru-RU" dirty="0"/>
              <a:t>, введений Майклом </a:t>
            </a:r>
            <a:r>
              <a:rPr lang="ru-RU" dirty="0" err="1"/>
              <a:t>Фезерсом</a:t>
            </a:r>
            <a:r>
              <a:rPr lang="ru-RU" dirty="0"/>
              <a:t> (</a:t>
            </a:r>
            <a:r>
              <a:rPr lang="en-US" i="1" dirty="0"/>
              <a:t>Michael Feathers</a:t>
            </a:r>
            <a:r>
              <a:rPr lang="en-US" dirty="0"/>
              <a:t>) </a:t>
            </a:r>
            <a:r>
              <a:rPr lang="ru-RU" dirty="0"/>
              <a:t>для перших </a:t>
            </a:r>
            <a:r>
              <a:rPr lang="ru-RU" dirty="0" err="1"/>
              <a:t>п’яти</a:t>
            </a:r>
            <a:r>
              <a:rPr lang="ru-RU" dirty="0"/>
              <a:t> </a:t>
            </a:r>
            <a:r>
              <a:rPr lang="ru-RU" dirty="0" err="1"/>
              <a:t>принципів</a:t>
            </a:r>
            <a:r>
              <a:rPr lang="ru-RU" dirty="0"/>
              <a:t>, </a:t>
            </a:r>
            <a:r>
              <a:rPr lang="ru-RU" dirty="0" err="1"/>
              <a:t>сформульованих</a:t>
            </a:r>
            <a:r>
              <a:rPr lang="ru-RU" dirty="0"/>
              <a:t> Робертом </a:t>
            </a:r>
            <a:r>
              <a:rPr lang="ru-RU" dirty="0" err="1"/>
              <a:t>Мартіном</a:t>
            </a:r>
            <a:r>
              <a:rPr lang="ru-RU" dirty="0"/>
              <a:t> на початку 2000-х. Вони </a:t>
            </a:r>
            <a:r>
              <a:rPr lang="ru-RU" dirty="0" err="1"/>
              <a:t>визначають</a:t>
            </a:r>
            <a:r>
              <a:rPr lang="ru-RU" dirty="0"/>
              <a:t> </a:t>
            </a:r>
            <a:r>
              <a:rPr lang="ru-RU" dirty="0" err="1"/>
              <a:t>п’ять</a:t>
            </a:r>
            <a:r>
              <a:rPr lang="ru-RU" dirty="0"/>
              <a:t> </a:t>
            </a:r>
            <a:r>
              <a:rPr lang="ru-RU" dirty="0" err="1"/>
              <a:t>основних</a:t>
            </a:r>
            <a:r>
              <a:rPr lang="ru-RU" dirty="0"/>
              <a:t> </a:t>
            </a:r>
            <a:r>
              <a:rPr lang="ru-RU" dirty="0" err="1"/>
              <a:t>принципів</a:t>
            </a:r>
            <a:r>
              <a:rPr lang="ru-RU" dirty="0"/>
              <a:t> </a:t>
            </a:r>
            <a:r>
              <a:rPr lang="ru-RU" dirty="0" err="1"/>
              <a:t>об’єктно-орієнтованого</a:t>
            </a:r>
            <a:r>
              <a:rPr lang="ru-RU" dirty="0"/>
              <a:t> </a:t>
            </a:r>
            <a:r>
              <a:rPr lang="ru-RU" dirty="0" err="1"/>
              <a:t>проєктування</a:t>
            </a:r>
            <a:r>
              <a:rPr lang="ru-RU" dirty="0"/>
              <a:t> та </a:t>
            </a:r>
            <a:r>
              <a:rPr lang="ru-RU" dirty="0" err="1"/>
              <a:t>програмування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dirty="0" err="1"/>
              <a:t>Однак</a:t>
            </a:r>
            <a:r>
              <a:rPr lang="ru-RU" dirty="0"/>
              <a:t> </a:t>
            </a:r>
            <a:r>
              <a:rPr lang="ru-RU" dirty="0" err="1"/>
              <a:t>принципи</a:t>
            </a:r>
            <a:r>
              <a:rPr lang="ru-RU" dirty="0"/>
              <a:t> </a:t>
            </a:r>
            <a:r>
              <a:rPr lang="en-US" b="1" dirty="0"/>
              <a:t>SOLID</a:t>
            </a:r>
            <a:r>
              <a:rPr lang="en-US" dirty="0"/>
              <a:t> </a:t>
            </a:r>
            <a:r>
              <a:rPr lang="ru-RU" dirty="0" err="1"/>
              <a:t>застосовні</a:t>
            </a:r>
            <a:r>
              <a:rPr lang="ru-RU" dirty="0"/>
              <a:t> не </a:t>
            </a:r>
            <a:r>
              <a:rPr lang="ru-RU" dirty="0" err="1"/>
              <a:t>лише</a:t>
            </a:r>
            <a:r>
              <a:rPr lang="ru-RU" dirty="0"/>
              <a:t> до </a:t>
            </a:r>
            <a:r>
              <a:rPr lang="ru-RU" dirty="0" err="1"/>
              <a:t>об’єктно-орієнтованого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коду.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терміна</a:t>
            </a:r>
            <a:r>
              <a:rPr lang="ru-RU" dirty="0"/>
              <a:t> «</a:t>
            </a:r>
            <a:r>
              <a:rPr lang="ru-RU" dirty="0" err="1"/>
              <a:t>клас</a:t>
            </a:r>
            <a:r>
              <a:rPr lang="ru-RU" dirty="0"/>
              <a:t>» </a:t>
            </a:r>
            <a:r>
              <a:rPr lang="ru-RU" dirty="0" err="1"/>
              <a:t>означає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інструмент</a:t>
            </a:r>
            <a:r>
              <a:rPr lang="ru-RU" dirty="0"/>
              <a:t> </a:t>
            </a:r>
            <a:r>
              <a:rPr lang="ru-RU" dirty="0" err="1"/>
              <a:t>об'єднання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і </a:t>
            </a:r>
            <a:r>
              <a:rPr lang="ru-RU" dirty="0" err="1"/>
              <a:t>даних</a:t>
            </a:r>
            <a:r>
              <a:rPr lang="ru-RU" dirty="0"/>
              <a:t> у </a:t>
            </a:r>
            <a:r>
              <a:rPr lang="ru-RU" dirty="0" err="1"/>
              <a:t>групи</a:t>
            </a:r>
            <a:r>
              <a:rPr lang="ru-RU" dirty="0"/>
              <a:t>. Будь-яка </a:t>
            </a:r>
            <a:r>
              <a:rPr lang="ru-RU" dirty="0" err="1"/>
              <a:t>програмна</a:t>
            </a:r>
            <a:r>
              <a:rPr lang="ru-RU" dirty="0"/>
              <a:t> система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подібні</a:t>
            </a:r>
            <a:r>
              <a:rPr lang="ru-RU" dirty="0"/>
              <a:t> </a:t>
            </a:r>
            <a:r>
              <a:rPr lang="ru-RU" dirty="0" err="1"/>
              <a:t>об'єднання</a:t>
            </a:r>
            <a:r>
              <a:rPr lang="ru-RU" dirty="0"/>
              <a:t>,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«модуль</a:t>
            </a:r>
            <a:r>
              <a:rPr lang="ru-RU" dirty="0" smtClean="0"/>
              <a:t>» </a:t>
            </a:r>
            <a:r>
              <a:rPr lang="ru-RU" dirty="0" err="1" smtClean="0"/>
              <a:t>або</a:t>
            </a:r>
            <a:r>
              <a:rPr lang="ru-RU" dirty="0" smtClean="0"/>
              <a:t> </a:t>
            </a:r>
            <a:r>
              <a:rPr lang="ru-RU" dirty="0" err="1" smtClean="0"/>
              <a:t>функц</a:t>
            </a:r>
            <a:r>
              <a:rPr lang="uk-UA" dirty="0" err="1" smtClean="0"/>
              <a:t>ія</a:t>
            </a:r>
            <a:endParaRPr lang="ru-RU" dirty="0"/>
          </a:p>
          <a:p>
            <a:pPr marL="186262" indent="0">
              <a:buNone/>
            </a:pPr>
            <a:r>
              <a:rPr lang="uk-UA" dirty="0" smtClean="0"/>
              <a:t>.</a:t>
            </a:r>
            <a:endParaRPr lang="ru-RU" dirty="0"/>
          </a:p>
        </p:txBody>
      </p:sp>
      <p:pic>
        <p:nvPicPr>
          <p:cNvPr id="4098" name="Picture 2" descr="https://upload.wikimedia.org/wikipedia/commons/thumb/2/27/Robert_C._Martin_surrounded_by_computers.jpg/274px-Robert_C._Martin_surrounded_by_compu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98" y="1441561"/>
            <a:ext cx="3283150" cy="258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upload.wikimedia.org/wikipedia/commons/thumb/c/cc/Turing_Centenary_Celebration_Liskov.jpg/274px-Turing_Centenary_Celebration_Lisko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8942" y="3031166"/>
            <a:ext cx="26098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3"/>
          <p:cNvSpPr>
            <a:spLocks noGrp="1"/>
          </p:cNvSpPr>
          <p:nvPr>
            <p:ph type="body" idx="1"/>
          </p:nvPr>
        </p:nvSpPr>
        <p:spPr>
          <a:xfrm>
            <a:off x="5773909" y="4848446"/>
            <a:ext cx="3515033" cy="1212111"/>
          </a:xfrm>
        </p:spPr>
        <p:txBody>
          <a:bodyPr/>
          <a:lstStyle/>
          <a:p>
            <a:pPr marL="186262" indent="0">
              <a:buNone/>
            </a:pPr>
            <a:r>
              <a:rPr lang="uk-UA" dirty="0" smtClean="0"/>
              <a:t>В усіх випадках коли не знаєш що робити дивися солід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3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Принцип </a:t>
            </a:r>
            <a:r>
              <a:rPr lang="ru-RU" dirty="0" err="1"/>
              <a:t>єдиної</a:t>
            </a:r>
            <a:r>
              <a:rPr lang="ru-RU" dirty="0"/>
              <a:t> </a:t>
            </a:r>
            <a:r>
              <a:rPr lang="ru-RU" dirty="0" err="1"/>
              <a:t>відповідальності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5698121" cy="2471841"/>
          </a:xfrm>
        </p:spPr>
        <p:txBody>
          <a:bodyPr>
            <a:normAutofit fontScale="92500"/>
          </a:bodyPr>
          <a:lstStyle/>
          <a:p>
            <a:pPr marL="186262" indent="0">
              <a:buNone/>
            </a:pPr>
            <a:r>
              <a:rPr lang="ru-RU" b="1" dirty="0"/>
              <a:t>Принцип </a:t>
            </a:r>
            <a:r>
              <a:rPr lang="ru-RU" b="1" dirty="0" err="1"/>
              <a:t>єдиної</a:t>
            </a:r>
            <a:r>
              <a:rPr lang="ru-RU" b="1" dirty="0"/>
              <a:t> </a:t>
            </a:r>
            <a:r>
              <a:rPr lang="ru-RU" b="1" dirty="0" err="1"/>
              <a:t>відповідальності</a:t>
            </a:r>
            <a:r>
              <a:rPr lang="ru-RU" dirty="0"/>
              <a:t> (</a:t>
            </a:r>
            <a:r>
              <a:rPr lang="en-US" i="1" dirty="0"/>
              <a:t>Single Responsibility Principle, SRP</a:t>
            </a:r>
            <a:r>
              <a:rPr lang="en-US" dirty="0"/>
              <a:t>) — </a:t>
            </a:r>
            <a:r>
              <a:rPr lang="ru-RU" dirty="0" err="1"/>
              <a:t>це</a:t>
            </a:r>
            <a:r>
              <a:rPr lang="ru-RU" dirty="0"/>
              <a:t> принцип </a:t>
            </a:r>
            <a:r>
              <a:rPr lang="ru-RU" dirty="0" err="1"/>
              <a:t>об'єктно-орієнтованого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згідно</a:t>
            </a:r>
            <a:r>
              <a:rPr lang="ru-RU" dirty="0"/>
              <a:t> з </a:t>
            </a:r>
            <a:r>
              <a:rPr lang="ru-RU" dirty="0" err="1"/>
              <a:t>яким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об'єкт</a:t>
            </a:r>
            <a:r>
              <a:rPr lang="ru-RU" dirty="0"/>
              <a:t> повинен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одну </a:t>
            </a:r>
            <a:r>
              <a:rPr lang="ru-RU" dirty="0" err="1"/>
              <a:t>відповідальність</a:t>
            </a:r>
            <a:r>
              <a:rPr lang="ru-RU" dirty="0"/>
              <a:t>, яка </a:t>
            </a:r>
            <a:r>
              <a:rPr lang="ru-RU" dirty="0" err="1"/>
              <a:t>має</a:t>
            </a:r>
            <a:r>
              <a:rPr lang="ru-RU" dirty="0"/>
              <a:t> бути </a:t>
            </a:r>
            <a:r>
              <a:rPr lang="ru-RU" dirty="0" err="1"/>
              <a:t>повністю</a:t>
            </a:r>
            <a:r>
              <a:rPr lang="ru-RU" dirty="0"/>
              <a:t> </a:t>
            </a:r>
            <a:r>
              <a:rPr lang="ru-RU" dirty="0" err="1"/>
              <a:t>інкапсульована</a:t>
            </a:r>
            <a:r>
              <a:rPr lang="ru-RU" dirty="0"/>
              <a:t> в </a:t>
            </a:r>
            <a:r>
              <a:rPr lang="ru-RU" dirty="0" err="1"/>
              <a:t>класі</a:t>
            </a:r>
            <a:r>
              <a:rPr lang="ru-RU" dirty="0"/>
              <a:t>.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поведінкові</a:t>
            </a:r>
            <a:r>
              <a:rPr lang="ru-RU" dirty="0"/>
              <a:t> </a:t>
            </a:r>
            <a:r>
              <a:rPr lang="ru-RU" dirty="0" err="1"/>
              <a:t>аспекти</a:t>
            </a:r>
            <a:r>
              <a:rPr lang="ru-RU" dirty="0"/>
              <a:t> </a:t>
            </a:r>
            <a:r>
              <a:rPr lang="ru-RU" dirty="0" err="1"/>
              <a:t>повинні</a:t>
            </a:r>
            <a:r>
              <a:rPr lang="ru-RU" dirty="0"/>
              <a:t> бути </a:t>
            </a:r>
            <a:r>
              <a:rPr lang="ru-RU" dirty="0" err="1"/>
              <a:t>спрямовані</a:t>
            </a:r>
            <a:r>
              <a:rPr lang="ru-RU" dirty="0"/>
              <a:t> </a:t>
            </a:r>
            <a:r>
              <a:rPr lang="ru-RU" dirty="0" err="1"/>
              <a:t>виключно</a:t>
            </a:r>
            <a:r>
              <a:rPr lang="ru-RU" dirty="0"/>
              <a:t> на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/>
              <a:t>відповідальності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idx="1"/>
          </p:nvPr>
        </p:nvSpPr>
        <p:spPr>
          <a:xfrm>
            <a:off x="393406" y="3795824"/>
            <a:ext cx="8963246" cy="2615610"/>
          </a:xfrm>
        </p:spPr>
        <p:txBody>
          <a:bodyPr>
            <a:normAutofit fontScale="92500" lnSpcReduction="20000"/>
          </a:bodyPr>
          <a:lstStyle/>
          <a:p>
            <a:pPr marL="186262" indent="0">
              <a:buNone/>
            </a:pPr>
            <a:r>
              <a:rPr lang="ru-RU" dirty="0" err="1"/>
              <a:t>Мартін</a:t>
            </a:r>
            <a:r>
              <a:rPr lang="ru-RU" dirty="0"/>
              <a:t> </a:t>
            </a:r>
            <a:r>
              <a:rPr lang="ru-RU" dirty="0" err="1"/>
              <a:t>визначає</a:t>
            </a:r>
            <a:r>
              <a:rPr lang="ru-RU" dirty="0"/>
              <a:t> </a:t>
            </a:r>
            <a:r>
              <a:rPr lang="ru-RU" dirty="0" err="1"/>
              <a:t>відповідальність</a:t>
            </a:r>
            <a:r>
              <a:rPr lang="ru-RU" dirty="0"/>
              <a:t> як </a:t>
            </a:r>
            <a:r>
              <a:rPr lang="ru-RU" b="1" dirty="0"/>
              <a:t>причину для </a:t>
            </a:r>
            <a:r>
              <a:rPr lang="ru-RU" b="1" dirty="0" err="1"/>
              <a:t>змін</a:t>
            </a:r>
            <a:r>
              <a:rPr lang="ru-RU" dirty="0"/>
              <a:t> і </a:t>
            </a:r>
            <a:r>
              <a:rPr lang="ru-RU" dirty="0" err="1"/>
              <a:t>робить</a:t>
            </a:r>
            <a:r>
              <a:rPr lang="ru-RU" dirty="0"/>
              <a:t> </a:t>
            </a:r>
            <a:r>
              <a:rPr lang="ru-RU" dirty="0" err="1"/>
              <a:t>висновок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повинен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b="1" dirty="0" err="1"/>
              <a:t>лише</a:t>
            </a:r>
            <a:r>
              <a:rPr lang="ru-RU" b="1" dirty="0"/>
              <a:t> одну причину для </a:t>
            </a:r>
            <a:r>
              <a:rPr lang="ru-RU" b="1" dirty="0" err="1"/>
              <a:t>змін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розглянемо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формує</a:t>
            </a:r>
            <a:r>
              <a:rPr lang="ru-RU" dirty="0"/>
              <a:t> та </a:t>
            </a:r>
            <a:r>
              <a:rPr lang="ru-RU" dirty="0" err="1"/>
              <a:t>друкує</a:t>
            </a:r>
            <a:r>
              <a:rPr lang="ru-RU" dirty="0"/>
              <a:t> </a:t>
            </a:r>
            <a:r>
              <a:rPr lang="ru-RU" dirty="0" err="1"/>
              <a:t>звіт</a:t>
            </a:r>
            <a:r>
              <a:rPr lang="ru-RU" dirty="0"/>
              <a:t>. </a:t>
            </a:r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клас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змінитися</a:t>
            </a:r>
            <a:r>
              <a:rPr lang="ru-RU" dirty="0"/>
              <a:t> з </a:t>
            </a:r>
            <a:r>
              <a:rPr lang="ru-RU" dirty="0" err="1"/>
              <a:t>двох</a:t>
            </a:r>
            <a:r>
              <a:rPr lang="ru-RU" dirty="0"/>
              <a:t> причин:</a:t>
            </a:r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змінюється</a:t>
            </a:r>
            <a:r>
              <a:rPr lang="ru-RU" dirty="0"/>
              <a:t> </a:t>
            </a:r>
            <a:r>
              <a:rPr lang="ru-RU" b="1" dirty="0" err="1"/>
              <a:t>зміст</a:t>
            </a:r>
            <a:r>
              <a:rPr lang="ru-RU" b="1" dirty="0"/>
              <a:t> </a:t>
            </a:r>
            <a:r>
              <a:rPr lang="ru-RU" b="1" dirty="0" err="1"/>
              <a:t>звіту</a:t>
            </a:r>
            <a:r>
              <a:rPr lang="ru-RU" dirty="0"/>
              <a:t>.</a:t>
            </a:r>
          </a:p>
          <a:p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змінюється</a:t>
            </a:r>
            <a:r>
              <a:rPr lang="ru-RU" dirty="0"/>
              <a:t> </a:t>
            </a:r>
            <a:r>
              <a:rPr lang="ru-RU" b="1" dirty="0"/>
              <a:t>формат </a:t>
            </a:r>
            <a:r>
              <a:rPr lang="ru-RU" b="1" dirty="0" err="1"/>
              <a:t>звіту</a:t>
            </a:r>
            <a:r>
              <a:rPr lang="ru-RU" dirty="0"/>
              <a:t>.</a:t>
            </a:r>
          </a:p>
          <a:p>
            <a:pPr marL="186262" indent="0">
              <a:buNone/>
            </a:pP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дотримуватися</a:t>
            </a:r>
            <a:r>
              <a:rPr lang="ru-RU" dirty="0"/>
              <a:t> </a:t>
            </a:r>
            <a:r>
              <a:rPr lang="ru-RU" b="1" dirty="0"/>
              <a:t>Принципу </a:t>
            </a:r>
            <a:r>
              <a:rPr lang="ru-RU" b="1" dirty="0" err="1"/>
              <a:t>єдиної</a:t>
            </a:r>
            <a:r>
              <a:rPr lang="ru-RU" b="1" dirty="0"/>
              <a:t> </a:t>
            </a:r>
            <a:r>
              <a:rPr lang="ru-RU" b="1" dirty="0" err="1"/>
              <a:t>відповідальності</a:t>
            </a:r>
            <a:r>
              <a:rPr lang="ru-RU" b="1" dirty="0"/>
              <a:t> (</a:t>
            </a:r>
            <a:r>
              <a:rPr lang="en-US" b="1" dirty="0"/>
              <a:t>SRP)</a:t>
            </a:r>
            <a:r>
              <a:rPr lang="en-US" dirty="0"/>
              <a:t>,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аспекти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бути </a:t>
            </a:r>
            <a:r>
              <a:rPr lang="ru-RU" dirty="0" err="1"/>
              <a:t>розділені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різними</a:t>
            </a:r>
            <a:r>
              <a:rPr lang="ru-RU" dirty="0"/>
              <a:t> </a:t>
            </a:r>
            <a:r>
              <a:rPr lang="ru-RU" dirty="0" err="1"/>
              <a:t>класами</a:t>
            </a:r>
            <a:r>
              <a:rPr lang="ru-RU" dirty="0"/>
              <a:t>: один </a:t>
            </a:r>
            <a:r>
              <a:rPr lang="ru-RU" dirty="0" err="1"/>
              <a:t>відповідатиме</a:t>
            </a:r>
            <a:r>
              <a:rPr lang="ru-RU" dirty="0"/>
              <a:t> за </a:t>
            </a:r>
            <a:r>
              <a:rPr lang="ru-RU" b="1" dirty="0" err="1"/>
              <a:t>генерацію</a:t>
            </a:r>
            <a:r>
              <a:rPr lang="ru-RU" b="1" dirty="0"/>
              <a:t> </a:t>
            </a:r>
            <a:r>
              <a:rPr lang="ru-RU" b="1" dirty="0" err="1"/>
              <a:t>даних</a:t>
            </a:r>
            <a:r>
              <a:rPr lang="ru-RU" b="1" dirty="0"/>
              <a:t> </a:t>
            </a:r>
            <a:r>
              <a:rPr lang="ru-RU" b="1" dirty="0" err="1"/>
              <a:t>звіту</a:t>
            </a:r>
            <a:r>
              <a:rPr lang="ru-RU" dirty="0"/>
              <a:t>, а </a:t>
            </a:r>
            <a:r>
              <a:rPr lang="ru-RU" dirty="0" err="1"/>
              <a:t>інший</a:t>
            </a:r>
            <a:r>
              <a:rPr lang="ru-RU" dirty="0"/>
              <a:t> — за </a:t>
            </a:r>
            <a:r>
              <a:rPr lang="ru-RU" b="1" dirty="0" err="1"/>
              <a:t>відображення</a:t>
            </a:r>
            <a:r>
              <a:rPr lang="ru-RU" b="1" dirty="0"/>
              <a:t> 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друк</a:t>
            </a:r>
            <a:r>
              <a:rPr lang="ru-RU" dirty="0"/>
              <a:t>.</a:t>
            </a:r>
          </a:p>
        </p:txBody>
      </p:sp>
      <p:pic>
        <p:nvPicPr>
          <p:cNvPr id="7170" name="Picture 2" descr="Том ДеМарко | Industry 4.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294" y="1189111"/>
            <a:ext cx="2954879" cy="221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upload.wikimedia.org/wikipedia/commons/5/50/UML_to_SR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919" y="1189111"/>
            <a:ext cx="2114550" cy="407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54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Принцип </a:t>
            </a:r>
            <a:r>
              <a:rPr lang="ru-RU" dirty="0" err="1"/>
              <a:t>єдиної</a:t>
            </a:r>
            <a:r>
              <a:rPr lang="ru-RU" dirty="0"/>
              <a:t> </a:t>
            </a:r>
            <a:r>
              <a:rPr lang="ru-RU" dirty="0" err="1"/>
              <a:t>відповідальності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598" y="1297173"/>
            <a:ext cx="11607020" cy="1371600"/>
          </a:xfrm>
        </p:spPr>
        <p:txBody>
          <a:bodyPr>
            <a:normAutofit fontScale="85000" lnSpcReduction="10000"/>
          </a:bodyPr>
          <a:lstStyle/>
          <a:p>
            <a:pPr marL="186262" indent="0">
              <a:buNone/>
            </a:pPr>
            <a:r>
              <a:rPr lang="ru-RU" dirty="0"/>
              <a:t>Принцип </a:t>
            </a:r>
            <a:r>
              <a:rPr lang="en-US" b="1" dirty="0"/>
              <a:t>SRP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суворий</a:t>
            </a:r>
            <a:r>
              <a:rPr lang="ru-RU" dirty="0"/>
              <a:t> закон, а </a:t>
            </a:r>
            <a:r>
              <a:rPr lang="ru-RU" b="1" dirty="0" err="1"/>
              <a:t>рекомендація</a:t>
            </a:r>
            <a:r>
              <a:rPr lang="ru-RU" dirty="0"/>
              <a:t>, яка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сенс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в </a:t>
            </a:r>
            <a:r>
              <a:rPr lang="ru-RU" dirty="0" err="1"/>
              <a:t>контексті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у </a:t>
            </a:r>
            <a:r>
              <a:rPr lang="ru-RU" dirty="0" err="1"/>
              <a:t>додатку</a:t>
            </a:r>
            <a:r>
              <a:rPr lang="ru-RU" dirty="0"/>
              <a:t>:</a:t>
            </a:r>
          </a:p>
          <a:p>
            <a:r>
              <a:rPr lang="ru-RU" dirty="0" err="1"/>
              <a:t>Якщо</a:t>
            </a:r>
            <a:r>
              <a:rPr lang="ru-RU" dirty="0"/>
              <a:t> при </a:t>
            </a:r>
            <a:r>
              <a:rPr lang="ru-RU" dirty="0" err="1"/>
              <a:t>зміні</a:t>
            </a:r>
            <a:r>
              <a:rPr lang="ru-RU" dirty="0"/>
              <a:t> коду,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b="1" dirty="0"/>
              <a:t>одну </a:t>
            </a:r>
            <a:r>
              <a:rPr lang="ru-RU" b="1" dirty="0" err="1"/>
              <a:t>відповідальність</a:t>
            </a:r>
            <a:r>
              <a:rPr lang="ru-RU" dirty="0"/>
              <a:t>, доводиться </a:t>
            </a:r>
            <a:r>
              <a:rPr lang="ru-RU" dirty="0" err="1"/>
              <a:t>змінювати</a:t>
            </a:r>
            <a:r>
              <a:rPr lang="ru-RU" dirty="0"/>
              <a:t> код,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стосується</a:t>
            </a:r>
            <a:r>
              <a:rPr lang="ru-RU" dirty="0"/>
              <a:t> </a:t>
            </a:r>
            <a:r>
              <a:rPr lang="ru-RU" b="1" dirty="0" err="1"/>
              <a:t>іншої</a:t>
            </a:r>
            <a:r>
              <a:rPr lang="ru-RU" b="1" dirty="0"/>
              <a:t> </a:t>
            </a:r>
            <a:r>
              <a:rPr lang="ru-RU" b="1" dirty="0" err="1"/>
              <a:t>відповідальності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/>
              <a:t>перший сигнал</a:t>
            </a:r>
            <a:r>
              <a:rPr lang="ru-RU" dirty="0"/>
              <a:t> про </a:t>
            </a: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en-US" dirty="0"/>
              <a:t>SRP.</a:t>
            </a:r>
          </a:p>
          <a:p>
            <a:r>
              <a:rPr lang="ru-RU" dirty="0" err="1"/>
              <a:t>Якщо</a:t>
            </a:r>
            <a:r>
              <a:rPr lang="ru-RU" dirty="0"/>
              <a:t> ж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b="1" dirty="0"/>
              <a:t>не </a:t>
            </a:r>
            <a:r>
              <a:rPr lang="ru-RU" b="1" dirty="0" err="1"/>
              <a:t>зачіпають</a:t>
            </a:r>
            <a:r>
              <a:rPr lang="ru-RU" dirty="0"/>
              <a:t> код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відповідальностей</a:t>
            </a:r>
            <a:r>
              <a:rPr lang="ru-RU" dirty="0"/>
              <a:t>, то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en-US" dirty="0"/>
              <a:t>SRP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b="1" dirty="0" err="1"/>
              <a:t>необов’язковим</a:t>
            </a:r>
            <a:r>
              <a:rPr lang="ru-RU" dirty="0" smtClean="0"/>
              <a:t>.</a:t>
            </a:r>
          </a:p>
        </p:txBody>
      </p:sp>
      <p:pic>
        <p:nvPicPr>
          <p:cNvPr id="8194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39" y="2690037"/>
            <a:ext cx="4642143" cy="211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Текст 2"/>
          <p:cNvSpPr>
            <a:spLocks noGrp="1"/>
          </p:cNvSpPr>
          <p:nvPr>
            <p:ph type="body" idx="1"/>
          </p:nvPr>
        </p:nvSpPr>
        <p:spPr>
          <a:xfrm>
            <a:off x="387243" y="2576585"/>
            <a:ext cx="7014496" cy="3271322"/>
          </a:xfrm>
        </p:spPr>
        <p:txBody>
          <a:bodyPr>
            <a:normAutofit fontScale="77500" lnSpcReduction="20000"/>
          </a:bodyPr>
          <a:lstStyle/>
          <a:p>
            <a:pPr marL="186262" indent="0">
              <a:buNone/>
            </a:pPr>
            <a:r>
              <a:rPr lang="ru-RU" dirty="0"/>
              <a:t>Принцип </a:t>
            </a:r>
            <a:r>
              <a:rPr lang="en-US" b="1" dirty="0"/>
              <a:t>SRP</a:t>
            </a:r>
            <a:r>
              <a:rPr lang="en-US" dirty="0"/>
              <a:t> —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суворий</a:t>
            </a:r>
            <a:r>
              <a:rPr lang="ru-RU" dirty="0"/>
              <a:t> закон, а </a:t>
            </a:r>
            <a:r>
              <a:rPr lang="ru-RU" b="1" dirty="0" err="1"/>
              <a:t>рекомендація</a:t>
            </a:r>
            <a:r>
              <a:rPr lang="ru-RU" dirty="0"/>
              <a:t>, яка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сенс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в </a:t>
            </a:r>
            <a:r>
              <a:rPr lang="ru-RU" dirty="0" err="1"/>
              <a:t>контексті</a:t>
            </a:r>
            <a:r>
              <a:rPr lang="ru-RU" dirty="0"/>
              <a:t> </a:t>
            </a:r>
            <a:r>
              <a:rPr lang="ru-RU" dirty="0" err="1"/>
              <a:t>змін</a:t>
            </a:r>
            <a:r>
              <a:rPr lang="ru-RU" dirty="0"/>
              <a:t> у </a:t>
            </a:r>
            <a:r>
              <a:rPr lang="ru-RU" dirty="0" err="1"/>
              <a:t>додатку</a:t>
            </a:r>
            <a:r>
              <a:rPr lang="ru-RU" dirty="0"/>
              <a:t>:</a:t>
            </a:r>
          </a:p>
          <a:p>
            <a:r>
              <a:rPr lang="ru-RU" dirty="0" err="1"/>
              <a:t>Якщо</a:t>
            </a:r>
            <a:r>
              <a:rPr lang="ru-RU" dirty="0"/>
              <a:t> при </a:t>
            </a:r>
            <a:r>
              <a:rPr lang="ru-RU" dirty="0" err="1"/>
              <a:t>зміні</a:t>
            </a:r>
            <a:r>
              <a:rPr lang="ru-RU" dirty="0"/>
              <a:t> коду,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за </a:t>
            </a:r>
            <a:r>
              <a:rPr lang="ru-RU" b="1" dirty="0"/>
              <a:t>одну </a:t>
            </a:r>
            <a:r>
              <a:rPr lang="ru-RU" b="1" dirty="0" err="1"/>
              <a:t>відповідальність</a:t>
            </a:r>
            <a:r>
              <a:rPr lang="ru-RU" dirty="0"/>
              <a:t>, доводиться </a:t>
            </a:r>
            <a:r>
              <a:rPr lang="ru-RU" dirty="0" err="1"/>
              <a:t>змінювати</a:t>
            </a:r>
            <a:r>
              <a:rPr lang="ru-RU" dirty="0"/>
              <a:t> код,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стосується</a:t>
            </a:r>
            <a:r>
              <a:rPr lang="ru-RU" dirty="0"/>
              <a:t> </a:t>
            </a:r>
            <a:r>
              <a:rPr lang="ru-RU" b="1" dirty="0" err="1"/>
              <a:t>іншої</a:t>
            </a:r>
            <a:r>
              <a:rPr lang="ru-RU" b="1" dirty="0"/>
              <a:t> </a:t>
            </a:r>
            <a:r>
              <a:rPr lang="ru-RU" b="1" dirty="0" err="1"/>
              <a:t>відповідальності</a:t>
            </a:r>
            <a:r>
              <a:rPr lang="ru-RU" dirty="0"/>
              <a:t>,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/>
              <a:t>перший сигнал</a:t>
            </a:r>
            <a:r>
              <a:rPr lang="ru-RU" dirty="0"/>
              <a:t> про </a:t>
            </a: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en-US" dirty="0"/>
              <a:t>SRP.</a:t>
            </a:r>
          </a:p>
          <a:p>
            <a:r>
              <a:rPr lang="ru-RU" dirty="0" err="1"/>
              <a:t>Якщо</a:t>
            </a:r>
            <a:r>
              <a:rPr lang="ru-RU" dirty="0"/>
              <a:t> ж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b="1" dirty="0"/>
              <a:t>не </a:t>
            </a:r>
            <a:r>
              <a:rPr lang="ru-RU" b="1" dirty="0" err="1"/>
              <a:t>зачіпають</a:t>
            </a:r>
            <a:r>
              <a:rPr lang="ru-RU" dirty="0"/>
              <a:t> код </a:t>
            </a:r>
            <a:r>
              <a:rPr lang="ru-RU" dirty="0" err="1"/>
              <a:t>інших</a:t>
            </a:r>
            <a:r>
              <a:rPr lang="ru-RU" dirty="0"/>
              <a:t> </a:t>
            </a:r>
            <a:r>
              <a:rPr lang="ru-RU" dirty="0" err="1"/>
              <a:t>відповідальностей</a:t>
            </a:r>
            <a:r>
              <a:rPr lang="ru-RU" dirty="0"/>
              <a:t>, то </a:t>
            </a: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en-US" dirty="0"/>
              <a:t>SRP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b="1" dirty="0" err="1"/>
              <a:t>необов’язковим</a:t>
            </a:r>
            <a:r>
              <a:rPr lang="ru-RU" dirty="0" smtClean="0"/>
              <a:t>.</a:t>
            </a:r>
          </a:p>
          <a:p>
            <a:pPr marL="186262" indent="0">
              <a:buNone/>
            </a:pPr>
            <a:r>
              <a:rPr lang="ru-RU" b="1" dirty="0" smtClean="0"/>
              <a:t>Коли </a:t>
            </a:r>
            <a:r>
              <a:rPr lang="en-US" b="1" dirty="0" smtClean="0"/>
              <a:t>SRP </a:t>
            </a:r>
            <a:r>
              <a:rPr lang="ru-RU" b="1" dirty="0" err="1" smtClean="0"/>
              <a:t>дійсно</a:t>
            </a:r>
            <a:r>
              <a:rPr lang="ru-RU" b="1" dirty="0" smtClean="0"/>
              <a:t> </a:t>
            </a:r>
            <a:r>
              <a:rPr lang="ru-RU" b="1" dirty="0" err="1" smtClean="0"/>
              <a:t>варто</a:t>
            </a:r>
            <a:r>
              <a:rPr lang="ru-RU" b="1" dirty="0" smtClean="0"/>
              <a:t> </a:t>
            </a:r>
            <a:r>
              <a:rPr lang="ru-RU" b="1" dirty="0" err="1" smtClean="0"/>
              <a:t>застосовувати</a:t>
            </a:r>
            <a:r>
              <a:rPr lang="ru-RU" b="1" dirty="0" smtClean="0"/>
              <a:t>?</a:t>
            </a:r>
          </a:p>
          <a:p>
            <a:r>
              <a:rPr lang="ru-RU" b="1" dirty="0" err="1" smtClean="0"/>
              <a:t>Клас</a:t>
            </a:r>
            <a:r>
              <a:rPr lang="ru-RU" b="1" dirty="0" smtClean="0"/>
              <a:t> </a:t>
            </a:r>
            <a:r>
              <a:rPr lang="ru-RU" b="1" dirty="0" err="1" smtClean="0"/>
              <a:t>бере</a:t>
            </a:r>
            <a:r>
              <a:rPr lang="ru-RU" b="1" dirty="0" smtClean="0"/>
              <a:t> на себе </a:t>
            </a:r>
            <a:r>
              <a:rPr lang="ru-RU" b="1" dirty="0" err="1" smtClean="0"/>
              <a:t>занадто</a:t>
            </a:r>
            <a:r>
              <a:rPr lang="ru-RU" b="1" dirty="0" smtClean="0"/>
              <a:t> </a:t>
            </a:r>
            <a:r>
              <a:rPr lang="ru-RU" b="1" dirty="0" err="1" smtClean="0"/>
              <a:t>багато</a:t>
            </a:r>
            <a:r>
              <a:rPr lang="ru-RU" b="1" dirty="0" smtClean="0"/>
              <a:t> </a:t>
            </a:r>
            <a:r>
              <a:rPr lang="ru-RU" b="1" dirty="0" err="1" smtClean="0"/>
              <a:t>функцій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Уся</a:t>
            </a:r>
            <a:r>
              <a:rPr lang="ru-RU" b="1" dirty="0" smtClean="0"/>
              <a:t> </a:t>
            </a:r>
            <a:r>
              <a:rPr lang="ru-RU" b="1" dirty="0" err="1" smtClean="0"/>
              <a:t>доменна</a:t>
            </a:r>
            <a:r>
              <a:rPr lang="ru-RU" b="1" dirty="0" smtClean="0"/>
              <a:t> </a:t>
            </a:r>
            <a:r>
              <a:rPr lang="ru-RU" b="1" dirty="0" err="1" smtClean="0"/>
              <a:t>логіка</a:t>
            </a:r>
            <a:r>
              <a:rPr lang="ru-RU" b="1" dirty="0" smtClean="0"/>
              <a:t> </a:t>
            </a:r>
            <a:r>
              <a:rPr lang="ru-RU" b="1" dirty="0" err="1" smtClean="0"/>
              <a:t>концентрується</a:t>
            </a:r>
            <a:r>
              <a:rPr lang="ru-RU" b="1" dirty="0" smtClean="0"/>
              <a:t> в одному </a:t>
            </a:r>
            <a:r>
              <a:rPr lang="ru-RU" b="1" dirty="0" err="1" smtClean="0"/>
              <a:t>класі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smtClean="0"/>
              <a:t>Будь-</a:t>
            </a:r>
            <a:r>
              <a:rPr lang="ru-RU" b="1" dirty="0" err="1" smtClean="0"/>
              <a:t>які</a:t>
            </a:r>
            <a:r>
              <a:rPr lang="ru-RU" b="1" dirty="0" smtClean="0"/>
              <a:t> </a:t>
            </a:r>
            <a:r>
              <a:rPr lang="ru-RU" b="1" dirty="0" err="1" smtClean="0"/>
              <a:t>зміни</a:t>
            </a:r>
            <a:r>
              <a:rPr lang="ru-RU" b="1" dirty="0" smtClean="0"/>
              <a:t> в </a:t>
            </a:r>
            <a:r>
              <a:rPr lang="ru-RU" b="1" dirty="0" err="1" smtClean="0"/>
              <a:t>логіці</a:t>
            </a:r>
            <a:r>
              <a:rPr lang="ru-RU" b="1" dirty="0" smtClean="0"/>
              <a:t> </a:t>
            </a:r>
            <a:r>
              <a:rPr lang="ru-RU" b="1" dirty="0" err="1" smtClean="0"/>
              <a:t>об'єкта</a:t>
            </a:r>
            <a:r>
              <a:rPr lang="ru-RU" b="1" dirty="0" smtClean="0"/>
              <a:t> </a:t>
            </a:r>
            <a:r>
              <a:rPr lang="ru-RU" b="1" dirty="0" err="1" smtClean="0"/>
              <a:t>впливають</a:t>
            </a:r>
            <a:r>
              <a:rPr lang="ru-RU" b="1" dirty="0" smtClean="0"/>
              <a:t> на </a:t>
            </a:r>
            <a:r>
              <a:rPr lang="ru-RU" b="1" dirty="0" err="1" smtClean="0"/>
              <a:t>інші</a:t>
            </a:r>
            <a:r>
              <a:rPr lang="ru-RU" b="1" dirty="0" smtClean="0"/>
              <a:t> </a:t>
            </a:r>
            <a:r>
              <a:rPr lang="ru-RU" b="1" dirty="0" err="1" smtClean="0"/>
              <a:t>частини</a:t>
            </a:r>
            <a:r>
              <a:rPr lang="ru-RU" b="1" dirty="0" smtClean="0"/>
              <a:t> </a:t>
            </a:r>
            <a:r>
              <a:rPr lang="ru-RU" b="1" dirty="0" err="1" smtClean="0"/>
              <a:t>програми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Тестування</a:t>
            </a:r>
            <a:r>
              <a:rPr lang="ru-RU" b="1" dirty="0" smtClean="0"/>
              <a:t>, </a:t>
            </a:r>
            <a:r>
              <a:rPr lang="ru-RU" b="1" dirty="0" err="1" smtClean="0"/>
              <a:t>компіляція</a:t>
            </a:r>
            <a:r>
              <a:rPr lang="ru-RU" b="1" dirty="0" smtClean="0"/>
              <a:t> та </a:t>
            </a:r>
            <a:r>
              <a:rPr lang="ru-RU" b="1" dirty="0" err="1" smtClean="0"/>
              <a:t>виправлення</a:t>
            </a:r>
            <a:r>
              <a:rPr lang="ru-RU" b="1" dirty="0" smtClean="0"/>
              <a:t> коду </a:t>
            </a:r>
            <a:r>
              <a:rPr lang="ru-RU" b="1" dirty="0" err="1" smtClean="0"/>
              <a:t>зачіпає</a:t>
            </a:r>
            <a:r>
              <a:rPr lang="ru-RU" b="1" dirty="0" smtClean="0"/>
              <a:t> </a:t>
            </a:r>
            <a:r>
              <a:rPr lang="ru-RU" b="1" dirty="0" err="1" smtClean="0"/>
              <a:t>незалежні</a:t>
            </a:r>
            <a:r>
              <a:rPr lang="ru-RU" b="1" dirty="0" smtClean="0"/>
              <a:t> </a:t>
            </a:r>
            <a:r>
              <a:rPr lang="ru-RU" b="1" dirty="0" err="1" smtClean="0"/>
              <a:t>частини</a:t>
            </a:r>
            <a:r>
              <a:rPr lang="ru-RU" b="1" dirty="0" smtClean="0"/>
              <a:t> </a:t>
            </a:r>
            <a:r>
              <a:rPr lang="ru-RU" b="1" dirty="0" err="1" smtClean="0"/>
              <a:t>програми</a:t>
            </a:r>
            <a:r>
              <a:rPr lang="ru-RU" b="1" dirty="0" smtClean="0"/>
              <a:t>.</a:t>
            </a:r>
            <a:endParaRPr lang="ru-RU" dirty="0" smtClean="0"/>
          </a:p>
          <a:p>
            <a:r>
              <a:rPr lang="ru-RU" b="1" dirty="0" err="1" smtClean="0"/>
              <a:t>Клас</a:t>
            </a:r>
            <a:r>
              <a:rPr lang="ru-RU" b="1" dirty="0" smtClean="0"/>
              <a:t> </a:t>
            </a:r>
            <a:r>
              <a:rPr lang="ru-RU" b="1" dirty="0" err="1" smtClean="0"/>
              <a:t>важко</a:t>
            </a:r>
            <a:r>
              <a:rPr lang="ru-RU" b="1" dirty="0" smtClean="0"/>
              <a:t> </a:t>
            </a:r>
            <a:r>
              <a:rPr lang="ru-RU" b="1" dirty="0" err="1" smtClean="0"/>
              <a:t>відокремити</a:t>
            </a:r>
            <a:r>
              <a:rPr lang="ru-RU" b="1" dirty="0" smtClean="0"/>
              <a:t> та </a:t>
            </a:r>
            <a:r>
              <a:rPr lang="ru-RU" b="1" dirty="0" err="1" smtClean="0"/>
              <a:t>використовувати</a:t>
            </a:r>
            <a:r>
              <a:rPr lang="ru-RU" b="1" dirty="0" smtClean="0"/>
              <a:t> в </a:t>
            </a:r>
            <a:r>
              <a:rPr lang="ru-RU" b="1" dirty="0" err="1" smtClean="0"/>
              <a:t>іншому</a:t>
            </a:r>
            <a:r>
              <a:rPr lang="ru-RU" b="1" dirty="0" smtClean="0"/>
              <a:t> </a:t>
            </a:r>
            <a:r>
              <a:rPr lang="ru-RU" b="1" dirty="0" err="1" smtClean="0"/>
              <a:t>місці</a:t>
            </a:r>
            <a:r>
              <a:rPr lang="ru-RU" b="1" dirty="0" smtClean="0"/>
              <a:t> через </a:t>
            </a:r>
            <a:r>
              <a:rPr lang="ru-RU" b="1" dirty="0" err="1" smtClean="0"/>
              <a:t>зайві</a:t>
            </a:r>
            <a:r>
              <a:rPr lang="ru-RU" b="1" dirty="0" smtClean="0"/>
              <a:t> </a:t>
            </a:r>
            <a:r>
              <a:rPr lang="ru-RU" b="1" dirty="0" err="1" smtClean="0"/>
              <a:t>залежності</a:t>
            </a:r>
            <a:r>
              <a:rPr lang="ru-RU" b="1" dirty="0" smtClean="0"/>
              <a:t>.</a:t>
            </a:r>
            <a:endParaRPr lang="ru-RU" dirty="0" smtClean="0"/>
          </a:p>
        </p:txBody>
      </p:sp>
      <p:sp>
        <p:nvSpPr>
          <p:cNvPr id="10" name="Текст 2"/>
          <p:cNvSpPr>
            <a:spLocks noGrp="1"/>
          </p:cNvSpPr>
          <p:nvPr>
            <p:ph type="body" idx="1"/>
          </p:nvPr>
        </p:nvSpPr>
        <p:spPr>
          <a:xfrm>
            <a:off x="435935" y="5954234"/>
            <a:ext cx="11472530" cy="712380"/>
          </a:xfrm>
        </p:spPr>
        <p:txBody>
          <a:bodyPr>
            <a:normAutofit fontScale="92500" lnSpcReduction="20000"/>
          </a:bodyPr>
          <a:lstStyle/>
          <a:p>
            <a:pPr marL="186262" indent="0">
              <a:buNone/>
            </a:pPr>
            <a:r>
              <a:rPr lang="ru-RU" dirty="0" err="1" smtClean="0"/>
              <a:t>Однак</a:t>
            </a:r>
            <a:r>
              <a:rPr lang="ru-RU" dirty="0" smtClean="0"/>
              <a:t> </a:t>
            </a:r>
            <a:r>
              <a:rPr lang="ru-RU" b="1" dirty="0" err="1" smtClean="0"/>
              <a:t>сліпе</a:t>
            </a:r>
            <a:r>
              <a:rPr lang="ru-RU" dirty="0" smtClean="0"/>
              <a:t> </a:t>
            </a:r>
            <a:r>
              <a:rPr lang="ru-RU" dirty="0" err="1" smtClean="0"/>
              <a:t>слідування</a:t>
            </a:r>
            <a:r>
              <a:rPr lang="ru-RU" dirty="0" smtClean="0"/>
              <a:t> </a:t>
            </a:r>
            <a:r>
              <a:rPr lang="en-US" dirty="0" smtClean="0"/>
              <a:t>SRP </a:t>
            </a:r>
            <a:r>
              <a:rPr lang="ru-RU" dirty="0" err="1" smtClean="0"/>
              <a:t>може</a:t>
            </a:r>
            <a:r>
              <a:rPr lang="ru-RU" dirty="0" smtClean="0"/>
              <a:t> </a:t>
            </a:r>
            <a:r>
              <a:rPr lang="ru-RU" dirty="0" err="1" smtClean="0"/>
              <a:t>призвести</a:t>
            </a:r>
            <a:r>
              <a:rPr lang="ru-RU" dirty="0" smtClean="0"/>
              <a:t> до </a:t>
            </a:r>
            <a:r>
              <a:rPr lang="ru-RU" b="1" dirty="0" err="1" smtClean="0"/>
              <a:t>надмірної</a:t>
            </a:r>
            <a:r>
              <a:rPr lang="ru-RU" b="1" dirty="0" smtClean="0"/>
              <a:t> </a:t>
            </a:r>
            <a:r>
              <a:rPr lang="ru-RU" b="1" dirty="0" err="1" smtClean="0"/>
              <a:t>складності</a:t>
            </a:r>
            <a:r>
              <a:rPr lang="ru-RU" dirty="0" smtClean="0"/>
              <a:t> та </a:t>
            </a:r>
            <a:r>
              <a:rPr lang="ru-RU" b="1" dirty="0" err="1" smtClean="0"/>
              <a:t>ускладнення</a:t>
            </a:r>
            <a:r>
              <a:rPr lang="ru-RU" b="1" dirty="0" smtClean="0"/>
              <a:t> </a:t>
            </a:r>
            <a:r>
              <a:rPr lang="ru-RU" b="1" dirty="0" err="1" smtClean="0"/>
              <a:t>підтримки</a:t>
            </a:r>
            <a:r>
              <a:rPr lang="ru-RU" dirty="0" smtClean="0"/>
              <a:t>.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варто</a:t>
            </a:r>
            <a:r>
              <a:rPr lang="ru-RU" dirty="0" smtClean="0"/>
              <a:t> </a:t>
            </a:r>
            <a:r>
              <a:rPr lang="ru-RU" dirty="0" err="1" smtClean="0"/>
              <a:t>застосовувати</a:t>
            </a:r>
            <a:r>
              <a:rPr lang="ru-RU" dirty="0" smtClean="0"/>
              <a:t> </a:t>
            </a:r>
            <a:r>
              <a:rPr lang="ru-RU" b="1" dirty="0" err="1" smtClean="0"/>
              <a:t>розумно</a:t>
            </a:r>
            <a:r>
              <a:rPr lang="ru-RU" dirty="0" smtClean="0"/>
              <a:t>, </a:t>
            </a:r>
            <a:r>
              <a:rPr lang="ru-RU" dirty="0" err="1" smtClean="0"/>
              <a:t>лише</a:t>
            </a:r>
            <a:r>
              <a:rPr lang="ru-RU" dirty="0" smtClean="0"/>
              <a:t> </a:t>
            </a:r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дійсно</a:t>
            </a:r>
            <a:r>
              <a:rPr lang="ru-RU" dirty="0" smtClean="0"/>
              <a:t> </a:t>
            </a:r>
            <a:r>
              <a:rPr lang="ru-RU" dirty="0" err="1" smtClean="0"/>
              <a:t>спрощує</a:t>
            </a:r>
            <a:r>
              <a:rPr lang="ru-RU" dirty="0" smtClean="0"/>
              <a:t> </a:t>
            </a:r>
            <a:r>
              <a:rPr lang="ru-RU" dirty="0" err="1" smtClean="0"/>
              <a:t>розробку</a:t>
            </a:r>
            <a:r>
              <a:rPr lang="ru-RU" dirty="0" smtClean="0"/>
              <a:t> та </a:t>
            </a:r>
            <a:r>
              <a:rPr lang="ru-RU" dirty="0" err="1" smtClean="0"/>
              <a:t>підтримку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77779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1" id="{884C1F1E-9F01-4BBC-9178-D2152F7854D1}" vid="{BC98F467-AD48-49C5-B04A-5003BE156F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1564</TotalTime>
  <Words>1687</Words>
  <Application>Microsoft Office PowerPoint</Application>
  <PresentationFormat>Произвольный</PresentationFormat>
  <Paragraphs>117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Тема1</vt:lpstr>
      <vt:lpstr>ММП 2025/2026</vt:lpstr>
      <vt:lpstr>Парадигма логічного програмування</vt:lpstr>
      <vt:lpstr>Подіякерована парадигма </vt:lpstr>
      <vt:lpstr>Аспектно-орієнтоване парадигма (AOP)</vt:lpstr>
      <vt:lpstr>Висновки</vt:lpstr>
      <vt:lpstr>Вибір парадигми програмування</vt:lpstr>
      <vt:lpstr>SOLID</vt:lpstr>
      <vt:lpstr>Принцип єдиної відповідальності</vt:lpstr>
      <vt:lpstr>Принцип єдиної відповідальності</vt:lpstr>
      <vt:lpstr>Принцип єдиної відповідальності</vt:lpstr>
      <vt:lpstr>Принцип відкритості/закритості</vt:lpstr>
      <vt:lpstr>Принцип відкритості/закритості (поліморфний)</vt:lpstr>
      <vt:lpstr>Принцип підстановки Лісков (Liskov Substitution Principle, LSP)</vt:lpstr>
      <vt:lpstr>Принцип підстановки Лісков</vt:lpstr>
      <vt:lpstr>Принцип розділення інтерфейсу</vt:lpstr>
      <vt:lpstr>Принцип розділення інтерфейсу</vt:lpstr>
      <vt:lpstr>Принцип інверсії залежностей (Dependency Inversion Principle, DIP)</vt:lpstr>
      <vt:lpstr>Принцип інверсії залежностей </vt:lpstr>
      <vt:lpstr>Кінець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2025/2026</dc:title>
  <dc:creator>Ярослав Хлєвнушко</dc:creator>
  <cp:lastModifiedBy>Georgiy Kantsedal</cp:lastModifiedBy>
  <cp:revision>32</cp:revision>
  <dcterms:created xsi:type="dcterms:W3CDTF">2025-03-05T09:53:04Z</dcterms:created>
  <dcterms:modified xsi:type="dcterms:W3CDTF">2025-03-23T14:17:49Z</dcterms:modified>
</cp:coreProperties>
</file>