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564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Міст</a:t>
            </a:r>
            <a:r>
              <a:rPr lang="ru-RU" dirty="0"/>
              <a:t> (</a:t>
            </a:r>
            <a:r>
              <a:rPr lang="en-US" dirty="0"/>
              <a:t>Bridge)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Міст</a:t>
            </a:r>
            <a:r>
              <a:rPr lang="ru-RU" b="1" dirty="0"/>
              <a:t> (</a:t>
            </a:r>
            <a:r>
              <a:rPr lang="en-US" b="1" dirty="0"/>
              <a:t>Bridge)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b="1" dirty="0" err="1"/>
              <a:t>відокремлює</a:t>
            </a:r>
            <a:r>
              <a:rPr lang="ru-RU" b="1" dirty="0"/>
              <a:t> </a:t>
            </a:r>
            <a:r>
              <a:rPr lang="ru-RU" b="1" dirty="0" err="1"/>
              <a:t>абстракцію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розвивати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b="1" dirty="0" err="1"/>
              <a:t>незалежно</a:t>
            </a:r>
            <a:r>
              <a:rPr lang="ru-RU" dirty="0"/>
              <a:t> одна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одної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 smtClean="0"/>
              <a:t>Міст</a:t>
            </a:r>
            <a:r>
              <a:rPr lang="ru-RU" b="1" dirty="0" smtClean="0"/>
              <a:t>?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в </a:t>
            </a:r>
            <a:r>
              <a:rPr lang="ru-RU" b="1" dirty="0" err="1"/>
              <a:t>класі</a:t>
            </a:r>
            <a:r>
              <a:rPr lang="ru-RU" b="1" dirty="0"/>
              <a:t> </a:t>
            </a:r>
            <a:r>
              <a:rPr lang="ru-RU" b="1" dirty="0" err="1"/>
              <a:t>з’являється</a:t>
            </a:r>
            <a:r>
              <a:rPr lang="ru-RU" b="1" dirty="0"/>
              <a:t> </a:t>
            </a:r>
            <a:r>
              <a:rPr lang="ru-RU" b="1" dirty="0" err="1"/>
              <a:t>надто</a:t>
            </a:r>
            <a:r>
              <a:rPr lang="ru-RU" b="1" dirty="0"/>
              <a:t> </a:t>
            </a:r>
            <a:r>
              <a:rPr lang="ru-RU" b="1" dirty="0" err="1"/>
              <a:t>багато</a:t>
            </a:r>
            <a:r>
              <a:rPr lang="ru-RU" b="1" dirty="0"/>
              <a:t> </a:t>
            </a:r>
            <a:r>
              <a:rPr lang="ru-RU" b="1" dirty="0" err="1"/>
              <a:t>підкласів</a:t>
            </a:r>
            <a:r>
              <a:rPr lang="ru-RU" dirty="0"/>
              <a:t> –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розділити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 smtClean="0"/>
              <a:t>ієрархії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абстракція</a:t>
            </a:r>
            <a:r>
              <a:rPr lang="ru-RU" b="1" dirty="0"/>
              <a:t> та </a:t>
            </a:r>
            <a:r>
              <a:rPr lang="ru-RU" b="1" dirty="0" err="1"/>
              <a:t>реалізація</a:t>
            </a:r>
            <a:r>
              <a:rPr lang="ru-RU" b="1" dirty="0"/>
              <a:t> </a:t>
            </a:r>
            <a:r>
              <a:rPr lang="ru-RU" b="1" dirty="0" err="1"/>
              <a:t>змінюються</a:t>
            </a:r>
            <a:r>
              <a:rPr lang="ru-RU" b="1" dirty="0"/>
              <a:t> </a:t>
            </a:r>
            <a:r>
              <a:rPr lang="ru-RU" b="1" dirty="0" err="1"/>
              <a:t>незалежно</a:t>
            </a:r>
            <a:r>
              <a:rPr lang="ru-RU" dirty="0"/>
              <a:t> – </a:t>
            </a:r>
            <a:r>
              <a:rPr lang="ru-RU" dirty="0" err="1"/>
              <a:t>наприклад</a:t>
            </a:r>
            <a:r>
              <a:rPr lang="ru-RU" dirty="0"/>
              <a:t>, є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пристроїв</a:t>
            </a:r>
            <a:r>
              <a:rPr lang="ru-RU" dirty="0"/>
              <a:t> і </a:t>
            </a:r>
            <a:r>
              <a:rPr lang="ru-RU" b="1" dirty="0" err="1"/>
              <a:t>різні</a:t>
            </a:r>
            <a:r>
              <a:rPr lang="ru-RU" b="1" dirty="0"/>
              <a:t> </a:t>
            </a:r>
            <a:r>
              <a:rPr lang="ru-RU" b="1" dirty="0" err="1"/>
              <a:t>способи</a:t>
            </a:r>
            <a:r>
              <a:rPr lang="ru-RU" b="1" dirty="0"/>
              <a:t> </a:t>
            </a:r>
            <a:r>
              <a:rPr lang="ru-RU" b="1" dirty="0" err="1"/>
              <a:t>їхнього</a:t>
            </a:r>
            <a:r>
              <a:rPr lang="ru-RU" b="1" dirty="0"/>
              <a:t> </a:t>
            </a:r>
            <a:r>
              <a:rPr lang="ru-RU" b="1" dirty="0" err="1" smtClean="0"/>
              <a:t>управління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хочете</a:t>
            </a:r>
            <a:r>
              <a:rPr lang="ru-RU" b="1" dirty="0"/>
              <a:t> </a:t>
            </a:r>
            <a:r>
              <a:rPr lang="ru-RU" b="1" dirty="0" err="1"/>
              <a:t>уникнути</a:t>
            </a:r>
            <a:r>
              <a:rPr lang="ru-RU" b="1" dirty="0"/>
              <a:t> </a:t>
            </a:r>
            <a:r>
              <a:rPr lang="ru-RU" b="1" dirty="0" err="1"/>
              <a:t>жорсткої</a:t>
            </a:r>
            <a:r>
              <a:rPr lang="ru-RU" b="1" dirty="0"/>
              <a:t> </a:t>
            </a:r>
            <a:r>
              <a:rPr lang="ru-RU" b="1" dirty="0" err="1"/>
              <a:t>прив’язки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абстракцією</a:t>
            </a:r>
            <a:r>
              <a:rPr lang="ru-RU" b="1" dirty="0"/>
              <a:t> та </a:t>
            </a:r>
            <a:r>
              <a:rPr lang="ru-RU" b="1" dirty="0" err="1"/>
              <a:t>реалізацією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легко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647" y="617538"/>
            <a:ext cx="3489841" cy="557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1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Міст</a:t>
            </a:r>
            <a:r>
              <a:rPr lang="ru-RU" dirty="0"/>
              <a:t> (</a:t>
            </a:r>
            <a:r>
              <a:rPr lang="en-US" dirty="0"/>
              <a:t>Bridge)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Рішення</a:t>
            </a:r>
            <a:r>
              <a:rPr lang="ru-RU" b="1" dirty="0" smtClean="0"/>
              <a:t> </a:t>
            </a:r>
            <a:r>
              <a:rPr lang="ru-RU" b="1" dirty="0"/>
              <a:t>через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Міст</a:t>
            </a:r>
            <a:endParaRPr lang="ru-RU" b="1" dirty="0"/>
          </a:p>
          <a:p>
            <a:r>
              <a:rPr lang="ru-RU" dirty="0"/>
              <a:t>Ми </a:t>
            </a:r>
            <a:r>
              <a:rPr lang="ru-RU" dirty="0" err="1"/>
              <a:t>розділимо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на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b="1" dirty="0" err="1"/>
              <a:t>ієрархії</a:t>
            </a:r>
            <a:r>
              <a:rPr lang="ru-RU" dirty="0"/>
              <a:t>:</a:t>
            </a:r>
          </a:p>
          <a:p>
            <a:r>
              <a:rPr lang="ru-RU" b="1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Remote) – </a:t>
            </a:r>
            <a:r>
              <a:rPr lang="ru-RU" dirty="0"/>
              <a:t>пульт </a:t>
            </a:r>
            <a:r>
              <a:rPr lang="ru-RU" dirty="0" err="1"/>
              <a:t>управління</a:t>
            </a:r>
            <a:r>
              <a:rPr lang="ru-RU" dirty="0"/>
              <a:t>.</a:t>
            </a:r>
          </a:p>
          <a:p>
            <a:r>
              <a:rPr lang="ru-RU" b="1" dirty="0" err="1"/>
              <a:t>Реалізація</a:t>
            </a:r>
            <a:r>
              <a:rPr lang="ru-RU" dirty="0"/>
              <a:t> (</a:t>
            </a:r>
            <a:r>
              <a:rPr lang="en-US" dirty="0"/>
              <a:t>Device) –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30" y="465137"/>
            <a:ext cx="4001127" cy="598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5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Компоновщик (</a:t>
            </a:r>
            <a:r>
              <a:rPr lang="en-US" b="1" dirty="0"/>
              <a:t>Composite)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Компоновщик </a:t>
            </a:r>
            <a:r>
              <a:rPr lang="ru-RU" b="1" dirty="0"/>
              <a:t>(</a:t>
            </a:r>
            <a:r>
              <a:rPr lang="en-US" b="1" dirty="0"/>
              <a:t>Composite)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групою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так само, як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єдиним</a:t>
            </a:r>
            <a:r>
              <a:rPr lang="ru-RU" dirty="0"/>
              <a:t> </a:t>
            </a:r>
            <a:r>
              <a:rPr lang="ru-RU" dirty="0" err="1" smtClean="0"/>
              <a:t>об'єктом</a:t>
            </a:r>
            <a:r>
              <a:rPr lang="ru-RU" dirty="0" smtClean="0"/>
              <a:t>. </a:t>
            </a:r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 err="1"/>
              <a:t>ідея</a:t>
            </a:r>
            <a:r>
              <a:rPr lang="ru-RU" dirty="0"/>
              <a:t> – </a:t>
            </a:r>
            <a:r>
              <a:rPr lang="ru-RU" dirty="0" err="1"/>
              <a:t>організувати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 у </a:t>
            </a:r>
            <a:r>
              <a:rPr lang="ru-RU" b="1" dirty="0" err="1"/>
              <a:t>деревоподібну</a:t>
            </a:r>
            <a:r>
              <a:rPr lang="ru-RU" b="1" dirty="0"/>
              <a:t> структуру</a:t>
            </a:r>
            <a:r>
              <a:rPr lang="ru-RU" dirty="0"/>
              <a:t> та </a:t>
            </a:r>
            <a:r>
              <a:rPr lang="ru-RU" dirty="0" err="1"/>
              <a:t>надати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b="1" dirty="0" err="1"/>
              <a:t>одиничними</a:t>
            </a:r>
            <a:r>
              <a:rPr lang="ru-RU" b="1" dirty="0"/>
              <a:t> </a:t>
            </a:r>
            <a:r>
              <a:rPr lang="ru-RU" b="1" dirty="0" err="1"/>
              <a:t>об'єктами</a:t>
            </a:r>
            <a:r>
              <a:rPr lang="ru-RU" b="1" dirty="0"/>
              <a:t> та </a:t>
            </a:r>
            <a:r>
              <a:rPr lang="ru-RU" b="1" dirty="0" err="1"/>
              <a:t>групами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Компоновщик?</a:t>
            </a:r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з </a:t>
            </a:r>
            <a:r>
              <a:rPr lang="ru-RU" b="1" dirty="0" err="1"/>
              <a:t>ієрархічними</a:t>
            </a:r>
            <a:r>
              <a:rPr lang="ru-RU" b="1" dirty="0"/>
              <a:t> структурами (деревами</a:t>
            </a:r>
            <a:r>
              <a:rPr lang="ru-RU" b="1" dirty="0" smtClean="0"/>
              <a:t>).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 err="1"/>
              <a:t>клієнтський</a:t>
            </a:r>
            <a:r>
              <a:rPr lang="ru-RU" b="1" dirty="0"/>
              <a:t> код повинен </a:t>
            </a:r>
            <a:r>
              <a:rPr lang="ru-RU" b="1" dirty="0" err="1"/>
              <a:t>працювати</a:t>
            </a:r>
            <a:r>
              <a:rPr lang="ru-RU" b="1" dirty="0"/>
              <a:t> </a:t>
            </a:r>
            <a:r>
              <a:rPr lang="ru-RU" b="1" dirty="0" err="1"/>
              <a:t>однаково</a:t>
            </a:r>
            <a:r>
              <a:rPr lang="ru-RU" b="1" dirty="0"/>
              <a:t> як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простими</a:t>
            </a:r>
            <a:r>
              <a:rPr lang="ru-RU" b="1" dirty="0"/>
              <a:t>, так і </a:t>
            </a:r>
            <a:r>
              <a:rPr lang="ru-RU" b="1" dirty="0" err="1"/>
              <a:t>зі</a:t>
            </a:r>
            <a:r>
              <a:rPr lang="ru-RU" b="1" dirty="0"/>
              <a:t> </a:t>
            </a:r>
            <a:r>
              <a:rPr lang="ru-RU" b="1" dirty="0" err="1"/>
              <a:t>складними</a:t>
            </a:r>
            <a:r>
              <a:rPr lang="ru-RU" b="1" dirty="0"/>
              <a:t> </a:t>
            </a:r>
            <a:r>
              <a:rPr lang="ru-RU" b="1" dirty="0" err="1" smtClean="0"/>
              <a:t>об'єктами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Коли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динамічно</a:t>
            </a:r>
            <a:r>
              <a:rPr lang="ru-RU" b="1" dirty="0"/>
              <a:t> </a:t>
            </a:r>
            <a:r>
              <a:rPr lang="ru-RU" b="1" dirty="0" err="1"/>
              <a:t>будувати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та </a:t>
            </a:r>
            <a:r>
              <a:rPr lang="ru-RU" b="1" dirty="0" err="1"/>
              <a:t>групувати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у </a:t>
            </a:r>
            <a:r>
              <a:rPr lang="ru-RU" b="1" dirty="0" err="1"/>
              <a:t>колекції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46" y="160338"/>
            <a:ext cx="3601484" cy="64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75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Компоновщик (</a:t>
            </a:r>
            <a:r>
              <a:rPr lang="en-US" b="1" dirty="0"/>
              <a:t>Composite)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/>
              <a:t>Патерн</a:t>
            </a:r>
            <a:r>
              <a:rPr lang="ru-RU" dirty="0"/>
              <a:t> </a:t>
            </a:r>
            <a:r>
              <a:rPr lang="ru-RU" b="1" dirty="0"/>
              <a:t>Компоновщик (</a:t>
            </a:r>
            <a:r>
              <a:rPr lang="en-US" b="1" dirty="0"/>
              <a:t>Composite)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b="1" dirty="0"/>
              <a:t>в </a:t>
            </a:r>
            <a:r>
              <a:rPr lang="ru-RU" b="1" dirty="0" err="1"/>
              <a:t>усіх</a:t>
            </a:r>
            <a:r>
              <a:rPr lang="ru-RU" b="1" dirty="0"/>
              <a:t> задачах,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пов’язані</a:t>
            </a:r>
            <a:r>
              <a:rPr lang="ru-RU" b="1" dirty="0"/>
              <a:t> з </a:t>
            </a:r>
            <a:r>
              <a:rPr lang="ru-RU" b="1" dirty="0" err="1"/>
              <a:t>побудовою</a:t>
            </a:r>
            <a:r>
              <a:rPr lang="ru-RU" b="1" dirty="0"/>
              <a:t> </a:t>
            </a:r>
            <a:r>
              <a:rPr lang="ru-RU" b="1" dirty="0" err="1"/>
              <a:t>деревоподібних</a:t>
            </a:r>
            <a:r>
              <a:rPr lang="ru-RU" b="1" dirty="0"/>
              <a:t> структур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Найпоширеніші</a:t>
            </a:r>
            <a:r>
              <a:rPr lang="ru-RU" b="1" dirty="0" smtClean="0"/>
              <a:t> </a:t>
            </a:r>
            <a:r>
              <a:rPr lang="ru-RU" b="1" dirty="0" err="1" smtClean="0"/>
              <a:t>сценарії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ru-RU" b="1" dirty="0" err="1" smtClean="0"/>
              <a:t>Ієрархічні</a:t>
            </a:r>
            <a:r>
              <a:rPr lang="ru-RU" b="1" dirty="0" smtClean="0"/>
              <a:t> </a:t>
            </a:r>
            <a:r>
              <a:rPr lang="ru-RU" b="1" dirty="0" err="1"/>
              <a:t>об'єкти</a:t>
            </a:r>
            <a:r>
              <a:rPr lang="ru-RU" dirty="0"/>
              <a:t> –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b="1" dirty="0" err="1"/>
              <a:t>файлова</a:t>
            </a:r>
            <a:r>
              <a:rPr lang="ru-RU" b="1" dirty="0"/>
              <a:t> система (папки та </a:t>
            </a:r>
            <a:r>
              <a:rPr lang="ru-RU" b="1" dirty="0" err="1"/>
              <a:t>файли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Складені</a:t>
            </a:r>
            <a:r>
              <a:rPr lang="ru-RU" b="1" dirty="0" smtClean="0"/>
              <a:t> </a:t>
            </a:r>
            <a:r>
              <a:rPr lang="ru-RU" b="1" dirty="0" err="1"/>
              <a:t>елементи</a:t>
            </a:r>
            <a:r>
              <a:rPr lang="ru-RU" b="1" dirty="0"/>
              <a:t> </a:t>
            </a:r>
            <a:r>
              <a:rPr lang="en-US" b="1" dirty="0"/>
              <a:t>GUI</a:t>
            </a:r>
            <a:r>
              <a:rPr lang="en-US" dirty="0"/>
              <a:t> – </a:t>
            </a:r>
            <a:r>
              <a:rPr lang="ru-RU" dirty="0"/>
              <a:t>кнопки, </a:t>
            </a:r>
            <a:r>
              <a:rPr lang="ru-RU" dirty="0" err="1"/>
              <a:t>панелі</a:t>
            </a:r>
            <a:r>
              <a:rPr lang="ru-RU" dirty="0"/>
              <a:t>, </a:t>
            </a:r>
            <a:r>
              <a:rPr lang="ru-RU" dirty="0" err="1"/>
              <a:t>вікна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містити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 smtClean="0"/>
              <a:t>елементи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Графові</a:t>
            </a:r>
            <a:r>
              <a:rPr lang="ru-RU" b="1" dirty="0" smtClean="0"/>
              <a:t> </a:t>
            </a:r>
            <a:r>
              <a:rPr lang="ru-RU" b="1" dirty="0" err="1"/>
              <a:t>структури</a:t>
            </a:r>
            <a:r>
              <a:rPr lang="ru-RU" dirty="0"/>
              <a:t> – </a:t>
            </a:r>
            <a:r>
              <a:rPr lang="ru-RU" dirty="0" err="1"/>
              <a:t>сцени</a:t>
            </a:r>
            <a:r>
              <a:rPr lang="ru-RU" dirty="0"/>
              <a:t> в </a:t>
            </a:r>
            <a:r>
              <a:rPr lang="ru-RU" dirty="0" err="1"/>
              <a:t>іграх</a:t>
            </a:r>
            <a:r>
              <a:rPr lang="ru-RU" dirty="0"/>
              <a:t>, </a:t>
            </a:r>
            <a:r>
              <a:rPr lang="ru-RU" dirty="0" err="1"/>
              <a:t>організаційні</a:t>
            </a:r>
            <a:r>
              <a:rPr lang="ru-RU" dirty="0"/>
              <a:t> </a:t>
            </a:r>
            <a:r>
              <a:rPr lang="ru-RU" dirty="0" err="1"/>
              <a:t>діаграми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Ознаки</a:t>
            </a:r>
            <a:r>
              <a:rPr lang="ru-RU" b="1" dirty="0" smtClean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патерну</a:t>
            </a:r>
            <a:r>
              <a:rPr lang="ru-RU" b="1" dirty="0"/>
              <a:t> Компоновщик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з </a:t>
            </a:r>
            <a:r>
              <a:rPr lang="ru-RU" b="1" dirty="0" err="1"/>
              <a:t>об'єктів</a:t>
            </a:r>
            <a:r>
              <a:rPr lang="ru-RU" b="1" dirty="0"/>
              <a:t> </a:t>
            </a:r>
            <a:r>
              <a:rPr lang="ru-RU" b="1" dirty="0" err="1"/>
              <a:t>будується</a:t>
            </a:r>
            <a:r>
              <a:rPr lang="ru-RU" b="1" dirty="0"/>
              <a:t> древовидна </a:t>
            </a:r>
            <a:r>
              <a:rPr lang="ru-RU" b="1" dirty="0" smtClean="0"/>
              <a:t>структура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/>
              <a:t>з </a:t>
            </a:r>
            <a:r>
              <a:rPr lang="ru-RU" b="1" dirty="0" err="1"/>
              <a:t>усіма</a:t>
            </a:r>
            <a:r>
              <a:rPr lang="ru-RU" b="1" dirty="0"/>
              <a:t> </a:t>
            </a:r>
            <a:r>
              <a:rPr lang="ru-RU" b="1" dirty="0" err="1"/>
              <a:t>елементами</a:t>
            </a:r>
            <a:r>
              <a:rPr lang="ru-RU" b="1" dirty="0"/>
              <a:t> (і </a:t>
            </a:r>
            <a:r>
              <a:rPr lang="ru-RU" b="1" dirty="0" err="1"/>
              <a:t>окремими</a:t>
            </a:r>
            <a:r>
              <a:rPr lang="ru-RU" b="1" dirty="0"/>
              <a:t>, і </a:t>
            </a:r>
            <a:r>
              <a:rPr lang="ru-RU" b="1" dirty="0" err="1"/>
              <a:t>груповими</a:t>
            </a:r>
            <a:r>
              <a:rPr lang="ru-RU" b="1" dirty="0"/>
              <a:t>) </a:t>
            </a:r>
            <a:r>
              <a:rPr lang="ru-RU" b="1" dirty="0" err="1"/>
              <a:t>працюють</a:t>
            </a:r>
            <a:r>
              <a:rPr lang="ru-RU" b="1" dirty="0"/>
              <a:t> через один і той же </a:t>
            </a:r>
            <a:r>
              <a:rPr lang="ru-RU" b="1" dirty="0" err="1" smtClean="0"/>
              <a:t>інтерфейс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Якщо</a:t>
            </a:r>
            <a:r>
              <a:rPr lang="ru-RU" b="1" dirty="0" smtClean="0"/>
              <a:t>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дозволити</a:t>
            </a:r>
            <a:r>
              <a:rPr lang="ru-RU" b="1" dirty="0"/>
              <a:t> </a:t>
            </a:r>
            <a:r>
              <a:rPr lang="ru-RU" b="1" dirty="0" err="1"/>
              <a:t>клієнту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з </a:t>
            </a:r>
            <a:r>
              <a:rPr lang="ru-RU" b="1" dirty="0" err="1"/>
              <a:t>групами</a:t>
            </a:r>
            <a:r>
              <a:rPr lang="ru-RU" b="1" dirty="0"/>
              <a:t> </a:t>
            </a:r>
            <a:r>
              <a:rPr lang="ru-RU" b="1" dirty="0" err="1"/>
              <a:t>об'єктів</a:t>
            </a:r>
            <a:r>
              <a:rPr lang="ru-RU" b="1" dirty="0"/>
              <a:t> так само, як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одиночними</a:t>
            </a:r>
            <a:r>
              <a:rPr lang="ru-RU" b="1" dirty="0"/>
              <a:t> </a:t>
            </a:r>
            <a:r>
              <a:rPr lang="ru-RU" b="1" dirty="0" err="1"/>
              <a:t>об'єктами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46" y="160338"/>
            <a:ext cx="3601484" cy="642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08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0923" y="1432244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0445" y="3275112"/>
            <a:ext cx="5724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solidFill>
                  <a:schemeClr val="tx1"/>
                </a:solidFill>
              </a:rPr>
              <a:t>Більше про </a:t>
            </a:r>
            <a:r>
              <a:rPr lang="uk-UA" dirty="0" err="1" smtClean="0">
                <a:solidFill>
                  <a:schemeClr val="tx1"/>
                </a:solidFill>
              </a:rPr>
              <a:t>патерни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://refactoring.guru/ru/design-patterns/python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Патерни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186262" indent="0">
              <a:buNone/>
            </a:pPr>
            <a:r>
              <a:rPr lang="uk-UA" dirty="0" smtClean="0"/>
              <a:t>Отже ми вже взнали що </a:t>
            </a:r>
            <a:r>
              <a:rPr lang="uk-UA" dirty="0" err="1" smtClean="0"/>
              <a:t>пайтон</a:t>
            </a:r>
            <a:r>
              <a:rPr lang="uk-UA" dirty="0" smtClean="0"/>
              <a:t> підтримує майже всі доступні уяві парадигми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небезпеку</a:t>
            </a:r>
            <a:r>
              <a:rPr lang="ru-RU" dirty="0" smtClean="0"/>
              <a:t> хаосу в </a:t>
            </a:r>
            <a:r>
              <a:rPr lang="ru-RU" dirty="0" err="1" smtClean="0"/>
              <a:t>коді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принципам </a:t>
            </a:r>
            <a:r>
              <a:rPr lang="ru-RU" dirty="0" err="1" smtClean="0"/>
              <a:t>солід</a:t>
            </a:r>
            <a:r>
              <a:rPr lang="ru-RU" dirty="0" smtClean="0"/>
              <a:t> </a:t>
            </a:r>
            <a:r>
              <a:rPr lang="ru-RU" dirty="0" err="1" smtClean="0"/>
              <a:t>життя</a:t>
            </a:r>
            <a:r>
              <a:rPr lang="ru-RU" dirty="0" smtClean="0"/>
              <a:t> повинно </a:t>
            </a:r>
            <a:r>
              <a:rPr lang="ru-RU" dirty="0" err="1" smtClean="0"/>
              <a:t>ставати</a:t>
            </a:r>
            <a:r>
              <a:rPr lang="ru-RU" dirty="0" smtClean="0"/>
              <a:t> </a:t>
            </a:r>
            <a:r>
              <a:rPr lang="ru-RU" dirty="0" err="1" smtClean="0"/>
              <a:t>краще</a:t>
            </a:r>
            <a:r>
              <a:rPr lang="ru-RU" dirty="0" smtClean="0"/>
              <a:t>.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принципів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та </a:t>
            </a:r>
            <a:r>
              <a:rPr lang="ru-RU" dirty="0" err="1" smtClean="0"/>
              <a:t>поєднання</a:t>
            </a:r>
            <a:r>
              <a:rPr lang="ru-RU" dirty="0" smtClean="0"/>
              <a:t> парадигм </a:t>
            </a:r>
            <a:r>
              <a:rPr lang="ru-RU" dirty="0" err="1" smtClean="0"/>
              <a:t>призвело</a:t>
            </a:r>
            <a:r>
              <a:rPr lang="ru-RU" dirty="0" smtClean="0"/>
              <a:t> до </a:t>
            </a:r>
            <a:r>
              <a:rPr lang="ru-RU" dirty="0" err="1" smtClean="0"/>
              <a:t>появи</a:t>
            </a:r>
            <a:r>
              <a:rPr lang="ru-RU" dirty="0" smtClean="0"/>
              <a:t> </a:t>
            </a:r>
            <a:r>
              <a:rPr lang="ru-RU" dirty="0" err="1" smtClean="0"/>
              <a:t>стандартних</a:t>
            </a:r>
            <a:r>
              <a:rPr lang="ru-RU" dirty="0" smtClean="0"/>
              <a:t> </a:t>
            </a:r>
            <a:r>
              <a:rPr lang="ru-RU" dirty="0" err="1" smtClean="0"/>
              <a:t>патернів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типове</a:t>
            </a:r>
            <a:r>
              <a:rPr lang="ru-RU" b="1" dirty="0"/>
              <a:t> </a:t>
            </a:r>
            <a:r>
              <a:rPr lang="ru-RU" b="1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особливості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:</a:t>
            </a:r>
          </a:p>
          <a:p>
            <a:r>
              <a:rPr lang="ru-RU" dirty="0" smtClean="0"/>
              <a:t>Не </a:t>
            </a:r>
            <a:r>
              <a:rPr lang="ru-RU" dirty="0"/>
              <a:t>є готовим кодом, а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концепцією</a:t>
            </a:r>
            <a:r>
              <a:rPr lang="ru-RU" dirty="0"/>
              <a:t>, яку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адаптувати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smtClean="0"/>
              <a:t>потреби.</a:t>
            </a:r>
          </a:p>
          <a:p>
            <a:r>
              <a:rPr lang="ru-RU" dirty="0" err="1" smtClean="0"/>
              <a:t>Допомагає</a:t>
            </a:r>
            <a:r>
              <a:rPr lang="ru-RU" dirty="0" smtClean="0"/>
              <a:t> </a:t>
            </a:r>
            <a:r>
              <a:rPr lang="ru-RU" dirty="0" err="1"/>
              <a:t>стандартизувати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типових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у </a:t>
            </a:r>
            <a:r>
              <a:rPr lang="ru-RU" dirty="0" err="1"/>
              <a:t>розробці</a:t>
            </a:r>
            <a:r>
              <a:rPr lang="ru-RU" dirty="0"/>
              <a:t> </a:t>
            </a:r>
            <a:r>
              <a:rPr lang="ru-RU" dirty="0" smtClean="0"/>
              <a:t>ПЗ.</a:t>
            </a:r>
          </a:p>
          <a:p>
            <a:r>
              <a:rPr lang="ru-RU" dirty="0" err="1" smtClean="0"/>
              <a:t>Полегшує</a:t>
            </a:r>
            <a:r>
              <a:rPr lang="ru-RU" dirty="0" smtClean="0"/>
              <a:t> </a:t>
            </a:r>
            <a:r>
              <a:rPr lang="ru-RU" dirty="0" err="1"/>
              <a:t>підтримку</a:t>
            </a:r>
            <a:r>
              <a:rPr lang="ru-RU" dirty="0"/>
              <a:t> та </a:t>
            </a:r>
            <a:r>
              <a:rPr lang="ru-RU" dirty="0" err="1"/>
              <a:t>масштабування</a:t>
            </a:r>
            <a:r>
              <a:rPr lang="ru-RU" dirty="0"/>
              <a:t> коду, </a:t>
            </a:r>
            <a:r>
              <a:rPr lang="ru-RU" dirty="0" err="1"/>
              <a:t>роблячи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зрозумілим</a:t>
            </a:r>
            <a:r>
              <a:rPr lang="ru-RU" dirty="0"/>
              <a:t> для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" name="Picture 2" descr="Spaghetti Code — What is it and How we avoid it? | by Thin Nguyen Duy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61" y="1131408"/>
            <a:ext cx="58293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Історія </a:t>
            </a:r>
            <a:r>
              <a:rPr lang="ru-RU" dirty="0" err="1" smtClean="0"/>
              <a:t>п</a:t>
            </a:r>
            <a:r>
              <a:rPr lang="ru-RU" dirty="0" err="1" smtClean="0"/>
              <a:t>атернів</a:t>
            </a:r>
            <a:r>
              <a:rPr lang="ru-RU" dirty="0" smtClean="0"/>
              <a:t> </a:t>
            </a:r>
            <a:r>
              <a:rPr lang="ru-RU" dirty="0" err="1" smtClean="0"/>
              <a:t>проектування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з’явилася</a:t>
            </a:r>
            <a:r>
              <a:rPr lang="ru-RU" b="1" dirty="0"/>
              <a:t> </a:t>
            </a:r>
            <a:r>
              <a:rPr lang="ru-RU" b="1" dirty="0" err="1"/>
              <a:t>концепція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?</a:t>
            </a:r>
          </a:p>
          <a:p>
            <a:r>
              <a:rPr lang="ru-RU" b="1" dirty="0" smtClean="0"/>
              <a:t>Кристофер </a:t>
            </a:r>
            <a:r>
              <a:rPr lang="ru-RU" b="1" dirty="0" err="1"/>
              <a:t>Александер</a:t>
            </a:r>
            <a:r>
              <a:rPr lang="ru-RU" dirty="0"/>
              <a:t> — перший, </a:t>
            </a:r>
            <a:r>
              <a:rPr lang="ru-RU" dirty="0" err="1"/>
              <a:t>хто</a:t>
            </a:r>
            <a:r>
              <a:rPr lang="ru-RU" dirty="0"/>
              <a:t> описав </a:t>
            </a:r>
            <a:r>
              <a:rPr lang="ru-RU" dirty="0" err="1"/>
              <a:t>концепцію</a:t>
            </a:r>
            <a:r>
              <a:rPr lang="ru-RU" dirty="0"/>
              <a:t> </a:t>
            </a:r>
            <a:r>
              <a:rPr lang="ru-RU" dirty="0" err="1"/>
              <a:t>патернів</a:t>
            </a:r>
            <a:r>
              <a:rPr lang="ru-RU" dirty="0"/>
              <a:t>, але не в </a:t>
            </a:r>
            <a:r>
              <a:rPr lang="ru-RU" dirty="0" err="1"/>
              <a:t>програмуванні</a:t>
            </a:r>
            <a:r>
              <a:rPr lang="ru-RU" dirty="0"/>
              <a:t>! У 1977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написав книгу </a:t>
            </a:r>
            <a:r>
              <a:rPr lang="ru-RU" i="1" dirty="0" smtClean="0"/>
              <a:t>«</a:t>
            </a:r>
            <a:r>
              <a:rPr lang="en-US" i="1" dirty="0"/>
              <a:t>A Pattern Language</a:t>
            </a:r>
            <a:r>
              <a:rPr lang="ru-RU" i="1" dirty="0" smtClean="0"/>
              <a:t>»</a:t>
            </a:r>
            <a:r>
              <a:rPr lang="en-US" dirty="0" smtClean="0"/>
              <a:t>, </a:t>
            </a:r>
            <a:r>
              <a:rPr lang="ru-RU" dirty="0"/>
              <a:t>де </a:t>
            </a:r>
            <a:r>
              <a:rPr lang="ru-RU" dirty="0" err="1"/>
              <a:t>розглядав</a:t>
            </a:r>
            <a:r>
              <a:rPr lang="ru-RU" dirty="0"/>
              <a:t> </a:t>
            </a:r>
            <a:r>
              <a:rPr lang="ru-RU" b="1" dirty="0" err="1"/>
              <a:t>архітектурні</a:t>
            </a:r>
            <a:r>
              <a:rPr lang="ru-RU" b="1" dirty="0"/>
              <a:t> </a:t>
            </a:r>
            <a:r>
              <a:rPr lang="ru-RU" b="1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міст</a:t>
            </a:r>
            <a:r>
              <a:rPr lang="ru-RU" dirty="0"/>
              <a:t> і </a:t>
            </a:r>
            <a:r>
              <a:rPr lang="ru-RU" dirty="0" err="1" smtClean="0"/>
              <a:t>будівель</a:t>
            </a:r>
            <a:r>
              <a:rPr lang="ru-RU" dirty="0" smtClean="0"/>
              <a:t>. У </a:t>
            </a:r>
            <a:r>
              <a:rPr lang="ru-RU" dirty="0" err="1"/>
              <a:t>книзі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запропоновано</a:t>
            </a:r>
            <a:r>
              <a:rPr lang="ru-RU" dirty="0"/>
              <a:t> </a:t>
            </a:r>
            <a:r>
              <a:rPr lang="ru-RU" b="1" dirty="0"/>
              <a:t>«</a:t>
            </a:r>
            <a:r>
              <a:rPr lang="ru-RU" b="1" dirty="0" err="1"/>
              <a:t>мову</a:t>
            </a:r>
            <a:r>
              <a:rPr lang="ru-RU" b="1" dirty="0"/>
              <a:t> </a:t>
            </a:r>
            <a:r>
              <a:rPr lang="ru-RU" b="1" dirty="0" err="1"/>
              <a:t>шаблонів</a:t>
            </a:r>
            <a:r>
              <a:rPr lang="ru-RU" b="1" dirty="0"/>
              <a:t>»</a:t>
            </a:r>
            <a:r>
              <a:rPr lang="ru-RU" dirty="0"/>
              <a:t> для </a:t>
            </a:r>
            <a:r>
              <a:rPr lang="ru-RU" dirty="0" err="1"/>
              <a:t>архітектури</a:t>
            </a:r>
            <a:r>
              <a:rPr lang="ru-RU" dirty="0"/>
              <a:t>, де </a:t>
            </a:r>
            <a:r>
              <a:rPr lang="ru-RU" b="1" dirty="0" err="1"/>
              <a:t>кожен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</a:t>
            </a:r>
            <a:r>
              <a:rPr lang="ru-RU" b="1" dirty="0" err="1"/>
              <a:t>вирішував</a:t>
            </a:r>
            <a:r>
              <a:rPr lang="ru-RU" b="1" dirty="0"/>
              <a:t> </a:t>
            </a:r>
            <a:r>
              <a:rPr lang="ru-RU" b="1" dirty="0" err="1"/>
              <a:t>конкретну</a:t>
            </a:r>
            <a:r>
              <a:rPr lang="ru-RU" b="1" dirty="0"/>
              <a:t> проблему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«</a:t>
            </a:r>
            <a:r>
              <a:rPr lang="ru-RU" dirty="0" err="1"/>
              <a:t>Якої</a:t>
            </a:r>
            <a:r>
              <a:rPr lang="ru-RU" dirty="0"/>
              <a:t> </a:t>
            </a:r>
            <a:r>
              <a:rPr lang="ru-RU" dirty="0" err="1"/>
              <a:t>висоти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вікна</a:t>
            </a:r>
            <a:r>
              <a:rPr lang="ru-RU" dirty="0"/>
              <a:t>?» </a:t>
            </a:r>
            <a:r>
              <a:rPr lang="ru-RU" dirty="0" err="1"/>
              <a:t>або</a:t>
            </a:r>
            <a:r>
              <a:rPr lang="ru-RU" dirty="0"/>
              <a:t> «</a:t>
            </a:r>
            <a:r>
              <a:rPr lang="ru-RU" dirty="0" err="1"/>
              <a:t>Скільки</a:t>
            </a:r>
            <a:r>
              <a:rPr lang="ru-RU" dirty="0"/>
              <a:t> </a:t>
            </a:r>
            <a:r>
              <a:rPr lang="ru-RU" dirty="0" err="1"/>
              <a:t>зелених</a:t>
            </a:r>
            <a:r>
              <a:rPr lang="ru-RU" dirty="0"/>
              <a:t> зон </a:t>
            </a:r>
            <a:r>
              <a:rPr lang="ru-RU" dirty="0" err="1"/>
              <a:t>потрібно</a:t>
            </a:r>
            <a:r>
              <a:rPr lang="ru-RU" dirty="0"/>
              <a:t> в </a:t>
            </a:r>
            <a:r>
              <a:rPr lang="ru-RU" dirty="0" err="1"/>
              <a:t>мікрорайоні</a:t>
            </a:r>
            <a:r>
              <a:rPr lang="ru-RU" dirty="0" smtClean="0"/>
              <a:t>?»).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/>
              <a:t>ідея</a:t>
            </a:r>
            <a:r>
              <a:rPr lang="ru-RU" dirty="0"/>
              <a:t> </a:t>
            </a:r>
            <a:r>
              <a:rPr lang="ru-RU" dirty="0" err="1"/>
              <a:t>надихнула</a:t>
            </a:r>
            <a:r>
              <a:rPr lang="ru-RU" dirty="0"/>
              <a:t> </a:t>
            </a:r>
            <a:r>
              <a:rPr lang="ru-RU" dirty="0" err="1"/>
              <a:t>програмістів</a:t>
            </a:r>
            <a:r>
              <a:rPr lang="ru-RU" dirty="0"/>
              <a:t>!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490335" y="3047080"/>
            <a:ext cx="5407497" cy="3640800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dirty="0"/>
              <a:t>У 1994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b="1" dirty="0" err="1"/>
              <a:t>Еріх</a:t>
            </a:r>
            <a:r>
              <a:rPr lang="ru-RU" b="1" dirty="0"/>
              <a:t> Гамма, </a:t>
            </a:r>
            <a:r>
              <a:rPr lang="ru-RU" b="1" dirty="0" err="1"/>
              <a:t>Річард</a:t>
            </a:r>
            <a:r>
              <a:rPr lang="ru-RU" b="1" dirty="0"/>
              <a:t> </a:t>
            </a:r>
            <a:r>
              <a:rPr lang="ru-RU" b="1" dirty="0" err="1"/>
              <a:t>Хелм</a:t>
            </a:r>
            <a:r>
              <a:rPr lang="ru-RU" b="1" dirty="0"/>
              <a:t>, Ральф Джонсон і Джон </a:t>
            </a:r>
            <a:r>
              <a:rPr lang="ru-RU" b="1" dirty="0" err="1"/>
              <a:t>Вліссидес</a:t>
            </a:r>
            <a:r>
              <a:rPr lang="ru-RU" dirty="0"/>
              <a:t> написали книгу</a:t>
            </a:r>
            <a:r>
              <a:rPr lang="ru-RU" dirty="0" smtClean="0"/>
              <a:t>: </a:t>
            </a:r>
            <a:r>
              <a:rPr lang="ru-RU" i="1" dirty="0" smtClean="0"/>
              <a:t>«</a:t>
            </a:r>
            <a:r>
              <a:rPr lang="en-US" i="1" dirty="0"/>
              <a:t>Design Patterns: Elements of Reusable Object-Oriented Software</a:t>
            </a:r>
            <a:r>
              <a:rPr lang="ru-RU" i="1" dirty="0" smtClean="0"/>
              <a:t>»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Вона </a:t>
            </a:r>
            <a:r>
              <a:rPr lang="ru-RU" dirty="0" err="1"/>
              <a:t>містила</a:t>
            </a:r>
            <a:r>
              <a:rPr lang="ru-RU" dirty="0"/>
              <a:t> </a:t>
            </a:r>
            <a:r>
              <a:rPr lang="ru-RU" b="1" dirty="0"/>
              <a:t>23 </a:t>
            </a: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патерни</a:t>
            </a:r>
            <a:r>
              <a:rPr lang="ru-RU" dirty="0"/>
              <a:t> для </a:t>
            </a:r>
            <a:r>
              <a:rPr lang="ru-RU" b="1" dirty="0" err="1"/>
              <a:t>об'єктно-орієнтованого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 (ООП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Оригінальна</a:t>
            </a:r>
            <a:r>
              <a:rPr lang="ru-RU" dirty="0" smtClean="0"/>
              <a:t> </a:t>
            </a:r>
            <a:r>
              <a:rPr lang="ru-RU" dirty="0" err="1"/>
              <a:t>назва</a:t>
            </a:r>
            <a:r>
              <a:rPr lang="ru-RU" dirty="0"/>
              <a:t> книги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</a:t>
            </a:r>
            <a:r>
              <a:rPr lang="ru-RU" dirty="0" err="1"/>
              <a:t>довгою</a:t>
            </a:r>
            <a:r>
              <a:rPr lang="ru-RU" dirty="0"/>
              <a:t>, тому </a:t>
            </a:r>
            <a:r>
              <a:rPr lang="ru-RU" dirty="0" err="1"/>
              <a:t>її</a:t>
            </a:r>
            <a:r>
              <a:rPr lang="ru-RU" dirty="0"/>
              <a:t> стали </a:t>
            </a:r>
            <a:r>
              <a:rPr lang="ru-RU" dirty="0" err="1"/>
              <a:t>називати</a:t>
            </a:r>
            <a:r>
              <a:rPr lang="ru-RU" dirty="0"/>
              <a:t> </a:t>
            </a:r>
            <a:r>
              <a:rPr lang="ru-RU" b="1" dirty="0"/>
              <a:t>«</a:t>
            </a:r>
            <a:r>
              <a:rPr lang="en-US" b="1" dirty="0"/>
              <a:t>book by the Gang of Four»</a:t>
            </a:r>
            <a:r>
              <a:rPr lang="en-US" dirty="0"/>
              <a:t>, </a:t>
            </a:r>
            <a:r>
              <a:rPr lang="ru-RU" dirty="0" err="1"/>
              <a:t>або</a:t>
            </a:r>
            <a:r>
              <a:rPr lang="ru-RU" dirty="0"/>
              <a:t> просто </a:t>
            </a:r>
            <a:r>
              <a:rPr lang="ru-RU" b="1" dirty="0"/>
              <a:t>«</a:t>
            </a:r>
            <a:r>
              <a:rPr lang="en-US" b="1" dirty="0" err="1"/>
              <a:t>GoF</a:t>
            </a:r>
            <a:r>
              <a:rPr lang="en-US" b="1" dirty="0"/>
              <a:t> book»</a:t>
            </a:r>
            <a:r>
              <a:rPr lang="en-US" dirty="0"/>
              <a:t>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C:\Users\georg\AppData\Local\Temp\{6F9305E8-9B7C-4394-B2C2-DBA75797B527}.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234" y="465137"/>
            <a:ext cx="4444705" cy="25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 smtClean="0"/>
              <a:t>Патерни</a:t>
            </a:r>
            <a:r>
              <a:rPr lang="ru-RU" dirty="0" smtClean="0"/>
              <a:t> </a:t>
            </a: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поділяються</a:t>
            </a:r>
            <a:r>
              <a:rPr lang="ru-RU" dirty="0"/>
              <a:t> на </a:t>
            </a:r>
            <a:r>
              <a:rPr lang="ru-RU" b="1" dirty="0"/>
              <a:t>три </a:t>
            </a: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категорії</a:t>
            </a:r>
            <a:r>
              <a:rPr lang="ru-RU" dirty="0"/>
              <a:t>:</a:t>
            </a:r>
          </a:p>
          <a:p>
            <a:r>
              <a:rPr lang="ru-RU" b="1" dirty="0" err="1" smtClean="0"/>
              <a:t>Порождувальні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Creational)</a:t>
            </a:r>
            <a:r>
              <a:rPr lang="en-US" dirty="0"/>
              <a:t> – </a:t>
            </a:r>
            <a:r>
              <a:rPr lang="ru-RU" dirty="0" err="1"/>
              <a:t>відповідають</a:t>
            </a:r>
            <a:r>
              <a:rPr lang="ru-RU" dirty="0"/>
              <a:t> за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 smtClean="0"/>
              <a:t>об'єктів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Структурні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Structural)</a:t>
            </a:r>
            <a:r>
              <a:rPr lang="en-US" dirty="0"/>
              <a:t> – </a:t>
            </a:r>
            <a:r>
              <a:rPr lang="ru-RU" dirty="0" err="1"/>
              <a:t>визначають</a:t>
            </a:r>
            <a:r>
              <a:rPr lang="ru-RU" dirty="0"/>
              <a:t>, як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ru-RU" dirty="0" err="1"/>
              <a:t>взаємодіють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smtClean="0"/>
              <a:t>собою.</a:t>
            </a:r>
          </a:p>
          <a:p>
            <a:r>
              <a:rPr lang="ru-RU" b="1" dirty="0" err="1" smtClean="0"/>
              <a:t>Поведенкові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Behavioral)</a:t>
            </a:r>
            <a:r>
              <a:rPr lang="en-US" dirty="0"/>
              <a:t> – </a:t>
            </a:r>
            <a:r>
              <a:rPr lang="ru-RU" dirty="0" err="1"/>
              <a:t>описують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6479702" y="1572075"/>
            <a:ext cx="5333200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рівні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endParaRPr lang="ru-RU" b="1" dirty="0"/>
          </a:p>
          <a:p>
            <a:r>
              <a:rPr lang="ru-RU" dirty="0" err="1"/>
              <a:t>і</a:t>
            </a:r>
            <a:r>
              <a:rPr lang="ru-RU" b="1" dirty="0" err="1" smtClean="0"/>
              <a:t>діоми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Idioms)</a:t>
            </a:r>
            <a:r>
              <a:rPr lang="en-US" dirty="0"/>
              <a:t> – </a:t>
            </a:r>
            <a:r>
              <a:rPr lang="ru-RU" dirty="0" err="1"/>
              <a:t>найпростіший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, </a:t>
            </a:r>
            <a:r>
              <a:rPr lang="ru-RU" dirty="0" err="1"/>
              <a:t>характерний</a:t>
            </a:r>
            <a:r>
              <a:rPr lang="ru-RU" dirty="0"/>
              <a:t> для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Патерни</a:t>
            </a:r>
            <a:r>
              <a:rPr lang="ru-RU" b="1" dirty="0" smtClean="0"/>
              <a:t> </a:t>
            </a:r>
            <a:r>
              <a:rPr lang="ru-RU" b="1" dirty="0" err="1"/>
              <a:t>проєктування</a:t>
            </a:r>
            <a:r>
              <a:rPr lang="ru-RU" b="1" dirty="0"/>
              <a:t> (</a:t>
            </a:r>
            <a:r>
              <a:rPr lang="en-US" b="1" dirty="0"/>
              <a:t>Design Patterns)</a:t>
            </a:r>
            <a:r>
              <a:rPr lang="en-US" dirty="0"/>
              <a:t> – </a:t>
            </a:r>
            <a:r>
              <a:rPr lang="ru-RU" dirty="0" err="1"/>
              <a:t>вирішують</a:t>
            </a:r>
            <a:r>
              <a:rPr lang="ru-RU" dirty="0"/>
              <a:t> </a:t>
            </a:r>
            <a:r>
              <a:rPr lang="ru-RU" dirty="0" err="1"/>
              <a:t>типові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 </a:t>
            </a:r>
            <a:r>
              <a:rPr lang="ru-RU" dirty="0" smtClean="0"/>
              <a:t>ООП.</a:t>
            </a:r>
          </a:p>
          <a:p>
            <a:r>
              <a:rPr lang="ru-RU" b="1" dirty="0" err="1" smtClean="0"/>
              <a:t>Архітектурні</a:t>
            </a:r>
            <a:r>
              <a:rPr lang="ru-RU" b="1" dirty="0" smtClean="0"/>
              <a:t> </a:t>
            </a:r>
            <a:r>
              <a:rPr lang="ru-RU" b="1" dirty="0" err="1"/>
              <a:t>патерни</a:t>
            </a:r>
            <a:r>
              <a:rPr lang="ru-RU" b="1" dirty="0"/>
              <a:t> (</a:t>
            </a:r>
            <a:r>
              <a:rPr lang="en-US" b="1" dirty="0"/>
              <a:t>Architectural Patterns)</a:t>
            </a:r>
            <a:r>
              <a:rPr lang="en-US" dirty="0"/>
              <a:t> – </a:t>
            </a:r>
            <a:r>
              <a:rPr lang="ru-RU" dirty="0" err="1"/>
              <a:t>формують</a:t>
            </a:r>
            <a:r>
              <a:rPr lang="ru-RU" dirty="0"/>
              <a:t> структуру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9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 err="1"/>
              <a:t>Ідіоми</a:t>
            </a:r>
            <a:r>
              <a:rPr lang="ru-RU" b="1" dirty="0"/>
              <a:t> (</a:t>
            </a:r>
            <a:r>
              <a:rPr lang="en-US" b="1" dirty="0"/>
              <a:t>Idioms) – </a:t>
            </a:r>
            <a:r>
              <a:rPr lang="ru-RU" b="1" dirty="0" err="1"/>
              <a:t>найнижчий</a:t>
            </a:r>
            <a:r>
              <a:rPr lang="ru-RU" b="1" dirty="0"/>
              <a:t> </a:t>
            </a:r>
            <a:r>
              <a:rPr lang="ru-RU" b="1" dirty="0" err="1" smtClean="0"/>
              <a:t>рівень</a:t>
            </a:r>
            <a:endParaRPr lang="ru-RU" dirty="0" smtClean="0"/>
          </a:p>
          <a:p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b="1" dirty="0" err="1"/>
              <a:t>стилі</a:t>
            </a:r>
            <a:r>
              <a:rPr lang="ru-RU" b="1" dirty="0"/>
              <a:t> </a:t>
            </a:r>
            <a:r>
              <a:rPr lang="ru-RU" b="1" dirty="0" err="1"/>
              <a:t>написання</a:t>
            </a:r>
            <a:r>
              <a:rPr lang="ru-RU" b="1" dirty="0"/>
              <a:t> коду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характерні</a:t>
            </a:r>
            <a:r>
              <a:rPr lang="ru-RU" dirty="0"/>
              <a:t> для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</a:t>
            </a:r>
            <a:r>
              <a:rPr lang="ru-RU" dirty="0"/>
              <a:t>є </a:t>
            </a:r>
            <a:r>
              <a:rPr lang="ru-RU" dirty="0" err="1"/>
              <a:t>універсальними</a:t>
            </a:r>
            <a:r>
              <a:rPr lang="ru-RU" dirty="0"/>
              <a:t> – </a:t>
            </a:r>
            <a:r>
              <a:rPr lang="ru-RU" dirty="0" err="1"/>
              <a:t>працюють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рамках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Приклади</a:t>
            </a:r>
            <a:r>
              <a:rPr lang="ru-RU" b="1" dirty="0" smtClean="0"/>
              <a:t>:</a:t>
            </a:r>
            <a:endParaRPr lang="ru-RU" dirty="0" smtClean="0"/>
          </a:p>
          <a:p>
            <a:r>
              <a:rPr lang="en-US" b="1" dirty="0" smtClean="0"/>
              <a:t>Python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with open() </a:t>
            </a:r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з файлами</a:t>
            </a:r>
            <a:r>
              <a:rPr lang="ru-RU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C++:</a:t>
            </a:r>
            <a:r>
              <a:rPr lang="en-US" dirty="0"/>
              <a:t> RAII (Resource Acquisition Is Initialization) – </a:t>
            </a:r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smtClean="0"/>
              <a:t>ресурсами.</a:t>
            </a:r>
          </a:p>
          <a:p>
            <a:r>
              <a:rPr lang="en-US" b="1" dirty="0" smtClean="0"/>
              <a:t>JavaScript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замикань</a:t>
            </a:r>
            <a:r>
              <a:rPr lang="ru-RU" dirty="0"/>
              <a:t> (</a:t>
            </a:r>
            <a:r>
              <a:rPr lang="en-US" dirty="0"/>
              <a:t>closure).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6479702" y="1572075"/>
            <a:ext cx="5333200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Патерни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r>
              <a:rPr lang="ru-RU" b="1" dirty="0"/>
              <a:t> (</a:t>
            </a:r>
            <a:r>
              <a:rPr lang="en-US" b="1" dirty="0"/>
              <a:t>Design Patterns) – </a:t>
            </a:r>
            <a:r>
              <a:rPr lang="ru-RU" b="1" dirty="0" err="1"/>
              <a:t>середній</a:t>
            </a:r>
            <a:r>
              <a:rPr lang="ru-RU" b="1" dirty="0"/>
              <a:t> </a:t>
            </a:r>
            <a:r>
              <a:rPr lang="ru-RU" b="1" dirty="0" err="1" smtClean="0"/>
              <a:t>рівень</a:t>
            </a:r>
            <a:endParaRPr lang="en-US" dirty="0" smtClean="0"/>
          </a:p>
          <a:p>
            <a:r>
              <a:rPr lang="ru-RU" dirty="0" err="1" smtClean="0"/>
              <a:t>Універсальні</a:t>
            </a:r>
            <a:r>
              <a:rPr lang="ru-RU" dirty="0" smtClean="0"/>
              <a:t> </a:t>
            </a:r>
            <a:r>
              <a:rPr lang="ru-RU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гнучкої</a:t>
            </a:r>
            <a:r>
              <a:rPr lang="ru-RU" dirty="0"/>
              <a:t> та </a:t>
            </a:r>
            <a:r>
              <a:rPr lang="ru-RU" dirty="0" err="1"/>
              <a:t>масштабованої</a:t>
            </a:r>
            <a:r>
              <a:rPr lang="ru-RU" dirty="0"/>
              <a:t> </a:t>
            </a:r>
            <a:r>
              <a:rPr lang="ru-RU" dirty="0" err="1" smtClean="0"/>
              <a:t>архітектури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ООП,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Приклади</a:t>
            </a:r>
            <a:r>
              <a:rPr lang="ru-RU" b="1" dirty="0" smtClean="0"/>
              <a:t>:</a:t>
            </a:r>
            <a:endParaRPr lang="en-US" dirty="0" smtClean="0"/>
          </a:p>
          <a:p>
            <a:r>
              <a:rPr lang="ru-RU" b="1" dirty="0" err="1" smtClean="0"/>
              <a:t>Порождувальні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/>
              <a:t>Singleton, Factory Method, </a:t>
            </a:r>
            <a:r>
              <a:rPr lang="en-US" dirty="0" smtClean="0"/>
              <a:t>Builder.</a:t>
            </a:r>
          </a:p>
          <a:p>
            <a:r>
              <a:rPr lang="ru-RU" b="1" dirty="0" err="1" smtClean="0"/>
              <a:t>Структурні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/>
              <a:t>Adapter, Decorator, </a:t>
            </a:r>
            <a:r>
              <a:rPr lang="en-US" dirty="0" smtClean="0"/>
              <a:t>Facade.</a:t>
            </a:r>
          </a:p>
          <a:p>
            <a:r>
              <a:rPr lang="ru-RU" b="1" dirty="0" err="1" smtClean="0"/>
              <a:t>Поведенкові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en-US" dirty="0"/>
              <a:t>Observer, Strategy, Command.</a:t>
            </a:r>
          </a:p>
        </p:txBody>
      </p:sp>
    </p:spTree>
    <p:extLst>
      <p:ext uri="{BB962C8B-B14F-4D97-AF65-F5344CB8AC3E}">
        <p14:creationId xmlns:p14="http://schemas.microsoft.com/office/powerpoint/2010/main" val="1880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Види</a:t>
            </a:r>
            <a:r>
              <a:rPr lang="ru-RU" b="1" dirty="0"/>
              <a:t> </a:t>
            </a:r>
            <a:r>
              <a:rPr lang="ru-RU" b="1" dirty="0" err="1"/>
              <a:t>патернів</a:t>
            </a:r>
            <a:r>
              <a:rPr lang="ru-RU" b="1" dirty="0"/>
              <a:t> </a:t>
            </a:r>
            <a:r>
              <a:rPr lang="ru-RU" b="1" dirty="0" err="1"/>
              <a:t>проєктування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854912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Архітектурні</a:t>
            </a:r>
            <a:r>
              <a:rPr lang="ru-RU" b="1" dirty="0"/>
              <a:t> </a:t>
            </a:r>
            <a:r>
              <a:rPr lang="ru-RU" b="1" dirty="0" err="1"/>
              <a:t>патерни</a:t>
            </a:r>
            <a:r>
              <a:rPr lang="ru-RU" b="1" dirty="0"/>
              <a:t> (</a:t>
            </a:r>
            <a:r>
              <a:rPr lang="en-US" b="1" dirty="0"/>
              <a:t>Architectural Patterns) – </a:t>
            </a:r>
            <a:r>
              <a:rPr lang="ru-RU" b="1" dirty="0" err="1"/>
              <a:t>найвищий</a:t>
            </a:r>
            <a:r>
              <a:rPr lang="ru-RU" b="1" dirty="0"/>
              <a:t> </a:t>
            </a:r>
            <a:r>
              <a:rPr lang="ru-RU" b="1" dirty="0" err="1" smtClean="0"/>
              <a:t>рівень</a:t>
            </a:r>
            <a:endParaRPr lang="en-US" dirty="0" smtClean="0"/>
          </a:p>
          <a:p>
            <a:r>
              <a:rPr lang="ru-RU" dirty="0" err="1" smtClean="0"/>
              <a:t>Патерни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b="1" dirty="0"/>
              <a:t>структуру </a:t>
            </a:r>
            <a:r>
              <a:rPr lang="ru-RU" b="1" dirty="0" err="1"/>
              <a:t>всієї</a:t>
            </a:r>
            <a:r>
              <a:rPr lang="ru-RU" b="1" dirty="0"/>
              <a:t> </a:t>
            </a:r>
            <a:r>
              <a:rPr lang="ru-RU" b="1" dirty="0" err="1" smtClean="0"/>
              <a:t>системи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b="1" dirty="0"/>
              <a:t>великих </a:t>
            </a:r>
            <a:r>
              <a:rPr lang="ru-RU" b="1" dirty="0" err="1"/>
              <a:t>проєктах</a:t>
            </a:r>
            <a:r>
              <a:rPr lang="ru-RU" dirty="0"/>
              <a:t> та </a:t>
            </a:r>
            <a:r>
              <a:rPr lang="ru-RU" b="1" dirty="0" err="1"/>
              <a:t>системній</a:t>
            </a:r>
            <a:r>
              <a:rPr lang="ru-RU" b="1" dirty="0"/>
              <a:t> </a:t>
            </a:r>
            <a:r>
              <a:rPr lang="ru-RU" b="1" dirty="0" err="1"/>
              <a:t>архітектурі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smtClean="0"/>
              <a:t> </a:t>
            </a:r>
            <a:r>
              <a:rPr lang="ru-RU" b="1" dirty="0" err="1" smtClean="0"/>
              <a:t>Приклади</a:t>
            </a:r>
            <a:r>
              <a:rPr lang="ru-RU" b="1" dirty="0" smtClean="0"/>
              <a:t>:</a:t>
            </a:r>
            <a:endParaRPr lang="en-US" dirty="0" smtClean="0"/>
          </a:p>
          <a:p>
            <a:r>
              <a:rPr lang="en-US" b="1" dirty="0" smtClean="0"/>
              <a:t>MVC </a:t>
            </a:r>
            <a:r>
              <a:rPr lang="en-US" b="1" dirty="0"/>
              <a:t>(Model-View-Controller)</a:t>
            </a:r>
            <a:r>
              <a:rPr lang="en-US" dirty="0"/>
              <a:t> –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на модель, </a:t>
            </a:r>
            <a:r>
              <a:rPr lang="ru-RU" dirty="0" err="1"/>
              <a:t>представлення</a:t>
            </a:r>
            <a:r>
              <a:rPr lang="ru-RU" dirty="0"/>
              <a:t> та </a:t>
            </a:r>
            <a:r>
              <a:rPr lang="ru-RU" dirty="0" smtClean="0"/>
              <a:t>контролер.</a:t>
            </a:r>
            <a:endParaRPr lang="en-US" dirty="0" smtClean="0"/>
          </a:p>
          <a:p>
            <a:r>
              <a:rPr lang="en-US" b="1" dirty="0" smtClean="0"/>
              <a:t>MVVM </a:t>
            </a:r>
            <a:r>
              <a:rPr lang="en-US" b="1" dirty="0"/>
              <a:t>(Model-View-</a:t>
            </a:r>
            <a:r>
              <a:rPr lang="en-US" b="1" dirty="0" err="1"/>
              <a:t>ViewModel</a:t>
            </a:r>
            <a:r>
              <a:rPr lang="en-US" b="1" dirty="0"/>
              <a:t>)</a:t>
            </a:r>
            <a:r>
              <a:rPr lang="en-US" dirty="0"/>
              <a:t> – </a:t>
            </a:r>
            <a:r>
              <a:rPr lang="ru-RU" dirty="0" err="1"/>
              <a:t>покращена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 </a:t>
            </a:r>
            <a:r>
              <a:rPr lang="en-US" dirty="0"/>
              <a:t>MVC </a:t>
            </a:r>
            <a:r>
              <a:rPr lang="ru-RU" dirty="0"/>
              <a:t>для </a:t>
            </a:r>
            <a:r>
              <a:rPr lang="en-US" dirty="0" smtClean="0"/>
              <a:t>UI/UX.</a:t>
            </a:r>
          </a:p>
          <a:p>
            <a:r>
              <a:rPr lang="en-US" b="1" dirty="0" err="1" smtClean="0"/>
              <a:t>Microservices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ru-RU" b="1" dirty="0" err="1"/>
              <a:t>Мікросервіси</a:t>
            </a:r>
            <a:r>
              <a:rPr lang="ru-RU" b="1" dirty="0"/>
              <a:t>)</a:t>
            </a:r>
            <a:r>
              <a:rPr lang="ru-RU" dirty="0"/>
              <a:t> – </a:t>
            </a:r>
            <a:r>
              <a:rPr lang="ru-RU" dirty="0" err="1"/>
              <a:t>розбиття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незалежні</a:t>
            </a:r>
            <a:r>
              <a:rPr lang="ru-RU" dirty="0"/>
              <a:t> </a:t>
            </a:r>
            <a:r>
              <a:rPr lang="ru-RU" dirty="0" err="1" smtClean="0"/>
              <a:t>сервіси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Event-Driven </a:t>
            </a:r>
            <a:r>
              <a:rPr lang="en-US" b="1" dirty="0"/>
              <a:t>Architecture (</a:t>
            </a:r>
            <a:r>
              <a:rPr lang="ru-RU" b="1" dirty="0" err="1"/>
              <a:t>Подієво-орієнтована</a:t>
            </a:r>
            <a:r>
              <a:rPr lang="ru-RU" b="1" dirty="0"/>
              <a:t> </a:t>
            </a:r>
            <a:r>
              <a:rPr lang="ru-RU" b="1" dirty="0" err="1"/>
              <a:t>архітектура</a:t>
            </a:r>
            <a:r>
              <a:rPr lang="ru-RU" b="1" dirty="0"/>
              <a:t>)</a:t>
            </a:r>
            <a:r>
              <a:rPr lang="ru-RU" dirty="0"/>
              <a:t> – система </a:t>
            </a:r>
            <a:r>
              <a:rPr lang="ru-RU" dirty="0" err="1"/>
              <a:t>реагує</a:t>
            </a:r>
            <a:r>
              <a:rPr lang="ru-RU" dirty="0"/>
              <a:t> на </a:t>
            </a:r>
            <a:r>
              <a:rPr lang="ru-RU" dirty="0" err="1" smtClean="0"/>
              <a:t>події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b="1" dirty="0" smtClean="0"/>
              <a:t>Layered </a:t>
            </a:r>
            <a:r>
              <a:rPr lang="en-US" b="1" dirty="0"/>
              <a:t>Architecture (</a:t>
            </a:r>
            <a:r>
              <a:rPr lang="ru-RU" b="1" dirty="0" err="1"/>
              <a:t>Багаторівнева</a:t>
            </a:r>
            <a:r>
              <a:rPr lang="ru-RU" b="1" dirty="0"/>
              <a:t> </a:t>
            </a:r>
            <a:r>
              <a:rPr lang="ru-RU" b="1" dirty="0" err="1"/>
              <a:t>архітектура</a:t>
            </a:r>
            <a:r>
              <a:rPr lang="ru-RU" b="1" dirty="0"/>
              <a:t>)</a:t>
            </a:r>
            <a:r>
              <a:rPr lang="ru-RU" dirty="0"/>
              <a:t> – </a:t>
            </a:r>
            <a:r>
              <a:rPr lang="ru-RU" dirty="0" err="1"/>
              <a:t>поділ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(</a:t>
            </a:r>
            <a:r>
              <a:rPr lang="en-US" dirty="0"/>
              <a:t>UI, </a:t>
            </a:r>
            <a:r>
              <a:rPr lang="ru-RU" dirty="0" err="1"/>
              <a:t>бізнес-логіка</a:t>
            </a:r>
            <a:r>
              <a:rPr lang="ru-RU" dirty="0"/>
              <a:t>, база </a:t>
            </a:r>
            <a:r>
              <a:rPr lang="ru-RU" dirty="0" err="1"/>
              <a:t>даних</a:t>
            </a:r>
            <a:r>
              <a:rPr lang="ru-RU" dirty="0"/>
              <a:t>).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4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Одинак</a:t>
            </a:r>
            <a:r>
              <a:rPr lang="ru-RU" dirty="0"/>
              <a:t> (</a:t>
            </a:r>
            <a:r>
              <a:rPr lang="en-US" dirty="0"/>
              <a:t>Singleton)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854912" cy="4800372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 err="1"/>
              <a:t>Одинак</a:t>
            </a:r>
            <a:r>
              <a:rPr lang="ru-RU" b="1" dirty="0"/>
              <a:t> (</a:t>
            </a:r>
            <a:r>
              <a:rPr lang="en-US" b="1" dirty="0"/>
              <a:t>Singleton)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порождувальний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ru-RU" b="1" dirty="0" err="1" smtClean="0"/>
              <a:t>Гарантує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у </a:t>
            </a:r>
            <a:r>
              <a:rPr lang="ru-RU" b="1" dirty="0" err="1"/>
              <a:t>класу</a:t>
            </a:r>
            <a:r>
              <a:rPr lang="ru-RU" b="1" dirty="0"/>
              <a:t> є </a:t>
            </a:r>
            <a:r>
              <a:rPr lang="ru-RU" b="1" dirty="0" err="1"/>
              <a:t>тільки</a:t>
            </a:r>
            <a:r>
              <a:rPr lang="ru-RU" b="1" dirty="0"/>
              <a:t> один </a:t>
            </a:r>
            <a:r>
              <a:rPr lang="ru-RU" b="1" dirty="0" err="1"/>
              <a:t>екземпляр</a:t>
            </a:r>
            <a:r>
              <a:rPr lang="ru-RU" b="1" dirty="0" smtClean="0"/>
              <a:t>.</a:t>
            </a:r>
            <a:endParaRPr lang="en-US" dirty="0" smtClean="0"/>
          </a:p>
          <a:p>
            <a:r>
              <a:rPr lang="ru-RU" b="1" dirty="0" err="1" smtClean="0"/>
              <a:t>Надає</a:t>
            </a:r>
            <a:r>
              <a:rPr lang="ru-RU" b="1" dirty="0" smtClean="0"/>
              <a:t> </a:t>
            </a:r>
            <a:r>
              <a:rPr lang="ru-RU" b="1" dirty="0" err="1"/>
              <a:t>глобальну</a:t>
            </a:r>
            <a:r>
              <a:rPr lang="ru-RU" b="1" dirty="0"/>
              <a:t> точку доступу до </a:t>
            </a:r>
            <a:r>
              <a:rPr lang="ru-RU" b="1" dirty="0" err="1"/>
              <a:t>цього</a:t>
            </a:r>
            <a:r>
              <a:rPr lang="ru-RU" b="1" dirty="0"/>
              <a:t> </a:t>
            </a:r>
            <a:r>
              <a:rPr lang="ru-RU" b="1" dirty="0" err="1"/>
              <a:t>екземпляра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✔ </a:t>
            </a:r>
            <a:r>
              <a:rPr lang="ru-RU" dirty="0" err="1"/>
              <a:t>Зручний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b="1" dirty="0"/>
              <a:t>глобального доступу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для </a:t>
            </a:r>
            <a:r>
              <a:rPr lang="ru-RU" dirty="0" err="1"/>
              <a:t>керування</a:t>
            </a:r>
            <a:r>
              <a:rPr lang="ru-RU" dirty="0"/>
              <a:t> ресурсами, </a:t>
            </a:r>
            <a:r>
              <a:rPr lang="ru-RU" dirty="0" err="1"/>
              <a:t>логування</a:t>
            </a:r>
            <a:r>
              <a:rPr lang="ru-RU" dirty="0"/>
              <a:t>, </a:t>
            </a:r>
            <a:r>
              <a:rPr lang="ru-RU" dirty="0" err="1"/>
              <a:t>конфігурації</a:t>
            </a:r>
            <a:r>
              <a:rPr lang="ru-RU" dirty="0"/>
              <a:t>).</a:t>
            </a:r>
            <a:br>
              <a:rPr lang="ru-RU" dirty="0"/>
            </a:br>
            <a:r>
              <a:rPr lang="ru-RU" dirty="0"/>
              <a:t>✔ </a:t>
            </a:r>
            <a:r>
              <a:rPr lang="ru-RU" dirty="0" err="1"/>
              <a:t>Гарантує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b="1" dirty="0" err="1"/>
              <a:t>тільки</a:t>
            </a:r>
            <a:r>
              <a:rPr lang="ru-RU" b="1" dirty="0"/>
              <a:t> один </a:t>
            </a:r>
            <a:r>
              <a:rPr lang="ru-RU" b="1" dirty="0" err="1"/>
              <a:t>екземпляр</a:t>
            </a:r>
            <a:r>
              <a:rPr lang="ru-RU" dirty="0"/>
              <a:t> </a:t>
            </a:r>
            <a:r>
              <a:rPr lang="ru-RU" dirty="0" err="1"/>
              <a:t>об’єкта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Недоліки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❌ </a:t>
            </a:r>
            <a:r>
              <a:rPr lang="ru-RU" b="1" dirty="0" err="1"/>
              <a:t>Порушує</a:t>
            </a:r>
            <a:r>
              <a:rPr lang="ru-RU" b="1" dirty="0"/>
              <a:t> </a:t>
            </a:r>
            <a:r>
              <a:rPr lang="ru-RU" b="1" dirty="0" err="1"/>
              <a:t>модульність</a:t>
            </a:r>
            <a:r>
              <a:rPr lang="ru-RU" dirty="0"/>
              <a:t> –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Singleton, </a:t>
            </a:r>
            <a:r>
              <a:rPr lang="ru-RU" dirty="0" err="1"/>
              <a:t>важко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програмах</a:t>
            </a:r>
            <a:r>
              <a:rPr lang="ru-RU" dirty="0"/>
              <a:t>.</a:t>
            </a:r>
            <a:br>
              <a:rPr lang="ru-RU" dirty="0"/>
            </a:br>
            <a:r>
              <a:rPr lang="en-US" dirty="0"/>
              <a:t>❌ </a:t>
            </a:r>
            <a:r>
              <a:rPr lang="ru-RU" b="1" dirty="0" err="1"/>
              <a:t>Ускладнює</a:t>
            </a:r>
            <a:r>
              <a:rPr lang="ru-RU" b="1" dirty="0"/>
              <a:t> </a:t>
            </a:r>
            <a:r>
              <a:rPr lang="ru-RU" b="1" dirty="0" err="1"/>
              <a:t>тестування</a:t>
            </a:r>
            <a:r>
              <a:rPr lang="ru-RU" dirty="0"/>
              <a:t> – при </a:t>
            </a:r>
            <a:r>
              <a:rPr lang="ru-RU" dirty="0" err="1"/>
              <a:t>написанні</a:t>
            </a:r>
            <a:r>
              <a:rPr lang="ru-RU" dirty="0"/>
              <a:t> </a:t>
            </a:r>
            <a:r>
              <a:rPr lang="ru-RU" dirty="0" err="1"/>
              <a:t>юніт-тестів</a:t>
            </a:r>
            <a:r>
              <a:rPr lang="ru-RU" dirty="0"/>
              <a:t> доводиться </a:t>
            </a:r>
            <a:r>
              <a:rPr lang="ru-RU" b="1" dirty="0" err="1"/>
              <a:t>емулювати</a:t>
            </a:r>
            <a:r>
              <a:rPr lang="ru-RU" b="1" dirty="0"/>
              <a:t> </a:t>
            </a:r>
            <a:r>
              <a:rPr lang="ru-RU" b="1" dirty="0" err="1"/>
              <a:t>одинак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гнучким</a:t>
            </a:r>
            <a:r>
              <a:rPr lang="ru-RU" dirty="0"/>
              <a:t>.</a:t>
            </a:r>
            <a:br>
              <a:rPr lang="ru-RU" dirty="0"/>
            </a:br>
            <a:r>
              <a:rPr lang="en-US" dirty="0"/>
              <a:t>❌ </a:t>
            </a:r>
            <a:r>
              <a:rPr lang="ru-RU" b="1" dirty="0" err="1"/>
              <a:t>Може</a:t>
            </a:r>
            <a:r>
              <a:rPr lang="ru-RU" b="1" dirty="0"/>
              <a:t> стати точкою </a:t>
            </a:r>
            <a:r>
              <a:rPr lang="ru-RU" b="1" dirty="0" err="1"/>
              <a:t>вузького</a:t>
            </a:r>
            <a:r>
              <a:rPr lang="ru-RU" b="1" dirty="0"/>
              <a:t> </a:t>
            </a:r>
            <a:r>
              <a:rPr lang="ru-RU" b="1" dirty="0" err="1"/>
              <a:t>місця</a:t>
            </a:r>
            <a:r>
              <a:rPr lang="ru-RU" b="1" dirty="0"/>
              <a:t> (</a:t>
            </a:r>
            <a:r>
              <a:rPr lang="en-US" b="1" dirty="0"/>
              <a:t>bottleneck)</a:t>
            </a:r>
            <a:r>
              <a:rPr lang="en-US" dirty="0"/>
              <a:t> –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коду </a:t>
            </a:r>
            <a:r>
              <a:rPr lang="ru-RU" dirty="0" err="1"/>
              <a:t>звертаються</a:t>
            </a:r>
            <a:r>
              <a:rPr lang="ru-RU" dirty="0"/>
              <a:t> до </a:t>
            </a:r>
            <a:r>
              <a:rPr lang="en-US" dirty="0"/>
              <a:t>Singleton,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стати </a:t>
            </a:r>
            <a:r>
              <a:rPr lang="ru-RU" b="1" dirty="0"/>
              <a:t>«глобальною </a:t>
            </a:r>
            <a:r>
              <a:rPr lang="ru-RU" b="1" dirty="0" err="1"/>
              <a:t>змінною</a:t>
            </a:r>
            <a:r>
              <a:rPr lang="ru-RU" b="1" dirty="0"/>
              <a:t>»</a:t>
            </a:r>
            <a:r>
              <a:rPr lang="ru-RU" dirty="0"/>
              <a:t> з </a:t>
            </a:r>
            <a:r>
              <a:rPr lang="ru-RU" dirty="0" err="1"/>
              <a:t>поганими</a:t>
            </a:r>
            <a:r>
              <a:rPr lang="ru-RU" dirty="0"/>
              <a:t> </a:t>
            </a:r>
            <a:r>
              <a:rPr lang="ru-RU" dirty="0" err="1"/>
              <a:t>наслідками</a:t>
            </a:r>
            <a:r>
              <a:rPr lang="ru-RU" dirty="0"/>
              <a:t> для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9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Одинак</a:t>
            </a:r>
            <a:r>
              <a:rPr lang="ru-RU" dirty="0"/>
              <a:t> (</a:t>
            </a:r>
            <a:r>
              <a:rPr lang="en-US" dirty="0"/>
              <a:t>Singleton)</a:t>
            </a:r>
            <a:endParaRPr lang="ru-RU" b="1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95400"/>
            <a:ext cx="4778764" cy="267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132" y="1295400"/>
            <a:ext cx="4724584" cy="427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6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Адаптер (</a:t>
            </a:r>
            <a:r>
              <a:rPr lang="en-US" b="1" dirty="0" smtClean="0"/>
              <a:t>Adapter)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65684" cy="48003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Адаптер </a:t>
            </a:r>
            <a:r>
              <a:rPr lang="ru-RU" b="1" dirty="0"/>
              <a:t>(</a:t>
            </a:r>
            <a:r>
              <a:rPr lang="en-US" b="1" dirty="0"/>
              <a:t>Adapter)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структурний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/>
              <a:t>«</a:t>
            </a:r>
            <a:r>
              <a:rPr lang="ru-RU" b="1" dirty="0" err="1"/>
              <a:t>подружити</a:t>
            </a:r>
            <a:r>
              <a:rPr lang="ru-RU" b="1" dirty="0"/>
              <a:t>»</a:t>
            </a:r>
            <a:r>
              <a:rPr lang="ru-RU" dirty="0"/>
              <a:t> </a:t>
            </a:r>
            <a:r>
              <a:rPr lang="ru-RU" dirty="0" err="1"/>
              <a:t>несумісні</a:t>
            </a:r>
            <a:r>
              <a:rPr lang="ru-RU" dirty="0"/>
              <a:t>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ru-RU" dirty="0" err="1"/>
              <a:t>їхній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вони могли </a:t>
            </a:r>
            <a:r>
              <a:rPr lang="ru-RU" dirty="0" err="1"/>
              <a:t>працювати</a:t>
            </a:r>
            <a:r>
              <a:rPr lang="ru-RU" dirty="0"/>
              <a:t> разом</a:t>
            </a:r>
            <a:r>
              <a:rPr lang="ru-RU" dirty="0" smtClean="0"/>
              <a:t>.</a:t>
            </a:r>
            <a:endParaRPr lang="en-US" dirty="0" smtClean="0"/>
          </a:p>
          <a:p>
            <a:pPr marL="186262" indent="0">
              <a:buNone/>
            </a:pPr>
            <a:r>
              <a:rPr lang="ru-RU" b="1" dirty="0"/>
              <a:t>Коли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патерн</a:t>
            </a:r>
            <a:r>
              <a:rPr lang="ru-RU" b="1" dirty="0"/>
              <a:t> Адаптер?</a:t>
            </a:r>
          </a:p>
          <a:p>
            <a:r>
              <a:rPr lang="ru-RU" dirty="0"/>
              <a:t>К</a:t>
            </a:r>
            <a:r>
              <a:rPr lang="ru-RU" dirty="0" smtClean="0"/>
              <a:t>оли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об'єкт</a:t>
            </a:r>
            <a:r>
              <a:rPr lang="ru-RU" b="1" dirty="0"/>
              <a:t> з </a:t>
            </a:r>
            <a:r>
              <a:rPr lang="ru-RU" b="1" dirty="0" err="1"/>
              <a:t>несумісним</a:t>
            </a:r>
            <a:r>
              <a:rPr lang="ru-RU" b="1" dirty="0"/>
              <a:t> </a:t>
            </a:r>
            <a:r>
              <a:rPr lang="ru-RU" b="1" dirty="0" err="1"/>
              <a:t>інтерфейсом</a:t>
            </a:r>
            <a:r>
              <a:rPr lang="ru-RU" dirty="0"/>
              <a:t>, але </a:t>
            </a:r>
            <a:r>
              <a:rPr lang="ru-RU" dirty="0" err="1"/>
              <a:t>ви</a:t>
            </a:r>
            <a:r>
              <a:rPr lang="ru-RU" dirty="0"/>
              <a:t> не можете (</a:t>
            </a:r>
            <a:r>
              <a:rPr lang="ru-RU" dirty="0" err="1"/>
              <a:t>або</a:t>
            </a:r>
            <a:r>
              <a:rPr lang="ru-RU" dirty="0"/>
              <a:t> не </a:t>
            </a:r>
            <a:r>
              <a:rPr lang="ru-RU" dirty="0" err="1"/>
              <a:t>хочете</a:t>
            </a:r>
            <a:r>
              <a:rPr lang="ru-RU" dirty="0"/>
              <a:t>)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smtClean="0"/>
              <a:t>код.</a:t>
            </a:r>
          </a:p>
          <a:p>
            <a:r>
              <a:rPr lang="ru-RU" dirty="0" smtClean="0"/>
              <a:t>Коли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працюєте</a:t>
            </a:r>
            <a:r>
              <a:rPr lang="ru-RU" dirty="0"/>
              <a:t> з </a:t>
            </a:r>
            <a:r>
              <a:rPr lang="ru-RU" b="1" dirty="0" err="1"/>
              <a:t>застарілим</a:t>
            </a:r>
            <a:r>
              <a:rPr lang="ru-RU" b="1" dirty="0"/>
              <a:t> кодом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сторонніми</a:t>
            </a:r>
            <a:r>
              <a:rPr lang="ru-RU" b="1" dirty="0"/>
              <a:t> </a:t>
            </a:r>
            <a:r>
              <a:rPr lang="ru-RU" b="1" dirty="0" err="1"/>
              <a:t>бібліотеками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інший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Коли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b="1" dirty="0" err="1"/>
              <a:t>об'єднати</a:t>
            </a:r>
            <a:r>
              <a:rPr lang="ru-RU" b="1" dirty="0"/>
              <a:t> </a:t>
            </a:r>
            <a:r>
              <a:rPr lang="ru-RU" b="1" dirty="0" err="1"/>
              <a:t>новий</a:t>
            </a:r>
            <a:r>
              <a:rPr lang="ru-RU" b="1" dirty="0"/>
              <a:t> код </a:t>
            </a:r>
            <a:r>
              <a:rPr lang="ru-RU" b="1" dirty="0" err="1"/>
              <a:t>зі</a:t>
            </a:r>
            <a:r>
              <a:rPr lang="ru-RU" b="1" dirty="0"/>
              <a:t> старою системою</a:t>
            </a:r>
            <a:r>
              <a:rPr lang="ru-RU" dirty="0"/>
              <a:t> без </a:t>
            </a:r>
            <a:r>
              <a:rPr lang="ru-RU" dirty="0" err="1"/>
              <a:t>значних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sp>
        <p:nvSpPr>
          <p:cNvPr id="6" name="AutoShape 4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Adiós John Vlissides | La Naturaleza del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0" descr="https://lnds.net/blog/lnds/2005/11/28/adios-john-vlissides/GOF-OOPSLA-1994_hud4ba4d769b17bed9bedfa43cf34b9c50_53287_8b4ed1cae97cd1c8c0242a5f7000d799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72" y="1393309"/>
            <a:ext cx="4851271" cy="273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316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1664</TotalTime>
  <Words>1009</Words>
  <Application>Microsoft Office PowerPoint</Application>
  <PresentationFormat>Произвольный</PresentationFormat>
  <Paragraphs>92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Тема1</vt:lpstr>
      <vt:lpstr>ММП 2025/2026</vt:lpstr>
      <vt:lpstr>Патерни проектування</vt:lpstr>
      <vt:lpstr>Історія патернів проектування</vt:lpstr>
      <vt:lpstr>Види патернів проєктування</vt:lpstr>
      <vt:lpstr>Види патернів проєктування</vt:lpstr>
      <vt:lpstr>Види патернів проєктування</vt:lpstr>
      <vt:lpstr>Одинак (Singleton)</vt:lpstr>
      <vt:lpstr>Одинак (Singleton)</vt:lpstr>
      <vt:lpstr>Адаптер (Adapter)</vt:lpstr>
      <vt:lpstr>Міст (Bridge)</vt:lpstr>
      <vt:lpstr>Міст (Bridge)</vt:lpstr>
      <vt:lpstr>Компоновщик (Composite)</vt:lpstr>
      <vt:lpstr>Компоновщик (Composite)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Георгій Канцедал</dc:creator>
  <cp:lastModifiedBy>Georgiy Kantsedal</cp:lastModifiedBy>
  <cp:revision>41</cp:revision>
  <dcterms:created xsi:type="dcterms:W3CDTF">2025-03-05T09:53:04Z</dcterms:created>
  <dcterms:modified xsi:type="dcterms:W3CDTF">2025-03-23T16:10:45Z</dcterms:modified>
</cp:coreProperties>
</file>