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68" r:id="rId3"/>
    <p:sldId id="285" r:id="rId4"/>
    <p:sldId id="286" r:id="rId5"/>
    <p:sldId id="287" r:id="rId6"/>
    <p:sldId id="288" r:id="rId7"/>
    <p:sldId id="289" r:id="rId8"/>
    <p:sldId id="290" r:id="rId9"/>
    <p:sldId id="291" r:id="rId10"/>
    <p:sldId id="292" r:id="rId11"/>
    <p:sldId id="293" r:id="rId12"/>
    <p:sldId id="294" r:id="rId13"/>
    <p:sldId id="295" r:id="rId14"/>
    <p:sldId id="280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946" y="-23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108120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lvl="0"/>
            <a:r>
              <a:rPr lang="uk-UA" dirty="0" smtClean="0"/>
              <a:t>Вибір змінних для побудови моделі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6813754" y="4734231"/>
            <a:ext cx="27505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tx1"/>
                </a:solidFill>
              </a:rPr>
              <a:t>Tg</a:t>
            </a:r>
            <a:r>
              <a:rPr lang="en-US" dirty="0">
                <a:solidFill>
                  <a:schemeClr val="tx1"/>
                </a:solidFill>
              </a:rPr>
              <a:t> @</a:t>
            </a:r>
            <a:r>
              <a:rPr lang="en-US" dirty="0" err="1">
                <a:solidFill>
                  <a:schemeClr val="tx1"/>
                </a:solidFill>
              </a:rPr>
              <a:t>Heorhii_Kantsedal</a:t>
            </a:r>
            <a:endParaRPr lang="ru-RU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1700" y="285227"/>
            <a:ext cx="8520600" cy="572700"/>
          </a:xfrm>
        </p:spPr>
        <p:txBody>
          <a:bodyPr>
            <a:normAutofit fontScale="90000"/>
          </a:bodyPr>
          <a:lstStyle/>
          <a:p>
            <a:r>
              <a:rPr lang="ru-RU" dirty="0" err="1"/>
              <a:t>Статистичні</a:t>
            </a:r>
            <a:r>
              <a:rPr lang="ru-RU" dirty="0"/>
              <a:t> </a:t>
            </a:r>
            <a:r>
              <a:rPr lang="ru-RU" dirty="0" smtClean="0"/>
              <a:t>тести. </a:t>
            </a:r>
            <a:br>
              <a:rPr lang="ru-RU" dirty="0" smtClean="0"/>
            </a:br>
            <a:r>
              <a:rPr lang="ru-RU" dirty="0" err="1" smtClean="0"/>
              <a:t>Взаємна</a:t>
            </a:r>
            <a:r>
              <a:rPr lang="ru-RU" dirty="0" smtClean="0"/>
              <a:t> </a:t>
            </a:r>
            <a:r>
              <a:rPr lang="ru-RU" dirty="0" err="1"/>
              <a:t>інформація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>
          <a:xfrm>
            <a:off x="311701" y="1340527"/>
            <a:ext cx="4278054" cy="3426781"/>
          </a:xfrm>
        </p:spPr>
        <p:txBody>
          <a:bodyPr>
            <a:normAutofit lnSpcReduction="10000"/>
          </a:bodyPr>
          <a:lstStyle/>
          <a:p>
            <a:pPr marL="114300" indent="0">
              <a:buNone/>
            </a:pPr>
            <a:r>
              <a:rPr lang="uk-UA" dirty="0"/>
              <a:t>Цей метод в основному використовує взаємну інформацію. Він обчислює взаємну інформаційну цінність для кожної з незалежних змінних щодо залежної змінної та вибирає ті, які мають найбільший приріст інформації. Іншими словами, він в основному вимірює залежність функцій від цільового значення. Вищий бал означає більше залежних змінних.</a:t>
            </a:r>
            <a:endParaRPr lang="ru-RU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5249" y="419100"/>
            <a:ext cx="4477464" cy="4149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59296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1700" y="285227"/>
            <a:ext cx="8520600" cy="572700"/>
          </a:xfrm>
        </p:spPr>
        <p:txBody>
          <a:bodyPr>
            <a:normAutofit fontScale="90000"/>
          </a:bodyPr>
          <a:lstStyle/>
          <a:p>
            <a:r>
              <a:rPr lang="ru-RU" dirty="0" err="1" smtClean="0"/>
              <a:t>Критерій</a:t>
            </a:r>
            <a:r>
              <a:rPr lang="ru-RU" dirty="0" smtClean="0"/>
              <a:t> </a:t>
            </a:r>
            <a:r>
              <a:rPr lang="ru-RU" dirty="0" err="1"/>
              <a:t>узгодженості</a:t>
            </a:r>
            <a:r>
              <a:rPr lang="ru-RU" dirty="0"/>
              <a:t> </a:t>
            </a:r>
            <a:r>
              <a:rPr lang="ru-RU" dirty="0" err="1"/>
              <a:t>Пірсона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>
          <a:xfrm>
            <a:off x="311701" y="1340527"/>
            <a:ext cx="4278054" cy="3426781"/>
          </a:xfrm>
        </p:spPr>
        <p:txBody>
          <a:bodyPr>
            <a:normAutofit fontScale="77500" lnSpcReduction="20000"/>
          </a:bodyPr>
          <a:lstStyle/>
          <a:p>
            <a:r>
              <a:rPr lang="uk-UA" dirty="0"/>
              <a:t>Обчисліть статистику хі-квадрат між кожною невід’ємною ознакою та класом. Цей показник можна використовувати для вибору </a:t>
            </a:r>
            <a:r>
              <a:rPr lang="uk-UA" dirty="0" smtClean="0"/>
              <a:t>змінних із </a:t>
            </a:r>
            <a:r>
              <a:rPr lang="uk-UA" dirty="0"/>
              <a:t>найвищими значеннями для тестової статистики хі-квадрат із X, яка має містити лише невід’ємні характеристики, такі як логічні значення або частоти (наприклад, кількість термінів у класифікації документів), відносно класи. </a:t>
            </a:r>
            <a:endParaRPr lang="uk-UA" dirty="0" smtClean="0"/>
          </a:p>
          <a:p>
            <a:r>
              <a:rPr lang="uk-UA" dirty="0" smtClean="0"/>
              <a:t>Пам’ятайте</a:t>
            </a:r>
            <a:r>
              <a:rPr lang="uk-UA" dirty="0"/>
              <a:t>, що тест хі-квадрат вимірює залежність між стохастичними змінними, тому використання цієї функції «відсіває» ознаки, які, швидше за все, будуть незалежними від класу і, отже, </a:t>
            </a:r>
            <a:r>
              <a:rPr lang="uk-UA" dirty="0" smtClean="0"/>
              <a:t>не релевантними </a:t>
            </a:r>
            <a:r>
              <a:rPr lang="uk-UA" dirty="0"/>
              <a:t>для класифікації..</a:t>
            </a:r>
            <a:endParaRPr lang="ru-RU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2835" y="914400"/>
            <a:ext cx="4095568" cy="3928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36488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1700" y="285227"/>
            <a:ext cx="8520600" cy="572700"/>
          </a:xfrm>
        </p:spPr>
        <p:txBody>
          <a:bodyPr>
            <a:normAutofit fontScale="90000"/>
          </a:bodyPr>
          <a:lstStyle/>
          <a:p>
            <a:r>
              <a:rPr lang="ru-RU" dirty="0" err="1"/>
              <a:t>Однофакторний</a:t>
            </a:r>
            <a:r>
              <a:rPr lang="ru-RU" dirty="0"/>
              <a:t> </a:t>
            </a:r>
            <a:r>
              <a:rPr lang="ru-RU" dirty="0" err="1"/>
              <a:t>вибір</a:t>
            </a:r>
            <a:r>
              <a:rPr lang="ru-RU" dirty="0"/>
              <a:t> </a:t>
            </a:r>
            <a:r>
              <a:rPr lang="ru-RU" dirty="0" err="1"/>
              <a:t>фіч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>
          <a:xfrm>
            <a:off x="380281" y="944288"/>
            <a:ext cx="4519379" cy="2256112"/>
          </a:xfrm>
        </p:spPr>
        <p:txBody>
          <a:bodyPr>
            <a:normAutofit fontScale="62500" lnSpcReduction="20000"/>
          </a:bodyPr>
          <a:lstStyle/>
          <a:p>
            <a:pPr marL="114300" indent="0">
              <a:buNone/>
            </a:pPr>
            <a:r>
              <a:rPr lang="ru-RU" dirty="0" err="1"/>
              <a:t>Вибір</a:t>
            </a:r>
            <a:r>
              <a:rPr lang="ru-RU" dirty="0"/>
              <a:t> </a:t>
            </a:r>
            <a:r>
              <a:rPr lang="ru-RU" dirty="0" err="1"/>
              <a:t>одновимірних</a:t>
            </a:r>
            <a:r>
              <a:rPr lang="ru-RU" dirty="0"/>
              <a:t> </a:t>
            </a:r>
            <a:r>
              <a:rPr lang="ru-RU" dirty="0" err="1"/>
              <a:t>фіч</a:t>
            </a:r>
            <a:r>
              <a:rPr lang="ru-RU" dirty="0"/>
              <a:t> </a:t>
            </a:r>
            <a:r>
              <a:rPr lang="ru-RU" dirty="0" err="1"/>
              <a:t>працює</a:t>
            </a:r>
            <a:r>
              <a:rPr lang="ru-RU" dirty="0"/>
              <a:t> шляхом </a:t>
            </a:r>
            <a:r>
              <a:rPr lang="ru-RU" dirty="0" err="1"/>
              <a:t>вибору</a:t>
            </a:r>
            <a:r>
              <a:rPr lang="ru-RU" dirty="0"/>
              <a:t> </a:t>
            </a:r>
            <a:r>
              <a:rPr lang="ru-RU" dirty="0" err="1"/>
              <a:t>найкращих</a:t>
            </a:r>
            <a:r>
              <a:rPr lang="ru-RU" dirty="0"/>
              <a:t> </a:t>
            </a:r>
            <a:r>
              <a:rPr lang="ru-RU" dirty="0" err="1"/>
              <a:t>ознак</a:t>
            </a:r>
            <a:r>
              <a:rPr lang="ru-RU" dirty="0"/>
              <a:t> на </a:t>
            </a:r>
            <a:r>
              <a:rPr lang="ru-RU" dirty="0" err="1"/>
              <a:t>основі</a:t>
            </a:r>
            <a:r>
              <a:rPr lang="ru-RU" dirty="0"/>
              <a:t> </a:t>
            </a:r>
            <a:r>
              <a:rPr lang="ru-RU" dirty="0" err="1"/>
              <a:t>одновимірних</a:t>
            </a:r>
            <a:r>
              <a:rPr lang="ru-RU" dirty="0"/>
              <a:t> </a:t>
            </a:r>
            <a:r>
              <a:rPr lang="ru-RU" dirty="0" err="1"/>
              <a:t>статистичних</a:t>
            </a:r>
            <a:r>
              <a:rPr lang="ru-RU" dirty="0"/>
              <a:t> </a:t>
            </a:r>
            <a:r>
              <a:rPr lang="ru-RU" dirty="0" err="1"/>
              <a:t>тестів</a:t>
            </a:r>
            <a:r>
              <a:rPr lang="ru-RU" dirty="0"/>
              <a:t> (</a:t>
            </a:r>
            <a:r>
              <a:rPr lang="en-US" dirty="0"/>
              <a:t>ANOVA). </a:t>
            </a:r>
            <a:r>
              <a:rPr lang="ru-RU" dirty="0" err="1"/>
              <a:t>Методи</a:t>
            </a:r>
            <a:r>
              <a:rPr lang="ru-RU" dirty="0"/>
              <a:t> </a:t>
            </a:r>
            <a:r>
              <a:rPr lang="ru-RU" dirty="0" err="1"/>
              <a:t>оцінюють</a:t>
            </a:r>
            <a:r>
              <a:rPr lang="ru-RU" dirty="0"/>
              <a:t> </a:t>
            </a:r>
            <a:r>
              <a:rPr lang="ru-RU" dirty="0" err="1"/>
              <a:t>ступінь</a:t>
            </a:r>
            <a:r>
              <a:rPr lang="ru-RU" dirty="0"/>
              <a:t> </a:t>
            </a:r>
            <a:r>
              <a:rPr lang="ru-RU" dirty="0" err="1"/>
              <a:t>лінійної</a:t>
            </a:r>
            <a:r>
              <a:rPr lang="ru-RU" dirty="0"/>
              <a:t> </a:t>
            </a:r>
            <a:r>
              <a:rPr lang="ru-RU" dirty="0" err="1"/>
              <a:t>залежності</a:t>
            </a:r>
            <a:r>
              <a:rPr lang="ru-RU" dirty="0"/>
              <a:t> </a:t>
            </a:r>
            <a:r>
              <a:rPr lang="ru-RU" dirty="0" err="1"/>
              <a:t>між</a:t>
            </a:r>
            <a:r>
              <a:rPr lang="ru-RU" dirty="0"/>
              <a:t> </a:t>
            </a:r>
            <a:r>
              <a:rPr lang="ru-RU" dirty="0" err="1"/>
              <a:t>двома</a:t>
            </a:r>
            <a:r>
              <a:rPr lang="ru-RU" dirty="0"/>
              <a:t> </a:t>
            </a:r>
            <a:r>
              <a:rPr lang="ru-RU" dirty="0" err="1"/>
              <a:t>випадковими</a:t>
            </a:r>
            <a:r>
              <a:rPr lang="ru-RU" dirty="0"/>
              <a:t> величинами. У </a:t>
            </a:r>
            <a:r>
              <a:rPr lang="ru-RU" dirty="0" err="1"/>
              <a:t>цьому</a:t>
            </a:r>
            <a:r>
              <a:rPr lang="ru-RU" dirty="0"/>
              <a:t> </a:t>
            </a:r>
            <a:r>
              <a:rPr lang="ru-RU" dirty="0" err="1"/>
              <a:t>випадку</a:t>
            </a:r>
            <a:r>
              <a:rPr lang="ru-RU" dirty="0"/>
              <a:t> будь-яка </a:t>
            </a:r>
            <a:r>
              <a:rPr lang="ru-RU" dirty="0" err="1"/>
              <a:t>зі</a:t>
            </a:r>
            <a:r>
              <a:rPr lang="ru-RU" dirty="0"/>
              <a:t> </a:t>
            </a:r>
            <a:r>
              <a:rPr lang="ru-RU" dirty="0" err="1"/>
              <a:t>змінних-провісників</a:t>
            </a:r>
            <a:r>
              <a:rPr lang="ru-RU" dirty="0"/>
              <a:t> і </a:t>
            </a:r>
            <a:r>
              <a:rPr lang="ru-RU" dirty="0" err="1"/>
              <a:t>ціль</a:t>
            </a:r>
            <a:r>
              <a:rPr lang="ru-RU" dirty="0"/>
              <a:t>. </a:t>
            </a:r>
            <a:r>
              <a:rPr lang="en-US" dirty="0"/>
              <a:t>ANOVA </a:t>
            </a:r>
            <a:r>
              <a:rPr lang="ru-RU" dirty="0" err="1"/>
              <a:t>передбачає</a:t>
            </a:r>
            <a:r>
              <a:rPr lang="ru-RU" dirty="0"/>
              <a:t> </a:t>
            </a:r>
            <a:r>
              <a:rPr lang="ru-RU" dirty="0" err="1"/>
              <a:t>лінійну</a:t>
            </a:r>
            <a:r>
              <a:rPr lang="ru-RU" dirty="0"/>
              <a:t> </a:t>
            </a:r>
            <a:r>
              <a:rPr lang="ru-RU" dirty="0" err="1"/>
              <a:t>залежність</a:t>
            </a:r>
            <a:r>
              <a:rPr lang="ru-RU" dirty="0"/>
              <a:t> </a:t>
            </a:r>
            <a:r>
              <a:rPr lang="ru-RU" dirty="0" err="1"/>
              <a:t>між</a:t>
            </a:r>
            <a:r>
              <a:rPr lang="ru-RU" dirty="0"/>
              <a:t> </a:t>
            </a:r>
            <a:r>
              <a:rPr lang="ru-RU" dirty="0" err="1"/>
              <a:t>об’єктом</a:t>
            </a:r>
            <a:r>
              <a:rPr lang="ru-RU" dirty="0"/>
              <a:t> і метою, а </a:t>
            </a:r>
            <a:r>
              <a:rPr lang="ru-RU" dirty="0" err="1"/>
              <a:t>також</a:t>
            </a:r>
            <a:r>
              <a:rPr lang="ru-RU" dirty="0"/>
              <a:t> те,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змінні</a:t>
            </a:r>
            <a:r>
              <a:rPr lang="ru-RU" dirty="0"/>
              <a:t> </a:t>
            </a:r>
            <a:r>
              <a:rPr lang="ru-RU" dirty="0" err="1"/>
              <a:t>слідують</a:t>
            </a:r>
            <a:r>
              <a:rPr lang="ru-RU" dirty="0"/>
              <a:t> </a:t>
            </a:r>
            <a:r>
              <a:rPr lang="ru-RU" dirty="0" err="1"/>
              <a:t>гауссовому</a:t>
            </a:r>
            <a:r>
              <a:rPr lang="ru-RU" dirty="0"/>
              <a:t> </a:t>
            </a:r>
            <a:r>
              <a:rPr lang="ru-RU" dirty="0" err="1"/>
              <a:t>розподілу</a:t>
            </a:r>
            <a:r>
              <a:rPr lang="ru-RU" dirty="0"/>
              <a:t>. </a:t>
            </a:r>
            <a:r>
              <a:rPr lang="ru-RU" dirty="0" err="1"/>
              <a:t>Якщо</a:t>
            </a:r>
            <a:r>
              <a:rPr lang="ru-RU" dirty="0"/>
              <a:t> </a:t>
            </a:r>
            <a:r>
              <a:rPr lang="ru-RU" dirty="0" err="1"/>
              <a:t>це</a:t>
            </a:r>
            <a:r>
              <a:rPr lang="ru-RU" dirty="0"/>
              <a:t> не так, результат </a:t>
            </a:r>
            <a:r>
              <a:rPr lang="ru-RU" dirty="0" err="1"/>
              <a:t>цього</a:t>
            </a:r>
            <a:r>
              <a:rPr lang="ru-RU" dirty="0"/>
              <a:t> тесту </a:t>
            </a:r>
            <a:r>
              <a:rPr lang="ru-RU" dirty="0" err="1"/>
              <a:t>може</a:t>
            </a:r>
            <a:r>
              <a:rPr lang="ru-RU" dirty="0"/>
              <a:t> бути </a:t>
            </a:r>
            <a:r>
              <a:rPr lang="ru-RU" dirty="0" err="1"/>
              <a:t>некорисним</a:t>
            </a:r>
            <a:r>
              <a:rPr lang="ru-RU" dirty="0"/>
              <a:t>. </a:t>
            </a:r>
            <a:r>
              <a:rPr lang="ru-RU" dirty="0" err="1"/>
              <a:t>Це</a:t>
            </a:r>
            <a:r>
              <a:rPr lang="ru-RU" dirty="0"/>
              <a:t> не </a:t>
            </a:r>
            <a:r>
              <a:rPr lang="ru-RU" dirty="0" err="1"/>
              <a:t>завжди</a:t>
            </a:r>
            <a:r>
              <a:rPr lang="ru-RU" dirty="0"/>
              <a:t> </a:t>
            </a:r>
            <a:r>
              <a:rPr lang="ru-RU" dirty="0" err="1"/>
              <a:t>стосується</a:t>
            </a:r>
            <a:r>
              <a:rPr lang="ru-RU" dirty="0"/>
              <a:t> </a:t>
            </a:r>
            <a:r>
              <a:rPr lang="ru-RU" dirty="0" err="1"/>
              <a:t>змінних</a:t>
            </a:r>
            <a:r>
              <a:rPr lang="ru-RU" dirty="0"/>
              <a:t> у </a:t>
            </a:r>
            <a:r>
              <a:rPr lang="ru-RU" dirty="0" err="1"/>
              <a:t>вашому</a:t>
            </a:r>
            <a:r>
              <a:rPr lang="ru-RU" dirty="0"/>
              <a:t> </a:t>
            </a:r>
            <a:r>
              <a:rPr lang="ru-RU" dirty="0" err="1"/>
              <a:t>наборі</a:t>
            </a:r>
            <a:r>
              <a:rPr lang="ru-RU" dirty="0"/>
              <a:t> </a:t>
            </a:r>
            <a:r>
              <a:rPr lang="ru-RU" dirty="0" err="1"/>
              <a:t>даних</a:t>
            </a:r>
            <a:r>
              <a:rPr lang="ru-RU" dirty="0"/>
              <a:t>, тому, </a:t>
            </a:r>
            <a:r>
              <a:rPr lang="ru-RU" dirty="0" err="1"/>
              <a:t>якщо</a:t>
            </a:r>
            <a:r>
              <a:rPr lang="ru-RU" dirty="0"/>
              <a:t> </a:t>
            </a:r>
            <a:r>
              <a:rPr lang="ru-RU" dirty="0" err="1"/>
              <a:t>ви</a:t>
            </a:r>
            <a:r>
              <a:rPr lang="ru-RU" dirty="0"/>
              <a:t> </a:t>
            </a:r>
            <a:r>
              <a:rPr lang="ru-RU" dirty="0" err="1"/>
              <a:t>хочете</a:t>
            </a:r>
            <a:r>
              <a:rPr lang="ru-RU" dirty="0"/>
              <a:t> </a:t>
            </a:r>
            <a:r>
              <a:rPr lang="ru-RU" dirty="0" err="1"/>
              <a:t>реалізувати</a:t>
            </a:r>
            <a:r>
              <a:rPr lang="ru-RU" dirty="0"/>
              <a:t> </a:t>
            </a:r>
            <a:r>
              <a:rPr lang="ru-RU" dirty="0" err="1"/>
              <a:t>цю</a:t>
            </a:r>
            <a:r>
              <a:rPr lang="ru-RU" dirty="0"/>
              <a:t> процедуру, вам </a:t>
            </a:r>
            <a:r>
              <a:rPr lang="ru-RU" dirty="0" err="1"/>
              <a:t>потрібно</a:t>
            </a:r>
            <a:r>
              <a:rPr lang="ru-RU" dirty="0"/>
              <a:t> буде </a:t>
            </a:r>
            <a:r>
              <a:rPr lang="ru-RU" dirty="0" err="1"/>
              <a:t>підтвердити</a:t>
            </a:r>
            <a:r>
              <a:rPr lang="ru-RU" dirty="0"/>
              <a:t> </a:t>
            </a:r>
            <a:r>
              <a:rPr lang="ru-RU" dirty="0" err="1"/>
              <a:t>ці</a:t>
            </a:r>
            <a:r>
              <a:rPr lang="ru-RU" dirty="0"/>
              <a:t> </a:t>
            </a:r>
            <a:r>
              <a:rPr lang="ru-RU" dirty="0" err="1"/>
              <a:t>припущення</a:t>
            </a:r>
            <a:r>
              <a:rPr lang="ru-RU" dirty="0"/>
              <a:t>. </a:t>
            </a:r>
            <a:endParaRPr lang="ru-RU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3508" y="1576705"/>
            <a:ext cx="3748841" cy="3471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113" y="3280092"/>
            <a:ext cx="4625975" cy="176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84274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1700" y="285227"/>
            <a:ext cx="8520600" cy="572700"/>
          </a:xfrm>
        </p:spPr>
        <p:txBody>
          <a:bodyPr>
            <a:normAutofit fontScale="90000"/>
          </a:bodyPr>
          <a:lstStyle/>
          <a:p>
            <a:r>
              <a:rPr lang="ru-RU" dirty="0" err="1"/>
              <a:t>Регрессія</a:t>
            </a:r>
            <a:r>
              <a:rPr lang="ru-RU" dirty="0"/>
              <a:t> + </a:t>
            </a:r>
            <a:r>
              <a:rPr lang="ru-RU" dirty="0" err="1"/>
              <a:t>Регуляризація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>
          <a:xfrm>
            <a:off x="326941" y="1233848"/>
            <a:ext cx="4260299" cy="3292432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ru-RU" dirty="0" err="1"/>
              <a:t>Регуляризація</a:t>
            </a:r>
            <a:r>
              <a:rPr lang="ru-RU" dirty="0"/>
              <a:t> вводить штраф за </a:t>
            </a:r>
            <a:r>
              <a:rPr lang="ru-RU" dirty="0" err="1"/>
              <a:t>включення</a:t>
            </a:r>
            <a:r>
              <a:rPr lang="ru-RU" dirty="0"/>
              <a:t> </a:t>
            </a:r>
            <a:r>
              <a:rPr lang="ru-RU" dirty="0" err="1"/>
              <a:t>зайвих</a:t>
            </a:r>
            <a:r>
              <a:rPr lang="ru-RU" dirty="0"/>
              <a:t> областей </a:t>
            </a:r>
            <a:r>
              <a:rPr lang="ru-RU" dirty="0" err="1"/>
              <a:t>функціонального</a:t>
            </a:r>
            <a:r>
              <a:rPr lang="ru-RU" dirty="0"/>
              <a:t> простору,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використовується</a:t>
            </a:r>
            <a:r>
              <a:rPr lang="ru-RU" dirty="0"/>
              <a:t> для </a:t>
            </a:r>
            <a:r>
              <a:rPr lang="ru-RU" dirty="0" err="1"/>
              <a:t>побудови</a:t>
            </a:r>
            <a:r>
              <a:rPr lang="ru-RU" dirty="0"/>
              <a:t> </a:t>
            </a:r>
            <a:r>
              <a:rPr lang="ru-RU" dirty="0" err="1"/>
              <a:t>моделі</a:t>
            </a:r>
            <a:r>
              <a:rPr lang="ru-RU" dirty="0"/>
              <a:t> і </a:t>
            </a:r>
            <a:r>
              <a:rPr lang="ru-RU" dirty="0" err="1"/>
              <a:t>це</a:t>
            </a:r>
            <a:r>
              <a:rPr lang="ru-RU" dirty="0"/>
              <a:t> </a:t>
            </a:r>
            <a:r>
              <a:rPr lang="ru-RU" dirty="0" err="1"/>
              <a:t>може</a:t>
            </a:r>
            <a:r>
              <a:rPr lang="ru-RU" dirty="0"/>
              <a:t> </a:t>
            </a:r>
            <a:r>
              <a:rPr lang="ru-RU" dirty="0" err="1"/>
              <a:t>покращити</a:t>
            </a:r>
            <a:r>
              <a:rPr lang="ru-RU" dirty="0"/>
              <a:t> </a:t>
            </a:r>
            <a:r>
              <a:rPr lang="ru-RU" dirty="0" err="1"/>
              <a:t>узагальнення</a:t>
            </a:r>
            <a:r>
              <a:rPr lang="ru-RU" dirty="0"/>
              <a:t>. </a:t>
            </a:r>
            <a:endParaRPr lang="ru-RU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780" y="1180600"/>
            <a:ext cx="4294188" cy="32812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10452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1801" y="4280179"/>
            <a:ext cx="8520600" cy="5727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End…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59502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 smtClean="0"/>
              <a:t>Навіщо фільтрувати змінні ?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 smtClean="0"/>
              <a:t>Зменшення кількості шуму, а отже зниження ризиків перенавчання</a:t>
            </a:r>
          </a:p>
          <a:p>
            <a:r>
              <a:rPr lang="uk-UA" dirty="0" smtClean="0"/>
              <a:t>Побудова пояснювальних моделей закономірності котрих можуть використовуватись в бізнес процесах</a:t>
            </a:r>
          </a:p>
          <a:p>
            <a:r>
              <a:rPr lang="uk-UA" dirty="0" smtClean="0"/>
              <a:t>Використання моделей для </a:t>
            </a:r>
            <a:r>
              <a:rPr lang="uk-UA" dirty="0" err="1" smtClean="0"/>
              <a:t>предіктід</a:t>
            </a:r>
            <a:r>
              <a:rPr lang="uk-UA" dirty="0" smtClean="0"/>
              <a:t> </a:t>
            </a:r>
            <a:r>
              <a:rPr lang="uk-UA" dirty="0" err="1" smtClean="0"/>
              <a:t>котрол</a:t>
            </a:r>
            <a:endParaRPr lang="uk-UA" dirty="0"/>
          </a:p>
          <a:p>
            <a:r>
              <a:rPr lang="uk-UA" dirty="0" smtClean="0"/>
              <a:t>Зменшення необхідних ресурсів для навчання моделі</a:t>
            </a:r>
          </a:p>
          <a:p>
            <a:r>
              <a:rPr lang="uk-UA" dirty="0" smtClean="0"/>
              <a:t>Зменшення часу тренування, можливість перебрати більше </a:t>
            </a:r>
            <a:r>
              <a:rPr lang="uk-UA" dirty="0" err="1" smtClean="0"/>
              <a:t>гіпер</a:t>
            </a:r>
            <a:r>
              <a:rPr lang="uk-UA" dirty="0" smtClean="0"/>
              <a:t> параметрів моделі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5213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 smtClean="0"/>
              <a:t>Термінологія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uk-UA" dirty="0" smtClean="0"/>
              <a:t>Змінна (</a:t>
            </a:r>
            <a:r>
              <a:rPr lang="en-US" dirty="0" smtClean="0"/>
              <a:t>feature</a:t>
            </a:r>
            <a:r>
              <a:rPr lang="uk-UA" dirty="0" smtClean="0"/>
              <a:t>) – властивість притаманна певному виміру/випадку для якого необхідно провести прогнозування/класифікацію/</a:t>
            </a:r>
            <a:r>
              <a:rPr lang="uk-UA" dirty="0" err="1" smtClean="0"/>
              <a:t>кластиризацію</a:t>
            </a:r>
            <a:endParaRPr lang="uk-UA" dirty="0" smtClean="0"/>
          </a:p>
          <a:p>
            <a:r>
              <a:rPr lang="uk-UA" dirty="0" smtClean="0"/>
              <a:t>Цільова змінна (</a:t>
            </a:r>
            <a:r>
              <a:rPr lang="en-US" dirty="0" smtClean="0"/>
              <a:t>target)</a:t>
            </a:r>
            <a:r>
              <a:rPr lang="uk-UA" dirty="0" smtClean="0"/>
              <a:t> – власне результат прогнозування/класифікації/</a:t>
            </a:r>
            <a:r>
              <a:rPr lang="uk-UA" dirty="0" err="1" smtClean="0"/>
              <a:t>кластеризації</a:t>
            </a:r>
            <a:r>
              <a:rPr lang="uk-UA" dirty="0" smtClean="0"/>
              <a:t>. У випадку якщо </a:t>
            </a:r>
            <a:r>
              <a:rPr lang="uk-UA" dirty="0" err="1" smtClean="0"/>
              <a:t>таргет</a:t>
            </a:r>
            <a:r>
              <a:rPr lang="uk-UA" dirty="0" smtClean="0"/>
              <a:t> взяти з </a:t>
            </a:r>
            <a:r>
              <a:rPr lang="uk-UA" dirty="0" err="1" smtClean="0"/>
              <a:t>тестувальної</a:t>
            </a:r>
            <a:r>
              <a:rPr lang="uk-UA" dirty="0" smtClean="0"/>
              <a:t> вибірки може називатися прогнозом моделі.</a:t>
            </a:r>
          </a:p>
          <a:p>
            <a:r>
              <a:rPr lang="uk-UA" dirty="0" smtClean="0"/>
              <a:t>Тестова вибірка – </a:t>
            </a:r>
            <a:r>
              <a:rPr lang="uk-UA" dirty="0" err="1" smtClean="0"/>
              <a:t>вибірка</a:t>
            </a:r>
            <a:r>
              <a:rPr lang="uk-UA" dirty="0" smtClean="0"/>
              <a:t> яка не приймає участь в навчанні моделі, однак може бути </a:t>
            </a:r>
            <a:r>
              <a:rPr lang="uk-UA" dirty="0" err="1" smtClean="0"/>
              <a:t>викоривтана</a:t>
            </a:r>
            <a:r>
              <a:rPr lang="uk-UA" dirty="0" smtClean="0"/>
              <a:t> для </a:t>
            </a:r>
            <a:r>
              <a:rPr lang="uk-UA" dirty="0" err="1" smtClean="0"/>
              <a:t>підбіру</a:t>
            </a:r>
            <a:r>
              <a:rPr lang="uk-UA" dirty="0" smtClean="0"/>
              <a:t> </a:t>
            </a:r>
            <a:r>
              <a:rPr lang="uk-UA" dirty="0" err="1" smtClean="0"/>
              <a:t>гіпер</a:t>
            </a:r>
            <a:r>
              <a:rPr lang="uk-UA" dirty="0" smtClean="0"/>
              <a:t> </a:t>
            </a:r>
            <a:r>
              <a:rPr lang="uk-UA" dirty="0" err="1" smtClean="0"/>
              <a:t>мараметрів</a:t>
            </a:r>
            <a:r>
              <a:rPr lang="uk-UA" dirty="0" smtClean="0"/>
              <a:t> моделі (тобто </a:t>
            </a:r>
            <a:r>
              <a:rPr lang="uk-UA" dirty="0" err="1" smtClean="0"/>
              <a:t>дефакто</a:t>
            </a:r>
            <a:r>
              <a:rPr lang="uk-UA" dirty="0" smtClean="0"/>
              <a:t> приймає участь в навчанні опосередковано)</a:t>
            </a:r>
          </a:p>
          <a:p>
            <a:r>
              <a:rPr lang="uk-UA" dirty="0" err="1" smtClean="0"/>
              <a:t>Валідаційна</a:t>
            </a:r>
            <a:r>
              <a:rPr lang="uk-UA" dirty="0" smtClean="0"/>
              <a:t> вибірка – </a:t>
            </a:r>
            <a:r>
              <a:rPr lang="uk-UA" dirty="0" err="1" smtClean="0"/>
              <a:t>вибірка</a:t>
            </a:r>
            <a:r>
              <a:rPr lang="uk-UA" dirty="0" smtClean="0"/>
              <a:t> даних яка повністю не бере участь в тестуванні моделі. Точність на ній приймається за фінальну точність роботи моделі.</a:t>
            </a:r>
          </a:p>
          <a:p>
            <a:r>
              <a:rPr lang="uk-UA" dirty="0" smtClean="0"/>
              <a:t>Тренувальна вибірка</a:t>
            </a:r>
            <a:r>
              <a:rPr lang="uk-UA" dirty="0" smtClean="0"/>
              <a:t> – </a:t>
            </a:r>
            <a:r>
              <a:rPr lang="uk-UA" dirty="0" err="1" smtClean="0"/>
              <a:t>вибірка</a:t>
            </a:r>
            <a:r>
              <a:rPr lang="uk-UA" dirty="0" smtClean="0"/>
              <a:t> що </a:t>
            </a:r>
            <a:r>
              <a:rPr lang="uk-UA" dirty="0" err="1" smtClean="0"/>
              <a:t>бозпосередньо</a:t>
            </a:r>
            <a:r>
              <a:rPr lang="uk-UA" dirty="0" smtClean="0"/>
              <a:t> приймає участь в тренуванні.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9162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err="1"/>
              <a:t>Константні</a:t>
            </a:r>
            <a:r>
              <a:rPr lang="ru-RU" dirty="0"/>
              <a:t>, </a:t>
            </a:r>
            <a:r>
              <a:rPr lang="ru-RU" dirty="0" err="1"/>
              <a:t>квазі-константні</a:t>
            </a:r>
            <a:r>
              <a:rPr lang="ru-RU" dirty="0"/>
              <a:t> та </a:t>
            </a:r>
            <a:r>
              <a:rPr lang="ru-RU" dirty="0" err="1"/>
              <a:t>фічі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дублюються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>
          <a:xfrm>
            <a:off x="311701" y="1152475"/>
            <a:ext cx="3949582" cy="341640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ru-RU" dirty="0" err="1"/>
              <a:t>Константні</a:t>
            </a:r>
            <a:r>
              <a:rPr lang="ru-RU" dirty="0"/>
              <a:t> </a:t>
            </a:r>
            <a:r>
              <a:rPr lang="ru-RU" dirty="0" err="1"/>
              <a:t>фічі</a:t>
            </a:r>
            <a:r>
              <a:rPr lang="ru-RU" dirty="0"/>
              <a:t> – </a:t>
            </a:r>
            <a:r>
              <a:rPr lang="ru-RU" dirty="0" err="1"/>
              <a:t>це</a:t>
            </a:r>
            <a:r>
              <a:rPr lang="ru-RU" dirty="0"/>
              <a:t> </a:t>
            </a:r>
            <a:r>
              <a:rPr lang="ru-RU" dirty="0" err="1"/>
              <a:t>ті</a:t>
            </a:r>
            <a:r>
              <a:rPr lang="ru-RU" dirty="0"/>
              <a:t>, </a:t>
            </a:r>
            <a:r>
              <a:rPr lang="ru-RU" dirty="0" err="1"/>
              <a:t>які</a:t>
            </a:r>
            <a:r>
              <a:rPr lang="ru-RU" dirty="0"/>
              <a:t> </a:t>
            </a:r>
            <a:r>
              <a:rPr lang="ru-RU" dirty="0" err="1"/>
              <a:t>показують</a:t>
            </a:r>
            <a:r>
              <a:rPr lang="ru-RU" dirty="0"/>
              <a:t> </a:t>
            </a:r>
            <a:r>
              <a:rPr lang="ru-RU" dirty="0" err="1"/>
              <a:t>однакове</a:t>
            </a:r>
            <a:r>
              <a:rPr lang="ru-RU" dirty="0"/>
              <a:t> </a:t>
            </a:r>
            <a:r>
              <a:rPr lang="ru-RU" dirty="0" err="1"/>
              <a:t>значення</a:t>
            </a:r>
            <a:r>
              <a:rPr lang="ru-RU" dirty="0"/>
              <a:t>, </a:t>
            </a:r>
            <a:r>
              <a:rPr lang="ru-RU" dirty="0" err="1"/>
              <a:t>лише</a:t>
            </a:r>
            <a:r>
              <a:rPr lang="ru-RU" dirty="0"/>
              <a:t> </a:t>
            </a:r>
            <a:r>
              <a:rPr lang="ru-RU" dirty="0" err="1"/>
              <a:t>одне</a:t>
            </a:r>
            <a:r>
              <a:rPr lang="ru-RU" dirty="0"/>
              <a:t> </a:t>
            </a:r>
            <a:r>
              <a:rPr lang="ru-RU" dirty="0" err="1"/>
              <a:t>значення</a:t>
            </a:r>
            <a:r>
              <a:rPr lang="ru-RU" dirty="0"/>
              <a:t>, для </a:t>
            </a:r>
            <a:r>
              <a:rPr lang="ru-RU" dirty="0" err="1"/>
              <a:t>всіх</a:t>
            </a:r>
            <a:r>
              <a:rPr lang="ru-RU" dirty="0"/>
              <a:t> </a:t>
            </a:r>
            <a:r>
              <a:rPr lang="ru-RU" dirty="0" err="1"/>
              <a:t>спостережень</a:t>
            </a:r>
            <a:r>
              <a:rPr lang="ru-RU" dirty="0"/>
              <a:t> з набору </a:t>
            </a:r>
            <a:r>
              <a:rPr lang="ru-RU" dirty="0" err="1"/>
              <a:t>даних</a:t>
            </a:r>
            <a:r>
              <a:rPr lang="ru-RU" dirty="0"/>
              <a:t>. </a:t>
            </a:r>
            <a:r>
              <a:rPr lang="ru-RU" dirty="0" err="1"/>
              <a:t>Іншими</a:t>
            </a:r>
            <a:r>
              <a:rPr lang="ru-RU" dirty="0"/>
              <a:t> словами, </a:t>
            </a:r>
            <a:r>
              <a:rPr lang="ru-RU" dirty="0" err="1"/>
              <a:t>однакове</a:t>
            </a:r>
            <a:r>
              <a:rPr lang="ru-RU" dirty="0"/>
              <a:t> </a:t>
            </a:r>
            <a:r>
              <a:rPr lang="ru-RU" dirty="0" err="1"/>
              <a:t>значення</a:t>
            </a:r>
            <a:r>
              <a:rPr lang="ru-RU" dirty="0"/>
              <a:t> для </a:t>
            </a:r>
            <a:r>
              <a:rPr lang="ru-RU" dirty="0" err="1"/>
              <a:t>всіх</a:t>
            </a:r>
            <a:r>
              <a:rPr lang="ru-RU" dirty="0"/>
              <a:t> </a:t>
            </a:r>
            <a:r>
              <a:rPr lang="ru-RU" dirty="0" err="1"/>
              <a:t>рядків</a:t>
            </a:r>
            <a:r>
              <a:rPr lang="ru-RU" dirty="0"/>
              <a:t> набору </a:t>
            </a:r>
            <a:r>
              <a:rPr lang="ru-RU" dirty="0" err="1"/>
              <a:t>даних</a:t>
            </a:r>
            <a:r>
              <a:rPr lang="ru-RU" dirty="0"/>
              <a:t>. </a:t>
            </a:r>
            <a:r>
              <a:rPr lang="ru-RU" dirty="0" err="1"/>
              <a:t>Ці</a:t>
            </a:r>
            <a:r>
              <a:rPr lang="ru-RU" dirty="0"/>
              <a:t> </a:t>
            </a:r>
            <a:r>
              <a:rPr lang="ru-RU" dirty="0" err="1"/>
              <a:t>функції</a:t>
            </a:r>
            <a:r>
              <a:rPr lang="ru-RU" dirty="0"/>
              <a:t> не </a:t>
            </a:r>
            <a:r>
              <a:rPr lang="ru-RU" dirty="0" err="1"/>
              <a:t>надають</a:t>
            </a:r>
            <a:r>
              <a:rPr lang="ru-RU" dirty="0"/>
              <a:t> </a:t>
            </a:r>
            <a:r>
              <a:rPr lang="ru-RU" dirty="0" err="1"/>
              <a:t>інформації</a:t>
            </a:r>
            <a:r>
              <a:rPr lang="ru-RU" dirty="0"/>
              <a:t>, яка </a:t>
            </a:r>
            <a:r>
              <a:rPr lang="ru-RU" dirty="0" err="1"/>
              <a:t>дозволяє</a:t>
            </a:r>
            <a:r>
              <a:rPr lang="ru-RU" dirty="0"/>
              <a:t> </a:t>
            </a:r>
            <a:r>
              <a:rPr lang="ru-RU" dirty="0" err="1"/>
              <a:t>моделі</a:t>
            </a:r>
            <a:r>
              <a:rPr lang="ru-RU" dirty="0"/>
              <a:t> машинного </a:t>
            </a:r>
            <a:r>
              <a:rPr lang="ru-RU" dirty="0" err="1"/>
              <a:t>навчання</a:t>
            </a:r>
            <a:r>
              <a:rPr lang="ru-RU" dirty="0"/>
              <a:t> </a:t>
            </a:r>
            <a:r>
              <a:rPr lang="ru-RU" dirty="0" err="1"/>
              <a:t>розрізняти</a:t>
            </a:r>
            <a:r>
              <a:rPr lang="ru-RU" dirty="0"/>
              <a:t> </a:t>
            </a:r>
            <a:r>
              <a:rPr lang="ru-RU" dirty="0" err="1"/>
              <a:t>або</a:t>
            </a:r>
            <a:r>
              <a:rPr lang="ru-RU" dirty="0"/>
              <a:t> </a:t>
            </a:r>
            <a:r>
              <a:rPr lang="ru-RU" dirty="0" err="1"/>
              <a:t>передбачати</a:t>
            </a:r>
            <a:r>
              <a:rPr lang="ru-RU" dirty="0"/>
              <a:t> </a:t>
            </a:r>
            <a:r>
              <a:rPr lang="ru-RU" dirty="0" err="1"/>
              <a:t>таргет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4245" y="1081606"/>
            <a:ext cx="3882517" cy="35203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80329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err="1"/>
              <a:t>Квазіконстантні</a:t>
            </a:r>
            <a:r>
              <a:rPr lang="ru-RU" dirty="0"/>
              <a:t> </a:t>
            </a:r>
            <a:r>
              <a:rPr lang="ru-RU" dirty="0" err="1"/>
              <a:t>фічі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095453" cy="1910321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ru-RU" dirty="0" err="1"/>
              <a:t>Квазіконстантні</a:t>
            </a:r>
            <a:r>
              <a:rPr lang="ru-RU" dirty="0"/>
              <a:t> </a:t>
            </a:r>
            <a:r>
              <a:rPr lang="ru-RU" dirty="0" err="1"/>
              <a:t>фічі</a:t>
            </a:r>
            <a:r>
              <a:rPr lang="ru-RU" dirty="0"/>
              <a:t> – </a:t>
            </a:r>
            <a:r>
              <a:rPr lang="ru-RU" dirty="0" err="1"/>
              <a:t>це</a:t>
            </a:r>
            <a:r>
              <a:rPr lang="ru-RU" dirty="0"/>
              <a:t> </a:t>
            </a:r>
            <a:r>
              <a:rPr lang="ru-RU" dirty="0" err="1"/>
              <a:t>ті</a:t>
            </a:r>
            <a:r>
              <a:rPr lang="ru-RU" dirty="0"/>
              <a:t>, </a:t>
            </a:r>
            <a:r>
              <a:rPr lang="ru-RU" dirty="0" err="1"/>
              <a:t>які</a:t>
            </a:r>
            <a:r>
              <a:rPr lang="ru-RU" dirty="0"/>
              <a:t> </a:t>
            </a:r>
            <a:r>
              <a:rPr lang="ru-RU" dirty="0" err="1"/>
              <a:t>показують</a:t>
            </a:r>
            <a:r>
              <a:rPr lang="ru-RU" dirty="0"/>
              <a:t> </a:t>
            </a:r>
            <a:r>
              <a:rPr lang="ru-RU" dirty="0" err="1"/>
              <a:t>однакове</a:t>
            </a:r>
            <a:r>
              <a:rPr lang="ru-RU" dirty="0"/>
              <a:t> </a:t>
            </a:r>
            <a:r>
              <a:rPr lang="ru-RU" dirty="0" err="1"/>
              <a:t>значення</a:t>
            </a:r>
            <a:r>
              <a:rPr lang="ru-RU" dirty="0"/>
              <a:t> для </a:t>
            </a:r>
            <a:r>
              <a:rPr lang="ru-RU" dirty="0" err="1"/>
              <a:t>переважної</a:t>
            </a:r>
            <a:r>
              <a:rPr lang="ru-RU" dirty="0"/>
              <a:t> </a:t>
            </a:r>
            <a:r>
              <a:rPr lang="ru-RU" dirty="0" err="1"/>
              <a:t>більшості</a:t>
            </a:r>
            <a:r>
              <a:rPr lang="ru-RU" dirty="0"/>
              <a:t> </a:t>
            </a:r>
            <a:r>
              <a:rPr lang="ru-RU" dirty="0" err="1"/>
              <a:t>спостережень</a:t>
            </a:r>
            <a:r>
              <a:rPr lang="ru-RU" dirty="0"/>
              <a:t> набору </a:t>
            </a:r>
            <a:r>
              <a:rPr lang="ru-RU" dirty="0" err="1"/>
              <a:t>даних</a:t>
            </a:r>
            <a:r>
              <a:rPr lang="ru-RU" dirty="0"/>
              <a:t>. </a:t>
            </a:r>
            <a:r>
              <a:rPr lang="ru-RU" dirty="0" err="1"/>
              <a:t>Загалом</a:t>
            </a:r>
            <a:r>
              <a:rPr lang="ru-RU" dirty="0"/>
              <a:t>, </a:t>
            </a:r>
            <a:r>
              <a:rPr lang="ru-RU" dirty="0" err="1"/>
              <a:t>ці</a:t>
            </a:r>
            <a:r>
              <a:rPr lang="ru-RU" dirty="0"/>
              <a:t> </a:t>
            </a:r>
            <a:r>
              <a:rPr lang="ru-RU" dirty="0" err="1"/>
              <a:t>функції</a:t>
            </a:r>
            <a:r>
              <a:rPr lang="ru-RU" dirty="0"/>
              <a:t> </a:t>
            </a:r>
            <a:r>
              <a:rPr lang="ru-RU" dirty="0" err="1"/>
              <a:t>надають</a:t>
            </a:r>
            <a:r>
              <a:rPr lang="ru-RU" dirty="0"/>
              <a:t> мало </a:t>
            </a:r>
            <a:r>
              <a:rPr lang="ru-RU" dirty="0" err="1"/>
              <a:t>інформації</a:t>
            </a:r>
            <a:r>
              <a:rPr lang="ru-RU" dirty="0"/>
              <a:t>, </a:t>
            </a:r>
            <a:r>
              <a:rPr lang="ru-RU" dirty="0" err="1"/>
              <a:t>якщо</a:t>
            </a:r>
            <a:r>
              <a:rPr lang="ru-RU" dirty="0"/>
              <a:t> </a:t>
            </a:r>
            <a:r>
              <a:rPr lang="ru-RU" dirty="0" err="1"/>
              <a:t>взагалі</a:t>
            </a:r>
            <a:r>
              <a:rPr lang="ru-RU" dirty="0"/>
              <a:t> </a:t>
            </a:r>
            <a:r>
              <a:rPr lang="ru-RU" dirty="0" err="1"/>
              <a:t>надають</a:t>
            </a:r>
            <a:r>
              <a:rPr lang="ru-RU" dirty="0"/>
              <a:t>, Але </a:t>
            </a:r>
            <a:r>
              <a:rPr lang="ru-RU" dirty="0" err="1"/>
              <a:t>можуть</a:t>
            </a:r>
            <a:r>
              <a:rPr lang="ru-RU" dirty="0"/>
              <a:t> бути </a:t>
            </a:r>
            <a:r>
              <a:rPr lang="ru-RU" dirty="0" err="1"/>
              <a:t>вийнятки</a:t>
            </a:r>
            <a:r>
              <a:rPr lang="ru-RU" dirty="0"/>
              <a:t>. Тому </a:t>
            </a:r>
            <a:r>
              <a:rPr lang="ru-RU" dirty="0" err="1"/>
              <a:t>ви</a:t>
            </a:r>
            <a:r>
              <a:rPr lang="ru-RU" dirty="0"/>
              <a:t> </a:t>
            </a:r>
            <a:r>
              <a:rPr lang="ru-RU" dirty="0" err="1"/>
              <a:t>повинні</a:t>
            </a:r>
            <a:r>
              <a:rPr lang="ru-RU" dirty="0"/>
              <a:t> бути </a:t>
            </a:r>
            <a:r>
              <a:rPr lang="ru-RU" dirty="0" err="1"/>
              <a:t>обережними</a:t>
            </a:r>
            <a:r>
              <a:rPr lang="ru-RU" dirty="0"/>
              <a:t>, </a:t>
            </a:r>
            <a:r>
              <a:rPr lang="ru-RU" dirty="0" err="1"/>
              <a:t>видаляючи</a:t>
            </a:r>
            <a:r>
              <a:rPr lang="ru-RU" dirty="0"/>
              <a:t> </a:t>
            </a:r>
            <a:r>
              <a:rPr lang="ru-RU" dirty="0" err="1"/>
              <a:t>ці</a:t>
            </a:r>
            <a:r>
              <a:rPr lang="ru-RU" dirty="0"/>
              <a:t> </a:t>
            </a:r>
            <a:r>
              <a:rPr lang="ru-RU" dirty="0" err="1"/>
              <a:t>типи</a:t>
            </a:r>
            <a:r>
              <a:rPr lang="ru-RU" dirty="0"/>
              <a:t> </a:t>
            </a:r>
            <a:r>
              <a:rPr lang="ru-RU" dirty="0" err="1"/>
              <a:t>функцій</a:t>
            </a:r>
            <a:r>
              <a:rPr lang="ru-RU" dirty="0"/>
              <a:t>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519" y="3081421"/>
            <a:ext cx="5225808" cy="128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037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err="1"/>
              <a:t>Фічі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повторюються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>
          <a:xfrm>
            <a:off x="311701" y="1152475"/>
            <a:ext cx="4233666" cy="3526057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ru-RU" dirty="0" err="1" smtClean="0"/>
              <a:t>Данні</a:t>
            </a:r>
            <a:r>
              <a:rPr lang="ru-RU" dirty="0" smtClean="0"/>
              <a:t> </a:t>
            </a:r>
            <a:r>
              <a:rPr lang="ru-RU" dirty="0" err="1" smtClean="0"/>
              <a:t>фічі</a:t>
            </a:r>
            <a:r>
              <a:rPr lang="ru-RU" dirty="0" smtClean="0"/>
              <a:t> </a:t>
            </a:r>
            <a:r>
              <a:rPr lang="ru-RU" dirty="0" err="1" smtClean="0"/>
              <a:t>вже</a:t>
            </a:r>
            <a:r>
              <a:rPr lang="ru-RU" dirty="0" smtClean="0"/>
              <a:t> </a:t>
            </a:r>
            <a:r>
              <a:rPr lang="ru-RU" dirty="0" err="1" smtClean="0"/>
              <a:t>мають</a:t>
            </a:r>
            <a:r>
              <a:rPr lang="ru-RU" dirty="0" smtClean="0"/>
              <a:t> </a:t>
            </a:r>
            <a:r>
              <a:rPr lang="ru-RU" dirty="0" err="1" smtClean="0"/>
              <a:t>дисперсію</a:t>
            </a:r>
            <a:r>
              <a:rPr lang="ru-RU" dirty="0" smtClean="0"/>
              <a:t> і не </a:t>
            </a:r>
            <a:r>
              <a:rPr lang="ru-RU" dirty="0" err="1" smtClean="0"/>
              <a:t>можуть</a:t>
            </a:r>
            <a:r>
              <a:rPr lang="ru-RU" dirty="0" smtClean="0"/>
              <a:t> бути </a:t>
            </a:r>
            <a:r>
              <a:rPr lang="ru-RU" dirty="0" err="1" smtClean="0"/>
              <a:t>виділені</a:t>
            </a:r>
            <a:r>
              <a:rPr lang="ru-RU" dirty="0" smtClean="0"/>
              <a:t> </a:t>
            </a:r>
            <a:r>
              <a:rPr lang="ru-RU" dirty="0" err="1" smtClean="0"/>
              <a:t>попередніми</a:t>
            </a:r>
            <a:r>
              <a:rPr lang="ru-RU" dirty="0" smtClean="0"/>
              <a:t> методами. Тим не </a:t>
            </a:r>
            <a:r>
              <a:rPr lang="ru-RU" dirty="0" err="1" smtClean="0"/>
              <a:t>манш</a:t>
            </a:r>
            <a:r>
              <a:rPr lang="ru-RU" dirty="0" smtClean="0"/>
              <a:t> вони не </a:t>
            </a:r>
            <a:r>
              <a:rPr lang="ru-RU" dirty="0" err="1" smtClean="0"/>
              <a:t>несуть</a:t>
            </a:r>
            <a:r>
              <a:rPr lang="ru-RU" dirty="0" smtClean="0"/>
              <a:t> </a:t>
            </a:r>
            <a:r>
              <a:rPr lang="ru-RU" dirty="0" err="1" smtClean="0"/>
              <a:t>інформацію</a:t>
            </a:r>
            <a:r>
              <a:rPr lang="ru-RU" dirty="0" smtClean="0"/>
              <a:t> і </a:t>
            </a:r>
            <a:r>
              <a:rPr lang="ru-RU" dirty="0" err="1" smtClean="0"/>
              <a:t>підлягають</a:t>
            </a:r>
            <a:r>
              <a:rPr lang="ru-RU" dirty="0" smtClean="0"/>
              <a:t> </a:t>
            </a:r>
            <a:r>
              <a:rPr lang="ru-RU" dirty="0" err="1" smtClean="0"/>
              <a:t>видаленню</a:t>
            </a:r>
            <a:r>
              <a:rPr lang="ru-RU" dirty="0" smtClean="0"/>
              <a:t>.</a:t>
            </a: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8330" y="284697"/>
            <a:ext cx="3743873" cy="45647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17590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1700" y="285227"/>
            <a:ext cx="8520600" cy="572700"/>
          </a:xfrm>
        </p:spPr>
        <p:txBody>
          <a:bodyPr>
            <a:normAutofit fontScale="90000"/>
          </a:bodyPr>
          <a:lstStyle/>
          <a:p>
            <a:r>
              <a:rPr lang="ru-RU" dirty="0" err="1" smtClean="0"/>
              <a:t>Корреляційний</a:t>
            </a:r>
            <a:r>
              <a:rPr lang="ru-RU" dirty="0" smtClean="0"/>
              <a:t> </a:t>
            </a:r>
            <a:r>
              <a:rPr lang="ru-RU" dirty="0" err="1" smtClean="0"/>
              <a:t>аналіз</a:t>
            </a:r>
            <a:r>
              <a:rPr lang="ru-RU" dirty="0" smtClean="0"/>
              <a:t>.</a:t>
            </a:r>
            <a:r>
              <a:rPr lang="ru-RU" dirty="0"/>
              <a:t>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err="1" smtClean="0"/>
              <a:t>Кореляції</a:t>
            </a:r>
            <a:r>
              <a:rPr lang="ru-RU" dirty="0" smtClean="0"/>
              <a:t> </a:t>
            </a:r>
            <a:r>
              <a:rPr lang="ru-RU" dirty="0" err="1"/>
              <a:t>Пірсона</a:t>
            </a:r>
            <a:r>
              <a:rPr lang="ru-RU" dirty="0"/>
              <a:t> 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>
          <a:xfrm>
            <a:off x="311701" y="1340527"/>
            <a:ext cx="4278054" cy="3426781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ru-RU" dirty="0" err="1"/>
              <a:t>Коефіцієнт</a:t>
            </a:r>
            <a:r>
              <a:rPr lang="ru-RU" dirty="0"/>
              <a:t> </a:t>
            </a:r>
            <a:r>
              <a:rPr lang="ru-RU" dirty="0" err="1"/>
              <a:t>кореляції</a:t>
            </a:r>
            <a:r>
              <a:rPr lang="ru-RU" dirty="0"/>
              <a:t> </a:t>
            </a:r>
            <a:r>
              <a:rPr lang="ru-RU" dirty="0" err="1"/>
              <a:t>Пірсона</a:t>
            </a:r>
            <a:r>
              <a:rPr lang="ru-RU" dirty="0"/>
              <a:t> </a:t>
            </a:r>
            <a:r>
              <a:rPr lang="ru-RU" dirty="0" err="1"/>
              <a:t>між</a:t>
            </a:r>
            <a:r>
              <a:rPr lang="ru-RU" dirty="0"/>
              <a:t> </a:t>
            </a:r>
            <a:r>
              <a:rPr lang="ru-RU" dirty="0" err="1"/>
              <a:t>двома</a:t>
            </a:r>
            <a:r>
              <a:rPr lang="ru-RU" dirty="0"/>
              <a:t> </a:t>
            </a:r>
            <a:r>
              <a:rPr lang="ru-RU" dirty="0" err="1"/>
              <a:t>змінними</a:t>
            </a:r>
            <a:r>
              <a:rPr lang="ru-RU" dirty="0"/>
              <a:t> </a:t>
            </a:r>
            <a:r>
              <a:rPr lang="ru-RU" dirty="0" err="1"/>
              <a:t>дорівнює</a:t>
            </a:r>
            <a:r>
              <a:rPr lang="ru-RU" dirty="0"/>
              <a:t> </a:t>
            </a:r>
            <a:r>
              <a:rPr lang="ru-RU" dirty="0" err="1"/>
              <a:t>коваріації</a:t>
            </a:r>
            <a:r>
              <a:rPr lang="ru-RU" dirty="0"/>
              <a:t> </a:t>
            </a:r>
            <a:r>
              <a:rPr lang="ru-RU" dirty="0" err="1"/>
              <a:t>двох</a:t>
            </a:r>
            <a:r>
              <a:rPr lang="ru-RU" dirty="0"/>
              <a:t> </a:t>
            </a:r>
            <a:r>
              <a:rPr lang="ru-RU" dirty="0" err="1"/>
              <a:t>змінних</a:t>
            </a:r>
            <a:r>
              <a:rPr lang="ru-RU" dirty="0"/>
              <a:t>, </a:t>
            </a:r>
            <a:r>
              <a:rPr lang="ru-RU" dirty="0" err="1"/>
              <a:t>або</a:t>
            </a:r>
            <a:r>
              <a:rPr lang="ru-RU" dirty="0"/>
              <a:t> </a:t>
            </a:r>
            <a:r>
              <a:rPr lang="ru-RU" dirty="0" err="1"/>
              <a:t>сумі</a:t>
            </a:r>
            <a:r>
              <a:rPr lang="ru-RU" dirty="0"/>
              <a:t> </a:t>
            </a:r>
            <a:r>
              <a:rPr lang="ru-RU" dirty="0" err="1"/>
              <a:t>добутків</a:t>
            </a:r>
            <a:r>
              <a:rPr lang="ru-RU" dirty="0"/>
              <a:t> </a:t>
            </a:r>
            <a:r>
              <a:rPr lang="ru-RU" dirty="0" err="1"/>
              <a:t>відхилень</a:t>
            </a:r>
            <a:r>
              <a:rPr lang="ru-RU" dirty="0"/>
              <a:t>, </a:t>
            </a:r>
            <a:r>
              <a:rPr lang="ru-RU" dirty="0" err="1"/>
              <a:t>поділеній</a:t>
            </a:r>
            <a:r>
              <a:rPr lang="ru-RU" dirty="0"/>
              <a:t> на </a:t>
            </a:r>
            <a:r>
              <a:rPr lang="ru-RU" dirty="0" err="1"/>
              <a:t>добуток</a:t>
            </a:r>
            <a:r>
              <a:rPr lang="ru-RU" dirty="0"/>
              <a:t> </a:t>
            </a:r>
            <a:r>
              <a:rPr lang="ru-RU" dirty="0" err="1"/>
              <a:t>їх</a:t>
            </a:r>
            <a:r>
              <a:rPr lang="ru-RU" dirty="0"/>
              <a:t> </a:t>
            </a:r>
            <a:r>
              <a:rPr lang="ru-RU" dirty="0" err="1"/>
              <a:t>стандартних</a:t>
            </a:r>
            <a:r>
              <a:rPr lang="ru-RU" dirty="0"/>
              <a:t> </a:t>
            </a:r>
            <a:r>
              <a:rPr lang="ru-RU" dirty="0" err="1"/>
              <a:t>відхилень</a:t>
            </a:r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3988" y="426128"/>
            <a:ext cx="3964452" cy="420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31608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1700" y="285227"/>
            <a:ext cx="8520600" cy="572700"/>
          </a:xfrm>
        </p:spPr>
        <p:txBody>
          <a:bodyPr>
            <a:normAutofit fontScale="90000"/>
          </a:bodyPr>
          <a:lstStyle/>
          <a:p>
            <a:r>
              <a:rPr lang="ru-RU" dirty="0" err="1" smtClean="0"/>
              <a:t>Коефіцієнт</a:t>
            </a:r>
            <a:r>
              <a:rPr lang="ru-RU" dirty="0" smtClean="0"/>
              <a:t> </a:t>
            </a:r>
            <a:r>
              <a:rPr lang="ru-RU" dirty="0" err="1" smtClean="0"/>
              <a:t>кореляції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 </a:t>
            </a:r>
            <a:r>
              <a:rPr lang="ru-RU" dirty="0"/>
              <a:t>рангу </a:t>
            </a:r>
            <a:r>
              <a:rPr lang="ru-RU" dirty="0" err="1" smtClean="0"/>
              <a:t>Кендала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>
          <a:xfrm>
            <a:off x="311701" y="1340527"/>
            <a:ext cx="4278054" cy="3426781"/>
          </a:xfrm>
        </p:spPr>
        <p:txBody>
          <a:bodyPr>
            <a:normAutofit fontScale="85000" lnSpcReduction="10000"/>
          </a:bodyPr>
          <a:lstStyle/>
          <a:p>
            <a:r>
              <a:rPr lang="ru-RU" dirty="0" err="1"/>
              <a:t>К</a:t>
            </a:r>
            <a:r>
              <a:rPr lang="ru-RU" dirty="0" err="1" smtClean="0"/>
              <a:t>оефіцієнт</a:t>
            </a:r>
            <a:r>
              <a:rPr lang="ru-RU" dirty="0" smtClean="0"/>
              <a:t> </a:t>
            </a:r>
            <a:r>
              <a:rPr lang="ru-RU" dirty="0" err="1"/>
              <a:t>знаходить</a:t>
            </a:r>
            <a:r>
              <a:rPr lang="ru-RU" dirty="0"/>
              <a:t> в </a:t>
            </a:r>
            <a:r>
              <a:rPr lang="ru-RU" dirty="0" err="1"/>
              <a:t>діапазоні</a:t>
            </a:r>
            <a:r>
              <a:rPr lang="ru-RU" dirty="0"/>
              <a:t> −1⩽</a:t>
            </a:r>
            <a:r>
              <a:rPr lang="el-GR" dirty="0"/>
              <a:t>τ⩽1.</a:t>
            </a:r>
          </a:p>
          <a:p>
            <a:r>
              <a:rPr lang="ru-RU" dirty="0" err="1"/>
              <a:t>Якщо</a:t>
            </a:r>
            <a:r>
              <a:rPr lang="ru-RU" dirty="0"/>
              <a:t> </a:t>
            </a:r>
            <a:r>
              <a:rPr lang="ru-RU" dirty="0" err="1"/>
              <a:t>узгодженість</a:t>
            </a:r>
            <a:r>
              <a:rPr lang="ru-RU" dirty="0"/>
              <a:t> </a:t>
            </a:r>
            <a:r>
              <a:rPr lang="ru-RU" dirty="0" err="1"/>
              <a:t>між</a:t>
            </a:r>
            <a:r>
              <a:rPr lang="ru-RU" dirty="0"/>
              <a:t> </a:t>
            </a:r>
            <a:r>
              <a:rPr lang="ru-RU" dirty="0" err="1"/>
              <a:t>двома</a:t>
            </a:r>
            <a:r>
              <a:rPr lang="ru-RU" dirty="0"/>
              <a:t> величинами </a:t>
            </a:r>
            <a:r>
              <a:rPr lang="en-US" dirty="0"/>
              <a:t>X </a:t>
            </a:r>
            <a:r>
              <a:rPr lang="ru-RU" dirty="0"/>
              <a:t>та </a:t>
            </a:r>
            <a:r>
              <a:rPr lang="en-US" dirty="0"/>
              <a:t>Y </a:t>
            </a:r>
            <a:r>
              <a:rPr lang="ru-RU" dirty="0"/>
              <a:t>є </a:t>
            </a:r>
            <a:r>
              <a:rPr lang="ru-RU" dirty="0" err="1"/>
              <a:t>ідеальною</a:t>
            </a:r>
            <a:r>
              <a:rPr lang="ru-RU" dirty="0"/>
              <a:t> (</a:t>
            </a:r>
            <a:r>
              <a:rPr lang="ru-RU" dirty="0" err="1"/>
              <a:t>тобто</a:t>
            </a:r>
            <a:r>
              <a:rPr lang="ru-RU" dirty="0"/>
              <a:t> ранги </a:t>
            </a:r>
            <a:r>
              <a:rPr lang="ru-RU" dirty="0" err="1"/>
              <a:t>двох</a:t>
            </a:r>
            <a:r>
              <a:rPr lang="ru-RU" dirty="0"/>
              <a:t> величин </a:t>
            </a:r>
            <a:r>
              <a:rPr lang="ru-RU" dirty="0" err="1"/>
              <a:t>збігаються</a:t>
            </a:r>
            <a:r>
              <a:rPr lang="ru-RU" dirty="0"/>
              <a:t>), то </a:t>
            </a:r>
            <a:r>
              <a:rPr lang="ru-RU" dirty="0" err="1"/>
              <a:t>коефіцієнт</a:t>
            </a:r>
            <a:r>
              <a:rPr lang="ru-RU" dirty="0"/>
              <a:t> </a:t>
            </a:r>
            <a:r>
              <a:rPr lang="ru-RU" dirty="0" err="1"/>
              <a:t>має</a:t>
            </a:r>
            <a:r>
              <a:rPr lang="ru-RU" dirty="0"/>
              <a:t> </a:t>
            </a:r>
            <a:r>
              <a:rPr lang="ru-RU" dirty="0" err="1"/>
              <a:t>значення</a:t>
            </a:r>
            <a:r>
              <a:rPr lang="ru-RU" dirty="0"/>
              <a:t> 1.</a:t>
            </a:r>
          </a:p>
          <a:p>
            <a:r>
              <a:rPr lang="ru-RU" dirty="0" err="1" smtClean="0"/>
              <a:t>Якщо</a:t>
            </a:r>
            <a:r>
              <a:rPr lang="ru-RU" dirty="0" smtClean="0"/>
              <a:t> </a:t>
            </a:r>
            <a:r>
              <a:rPr lang="ru-RU" dirty="0" err="1" smtClean="0"/>
              <a:t>розбіжність</a:t>
            </a:r>
            <a:r>
              <a:rPr lang="ru-RU" dirty="0" smtClean="0"/>
              <a:t> </a:t>
            </a:r>
            <a:r>
              <a:rPr lang="ru-RU" dirty="0" err="1" smtClean="0"/>
              <a:t>між</a:t>
            </a:r>
            <a:r>
              <a:rPr lang="ru-RU" dirty="0" smtClean="0"/>
              <a:t> </a:t>
            </a:r>
            <a:r>
              <a:rPr lang="ru-RU" dirty="0" err="1" smtClean="0"/>
              <a:t>двома</a:t>
            </a:r>
            <a:r>
              <a:rPr lang="ru-RU" dirty="0" smtClean="0"/>
              <a:t> величинами </a:t>
            </a:r>
            <a:r>
              <a:rPr lang="en-US" dirty="0" smtClean="0"/>
              <a:t>X </a:t>
            </a:r>
            <a:r>
              <a:rPr lang="ru-RU" dirty="0" smtClean="0"/>
              <a:t>та </a:t>
            </a:r>
            <a:r>
              <a:rPr lang="en-US" dirty="0" smtClean="0"/>
              <a:t>Y </a:t>
            </a:r>
            <a:r>
              <a:rPr lang="ru-RU" dirty="0"/>
              <a:t>є </a:t>
            </a:r>
            <a:r>
              <a:rPr lang="ru-RU" dirty="0" err="1"/>
              <a:t>ідеальною</a:t>
            </a:r>
            <a:r>
              <a:rPr lang="ru-RU" dirty="0"/>
              <a:t> (</a:t>
            </a:r>
            <a:r>
              <a:rPr lang="ru-RU" dirty="0" err="1"/>
              <a:t>тобто</a:t>
            </a:r>
            <a:r>
              <a:rPr lang="ru-RU" dirty="0"/>
              <a:t> вони </a:t>
            </a:r>
            <a:r>
              <a:rPr lang="ru-RU" dirty="0" err="1"/>
              <a:t>мають</a:t>
            </a:r>
            <a:r>
              <a:rPr lang="ru-RU" dirty="0"/>
              <a:t> </a:t>
            </a:r>
            <a:r>
              <a:rPr lang="ru-RU" dirty="0" err="1"/>
              <a:t>обернені</a:t>
            </a:r>
            <a:r>
              <a:rPr lang="ru-RU" dirty="0"/>
              <a:t> порядки </a:t>
            </a:r>
            <a:r>
              <a:rPr lang="ru-RU" dirty="0" err="1"/>
              <a:t>зростання</a:t>
            </a:r>
            <a:r>
              <a:rPr lang="ru-RU" dirty="0"/>
              <a:t>), то </a:t>
            </a:r>
            <a:r>
              <a:rPr lang="ru-RU" dirty="0" err="1"/>
              <a:t>коефіцієнт</a:t>
            </a:r>
            <a:r>
              <a:rPr lang="ru-RU" dirty="0"/>
              <a:t> </a:t>
            </a:r>
            <a:r>
              <a:rPr lang="ru-RU" dirty="0" err="1"/>
              <a:t>дорівнює</a:t>
            </a:r>
            <a:r>
              <a:rPr lang="ru-RU" dirty="0"/>
              <a:t> −1. </a:t>
            </a:r>
            <a:endParaRPr lang="ru-RU" dirty="0" smtClean="0"/>
          </a:p>
          <a:p>
            <a:r>
              <a:rPr lang="ru-RU" dirty="0" err="1" smtClean="0"/>
              <a:t>Якщо</a:t>
            </a:r>
            <a:r>
              <a:rPr lang="ru-RU" dirty="0" smtClean="0"/>
              <a:t> </a:t>
            </a:r>
            <a:r>
              <a:rPr lang="ru-RU" dirty="0"/>
              <a:t>X та Y </a:t>
            </a:r>
            <a:r>
              <a:rPr lang="ru-RU" dirty="0" err="1"/>
              <a:t>незалежні</a:t>
            </a:r>
            <a:r>
              <a:rPr lang="ru-RU" dirty="0"/>
              <a:t>, то </a:t>
            </a:r>
            <a:r>
              <a:rPr lang="ru-RU" dirty="0" err="1"/>
              <a:t>математичне</a:t>
            </a:r>
            <a:r>
              <a:rPr lang="ru-RU" dirty="0"/>
              <a:t> </a:t>
            </a:r>
            <a:r>
              <a:rPr lang="ru-RU" dirty="0" err="1"/>
              <a:t>сподівання</a:t>
            </a:r>
            <a:r>
              <a:rPr lang="ru-RU" dirty="0"/>
              <a:t> 0.</a:t>
            </a:r>
          </a:p>
          <a:p>
            <a:endParaRPr lang="ru-RU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2346" y="334013"/>
            <a:ext cx="3777294" cy="4101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75241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1700" y="285227"/>
            <a:ext cx="8520600" cy="572700"/>
          </a:xfrm>
        </p:spPr>
        <p:txBody>
          <a:bodyPr>
            <a:normAutofit fontScale="90000"/>
          </a:bodyPr>
          <a:lstStyle/>
          <a:p>
            <a:r>
              <a:rPr lang="ru-RU" dirty="0" err="1"/>
              <a:t>Коефіцієнт</a:t>
            </a:r>
            <a:r>
              <a:rPr lang="ru-RU" dirty="0"/>
              <a:t> </a:t>
            </a:r>
            <a:r>
              <a:rPr lang="ru-RU" dirty="0" err="1" smtClean="0"/>
              <a:t>кореляції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 </a:t>
            </a:r>
            <a:r>
              <a:rPr lang="ru-RU" dirty="0"/>
              <a:t>рангу </a:t>
            </a:r>
            <a:r>
              <a:rPr lang="ru-RU" dirty="0" err="1"/>
              <a:t>Спірмена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>
          <a:xfrm>
            <a:off x="311701" y="1340527"/>
            <a:ext cx="4278054" cy="3426781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ru-RU" dirty="0" err="1"/>
              <a:t>Коефіцієнт</a:t>
            </a:r>
            <a:r>
              <a:rPr lang="ru-RU" dirty="0"/>
              <a:t> </a:t>
            </a:r>
            <a:r>
              <a:rPr lang="ru-RU" dirty="0" err="1"/>
              <a:t>кореляції</a:t>
            </a:r>
            <a:r>
              <a:rPr lang="ru-RU" dirty="0"/>
              <a:t> рангу </a:t>
            </a:r>
            <a:r>
              <a:rPr lang="ru-RU" dirty="0" err="1"/>
              <a:t>Спірмена</a:t>
            </a:r>
            <a:r>
              <a:rPr lang="ru-RU" dirty="0"/>
              <a:t> — </a:t>
            </a:r>
            <a:r>
              <a:rPr lang="ru-RU" dirty="0" err="1"/>
              <a:t>непараметрична</a:t>
            </a:r>
            <a:r>
              <a:rPr lang="ru-RU" dirty="0"/>
              <a:t> </a:t>
            </a:r>
            <a:r>
              <a:rPr lang="ru-RU" dirty="0" err="1"/>
              <a:t>міра</a:t>
            </a:r>
            <a:r>
              <a:rPr lang="ru-RU" dirty="0"/>
              <a:t> </a:t>
            </a:r>
            <a:r>
              <a:rPr lang="ru-RU" dirty="0" err="1"/>
              <a:t>статистичної</a:t>
            </a:r>
            <a:r>
              <a:rPr lang="ru-RU" dirty="0"/>
              <a:t> </a:t>
            </a:r>
            <a:r>
              <a:rPr lang="ru-RU" dirty="0" err="1"/>
              <a:t>залежності</a:t>
            </a:r>
            <a:r>
              <a:rPr lang="ru-RU" dirty="0"/>
              <a:t> </a:t>
            </a:r>
            <a:r>
              <a:rPr lang="ru-RU" dirty="0" err="1"/>
              <a:t>між</a:t>
            </a:r>
            <a:r>
              <a:rPr lang="ru-RU" dirty="0"/>
              <a:t> </a:t>
            </a:r>
            <a:r>
              <a:rPr lang="ru-RU" dirty="0" err="1"/>
              <a:t>двома</a:t>
            </a:r>
            <a:r>
              <a:rPr lang="ru-RU" dirty="0"/>
              <a:t> </a:t>
            </a:r>
            <a:r>
              <a:rPr lang="ru-RU" dirty="0" err="1"/>
              <a:t>змінними</a:t>
            </a:r>
            <a:r>
              <a:rPr lang="ru-RU" dirty="0"/>
              <a:t>; названий на честь Чарльза </a:t>
            </a:r>
            <a:r>
              <a:rPr lang="ru-RU" dirty="0" err="1"/>
              <a:t>Спірмена</a:t>
            </a:r>
            <a:r>
              <a:rPr lang="ru-RU" dirty="0"/>
              <a:t>. </a:t>
            </a:r>
            <a:r>
              <a:rPr lang="ru-RU" dirty="0" err="1"/>
              <a:t>Він</a:t>
            </a:r>
            <a:r>
              <a:rPr lang="ru-RU" dirty="0"/>
              <a:t> </a:t>
            </a:r>
            <a:r>
              <a:rPr lang="ru-RU" dirty="0" err="1"/>
              <a:t>оцінює</a:t>
            </a:r>
            <a:r>
              <a:rPr lang="ru-RU" dirty="0"/>
              <a:t> </a:t>
            </a:r>
            <a:r>
              <a:rPr lang="ru-RU" dirty="0" err="1"/>
              <a:t>наскільки</a:t>
            </a:r>
            <a:r>
              <a:rPr lang="ru-RU" dirty="0"/>
              <a:t> добре </a:t>
            </a:r>
            <a:r>
              <a:rPr lang="ru-RU" dirty="0" err="1"/>
              <a:t>можна</a:t>
            </a:r>
            <a:r>
              <a:rPr lang="ru-RU" dirty="0"/>
              <a:t> </a:t>
            </a:r>
            <a:r>
              <a:rPr lang="ru-RU" dirty="0" err="1"/>
              <a:t>описати</a:t>
            </a:r>
            <a:r>
              <a:rPr lang="ru-RU" dirty="0"/>
              <a:t> </a:t>
            </a:r>
            <a:r>
              <a:rPr lang="ru-RU" dirty="0" err="1"/>
              <a:t>відношення</a:t>
            </a:r>
            <a:r>
              <a:rPr lang="ru-RU" dirty="0"/>
              <a:t> </a:t>
            </a:r>
            <a:r>
              <a:rPr lang="ru-RU" dirty="0" err="1"/>
              <a:t>між</a:t>
            </a:r>
            <a:r>
              <a:rPr lang="ru-RU" dirty="0"/>
              <a:t> </a:t>
            </a:r>
            <a:r>
              <a:rPr lang="ru-RU" dirty="0" err="1"/>
              <a:t>двома</a:t>
            </a:r>
            <a:r>
              <a:rPr lang="ru-RU" dirty="0"/>
              <a:t> </a:t>
            </a:r>
            <a:r>
              <a:rPr lang="ru-RU" dirty="0" err="1"/>
              <a:t>змінними</a:t>
            </a:r>
            <a:r>
              <a:rPr lang="ru-RU" dirty="0"/>
              <a:t> за </a:t>
            </a:r>
            <a:r>
              <a:rPr lang="ru-RU" dirty="0" err="1"/>
              <a:t>допомогою</a:t>
            </a:r>
            <a:r>
              <a:rPr lang="ru-RU" dirty="0"/>
              <a:t> </a:t>
            </a:r>
            <a:r>
              <a:rPr lang="ru-RU" dirty="0" err="1"/>
              <a:t>монотонної</a:t>
            </a:r>
            <a:r>
              <a:rPr lang="ru-RU" dirty="0"/>
              <a:t> </a:t>
            </a:r>
            <a:r>
              <a:rPr lang="ru-RU" dirty="0" err="1"/>
              <a:t>функції</a:t>
            </a:r>
            <a:r>
              <a:rPr lang="ru-RU" dirty="0"/>
              <a:t>.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7105" y="320040"/>
            <a:ext cx="3848888" cy="413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7700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</TotalTime>
  <Words>593</Words>
  <Application>Microsoft Office PowerPoint</Application>
  <PresentationFormat>Экран (16:9)</PresentationFormat>
  <Paragraphs>39</Paragraphs>
  <Slides>14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5" baseType="lpstr">
      <vt:lpstr>Simple Dark</vt:lpstr>
      <vt:lpstr>Вибір змінних для побудови моделі</vt:lpstr>
      <vt:lpstr>Навіщо фільтрувати змінні ?</vt:lpstr>
      <vt:lpstr>Термінологія</vt:lpstr>
      <vt:lpstr>Константні, квазі-константні та фічі, що дублюються</vt:lpstr>
      <vt:lpstr>Квазіконстантні фічі</vt:lpstr>
      <vt:lpstr>Фічі, що повторюються</vt:lpstr>
      <vt:lpstr>Корреляційний аналіз.  Кореляції Пірсона </vt:lpstr>
      <vt:lpstr>Коефіцієнт кореляції  рангу Кендала</vt:lpstr>
      <vt:lpstr>Коефіцієнт кореляції  рангу Спірмена</vt:lpstr>
      <vt:lpstr>Статистичні тести.  Взаємна інформація  </vt:lpstr>
      <vt:lpstr>Критерій узгодженості Пірсона  </vt:lpstr>
      <vt:lpstr>Однофакторний вибір фіч  </vt:lpstr>
      <vt:lpstr>Регрессія + Регуляризація  </vt:lpstr>
      <vt:lpstr>End…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ММП 2022</dc:title>
  <dc:creator>Georgiy Kantsedal</dc:creator>
  <cp:lastModifiedBy>Georgiy Kantsedal</cp:lastModifiedBy>
  <cp:revision>33</cp:revision>
  <dcterms:modified xsi:type="dcterms:W3CDTF">2024-10-26T06:35:53Z</dcterms:modified>
</cp:coreProperties>
</file>