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68" r:id="rId3"/>
    <p:sldId id="281" r:id="rId4"/>
    <p:sldId id="285" r:id="rId5"/>
    <p:sldId id="286" r:id="rId6"/>
    <p:sldId id="282" r:id="rId7"/>
    <p:sldId id="287" r:id="rId8"/>
    <p:sldId id="289" r:id="rId9"/>
    <p:sldId id="288" r:id="rId10"/>
    <p:sldId id="290" r:id="rId11"/>
    <p:sldId id="291" r:id="rId12"/>
    <p:sldId id="292" r:id="rId13"/>
    <p:sldId id="294" r:id="rId14"/>
    <p:sldId id="296" r:id="rId15"/>
    <p:sldId id="293" r:id="rId16"/>
    <p:sldId id="295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280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902" y="-55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0812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Налаштування</a:t>
            </a:r>
            <a:r>
              <a:rPr lang="ru-RU" dirty="0"/>
              <a:t> </a:t>
            </a:r>
            <a:r>
              <a:rPr lang="ru-RU" dirty="0" err="1"/>
              <a:t>середовища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викладач Канцедал Г.О.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13754" y="4734231"/>
            <a:ext cx="275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Tg</a:t>
            </a:r>
            <a:r>
              <a:rPr lang="en-US" dirty="0">
                <a:solidFill>
                  <a:schemeClr val="tx1"/>
                </a:solidFill>
              </a:rPr>
              <a:t> @</a:t>
            </a:r>
            <a:r>
              <a:rPr lang="en-US" dirty="0" err="1">
                <a:solidFill>
                  <a:schemeClr val="tx1"/>
                </a:solidFill>
              </a:rPr>
              <a:t>Heorhii_Kantsedal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D66DEEC-64F2-1120-090D-CDA212F30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702AFB3-86D7-742F-3F1E-DF093C49E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sz="2800" b="1" dirty="0" err="1">
                <a:solidFill>
                  <a:schemeClr val="tx1">
                    <a:lumMod val="65000"/>
                  </a:schemeClr>
                </a:solidFill>
              </a:rPr>
              <a:t>Види</a:t>
            </a:r>
            <a:r>
              <a:rPr lang="ru-RU" sz="2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1">
                    <a:lumMod val="65000"/>
                  </a:schemeClr>
                </a:solidFill>
              </a:rPr>
              <a:t>Android-додатків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63E7E93-AA84-5E7B-AFC5-AFEC40F40EFB}"/>
              </a:ext>
            </a:extLst>
          </p:cNvPr>
          <p:cNvSpPr txBox="1"/>
          <p:nvPr/>
        </p:nvSpPr>
        <p:spPr>
          <a:xfrm>
            <a:off x="311700" y="800749"/>
            <a:ext cx="59883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b="1" dirty="0">
                <a:solidFill>
                  <a:schemeClr val="tx1">
                    <a:lumMod val="65000"/>
                  </a:schemeClr>
                </a:solidFill>
              </a:rPr>
              <a:t>Фонові додатки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 після налаштування не передбачають взаємодії з користувачем, більшу частину часу знаходяться і працюють у прихованому стані. Прикладами таких додатків можуть бути служби блокування дзвінків,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SMS-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автовідповідачі. У більшості своїй фонові додатки спрямовані на відстеження подій, які породжуються апаратним забезпеченням, системою або іншими додатками, працюють непомітно. Мінімум дій, які необхідно дозволити користувачу: санкціонування запуску сервісу, налаштування, призупинення і припинення його роботи за необхідності.</a:t>
            </a:r>
          </a:p>
        </p:txBody>
      </p:sp>
    </p:spTree>
    <p:extLst>
      <p:ext uri="{BB962C8B-B14F-4D97-AF65-F5344CB8AC3E}">
        <p14:creationId xmlns:p14="http://schemas.microsoft.com/office/powerpoint/2010/main" val="241546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9FF26B1-F377-F2AD-39EE-9DC0BEE4C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6F61629-98DF-E8A7-2C10-769DB07E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sz="2800" b="1" dirty="0" err="1">
                <a:solidFill>
                  <a:schemeClr val="tx1">
                    <a:lumMod val="65000"/>
                  </a:schemeClr>
                </a:solidFill>
              </a:rPr>
              <a:t>Види</a:t>
            </a:r>
            <a:r>
              <a:rPr lang="ru-RU" sz="2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1">
                    <a:lumMod val="65000"/>
                  </a:schemeClr>
                </a:solidFill>
              </a:rPr>
              <a:t>Android-додатків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0F49916-89E6-AE38-A3C1-09ABF7CD8DAD}"/>
              </a:ext>
            </a:extLst>
          </p:cNvPr>
          <p:cNvSpPr txBox="1"/>
          <p:nvPr/>
        </p:nvSpPr>
        <p:spPr>
          <a:xfrm>
            <a:off x="311700" y="800750"/>
            <a:ext cx="7452951" cy="4114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b="1" dirty="0">
                <a:solidFill>
                  <a:schemeClr val="tx1">
                    <a:lumMod val="65000"/>
                  </a:schemeClr>
                </a:solidFill>
              </a:rPr>
              <a:t>Змішані додатки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 більшу частину часу працюють у фоновому режимі, але допускають взаємодію з користувачем і після налаштування. Зазвичай взаємодія з користувачем зводиться до повідомлення про якісь події. Прикладами таких додатків можуть бути мультимедіа-програвачі, програми для обміну текстовими повідомленнями (чати), поштові клієнти. </a:t>
            </a:r>
            <a:r>
              <a:rPr lang="uk-UA" sz="1800" b="1" dirty="0">
                <a:solidFill>
                  <a:schemeClr val="tx1">
                    <a:lumMod val="65000"/>
                  </a:schemeClr>
                </a:solidFill>
              </a:rPr>
              <a:t>Можливість реагувати на введення користувача і при цьому не втрачати працездатність у фоновому режимі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 є характерною особливістю змішаних додатків. Такі додатки зазвичай містять як видимі активності, так і приховані (фонові) сервіси, і при взаємодії з користувачем повинні враховувати свій поточний стан. Може знадобитися оновлювати графічний інтерфейс, якщо додаток знаходиться на передньому плані, або ж надсилати користувачу повідомлення з фонових процесів, щоб тримати його в курсі подій.</a:t>
            </a:r>
          </a:p>
        </p:txBody>
      </p:sp>
    </p:spTree>
    <p:extLst>
      <p:ext uri="{BB962C8B-B14F-4D97-AF65-F5344CB8AC3E}">
        <p14:creationId xmlns:p14="http://schemas.microsoft.com/office/powerpoint/2010/main" val="429412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429FFC4-6B45-5CEF-5069-BBAD2F631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45209AB-82C5-426A-CEC7-0A4AB8E2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sz="2800" b="1" dirty="0" err="1">
                <a:solidFill>
                  <a:schemeClr val="tx1">
                    <a:lumMod val="65000"/>
                  </a:schemeClr>
                </a:solidFill>
              </a:rPr>
              <a:t>Види</a:t>
            </a:r>
            <a:r>
              <a:rPr lang="ru-RU" sz="2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1">
                    <a:lumMod val="65000"/>
                  </a:schemeClr>
                </a:solidFill>
              </a:rPr>
              <a:t>Android-додатків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2C3FB9A-62C0-D061-69AD-B6D2DF9395E6}"/>
              </a:ext>
            </a:extLst>
          </p:cNvPr>
          <p:cNvSpPr txBox="1"/>
          <p:nvPr/>
        </p:nvSpPr>
        <p:spPr>
          <a:xfrm>
            <a:off x="311700" y="800750"/>
            <a:ext cx="74529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b="1" dirty="0" err="1">
                <a:solidFill>
                  <a:schemeClr val="tx1">
                    <a:lumMod val="65000"/>
                  </a:schemeClr>
                </a:solidFill>
              </a:rPr>
              <a:t>Віджети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 – невеликі додатки, що відображаються у вигляді графічного об’єкта на робочому столі. Прикладами можуть слугувати додатки для відображення динамічної інформації, такої як заряд батареї, прогноз погоди, дата та час.</a:t>
            </a:r>
          </a:p>
          <a:p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Зрозуміло, ваші майбутні складні додатки можуть містити елементи кожного з розглянутих типів. Плануючи розробку додатка, необхідно визначити спосіб його використання, і тільки після цього приступати до </a:t>
            </a:r>
            <a:r>
              <a:rPr lang="uk-UA" sz="1800" dirty="0" err="1">
                <a:solidFill>
                  <a:schemeClr val="tx1">
                    <a:lumMod val="65000"/>
                  </a:schemeClr>
                </a:solidFill>
              </a:rPr>
              <a:t>проєктування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 та безпосередньо до розробки.</a:t>
            </a:r>
          </a:p>
        </p:txBody>
      </p:sp>
    </p:spTree>
    <p:extLst>
      <p:ext uri="{BB962C8B-B14F-4D97-AF65-F5344CB8AC3E}">
        <p14:creationId xmlns:p14="http://schemas.microsoft.com/office/powerpoint/2010/main" val="349392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FD98849-7240-1A6E-A2CD-348146E80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D4FF6D3-1908-9F1E-6819-251B3BC28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solidFill>
                  <a:schemeClr val="tx1">
                    <a:lumMod val="65000"/>
                  </a:schemeClr>
                </a:solidFill>
              </a:rPr>
              <a:t>Структура проекту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989F27A-1D24-A0B2-4EA3-711BFA30F371}"/>
              </a:ext>
            </a:extLst>
          </p:cNvPr>
          <p:cNvSpPr txBox="1"/>
          <p:nvPr/>
        </p:nvSpPr>
        <p:spPr>
          <a:xfrm>
            <a:off x="311700" y="1079718"/>
            <a:ext cx="39503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Файл </a:t>
            </a: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AndroidManifest.xml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–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це маніфест або конфігураційний файл додатка.</a:t>
            </a:r>
          </a:p>
          <a:p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У папці </a:t>
            </a: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java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та її </a:t>
            </a:r>
            <a:r>
              <a:rPr lang="uk-UA" sz="1800" dirty="0" err="1">
                <a:solidFill>
                  <a:schemeClr val="tx1">
                    <a:lumMod val="65000"/>
                  </a:schemeClr>
                </a:solidFill>
              </a:rPr>
              <a:t>підпапках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 буде весь код додатка, який ми написали.</a:t>
            </a:r>
          </a:p>
          <a:p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Папка </a:t>
            </a: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res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використовується для ресурсних файлів різного типу.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1939FD42-7D30-1D03-9BDA-92B1473B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521" y="1079718"/>
            <a:ext cx="3972779" cy="359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32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12DACCE-5B7D-0CD1-BD9D-FEE891C22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49802A0-0651-7FC0-F4C0-A9637205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solidFill>
                  <a:schemeClr val="tx1">
                    <a:lumMod val="65000"/>
                  </a:schemeClr>
                </a:solidFill>
              </a:rPr>
              <a:t>Структура проекту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9AB8958-33E6-C86D-990A-DD5D518134F5}"/>
              </a:ext>
            </a:extLst>
          </p:cNvPr>
          <p:cNvSpPr txBox="1"/>
          <p:nvPr/>
        </p:nvSpPr>
        <p:spPr>
          <a:xfrm>
            <a:off x="311700" y="1079718"/>
            <a:ext cx="395033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Додаток складається з вікон, які називаються </a:t>
            </a: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Activity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(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активності). У конкретний момент часу зазвичай відображається одне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Activity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і займає весь екран, а додаток перемикається між ними. Як приклад можна розглянути поштовий додаток. У ньому одне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Activity –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це список листів, інше – перегляд листа, третє – налаштування скриньки. Під час роботи ви переміщуєтеся між ними.</a:t>
            </a:r>
          </a:p>
        </p:txBody>
      </p:sp>
      <p:pic>
        <p:nvPicPr>
          <p:cNvPr id="7" name="Изображение 4">
            <a:extLst>
              <a:ext uri="{FF2B5EF4-FFF2-40B4-BE49-F238E27FC236}">
                <a16:creationId xmlns="" xmlns:a16="http://schemas.microsoft.com/office/drawing/2014/main" id="{A8D0FA2D-BB5A-4F73-B8F1-23FA474E1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51308"/>
            <a:ext cx="4178696" cy="20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35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8BBF53B-7CCC-A967-5B5E-C478511F5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D2DD4B7-7356-E236-DAE1-6E38EF42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solidFill>
                  <a:schemeClr val="tx1">
                    <a:lumMod val="65000"/>
                  </a:schemeClr>
                </a:solidFill>
              </a:rPr>
              <a:t>Структура проекту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DCEDFE-1681-4CC2-A5D5-464732AD19B1}"/>
              </a:ext>
            </a:extLst>
          </p:cNvPr>
          <p:cNvSpPr txBox="1"/>
          <p:nvPr/>
        </p:nvSpPr>
        <p:spPr>
          <a:xfrm>
            <a:off x="4881966" y="780088"/>
            <a:ext cx="395033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tx1">
                    <a:lumMod val="65000"/>
                  </a:schemeClr>
                </a:solidFill>
              </a:rPr>
              <a:t>MainActivity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–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це клас головного екрана додатка, який знаходиться у звичайному текстовому файлі з розширенням .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java.</a:t>
            </a:r>
            <a:endParaRPr lang="uk-UA" sz="1800" dirty="0">
              <a:solidFill>
                <a:schemeClr val="tx1">
                  <a:lumMod val="65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Activity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(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діяльність, активність) – це компонент додатка, який надає користувачу екран для виконання будь-яких дій, наприклад, набрати чийсь номер, зробити фото, надіслати лист тощо.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="" xmlns:a16="http://schemas.microsoft.com/office/drawing/2014/main" id="{B11744FE-DCBA-EBFD-0854-D59673940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867905"/>
            <a:ext cx="3972779" cy="359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79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34A7B5D-BB37-D65A-D67E-D1A4A0E60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498CF86-B068-58DF-2D5B-E8872E93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solidFill>
                  <a:schemeClr val="tx1">
                    <a:lumMod val="65000"/>
                  </a:schemeClr>
                </a:solidFill>
              </a:rPr>
              <a:t>Структура проекту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6ACDF50-0E6A-8E0E-1E7E-7F6330CBCACA}"/>
              </a:ext>
            </a:extLst>
          </p:cNvPr>
          <p:cNvSpPr txBox="1"/>
          <p:nvPr/>
        </p:nvSpPr>
        <p:spPr>
          <a:xfrm>
            <a:off x="311700" y="800748"/>
            <a:ext cx="5755886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Вміст </a:t>
            </a: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Activity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формується з різних компонентів, які називаються </a:t>
            </a: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View.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Найпоширеніші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View –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це кнопка, поле введення, </a:t>
            </a:r>
            <a:r>
              <a:rPr lang="uk-UA" sz="1800" dirty="0" err="1">
                <a:solidFill>
                  <a:schemeClr val="tx1">
                    <a:lumMod val="65000"/>
                  </a:schemeClr>
                </a:solidFill>
              </a:rPr>
              <a:t>чекбокс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 тощо.</a:t>
            </a:r>
          </a:p>
          <a:p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Необхідно зазначити, що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View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зазвичай розміщуються в </a:t>
            </a:r>
            <a:r>
              <a:rPr lang="en-US" sz="1800" b="1" dirty="0" err="1">
                <a:solidFill>
                  <a:schemeClr val="tx1">
                    <a:lumMod val="65000"/>
                  </a:schemeClr>
                </a:solidFill>
              </a:rPr>
              <a:t>ViewGroup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.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Найпоширеніший приклад </a:t>
            </a:r>
            <a:r>
              <a:rPr lang="en-US" sz="1800" dirty="0" err="1">
                <a:solidFill>
                  <a:schemeClr val="tx1">
                    <a:lumMod val="65000"/>
                  </a:schemeClr>
                </a:solidFill>
              </a:rPr>
              <a:t>ViewGroup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–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це </a:t>
            </a: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Layout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(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макет).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Layout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буває різних типів і відповідає за те, як будуть розташовані його дочірні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View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на екрані (таблицею, рядком, стовпцем тощо).</a:t>
            </a:r>
            <a:endParaRPr lang="en-US" sz="1800" dirty="0">
              <a:solidFill>
                <a:schemeClr val="tx1">
                  <a:lumMod val="6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endParaRPr lang="uk-UA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201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C883855-FC19-5E12-10BE-81CE2ADA2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E73A312-419B-838A-38E5-F1032996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solidFill>
                  <a:schemeClr val="tx1">
                    <a:lumMod val="65000"/>
                  </a:schemeClr>
                </a:solidFill>
              </a:rPr>
              <a:t>Структура проекту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6B9F6AC-08C0-D98B-7D62-DA8AF500DA18}"/>
              </a:ext>
            </a:extLst>
          </p:cNvPr>
          <p:cNvSpPr txBox="1"/>
          <p:nvPr/>
        </p:nvSpPr>
        <p:spPr>
          <a:xfrm>
            <a:off x="257456" y="1063645"/>
            <a:ext cx="3431141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Це </a:t>
            </a: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layout-</a:t>
            </a:r>
            <a:r>
              <a:rPr lang="uk-UA" sz="1800" b="1" dirty="0">
                <a:solidFill>
                  <a:schemeClr val="tx1">
                    <a:lumMod val="65000"/>
                  </a:schemeClr>
                </a:solidFill>
              </a:rPr>
              <a:t>файл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 (файл макета). У ньому ми визначаємо набір і розташування елементів </a:t>
            </a: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View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,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які хочемо бачити на екрані. Під час запуску додатка </a:t>
            </a: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Activity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зчитує цей файл і відображає нам те, що ми налаштували.</a:t>
            </a:r>
          </a:p>
          <a:p>
            <a:endParaRPr lang="en-US" dirty="0">
              <a:solidFill>
                <a:schemeClr val="tx1">
                  <a:lumMod val="65000"/>
                </a:schemeClr>
              </a:solidFill>
            </a:endParaRPr>
          </a:p>
          <a:p>
            <a:endParaRPr lang="uk-UA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66EE2D6A-728F-0F2A-1C37-DDB28251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155" y="1155522"/>
            <a:ext cx="4581611" cy="230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11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D9AC260-E8FB-6880-5069-264E0927C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9213786-DF7B-F555-56F3-3B918504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tx1">
                    <a:lumMod val="65000"/>
                  </a:schemeClr>
                </a:solidFill>
              </a:rPr>
              <a:t>XML layout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BBA72352-4A6D-651C-F948-97E874377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54" y="900551"/>
            <a:ext cx="7392692" cy="37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64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D8DE2F5-0BE3-2B22-D8E2-F5D256666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ACA792D-D6DA-DF21-B130-29D8FCBD9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uk-UA" sz="2800" dirty="0">
                <a:solidFill>
                  <a:schemeClr val="tx1">
                    <a:lumMod val="65000"/>
                  </a:schemeClr>
                </a:solidFill>
              </a:rPr>
              <a:t>Емулятор</a:t>
            </a:r>
            <a:br>
              <a:rPr lang="uk-UA" sz="2800" dirty="0">
                <a:solidFill>
                  <a:schemeClr val="tx1">
                    <a:lumMod val="65000"/>
                  </a:schemeClr>
                </a:solidFill>
              </a:rPr>
            </a:b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03021CA-8F1F-ABAC-A179-885D2120A7E5}"/>
              </a:ext>
            </a:extLst>
          </p:cNvPr>
          <p:cNvSpPr txBox="1"/>
          <p:nvPr/>
        </p:nvSpPr>
        <p:spPr>
          <a:xfrm>
            <a:off x="311700" y="800748"/>
            <a:ext cx="49003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Емулятор в </a:t>
            </a:r>
            <a:r>
              <a:rPr lang="en-US" sz="1800" b="1" dirty="0">
                <a:solidFill>
                  <a:schemeClr val="tx1">
                    <a:lumMod val="65000"/>
                  </a:schemeClr>
                </a:solidFill>
              </a:rPr>
              <a:t>Android Studio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 — 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це віртуальний пристрій, який дозволяє розробникам тестувати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Android-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додатки на комп'ютері без необхідності використовувати фізичний пристрій. Він імітує функціональність реального </a:t>
            </a:r>
            <a:r>
              <a:rPr lang="en-US" sz="1800" dirty="0">
                <a:solidFill>
                  <a:schemeClr val="tx1">
                    <a:lumMod val="65000"/>
                  </a:schemeClr>
                </a:solidFill>
              </a:rPr>
              <a:t>Android-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пристрою, включаючи апаратні характеристики, операційну систему, інтерфейс користувача та поведінку додатків.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="" xmlns:a16="http://schemas.microsoft.com/office/drawing/2014/main" id="{38DC4D2E-2C8D-BB5E-B89E-CF17D671B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309" y="514399"/>
            <a:ext cx="1766806" cy="394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8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Крок перший </a:t>
            </a:r>
            <a:r>
              <a:rPr lang="uk-UA" dirty="0" err="1"/>
              <a:t>андроід</a:t>
            </a:r>
            <a:r>
              <a:rPr lang="uk-UA" dirty="0"/>
              <a:t> студія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4097"/>
            <a:ext cx="3523453" cy="341477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https://developer.android.com/studio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823" y="1571346"/>
            <a:ext cx="4586781" cy="2263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2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2EAA657-17BA-C92C-611D-E81227759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7A8CFEF-7AA8-12DC-2F6E-9F575191CBB2}"/>
              </a:ext>
            </a:extLst>
          </p:cNvPr>
          <p:cNvSpPr txBox="1"/>
          <p:nvPr/>
        </p:nvSpPr>
        <p:spPr>
          <a:xfrm>
            <a:off x="311700" y="944916"/>
            <a:ext cx="403791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Перевірка: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Перейдіть у 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Tools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 → SDK 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Manager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Перейдіть на вкладку SDK 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Tools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Переконайтеся, що встановлено 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Android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Emulator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Якщо ні, 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поставте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 галочку і натисніть "OK" для встановлення. 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B411182-3BA6-201C-D833-263C8F971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uk-UA" sz="2800" dirty="0">
                <a:solidFill>
                  <a:schemeClr val="tx1">
                    <a:lumMod val="65000"/>
                  </a:schemeClr>
                </a:solidFill>
              </a:rPr>
              <a:t>Емулятор</a:t>
            </a:r>
            <a:br>
              <a:rPr lang="uk-UA" sz="2800" dirty="0">
                <a:solidFill>
                  <a:schemeClr val="tx1">
                    <a:lumMod val="65000"/>
                  </a:schemeClr>
                </a:solidFill>
              </a:rPr>
            </a:b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98D7C92-A408-35C4-F90B-6CC9ECD4AB4C}"/>
              </a:ext>
            </a:extLst>
          </p:cNvPr>
          <p:cNvSpPr txBox="1"/>
          <p:nvPr/>
        </p:nvSpPr>
        <p:spPr>
          <a:xfrm>
            <a:off x="311701" y="3679112"/>
            <a:ext cx="4260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Запуск емулятора: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У D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evice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Manager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 знайдіть створений пристрій і натисніть кнопку 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Start 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поруч із ним. Емулятор запуститься і з'явиться в окремому вікні.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59B1991-F87A-C002-89C5-2873C3292A5F}"/>
              </a:ext>
            </a:extLst>
          </p:cNvPr>
          <p:cNvSpPr txBox="1"/>
          <p:nvPr/>
        </p:nvSpPr>
        <p:spPr>
          <a:xfrm>
            <a:off x="311700" y="2329911"/>
            <a:ext cx="39193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Створення віртуального пристрою (AVD):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Перейдіть у 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Tools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 → D</a:t>
            </a:r>
            <a:r>
              <a:rPr lang="en-US" sz="1200" dirty="0" err="1">
                <a:solidFill>
                  <a:schemeClr val="tx1">
                    <a:lumMod val="65000"/>
                  </a:schemeClr>
                </a:solidFill>
              </a:rPr>
              <a:t>evice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Manager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Натисніть </a:t>
            </a:r>
            <a:r>
              <a:rPr lang="en-US" sz="1200" dirty="0">
                <a:solidFill>
                  <a:schemeClr val="tx1">
                    <a:lumMod val="65000"/>
                  </a:schemeClr>
                </a:solidFill>
              </a:rPr>
              <a:t>Add new d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evice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Виберіть модель пристрою та натисніть 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Next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Виберіть образ системи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Продовжуйте налаштування і натисніть </a:t>
            </a:r>
            <a:r>
              <a:rPr lang="uk-UA" sz="1200" dirty="0" err="1">
                <a:solidFill>
                  <a:schemeClr val="tx1">
                    <a:lumMod val="65000"/>
                  </a:schemeClr>
                </a:solidFill>
              </a:rPr>
              <a:t>Finish</a:t>
            </a:r>
            <a:r>
              <a:rPr lang="uk-UA" sz="1200" dirty="0">
                <a:solidFill>
                  <a:schemeClr val="tx1">
                    <a:lumMod val="65000"/>
                  </a:schemeClr>
                </a:solidFill>
              </a:rPr>
              <a:t>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0641F7C1-223E-BB5A-CC64-2B212EC11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84713"/>
            <a:ext cx="4454332" cy="572700"/>
          </a:xfrm>
          <a:prstGeom prst="rect">
            <a:avLst/>
          </a:prstGeom>
        </p:spPr>
      </p:pic>
      <p:grpSp>
        <p:nvGrpSpPr>
          <p:cNvPr id="24" name="Групувати 23">
            <a:extLst>
              <a:ext uri="{FF2B5EF4-FFF2-40B4-BE49-F238E27FC236}">
                <a16:creationId xmlns="" xmlns:a16="http://schemas.microsoft.com/office/drawing/2014/main" id="{AD86BC18-EC97-9968-5D5A-400DA4FBB10D}"/>
              </a:ext>
            </a:extLst>
          </p:cNvPr>
          <p:cNvGrpSpPr/>
          <p:nvPr/>
        </p:nvGrpSpPr>
        <p:grpSpPr>
          <a:xfrm>
            <a:off x="4572000" y="3940726"/>
            <a:ext cx="3640972" cy="831530"/>
            <a:chOff x="4572000" y="3940726"/>
            <a:chExt cx="3640972" cy="831530"/>
          </a:xfrm>
        </p:grpSpPr>
        <p:pic>
          <p:nvPicPr>
            <p:cNvPr id="22" name="Рисунок 21">
              <a:extLst>
                <a:ext uri="{FF2B5EF4-FFF2-40B4-BE49-F238E27FC236}">
                  <a16:creationId xmlns="" xmlns:a16="http://schemas.microsoft.com/office/drawing/2014/main" id="{058FDF12-84A7-E7E5-6717-687AC8BFE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3940726"/>
              <a:ext cx="3640972" cy="831530"/>
            </a:xfrm>
            <a:prstGeom prst="rect">
              <a:avLst/>
            </a:prstGeom>
          </p:spPr>
        </p:pic>
        <p:sp>
          <p:nvSpPr>
            <p:cNvPr id="23" name="Прямокутник 22">
              <a:extLst>
                <a:ext uri="{FF2B5EF4-FFF2-40B4-BE49-F238E27FC236}">
                  <a16:creationId xmlns="" xmlns:a16="http://schemas.microsoft.com/office/drawing/2014/main" id="{BC85BF5D-D921-41C0-185A-D5F6F19CF1DF}"/>
                </a:ext>
              </a:extLst>
            </p:cNvPr>
            <p:cNvSpPr/>
            <p:nvPr/>
          </p:nvSpPr>
          <p:spPr>
            <a:xfrm>
              <a:off x="7730619" y="4344867"/>
              <a:ext cx="281940" cy="2438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grpSp>
        <p:nvGrpSpPr>
          <p:cNvPr id="26" name="Групувати 25">
            <a:extLst>
              <a:ext uri="{FF2B5EF4-FFF2-40B4-BE49-F238E27FC236}">
                <a16:creationId xmlns="" xmlns:a16="http://schemas.microsoft.com/office/drawing/2014/main" id="{75E61B85-AB26-C0B4-03DF-7D6FA6FFC08E}"/>
              </a:ext>
            </a:extLst>
          </p:cNvPr>
          <p:cNvGrpSpPr/>
          <p:nvPr/>
        </p:nvGrpSpPr>
        <p:grpSpPr>
          <a:xfrm>
            <a:off x="4572000" y="1993463"/>
            <a:ext cx="2306847" cy="1611213"/>
            <a:chOff x="4572000" y="1993463"/>
            <a:chExt cx="2306847" cy="1611213"/>
          </a:xfrm>
        </p:grpSpPr>
        <p:pic>
          <p:nvPicPr>
            <p:cNvPr id="17" name="Рисунок 16">
              <a:extLst>
                <a:ext uri="{FF2B5EF4-FFF2-40B4-BE49-F238E27FC236}">
                  <a16:creationId xmlns="" xmlns:a16="http://schemas.microsoft.com/office/drawing/2014/main" id="{669314E6-05A8-22FE-EEC1-8CE48E796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0" y="1993463"/>
              <a:ext cx="2306847" cy="1611213"/>
            </a:xfrm>
            <a:prstGeom prst="rect">
              <a:avLst/>
            </a:prstGeom>
          </p:spPr>
        </p:pic>
        <p:sp>
          <p:nvSpPr>
            <p:cNvPr id="25" name="Прямокутник 24">
              <a:extLst>
                <a:ext uri="{FF2B5EF4-FFF2-40B4-BE49-F238E27FC236}">
                  <a16:creationId xmlns="" xmlns:a16="http://schemas.microsoft.com/office/drawing/2014/main" id="{E1E97DA0-0DD2-CC72-5760-F9D28F49DA87}"/>
                </a:ext>
              </a:extLst>
            </p:cNvPr>
            <p:cNvSpPr/>
            <p:nvPr/>
          </p:nvSpPr>
          <p:spPr>
            <a:xfrm>
              <a:off x="4876800" y="2476500"/>
              <a:ext cx="1158240" cy="198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486592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2BCDF65-D003-983C-057A-96B83A5BA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9CE9685-7985-62C5-4DD4-420DA17C8A74}"/>
              </a:ext>
            </a:extLst>
          </p:cNvPr>
          <p:cNvSpPr txBox="1"/>
          <p:nvPr/>
        </p:nvSpPr>
        <p:spPr>
          <a:xfrm>
            <a:off x="311699" y="800749"/>
            <a:ext cx="443078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Він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відображатиме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стандартний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інтерфейс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Android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, </a:t>
            </a:r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подібний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 до того, </a:t>
            </a:r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що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 є на реальному </a:t>
            </a:r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пристрої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 (</a:t>
            </a:r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наприклад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, </a:t>
            </a:r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домашній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екран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, панель </a:t>
            </a:r>
            <a:r>
              <a:rPr lang="ru-RU" sz="1600" dirty="0" err="1">
                <a:solidFill>
                  <a:schemeClr val="tx1">
                    <a:lumMod val="65000"/>
                  </a:schemeClr>
                </a:solidFill>
              </a:rPr>
              <a:t>додатків</a:t>
            </a:r>
            <a:r>
              <a:rPr lang="ru-RU" sz="1600" dirty="0">
                <a:solidFill>
                  <a:schemeClr val="tx1">
                    <a:lumMod val="65000"/>
                  </a:schemeClr>
                </a:solidFill>
              </a:rPr>
              <a:t>).</a:t>
            </a:r>
          </a:p>
          <a:p>
            <a:endParaRPr lang="ru-RU" sz="1600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uk-UA" sz="1600" dirty="0">
                <a:solidFill>
                  <a:schemeClr val="tx1">
                    <a:lumMod val="65000"/>
                  </a:schemeClr>
                </a:solidFill>
              </a:rPr>
              <a:t>Знизу або збоку вікна емулятора буде панель інструментів, яка дозволяє виконувати такі дії, як: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chemeClr val="tx1">
                    <a:lumMod val="65000"/>
                  </a:schemeClr>
                </a:solidFill>
              </a:rPr>
              <a:t>Знімок екрану.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chemeClr val="tx1">
                    <a:lumMod val="65000"/>
                  </a:schemeClr>
                </a:solidFill>
              </a:rPr>
              <a:t>Виконання жестів (наприклад, </a:t>
            </a:r>
            <a:r>
              <a:rPr lang="uk-UA" sz="1600" dirty="0" err="1">
                <a:solidFill>
                  <a:schemeClr val="tx1">
                    <a:lumMod val="65000"/>
                  </a:schemeClr>
                </a:solidFill>
              </a:rPr>
              <a:t>свайпи</a:t>
            </a:r>
            <a:r>
              <a:rPr lang="uk-UA" sz="1600" dirty="0">
                <a:solidFill>
                  <a:schemeClr val="tx1">
                    <a:lumMod val="65000"/>
                  </a:schemeClr>
                </a:solidFill>
              </a:rPr>
              <a:t> або натискання).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chemeClr val="tx1">
                    <a:lumMod val="65000"/>
                  </a:schemeClr>
                </a:solidFill>
              </a:rPr>
              <a:t>Включення/вимкнення камери.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chemeClr val="tx1">
                    <a:lumMod val="65000"/>
                  </a:schemeClr>
                </a:solidFill>
              </a:rPr>
              <a:t>Активація чи деактивація різних сенсорів, таких як 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</a:rPr>
              <a:t>GPS. </a:t>
            </a:r>
            <a:endParaRPr lang="uk-UA" sz="1600" dirty="0">
              <a:solidFill>
                <a:schemeClr val="tx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chemeClr val="tx1">
                    <a:lumMod val="65000"/>
                  </a:schemeClr>
                </a:solidFill>
              </a:rPr>
              <a:t>Перезапуск емулятора або зупинка емулятора.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7EE2C49-3338-6EA9-6BA0-156C666F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uk-UA" sz="2800" dirty="0">
                <a:solidFill>
                  <a:schemeClr val="tx1">
                    <a:lumMod val="65000"/>
                  </a:schemeClr>
                </a:solidFill>
              </a:rPr>
              <a:t>Емулятор</a:t>
            </a:r>
            <a:br>
              <a:rPr lang="uk-UA" sz="2800" dirty="0">
                <a:solidFill>
                  <a:schemeClr val="tx1">
                    <a:lumMod val="65000"/>
                  </a:schemeClr>
                </a:solidFill>
              </a:rPr>
            </a:b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03D8E5A2-2E6E-F257-AE0E-924D86897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187" y="800749"/>
            <a:ext cx="2237038" cy="384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35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2BCDF65-D003-983C-057A-96B83A5BA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7EE2C49-3338-6EA9-6BA0-156C666F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uk-UA" sz="2800" dirty="0" smtClean="0">
                <a:solidFill>
                  <a:schemeClr val="tx1">
                    <a:lumMod val="65000"/>
                  </a:schemeClr>
                </a:solidFill>
              </a:rPr>
              <a:t>Типова проблема з маніфестом у зроблених за шаблоном проектах</a:t>
            </a:r>
            <a:r>
              <a:rPr lang="uk-UA" sz="2800" dirty="0">
                <a:solidFill>
                  <a:schemeClr val="tx1">
                    <a:lumMod val="65000"/>
                  </a:schemeClr>
                </a:solidFill>
              </a:rPr>
              <a:t/>
            </a:r>
            <a:br>
              <a:rPr lang="uk-UA" sz="2800" dirty="0">
                <a:solidFill>
                  <a:schemeClr val="tx1">
                    <a:lumMod val="65000"/>
                  </a:schemeClr>
                </a:solidFill>
              </a:rPr>
            </a:b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106030"/>
            <a:ext cx="4975224" cy="2751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33375" y="1175861"/>
            <a:ext cx="33813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Recommended action: Update this project to use a newer </a:t>
            </a:r>
            <a:r>
              <a:rPr lang="en-US" dirty="0" err="1">
                <a:solidFill>
                  <a:schemeClr val="tx1"/>
                </a:solidFill>
              </a:rPr>
              <a:t>compileSdk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of at least 35, for example 35.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284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2BCDF65-D003-983C-057A-96B83A5BA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7EE2C49-3338-6EA9-6BA0-156C666F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uk-UA" sz="2800" dirty="0" smtClean="0">
                <a:solidFill>
                  <a:schemeClr val="tx1">
                    <a:lumMod val="65000"/>
                  </a:schemeClr>
                </a:solidFill>
              </a:rPr>
              <a:t>Типова проблема з маніфестом вирішення </a:t>
            </a:r>
            <a:r>
              <a:rPr lang="uk-UA" sz="2800" dirty="0">
                <a:solidFill>
                  <a:schemeClr val="tx1">
                    <a:lumMod val="65000"/>
                  </a:schemeClr>
                </a:solidFill>
              </a:rPr>
              <a:t/>
            </a:r>
            <a:br>
              <a:rPr lang="uk-UA" sz="2800" dirty="0">
                <a:solidFill>
                  <a:schemeClr val="tx1">
                    <a:lumMod val="65000"/>
                  </a:schemeClr>
                </a:solidFill>
              </a:rPr>
            </a:b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3375" y="1175861"/>
            <a:ext cx="33813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Recommended action: Update this project to use a newer </a:t>
            </a:r>
            <a:r>
              <a:rPr lang="en-US" dirty="0" err="1">
                <a:solidFill>
                  <a:schemeClr val="tx1"/>
                </a:solidFill>
              </a:rPr>
              <a:t>compileSdk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of at least 35, for example 35.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1175861"/>
            <a:ext cx="3827463" cy="95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2" y="2208257"/>
            <a:ext cx="4935538" cy="255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890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801" y="428017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End…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50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Встановлення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337022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uk-UA" dirty="0"/>
              <a:t>Майже успішне (через </a:t>
            </a:r>
            <a:r>
              <a:rPr lang="uk-UA" dirty="0" err="1"/>
              <a:t>попердні</a:t>
            </a:r>
            <a:r>
              <a:rPr lang="uk-UA" dirty="0"/>
              <a:t> версії не надто добре вийшло але </a:t>
            </a:r>
            <a:r>
              <a:rPr lang="uk-UA" dirty="0" err="1"/>
              <a:t>саксес</a:t>
            </a:r>
            <a:r>
              <a:rPr lang="uk-UA" dirty="0"/>
              <a:t> досягнуто)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584" y="1389999"/>
            <a:ext cx="4832996" cy="288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80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095FE28-83D4-5A93-E6A1-1A03FB5FF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841EA04-991D-79DA-7055-72777D65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Створю</a:t>
            </a:r>
            <a:r>
              <a:rPr lang="uk-UA" dirty="0" err="1"/>
              <a:t>ємо</a:t>
            </a:r>
            <a:r>
              <a:rPr lang="uk-UA" dirty="0"/>
              <a:t> проект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C6CEC05E-3336-74DA-70D0-3BA4EF751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869683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ru-RU" dirty="0"/>
          </a:p>
        </p:txBody>
      </p:sp>
      <p:grpSp>
        <p:nvGrpSpPr>
          <p:cNvPr id="7" name="Групувати 6">
            <a:extLst>
              <a:ext uri="{FF2B5EF4-FFF2-40B4-BE49-F238E27FC236}">
                <a16:creationId xmlns="" xmlns:a16="http://schemas.microsoft.com/office/drawing/2014/main" id="{BD12B4EC-BAF3-8B04-5A8A-B70B8F5B42F0}"/>
              </a:ext>
            </a:extLst>
          </p:cNvPr>
          <p:cNvGrpSpPr/>
          <p:nvPr/>
        </p:nvGrpSpPr>
        <p:grpSpPr>
          <a:xfrm>
            <a:off x="4652761" y="1152475"/>
            <a:ext cx="4060302" cy="3322449"/>
            <a:chOff x="4652761" y="1152475"/>
            <a:chExt cx="4060302" cy="3322449"/>
          </a:xfrm>
        </p:grpSpPr>
        <p:pic>
          <p:nvPicPr>
            <p:cNvPr id="5" name="Рисунок 4">
              <a:extLst>
                <a:ext uri="{FF2B5EF4-FFF2-40B4-BE49-F238E27FC236}">
                  <a16:creationId xmlns="" xmlns:a16="http://schemas.microsoft.com/office/drawing/2014/main" id="{593CE5E0-AB79-BE3E-1D98-35061B6E0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2761" y="1152475"/>
              <a:ext cx="4060302" cy="3322449"/>
            </a:xfrm>
            <a:prstGeom prst="rect">
              <a:avLst/>
            </a:prstGeom>
          </p:spPr>
        </p:pic>
        <p:sp>
          <p:nvSpPr>
            <p:cNvPr id="6" name="Прямокутник 5">
              <a:extLst>
                <a:ext uri="{FF2B5EF4-FFF2-40B4-BE49-F238E27FC236}">
                  <a16:creationId xmlns="" xmlns:a16="http://schemas.microsoft.com/office/drawing/2014/main" id="{E2CAAB2C-77E8-115C-865A-235A8EC5DD71}"/>
                </a:ext>
              </a:extLst>
            </p:cNvPr>
            <p:cNvSpPr/>
            <p:nvPr/>
          </p:nvSpPr>
          <p:spPr>
            <a:xfrm>
              <a:off x="6362700" y="2571750"/>
              <a:ext cx="586740" cy="64389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259766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E7DFAB6-F9A9-A635-B71E-91ABCEDEA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590A747-1C43-0DD3-D404-3F06F787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Створю</a:t>
            </a:r>
            <a:r>
              <a:rPr lang="uk-UA" dirty="0" err="1"/>
              <a:t>ємо</a:t>
            </a:r>
            <a:r>
              <a:rPr lang="uk-UA" dirty="0"/>
              <a:t> проект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038CD81-DFA5-8E4D-085A-3521C3423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869683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ru-RU" dirty="0"/>
          </a:p>
        </p:txBody>
      </p:sp>
      <p:grpSp>
        <p:nvGrpSpPr>
          <p:cNvPr id="15" name="Групувати 14">
            <a:extLst>
              <a:ext uri="{FF2B5EF4-FFF2-40B4-BE49-F238E27FC236}">
                <a16:creationId xmlns="" xmlns:a16="http://schemas.microsoft.com/office/drawing/2014/main" id="{D7405CFF-974F-4600-9865-DF726938A865}"/>
              </a:ext>
            </a:extLst>
          </p:cNvPr>
          <p:cNvGrpSpPr/>
          <p:nvPr/>
        </p:nvGrpSpPr>
        <p:grpSpPr>
          <a:xfrm>
            <a:off x="4411393" y="1152475"/>
            <a:ext cx="4420907" cy="3177154"/>
            <a:chOff x="4411393" y="1152475"/>
            <a:chExt cx="4420907" cy="3177154"/>
          </a:xfrm>
        </p:grpSpPr>
        <p:pic>
          <p:nvPicPr>
            <p:cNvPr id="14" name="Рисунок 13">
              <a:extLst>
                <a:ext uri="{FF2B5EF4-FFF2-40B4-BE49-F238E27FC236}">
                  <a16:creationId xmlns="" xmlns:a16="http://schemas.microsoft.com/office/drawing/2014/main" id="{BE18E4ED-CEDE-ABFC-BDE1-9D14A464D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11393" y="1152475"/>
              <a:ext cx="4420907" cy="3177154"/>
            </a:xfrm>
            <a:prstGeom prst="rect">
              <a:avLst/>
            </a:prstGeom>
          </p:spPr>
        </p:pic>
        <p:sp>
          <p:nvSpPr>
            <p:cNvPr id="8" name="Прямокутник 7">
              <a:extLst>
                <a:ext uri="{FF2B5EF4-FFF2-40B4-BE49-F238E27FC236}">
                  <a16:creationId xmlns="" xmlns:a16="http://schemas.microsoft.com/office/drawing/2014/main" id="{49949B00-0440-B611-9449-F3B4BAEA1B8D}"/>
                </a:ext>
              </a:extLst>
            </p:cNvPr>
            <p:cNvSpPr/>
            <p:nvPr/>
          </p:nvSpPr>
          <p:spPr>
            <a:xfrm>
              <a:off x="6679770" y="1258505"/>
              <a:ext cx="1131377" cy="12372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</p:spTree>
    <p:extLst>
      <p:ext uri="{BB962C8B-B14F-4D97-AF65-F5344CB8AC3E}">
        <p14:creationId xmlns:p14="http://schemas.microsoft.com/office/powerpoint/2010/main" val="148595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Перевірка всього і до </a:t>
            </a:r>
            <a:r>
              <a:rPr lang="uk-UA" dirty="0" err="1"/>
              <a:t>встановдення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869683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uk-UA" dirty="0"/>
              <a:t>В мене в новій студії </a:t>
            </a:r>
            <a:r>
              <a:rPr lang="uk-UA" dirty="0" err="1"/>
              <a:t>візразу</a:t>
            </a:r>
            <a:r>
              <a:rPr lang="uk-UA" dirty="0"/>
              <a:t> </a:t>
            </a:r>
            <a:r>
              <a:rPr lang="uk-UA" dirty="0" err="1"/>
              <a:t>зявився</a:t>
            </a:r>
            <a:r>
              <a:rPr lang="uk-UA" dirty="0"/>
              <a:t> </a:t>
            </a:r>
            <a:r>
              <a:rPr lang="uk-UA" dirty="0" err="1"/>
              <a:t>котлін</a:t>
            </a:r>
            <a:r>
              <a:rPr lang="uk-UA" dirty="0"/>
              <a:t> однак не факт що в вас він буде доступний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298" y="1429305"/>
            <a:ext cx="4136136" cy="2636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80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9BD6DD5-A9A9-8E8C-8971-3304E63ED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2474D0D-E9FB-CD8D-CD30-D94A5524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Зовн</a:t>
            </a:r>
            <a:r>
              <a:rPr lang="uk-UA" dirty="0" err="1"/>
              <a:t>ішній</a:t>
            </a:r>
            <a:r>
              <a:rPr lang="uk-UA" dirty="0"/>
              <a:t> вигляд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8F0AB251-167A-69FA-E2ED-39FA738D6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81" y="1162373"/>
            <a:ext cx="6750438" cy="34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32EF2C6-81F6-DB81-3339-5DDBA487A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D54CD2D-705D-AD65-B85F-8841EF53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800" b="1" dirty="0" err="1">
                <a:solidFill>
                  <a:schemeClr val="tx1">
                    <a:lumMod val="65000"/>
                  </a:schemeClr>
                </a:solidFill>
              </a:rPr>
              <a:t>Види</a:t>
            </a:r>
            <a:r>
              <a:rPr lang="ru-RU" sz="2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1">
                    <a:lumMod val="65000"/>
                  </a:schemeClr>
                </a:solidFill>
              </a:rPr>
              <a:t>Android-додатків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30B3029-4333-9741-7921-74C47BC6F987}"/>
              </a:ext>
            </a:extLst>
          </p:cNvPr>
          <p:cNvSpPr txBox="1"/>
          <p:nvPr/>
        </p:nvSpPr>
        <p:spPr>
          <a:xfrm>
            <a:off x="311700" y="1092628"/>
            <a:ext cx="8615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Приступаючи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до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розробки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мобільних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додатків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,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важливо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мати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уявлення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про те,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які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види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додатків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існують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. Справа в тому,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що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якщо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вдасться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визначити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, до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якого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типу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належить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додаток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, то стане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зрозуміліше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, на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які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моменти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в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процесі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його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розробки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потрібно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звертати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основну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увагу</a:t>
            </a:r>
            <a:r>
              <a:rPr lang="ru-RU" sz="1800" dirty="0">
                <a:solidFill>
                  <a:schemeClr val="tx1">
                    <a:lumMod val="65000"/>
                  </a:schemeClr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0F8BF51-6D5A-215B-5AEE-EE819CCCE754}"/>
              </a:ext>
            </a:extLst>
          </p:cNvPr>
          <p:cNvSpPr txBox="1"/>
          <p:nvPr/>
        </p:nvSpPr>
        <p:spPr>
          <a:xfrm>
            <a:off x="216976" y="2571750"/>
            <a:ext cx="60133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solidFill>
                  <a:schemeClr val="tx1">
                    <a:lumMod val="65000"/>
                  </a:schemeClr>
                </a:solidFill>
              </a:rPr>
              <a:t>Основн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і види: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Додатки переднього плану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Фонові додатки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Змішані додатки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dirty="0" err="1">
                <a:solidFill>
                  <a:schemeClr val="tx1">
                    <a:lumMod val="65000"/>
                  </a:schemeClr>
                </a:solidFill>
              </a:rPr>
              <a:t>Віджети</a:t>
            </a:r>
            <a:endParaRPr lang="uk-UA" sz="1800" dirty="0">
              <a:solidFill>
                <a:schemeClr val="tx1">
                  <a:lumMod val="65000"/>
                </a:schemeClr>
              </a:solidFill>
            </a:endParaRPr>
          </a:p>
          <a:p>
            <a:endParaRPr lang="uk-UA" sz="1800" dirty="0">
              <a:solidFill>
                <a:schemeClr val="tx1">
                  <a:lumMod val="65000"/>
                </a:schemeClr>
              </a:solidFill>
            </a:endParaRPr>
          </a:p>
          <a:p>
            <a:endParaRPr lang="ru-RU" sz="18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21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790B012-359F-5CD6-34FB-C895D2535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AF3CFA7-CDA4-853F-EBA3-6A3D2275B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80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sz="2800" b="1" dirty="0" err="1">
                <a:solidFill>
                  <a:schemeClr val="tx1">
                    <a:lumMod val="65000"/>
                  </a:schemeClr>
                </a:solidFill>
              </a:rPr>
              <a:t>Види</a:t>
            </a:r>
            <a:r>
              <a:rPr lang="ru-RU" sz="2800" b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1">
                    <a:lumMod val="65000"/>
                  </a:schemeClr>
                </a:solidFill>
              </a:rPr>
              <a:t>Android-додатків</a:t>
            </a:r>
            <a:endParaRPr lang="ru-RU" sz="2800" dirty="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970D586-AECC-B9D8-337B-9AFEEEC3EF68}"/>
              </a:ext>
            </a:extLst>
          </p:cNvPr>
          <p:cNvSpPr txBox="1"/>
          <p:nvPr/>
        </p:nvSpPr>
        <p:spPr>
          <a:xfrm>
            <a:off x="311700" y="800749"/>
            <a:ext cx="545366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b="1" dirty="0">
                <a:solidFill>
                  <a:schemeClr val="tx1">
                    <a:lumMod val="65000"/>
                  </a:schemeClr>
                </a:solidFill>
              </a:rPr>
              <a:t>Додатки переднього плану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 виконують свої функції тільки тоді, коли видно на екрані, в іншому випадку їх виконання призупиняється. Такими додатками є, наприклад, ігри, текстові редактори, </a:t>
            </a:r>
            <a:r>
              <a:rPr lang="uk-UA" sz="1800" dirty="0" err="1">
                <a:solidFill>
                  <a:schemeClr val="tx1">
                    <a:lumMod val="65000"/>
                  </a:schemeClr>
                </a:solidFill>
              </a:rPr>
              <a:t>відеоплеєри</a:t>
            </a:r>
            <a:r>
              <a:rPr lang="uk-UA" sz="1800" dirty="0">
                <a:solidFill>
                  <a:schemeClr val="tx1">
                    <a:lumMod val="65000"/>
                  </a:schemeClr>
                </a:solidFill>
              </a:rPr>
              <a:t>. Під час розробки таких додатків необхідно дуже ретельно вивчити життєвий цикл активності, щоб перемикання у фоновий режим і назад проходило плавно (без збоїв), тобто при поверненні додатка на передній план було непомітно, щоб воно взагалі кудись зникало. Для досягнення цієї плавності необхідно стежити за тим, щоб у фоновому режимі додаток зберігав свій стан, а при виході на передній план відновлював його.</a:t>
            </a:r>
            <a:endParaRPr lang="ru-RU" sz="18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111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8135</TotalTime>
  <Words>1050</Words>
  <Application>Microsoft Office PowerPoint</Application>
  <PresentationFormat>Экран (16:9)</PresentationFormat>
  <Paragraphs>76</Paragraphs>
  <Slides>24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Simple Dark</vt:lpstr>
      <vt:lpstr>Налаштування середовища</vt:lpstr>
      <vt:lpstr>Крок перший андроід студія</vt:lpstr>
      <vt:lpstr>Встановлення</vt:lpstr>
      <vt:lpstr>Створюємо проект</vt:lpstr>
      <vt:lpstr>Створюємо проект</vt:lpstr>
      <vt:lpstr>Перевірка всього і до встановдення</vt:lpstr>
      <vt:lpstr>Зовнішній вигляд</vt:lpstr>
      <vt:lpstr>Види Android-додатків</vt:lpstr>
      <vt:lpstr>Види Android-додатків</vt:lpstr>
      <vt:lpstr>Види Android-додатків</vt:lpstr>
      <vt:lpstr>Види Android-додатків</vt:lpstr>
      <vt:lpstr>Види Android-додатків</vt:lpstr>
      <vt:lpstr>Структура проекту</vt:lpstr>
      <vt:lpstr>Структура проекту</vt:lpstr>
      <vt:lpstr>Структура проекту</vt:lpstr>
      <vt:lpstr>Структура проекту</vt:lpstr>
      <vt:lpstr>Структура проекту</vt:lpstr>
      <vt:lpstr>XML layout</vt:lpstr>
      <vt:lpstr>Емулятор </vt:lpstr>
      <vt:lpstr>Емулятор </vt:lpstr>
      <vt:lpstr>Емулятор </vt:lpstr>
      <vt:lpstr>Типова проблема з маніфестом у зроблених за шаблоном проектах </vt:lpstr>
      <vt:lpstr>Типова проблема з маніфестом вирішення  </vt:lpstr>
      <vt:lpstr>End…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2022</dc:title>
  <dc:creator>Georgiy Kantsedal</dc:creator>
  <cp:lastModifiedBy>Georgiy Kantsedal</cp:lastModifiedBy>
  <cp:revision>37</cp:revision>
  <dcterms:modified xsi:type="dcterms:W3CDTF">2024-11-16T19:18:30Z</dcterms:modified>
</cp:coreProperties>
</file>