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65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-392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749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95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635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177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957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68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7523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506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41513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937B8B6-83FA-8F52-6844-2083DF3BF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" sz="5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ММП</a:t>
            </a:r>
            <a:r>
              <a:rPr lang="ru" sz="5200" dirty="0">
                <a:latin typeface="+mn-lt"/>
                <a:cs typeface="Times New Roman" panose="02020603050405020304" pitchFamily="18" charset="0"/>
              </a:rPr>
              <a:t> 2025/2026</a:t>
            </a:r>
            <a:endParaRPr lang="uk-UA" sz="5200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xmlns="" id="{E64F1456-974C-5B4F-F78A-FEBAF0780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sz="2800" dirty="0">
                <a:latin typeface="+mn-lt"/>
                <a:cs typeface="Times New Roman" panose="02020603050405020304" pitchFamily="18" charset="0"/>
              </a:rPr>
              <a:t>Викладач </a:t>
            </a:r>
            <a:r>
              <a:rPr lang="uk-UA" sz="28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Канцедал</a:t>
            </a:r>
            <a:r>
              <a:rPr lang="uk-UA" sz="28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Георгій Олегович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4118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Абстракція</a:t>
            </a:r>
            <a:r>
              <a:rPr lang="ru-RU" dirty="0"/>
              <a:t> (</a:t>
            </a:r>
            <a:r>
              <a:rPr lang="en-US" dirty="0"/>
              <a:t>Abstraction)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4275975" cy="4555200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dirty="0" err="1"/>
              <a:t>Абстракція</a:t>
            </a:r>
            <a:r>
              <a:rPr lang="ru-RU" dirty="0"/>
              <a:t> </a:t>
            </a:r>
            <a:r>
              <a:rPr lang="ru-RU" dirty="0" err="1"/>
              <a:t>приховує</a:t>
            </a:r>
            <a:r>
              <a:rPr lang="ru-RU" dirty="0"/>
              <a:t> </a:t>
            </a:r>
            <a:r>
              <a:rPr lang="ru-RU" dirty="0" err="1"/>
              <a:t>складність</a:t>
            </a:r>
            <a:r>
              <a:rPr lang="ru-RU" dirty="0"/>
              <a:t> </a:t>
            </a:r>
            <a:r>
              <a:rPr lang="ru-RU" dirty="0" err="1"/>
              <a:t>реалізації</a:t>
            </a:r>
            <a:r>
              <a:rPr lang="ru-RU" dirty="0"/>
              <a:t> та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з </a:t>
            </a:r>
            <a:r>
              <a:rPr lang="ru-RU" dirty="0" err="1"/>
              <a:t>необхідними</a:t>
            </a:r>
            <a:r>
              <a:rPr lang="ru-RU" dirty="0"/>
              <a:t> деталями.</a:t>
            </a:r>
          </a:p>
          <a:p>
            <a:pPr marL="186262" indent="0">
              <a:buNone/>
            </a:pPr>
            <a:r>
              <a:rPr lang="ru-RU" b="1" dirty="0" err="1" smtClean="0"/>
              <a:t>Переваги</a:t>
            </a:r>
            <a:r>
              <a:rPr lang="ru-RU" b="1" dirty="0"/>
              <a:t>:</a:t>
            </a:r>
            <a:endParaRPr lang="ru-RU" dirty="0"/>
          </a:p>
          <a:p>
            <a:r>
              <a:rPr lang="ru-RU" dirty="0" err="1"/>
              <a:t>Спрощує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.</a:t>
            </a:r>
          </a:p>
          <a:p>
            <a:r>
              <a:rPr lang="ru-RU" dirty="0" err="1"/>
              <a:t>Зменшує</a:t>
            </a:r>
            <a:r>
              <a:rPr lang="ru-RU" dirty="0"/>
              <a:t> </a:t>
            </a:r>
            <a:r>
              <a:rPr lang="ru-RU" dirty="0" err="1"/>
              <a:t>залежність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деталей </a:t>
            </a:r>
            <a:r>
              <a:rPr lang="ru-RU" dirty="0" err="1"/>
              <a:t>реалізації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883" y="1325954"/>
            <a:ext cx="4824413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473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Абстракція</a:t>
            </a:r>
            <a:r>
              <a:rPr lang="ru-RU" dirty="0"/>
              <a:t> (</a:t>
            </a:r>
            <a:r>
              <a:rPr lang="en-US" dirty="0"/>
              <a:t>Abstraction)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0944062" cy="2113933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b="1" dirty="0" err="1" smtClean="0"/>
              <a:t>Ключові</a:t>
            </a:r>
            <a:r>
              <a:rPr lang="ru-RU" b="1" dirty="0" smtClean="0"/>
              <a:t> </a:t>
            </a:r>
            <a:r>
              <a:rPr lang="ru-RU" b="1" dirty="0" err="1"/>
              <a:t>моменти</a:t>
            </a:r>
            <a:r>
              <a:rPr lang="ru-RU" b="1" dirty="0"/>
              <a:t>:</a:t>
            </a:r>
            <a:endParaRPr lang="ru-RU" dirty="0"/>
          </a:p>
          <a:p>
            <a:r>
              <a:rPr lang="ru-RU" dirty="0" err="1"/>
              <a:t>Абстрактний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en-US" dirty="0"/>
              <a:t>Vehicle </a:t>
            </a:r>
            <a:r>
              <a:rPr lang="ru-RU" dirty="0" err="1"/>
              <a:t>містить</a:t>
            </a:r>
            <a:r>
              <a:rPr lang="ru-RU" dirty="0"/>
              <a:t> метод </a:t>
            </a:r>
            <a:r>
              <a:rPr lang="en-US" dirty="0"/>
              <a:t>move(), </a:t>
            </a:r>
            <a:r>
              <a:rPr lang="ru-RU" dirty="0" err="1"/>
              <a:t>який</a:t>
            </a:r>
            <a:r>
              <a:rPr lang="ru-RU" dirty="0"/>
              <a:t> не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реалізації</a:t>
            </a:r>
            <a:r>
              <a:rPr lang="ru-RU" dirty="0"/>
              <a:t>.</a:t>
            </a:r>
          </a:p>
          <a:p>
            <a:r>
              <a:rPr lang="ru-RU" dirty="0" err="1"/>
              <a:t>Класи</a:t>
            </a:r>
            <a:r>
              <a:rPr lang="ru-RU" dirty="0"/>
              <a:t> </a:t>
            </a:r>
            <a:r>
              <a:rPr lang="en-US" dirty="0"/>
              <a:t>Car </a:t>
            </a:r>
            <a:r>
              <a:rPr lang="ru-RU" dirty="0"/>
              <a:t>та </a:t>
            </a:r>
            <a:r>
              <a:rPr lang="en-US" dirty="0"/>
              <a:t>Boat </a:t>
            </a:r>
            <a:r>
              <a:rPr lang="ru-RU" dirty="0" err="1"/>
              <a:t>реалізують</a:t>
            </a:r>
            <a:r>
              <a:rPr lang="ru-RU" dirty="0"/>
              <a:t> </a:t>
            </a:r>
            <a:r>
              <a:rPr lang="en-US" dirty="0"/>
              <a:t>move() </a:t>
            </a:r>
            <a:r>
              <a:rPr lang="ru-RU" dirty="0" err="1"/>
              <a:t>по-різному</a:t>
            </a:r>
            <a:r>
              <a:rPr lang="ru-RU" dirty="0"/>
              <a:t>.</a:t>
            </a:r>
          </a:p>
          <a:p>
            <a:r>
              <a:rPr lang="ru-RU" dirty="0" err="1"/>
              <a:t>Абстракція</a:t>
            </a:r>
            <a:r>
              <a:rPr lang="ru-RU" dirty="0"/>
              <a:t> </a:t>
            </a:r>
            <a:r>
              <a:rPr lang="ru-RU" dirty="0" err="1"/>
              <a:t>запобігає</a:t>
            </a:r>
            <a:r>
              <a:rPr lang="ru-RU" dirty="0"/>
              <a:t> </a:t>
            </a:r>
            <a:r>
              <a:rPr lang="ru-RU" dirty="0" err="1"/>
              <a:t>створенню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 без </a:t>
            </a:r>
            <a:r>
              <a:rPr lang="ru-RU" dirty="0" err="1"/>
              <a:t>визначених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1509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Абстракція</a:t>
            </a:r>
            <a:r>
              <a:rPr lang="ru-RU" dirty="0"/>
              <a:t> (</a:t>
            </a:r>
            <a:r>
              <a:rPr lang="en-US" dirty="0"/>
              <a:t>Abstraction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0944062" cy="2113933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uk-UA" dirty="0"/>
              <a:t>Хтось вже здогадався що попередній приклад не показує всієї її </a:t>
            </a:r>
            <a:r>
              <a:rPr lang="uk-UA" dirty="0" smtClean="0"/>
              <a:t>краси тому </a:t>
            </a:r>
            <a:r>
              <a:rPr lang="uk-UA" dirty="0" err="1" smtClean="0"/>
              <a:t>едванс</a:t>
            </a:r>
            <a:r>
              <a:rPr lang="uk-UA" dirty="0" smtClean="0"/>
              <a:t> рішення: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67" y="1981616"/>
            <a:ext cx="3025775" cy="314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329" y="1981616"/>
            <a:ext cx="6751637" cy="413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1259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Кінець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285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Об’єктно-орієнтоване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(ООП)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6262" indent="0">
              <a:buNone/>
            </a:pPr>
            <a:r>
              <a:rPr lang="ru-RU" dirty="0" err="1"/>
              <a:t>Об’єктно-орієнтоване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(ООП) — </a:t>
            </a:r>
            <a:r>
              <a:rPr lang="ru-RU" dirty="0" err="1"/>
              <a:t>це</a:t>
            </a:r>
            <a:r>
              <a:rPr lang="ru-RU" dirty="0"/>
              <a:t> парадигма </a:t>
            </a:r>
            <a:r>
              <a:rPr lang="ru-RU" dirty="0" err="1"/>
              <a:t>програмування</a:t>
            </a:r>
            <a:r>
              <a:rPr lang="ru-RU" dirty="0"/>
              <a:t>, </a:t>
            </a:r>
            <a:r>
              <a:rPr lang="ru-RU" dirty="0" err="1"/>
              <a:t>зосереджена</a:t>
            </a:r>
            <a:r>
              <a:rPr lang="ru-RU" dirty="0"/>
              <a:t> </a:t>
            </a:r>
            <a:r>
              <a:rPr lang="ru-RU" dirty="0" err="1"/>
              <a:t>навколо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є </a:t>
            </a:r>
            <a:r>
              <a:rPr lang="ru-RU" dirty="0" err="1"/>
              <a:t>екземплярами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 err="1"/>
              <a:t>Принципи</a:t>
            </a:r>
            <a:r>
              <a:rPr lang="ru-RU" dirty="0"/>
              <a:t> ООП </a:t>
            </a:r>
            <a:r>
              <a:rPr lang="ru-RU" dirty="0" err="1"/>
              <a:t>включають</a:t>
            </a:r>
            <a:r>
              <a:rPr lang="ru-RU" dirty="0"/>
              <a:t> </a:t>
            </a:r>
            <a:r>
              <a:rPr lang="ru-RU" dirty="0" err="1"/>
              <a:t>інкапсуляцію</a:t>
            </a:r>
            <a:r>
              <a:rPr lang="ru-RU" dirty="0"/>
              <a:t>, </a:t>
            </a:r>
            <a:r>
              <a:rPr lang="ru-RU" dirty="0" err="1"/>
              <a:t>успадкування</a:t>
            </a:r>
            <a:r>
              <a:rPr lang="ru-RU" dirty="0"/>
              <a:t> та </a:t>
            </a:r>
            <a:r>
              <a:rPr lang="ru-RU" dirty="0" err="1"/>
              <a:t>поліморфізм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сприяє</a:t>
            </a:r>
            <a:r>
              <a:rPr lang="ru-RU" dirty="0"/>
              <a:t> </a:t>
            </a:r>
            <a:r>
              <a:rPr lang="ru-RU" dirty="0" err="1"/>
              <a:t>модульності</a:t>
            </a:r>
            <a:r>
              <a:rPr lang="ru-RU" dirty="0"/>
              <a:t> та повторному </a:t>
            </a:r>
            <a:r>
              <a:rPr lang="ru-RU" dirty="0" err="1"/>
              <a:t>використанню</a:t>
            </a:r>
            <a:r>
              <a:rPr lang="ru-RU" dirty="0"/>
              <a:t> коду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en-US" dirty="0" smtClean="0"/>
              <a:t>Python </a:t>
            </a:r>
            <a:r>
              <a:rPr lang="ru-RU" dirty="0" err="1"/>
              <a:t>підтримує</a:t>
            </a:r>
            <a:r>
              <a:rPr lang="ru-RU" dirty="0"/>
              <a:t> ООП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системі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 та </a:t>
            </a:r>
            <a:r>
              <a:rPr lang="ru-RU" dirty="0" err="1"/>
              <a:t>об'єктів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 та </a:t>
            </a:r>
            <a:r>
              <a:rPr lang="ru-RU" dirty="0" err="1"/>
              <a:t>ініціалізувати</a:t>
            </a:r>
            <a:r>
              <a:rPr lang="ru-RU" dirty="0"/>
              <a:t> </a:t>
            </a:r>
            <a:r>
              <a:rPr lang="ru-RU" dirty="0" err="1"/>
              <a:t>їхні</a:t>
            </a:r>
            <a:r>
              <a:rPr lang="ru-RU" dirty="0"/>
              <a:t> </a:t>
            </a:r>
            <a:r>
              <a:rPr lang="ru-RU" dirty="0" err="1"/>
              <a:t>екземпляри</a:t>
            </a:r>
            <a:r>
              <a:rPr lang="ru-RU" dirty="0"/>
              <a:t>.</a:t>
            </a:r>
            <a:br>
              <a:rPr lang="ru-RU" dirty="0"/>
            </a:br>
            <a:endParaRPr lang="en-US" dirty="0" smtClean="0"/>
          </a:p>
          <a:p>
            <a:pPr marL="186262" indent="0">
              <a:buNone/>
            </a:pPr>
            <a:r>
              <a:rPr lang="ru-RU" dirty="0" err="1" smtClean="0"/>
              <a:t>Класи</a:t>
            </a:r>
            <a:r>
              <a:rPr lang="ru-RU" dirty="0" smtClean="0"/>
              <a:t> </a:t>
            </a:r>
            <a:r>
              <a:rPr lang="ru-RU" dirty="0" err="1"/>
              <a:t>інкапсулюють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та </a:t>
            </a:r>
            <a:r>
              <a:rPr lang="ru-RU" dirty="0" err="1"/>
              <a:t>методи</a:t>
            </a:r>
            <a:r>
              <a:rPr lang="ru-RU" dirty="0"/>
              <a:t>, а </a:t>
            </a:r>
            <a:r>
              <a:rPr lang="ru-RU" dirty="0" err="1"/>
              <a:t>об'єкти</a:t>
            </a:r>
            <a:r>
              <a:rPr lang="ru-RU" dirty="0"/>
              <a:t> </a:t>
            </a:r>
            <a:r>
              <a:rPr lang="ru-RU" dirty="0" err="1"/>
              <a:t>представляють</a:t>
            </a:r>
            <a:r>
              <a:rPr lang="ru-RU" dirty="0"/>
              <a:t> </a:t>
            </a:r>
            <a:r>
              <a:rPr lang="ru-RU" dirty="0" err="1"/>
              <a:t>конкретні</a:t>
            </a:r>
            <a:r>
              <a:rPr lang="ru-RU" dirty="0"/>
              <a:t> </a:t>
            </a:r>
            <a:r>
              <a:rPr lang="ru-RU" dirty="0" err="1"/>
              <a:t>екземпляри</a:t>
            </a:r>
            <a:r>
              <a:rPr lang="ru-RU" dirty="0"/>
              <a:t>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043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Об’єктно-орієнтоване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(ООП)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86262" indent="0">
              <a:buNone/>
            </a:pPr>
            <a:r>
              <a:rPr lang="ru-RU" b="1" dirty="0" err="1" smtClean="0"/>
              <a:t>Переваги</a:t>
            </a:r>
            <a:r>
              <a:rPr lang="en-US" b="1" dirty="0"/>
              <a:t>:</a:t>
            </a:r>
            <a:endParaRPr lang="ru-RU" b="1" dirty="0"/>
          </a:p>
          <a:p>
            <a:r>
              <a:rPr lang="ru-RU" b="1" dirty="0" err="1"/>
              <a:t>Модульність</a:t>
            </a:r>
            <a:r>
              <a:rPr lang="ru-RU" dirty="0"/>
              <a:t> – код </a:t>
            </a:r>
            <a:r>
              <a:rPr lang="ru-RU" dirty="0" err="1"/>
              <a:t>розбивається</a:t>
            </a:r>
            <a:r>
              <a:rPr lang="ru-RU" dirty="0"/>
              <a:t> на </a:t>
            </a:r>
            <a:r>
              <a:rPr lang="ru-RU" dirty="0" err="1"/>
              <a:t>окремі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 та </a:t>
            </a:r>
            <a:r>
              <a:rPr lang="ru-RU" dirty="0" err="1"/>
              <a:t>об'єкти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покращує</a:t>
            </a:r>
            <a:r>
              <a:rPr lang="ru-RU" dirty="0"/>
              <a:t> </a:t>
            </a:r>
            <a:r>
              <a:rPr lang="ru-RU" dirty="0" err="1"/>
              <a:t>організацію</a:t>
            </a:r>
            <a:r>
              <a:rPr lang="ru-RU" dirty="0"/>
              <a:t> та </a:t>
            </a:r>
            <a:r>
              <a:rPr lang="ru-RU" dirty="0" err="1"/>
              <a:t>спрощує</a:t>
            </a:r>
            <a:r>
              <a:rPr lang="ru-RU" dirty="0"/>
              <a:t> </a:t>
            </a:r>
            <a:r>
              <a:rPr lang="ru-RU" dirty="0" err="1"/>
              <a:t>підтримку</a:t>
            </a:r>
            <a:r>
              <a:rPr lang="ru-RU" dirty="0"/>
              <a:t>.</a:t>
            </a:r>
          </a:p>
          <a:p>
            <a:r>
              <a:rPr lang="ru-RU" b="1" dirty="0" err="1"/>
              <a:t>Повторне</a:t>
            </a:r>
            <a:r>
              <a:rPr lang="ru-RU" b="1" dirty="0"/>
              <a:t> </a:t>
            </a:r>
            <a:r>
              <a:rPr lang="ru-RU" b="1" dirty="0" err="1"/>
              <a:t>використання</a:t>
            </a:r>
            <a:r>
              <a:rPr lang="ru-RU" b="1" dirty="0"/>
              <a:t> коду</a:t>
            </a:r>
            <a:r>
              <a:rPr lang="ru-RU" dirty="0"/>
              <a:t> –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b="1" dirty="0" err="1"/>
              <a:t>успадкуванню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нові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вже</a:t>
            </a:r>
            <a:r>
              <a:rPr lang="ru-RU" dirty="0"/>
              <a:t> </a:t>
            </a:r>
            <a:r>
              <a:rPr lang="ru-RU" dirty="0" err="1"/>
              <a:t>існуючих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зменшує</a:t>
            </a:r>
            <a:r>
              <a:rPr lang="ru-RU" dirty="0"/>
              <a:t> </a:t>
            </a:r>
            <a:r>
              <a:rPr lang="ru-RU" dirty="0" err="1"/>
              <a:t>дублювання</a:t>
            </a:r>
            <a:r>
              <a:rPr lang="ru-RU" dirty="0"/>
              <a:t> коду.</a:t>
            </a:r>
          </a:p>
          <a:p>
            <a:r>
              <a:rPr lang="ru-RU" b="1" dirty="0" err="1"/>
              <a:t>Інкапсуляція</a:t>
            </a:r>
            <a:r>
              <a:rPr lang="ru-RU" dirty="0"/>
              <a:t> – </a:t>
            </a:r>
            <a:r>
              <a:rPr lang="ru-RU" dirty="0" err="1"/>
              <a:t>приховує</a:t>
            </a:r>
            <a:r>
              <a:rPr lang="ru-RU" dirty="0"/>
              <a:t> </a:t>
            </a:r>
            <a:r>
              <a:rPr lang="ru-RU" dirty="0" err="1"/>
              <a:t>внутрішню</a:t>
            </a:r>
            <a:r>
              <a:rPr lang="ru-RU" dirty="0"/>
              <a:t> </a:t>
            </a:r>
            <a:r>
              <a:rPr lang="ru-RU" dirty="0" err="1"/>
              <a:t>реалізацію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, </a:t>
            </a:r>
            <a:r>
              <a:rPr lang="ru-RU" dirty="0" err="1"/>
              <a:t>забезпечуючи</a:t>
            </a:r>
            <a:r>
              <a:rPr lang="ru-RU" dirty="0"/>
              <a:t> </a:t>
            </a:r>
            <a:r>
              <a:rPr lang="ru-RU" dirty="0" err="1"/>
              <a:t>безпеку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і </a:t>
            </a:r>
            <a:r>
              <a:rPr lang="ru-RU" dirty="0" err="1"/>
              <a:t>спрощуючи</a:t>
            </a:r>
            <a:r>
              <a:rPr lang="ru-RU" dirty="0"/>
              <a:t> </a:t>
            </a:r>
            <a:r>
              <a:rPr lang="ru-RU" dirty="0" err="1"/>
              <a:t>взаємодію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об'єктами</a:t>
            </a:r>
            <a:r>
              <a:rPr lang="ru-RU" dirty="0"/>
              <a:t>.</a:t>
            </a:r>
          </a:p>
          <a:p>
            <a:r>
              <a:rPr lang="ru-RU" b="1" dirty="0" err="1"/>
              <a:t>Поліморфізм</a:t>
            </a:r>
            <a:r>
              <a:rPr lang="ru-RU" dirty="0"/>
              <a:t> –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один і той </a:t>
            </a:r>
            <a:r>
              <a:rPr lang="ru-RU" dirty="0" err="1"/>
              <a:t>самий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для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типів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підвищує</a:t>
            </a:r>
            <a:r>
              <a:rPr lang="ru-RU" dirty="0"/>
              <a:t> </a:t>
            </a:r>
            <a:r>
              <a:rPr lang="ru-RU" dirty="0" err="1"/>
              <a:t>гнучкість</a:t>
            </a:r>
            <a:r>
              <a:rPr lang="ru-RU" dirty="0"/>
              <a:t> коду.</a:t>
            </a:r>
          </a:p>
          <a:p>
            <a:r>
              <a:rPr lang="ru-RU" b="1" dirty="0" err="1"/>
              <a:t>Зручність</a:t>
            </a:r>
            <a:r>
              <a:rPr lang="ru-RU" b="1" dirty="0"/>
              <a:t> </a:t>
            </a:r>
            <a:r>
              <a:rPr lang="ru-RU" b="1" dirty="0" err="1"/>
              <a:t>тестування</a:t>
            </a:r>
            <a:r>
              <a:rPr lang="ru-RU" dirty="0"/>
              <a:t> – </a:t>
            </a:r>
            <a:r>
              <a:rPr lang="ru-RU" dirty="0" err="1"/>
              <a:t>розбиття</a:t>
            </a:r>
            <a:r>
              <a:rPr lang="ru-RU" dirty="0"/>
              <a:t> на </a:t>
            </a:r>
            <a:r>
              <a:rPr lang="ru-RU" dirty="0" err="1"/>
              <a:t>класи</a:t>
            </a:r>
            <a:r>
              <a:rPr lang="ru-RU" dirty="0"/>
              <a:t> та </a:t>
            </a:r>
            <a:r>
              <a:rPr lang="ru-RU" dirty="0" err="1"/>
              <a:t>об'єкти</a:t>
            </a:r>
            <a:r>
              <a:rPr lang="ru-RU" dirty="0"/>
              <a:t> </a:t>
            </a:r>
            <a:r>
              <a:rPr lang="ru-RU" dirty="0" err="1"/>
              <a:t>полегшує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окремих</a:t>
            </a:r>
            <a:r>
              <a:rPr lang="ru-RU" dirty="0"/>
              <a:t> </a:t>
            </a:r>
            <a:r>
              <a:rPr lang="ru-RU" dirty="0" err="1"/>
              <a:t>компонентів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>
          <a:xfrm>
            <a:off x="5929532" y="1536633"/>
            <a:ext cx="5846868" cy="4555200"/>
          </a:xfrm>
        </p:spPr>
        <p:txBody>
          <a:bodyPr>
            <a:normAutofit fontScale="55000" lnSpcReduction="20000"/>
          </a:bodyPr>
          <a:lstStyle/>
          <a:p>
            <a:pPr marL="186262" indent="0">
              <a:buNone/>
            </a:pPr>
            <a:r>
              <a:rPr lang="ru-RU" sz="2200" b="1" dirty="0" err="1" smtClean="0"/>
              <a:t>Недоліки</a:t>
            </a:r>
            <a:r>
              <a:rPr lang="ru-RU" sz="2200" b="1" dirty="0" smtClean="0"/>
              <a:t>:</a:t>
            </a:r>
            <a:endParaRPr lang="ru-RU" sz="2200" b="1" dirty="0"/>
          </a:p>
          <a:p>
            <a:r>
              <a:rPr lang="ru-RU" sz="2900" b="1" dirty="0" err="1"/>
              <a:t>Складність</a:t>
            </a:r>
            <a:r>
              <a:rPr lang="ru-RU" sz="2900" dirty="0"/>
              <a:t> – </a:t>
            </a:r>
            <a:r>
              <a:rPr lang="ru-RU" sz="2900" dirty="0" err="1"/>
              <a:t>проєктування</a:t>
            </a:r>
            <a:r>
              <a:rPr lang="ru-RU" sz="2900" dirty="0"/>
              <a:t> </a:t>
            </a:r>
            <a:r>
              <a:rPr lang="ru-RU" sz="2900" dirty="0" err="1"/>
              <a:t>об'єктно-орієнтованої</a:t>
            </a:r>
            <a:r>
              <a:rPr lang="ru-RU" sz="2900" dirty="0"/>
              <a:t> </a:t>
            </a:r>
            <a:r>
              <a:rPr lang="ru-RU" sz="2900" dirty="0" err="1"/>
              <a:t>системи</a:t>
            </a:r>
            <a:r>
              <a:rPr lang="ru-RU" sz="2900" dirty="0"/>
              <a:t> </a:t>
            </a:r>
            <a:r>
              <a:rPr lang="ru-RU" sz="2900" dirty="0" err="1"/>
              <a:t>може</a:t>
            </a:r>
            <a:r>
              <a:rPr lang="ru-RU" sz="2900" dirty="0"/>
              <a:t> бути </a:t>
            </a:r>
            <a:r>
              <a:rPr lang="ru-RU" sz="2900" dirty="0" err="1"/>
              <a:t>складнішим</a:t>
            </a:r>
            <a:r>
              <a:rPr lang="ru-RU" sz="2900" dirty="0"/>
              <a:t>, </a:t>
            </a:r>
            <a:r>
              <a:rPr lang="ru-RU" sz="2900" dirty="0" err="1"/>
              <a:t>ніж</a:t>
            </a:r>
            <a:r>
              <a:rPr lang="ru-RU" sz="2900" dirty="0"/>
              <a:t> </a:t>
            </a:r>
            <a:r>
              <a:rPr lang="ru-RU" sz="2900" dirty="0" err="1"/>
              <a:t>використання</a:t>
            </a:r>
            <a:r>
              <a:rPr lang="ru-RU" sz="2900" dirty="0"/>
              <a:t> </a:t>
            </a:r>
            <a:r>
              <a:rPr lang="ru-RU" sz="2900" dirty="0" err="1"/>
              <a:t>простих</a:t>
            </a:r>
            <a:r>
              <a:rPr lang="ru-RU" sz="2900" dirty="0"/>
              <a:t> </a:t>
            </a:r>
            <a:r>
              <a:rPr lang="ru-RU" sz="2900" dirty="0" err="1"/>
              <a:t>імперативних</a:t>
            </a:r>
            <a:r>
              <a:rPr lang="ru-RU" sz="2900" dirty="0"/>
              <a:t> </a:t>
            </a:r>
            <a:r>
              <a:rPr lang="ru-RU" sz="2900" dirty="0" err="1"/>
              <a:t>підходів</a:t>
            </a:r>
            <a:r>
              <a:rPr lang="ru-RU" sz="2900" dirty="0"/>
              <a:t>.</a:t>
            </a:r>
          </a:p>
          <a:p>
            <a:r>
              <a:rPr lang="ru-RU" sz="2900" b="1" dirty="0" err="1"/>
              <a:t>Витрати</a:t>
            </a:r>
            <a:r>
              <a:rPr lang="ru-RU" sz="2900" b="1" dirty="0"/>
              <a:t> на </a:t>
            </a:r>
            <a:r>
              <a:rPr lang="ru-RU" sz="2900" b="1" dirty="0" err="1"/>
              <a:t>продуктивність</a:t>
            </a:r>
            <a:r>
              <a:rPr lang="ru-RU" sz="2900" dirty="0"/>
              <a:t> – </a:t>
            </a:r>
            <a:r>
              <a:rPr lang="ru-RU" sz="2900" dirty="0" err="1"/>
              <a:t>динамічне</a:t>
            </a:r>
            <a:r>
              <a:rPr lang="ru-RU" sz="2900" dirty="0"/>
              <a:t> </a:t>
            </a:r>
            <a:r>
              <a:rPr lang="ru-RU" sz="2900" dirty="0" err="1"/>
              <a:t>створення</a:t>
            </a:r>
            <a:r>
              <a:rPr lang="ru-RU" sz="2900" dirty="0"/>
              <a:t> </a:t>
            </a:r>
            <a:r>
              <a:rPr lang="ru-RU" sz="2900" dirty="0" err="1"/>
              <a:t>об'єктів</a:t>
            </a:r>
            <a:r>
              <a:rPr lang="ru-RU" sz="2900" dirty="0"/>
              <a:t> та </a:t>
            </a:r>
            <a:r>
              <a:rPr lang="ru-RU" sz="2900" dirty="0" err="1"/>
              <a:t>виклики</a:t>
            </a:r>
            <a:r>
              <a:rPr lang="ru-RU" sz="2900" dirty="0"/>
              <a:t> </a:t>
            </a:r>
            <a:r>
              <a:rPr lang="ru-RU" sz="2900" dirty="0" err="1"/>
              <a:t>методів</a:t>
            </a:r>
            <a:r>
              <a:rPr lang="ru-RU" sz="2900" dirty="0"/>
              <a:t> </a:t>
            </a:r>
            <a:r>
              <a:rPr lang="ru-RU" sz="2900" dirty="0" err="1"/>
              <a:t>можуть</a:t>
            </a:r>
            <a:r>
              <a:rPr lang="ru-RU" sz="2900" dirty="0"/>
              <a:t> </a:t>
            </a:r>
            <a:r>
              <a:rPr lang="ru-RU" sz="2900" dirty="0" err="1"/>
              <a:t>мати</a:t>
            </a:r>
            <a:r>
              <a:rPr lang="ru-RU" sz="2900" dirty="0"/>
              <a:t> </a:t>
            </a:r>
            <a:r>
              <a:rPr lang="ru-RU" sz="2900" dirty="0" err="1"/>
              <a:t>більші</a:t>
            </a:r>
            <a:r>
              <a:rPr lang="ru-RU" sz="2900" dirty="0"/>
              <a:t> </a:t>
            </a:r>
            <a:r>
              <a:rPr lang="ru-RU" sz="2900" dirty="0" err="1"/>
              <a:t>накладні</a:t>
            </a:r>
            <a:r>
              <a:rPr lang="ru-RU" sz="2900" dirty="0"/>
              <a:t> </a:t>
            </a:r>
            <a:r>
              <a:rPr lang="ru-RU" sz="2900" dirty="0" err="1"/>
              <a:t>витрати</a:t>
            </a:r>
            <a:r>
              <a:rPr lang="ru-RU" sz="2900" dirty="0"/>
              <a:t> </a:t>
            </a:r>
            <a:r>
              <a:rPr lang="ru-RU" sz="2900" dirty="0" err="1"/>
              <a:t>порівняно</a:t>
            </a:r>
            <a:r>
              <a:rPr lang="ru-RU" sz="2900" dirty="0"/>
              <a:t> з </a:t>
            </a:r>
            <a:r>
              <a:rPr lang="ru-RU" sz="2900" dirty="0" err="1"/>
              <a:t>процедурним</a:t>
            </a:r>
            <a:r>
              <a:rPr lang="ru-RU" sz="2900" dirty="0"/>
              <a:t> </a:t>
            </a:r>
            <a:r>
              <a:rPr lang="ru-RU" sz="2900" dirty="0" err="1"/>
              <a:t>програмуванням</a:t>
            </a:r>
            <a:r>
              <a:rPr lang="ru-RU" sz="2900" dirty="0"/>
              <a:t>.</a:t>
            </a:r>
          </a:p>
          <a:p>
            <a:r>
              <a:rPr lang="ru-RU" sz="2900" b="1" dirty="0" err="1"/>
              <a:t>Надмірність</a:t>
            </a:r>
            <a:r>
              <a:rPr lang="ru-RU" sz="2900" b="1" dirty="0"/>
              <a:t> коду</a:t>
            </a:r>
            <a:r>
              <a:rPr lang="ru-RU" sz="2900" dirty="0"/>
              <a:t> – у </a:t>
            </a:r>
            <a:r>
              <a:rPr lang="ru-RU" sz="2900" dirty="0" err="1"/>
              <a:t>деяких</a:t>
            </a:r>
            <a:r>
              <a:rPr lang="ru-RU" sz="2900" dirty="0"/>
              <a:t> </a:t>
            </a:r>
            <a:r>
              <a:rPr lang="ru-RU" sz="2900" dirty="0" err="1"/>
              <a:t>випадках</a:t>
            </a:r>
            <a:r>
              <a:rPr lang="ru-RU" sz="2900" dirty="0"/>
              <a:t> ООП </a:t>
            </a:r>
            <a:r>
              <a:rPr lang="ru-RU" sz="2900" dirty="0" err="1"/>
              <a:t>вимагає</a:t>
            </a:r>
            <a:r>
              <a:rPr lang="ru-RU" sz="2900" dirty="0"/>
              <a:t> </a:t>
            </a:r>
            <a:r>
              <a:rPr lang="ru-RU" sz="2900" dirty="0" err="1"/>
              <a:t>більше</a:t>
            </a:r>
            <a:r>
              <a:rPr lang="ru-RU" sz="2900" dirty="0"/>
              <a:t> коду, </a:t>
            </a:r>
            <a:r>
              <a:rPr lang="ru-RU" sz="2900" dirty="0" err="1"/>
              <a:t>ніж</a:t>
            </a:r>
            <a:r>
              <a:rPr lang="ru-RU" sz="2900" dirty="0"/>
              <a:t> </a:t>
            </a:r>
            <a:r>
              <a:rPr lang="ru-RU" sz="2900" dirty="0" err="1"/>
              <a:t>імперативний</a:t>
            </a:r>
            <a:r>
              <a:rPr lang="ru-RU" sz="2900" dirty="0"/>
              <a:t> </a:t>
            </a:r>
            <a:r>
              <a:rPr lang="ru-RU" sz="2900" dirty="0" err="1"/>
              <a:t>або</a:t>
            </a:r>
            <a:r>
              <a:rPr lang="ru-RU" sz="2900" dirty="0"/>
              <a:t> </a:t>
            </a:r>
            <a:r>
              <a:rPr lang="ru-RU" sz="2900" dirty="0" err="1"/>
              <a:t>функціональний</a:t>
            </a:r>
            <a:r>
              <a:rPr lang="ru-RU" sz="2900" dirty="0"/>
              <a:t> </a:t>
            </a:r>
            <a:r>
              <a:rPr lang="ru-RU" sz="2900" dirty="0" err="1"/>
              <a:t>підхід</a:t>
            </a:r>
            <a:r>
              <a:rPr lang="ru-RU" sz="2900" dirty="0"/>
              <a:t>.</a:t>
            </a:r>
          </a:p>
          <a:p>
            <a:r>
              <a:rPr lang="ru-RU" sz="2900" b="1" dirty="0" err="1"/>
              <a:t>Проблеми</a:t>
            </a:r>
            <a:r>
              <a:rPr lang="ru-RU" sz="2900" b="1" dirty="0"/>
              <a:t> з </a:t>
            </a:r>
            <a:r>
              <a:rPr lang="ru-RU" sz="2900" b="1" dirty="0" err="1"/>
              <a:t>багатопотоковістю</a:t>
            </a:r>
            <a:r>
              <a:rPr lang="ru-RU" sz="2900" dirty="0"/>
              <a:t> – </a:t>
            </a:r>
            <a:r>
              <a:rPr lang="ru-RU" sz="2900" dirty="0" err="1"/>
              <a:t>взаємодія</a:t>
            </a:r>
            <a:r>
              <a:rPr lang="ru-RU" sz="2900" dirty="0"/>
              <a:t> </a:t>
            </a:r>
            <a:r>
              <a:rPr lang="ru-RU" sz="2900" dirty="0" err="1"/>
              <a:t>між</a:t>
            </a:r>
            <a:r>
              <a:rPr lang="ru-RU" sz="2900" dirty="0"/>
              <a:t> </a:t>
            </a:r>
            <a:r>
              <a:rPr lang="ru-RU" sz="2900" dirty="0" err="1"/>
              <a:t>об'єктами</a:t>
            </a:r>
            <a:r>
              <a:rPr lang="ru-RU" sz="2900" dirty="0"/>
              <a:t>, </a:t>
            </a:r>
            <a:r>
              <a:rPr lang="ru-RU" sz="2900" dirty="0" err="1"/>
              <a:t>що</a:t>
            </a:r>
            <a:r>
              <a:rPr lang="ru-RU" sz="2900" dirty="0"/>
              <a:t> </a:t>
            </a:r>
            <a:r>
              <a:rPr lang="ru-RU" sz="2900" dirty="0" err="1"/>
              <a:t>змінюють</a:t>
            </a:r>
            <a:r>
              <a:rPr lang="ru-RU" sz="2900" dirty="0"/>
              <a:t> стан, </a:t>
            </a:r>
            <a:r>
              <a:rPr lang="ru-RU" sz="2900" dirty="0" err="1"/>
              <a:t>може</a:t>
            </a:r>
            <a:r>
              <a:rPr lang="ru-RU" sz="2900" dirty="0"/>
              <a:t> </a:t>
            </a:r>
            <a:r>
              <a:rPr lang="ru-RU" sz="2900" dirty="0" err="1"/>
              <a:t>ускладнювати</a:t>
            </a:r>
            <a:r>
              <a:rPr lang="ru-RU" sz="2900" dirty="0"/>
              <a:t> </a:t>
            </a:r>
            <a:r>
              <a:rPr lang="ru-RU" sz="2900" dirty="0" err="1"/>
              <a:t>паралельне</a:t>
            </a:r>
            <a:r>
              <a:rPr lang="ru-RU" sz="2900" dirty="0"/>
              <a:t> </a:t>
            </a:r>
            <a:r>
              <a:rPr lang="ru-RU" sz="2900" dirty="0" err="1"/>
              <a:t>програмування</a:t>
            </a:r>
            <a:r>
              <a:rPr lang="ru-RU" sz="2900" dirty="0"/>
              <a:t>.</a:t>
            </a:r>
          </a:p>
          <a:p>
            <a:r>
              <a:rPr lang="ru-RU" sz="2900" b="1" dirty="0"/>
              <a:t>Не </a:t>
            </a:r>
            <a:r>
              <a:rPr lang="ru-RU" sz="2900" b="1" dirty="0" err="1"/>
              <a:t>завжди</a:t>
            </a:r>
            <a:r>
              <a:rPr lang="ru-RU" sz="2900" b="1" dirty="0"/>
              <a:t> </a:t>
            </a:r>
            <a:r>
              <a:rPr lang="ru-RU" sz="2900" b="1" dirty="0" err="1"/>
              <a:t>виправдане</a:t>
            </a:r>
            <a:r>
              <a:rPr lang="ru-RU" sz="2900" b="1" dirty="0"/>
              <a:t> </a:t>
            </a:r>
            <a:r>
              <a:rPr lang="ru-RU" sz="2900" b="1" dirty="0" err="1"/>
              <a:t>використання</a:t>
            </a:r>
            <a:r>
              <a:rPr lang="ru-RU" sz="2900" dirty="0"/>
              <a:t> – для невеликих </a:t>
            </a:r>
            <a:r>
              <a:rPr lang="ru-RU" sz="2900" dirty="0" err="1"/>
              <a:t>скриптів</a:t>
            </a:r>
            <a:r>
              <a:rPr lang="ru-RU" sz="2900" dirty="0"/>
              <a:t> </a:t>
            </a:r>
            <a:r>
              <a:rPr lang="ru-RU" sz="2900" dirty="0" err="1"/>
              <a:t>або</a:t>
            </a:r>
            <a:r>
              <a:rPr lang="ru-RU" sz="2900" dirty="0"/>
              <a:t> </a:t>
            </a:r>
            <a:r>
              <a:rPr lang="ru-RU" sz="2900" dirty="0" err="1"/>
              <a:t>простих</a:t>
            </a:r>
            <a:r>
              <a:rPr lang="ru-RU" sz="2900" dirty="0"/>
              <a:t> </a:t>
            </a:r>
            <a:r>
              <a:rPr lang="ru-RU" sz="2900" dirty="0" err="1"/>
              <a:t>завдань</a:t>
            </a:r>
            <a:r>
              <a:rPr lang="ru-RU" sz="2900" dirty="0"/>
              <a:t> ООП </a:t>
            </a:r>
            <a:r>
              <a:rPr lang="ru-RU" sz="2900" dirty="0" err="1"/>
              <a:t>може</a:t>
            </a:r>
            <a:r>
              <a:rPr lang="ru-RU" sz="2900" dirty="0"/>
              <a:t> бути </a:t>
            </a:r>
            <a:r>
              <a:rPr lang="ru-RU" sz="2900" dirty="0" err="1"/>
              <a:t>надмірним</a:t>
            </a:r>
            <a:r>
              <a:rPr lang="ru-RU" sz="2900" dirty="0"/>
              <a:t>, </a:t>
            </a:r>
            <a:r>
              <a:rPr lang="ru-RU" sz="2900" dirty="0" err="1"/>
              <a:t>ускладнюючи</a:t>
            </a:r>
            <a:r>
              <a:rPr lang="ru-RU" sz="2900" dirty="0"/>
              <a:t> </a:t>
            </a:r>
            <a:r>
              <a:rPr lang="ru-RU" sz="2900" dirty="0" err="1"/>
              <a:t>реалізацію</a:t>
            </a:r>
            <a:r>
              <a:rPr lang="ru-RU" sz="2900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889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Інкапсуляція</a:t>
            </a:r>
            <a:r>
              <a:rPr lang="ru-RU" dirty="0"/>
              <a:t> (</a:t>
            </a:r>
            <a:r>
              <a:rPr lang="en-US" dirty="0"/>
              <a:t>Encapsulation)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4275975" cy="4555200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uk-UA" dirty="0" smtClean="0"/>
              <a:t>І</a:t>
            </a:r>
            <a:r>
              <a:rPr lang="ru-RU" dirty="0" err="1" smtClean="0"/>
              <a:t>нкапсуляція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механізм</a:t>
            </a:r>
            <a:r>
              <a:rPr lang="ru-RU" dirty="0"/>
              <a:t> </a:t>
            </a:r>
            <a:r>
              <a:rPr lang="ru-RU" dirty="0" err="1"/>
              <a:t>приховування</a:t>
            </a:r>
            <a:r>
              <a:rPr lang="ru-RU" dirty="0"/>
              <a:t> деталей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класу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зовнішнього</a:t>
            </a:r>
            <a:r>
              <a:rPr lang="ru-RU" dirty="0"/>
              <a:t> </a:t>
            </a:r>
            <a:r>
              <a:rPr lang="ru-RU" dirty="0" err="1"/>
              <a:t>світу</a:t>
            </a:r>
            <a:r>
              <a:rPr lang="ru-RU" dirty="0"/>
              <a:t> та </a:t>
            </a:r>
            <a:r>
              <a:rPr lang="ru-RU" dirty="0" err="1"/>
              <a:t>надання</a:t>
            </a:r>
            <a:r>
              <a:rPr lang="ru-RU" dirty="0"/>
              <a:t> доступу до них </a:t>
            </a:r>
            <a:r>
              <a:rPr lang="ru-RU" dirty="0" err="1"/>
              <a:t>лише</a:t>
            </a:r>
            <a:r>
              <a:rPr lang="ru-RU" dirty="0"/>
              <a:t> через </a:t>
            </a:r>
            <a:r>
              <a:rPr lang="ru-RU" dirty="0" err="1"/>
              <a:t>спеціально</a:t>
            </a:r>
            <a:r>
              <a:rPr lang="ru-RU" dirty="0"/>
              <a:t> </a:t>
            </a:r>
            <a:r>
              <a:rPr lang="ru-RU" dirty="0" err="1"/>
              <a:t>визначені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b="1" dirty="0" err="1" smtClean="0"/>
              <a:t>Переваги</a:t>
            </a:r>
            <a:r>
              <a:rPr lang="ru-RU" b="1" dirty="0"/>
              <a:t>:</a:t>
            </a:r>
            <a:endParaRPr lang="ru-RU" dirty="0"/>
          </a:p>
          <a:p>
            <a:r>
              <a:rPr lang="ru-RU" dirty="0" err="1"/>
              <a:t>Захист</a:t>
            </a:r>
            <a:r>
              <a:rPr lang="ru-RU" dirty="0"/>
              <a:t> </a:t>
            </a:r>
            <a:r>
              <a:rPr lang="ru-RU" dirty="0" err="1"/>
              <a:t>внутрішніх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несанкціонованої</a:t>
            </a:r>
            <a:r>
              <a:rPr lang="ru-RU" dirty="0"/>
              <a:t> </a:t>
            </a:r>
            <a:r>
              <a:rPr lang="ru-RU" dirty="0" err="1"/>
              <a:t>модифікації</a:t>
            </a:r>
            <a:r>
              <a:rPr lang="ru-RU" dirty="0"/>
              <a:t>.</a:t>
            </a:r>
          </a:p>
          <a:p>
            <a:r>
              <a:rPr lang="ru-RU" dirty="0" err="1"/>
              <a:t>Спрощення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з </a:t>
            </a:r>
            <a:r>
              <a:rPr lang="ru-RU" dirty="0" err="1"/>
              <a:t>об'єктами</a:t>
            </a:r>
            <a:r>
              <a:rPr lang="ru-RU" dirty="0"/>
              <a:t> через </a:t>
            </a:r>
            <a:r>
              <a:rPr lang="ru-RU" dirty="0" err="1"/>
              <a:t>визначені</a:t>
            </a:r>
            <a:r>
              <a:rPr lang="ru-RU" dirty="0"/>
              <a:t> </a:t>
            </a:r>
            <a:r>
              <a:rPr lang="ru-RU" dirty="0" err="1"/>
              <a:t>інтерфейси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904" y="1585034"/>
            <a:ext cx="5410200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2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Інкапсуляція</a:t>
            </a:r>
            <a:r>
              <a:rPr lang="ru-RU" dirty="0"/>
              <a:t> (</a:t>
            </a:r>
            <a:r>
              <a:rPr lang="en-US" dirty="0"/>
              <a:t>Encapsulation)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0944062" cy="2113933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b="1" dirty="0" err="1" smtClean="0"/>
              <a:t>Ключові</a:t>
            </a:r>
            <a:r>
              <a:rPr lang="ru-RU" b="1" dirty="0" smtClean="0"/>
              <a:t> </a:t>
            </a:r>
            <a:r>
              <a:rPr lang="ru-RU" b="1" dirty="0" err="1"/>
              <a:t>моменти</a:t>
            </a:r>
            <a:r>
              <a:rPr lang="ru-RU" b="1" dirty="0"/>
              <a:t>:</a:t>
            </a:r>
            <a:endParaRPr lang="ru-RU" dirty="0"/>
          </a:p>
          <a:p>
            <a:r>
              <a:rPr lang="ru-RU" dirty="0"/>
              <a:t>Атрибут __</a:t>
            </a:r>
            <a:r>
              <a:rPr lang="en-US" dirty="0"/>
              <a:t>balance </a:t>
            </a:r>
            <a:r>
              <a:rPr lang="ru-RU" dirty="0"/>
              <a:t>є </a:t>
            </a:r>
            <a:r>
              <a:rPr lang="ru-RU" dirty="0" err="1"/>
              <a:t>приватним</a:t>
            </a:r>
            <a:r>
              <a:rPr lang="ru-RU" dirty="0"/>
              <a:t> (з </a:t>
            </a:r>
            <a:r>
              <a:rPr lang="ru-RU" dirty="0" err="1"/>
              <a:t>двома</a:t>
            </a:r>
            <a:r>
              <a:rPr lang="ru-RU" dirty="0"/>
              <a:t> </a:t>
            </a:r>
            <a:r>
              <a:rPr lang="ru-RU" dirty="0" err="1"/>
              <a:t>підкресленнями</a:t>
            </a:r>
            <a:r>
              <a:rPr lang="ru-RU" dirty="0"/>
              <a:t>).</a:t>
            </a:r>
          </a:p>
          <a:p>
            <a:r>
              <a:rPr lang="ru-RU" dirty="0"/>
              <a:t>Доступ до балансу </a:t>
            </a:r>
            <a:r>
              <a:rPr lang="ru-RU" dirty="0" err="1"/>
              <a:t>можливий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через метод </a:t>
            </a:r>
            <a:r>
              <a:rPr lang="en-US" dirty="0" err="1"/>
              <a:t>get_balance</a:t>
            </a:r>
            <a:r>
              <a:rPr lang="en-US" dirty="0"/>
              <a:t>().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333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Успадкування</a:t>
            </a:r>
            <a:r>
              <a:rPr lang="ru-RU" dirty="0"/>
              <a:t> (</a:t>
            </a:r>
            <a:r>
              <a:rPr lang="en-US" dirty="0"/>
              <a:t>Inheritance)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4275975" cy="4555200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dirty="0" err="1"/>
              <a:t>Успадкування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нові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вже</a:t>
            </a:r>
            <a:r>
              <a:rPr lang="ru-RU" dirty="0"/>
              <a:t> </a:t>
            </a:r>
            <a:r>
              <a:rPr lang="ru-RU" dirty="0" err="1"/>
              <a:t>існуючих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допомагає</a:t>
            </a:r>
            <a:r>
              <a:rPr lang="ru-RU" dirty="0"/>
              <a:t> </a:t>
            </a:r>
            <a:r>
              <a:rPr lang="ru-RU" dirty="0" err="1"/>
              <a:t>уникати</a:t>
            </a:r>
            <a:r>
              <a:rPr lang="ru-RU" dirty="0"/>
              <a:t> </a:t>
            </a:r>
            <a:r>
              <a:rPr lang="ru-RU" dirty="0" err="1"/>
              <a:t>дублювання</a:t>
            </a:r>
            <a:r>
              <a:rPr lang="ru-RU" dirty="0"/>
              <a:t> коду.</a:t>
            </a:r>
          </a:p>
          <a:p>
            <a:pPr marL="186262" indent="0">
              <a:buNone/>
            </a:pPr>
            <a:r>
              <a:rPr lang="ru-RU" b="1" dirty="0" err="1" smtClean="0"/>
              <a:t>Переваги</a:t>
            </a:r>
            <a:r>
              <a:rPr lang="ru-RU" b="1" dirty="0"/>
              <a:t>:</a:t>
            </a:r>
            <a:endParaRPr lang="ru-RU" dirty="0"/>
          </a:p>
          <a:p>
            <a:r>
              <a:rPr lang="ru-RU" dirty="0" err="1"/>
              <a:t>Повторне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коду.</a:t>
            </a:r>
          </a:p>
          <a:p>
            <a:r>
              <a:rPr lang="ru-RU" dirty="0" err="1"/>
              <a:t>Спрощення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коду.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828" y="1303729"/>
            <a:ext cx="4606411" cy="4755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03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Успадкування</a:t>
            </a:r>
            <a:r>
              <a:rPr lang="ru-RU" dirty="0"/>
              <a:t> (</a:t>
            </a:r>
            <a:r>
              <a:rPr lang="en-US" dirty="0"/>
              <a:t>Inheritance)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0944062" cy="2113933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b="1" dirty="0" err="1" smtClean="0"/>
              <a:t>Ключові</a:t>
            </a:r>
            <a:r>
              <a:rPr lang="ru-RU" b="1" dirty="0" smtClean="0"/>
              <a:t> </a:t>
            </a:r>
            <a:r>
              <a:rPr lang="ru-RU" b="1" dirty="0" err="1"/>
              <a:t>моменти</a:t>
            </a:r>
            <a:r>
              <a:rPr lang="ru-RU" b="1" dirty="0"/>
              <a:t>:</a:t>
            </a:r>
            <a:endParaRPr lang="ru-RU" dirty="0"/>
          </a:p>
          <a:p>
            <a:r>
              <a:rPr lang="en-US" dirty="0"/>
              <a:t>Dog </a:t>
            </a:r>
            <a:r>
              <a:rPr lang="ru-RU" dirty="0"/>
              <a:t>та </a:t>
            </a:r>
            <a:r>
              <a:rPr lang="en-US" dirty="0"/>
              <a:t>Cat </a:t>
            </a:r>
            <a:r>
              <a:rPr lang="ru-RU" dirty="0" err="1"/>
              <a:t>успадковують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і </a:t>
            </a:r>
            <a:r>
              <a:rPr lang="ru-RU" dirty="0" err="1"/>
              <a:t>змінні</a:t>
            </a:r>
            <a:r>
              <a:rPr lang="ru-RU" dirty="0"/>
              <a:t> </a:t>
            </a:r>
            <a:r>
              <a:rPr lang="ru-RU" dirty="0" err="1"/>
              <a:t>класу</a:t>
            </a:r>
            <a:r>
              <a:rPr lang="ru-RU" dirty="0"/>
              <a:t> </a:t>
            </a:r>
            <a:r>
              <a:rPr lang="en-US" dirty="0"/>
              <a:t>Animal.</a:t>
            </a:r>
          </a:p>
          <a:p>
            <a:r>
              <a:rPr lang="ru-RU" dirty="0"/>
              <a:t>Вони </a:t>
            </a:r>
            <a:r>
              <a:rPr lang="ru-RU" dirty="0" err="1"/>
              <a:t>перевизначають</a:t>
            </a:r>
            <a:r>
              <a:rPr lang="ru-RU" dirty="0"/>
              <a:t> метод </a:t>
            </a:r>
            <a:r>
              <a:rPr lang="en-US" dirty="0"/>
              <a:t>speak(), </a:t>
            </a:r>
            <a:r>
              <a:rPr lang="ru-RU" dirty="0" err="1"/>
              <a:t>що</a:t>
            </a:r>
            <a:r>
              <a:rPr lang="ru-RU" dirty="0"/>
              <a:t> є </a:t>
            </a:r>
            <a:r>
              <a:rPr lang="ru-RU" dirty="0" err="1"/>
              <a:t>проявом</a:t>
            </a:r>
            <a:r>
              <a:rPr lang="ru-RU" dirty="0"/>
              <a:t> </a:t>
            </a:r>
            <a:r>
              <a:rPr lang="ru-RU" b="1" dirty="0" err="1"/>
              <a:t>поліморфізму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060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Поліморфізм</a:t>
            </a:r>
            <a:r>
              <a:rPr lang="ru-RU" dirty="0" smtClean="0"/>
              <a:t> (</a:t>
            </a:r>
            <a:r>
              <a:rPr lang="en-US" dirty="0" smtClean="0"/>
              <a:t>Polymorphism)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4275975" cy="4555200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dirty="0" err="1"/>
              <a:t>Поліморфізм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об'єктам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однакові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виконують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дії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b="1" dirty="0" err="1" smtClean="0"/>
              <a:t>Переваги</a:t>
            </a:r>
            <a:r>
              <a:rPr lang="ru-RU" b="1" dirty="0"/>
              <a:t>:</a:t>
            </a:r>
            <a:endParaRPr lang="ru-RU" dirty="0"/>
          </a:p>
          <a:p>
            <a:r>
              <a:rPr lang="ru-RU" dirty="0" err="1"/>
              <a:t>Гнучкість</a:t>
            </a:r>
            <a:r>
              <a:rPr lang="ru-RU" dirty="0"/>
              <a:t> у </a:t>
            </a:r>
            <a:r>
              <a:rPr lang="ru-RU" dirty="0" err="1"/>
              <a:t>роботі</a:t>
            </a:r>
            <a:r>
              <a:rPr lang="ru-RU" dirty="0"/>
              <a:t> з </a:t>
            </a:r>
            <a:r>
              <a:rPr lang="ru-RU" dirty="0" err="1"/>
              <a:t>об'єктами</a:t>
            </a:r>
            <a:r>
              <a:rPr lang="ru-RU" dirty="0"/>
              <a:t>.</a:t>
            </a:r>
          </a:p>
          <a:p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один </a:t>
            </a:r>
            <a:r>
              <a:rPr lang="ru-RU" dirty="0" err="1"/>
              <a:t>інтерфейс</a:t>
            </a:r>
            <a:r>
              <a:rPr lang="ru-RU" dirty="0"/>
              <a:t> для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реалізацій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691" y="1597050"/>
            <a:ext cx="3367601" cy="447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1057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Поліморфізм</a:t>
            </a:r>
            <a:r>
              <a:rPr lang="ru-RU" dirty="0"/>
              <a:t> (</a:t>
            </a:r>
            <a:r>
              <a:rPr lang="en-US" dirty="0"/>
              <a:t>Polymorphism)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0944062" cy="2113933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b="1" dirty="0" err="1" smtClean="0"/>
              <a:t>Ключові</a:t>
            </a:r>
            <a:r>
              <a:rPr lang="ru-RU" b="1" dirty="0" smtClean="0"/>
              <a:t> </a:t>
            </a:r>
            <a:r>
              <a:rPr lang="ru-RU" b="1" dirty="0" err="1"/>
              <a:t>моменти</a:t>
            </a:r>
            <a:r>
              <a:rPr lang="ru-RU" b="1" dirty="0"/>
              <a:t>:</a:t>
            </a:r>
            <a:endParaRPr lang="ru-RU" dirty="0"/>
          </a:p>
          <a:p>
            <a:r>
              <a:rPr lang="ru-RU" dirty="0"/>
              <a:t>Метод </a:t>
            </a:r>
            <a:r>
              <a:rPr lang="en-US" dirty="0"/>
              <a:t>speak() </a:t>
            </a:r>
            <a:r>
              <a:rPr lang="ru-RU" dirty="0" err="1"/>
              <a:t>перевизначений</a:t>
            </a:r>
            <a:r>
              <a:rPr lang="ru-RU" dirty="0"/>
              <a:t> у </a:t>
            </a:r>
            <a:r>
              <a:rPr lang="ru-RU" dirty="0" err="1"/>
              <a:t>дочірніх</a:t>
            </a:r>
            <a:r>
              <a:rPr lang="ru-RU" dirty="0"/>
              <a:t> </a:t>
            </a:r>
            <a:r>
              <a:rPr lang="ru-RU" dirty="0" err="1"/>
              <a:t>класах</a:t>
            </a:r>
            <a:r>
              <a:rPr lang="ru-RU" dirty="0"/>
              <a:t> </a:t>
            </a:r>
            <a:r>
              <a:rPr lang="en-US" dirty="0"/>
              <a:t>Parrot </a:t>
            </a:r>
            <a:r>
              <a:rPr lang="ru-RU" dirty="0"/>
              <a:t>і </a:t>
            </a:r>
            <a:r>
              <a:rPr lang="en-US" dirty="0"/>
              <a:t>Crow.</a:t>
            </a:r>
          </a:p>
          <a:p>
            <a:r>
              <a:rPr lang="ru-RU" dirty="0" err="1"/>
              <a:t>Функція</a:t>
            </a:r>
            <a:r>
              <a:rPr lang="ru-RU" dirty="0"/>
              <a:t> </a:t>
            </a:r>
            <a:r>
              <a:rPr lang="en-US" dirty="0" err="1"/>
              <a:t>make_sound</a:t>
            </a:r>
            <a:r>
              <a:rPr lang="en-US" dirty="0"/>
              <a:t>() </a:t>
            </a:r>
            <a:r>
              <a:rPr lang="ru-RU" dirty="0" err="1"/>
              <a:t>працює</a:t>
            </a:r>
            <a:r>
              <a:rPr lang="ru-RU" dirty="0"/>
              <a:t> з будь-</a:t>
            </a:r>
            <a:r>
              <a:rPr lang="ru-RU" dirty="0" err="1"/>
              <a:t>яким</a:t>
            </a:r>
            <a:r>
              <a:rPr lang="ru-RU" dirty="0"/>
              <a:t> </a:t>
            </a:r>
            <a:r>
              <a:rPr lang="ru-RU" dirty="0" err="1"/>
              <a:t>об'єктом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метод </a:t>
            </a:r>
            <a:r>
              <a:rPr lang="en-US" dirty="0"/>
              <a:t>speak().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22317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Офіс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Тема1" id="{884C1F1E-9F01-4BBC-9178-D2152F7854D1}" vid="{BC98F467-AD48-49C5-B04A-5003BE156FC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176</TotalTime>
  <Words>508</Words>
  <Application>Microsoft Office PowerPoint</Application>
  <PresentationFormat>Произвольный</PresentationFormat>
  <Paragraphs>59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Тема1</vt:lpstr>
      <vt:lpstr>ММП 2025/2026</vt:lpstr>
      <vt:lpstr>Об’єктно-орієнтоване програмування (ООП)</vt:lpstr>
      <vt:lpstr>Об’єктно-орієнтоване програмування (ООП)</vt:lpstr>
      <vt:lpstr>Інкапсуляція (Encapsulation)</vt:lpstr>
      <vt:lpstr>Інкапсуляція (Encapsulation)</vt:lpstr>
      <vt:lpstr>Успадкування (Inheritance)</vt:lpstr>
      <vt:lpstr>Успадкування (Inheritance)</vt:lpstr>
      <vt:lpstr>Поліморфізм (Polymorphism)</vt:lpstr>
      <vt:lpstr>Поліморфізм (Polymorphism)</vt:lpstr>
      <vt:lpstr>Абстракція (Abstraction)</vt:lpstr>
      <vt:lpstr>Абстракція (Abstraction)</vt:lpstr>
      <vt:lpstr>Абстракція (Abstraction)</vt:lpstr>
      <vt:lpstr>Кінець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ММП 2025/2026</dc:title>
  <dc:creator>Ярослав Хлєвнушко</dc:creator>
  <cp:lastModifiedBy>Georgiy Kantsedal</cp:lastModifiedBy>
  <cp:revision>16</cp:revision>
  <dcterms:created xsi:type="dcterms:W3CDTF">2025-03-05T09:53:04Z</dcterms:created>
  <dcterms:modified xsi:type="dcterms:W3CDTF">2025-03-16T18:15:53Z</dcterms:modified>
</cp:coreProperties>
</file>