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5" r:id="rId4"/>
    <p:sldId id="277" r:id="rId5"/>
    <p:sldId id="281" r:id="rId6"/>
    <p:sldId id="257" r:id="rId7"/>
    <p:sldId id="265" r:id="rId8"/>
    <p:sldId id="283" r:id="rId9"/>
    <p:sldId id="284" r:id="rId10"/>
    <p:sldId id="264" r:id="rId11"/>
    <p:sldId id="292" r:id="rId12"/>
    <p:sldId id="286" r:id="rId13"/>
    <p:sldId id="293" r:id="rId14"/>
    <p:sldId id="282" r:id="rId15"/>
    <p:sldId id="298" r:id="rId16"/>
    <p:sldId id="299" r:id="rId17"/>
    <p:sldId id="300" r:id="rId18"/>
    <p:sldId id="301" r:id="rId19"/>
    <p:sldId id="302" r:id="rId20"/>
    <p:sldId id="288" r:id="rId21"/>
    <p:sldId id="258" r:id="rId22"/>
    <p:sldId id="296" r:id="rId23"/>
    <p:sldId id="280" r:id="rId24"/>
    <p:sldId id="294" r:id="rId25"/>
    <p:sldId id="287" r:id="rId26"/>
    <p:sldId id="295" r:id="rId27"/>
    <p:sldId id="289" r:id="rId28"/>
    <p:sldId id="279" r:id="rId29"/>
    <p:sldId id="290" r:id="rId30"/>
    <p:sldId id="291" r:id="rId31"/>
    <p:sldId id="297" r:id="rId32"/>
    <p:sldId id="303" r:id="rId33"/>
    <p:sldId id="304" r:id="rId34"/>
    <p:sldId id="305" r:id="rId35"/>
    <p:sldId id="306" r:id="rId36"/>
    <p:sldId id="307" r:id="rId37"/>
    <p:sldId id="308" r:id="rId3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-432" y="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7B8985-4632-D65B-2F33-FD6B02CE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338FFDC3-106F-2112-5D7E-498A8B1F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FE7D71F4-B040-7A3B-E7E5-F5D163A4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A635-C085-47CD-BFE8-D5D3E2A9A569}" type="datetimeFigureOut">
              <a:rPr lang="uk-UA" smtClean="0"/>
              <a:t>02.11.2024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05718BFC-D80E-4E2E-5228-5ADF0F56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C4893F60-5749-35A1-C500-8AF85318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1910-85FB-4B4C-BDE6-0FCA15E52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457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658C76-630A-AA08-CE2F-0E980B89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xmlns="" id="{8AFE09FD-F9AB-709F-A785-FC29A4021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53D74391-1CA2-AA42-4A6E-AB7A09B1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A635-C085-47CD-BFE8-D5D3E2A9A569}" type="datetimeFigureOut">
              <a:rPr lang="uk-UA" smtClean="0"/>
              <a:t>02.11.2024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9E21CAB0-7C70-134C-99ED-DD5CF927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E7286DE8-77DE-EAF6-330C-252F94A0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1910-85FB-4B4C-BDE6-0FCA15E52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159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xmlns="" id="{D5CFA283-5F0C-D50E-2019-A8309CDCC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xmlns="" id="{7C029132-B61A-9D9D-DF49-10088BEE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F3BD124A-2B68-7E44-A1C0-797FF9E0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A635-C085-47CD-BFE8-D5D3E2A9A569}" type="datetimeFigureOut">
              <a:rPr lang="uk-UA" smtClean="0"/>
              <a:t>02.11.2024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B79A944F-0EC5-4F22-35F5-868E3369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8CB09453-BEFD-19BF-E7F6-CC6F2D92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1910-85FB-4B4C-BDE6-0FCA15E52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696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EC255D-6876-B3C0-F404-1DDCDD33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6BF87D55-50E8-A0D6-7698-52EF130A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E7CB07A7-0285-091F-E723-3307E3EC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A635-C085-47CD-BFE8-D5D3E2A9A569}" type="datetimeFigureOut">
              <a:rPr lang="uk-UA" smtClean="0"/>
              <a:t>02.11.2024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BA922031-AD48-A129-BF4B-F84303DE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8CFA9CC3-3ACA-8C77-67BE-DEE784B4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1910-85FB-4B4C-BDE6-0FCA15E52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103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5689F0-585D-F094-08F0-82E07074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84400E70-ECD5-D996-2B79-807442102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C6BE9D8F-1E0F-1AF9-C916-63E75350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A635-C085-47CD-BFE8-D5D3E2A9A569}" type="datetimeFigureOut">
              <a:rPr lang="uk-UA" smtClean="0"/>
              <a:t>02.11.2024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5E992BB2-2F95-F712-70AC-B5701595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F118E006-E675-4810-4958-00C3462D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1910-85FB-4B4C-BDE6-0FCA15E52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23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7783EC-207C-1057-BAD6-0155B7EA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4EC60E0E-A2EB-BF0D-EE9B-AE0D5559E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xmlns="" id="{F5B6398F-B762-EBCA-D3DD-C74A12044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xmlns="" id="{9CD18F23-8E11-8566-403B-7B2C3CA9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A635-C085-47CD-BFE8-D5D3E2A9A569}" type="datetimeFigureOut">
              <a:rPr lang="uk-UA" smtClean="0"/>
              <a:t>02.11.2024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xmlns="" id="{53DC39D9-8ADB-A46F-1B0E-CB0DD508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xmlns="" id="{0AF6780B-76DB-5A31-C1A7-EAA42F74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1910-85FB-4B4C-BDE6-0FCA15E52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23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C4F0848-A27F-33F0-4F3C-565E80FD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5E3A52E1-9081-9C30-DF53-54FD5874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xmlns="" id="{C121A5B6-718A-89F8-BE46-FAA00CEEC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xmlns="" id="{B0CDF8AB-6196-6E2B-E597-9F0D39D37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xmlns="" id="{A42AE40B-8309-DF05-2F70-0E95D01C0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xmlns="" id="{802D27C6-13CB-0586-32B1-08A21FFC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A635-C085-47CD-BFE8-D5D3E2A9A569}" type="datetimeFigureOut">
              <a:rPr lang="uk-UA" smtClean="0"/>
              <a:t>02.11.2024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xmlns="" id="{E5C52AC8-FDB8-346C-C4FC-FA086717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xmlns="" id="{29DBCDFC-3FCC-66FD-207E-DEF3AF0F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1910-85FB-4B4C-BDE6-0FCA15E52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399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C70881-BF50-DB8D-B3B2-E77FB005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xmlns="" id="{7D9AF599-2585-7FCD-6A33-937941A4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A635-C085-47CD-BFE8-D5D3E2A9A569}" type="datetimeFigureOut">
              <a:rPr lang="uk-UA" smtClean="0"/>
              <a:t>02.11.2024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xmlns="" id="{D6027B3A-CEC0-EBBD-34A8-11C4FB86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xmlns="" id="{F2B2343C-0932-FC5F-75A2-FDE8C047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1910-85FB-4B4C-BDE6-0FCA15E52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94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xmlns="" id="{829DB077-EBA4-1329-8A15-941E7FBE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A635-C085-47CD-BFE8-D5D3E2A9A569}" type="datetimeFigureOut">
              <a:rPr lang="uk-UA" smtClean="0"/>
              <a:t>02.11.2024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xmlns="" id="{F1C61337-19DE-1FD1-11B0-728413EF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xmlns="" id="{845F08D7-3B9B-4E68-AE68-E94502FA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1910-85FB-4B4C-BDE6-0FCA15E52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85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D482E1-5D07-461A-ED90-78FA6AC5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CFB6AC71-DFCD-EC6C-726C-66E1F8A0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xmlns="" id="{A30C74A0-5400-3206-9520-C83841A16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xmlns="" id="{963B9A86-8E91-5A3B-AD65-41E1E08C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A635-C085-47CD-BFE8-D5D3E2A9A569}" type="datetimeFigureOut">
              <a:rPr lang="uk-UA" smtClean="0"/>
              <a:t>02.11.2024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xmlns="" id="{87F5C517-9288-BA19-891E-20D8EC27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xmlns="" id="{61B3E8E1-2094-C216-3168-F5DF41EC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1910-85FB-4B4C-BDE6-0FCA15E52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396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7D9011-72D9-30F1-AA66-30D57DD4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xmlns="" id="{4EE87DB1-43BA-060E-8123-A9B5D1569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xmlns="" id="{3009639F-3297-1C7A-13FE-F25F885C7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xmlns="" id="{F0CD10FF-EF8A-8B89-7967-A0C214FC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A635-C085-47CD-BFE8-D5D3E2A9A569}" type="datetimeFigureOut">
              <a:rPr lang="uk-UA" smtClean="0"/>
              <a:t>02.11.2024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xmlns="" id="{79A64D54-8B6E-7063-539B-C95B596D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xmlns="" id="{99DE9C8E-CB16-0BE9-CC3A-D37FC76D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B1910-85FB-4B4C-BDE6-0FCA15E52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48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xmlns="" id="{169B0220-DCFA-4E39-C6DC-0A7D6482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BF923980-8F51-75B9-A265-A1C3841AD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82C9DCE5-2D2C-7B0A-CD63-166A6FD76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8A635-C085-47CD-BFE8-D5D3E2A9A569}" type="datetimeFigureOut">
              <a:rPr lang="uk-UA" smtClean="0"/>
              <a:t>02.11.2024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8EC2DC4B-2495-0911-F2DA-23322A2F7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A2C9C93F-284F-791D-A47A-D035F91F6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B1910-85FB-4B4C-BDE6-0FCA15E528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802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0E26FA-ADD4-A9D5-CA92-09E421DD8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40" y="2354580"/>
            <a:ext cx="9799320" cy="214884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Синтаксис в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Kotlin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1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9F5FAB0-A1BB-8854-51F1-456AE22D6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F801E4-D0D3-4F61-7302-A66C4ED3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012680" cy="661035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 типи даних</a:t>
            </a:r>
            <a:endParaRPr lang="uk-UA" sz="25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4BDEF03-47AF-5977-5B93-02419359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88" y="1353998"/>
            <a:ext cx="3848637" cy="12288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DF203B8A-44FB-1E1D-2225-E1CE9FF49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88" y="3015975"/>
            <a:ext cx="3172268" cy="2029108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A29F2DE4-9660-B904-8851-52315F429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4" y="3688074"/>
            <a:ext cx="4824919" cy="271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Місце для вмісту 2">
            <a:extLst>
              <a:ext uri="{FF2B5EF4-FFF2-40B4-BE49-F238E27FC236}">
                <a16:creationId xmlns:a16="http://schemas.microsoft.com/office/drawing/2014/main" xmlns="" id="{2CD97342-DA6F-632F-F8E7-419886BCF466}"/>
              </a:ext>
            </a:extLst>
          </p:cNvPr>
          <p:cNvSpPr txBox="1">
            <a:spLocks/>
          </p:cNvSpPr>
          <p:nvPr/>
        </p:nvSpPr>
        <p:spPr>
          <a:xfrm>
            <a:off x="640404" y="1200177"/>
            <a:ext cx="4922520" cy="184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5. Строковий тип (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String): 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String: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представляє рядок символів (послідовність символів). Рядки записуються в подвійних лапках, наприклад: "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Hello, World!".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Рядки є незмінними. </a:t>
            </a:r>
          </a:p>
        </p:txBody>
      </p:sp>
    </p:spTree>
    <p:extLst>
      <p:ext uri="{BB962C8B-B14F-4D97-AF65-F5344CB8AC3E}">
        <p14:creationId xmlns:p14="http://schemas.microsoft.com/office/powerpoint/2010/main" val="187049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48EC7F8-2262-9ABD-F5FD-09248E86D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835EBC-EB1D-4A14-D039-A47EEC3C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012680" cy="661035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Приклади</a:t>
            </a:r>
            <a:endParaRPr lang="uk-UA" sz="2500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D7C0054-3655-8ED6-BCEA-DDFE3E1EEA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461"/>
          <a:stretch/>
        </p:blipFill>
        <p:spPr>
          <a:xfrm>
            <a:off x="715553" y="1303109"/>
            <a:ext cx="3781953" cy="123842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2268578B-780B-5B4E-9FB6-BA44CE52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985" b="-15986"/>
          <a:stretch/>
        </p:blipFill>
        <p:spPr>
          <a:xfrm>
            <a:off x="715553" y="3248747"/>
            <a:ext cx="3781953" cy="12574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E59A6C5C-462A-A4D5-7B64-CCC57FDD8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53" y="5203794"/>
            <a:ext cx="3781953" cy="1190791"/>
          </a:xfrm>
          <a:prstGeom prst="rect">
            <a:avLst/>
          </a:prstGeom>
        </p:spPr>
      </p:pic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xmlns="" id="{5A659D27-12CC-7B39-A19E-AC239C8E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3" y="2722053"/>
            <a:ext cx="1087877" cy="46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Доступ:</a:t>
            </a:r>
          </a:p>
        </p:txBody>
      </p:sp>
      <p:sp>
        <p:nvSpPr>
          <p:cNvPr id="16" name="Місце для вмісту 2">
            <a:extLst>
              <a:ext uri="{FF2B5EF4-FFF2-40B4-BE49-F238E27FC236}">
                <a16:creationId xmlns:a16="http://schemas.microsoft.com/office/drawing/2014/main" xmlns="" id="{E41910E3-DD4C-E97F-6B13-F28BDDBD914E}"/>
              </a:ext>
            </a:extLst>
          </p:cNvPr>
          <p:cNvSpPr txBox="1">
            <a:spLocks/>
          </p:cNvSpPr>
          <p:nvPr/>
        </p:nvSpPr>
        <p:spPr>
          <a:xfrm>
            <a:off x="715553" y="4800580"/>
            <a:ext cx="2163834" cy="403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Довжина рядка: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93F52A34-748F-95C9-68F2-F6A5731B02A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897" b="11336"/>
          <a:stretch/>
        </p:blipFill>
        <p:spPr>
          <a:xfrm>
            <a:off x="5418306" y="1303109"/>
            <a:ext cx="6213984" cy="1238423"/>
          </a:xfrm>
          <a:prstGeom prst="rect">
            <a:avLst/>
          </a:prstGeom>
        </p:spPr>
      </p:pic>
      <p:sp>
        <p:nvSpPr>
          <p:cNvPr id="19" name="Місце для вмісту 2">
            <a:extLst>
              <a:ext uri="{FF2B5EF4-FFF2-40B4-BE49-F238E27FC236}">
                <a16:creationId xmlns:a16="http://schemas.microsoft.com/office/drawing/2014/main" xmlns="" id="{67A0F20A-CFE1-4595-1992-FA3C5287202D}"/>
              </a:ext>
            </a:extLst>
          </p:cNvPr>
          <p:cNvSpPr txBox="1">
            <a:spLocks/>
          </p:cNvSpPr>
          <p:nvPr/>
        </p:nvSpPr>
        <p:spPr>
          <a:xfrm>
            <a:off x="709592" y="875057"/>
            <a:ext cx="3872135" cy="460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Ініціалізація + Конкатенація:</a:t>
            </a:r>
          </a:p>
        </p:txBody>
      </p:sp>
      <p:sp>
        <p:nvSpPr>
          <p:cNvPr id="20" name="Місце для вмісту 2">
            <a:extLst>
              <a:ext uri="{FF2B5EF4-FFF2-40B4-BE49-F238E27FC236}">
                <a16:creationId xmlns:a16="http://schemas.microsoft.com/office/drawing/2014/main" xmlns="" id="{69DF8D2B-87B4-32C8-7622-193DE32A05FF}"/>
              </a:ext>
            </a:extLst>
          </p:cNvPr>
          <p:cNvSpPr txBox="1">
            <a:spLocks/>
          </p:cNvSpPr>
          <p:nvPr/>
        </p:nvSpPr>
        <p:spPr>
          <a:xfrm>
            <a:off x="5418306" y="904240"/>
            <a:ext cx="1839054" cy="460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Методи рядків: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7159DAE-6924-FCF3-8099-95D174B46AAB}"/>
              </a:ext>
            </a:extLst>
          </p:cNvPr>
          <p:cNvSpPr txBox="1"/>
          <p:nvPr/>
        </p:nvSpPr>
        <p:spPr>
          <a:xfrm>
            <a:off x="5418306" y="2722053"/>
            <a:ext cx="5950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Додавання змінних у рядки за допомогою символу $: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F57B84F8-9B51-3983-2B2C-43792F2381C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0982" b="16173"/>
          <a:stretch/>
        </p:blipFill>
        <p:spPr>
          <a:xfrm>
            <a:off x="5427228" y="3248747"/>
            <a:ext cx="6049219" cy="108949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C3FA7567-A1AE-5ED3-8761-2ABCAA725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8306" y="5203794"/>
            <a:ext cx="6277851" cy="1143160"/>
          </a:xfrm>
          <a:prstGeom prst="rect">
            <a:avLst/>
          </a:prstGeom>
        </p:spPr>
      </p:pic>
      <p:sp>
        <p:nvSpPr>
          <p:cNvPr id="27" name="Місце для вмісту 2">
            <a:extLst>
              <a:ext uri="{FF2B5EF4-FFF2-40B4-BE49-F238E27FC236}">
                <a16:creationId xmlns:a16="http://schemas.microsoft.com/office/drawing/2014/main" xmlns="" id="{2587B2FF-850B-72F9-6C02-3AC956D98727}"/>
              </a:ext>
            </a:extLst>
          </p:cNvPr>
          <p:cNvSpPr txBox="1">
            <a:spLocks/>
          </p:cNvSpPr>
          <p:nvPr/>
        </p:nvSpPr>
        <p:spPr>
          <a:xfrm>
            <a:off x="5418305" y="4800579"/>
            <a:ext cx="5950128" cy="530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Використання спец. Символів для форматування рядка:</a:t>
            </a:r>
          </a:p>
        </p:txBody>
      </p:sp>
    </p:spTree>
    <p:extLst>
      <p:ext uri="{BB962C8B-B14F-4D97-AF65-F5344CB8AC3E}">
        <p14:creationId xmlns:p14="http://schemas.microsoft.com/office/powerpoint/2010/main" val="2291448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28C5867A-2668-2887-3993-EC36B4DBB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76DDE2-CCDF-020D-53C7-F9D1A8AB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012680" cy="661035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 типи даних</a:t>
            </a:r>
            <a:endParaRPr lang="uk-UA" sz="2500" dirty="0">
              <a:solidFill>
                <a:schemeClr val="bg1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D471CE04-4D2B-2B23-7978-BBDD2D72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960"/>
            <a:ext cx="5056762" cy="534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6. Масив (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Array): </a:t>
            </a: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Array: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узагальнений клас, що представляє масиви. Масиви в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Kotlin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створюються за допомогою конструктора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arrayOf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(),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наприклад: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val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arr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arrayOf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(1, 2, 3). 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6B32CA6-DE70-DE58-5881-5E41884ED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438" y="1252960"/>
            <a:ext cx="304842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4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B4FB955-04B3-E0B3-6255-F5408D767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795A3CB1-79B9-A195-D437-2F9B365F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012680" cy="661035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Приклади</a:t>
            </a:r>
            <a:endParaRPr lang="uk-UA" sz="2500" dirty="0">
              <a:solidFill>
                <a:schemeClr val="bg1"/>
              </a:solidFill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F546F583-B41B-F2B8-B79F-2DAD421BAA20}"/>
              </a:ext>
            </a:extLst>
          </p:cNvPr>
          <p:cNvSpPr txBox="1">
            <a:spLocks/>
          </p:cNvSpPr>
          <p:nvPr/>
        </p:nvSpPr>
        <p:spPr>
          <a:xfrm>
            <a:off x="764560" y="701445"/>
            <a:ext cx="2898761" cy="661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Ініціалізація масиву: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D4B62073-2140-E5AE-AEA4-B764E8B4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1" y="3049907"/>
            <a:ext cx="3343742" cy="120031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0CCB4B7B-FF37-1D8C-50A2-297F0C762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60" y="1255491"/>
            <a:ext cx="3105583" cy="1209844"/>
          </a:xfrm>
          <a:prstGeom prst="rect">
            <a:avLst/>
          </a:prstGeom>
        </p:spPr>
      </p:pic>
      <p:sp>
        <p:nvSpPr>
          <p:cNvPr id="20" name="Заголовок 1">
            <a:extLst>
              <a:ext uri="{FF2B5EF4-FFF2-40B4-BE49-F238E27FC236}">
                <a16:creationId xmlns:a16="http://schemas.microsoft.com/office/drawing/2014/main" xmlns="" id="{2CB60D90-A04B-74ED-9F47-36C87A2EAA31}"/>
              </a:ext>
            </a:extLst>
          </p:cNvPr>
          <p:cNvSpPr txBox="1">
            <a:spLocks/>
          </p:cNvSpPr>
          <p:nvPr/>
        </p:nvSpPr>
        <p:spPr>
          <a:xfrm>
            <a:off x="764560" y="2499795"/>
            <a:ext cx="3443511" cy="661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 до елементів масиву: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8B840C62-0834-8CF2-2B7F-DB48AB9D3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60" y="4911854"/>
            <a:ext cx="4848902" cy="129558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xmlns="" id="{D40ECD26-F9C9-E72D-C2DA-61CD216B0A7F}"/>
              </a:ext>
            </a:extLst>
          </p:cNvPr>
          <p:cNvSpPr txBox="1">
            <a:spLocks/>
          </p:cNvSpPr>
          <p:nvPr/>
        </p:nvSpPr>
        <p:spPr>
          <a:xfrm>
            <a:off x="714676" y="4267619"/>
            <a:ext cx="3443511" cy="661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Зміна елементів масиву: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C55018F4-7BB0-3952-4E36-0FA18FEED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443" y="1215852"/>
            <a:ext cx="2867425" cy="1238423"/>
          </a:xfrm>
          <a:prstGeom prst="rect">
            <a:avLst/>
          </a:prstGeom>
        </p:spPr>
      </p:pic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669A07BE-191F-C567-3CE5-8079B693BCA6}"/>
              </a:ext>
            </a:extLst>
          </p:cNvPr>
          <p:cNvSpPr txBox="1">
            <a:spLocks/>
          </p:cNvSpPr>
          <p:nvPr/>
        </p:nvSpPr>
        <p:spPr>
          <a:xfrm>
            <a:off x="6671904" y="701445"/>
            <a:ext cx="2898761" cy="661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Довжина масиву: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226A07F4-CA86-2674-1527-64E8EA22B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990" y="3026091"/>
            <a:ext cx="2676899" cy="1247949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xmlns="" id="{AD0117F7-AC73-8573-50A9-3C899D33DDAB}"/>
              </a:ext>
            </a:extLst>
          </p:cNvPr>
          <p:cNvSpPr txBox="1">
            <a:spLocks/>
          </p:cNvSpPr>
          <p:nvPr/>
        </p:nvSpPr>
        <p:spPr>
          <a:xfrm>
            <a:off x="6553990" y="2498405"/>
            <a:ext cx="4296890" cy="661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Створення масиву певного типу: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051205A5-F2F2-E286-9405-C32709250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892802"/>
            <a:ext cx="5820587" cy="1314633"/>
          </a:xfrm>
          <a:prstGeom prst="rect">
            <a:avLst/>
          </a:prstGeo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xmlns="" id="{F28BECB5-C851-95AD-229A-FCBE5923C890}"/>
              </a:ext>
            </a:extLst>
          </p:cNvPr>
          <p:cNvSpPr txBox="1">
            <a:spLocks/>
          </p:cNvSpPr>
          <p:nvPr/>
        </p:nvSpPr>
        <p:spPr>
          <a:xfrm>
            <a:off x="6496281" y="4295365"/>
            <a:ext cx="4768349" cy="661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Заповнення певними значеннями: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6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A0C691C-CD25-656B-A89F-E1C6B35F2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EF846A-9241-B6CE-B9FA-9E2B2925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Перетворення типів</a:t>
            </a:r>
            <a:endParaRPr lang="uk-UA" sz="2500" dirty="0">
              <a:solidFill>
                <a:schemeClr val="bg1"/>
              </a:solidFill>
            </a:endParaRPr>
          </a:p>
        </p:txBody>
      </p:sp>
      <p:sp>
        <p:nvSpPr>
          <p:cNvPr id="6" name="Місце для тексту 5">
            <a:extLst>
              <a:ext uri="{FF2B5EF4-FFF2-40B4-BE49-F238E27FC236}">
                <a16:creationId xmlns:a16="http://schemas.microsoft.com/office/drawing/2014/main" xmlns="" id="{34CF2340-5CA3-4B8B-A003-8C740AAD9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8528" y="1284648"/>
            <a:ext cx="5880512" cy="2545672"/>
          </a:xfrm>
        </p:spPr>
        <p:txBody>
          <a:bodyPr>
            <a:normAutofit/>
          </a:bodyPr>
          <a:lstStyle/>
          <a:p>
            <a:r>
              <a:rPr lang="uk-UA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перетворення числового типу даних в інший тип необхідно скористатися однією з наступних функцій: </a:t>
            </a:r>
            <a:r>
              <a:rPr lang="en-US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toByte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toShort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toInt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toLong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toFloat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toDouble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uk-UA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або </a:t>
            </a:r>
            <a:r>
              <a:rPr lang="en-US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toChar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lang="uk-UA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3FE4729-3A39-4157-1390-A3F15050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877"/>
          <a:stretch/>
        </p:blipFill>
        <p:spPr>
          <a:xfrm>
            <a:off x="6595354" y="1284648"/>
            <a:ext cx="4726021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0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8616103-6B89-A717-373B-C56DA7380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F048B1-AEA7-3485-EE2F-E2CA35C4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</a:rPr>
              <a:t>Оператори</a:t>
            </a:r>
          </a:p>
        </p:txBody>
      </p:sp>
      <p:sp>
        <p:nvSpPr>
          <p:cNvPr id="6" name="Місце для тексту 5">
            <a:extLst>
              <a:ext uri="{FF2B5EF4-FFF2-40B4-BE49-F238E27FC236}">
                <a16:creationId xmlns:a16="http://schemas.microsoft.com/office/drawing/2014/main" xmlns="" id="{CD0CAD37-5BE3-EB47-4F6A-A2ED6DD01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888" y="1152568"/>
            <a:ext cx="10198512" cy="1428072"/>
          </a:xfrm>
        </p:spPr>
        <p:txBody>
          <a:bodyPr>
            <a:normAutofit/>
          </a:bodyPr>
          <a:lstStyle/>
          <a:p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Оператори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програмуванні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спеціальні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символи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виконують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операції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над одним,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двома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більше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операндами та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повертають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результат.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Оператори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можуть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бути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арифметичними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логічними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порівняння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присвоєння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тощо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і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відіграють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ключову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роль у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виконанні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обчислень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контролі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потоку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програми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4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36DD84CF-EF76-B158-4322-B834DC6DA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280900-CB4C-4935-A855-16F390E3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</a:rPr>
              <a:t>Оператори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xmlns="" id="{4A8384DB-D319-988A-5297-7A34B2230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987425"/>
            <a:ext cx="3278187" cy="427355"/>
          </a:xfrm>
        </p:spPr>
        <p:txBody>
          <a:bodyPr>
            <a:normAutofit/>
          </a:bodyPr>
          <a:lstStyle/>
          <a:p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Арифметичні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оператори</a:t>
            </a:r>
            <a:endParaRPr lang="uk-UA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EE2BA480-DDB6-A30B-3CFF-CA6BE8091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3" y="2622097"/>
            <a:ext cx="8564170" cy="32484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F260D90-2B63-FAF1-4605-0EB5958E5132}"/>
              </a:ext>
            </a:extLst>
          </p:cNvPr>
          <p:cNvSpPr txBox="1"/>
          <p:nvPr/>
        </p:nvSpPr>
        <p:spPr>
          <a:xfrm>
            <a:off x="836613" y="1871576"/>
            <a:ext cx="10308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Арифметичні оператори виконують базові математичні операції над числовими значеннями. Вони використовуються для додавання, віднімання, множення, ділення та інших обчислень.</a:t>
            </a:r>
          </a:p>
        </p:txBody>
      </p:sp>
    </p:spTree>
    <p:extLst>
      <p:ext uri="{BB962C8B-B14F-4D97-AF65-F5344CB8AC3E}">
        <p14:creationId xmlns:p14="http://schemas.microsoft.com/office/powerpoint/2010/main" val="203979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8F00FAB6-F3D4-7B48-BE6B-FE42E85F8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150E9D-4A44-3D3C-23E0-3C23A4EB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</a:rPr>
              <a:t>Оператори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xmlns="" id="{C50881D9-D72C-50E2-505A-76B0831A7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278187" cy="427355"/>
          </a:xfrm>
        </p:spPr>
        <p:txBody>
          <a:bodyPr>
            <a:normAutofit/>
          </a:bodyPr>
          <a:lstStyle/>
          <a:p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присвоєння</a:t>
            </a:r>
            <a:endParaRPr lang="uk-UA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EA733A2-423C-6164-56D3-4EB557D01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3336608"/>
            <a:ext cx="6544588" cy="2800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056F1A-2B5E-7ECE-2B3F-4F86620A9FFF}"/>
              </a:ext>
            </a:extLst>
          </p:cNvPr>
          <p:cNvSpPr txBox="1"/>
          <p:nvPr/>
        </p:nvSpPr>
        <p:spPr>
          <a:xfrm>
            <a:off x="839788" y="1859280"/>
            <a:ext cx="9960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Оператори присвоєння використовуються для збереження значення в змінну. Базовий оператор присвоєння - це =, який встановлює значення змінної. Оператори +=, -=, *=, /=, та %= поєднують арифметичні операції з присвоєнням, дозволяючи скоротити запис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Ці оператори допомагають писати код більш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компактно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зручно.</a:t>
            </a:r>
          </a:p>
        </p:txBody>
      </p:sp>
    </p:spTree>
    <p:extLst>
      <p:ext uri="{BB962C8B-B14F-4D97-AF65-F5344CB8AC3E}">
        <p14:creationId xmlns:p14="http://schemas.microsoft.com/office/powerpoint/2010/main" val="229273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D3AF1F5-427F-C299-D0F5-BA26DF35D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4C77A93-1D04-4ADC-4A86-DDD9074B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</a:rPr>
              <a:t>Оператори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xmlns="" id="{A1869C3A-4B59-8416-7A9F-343FB4B69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987425"/>
            <a:ext cx="3278187" cy="427355"/>
          </a:xfrm>
        </p:spPr>
        <p:txBody>
          <a:bodyPr>
            <a:normAutofit/>
          </a:bodyPr>
          <a:lstStyle/>
          <a:p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пор</a:t>
            </a:r>
            <a:r>
              <a:rPr lang="uk-UA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івняння</a:t>
            </a:r>
            <a:endParaRPr lang="uk-UA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A64766D-AB65-3841-1060-2A8BA2AE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868335"/>
            <a:ext cx="7459116" cy="2819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41E8918-16C6-FEA0-2E72-39448AA68080}"/>
              </a:ext>
            </a:extLst>
          </p:cNvPr>
          <p:cNvSpPr txBox="1"/>
          <p:nvPr/>
        </p:nvSpPr>
        <p:spPr>
          <a:xfrm>
            <a:off x="836612" y="1945005"/>
            <a:ext cx="101666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Оператори порівняння використовуються для порівняння двох значень і повертають булевий результат (істина або хиба). Вони грають важливу роль у прийнятті рішень у програмах, наприклад, в умовних конструкціях (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і циклах.</a:t>
            </a:r>
          </a:p>
        </p:txBody>
      </p:sp>
    </p:spTree>
    <p:extLst>
      <p:ext uri="{BB962C8B-B14F-4D97-AF65-F5344CB8AC3E}">
        <p14:creationId xmlns:p14="http://schemas.microsoft.com/office/powerpoint/2010/main" val="950295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1EFE60E-7F41-F5D7-AC2E-8391AA8EF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DC47BB-12E9-A98F-0FA9-392BF425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</a:rPr>
              <a:t>Оператори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xmlns="" id="{9CFB80F0-53FC-FB3A-2F58-ED078DF36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987425"/>
            <a:ext cx="3278187" cy="427355"/>
          </a:xfrm>
        </p:spPr>
        <p:txBody>
          <a:bodyPr>
            <a:normAutofit/>
          </a:bodyPr>
          <a:lstStyle/>
          <a:p>
            <a:r>
              <a:rPr lang="uk-UA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Логічні оператори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B01C5D6-6C65-5DFC-B2F6-7A710DB2FBFD}"/>
              </a:ext>
            </a:extLst>
          </p:cNvPr>
          <p:cNvSpPr txBox="1"/>
          <p:nvPr/>
        </p:nvSpPr>
        <p:spPr>
          <a:xfrm>
            <a:off x="836612" y="1945005"/>
            <a:ext cx="106543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Логічні оператори використовуються для об'єднання двох або більше умов у булевих виразах. Вони повертають булеве значення (істина або хиба) і зазвичай використовуються в умовних конструкціях і циклах, щоб контролювати виконання коду в залежності від декількох умов.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C4F2E023-55EB-6D5F-877F-97F279AA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959775"/>
            <a:ext cx="8468907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309B3E9B-E355-E7DE-C0BF-E3EA9D9D7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36BB4E-1D3B-75E4-1023-93FBBDB6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19"/>
            <a:ext cx="10515600" cy="457201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Змінні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3AC558BC-D40A-2E71-AAE0-722AFE9F0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2481"/>
            <a:ext cx="10515600" cy="1798319"/>
          </a:xfrm>
        </p:spPr>
        <p:txBody>
          <a:bodyPr>
            <a:normAutofit/>
          </a:bodyPr>
          <a:lstStyle/>
          <a:p>
            <a:r>
              <a:rPr lang="uk-UA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створення змінної, використайте 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або </a:t>
            </a:r>
            <a:r>
              <a:rPr lang="en-US" sz="1800" b="1" i="1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і присвойте їй значення знаком рівності (=). </a:t>
            </a:r>
          </a:p>
          <a:p>
            <a:r>
              <a:rPr lang="uk-UA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Різниця між 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en-US" sz="1800" b="1" i="1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полягає в тому, що змінні, оголошені з ключовим словом 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можна змінювати/модифікувати, а змінні </a:t>
            </a:r>
            <a:r>
              <a:rPr lang="en-US" sz="1800" b="1" i="1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uk-UA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ні.</a:t>
            </a:r>
          </a:p>
          <a:p>
            <a:r>
              <a:rPr lang="uk-UA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Щоб </a:t>
            </a:r>
            <a:r>
              <a:rPr lang="uk-UA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запамятати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(variable -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</a:t>
            </a:r>
            <a:r>
              <a:rPr lang="uk-UA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інна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i="1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uk-UA" sz="1800" b="1" i="1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 -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2AE86A6-C2CD-A4B8-5314-B920AC61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49" y="2329777"/>
            <a:ext cx="6660901" cy="421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82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3B02125E-8F4D-8748-2F43-E253826DE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5F6546-A535-1273-BE40-E3DE845D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09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Основн</a:t>
            </a:r>
            <a:r>
              <a:rPr lang="uk-UA" dirty="0">
                <a:solidFill>
                  <a:schemeClr val="bg1"/>
                </a:solidFill>
              </a:rPr>
              <a:t>і структури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B31D88F4-EAE5-D925-74AD-DD19C2081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6" y="1026269"/>
            <a:ext cx="4572000" cy="286479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If…else</a:t>
            </a:r>
            <a:endParaRPr lang="uk-UA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do-while loop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and Continue</a:t>
            </a:r>
          </a:p>
          <a:p>
            <a:endParaRPr lang="uk-UA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4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AB980697-B10C-D4E0-69EA-46B873B68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3A64E7-6A32-5840-EFA4-5148F4A7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09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Основн</a:t>
            </a:r>
            <a:r>
              <a:rPr lang="uk-UA" dirty="0">
                <a:solidFill>
                  <a:schemeClr val="bg1"/>
                </a:solidFill>
              </a:rPr>
              <a:t>і структури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B016831A-D32B-BEAD-2BC1-B8651902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026269"/>
            <a:ext cx="5619345" cy="2123332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Умовна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конструкція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b="1" i="1" dirty="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ru-RU" sz="1800" b="1" i="1" dirty="0">
                <a:solidFill>
                  <a:schemeClr val="bg1">
                    <a:lumMod val="65000"/>
                  </a:schemeClr>
                </a:solidFill>
              </a:rPr>
              <a:t>...</a:t>
            </a:r>
            <a:r>
              <a:rPr lang="ru-RU" sz="1800" b="1" i="1" dirty="0" err="1">
                <a:solidFill>
                  <a:schemeClr val="bg1">
                    <a:lumMod val="65000"/>
                  </a:schemeClr>
                </a:solidFill>
              </a:rPr>
              <a:t>else</a:t>
            </a:r>
            <a:r>
              <a:rPr lang="ru-RU" sz="1800" b="1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800" b="1" i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ru-RU" sz="1800" b="1" i="1" dirty="0" err="1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в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Kotlin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може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використовуватися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як оператор для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виконання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умовної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логіки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Він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може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повертати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значення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що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робить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його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дуже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гнучким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xmlns="" id="{4CBC58D0-CD0A-0AF0-1532-E085C3D4C987}"/>
              </a:ext>
            </a:extLst>
          </p:cNvPr>
          <p:cNvSpPr txBox="1">
            <a:spLocks/>
          </p:cNvSpPr>
          <p:nvPr/>
        </p:nvSpPr>
        <p:spPr>
          <a:xfrm>
            <a:off x="6721714" y="1825177"/>
            <a:ext cx="3532654" cy="41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Синтаксис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4A8424F9-1C61-A64A-EE93-5C7B0142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554" y="2235543"/>
            <a:ext cx="552108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69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BF294C3-E0D5-B7B5-F9D3-0CF439BF9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FCEC82E-FC83-E241-F8CF-32660253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Приклади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8D9902A8-CC22-2170-601F-4D44ABBBB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06" y="4850618"/>
            <a:ext cx="3532654" cy="410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Використання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if…else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як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вираз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xmlns="" id="{0ACF620B-8C6C-3749-1E10-E44041B4EEA3}"/>
              </a:ext>
            </a:extLst>
          </p:cNvPr>
          <p:cNvSpPr txBox="1">
            <a:spLocks/>
          </p:cNvSpPr>
          <p:nvPr/>
        </p:nvSpPr>
        <p:spPr>
          <a:xfrm>
            <a:off x="7319625" y="989628"/>
            <a:ext cx="3860800" cy="823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Визначає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оцінку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студента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залежно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від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отриманого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балу.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5CB4C26-9F8C-FA63-ADE8-444059D8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6" y="1696721"/>
            <a:ext cx="3248478" cy="262926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CA1E3DD1-F08E-9F43-C6A3-5AD450383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063" y="1610984"/>
            <a:ext cx="2819794" cy="271500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23E59C67-00AB-8727-75EE-5E74C0A830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699"/>
          <a:stretch/>
        </p:blipFill>
        <p:spPr>
          <a:xfrm>
            <a:off x="389106" y="5346721"/>
            <a:ext cx="6887536" cy="1093428"/>
          </a:xfrm>
          <a:prstGeom prst="rect">
            <a:avLst/>
          </a:prstGeom>
        </p:spPr>
      </p:pic>
      <p:sp>
        <p:nvSpPr>
          <p:cNvPr id="17" name="Місце для вмісту 2">
            <a:extLst>
              <a:ext uri="{FF2B5EF4-FFF2-40B4-BE49-F238E27FC236}">
                <a16:creationId xmlns:a16="http://schemas.microsoft.com/office/drawing/2014/main" xmlns="" id="{75C7007A-92FF-A4D4-882A-06AEE12724D5}"/>
              </a:ext>
            </a:extLst>
          </p:cNvPr>
          <p:cNvSpPr txBox="1">
            <a:spLocks/>
          </p:cNvSpPr>
          <p:nvPr/>
        </p:nvSpPr>
        <p:spPr>
          <a:xfrm>
            <a:off x="541506" y="1267036"/>
            <a:ext cx="3532654" cy="41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>
                <a:solidFill>
                  <a:schemeClr val="bg1">
                    <a:lumMod val="65000"/>
                  </a:schemeClr>
                </a:solidFill>
              </a:rPr>
              <a:t>Перев</a:t>
            </a:r>
            <a:r>
              <a:rPr lang="uk-UA" sz="1800">
                <a:solidFill>
                  <a:schemeClr val="bg1">
                    <a:lumMod val="65000"/>
                  </a:schemeClr>
                </a:solidFill>
              </a:rPr>
              <a:t>ірка числа на парність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27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827873B-0548-08A1-C20A-D39846C14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B640764-BBCC-6A81-FB3D-57B8077A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Основн</a:t>
            </a:r>
            <a:r>
              <a:rPr lang="uk-UA" dirty="0">
                <a:solidFill>
                  <a:schemeClr val="bg1"/>
                </a:solidFill>
              </a:rPr>
              <a:t>і структури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BAF3DC7E-483D-2F02-8F2A-DFDE1393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06" y="1194914"/>
            <a:ext cx="4007796" cy="1071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2. Цикл 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while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виконує блок коду доти, поки умова є істинною.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7FD7EE8-F670-5020-1BAC-F95F5E58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3492081"/>
            <a:ext cx="3820058" cy="30007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38477134-6C27-6BA6-BC5C-FFBA99A8E6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690"/>
          <a:stretch/>
        </p:blipFill>
        <p:spPr>
          <a:xfrm>
            <a:off x="5985753" y="1194914"/>
            <a:ext cx="3820058" cy="1857634"/>
          </a:xfrm>
          <a:prstGeom prst="rect">
            <a:avLst/>
          </a:prstGeom>
        </p:spPr>
      </p:pic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xmlns="" id="{471E097F-E19F-418D-571D-33598DF8B57D}"/>
              </a:ext>
            </a:extLst>
          </p:cNvPr>
          <p:cNvSpPr txBox="1">
            <a:spLocks/>
          </p:cNvSpPr>
          <p:nvPr/>
        </p:nvSpPr>
        <p:spPr>
          <a:xfrm>
            <a:off x="5985753" y="784548"/>
            <a:ext cx="3532654" cy="41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2874885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529B61D-04CF-93EB-7251-3A1CB5FB5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7AB868-8A33-0BF2-F7A8-1AD3378B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Приклади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0240FC00-A72F-5AB3-E776-66415087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06" y="1194915"/>
            <a:ext cx="3532654" cy="410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Пошук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елемнта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cherry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маси</a:t>
            </a:r>
            <a:r>
              <a:rPr lang="uk-UA" sz="1800" dirty="0" err="1">
                <a:solidFill>
                  <a:schemeClr val="bg1">
                    <a:lumMod val="65000"/>
                  </a:schemeClr>
                </a:solidFill>
              </a:rPr>
              <a:t>ві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89B829D-0059-89E5-1BAD-3D469F6A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7" y="1682519"/>
            <a:ext cx="4853454" cy="37533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0A5DB4B9-5D8B-5B73-E7DA-92650FC20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674" y="1679313"/>
            <a:ext cx="5630061" cy="2572109"/>
          </a:xfrm>
          <a:prstGeom prst="rect">
            <a:avLst/>
          </a:prstGeom>
        </p:spPr>
      </p:pic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xmlns="" id="{0AA21038-FED0-7E6C-3B5E-D1E119753655}"/>
              </a:ext>
            </a:extLst>
          </p:cNvPr>
          <p:cNvSpPr txBox="1">
            <a:spLocks/>
          </p:cNvSpPr>
          <p:nvPr/>
        </p:nvSpPr>
        <p:spPr>
          <a:xfrm>
            <a:off x="6107674" y="1194915"/>
            <a:ext cx="4712726" cy="41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Вивід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всіх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елементів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масиву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683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D59B6F7-4865-1049-F9B9-914FFB608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9F1836-67E5-E788-C323-07C57B24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Основн</a:t>
            </a:r>
            <a:r>
              <a:rPr lang="uk-UA" dirty="0">
                <a:solidFill>
                  <a:schemeClr val="bg1"/>
                </a:solidFill>
              </a:rPr>
              <a:t>і структури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026F07C1-23E5-995F-D257-9E8FD6B8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06" y="1194914"/>
            <a:ext cx="5107022" cy="2608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3. Цикл 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do...while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працює схожим чином, але з однією важливою відмінністю: блок коду виконається принаймні один раз, незалежно від того, істинна умова чи ні. Після виконання коду умова перевіряється, і якщо вона істинна, цикл продовжується.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93194289-616A-9E9C-4817-92CDA175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74" y="1194914"/>
            <a:ext cx="3801005" cy="190526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4D471815-2BF2-C3ED-9F81-783A6B0F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855" y="3803515"/>
            <a:ext cx="6935168" cy="2238687"/>
          </a:xfrm>
          <a:prstGeom prst="rect">
            <a:avLst/>
          </a:prstGeom>
        </p:spPr>
      </p:pic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xmlns="" id="{89AD9771-714F-2868-B9B2-670E6D767A80}"/>
              </a:ext>
            </a:extLst>
          </p:cNvPr>
          <p:cNvSpPr txBox="1">
            <a:spLocks/>
          </p:cNvSpPr>
          <p:nvPr/>
        </p:nvSpPr>
        <p:spPr>
          <a:xfrm>
            <a:off x="6695874" y="852406"/>
            <a:ext cx="3532654" cy="41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2179639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91CCE82-E3DE-8B30-9778-D61919F5B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7A823F-A9AB-8DDC-5BC8-CA24452B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Приклади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BD27C8C4-4823-421B-77ED-0724D851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06" y="1194914"/>
            <a:ext cx="4660414" cy="867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Цикл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запитує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введення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користувача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, і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виконується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доти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поки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користувач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не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введе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"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exit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".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766F6E4-B672-1A9D-F10F-B760C7D46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6" y="2274899"/>
            <a:ext cx="5153744" cy="23530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8FC4E0EE-C355-D092-0BB1-16B70CF06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899" y="2170028"/>
            <a:ext cx="4667901" cy="2810267"/>
          </a:xfrm>
          <a:prstGeom prst="rect">
            <a:avLst/>
          </a:prstGeom>
        </p:spPr>
      </p:pic>
      <p:sp>
        <p:nvSpPr>
          <p:cNvPr id="8" name="Місце для вмісту 2">
            <a:extLst>
              <a:ext uri="{FF2B5EF4-FFF2-40B4-BE49-F238E27FC236}">
                <a16:creationId xmlns:a16="http://schemas.microsoft.com/office/drawing/2014/main" xmlns="" id="{B910A36C-BB3A-453C-3424-615F0EF0FBC8}"/>
              </a:ext>
            </a:extLst>
          </p:cNvPr>
          <p:cNvSpPr txBox="1">
            <a:spLocks/>
          </p:cNvSpPr>
          <p:nvPr/>
        </p:nvSpPr>
        <p:spPr>
          <a:xfrm>
            <a:off x="6693386" y="1194913"/>
            <a:ext cx="4660414" cy="86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Постійний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запит до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користувача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поки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той не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введе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правильний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пароль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288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02D1084-803E-EB58-39A3-6D21B9E51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22ED2C-A081-6B50-ADAF-8035DE24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06" y="131661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Основн</a:t>
            </a:r>
            <a:r>
              <a:rPr lang="uk-UA" dirty="0">
                <a:solidFill>
                  <a:schemeClr val="bg1"/>
                </a:solidFill>
              </a:rPr>
              <a:t>і структури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7132A18C-0F96-1BE8-5B83-AE5866EDE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06" y="809084"/>
            <a:ext cx="5107022" cy="1856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4. Конструкція 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when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Kotlin —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це оператора 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switch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в інших мовах програмування. Її використовують для перевірки значення змінної на відповідність кільком умовам. 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when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може повертати значення, а також підтримує різні типи умов, як-то порівняння з діапазоном, типовою відповідністю тощо.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EB6B9292-E348-5B1D-AC31-478B350D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858" y="700015"/>
            <a:ext cx="4286848" cy="24768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A1B957F-E569-BDBB-6968-9DA56AE3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29" b="8387"/>
          <a:stretch/>
        </p:blipFill>
        <p:spPr>
          <a:xfrm>
            <a:off x="505836" y="3607044"/>
            <a:ext cx="3448531" cy="28329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D85504B2-9D9F-BEF2-819D-6D2EB0B0EA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36" b="4482"/>
          <a:stretch/>
        </p:blipFill>
        <p:spPr>
          <a:xfrm>
            <a:off x="6695874" y="3668250"/>
            <a:ext cx="3391373" cy="2710581"/>
          </a:xfrm>
          <a:prstGeom prst="rect">
            <a:avLst/>
          </a:prstGeom>
        </p:spPr>
      </p:pic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xmlns="" id="{18429167-47E4-5708-921C-199FAFFE6998}"/>
              </a:ext>
            </a:extLst>
          </p:cNvPr>
          <p:cNvSpPr txBox="1">
            <a:spLocks/>
          </p:cNvSpPr>
          <p:nvPr/>
        </p:nvSpPr>
        <p:spPr>
          <a:xfrm>
            <a:off x="463774" y="3196678"/>
            <a:ext cx="3532654" cy="41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Визначення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дня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тижня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Місце для вмісту 2">
            <a:extLst>
              <a:ext uri="{FF2B5EF4-FFF2-40B4-BE49-F238E27FC236}">
                <a16:creationId xmlns:a16="http://schemas.microsoft.com/office/drawing/2014/main" xmlns="" id="{D7859B5A-6719-2CBE-9D09-F2D4258014D7}"/>
              </a:ext>
            </a:extLst>
          </p:cNvPr>
          <p:cNvSpPr txBox="1">
            <a:spLocks/>
          </p:cNvSpPr>
          <p:nvPr/>
        </p:nvSpPr>
        <p:spPr>
          <a:xfrm>
            <a:off x="6625233" y="3340657"/>
            <a:ext cx="3532654" cy="41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Визначення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оц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інки по балам</a:t>
            </a:r>
          </a:p>
        </p:txBody>
      </p:sp>
      <p:sp>
        <p:nvSpPr>
          <p:cNvPr id="7" name="Місце для вмісту 2">
            <a:extLst>
              <a:ext uri="{FF2B5EF4-FFF2-40B4-BE49-F238E27FC236}">
                <a16:creationId xmlns:a16="http://schemas.microsoft.com/office/drawing/2014/main" xmlns="" id="{CA5F1D82-06CF-A73A-DB85-BAF4647FE56A}"/>
              </a:ext>
            </a:extLst>
          </p:cNvPr>
          <p:cNvSpPr txBox="1">
            <a:spLocks/>
          </p:cNvSpPr>
          <p:nvPr/>
        </p:nvSpPr>
        <p:spPr>
          <a:xfrm>
            <a:off x="6554593" y="431834"/>
            <a:ext cx="3532654" cy="41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2509195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ECC3533-A936-281E-8A8A-AA0ED83D6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9A4A2B8-6AB6-2B06-E9E7-CB66122F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Основн</a:t>
            </a:r>
            <a:r>
              <a:rPr lang="uk-UA" dirty="0">
                <a:solidFill>
                  <a:schemeClr val="bg1"/>
                </a:solidFill>
              </a:rPr>
              <a:t>і структури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AB470E49-9046-F8EF-2667-5D2CB1C8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06" y="1253330"/>
            <a:ext cx="4212077" cy="2175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Цикл </a:t>
            </a:r>
            <a:r>
              <a:rPr lang="ru-RU" sz="1800" b="1" i="1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використовується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для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ітерації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по массивах, списках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і </a:t>
            </a:r>
            <a:r>
              <a:rPr lang="uk-UA" sz="1800" dirty="0" err="1">
                <a:solidFill>
                  <a:schemeClr val="bg1">
                    <a:lumMod val="65000"/>
                  </a:schemeClr>
                </a:solidFill>
              </a:rPr>
              <a:t>т.п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CD009FA-4171-E9B4-5813-479D2B65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7" y="3829787"/>
            <a:ext cx="3134162" cy="24101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25723EB-FD11-FFF8-9772-1DBA905D9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90345"/>
            <a:ext cx="3924848" cy="24863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06F4222-58EF-1903-FCEE-8C5B4C2C7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570" y="1260147"/>
            <a:ext cx="5182323" cy="1762371"/>
          </a:xfrm>
          <a:prstGeom prst="rect">
            <a:avLst/>
          </a:prstGeom>
        </p:spPr>
      </p:pic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xmlns="" id="{3A2284C6-C0FD-C009-459B-AB7FC4F47D98}"/>
              </a:ext>
            </a:extLst>
          </p:cNvPr>
          <p:cNvSpPr txBox="1">
            <a:spLocks/>
          </p:cNvSpPr>
          <p:nvPr/>
        </p:nvSpPr>
        <p:spPr>
          <a:xfrm>
            <a:off x="5907570" y="851134"/>
            <a:ext cx="3532654" cy="41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514067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3730EE1-3971-6F95-8AE3-8171DA1D6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42BAAF-D763-8245-936C-EC2D8B83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Основн</a:t>
            </a:r>
            <a:r>
              <a:rPr lang="uk-UA" dirty="0">
                <a:solidFill>
                  <a:schemeClr val="bg1"/>
                </a:solidFill>
              </a:rPr>
              <a:t>і структури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AB2BC78D-BF7C-C2CC-0788-01343E23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06" y="1253330"/>
            <a:ext cx="4212077" cy="1469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Оператор 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break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припиняє виконання циклу повністю і передає управління наступній частині коду після циклу.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539D1B4B-4756-CCAF-C155-02E5EC4BE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80" y="1253330"/>
            <a:ext cx="2924583" cy="2953162"/>
          </a:xfrm>
          <a:prstGeom prst="rect">
            <a:avLst/>
          </a:prstGeom>
        </p:spPr>
      </p:pic>
      <p:sp>
        <p:nvSpPr>
          <p:cNvPr id="6" name="Місце для вмісту 2">
            <a:extLst>
              <a:ext uri="{FF2B5EF4-FFF2-40B4-BE49-F238E27FC236}">
                <a16:creationId xmlns:a16="http://schemas.microsoft.com/office/drawing/2014/main" xmlns="" id="{F7BE6BCE-AA66-2732-78B1-6E3B196D0FCC}"/>
              </a:ext>
            </a:extLst>
          </p:cNvPr>
          <p:cNvSpPr txBox="1">
            <a:spLocks/>
          </p:cNvSpPr>
          <p:nvPr/>
        </p:nvSpPr>
        <p:spPr>
          <a:xfrm>
            <a:off x="7367180" y="842964"/>
            <a:ext cx="3532654" cy="41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Синтаксис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B6896384-EA6B-F6E8-9796-9131BA1FF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6" y="3549750"/>
            <a:ext cx="3867690" cy="2753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79F02F4-FC43-6207-96DE-687920FE9AB4}"/>
              </a:ext>
            </a:extLst>
          </p:cNvPr>
          <p:cNvSpPr txBox="1"/>
          <p:nvPr/>
        </p:nvSpPr>
        <p:spPr>
          <a:xfrm>
            <a:off x="389106" y="2782669"/>
            <a:ext cx="4985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Цикл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переривається, коли i дорівнює 5.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break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зупиняє цикл і виводить значення до 5.</a:t>
            </a:r>
          </a:p>
        </p:txBody>
      </p:sp>
    </p:spTree>
    <p:extLst>
      <p:ext uri="{BB962C8B-B14F-4D97-AF65-F5344CB8AC3E}">
        <p14:creationId xmlns:p14="http://schemas.microsoft.com/office/powerpoint/2010/main" val="25539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F42B209D-3853-33C9-4FFF-C59D1FC4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7098F0-CE98-BDE0-0DC6-3DDD366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457201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Змінні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EBA2720C-913B-A2C9-8C88-886A65F99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615"/>
            <a:ext cx="10515600" cy="986305"/>
          </a:xfrm>
        </p:spPr>
        <p:txBody>
          <a:bodyPr>
            <a:normAutofit lnSpcReduction="10000"/>
          </a:bodyPr>
          <a:lstStyle/>
          <a:p>
            <a:r>
              <a:rPr lang="uk-UA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uk-UA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можна вказувати тип змінної явно, а можна і не вказувати — компілятор присвоїть тип автоматично на основі значення. Однак, змінна може бути 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null, </a:t>
            </a:r>
            <a:r>
              <a:rPr lang="uk-UA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тоді її тип має бути явно позначений як 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nullable, </a:t>
            </a:r>
            <a:r>
              <a:rPr lang="uk-UA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додаючи ? після типу. У 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  <a:r>
              <a:rPr lang="uk-UA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за замовчуванням змінні не можуть мати значення 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null.</a:t>
            </a:r>
            <a:endParaRPr lang="uk-UA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Місце для вмісту 2">
            <a:extLst>
              <a:ext uri="{FF2B5EF4-FFF2-40B4-BE49-F238E27FC236}">
                <a16:creationId xmlns:a16="http://schemas.microsoft.com/office/drawing/2014/main" xmlns="" id="{3B535E5A-C927-A600-C427-DEF2873F0761}"/>
              </a:ext>
            </a:extLst>
          </p:cNvPr>
          <p:cNvSpPr txBox="1">
            <a:spLocks/>
          </p:cNvSpPr>
          <p:nvPr/>
        </p:nvSpPr>
        <p:spPr>
          <a:xfrm>
            <a:off x="838200" y="1753870"/>
            <a:ext cx="4384040" cy="797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 без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вказанням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типу (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Kotlin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присво</a:t>
            </a:r>
            <a:r>
              <a:rPr lang="uk-UA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їть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uk-UA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4303763D-10DF-BAD8-9F7D-92CD21CBB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5467"/>
            <a:ext cx="3134162" cy="1133633"/>
          </a:xfrm>
          <a:prstGeom prst="rect">
            <a:avLst/>
          </a:prstGeom>
        </p:spPr>
      </p:pic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xmlns="" id="{12FEAABF-4E90-DF50-3974-B2E7DE887ADC}"/>
              </a:ext>
            </a:extLst>
          </p:cNvPr>
          <p:cNvSpPr txBox="1">
            <a:spLocks/>
          </p:cNvSpPr>
          <p:nvPr/>
        </p:nvSpPr>
        <p:spPr>
          <a:xfrm>
            <a:off x="6027620" y="1753869"/>
            <a:ext cx="4384040" cy="797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Приклад з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явним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вказанням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типу:</a:t>
            </a:r>
            <a:endParaRPr lang="uk-UA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06479BC9-4C83-4632-A905-9019B6FBE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620" y="2435467"/>
            <a:ext cx="3572374" cy="1133633"/>
          </a:xfrm>
          <a:prstGeom prst="rect">
            <a:avLst/>
          </a:prstGeom>
        </p:spPr>
      </p:pic>
      <p:sp>
        <p:nvSpPr>
          <p:cNvPr id="16" name="Місце для вмісту 2">
            <a:extLst>
              <a:ext uri="{FF2B5EF4-FFF2-40B4-BE49-F238E27FC236}">
                <a16:creationId xmlns:a16="http://schemas.microsoft.com/office/drawing/2014/main" xmlns="" id="{FDCB681B-5EF5-BF4F-12FC-685308E94EA8}"/>
              </a:ext>
            </a:extLst>
          </p:cNvPr>
          <p:cNvSpPr txBox="1">
            <a:spLocks/>
          </p:cNvSpPr>
          <p:nvPr/>
        </p:nvSpPr>
        <p:spPr>
          <a:xfrm>
            <a:off x="838200" y="3907792"/>
            <a:ext cx="4384040" cy="7975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Наступний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код не буде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компілюватись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оскільки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може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бути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8C9ACC42-3965-F0AB-64DD-ABD71E1C87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809"/>
          <a:stretch/>
        </p:blipFill>
        <p:spPr>
          <a:xfrm>
            <a:off x="838200" y="5044043"/>
            <a:ext cx="3372321" cy="1444646"/>
          </a:xfrm>
          <a:prstGeom prst="rect">
            <a:avLst/>
          </a:prstGeom>
        </p:spPr>
      </p:pic>
      <p:sp>
        <p:nvSpPr>
          <p:cNvPr id="20" name="Місце для вмісту 2">
            <a:extLst>
              <a:ext uri="{FF2B5EF4-FFF2-40B4-BE49-F238E27FC236}">
                <a16:creationId xmlns:a16="http://schemas.microsoft.com/office/drawing/2014/main" xmlns="" id="{350734A1-7554-5D1D-0865-E7DF9ECF9B7D}"/>
              </a:ext>
            </a:extLst>
          </p:cNvPr>
          <p:cNvSpPr txBox="1">
            <a:spLocks/>
          </p:cNvSpPr>
          <p:nvPr/>
        </p:nvSpPr>
        <p:spPr>
          <a:xfrm>
            <a:off x="6027620" y="3907792"/>
            <a:ext cx="4384040" cy="7975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Щоб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змінна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могла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містити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null,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потрібно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вказати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тип як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nullable,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додаючи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?:</a:t>
            </a:r>
            <a:endParaRPr lang="uk-UA" sz="1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8065FECF-69DC-A4CC-A9D1-4092E9FF4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620" y="5044043"/>
            <a:ext cx="352474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2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461F3E2-79C6-C272-D9DA-0B987EBD3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3ADE48B-4F55-F53C-363D-84121A12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Основн</a:t>
            </a:r>
            <a:r>
              <a:rPr lang="uk-UA" dirty="0">
                <a:solidFill>
                  <a:schemeClr val="bg1"/>
                </a:solidFill>
              </a:rPr>
              <a:t>і структури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C40D93AA-FABC-8E63-66B2-B482EB45D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06" y="1253330"/>
            <a:ext cx="4212077" cy="2175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7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Оператор 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continue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припиняє виконання циклу повністю і передає управління наступній частині коду після циклу.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C5BB82F-9397-DF3F-E219-1FD2DE327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387" y="1253330"/>
            <a:ext cx="2924583" cy="3534268"/>
          </a:xfrm>
          <a:prstGeom prst="rect">
            <a:avLst/>
          </a:prstGeom>
        </p:spPr>
      </p:pic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xmlns="" id="{7D4FCBE9-7B74-3D9A-2A25-EF8573646D4E}"/>
              </a:ext>
            </a:extLst>
          </p:cNvPr>
          <p:cNvSpPr txBox="1">
            <a:spLocks/>
          </p:cNvSpPr>
          <p:nvPr/>
        </p:nvSpPr>
        <p:spPr>
          <a:xfrm>
            <a:off x="7284387" y="912729"/>
            <a:ext cx="3532654" cy="41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Синтаксис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79B4120-9FEB-07F4-E9ED-5650FE5C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50" y="3882661"/>
            <a:ext cx="5553850" cy="2610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0EC1184-182C-6EA0-0409-EEEC7A7C3EED}"/>
              </a:ext>
            </a:extLst>
          </p:cNvPr>
          <p:cNvSpPr txBox="1"/>
          <p:nvPr/>
        </p:nvSpPr>
        <p:spPr>
          <a:xfrm>
            <a:off x="542150" y="31681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Цикл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 пропускає всі числа, які не є кратними 3, і виводить лише ті, що діляться на 3.</a:t>
            </a:r>
          </a:p>
        </p:txBody>
      </p:sp>
    </p:spTree>
    <p:extLst>
      <p:ext uri="{BB962C8B-B14F-4D97-AF65-F5344CB8AC3E}">
        <p14:creationId xmlns:p14="http://schemas.microsoft.com/office/powerpoint/2010/main" val="228737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22549D5-6024-A50B-C92E-C1FD463BB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CAF9AB-3CBA-7AD0-C366-1C55801F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Функц</a:t>
            </a:r>
            <a:r>
              <a:rPr lang="uk-UA" dirty="0" err="1">
                <a:solidFill>
                  <a:schemeClr val="bg1"/>
                </a:solidFill>
              </a:rPr>
              <a:t>ії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5ACF33B4-AE28-0449-F652-D56B96E0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06" y="1253330"/>
            <a:ext cx="4680734" cy="4659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Функція — це блок коду, який виконує певну задачу і може повертати значення. Функції в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Kotlin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визначаються за допомогою ключового слова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fun,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після якого йде ім'я функції, список параметрів у круглих дужках, та, за потреби, тип повернення.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C45B654-8D69-DE84-1267-C4C261768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148" y="1409418"/>
            <a:ext cx="6239746" cy="2019582"/>
          </a:xfrm>
          <a:prstGeom prst="rect">
            <a:avLst/>
          </a:prstGeom>
        </p:spPr>
      </p:pic>
      <p:sp>
        <p:nvSpPr>
          <p:cNvPr id="8" name="Місце для вмісту 2">
            <a:extLst>
              <a:ext uri="{FF2B5EF4-FFF2-40B4-BE49-F238E27FC236}">
                <a16:creationId xmlns:a16="http://schemas.microsoft.com/office/drawing/2014/main" xmlns="" id="{22217839-7211-20E7-3E1D-A6353F85E74C}"/>
              </a:ext>
            </a:extLst>
          </p:cNvPr>
          <p:cNvSpPr txBox="1">
            <a:spLocks/>
          </p:cNvSpPr>
          <p:nvPr/>
        </p:nvSpPr>
        <p:spPr>
          <a:xfrm>
            <a:off x="5563148" y="999052"/>
            <a:ext cx="3532654" cy="41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Синтаксис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FBE3A73-59C3-A581-8B9E-F1D5C8F935D7}"/>
              </a:ext>
            </a:extLst>
          </p:cNvPr>
          <p:cNvSpPr txBox="1"/>
          <p:nvPr/>
        </p:nvSpPr>
        <p:spPr>
          <a:xfrm>
            <a:off x="5509322" y="3583225"/>
            <a:ext cx="6045200" cy="2835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ключове слово для визначення функції.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ім'яФункції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назва функції, за якою можна її викликати.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параметри — значення, які передаються в функцію при її виклику.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ТипПовернення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тип значення, яке функція повертає. Якщо функція нічого не повертає, тип повернення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але його можна опустити.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оператор для повернення значення (необов'язковий для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7116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E2358AE1-C0B3-BC2D-D896-2BB78CF73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E33085-2D2D-E4CB-15D1-1CCC7776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0" y="124095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Приклади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Місце для вмісту 2">
            <a:extLst>
              <a:ext uri="{FF2B5EF4-FFF2-40B4-BE49-F238E27FC236}">
                <a16:creationId xmlns:a16="http://schemas.microsoft.com/office/drawing/2014/main" xmlns="" id="{47F04D9D-35E6-0382-3229-6747CF62D4D2}"/>
              </a:ext>
            </a:extLst>
          </p:cNvPr>
          <p:cNvSpPr txBox="1">
            <a:spLocks/>
          </p:cNvSpPr>
          <p:nvPr/>
        </p:nvSpPr>
        <p:spPr>
          <a:xfrm>
            <a:off x="574589" y="829190"/>
            <a:ext cx="3743412" cy="44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Найпростіший приклад функції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FFA677AD-5BE5-46E3-F3CD-E73EDC07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89" y="1180786"/>
            <a:ext cx="4353012" cy="215169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20E57595-322E-4526-2712-5345A9C0B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54" y="1358833"/>
            <a:ext cx="4467849" cy="2070167"/>
          </a:xfrm>
          <a:prstGeom prst="rect">
            <a:avLst/>
          </a:prstGeom>
        </p:spPr>
      </p:pic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xmlns="" id="{F74689C9-5265-4AF1-661B-F9E109389F65}"/>
              </a:ext>
            </a:extLst>
          </p:cNvPr>
          <p:cNvSpPr txBox="1">
            <a:spLocks/>
          </p:cNvSpPr>
          <p:nvPr/>
        </p:nvSpPr>
        <p:spPr>
          <a:xfrm>
            <a:off x="6269354" y="741464"/>
            <a:ext cx="5821045" cy="92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Функція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greetUser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приймає параметр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name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типу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String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і виводить персоналізоване привітання.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C125CDF2-D0CD-AB42-64E7-2D1DA8CD5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88" y="4324198"/>
            <a:ext cx="3658111" cy="229584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0459A32-F038-D5E0-408C-C605BB40AD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05" t="4469" r="1876" b="4587"/>
          <a:stretch/>
        </p:blipFill>
        <p:spPr>
          <a:xfrm>
            <a:off x="6269353" y="4413165"/>
            <a:ext cx="5100320" cy="2172003"/>
          </a:xfrm>
          <a:prstGeom prst="rect">
            <a:avLst/>
          </a:prstGeom>
        </p:spPr>
      </p:pic>
      <p:sp>
        <p:nvSpPr>
          <p:cNvPr id="18" name="Місце для вмісту 2">
            <a:extLst>
              <a:ext uri="{FF2B5EF4-FFF2-40B4-BE49-F238E27FC236}">
                <a16:creationId xmlns:a16="http://schemas.microsoft.com/office/drawing/2014/main" xmlns="" id="{64BED6C7-BFBC-60C4-1B19-43C09828B94F}"/>
              </a:ext>
            </a:extLst>
          </p:cNvPr>
          <p:cNvSpPr txBox="1">
            <a:spLocks/>
          </p:cNvSpPr>
          <p:nvPr/>
        </p:nvSpPr>
        <p:spPr>
          <a:xfrm>
            <a:off x="574588" y="3643102"/>
            <a:ext cx="4698452" cy="617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Функція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add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приймає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два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параметри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типу Int,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додає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їх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і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повертає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результат.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Місце для вмісту 2">
            <a:extLst>
              <a:ext uri="{FF2B5EF4-FFF2-40B4-BE49-F238E27FC236}">
                <a16:creationId xmlns:a16="http://schemas.microsoft.com/office/drawing/2014/main" xmlns="" id="{A894B577-AB02-5D25-7673-654256769460}"/>
              </a:ext>
            </a:extLst>
          </p:cNvPr>
          <p:cNvSpPr txBox="1">
            <a:spLocks/>
          </p:cNvSpPr>
          <p:nvPr/>
        </p:nvSpPr>
        <p:spPr>
          <a:xfrm>
            <a:off x="6269354" y="3567989"/>
            <a:ext cx="5821045" cy="845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У функції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greetUserWithDefault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параметр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name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має типове значення "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Guest".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Якщо параметр не передається при виклику, використовується значення за замовчуванням.</a:t>
            </a:r>
          </a:p>
        </p:txBody>
      </p:sp>
    </p:spTree>
    <p:extLst>
      <p:ext uri="{BB962C8B-B14F-4D97-AF65-F5344CB8AC3E}">
        <p14:creationId xmlns:p14="http://schemas.microsoft.com/office/powerpoint/2010/main" val="2923548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39DE704D-7BEA-484F-4A19-EF483B176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0BDD73-F161-EEB7-EA9D-BDDC1C26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0" y="124095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Приклади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Місце для вмісту 2">
            <a:extLst>
              <a:ext uri="{FF2B5EF4-FFF2-40B4-BE49-F238E27FC236}">
                <a16:creationId xmlns:a16="http://schemas.microsoft.com/office/drawing/2014/main" xmlns="" id="{C1E722CD-4812-7906-4334-FF942D93A5B2}"/>
              </a:ext>
            </a:extLst>
          </p:cNvPr>
          <p:cNvSpPr txBox="1">
            <a:spLocks/>
          </p:cNvSpPr>
          <p:nvPr/>
        </p:nvSpPr>
        <p:spPr>
          <a:xfrm>
            <a:off x="574588" y="829190"/>
            <a:ext cx="4982932" cy="129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Функція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multiply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визначена як вираз і повертає добуток двох чисел. Така форма функції не потребує ключового слова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return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або тіла в фігурних дужках.</a:t>
            </a: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xmlns="" id="{087EB456-CDD5-6A6C-D9BF-F8823096C1FE}"/>
              </a:ext>
            </a:extLst>
          </p:cNvPr>
          <p:cNvSpPr txBox="1">
            <a:spLocks/>
          </p:cNvSpPr>
          <p:nvPr/>
        </p:nvSpPr>
        <p:spPr>
          <a:xfrm>
            <a:off x="6269355" y="741464"/>
            <a:ext cx="5790566" cy="129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Рекурсивна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функція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factorial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обчислює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факторіал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числа n.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Функція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викликає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сама себе, доки не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досягне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базового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випадку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(n == 0).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31B47A4-0FC5-624F-329B-E8048BC6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06" y="2084757"/>
            <a:ext cx="4515480" cy="19719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67ED2A1B-257C-C278-403B-EA0CB60C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9" t="4552" b="6458"/>
          <a:stretch/>
        </p:blipFill>
        <p:spPr>
          <a:xfrm>
            <a:off x="6269355" y="1818640"/>
            <a:ext cx="4812720" cy="22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65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9C36122B-5FA6-8E93-6D26-7D9C4948A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7491D9-7452-5769-DA72-1B2AAD11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0" y="124095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Лямбда-</a:t>
            </a:r>
            <a:r>
              <a:rPr lang="ru-RU" dirty="0" err="1">
                <a:solidFill>
                  <a:schemeClr val="bg1"/>
                </a:solidFill>
              </a:rPr>
              <a:t>функції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13" name="Місце для вмісту 2">
            <a:extLst>
              <a:ext uri="{FF2B5EF4-FFF2-40B4-BE49-F238E27FC236}">
                <a16:creationId xmlns:a16="http://schemas.microsoft.com/office/drawing/2014/main" xmlns="" id="{E3C148F9-A4F7-30A6-08E1-833010611B2D}"/>
              </a:ext>
            </a:extLst>
          </p:cNvPr>
          <p:cNvSpPr txBox="1">
            <a:spLocks/>
          </p:cNvSpPr>
          <p:nvPr/>
        </p:nvSpPr>
        <p:spPr>
          <a:xfrm>
            <a:off x="675640" y="1117384"/>
            <a:ext cx="5521960" cy="2311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Лямбда-функції в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Kotlin — 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 функції, які не мають імені. Вони використовуються для передачі функціональності як параметри іншим функціям або для зберігання у змінних.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A3F1117-FE2D-8242-D302-C4A3C86D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84" y="1668270"/>
            <a:ext cx="5020376" cy="1209844"/>
          </a:xfrm>
          <a:prstGeom prst="rect">
            <a:avLst/>
          </a:prstGeom>
        </p:spPr>
      </p:pic>
      <p:sp>
        <p:nvSpPr>
          <p:cNvPr id="7" name="Місце для вмісту 2">
            <a:extLst>
              <a:ext uri="{FF2B5EF4-FFF2-40B4-BE49-F238E27FC236}">
                <a16:creationId xmlns:a16="http://schemas.microsoft.com/office/drawing/2014/main" xmlns="" id="{F7167CA3-5EF4-C2AB-A00D-EDFE6D49A7D4}"/>
              </a:ext>
            </a:extLst>
          </p:cNvPr>
          <p:cNvSpPr txBox="1">
            <a:spLocks/>
          </p:cNvSpPr>
          <p:nvPr/>
        </p:nvSpPr>
        <p:spPr>
          <a:xfrm>
            <a:off x="6495984" y="1100068"/>
            <a:ext cx="3532654" cy="410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Синтаксис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E67737E-1CC3-D0E1-B714-77EBB9B106B9}"/>
              </a:ext>
            </a:extLst>
          </p:cNvPr>
          <p:cNvSpPr txBox="1"/>
          <p:nvPr/>
        </p:nvSpPr>
        <p:spPr>
          <a:xfrm>
            <a:off x="6495984" y="3147209"/>
            <a:ext cx="55219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myLambda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оголошення змінної для зберігання лямбда-функції.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-&gt;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тип лямбда-функції, що приймає два параметри типу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і повертає значення типу </a:t>
            </a:r>
            <a:r>
              <a:rPr lang="uk-UA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a, b -&gt; a + b }: тіло лямбда-функції, яке додає два числа.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8B8DE9C4-9CF8-2C25-AFE3-88789C04A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" y="4612640"/>
            <a:ext cx="4143953" cy="1324160"/>
          </a:xfrm>
          <a:prstGeom prst="rect">
            <a:avLst/>
          </a:prstGeom>
        </p:spPr>
      </p:pic>
      <p:sp>
        <p:nvSpPr>
          <p:cNvPr id="15" name="Місце для вмісту 2">
            <a:extLst>
              <a:ext uri="{FF2B5EF4-FFF2-40B4-BE49-F238E27FC236}">
                <a16:creationId xmlns:a16="http://schemas.microsoft.com/office/drawing/2014/main" xmlns="" id="{41E486B9-A051-9F68-6105-DC19F00C89BC}"/>
              </a:ext>
            </a:extLst>
          </p:cNvPr>
          <p:cNvSpPr txBox="1">
            <a:spLocks/>
          </p:cNvSpPr>
          <p:nvPr/>
        </p:nvSpPr>
        <p:spPr>
          <a:xfrm>
            <a:off x="631796" y="3977307"/>
            <a:ext cx="4231640" cy="92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Лямбда-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функція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square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обчислює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квадрат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переданого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числа.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8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FAF95656-5741-7BE7-5A81-408B72E48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3A342E6-621C-A452-D6FB-5D9232ED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0" y="110738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Приклади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Місце для вмісту 2">
            <a:extLst>
              <a:ext uri="{FF2B5EF4-FFF2-40B4-BE49-F238E27FC236}">
                <a16:creationId xmlns:a16="http://schemas.microsoft.com/office/drawing/2014/main" xmlns="" id="{F111F7C7-9279-63E0-D43C-337BDE50483B}"/>
              </a:ext>
            </a:extLst>
          </p:cNvPr>
          <p:cNvSpPr txBox="1">
            <a:spLocks/>
          </p:cNvSpPr>
          <p:nvPr/>
        </p:nvSpPr>
        <p:spPr>
          <a:xfrm>
            <a:off x="675640" y="792304"/>
            <a:ext cx="4877481" cy="369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Лямбда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функц</a:t>
            </a:r>
            <a:r>
              <a:rPr lang="uk-UA" sz="1800" dirty="0" err="1">
                <a:solidFill>
                  <a:schemeClr val="bg1">
                    <a:lumMod val="65000"/>
                  </a:schemeClr>
                </a:solidFill>
              </a:rPr>
              <a:t>ія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 з типом параметрів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49FFAA4-FA66-BBBD-781B-DFD85153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1" t="13872" b="15498"/>
          <a:stretch/>
        </p:blipFill>
        <p:spPr>
          <a:xfrm>
            <a:off x="752011" y="2610972"/>
            <a:ext cx="4724738" cy="1016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A6271527-D842-073C-4AA8-6E574C955D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93" t="9524" b="9933"/>
          <a:stretch/>
        </p:blipFill>
        <p:spPr>
          <a:xfrm>
            <a:off x="771817" y="1075045"/>
            <a:ext cx="6228079" cy="1127908"/>
          </a:xfrm>
          <a:prstGeom prst="rect">
            <a:avLst/>
          </a:prstGeom>
        </p:spPr>
      </p:pic>
      <p:sp>
        <p:nvSpPr>
          <p:cNvPr id="12" name="Місце для вмісту 2">
            <a:extLst>
              <a:ext uri="{FF2B5EF4-FFF2-40B4-BE49-F238E27FC236}">
                <a16:creationId xmlns:a16="http://schemas.microsoft.com/office/drawing/2014/main" xmlns="" id="{0B0FEFA7-7D90-542C-3E3B-4D8608104194}"/>
              </a:ext>
            </a:extLst>
          </p:cNvPr>
          <p:cNvSpPr txBox="1">
            <a:spLocks/>
          </p:cNvSpPr>
          <p:nvPr/>
        </p:nvSpPr>
        <p:spPr>
          <a:xfrm>
            <a:off x="771817" y="2314861"/>
            <a:ext cx="4877481" cy="369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Лямбда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функц</a:t>
            </a:r>
            <a:r>
              <a:rPr lang="uk-UA" sz="1800" dirty="0" err="1">
                <a:solidFill>
                  <a:schemeClr val="bg1">
                    <a:lumMod val="65000"/>
                  </a:schemeClr>
                </a:solidFill>
              </a:rPr>
              <a:t>ія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 без параметрів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DA892A8E-9ED0-86B1-817F-735772644C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24" t="4703" r="-1376"/>
          <a:stretch/>
        </p:blipFill>
        <p:spPr>
          <a:xfrm>
            <a:off x="771817" y="4173450"/>
            <a:ext cx="6870063" cy="2296810"/>
          </a:xfrm>
          <a:prstGeom prst="rect">
            <a:avLst/>
          </a:prstGeom>
        </p:spPr>
      </p:pic>
      <p:sp>
        <p:nvSpPr>
          <p:cNvPr id="16" name="Місце для вмісту 2">
            <a:extLst>
              <a:ext uri="{FF2B5EF4-FFF2-40B4-BE49-F238E27FC236}">
                <a16:creationId xmlns:a16="http://schemas.microsoft.com/office/drawing/2014/main" xmlns="" id="{4AD3FDE6-DBD3-DB3F-DDC5-49EC7F0AC339}"/>
              </a:ext>
            </a:extLst>
          </p:cNvPr>
          <p:cNvSpPr txBox="1">
            <a:spLocks/>
          </p:cNvSpPr>
          <p:nvPr/>
        </p:nvSpPr>
        <p:spPr>
          <a:xfrm>
            <a:off x="675639" y="3850146"/>
            <a:ext cx="4877481" cy="369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Лямбда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функц</a:t>
            </a:r>
            <a:r>
              <a:rPr lang="uk-UA" sz="1800" dirty="0" err="1">
                <a:solidFill>
                  <a:schemeClr val="bg1">
                    <a:lumMod val="65000"/>
                  </a:schemeClr>
                </a:solidFill>
              </a:rPr>
              <a:t>ія</a:t>
            </a:r>
            <a:r>
              <a:rPr lang="uk-UA" sz="1800" dirty="0">
                <a:solidFill>
                  <a:schemeClr val="bg1">
                    <a:lumMod val="65000"/>
                  </a:schemeClr>
                </a:solidFill>
              </a:rPr>
              <a:t> з функціями вищих порядків</a:t>
            </a:r>
          </a:p>
        </p:txBody>
      </p:sp>
    </p:spTree>
    <p:extLst>
      <p:ext uri="{BB962C8B-B14F-4D97-AF65-F5344CB8AC3E}">
        <p14:creationId xmlns:p14="http://schemas.microsoft.com/office/powerpoint/2010/main" val="48526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A34E2A64-6A65-89B7-9B7A-D08DC711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F3C6B5-A53F-9176-1E16-38C52575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0" y="110738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Приклади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8" name="Місце для вмісту 2">
            <a:extLst>
              <a:ext uri="{FF2B5EF4-FFF2-40B4-BE49-F238E27FC236}">
                <a16:creationId xmlns:a16="http://schemas.microsoft.com/office/drawing/2014/main" xmlns="" id="{6270C753-C9E6-5491-C6CF-40A30C685468}"/>
              </a:ext>
            </a:extLst>
          </p:cNvPr>
          <p:cNvSpPr txBox="1">
            <a:spLocks/>
          </p:cNvSpPr>
          <p:nvPr/>
        </p:nvSpPr>
        <p:spPr>
          <a:xfrm>
            <a:off x="675640" y="792304"/>
            <a:ext cx="8691880" cy="72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Лямбда-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функція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використовується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для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подвоєння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значень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у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масиві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numbers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за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допомогою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методу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map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, а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потім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результат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перетворюється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назад у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масив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Місце для вмісту 2">
            <a:extLst>
              <a:ext uri="{FF2B5EF4-FFF2-40B4-BE49-F238E27FC236}">
                <a16:creationId xmlns:a16="http://schemas.microsoft.com/office/drawing/2014/main" xmlns="" id="{CAE2A191-D79F-CD49-418E-8BF54AB2133A}"/>
              </a:ext>
            </a:extLst>
          </p:cNvPr>
          <p:cNvSpPr txBox="1">
            <a:spLocks/>
          </p:cNvSpPr>
          <p:nvPr/>
        </p:nvSpPr>
        <p:spPr>
          <a:xfrm>
            <a:off x="675640" y="3485048"/>
            <a:ext cx="8255000" cy="720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Лямбда-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функція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використовується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для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фільтрації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парних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чисел з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масиву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numbers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за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допомогою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методу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filter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, а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потім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результат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перетворюється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 назад у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</a:rPr>
              <a:t>масив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uk-UA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C4CEB39-4924-0A1F-A6C4-BE01C1BF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" y="1425214"/>
            <a:ext cx="5534797" cy="14194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45AEF0EC-8B1E-BE92-32B4-5A07200D2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" y="4173275"/>
            <a:ext cx="604921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03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DAF62BA2-0575-476B-781F-B6A2C14FF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BF1554E4-3A2D-E7B7-FB48-E07F6CA0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04" y="5510168"/>
            <a:ext cx="3997960" cy="85407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end…</a:t>
            </a:r>
            <a:endParaRPr lang="uk-UA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8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66AB5A38-6B8F-6578-76CB-89B33B68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D4743F-906C-8203-DE1A-2CBB3DC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012680" cy="661035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 типи даних</a:t>
            </a:r>
            <a:endParaRPr lang="uk-UA" sz="2500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156CFCD3-1DE2-F42A-B6EA-3CDB62F95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8077"/>
            <a:ext cx="8109948" cy="456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4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5FE3B4E-42EC-239A-7761-B55BCEF85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D5918A-4CD6-A87D-4714-12A0EE41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012680" cy="661035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 типи даних</a:t>
            </a:r>
            <a:endParaRPr lang="uk-UA" sz="2500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C60E51A2-0FE1-262F-D3D3-0DAC12ED3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43291"/>
            <a:ext cx="8482518" cy="477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72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5478B54-9305-CCB0-3E82-94DCFCCD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92" y="142242"/>
            <a:ext cx="10607040" cy="772159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 типи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47CEA080-AFE5-E6AF-CFA2-8F382E45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1"/>
            <a:ext cx="4426085" cy="5243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Цілі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 числа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: </a:t>
            </a:r>
          </a:p>
          <a:p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Byte: 8-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бітове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ціле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 число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зі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 знаком. </a:t>
            </a:r>
          </a:p>
          <a:p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Short: 16-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бітове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ціле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 число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зі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 знаком. </a:t>
            </a:r>
          </a:p>
          <a:p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Int: 32-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бітове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ціле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 число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зі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 знаком. </a:t>
            </a:r>
          </a:p>
          <a:p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Long: 64-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бітове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ціле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 число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зі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system-ui"/>
              </a:rPr>
              <a:t> знаком. </a:t>
            </a:r>
            <a:endParaRPr lang="ru-RU" sz="1800" dirty="0">
              <a:solidFill>
                <a:schemeClr val="bg1">
                  <a:lumMod val="65000"/>
                </a:schemeClr>
              </a:solidFill>
              <a:latin typeface="system-ui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C78BE398-CFE4-0513-90F9-46BAFF5C0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580" y="914401"/>
            <a:ext cx="677322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1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81726395-7863-3888-C42D-EBB8D881A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98276A-C5C9-FA13-1522-E9BA69F2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21"/>
            <a:ext cx="10515600" cy="772159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 типи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91A6114A-5FA1-4AAF-B029-8CDF291E9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2"/>
            <a:ext cx="5321030" cy="2821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Числа з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плаваючою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комою:</a:t>
            </a:r>
          </a:p>
          <a:p>
            <a:pPr marL="0" indent="0">
              <a:buNone/>
            </a:pPr>
            <a:endParaRPr lang="ru-RU" sz="1800" b="0" i="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Float: 32-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бітове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число з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плаваючою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точкою.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Може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містити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до 7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десяткових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знаків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Double: 64-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бітове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число з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плаваючою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точкою.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Може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містити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до 15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десяткових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знаків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b="0" i="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  <a:latin typeface="system-ui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2B1B3AB-6F7C-E702-C8DF-EC539FD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82" y="1514208"/>
            <a:ext cx="5506218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1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D9745E13-EE9F-F8FC-36CF-0096FE0C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0F6E4C-E28A-3971-DD4D-46BD98FF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21"/>
            <a:ext cx="10515600" cy="772159"/>
          </a:xfrm>
        </p:spPr>
        <p:txBody>
          <a:bodyPr>
            <a:normAutofit/>
          </a:bodyPr>
          <a:lstStyle/>
          <a:p>
            <a:r>
              <a:rPr lang="uk-UA" sz="2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 типи даних</a:t>
            </a:r>
            <a:endParaRPr lang="uk-UA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588E5DF3-6D90-44AA-FA2E-2D4C1221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1"/>
            <a:ext cx="5456372" cy="5554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  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Логічний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тип (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Boolean): </a:t>
            </a:r>
            <a:endParaRPr lang="ru-RU" sz="1800" b="0" i="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Boolean: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логічний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тип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даних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який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зберігає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два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або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Він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часто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використовується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умовних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операторів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та контролю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виконання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програми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800" b="0" i="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Логічні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оператори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: 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AND (&amp;&amp;):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Повертає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true,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якщо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обидва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операнди є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true.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Наприклад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,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якщо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ви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перевіряєте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,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чи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є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обидва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значення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істинними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,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використовуйте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оператор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AND. </a:t>
            </a:r>
            <a:endParaRPr lang="uk-UA" sz="1800" dirty="0">
              <a:solidFill>
                <a:schemeClr val="bg1">
                  <a:lumMod val="65000"/>
                </a:schemeClr>
              </a:solidFill>
              <a:latin typeface="system-ui"/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OR (||):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Повертає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true,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якщо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хоча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б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одне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з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двох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значень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є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true.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Цей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оператор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корисний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, коли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потрібно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перевірити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кілька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умов. 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NOT (!):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Інвертує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логічне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значення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.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Якщо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значення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true,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після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застосування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оператора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NOT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воно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 стане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false, 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і </a:t>
            </a:r>
            <a:r>
              <a:rPr lang="ru-RU" sz="1800" dirty="0" err="1">
                <a:solidFill>
                  <a:schemeClr val="bg1">
                    <a:lumMod val="65000"/>
                  </a:schemeClr>
                </a:solidFill>
                <a:latin typeface="system-ui"/>
              </a:rPr>
              <a:t>навпаки</a:t>
            </a: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system-ui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84B994A-9727-57E5-AF62-3D3680568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29" y="914401"/>
            <a:ext cx="529663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6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FCBF170A-B3FB-FF12-3BF4-0BE24A99A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2B85C94-B8B2-C5B6-622D-091F33D4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21"/>
            <a:ext cx="10515600" cy="772159"/>
          </a:xfrm>
        </p:spPr>
        <p:txBody>
          <a:bodyPr>
            <a:normAutofit/>
          </a:bodyPr>
          <a:lstStyle/>
          <a:p>
            <a:r>
              <a:rPr lang="uk-UA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Основні типи даних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6D482AE1-9063-9DBD-85BF-6E7D6710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2"/>
            <a:ext cx="4990965" cy="2934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Символьний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тип (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Char): </a:t>
            </a:r>
            <a:endParaRPr lang="ru-RU" sz="1800" b="0" i="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Char: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представляє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один символ 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Unicode.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Символи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Kotlin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записуються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одинарних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лапках,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наприклад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'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A', '1’.</a:t>
            </a:r>
          </a:p>
          <a:p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відміну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рядків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тип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призначений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зберігання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лише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одного символу.</a:t>
            </a:r>
            <a:endParaRPr lang="en-US" sz="1800" b="0" i="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  <a:latin typeface="system-ui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B029BA14-3900-BA14-8F58-241D2A3F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40" y="914401"/>
            <a:ext cx="5905635" cy="29341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5A623D3-2E84-4296-0969-ECECC8BAEF20}"/>
              </a:ext>
            </a:extLst>
          </p:cNvPr>
          <p:cNvSpPr txBox="1"/>
          <p:nvPr/>
        </p:nvSpPr>
        <p:spPr>
          <a:xfrm>
            <a:off x="457199" y="4338935"/>
            <a:ext cx="49909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Також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можна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порівнювати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символи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за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допомогою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операторів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&gt;, &lt;, &gt;=, &lt;=,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==, !=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оскільки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представляє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числове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таблиці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  <a:r>
              <a:rPr lang="ru-RU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EA5CC6A4-EC0D-AA2C-6137-EEF12AA9D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440" y="4411366"/>
            <a:ext cx="393437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44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1503</Words>
  <Application>Microsoft Office PowerPoint</Application>
  <PresentationFormat>Произвольный</PresentationFormat>
  <Paragraphs>151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Синтаксис в Kotlin</vt:lpstr>
      <vt:lpstr>Змінні</vt:lpstr>
      <vt:lpstr>Змінні</vt:lpstr>
      <vt:lpstr>Основні типи даних</vt:lpstr>
      <vt:lpstr>Основні типи даних</vt:lpstr>
      <vt:lpstr>Основні типи даних</vt:lpstr>
      <vt:lpstr>Основні типи даних</vt:lpstr>
      <vt:lpstr>Основні типи даних</vt:lpstr>
      <vt:lpstr>Основні типи даних</vt:lpstr>
      <vt:lpstr>Основні типи даних</vt:lpstr>
      <vt:lpstr>Приклади</vt:lpstr>
      <vt:lpstr>Основні типи даних</vt:lpstr>
      <vt:lpstr>Приклади</vt:lpstr>
      <vt:lpstr>Перетворення типів</vt:lpstr>
      <vt:lpstr>Оператори</vt:lpstr>
      <vt:lpstr>Оператори</vt:lpstr>
      <vt:lpstr>Оператори</vt:lpstr>
      <vt:lpstr>Оператори</vt:lpstr>
      <vt:lpstr>Оператори</vt:lpstr>
      <vt:lpstr>Основні структури </vt:lpstr>
      <vt:lpstr>Основні структури </vt:lpstr>
      <vt:lpstr>Приклади</vt:lpstr>
      <vt:lpstr>Основні структури </vt:lpstr>
      <vt:lpstr>Приклади</vt:lpstr>
      <vt:lpstr>Основні структури </vt:lpstr>
      <vt:lpstr>Приклади</vt:lpstr>
      <vt:lpstr>Основні структури </vt:lpstr>
      <vt:lpstr>Основні структури </vt:lpstr>
      <vt:lpstr>Основні структури </vt:lpstr>
      <vt:lpstr>Основні структури </vt:lpstr>
      <vt:lpstr>Функції</vt:lpstr>
      <vt:lpstr>Приклади</vt:lpstr>
      <vt:lpstr>Приклади</vt:lpstr>
      <vt:lpstr>Лямбда-функції</vt:lpstr>
      <vt:lpstr>Приклади</vt:lpstr>
      <vt:lpstr>Приклади</vt:lpstr>
      <vt:lpstr>end…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Синтаксис в Kotlin</dc:title>
  <dc:creator>Artem Pidberzka;Georgiy Kantsedal</dc:creator>
  <cp:lastModifiedBy>Georgiy Kantsedal</cp:lastModifiedBy>
  <cp:revision>9</cp:revision>
  <dcterms:created xsi:type="dcterms:W3CDTF">2024-10-29T10:21:57Z</dcterms:created>
  <dcterms:modified xsi:type="dcterms:W3CDTF">2024-11-02T07:48:30Z</dcterms:modified>
</cp:coreProperties>
</file>