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3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allnpe\Documents\EFDM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marker>
            <c:symbol val="none"/>
          </c:marker>
          <c:yVal>
            <c:numRef>
              <c:f>Sheet1!$C$1:$C$101</c:f>
              <c:numCache>
                <c:formatCode>General</c:formatCode>
                <c:ptCount val="101"/>
                <c:pt idx="0">
                  <c:v>1.527542615571723E-5</c:v>
                </c:pt>
                <c:pt idx="1">
                  <c:v>1.1076578685591338E-4</c:v>
                </c:pt>
                <c:pt idx="2">
                  <c:v>3.4909511200437827E-4</c:v>
                </c:pt>
                <c:pt idx="3">
                  <c:v>7.8224762160348561E-4</c:v>
                </c:pt>
                <c:pt idx="4">
                  <c:v>1.4540849892377594E-3</c:v>
                </c:pt>
                <c:pt idx="5">
                  <c:v>2.4016862197597097E-3</c:v>
                </c:pt>
                <c:pt idx="6">
                  <c:v>3.6562765670707584E-3</c:v>
                </c:pt>
                <c:pt idx="7">
                  <c:v>5.243945374193695E-3</c:v>
                </c:pt>
                <c:pt idx="8">
                  <c:v>7.1862338974633365E-3</c:v>
                </c:pt>
                <c:pt idx="9">
                  <c:v>9.5006335960716361E-3</c:v>
                </c:pt>
                <c:pt idx="10">
                  <c:v>1.2201017971510335E-2</c:v>
                </c:pt>
                <c:pt idx="11">
                  <c:v>1.5298022426898062E-2</c:v>
                </c:pt>
                <c:pt idx="12">
                  <c:v>1.8799381889798867E-2</c:v>
                </c:pt>
                <c:pt idx="13">
                  <c:v>2.2710233138866224E-2</c:v>
                </c:pt>
                <c:pt idx="14">
                  <c:v>2.7033387005787338E-2</c:v>
                </c:pt>
                <c:pt idx="15">
                  <c:v>3.1769574449698051E-2</c:v>
                </c:pt>
                <c:pt idx="16">
                  <c:v>3.6917669687674341E-2</c:v>
                </c:pt>
                <c:pt idx="17">
                  <c:v>4.2474892980354242E-2</c:v>
                </c:pt>
                <c:pt idx="18">
                  <c:v>4.8436995238302701E-2</c:v>
                </c:pt>
                <c:pt idx="19">
                  <c:v>5.4798426284395421E-2</c:v>
                </c:pt>
                <c:pt idx="20">
                  <c:v>6.1552488349610537E-2</c:v>
                </c:pt>
                <c:pt idx="21">
                  <c:v>6.8691476173992821E-2</c:v>
                </c:pt>
                <c:pt idx="22">
                  <c:v>7.6206804917516274E-2</c:v>
                </c:pt>
                <c:pt idx="23">
                  <c:v>8.4089126947645268E-2</c:v>
                </c:pt>
                <c:pt idx="24">
                  <c:v>9.2328438454842315E-2</c:v>
                </c:pt>
                <c:pt idx="25">
                  <c:v>0.10091417674923464</c:v>
                </c:pt>
                <c:pt idx="26">
                  <c:v>0.10983530900753574</c:v>
                </c:pt>
                <c:pt idx="27">
                  <c:v>0.11908041316644216</c:v>
                </c:pt>
                <c:pt idx="28">
                  <c:v>0.12863775159502824</c:v>
                </c:pt>
                <c:pt idx="29">
                  <c:v>0.13849533812257916</c:v>
                </c:pt>
                <c:pt idx="30">
                  <c:v>0.14864099894857769</c:v>
                </c:pt>
                <c:pt idx="31">
                  <c:v>0.15906242791723058</c:v>
                </c:pt>
                <c:pt idx="32">
                  <c:v>0.16974723659917726</c:v>
                </c:pt>
                <c:pt idx="33">
                  <c:v>0.18068299958725492</c:v>
                </c:pt>
                <c:pt idx="34">
                  <c:v>0.19185729538084348</c:v>
                </c:pt>
                <c:pt idx="35">
                  <c:v>0.20325774320398327</c:v>
                </c:pt>
                <c:pt idx="36">
                  <c:v>0.21487203607575558</c:v>
                </c:pt>
                <c:pt idx="37">
                  <c:v>0.2266879704270601</c:v>
                </c:pt>
                <c:pt idx="38">
                  <c:v>0.23869347253563641</c:v>
                </c:pt>
                <c:pt idx="39">
                  <c:v>0.25087662203075584</c:v>
                </c:pt>
                <c:pt idx="40">
                  <c:v>0.26322567270024222</c:v>
                </c:pt>
                <c:pt idx="41">
                  <c:v>0.27572907081523451</c:v>
                </c:pt>
                <c:pt idx="42">
                  <c:v>0.28837547117218904</c:v>
                </c:pt>
                <c:pt idx="43">
                  <c:v>0.30115375103695935</c:v>
                </c:pt>
                <c:pt idx="44">
                  <c:v>0.31405302216223896</c:v>
                </c:pt>
                <c:pt idx="45">
                  <c:v>0.32706264103711707</c:v>
                </c:pt>
                <c:pt idx="46">
                  <c:v>0.3401722175159102</c:v>
                </c:pt>
                <c:pt idx="47">
                  <c:v>0.35337162196268596</c:v>
                </c:pt>
                <c:pt idx="48">
                  <c:v>0.36665099103793536</c:v>
                </c:pt>
                <c:pt idx="49">
                  <c:v>0.38000073224462788</c:v>
                </c:pt>
                <c:pt idx="50">
                  <c:v>0.39341152734229368</c:v>
                </c:pt>
                <c:pt idx="51">
                  <c:v>0.40687433472983481</c:v>
                </c:pt>
                <c:pt idx="52">
                  <c:v>0.42038039089036899</c:v>
                </c:pt>
                <c:pt idx="53">
                  <c:v>0.43392121098453257</c:v>
                </c:pt>
                <c:pt idx="54">
                  <c:v>0.44748858867229779</c:v>
                </c:pt>
                <c:pt idx="55">
                  <c:v>0.46107459523740163</c:v>
                </c:pt>
                <c:pt idx="56">
                  <c:v>0.4746715780829821</c:v>
                </c:pt>
                <c:pt idx="57">
                  <c:v>0.48827215866186402</c:v>
                </c:pt>
                <c:pt idx="58">
                  <c:v>0.50186922990015947</c:v>
                </c:pt>
                <c:pt idx="59">
                  <c:v>0.51545595316841541</c:v>
                </c:pt>
                <c:pt idx="60">
                  <c:v>0.52902575485037562</c:v>
                </c:pt>
                <c:pt idx="61">
                  <c:v>0.54257232255560717</c:v>
                </c:pt>
                <c:pt idx="62">
                  <c:v>0.55608960101862592</c:v>
                </c:pt>
                <c:pt idx="63">
                  <c:v>0.56957178772384842</c:v>
                </c:pt>
                <c:pt idx="64">
                  <c:v>0.58301332829257646</c:v>
                </c:pt>
                <c:pt idx="65">
                  <c:v>0.5964089116653456</c:v>
                </c:pt>
                <c:pt idx="66">
                  <c:v>0.60975346511028161</c:v>
                </c:pt>
                <c:pt idx="67">
                  <c:v>0.62304214908560629</c:v>
                </c:pt>
                <c:pt idx="68">
                  <c:v>0.63627035198212267</c:v>
                </c:pt>
                <c:pt idx="69">
                  <c:v>0.64943368476933994</c:v>
                </c:pt>
                <c:pt idx="70">
                  <c:v>0.66252797556689602</c:v>
                </c:pt>
                <c:pt idx="71">
                  <c:v>0.67554926416107497</c:v>
                </c:pt>
                <c:pt idx="72">
                  <c:v>0.68849379648447617</c:v>
                </c:pt>
                <c:pt idx="73">
                  <c:v>0.70135801907528528</c:v>
                </c:pt>
                <c:pt idx="74">
                  <c:v>0.71413857353110999</c:v>
                </c:pt>
                <c:pt idx="75">
                  <c:v>0.72683229097094504</c:v>
                </c:pt>
                <c:pt idx="76">
                  <c:v>0.73943618651755882</c:v>
                </c:pt>
                <c:pt idx="77">
                  <c:v>0.75194745381138539</c:v>
                </c:pt>
                <c:pt idx="78">
                  <c:v>0.76436345956591789</c:v>
                </c:pt>
                <c:pt idx="79">
                  <c:v>0.77668173817356367</c:v>
                </c:pt>
                <c:pt idx="80">
                  <c:v>0.78889998636997571</c:v>
                </c:pt>
                <c:pt idx="81">
                  <c:v>0.80101605796400266</c:v>
                </c:pt>
                <c:pt idx="82">
                  <c:v>0.81302795863958466</c:v>
                </c:pt>
                <c:pt idx="83">
                  <c:v>0.82493384083517685</c:v>
                </c:pt>
                <c:pt idx="84">
                  <c:v>0.83673199870558623</c:v>
                </c:pt>
                <c:pt idx="85">
                  <c:v>0.84842086317047471</c:v>
                </c:pt>
                <c:pt idx="86">
                  <c:v>0.85999899705319116</c:v>
                </c:pt>
                <c:pt idx="87">
                  <c:v>0.87146509031305208</c:v>
                </c:pt>
                <c:pt idx="88">
                  <c:v>0.88281795537369723</c:v>
                </c:pt>
                <c:pt idx="89">
                  <c:v>0.89405652254968415</c:v>
                </c:pt>
                <c:pt idx="90">
                  <c:v>0.90517983557306625</c:v>
                </c:pt>
                <c:pt idx="91">
                  <c:v>0.91618704722132471</c:v>
                </c:pt>
                <c:pt idx="92">
                  <c:v>0.92707741504764896</c:v>
                </c:pt>
                <c:pt idx="93">
                  <c:v>0.93785029721426871</c:v>
                </c:pt>
                <c:pt idx="94">
                  <c:v>0.94850514842921918</c:v>
                </c:pt>
                <c:pt idx="95">
                  <c:v>0.95904151598667176</c:v>
                </c:pt>
                <c:pt idx="96">
                  <c:v>0.96945903591071381</c:v>
                </c:pt>
                <c:pt idx="97">
                  <c:v>0.97975742920223974</c:v>
                </c:pt>
                <c:pt idx="98">
                  <c:v>0.98993649818841201</c:v>
                </c:pt>
                <c:pt idx="99">
                  <c:v>0.99999612297398666</c:v>
                </c:pt>
                <c:pt idx="100">
                  <c:v>1.0099362579936129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455440"/>
        <c:axId val="238453760"/>
      </c:scatterChart>
      <c:valAx>
        <c:axId val="238455440"/>
        <c:scaling>
          <c:orientation val="minMax"/>
        </c:scaling>
        <c:delete val="0"/>
        <c:axPos val="b"/>
        <c:majorTickMark val="out"/>
        <c:minorTickMark val="none"/>
        <c:tickLblPos val="nextTo"/>
        <c:crossAx val="238453760"/>
        <c:crosses val="autoZero"/>
        <c:crossBetween val="midCat"/>
      </c:valAx>
      <c:valAx>
        <c:axId val="238453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84554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"School-book" management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45603674540682"/>
          <c:y val="0.17634259259259263"/>
          <c:w val="0.8376550743657043"/>
          <c:h val="0.51681284631087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Final felling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0.30000000000000004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0.79999999999999993</c:v>
                </c:pt>
                <c:pt idx="19">
                  <c:v>0.89999999999999991</c:v>
                </c:pt>
                <c:pt idx="20">
                  <c:v>0.95</c:v>
                </c:pt>
                <c:pt idx="21">
                  <c:v>0.95</c:v>
                </c:pt>
                <c:pt idx="22">
                  <c:v>0.95</c:v>
                </c:pt>
                <c:pt idx="23">
                  <c:v>0.95</c:v>
                </c:pt>
                <c:pt idx="24">
                  <c:v>0.95</c:v>
                </c:pt>
                <c:pt idx="25">
                  <c:v>0.95</c:v>
                </c:pt>
                <c:pt idx="26">
                  <c:v>0.95</c:v>
                </c:pt>
                <c:pt idx="27">
                  <c:v>0.95</c:v>
                </c:pt>
                <c:pt idx="28">
                  <c:v>0.95</c:v>
                </c:pt>
                <c:pt idx="29">
                  <c:v>0.95</c:v>
                </c:pt>
                <c:pt idx="30">
                  <c:v>0.95</c:v>
                </c:pt>
                <c:pt idx="31">
                  <c:v>0.95</c:v>
                </c:pt>
                <c:pt idx="32">
                  <c:v>0.95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Thinning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cat>
          <c:val>
            <c:numRef>
              <c:f>Sheet1!$C$2:$C$34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6493296"/>
        <c:axId val="442675408"/>
      </c:barChart>
      <c:catAx>
        <c:axId val="52649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class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675408"/>
        <c:crosses val="autoZero"/>
        <c:auto val="1"/>
        <c:lblAlgn val="ctr"/>
        <c:lblOffset val="100"/>
        <c:noMultiLvlLbl val="0"/>
      </c:catAx>
      <c:valAx>
        <c:axId val="442675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Harvest probability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932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794659179283109"/>
          <c:y val="0.16757066675131332"/>
          <c:w val="0.21673073974333432"/>
          <c:h val="4.29667867591431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7973995292071"/>
          <c:y val="2.6823884104201511E-2"/>
          <c:w val="0.69675639079038687"/>
          <c:h val="0.946352231791597"/>
        </c:manualLayout>
      </c:layout>
      <c:scatterChart>
        <c:scatterStyle val="smoothMarker"/>
        <c:varyColors val="0"/>
        <c:ser>
          <c:idx val="2"/>
          <c:order val="0"/>
          <c:tx>
            <c:strRef>
              <c:f>Sheet1!$D$4</c:f>
              <c:strCache>
                <c:ptCount val="1"/>
                <c:pt idx="0">
                  <c:v>final f l</c:v>
                </c:pt>
              </c:strCache>
            </c:strRef>
          </c:tx>
          <c:marker>
            <c:symbol val="none"/>
          </c:marker>
          <c:xVal>
            <c:numRef>
              <c:f>Sheet1!$A$5:$A$37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Sheet1!$D$5:$D$37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0.1</c:v>
                </c:pt>
                <c:pt idx="19">
                  <c:v>0.2</c:v>
                </c:pt>
                <c:pt idx="20">
                  <c:v>0.30000000000000004</c:v>
                </c:pt>
                <c:pt idx="21">
                  <c:v>0.4</c:v>
                </c:pt>
                <c:pt idx="22">
                  <c:v>0.5</c:v>
                </c:pt>
                <c:pt idx="23">
                  <c:v>0.6</c:v>
                </c:pt>
                <c:pt idx="24">
                  <c:v>0.7</c:v>
                </c:pt>
                <c:pt idx="25">
                  <c:v>0.79999999999999993</c:v>
                </c:pt>
                <c:pt idx="26">
                  <c:v>0.89999999999999991</c:v>
                </c:pt>
                <c:pt idx="27">
                  <c:v>0.97</c:v>
                </c:pt>
                <c:pt idx="28">
                  <c:v>0.97</c:v>
                </c:pt>
                <c:pt idx="29">
                  <c:v>0.97</c:v>
                </c:pt>
                <c:pt idx="30">
                  <c:v>0.97</c:v>
                </c:pt>
                <c:pt idx="31">
                  <c:v>0.97</c:v>
                </c:pt>
                <c:pt idx="32">
                  <c:v>0.97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Sheet1!$E$4</c:f>
              <c:strCache>
                <c:ptCount val="1"/>
                <c:pt idx="0">
                  <c:v>Th h</c:v>
                </c:pt>
              </c:strCache>
            </c:strRef>
          </c:tx>
          <c:marker>
            <c:symbol val="none"/>
          </c:marker>
          <c:xVal>
            <c:numRef>
              <c:f>Sheet1!$A$5:$A$37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Sheet1!$E$5:$E$37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0.13</c:v>
                </c:pt>
                <c:pt idx="10">
                  <c:v>0.13</c:v>
                </c:pt>
                <c:pt idx="11">
                  <c:v>0.13</c:v>
                </c:pt>
                <c:pt idx="12">
                  <c:v>0.13</c:v>
                </c:pt>
                <c:pt idx="13">
                  <c:v>0.13</c:v>
                </c:pt>
                <c:pt idx="14">
                  <c:v>0.13</c:v>
                </c:pt>
                <c:pt idx="15">
                  <c:v>0.13</c:v>
                </c:pt>
                <c:pt idx="16">
                  <c:v>0.13</c:v>
                </c:pt>
                <c:pt idx="17">
                  <c:v>0.13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999024"/>
        <c:axId val="441999584"/>
      </c:scatterChart>
      <c:valAx>
        <c:axId val="44199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41999584"/>
        <c:crosses val="autoZero"/>
        <c:crossBetween val="midCat"/>
      </c:valAx>
      <c:valAx>
        <c:axId val="441999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199902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aseline="0"/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Sheet1!$C$4</c:f>
              <c:strCache>
                <c:ptCount val="1"/>
                <c:pt idx="0">
                  <c:v>final f h</c:v>
                </c:pt>
              </c:strCache>
            </c:strRef>
          </c:tx>
          <c:marker>
            <c:symbol val="none"/>
          </c:marker>
          <c:xVal>
            <c:numRef>
              <c:f>Sheet1!$A$5:$A$37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Sheet1!$C$5:$C$37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0.2</c:v>
                </c:pt>
                <c:pt idx="19">
                  <c:v>0.30000000000000004</c:v>
                </c:pt>
                <c:pt idx="20">
                  <c:v>0.4</c:v>
                </c:pt>
                <c:pt idx="21">
                  <c:v>0.5</c:v>
                </c:pt>
                <c:pt idx="22">
                  <c:v>0.6</c:v>
                </c:pt>
                <c:pt idx="23">
                  <c:v>0.7</c:v>
                </c:pt>
                <c:pt idx="24">
                  <c:v>0.79999999999999993</c:v>
                </c:pt>
                <c:pt idx="25">
                  <c:v>0.89999999999999991</c:v>
                </c:pt>
                <c:pt idx="26">
                  <c:v>0.97</c:v>
                </c:pt>
                <c:pt idx="27">
                  <c:v>0.97</c:v>
                </c:pt>
                <c:pt idx="28">
                  <c:v>0.97</c:v>
                </c:pt>
                <c:pt idx="29">
                  <c:v>0.97</c:v>
                </c:pt>
                <c:pt idx="30">
                  <c:v>0.97</c:v>
                </c:pt>
                <c:pt idx="31">
                  <c:v>0.97</c:v>
                </c:pt>
                <c:pt idx="32">
                  <c:v>0.97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Sheet1!$D$4</c:f>
              <c:strCache>
                <c:ptCount val="1"/>
                <c:pt idx="0">
                  <c:v>final f l</c:v>
                </c:pt>
              </c:strCache>
            </c:strRef>
          </c:tx>
          <c:marker>
            <c:symbol val="none"/>
          </c:marker>
          <c:xVal>
            <c:numRef>
              <c:f>Sheet1!$A$5:$A$37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Sheet1!$D$5:$D$37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0.1</c:v>
                </c:pt>
                <c:pt idx="19">
                  <c:v>0.2</c:v>
                </c:pt>
                <c:pt idx="20">
                  <c:v>0.30000000000000004</c:v>
                </c:pt>
                <c:pt idx="21">
                  <c:v>0.4</c:v>
                </c:pt>
                <c:pt idx="22">
                  <c:v>0.5</c:v>
                </c:pt>
                <c:pt idx="23">
                  <c:v>0.6</c:v>
                </c:pt>
                <c:pt idx="24">
                  <c:v>0.7</c:v>
                </c:pt>
                <c:pt idx="25">
                  <c:v>0.79999999999999993</c:v>
                </c:pt>
                <c:pt idx="26">
                  <c:v>0.89999999999999991</c:v>
                </c:pt>
                <c:pt idx="27">
                  <c:v>0.97</c:v>
                </c:pt>
                <c:pt idx="28">
                  <c:v>0.97</c:v>
                </c:pt>
                <c:pt idx="29">
                  <c:v>0.97</c:v>
                </c:pt>
                <c:pt idx="30">
                  <c:v>0.97</c:v>
                </c:pt>
                <c:pt idx="31">
                  <c:v>0.97</c:v>
                </c:pt>
                <c:pt idx="32">
                  <c:v>0.97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Sheet1!$E$4</c:f>
              <c:strCache>
                <c:ptCount val="1"/>
                <c:pt idx="0">
                  <c:v>Th h</c:v>
                </c:pt>
              </c:strCache>
            </c:strRef>
          </c:tx>
          <c:marker>
            <c:symbol val="none"/>
          </c:marker>
          <c:xVal>
            <c:numRef>
              <c:f>Sheet1!$A$5:$A$37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Sheet1!$E$5:$E$37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0.13</c:v>
                </c:pt>
                <c:pt idx="10">
                  <c:v>0.13</c:v>
                </c:pt>
                <c:pt idx="11">
                  <c:v>0.13</c:v>
                </c:pt>
                <c:pt idx="12">
                  <c:v>0.13</c:v>
                </c:pt>
                <c:pt idx="13">
                  <c:v>0.13</c:v>
                </c:pt>
                <c:pt idx="14">
                  <c:v>0.13</c:v>
                </c:pt>
                <c:pt idx="15">
                  <c:v>0.13</c:v>
                </c:pt>
                <c:pt idx="16">
                  <c:v>0.13</c:v>
                </c:pt>
                <c:pt idx="17">
                  <c:v>0.13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Sheet1!$F$4</c:f>
              <c:strCache>
                <c:ptCount val="1"/>
                <c:pt idx="0">
                  <c:v>th l</c:v>
                </c:pt>
              </c:strCache>
            </c:strRef>
          </c:tx>
          <c:marker>
            <c:symbol val="none"/>
          </c:marker>
          <c:xVal>
            <c:numRef>
              <c:f>Sheet1!$A$5:$A$37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Sheet1!$F$5:$F$37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0.03</c:v>
                </c:pt>
                <c:pt idx="10">
                  <c:v>0.03</c:v>
                </c:pt>
                <c:pt idx="11">
                  <c:v>0.03</c:v>
                </c:pt>
                <c:pt idx="12">
                  <c:v>0.03</c:v>
                </c:pt>
                <c:pt idx="13">
                  <c:v>0.03</c:v>
                </c:pt>
                <c:pt idx="14">
                  <c:v>0.03</c:v>
                </c:pt>
                <c:pt idx="15">
                  <c:v>0.03</c:v>
                </c:pt>
                <c:pt idx="16">
                  <c:v>0.03</c:v>
                </c:pt>
                <c:pt idx="17">
                  <c:v>0.03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6910992"/>
        <c:axId val="436911552"/>
      </c:scatterChart>
      <c:valAx>
        <c:axId val="436910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36911552"/>
        <c:crosses val="autoZero"/>
        <c:crossBetween val="midCat"/>
      </c:valAx>
      <c:valAx>
        <c:axId val="43691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6910992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800"/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2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5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4308-504B-4AB2-9580-94BFA7CB90C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9293-E4B7-414C-9AEB-E1736BB8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“The Swedish Case Study”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 step by step description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1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73381"/>
              </p:ext>
            </p:extLst>
          </p:nvPr>
        </p:nvGraphicFramePr>
        <p:xfrm>
          <a:off x="107510" y="9"/>
          <a:ext cx="9036486" cy="6475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558"/>
                <a:gridCol w="531558"/>
                <a:gridCol w="531558"/>
                <a:gridCol w="531558"/>
                <a:gridCol w="531558"/>
                <a:gridCol w="531558"/>
                <a:gridCol w="531558"/>
                <a:gridCol w="531558"/>
                <a:gridCol w="531558"/>
                <a:gridCol w="531558"/>
                <a:gridCol w="531558"/>
                <a:gridCol w="531558"/>
                <a:gridCol w="531558"/>
                <a:gridCol w="531558"/>
                <a:gridCol w="531558"/>
                <a:gridCol w="531558"/>
                <a:gridCol w="531558"/>
              </a:tblGrid>
              <a:tr h="16650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startåkl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slutåkl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start-p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åld grad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volgrad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MAX-P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startåkl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slutåkl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start-p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åld grad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volgrad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MAX-P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0.01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  <a:tr h="1665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564" marR="7564" marT="756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/>
          </p:nvPr>
        </p:nvGraphicFramePr>
        <p:xfrm>
          <a:off x="395536" y="476672"/>
          <a:ext cx="8424936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65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10 –years of Swedish NFI-plots (P and T)</a:t>
            </a:r>
          </a:p>
          <a:p>
            <a:r>
              <a:rPr lang="en-US" sz="2400" dirty="0" smtClean="0"/>
              <a:t>Variables:</a:t>
            </a:r>
          </a:p>
          <a:p>
            <a:pPr marL="0" indent="0">
              <a:buNone/>
            </a:pPr>
            <a:r>
              <a:rPr lang="en-US" sz="2400" dirty="0" smtClean="0"/>
              <a:t>	- region </a:t>
            </a:r>
          </a:p>
          <a:p>
            <a:pPr marL="0" indent="0">
              <a:buNone/>
            </a:pPr>
            <a:r>
              <a:rPr lang="en-US" sz="2400" dirty="0" smtClean="0"/>
              <a:t>	- area factor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“</a:t>
            </a:r>
            <a:r>
              <a:rPr lang="en-US" sz="2400" dirty="0" err="1" smtClean="0"/>
              <a:t>bonitet</a:t>
            </a:r>
            <a:r>
              <a:rPr lang="en-US" sz="2400" dirty="0" smtClean="0"/>
              <a:t>”</a:t>
            </a:r>
          </a:p>
          <a:p>
            <a:pPr lvl="2">
              <a:buFontTx/>
              <a:buChar char="-"/>
            </a:pPr>
            <a:r>
              <a:rPr lang="en-US" dirty="0"/>
              <a:t>v</a:t>
            </a:r>
            <a:r>
              <a:rPr lang="en-US" dirty="0" smtClean="0"/>
              <a:t>olume by 7 species and total</a:t>
            </a:r>
          </a:p>
          <a:p>
            <a:pPr lvl="2">
              <a:buFontTx/>
              <a:buChar char="-"/>
            </a:pPr>
            <a:r>
              <a:rPr lang="en-US" dirty="0" smtClean="0"/>
              <a:t>age</a:t>
            </a:r>
          </a:p>
          <a:p>
            <a:pPr lvl="2">
              <a:buFontTx/>
              <a:buChar char="-"/>
            </a:pPr>
            <a:r>
              <a:rPr lang="en-US" dirty="0" smtClean="0"/>
              <a:t>(owner)</a:t>
            </a:r>
          </a:p>
          <a:p>
            <a:pPr lvl="2">
              <a:buFontTx/>
              <a:buChar char="-"/>
            </a:pPr>
            <a:r>
              <a:rPr lang="en-US" dirty="0" smtClean="0"/>
              <a:t>Incr_5</a:t>
            </a:r>
          </a:p>
          <a:p>
            <a:pPr lvl="2">
              <a:buFontTx/>
              <a:buChar char="-"/>
            </a:pPr>
            <a:r>
              <a:rPr lang="en-US" dirty="0" smtClean="0"/>
              <a:t>Recent activity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0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844824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Factors:</a:t>
            </a:r>
          </a:p>
          <a:p>
            <a:r>
              <a:rPr lang="en-US" dirty="0"/>
              <a:t>	</a:t>
            </a:r>
            <a:r>
              <a:rPr lang="en-US" dirty="0" smtClean="0"/>
              <a:t>- Region   	(5,5)</a:t>
            </a:r>
          </a:p>
          <a:p>
            <a:r>
              <a:rPr lang="en-US" dirty="0"/>
              <a:t>	</a:t>
            </a:r>
            <a:r>
              <a:rPr lang="en-US" dirty="0" smtClean="0"/>
              <a:t>- Owner 		(1,?)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Bonitet</a:t>
            </a:r>
            <a:r>
              <a:rPr lang="en-US" dirty="0" smtClean="0"/>
              <a:t> 		(4,4)</a:t>
            </a:r>
          </a:p>
          <a:p>
            <a:r>
              <a:rPr lang="en-US" dirty="0"/>
              <a:t>	</a:t>
            </a:r>
            <a:r>
              <a:rPr lang="en-US" dirty="0" smtClean="0"/>
              <a:t>- Species 		(3,?)</a:t>
            </a:r>
          </a:p>
          <a:p>
            <a:endParaRPr lang="en-US" dirty="0"/>
          </a:p>
          <a:p>
            <a:r>
              <a:rPr lang="en-US" dirty="0" smtClean="0"/>
              <a:t>Basic matrix:</a:t>
            </a:r>
          </a:p>
          <a:p>
            <a:r>
              <a:rPr lang="en-US" dirty="0"/>
              <a:t>	</a:t>
            </a:r>
            <a:r>
              <a:rPr lang="en-US" dirty="0" smtClean="0"/>
              <a:t>- Age classes 	(33,33)		first used for bare land</a:t>
            </a:r>
          </a:p>
          <a:p>
            <a:r>
              <a:rPr lang="en-US" dirty="0"/>
              <a:t>	</a:t>
            </a:r>
            <a:r>
              <a:rPr lang="en-US" dirty="0" smtClean="0"/>
              <a:t>- Volume classes	(11,11)		first used for bare 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268760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			5 years</a:t>
            </a:r>
          </a:p>
          <a:p>
            <a:r>
              <a:rPr lang="en-US" dirty="0" err="1" smtClean="0"/>
              <a:t>Bonitet</a:t>
            </a:r>
            <a:r>
              <a:rPr lang="en-US" dirty="0" smtClean="0"/>
              <a:t>			even distr. </a:t>
            </a:r>
            <a:r>
              <a:rPr lang="en-US" dirty="0"/>
              <a:t>i</a:t>
            </a:r>
            <a:r>
              <a:rPr lang="en-US" dirty="0" smtClean="0"/>
              <a:t>nside region</a:t>
            </a:r>
          </a:p>
          <a:p>
            <a:r>
              <a:rPr lang="en-US" dirty="0" smtClean="0"/>
              <a:t>Species			pine, spruce, broadleaves</a:t>
            </a:r>
          </a:p>
          <a:p>
            <a:r>
              <a:rPr lang="en-US" dirty="0" smtClean="0"/>
              <a:t>Volume          	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683100"/>
              </p:ext>
            </p:extLst>
          </p:nvPr>
        </p:nvGraphicFramePr>
        <p:xfrm>
          <a:off x="2555776" y="2276872"/>
          <a:ext cx="4456063" cy="2142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4565678"/>
            <a:ext cx="6488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</a:rPr>
              <a:t>prod</a:t>
            </a:r>
            <a:r>
              <a:rPr lang="en-US" b="1" dirty="0" smtClean="0">
                <a:solidFill>
                  <a:srgbClr val="FF0000"/>
                </a:solidFill>
              </a:rPr>
              <a:t>=1.6416*(1-6.3582^(-rage))^2.8967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Input: rage=1 and </a:t>
            </a:r>
            <a:r>
              <a:rPr lang="en-US" b="1" dirty="0" err="1" smtClean="0">
                <a:solidFill>
                  <a:srgbClr val="FF0000"/>
                </a:solidFill>
              </a:rPr>
              <a:t>rprod</a:t>
            </a:r>
            <a:r>
              <a:rPr lang="en-US" b="1" dirty="0" smtClean="0">
                <a:solidFill>
                  <a:srgbClr val="FF0000"/>
                </a:solidFill>
              </a:rPr>
              <a:t> =1 for each </a:t>
            </a:r>
            <a:r>
              <a:rPr lang="en-US" b="1" dirty="0" err="1" smtClean="0">
                <a:solidFill>
                  <a:srgbClr val="FF0000"/>
                </a:solidFill>
              </a:rPr>
              <a:t>bonitet</a:t>
            </a:r>
            <a:r>
              <a:rPr lang="en-US" b="1" dirty="0" smtClean="0">
                <a:solidFill>
                  <a:srgbClr val="FF0000"/>
                </a:solidFill>
              </a:rPr>
              <a:t>* species combination </a:t>
            </a:r>
          </a:p>
        </p:txBody>
      </p:sp>
    </p:spTree>
    <p:extLst>
      <p:ext uri="{BB962C8B-B14F-4D97-AF65-F5344CB8AC3E}">
        <p14:creationId xmlns:p14="http://schemas.microsoft.com/office/powerpoint/2010/main" val="149010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196752"/>
            <a:ext cx="51125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Exclude plots with age &lt; 5 or activity last 5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vol-5 = </a:t>
            </a:r>
            <a:r>
              <a:rPr lang="en-US" dirty="0" err="1" smtClean="0"/>
              <a:t>totvol</a:t>
            </a:r>
            <a:r>
              <a:rPr lang="en-US" dirty="0" smtClean="0"/>
              <a:t> – incr_5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ge = age -5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Classify according to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region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bonitet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species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vol-5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Totvol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as input to </a:t>
            </a:r>
            <a:r>
              <a:rPr lang="en-US" dirty="0" err="1"/>
              <a:t>Bayesean</a:t>
            </a:r>
            <a:r>
              <a:rPr lang="en-US" dirty="0"/>
              <a:t> procedure for </a:t>
            </a:r>
            <a:r>
              <a:rPr lang="en-US" dirty="0" smtClean="0"/>
              <a:t>estimating transitions probabilities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(can also be used as “initial state”)</a:t>
            </a:r>
            <a:endParaRPr lang="en-US" dirty="0"/>
          </a:p>
          <a:p>
            <a:pPr lvl="1"/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4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508473"/>
              </p:ext>
            </p:extLst>
          </p:nvPr>
        </p:nvGraphicFramePr>
        <p:xfrm>
          <a:off x="323528" y="404664"/>
          <a:ext cx="8712968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963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2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48868"/>
              </p:ext>
            </p:extLst>
          </p:nvPr>
        </p:nvGraphicFramePr>
        <p:xfrm>
          <a:off x="539550" y="116639"/>
          <a:ext cx="8352929" cy="7617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52"/>
                <a:gridCol w="926589"/>
                <a:gridCol w="1785047"/>
                <a:gridCol w="654063"/>
                <a:gridCol w="654063"/>
                <a:gridCol w="654063"/>
                <a:gridCol w="654063"/>
                <a:gridCol w="654063"/>
                <a:gridCol w="654063"/>
                <a:gridCol w="654063"/>
              </a:tblGrid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Site class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Avg. production In site class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Prod1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Prod2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m3/ha,year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Prod1= the average production  over 100 years if one </a:t>
                      </a:r>
                      <a:r>
                        <a:rPr lang="en-US" sz="900" u="none" strike="noStrike" dirty="0" err="1">
                          <a:effectLst/>
                        </a:rPr>
                        <a:t>hectar</a:t>
                      </a:r>
                      <a:r>
                        <a:rPr lang="en-US" sz="900" u="none" strike="noStrike" dirty="0">
                          <a:effectLst/>
                        </a:rPr>
                        <a:t> in introduced into the model as bare land (to be regenerated) year 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71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</a:tr>
              <a:tr h="224712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Prod2= the average production  over 100 years if one </a:t>
                      </a:r>
                      <a:r>
                        <a:rPr lang="en-US" sz="900" u="none" strike="noStrike" dirty="0" err="1">
                          <a:effectLst/>
                        </a:rPr>
                        <a:t>hectar</a:t>
                      </a:r>
                      <a:r>
                        <a:rPr lang="en-US" sz="900" u="none" strike="noStrike" dirty="0">
                          <a:effectLst/>
                        </a:rPr>
                        <a:t> in introduced into the model directly in the second volume class.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3" marR="7543" marT="75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8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982370"/>
              </p:ext>
            </p:extLst>
          </p:nvPr>
        </p:nvGraphicFramePr>
        <p:xfrm>
          <a:off x="395536" y="476672"/>
          <a:ext cx="8424936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08304" y="47251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66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Harvest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3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770</Words>
  <Application>Microsoft Office PowerPoint</Application>
  <PresentationFormat>On-screen Show (4:3)</PresentationFormat>
  <Paragraphs>653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“The Swedish Case Study”</vt:lpstr>
      <vt:lpstr>Input data</vt:lpstr>
      <vt:lpstr>Structure</vt:lpstr>
      <vt:lpstr>Classes</vt:lpstr>
      <vt:lpstr>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Swedish Case Study”</dc:title>
  <dc:creator>Ola Sallnäs</dc:creator>
  <cp:lastModifiedBy>Petter Ola Sallnaes</cp:lastModifiedBy>
  <cp:revision>14</cp:revision>
  <dcterms:created xsi:type="dcterms:W3CDTF">2012-12-11T11:13:37Z</dcterms:created>
  <dcterms:modified xsi:type="dcterms:W3CDTF">2014-06-13T14:02:10Z</dcterms:modified>
</cp:coreProperties>
</file>