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64" r:id="rId2"/>
    <p:sldMasterId id="2147483776" r:id="rId3"/>
  </p:sldMasterIdLst>
  <p:notesMasterIdLst>
    <p:notesMasterId r:id="rId17"/>
  </p:notesMasterIdLst>
  <p:sldIdLst>
    <p:sldId id="281" r:id="rId4"/>
    <p:sldId id="288" r:id="rId5"/>
    <p:sldId id="291" r:id="rId6"/>
    <p:sldId id="287" r:id="rId7"/>
    <p:sldId id="292" r:id="rId8"/>
    <p:sldId id="294" r:id="rId9"/>
    <p:sldId id="296" r:id="rId10"/>
    <p:sldId id="297" r:id="rId11"/>
    <p:sldId id="298" r:id="rId12"/>
    <p:sldId id="283" r:id="rId13"/>
    <p:sldId id="300" r:id="rId14"/>
    <p:sldId id="299" r:id="rId15"/>
    <p:sldId id="289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BE31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18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786" y="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F25487C-C25E-4E9B-8039-853F6890366F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1E9A441-4329-4D21-8FC1-9BBE46795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8255" indent="-291636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66546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33164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99782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EF0526-C869-45FB-9F43-F564D68F1BD6}" type="slidenum">
              <a:rPr lang="en-GB" altLang="sv-SE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GB" altLang="sv-S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3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8255" indent="-291636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66546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33164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99782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EF0526-C869-45FB-9F43-F564D68F1BD6}" type="slidenum">
              <a:rPr lang="en-GB" altLang="sv-SE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GB" altLang="sv-S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4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9A441-4329-4D21-8FC1-9BBE467951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8255" indent="-291636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66546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33164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99782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EF0526-C869-45FB-9F43-F564D68F1BD6}" type="slidenum">
              <a:rPr lang="en-GB" altLang="sv-SE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sv-S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8255" indent="-291636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66546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33164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99782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EF0526-C869-45FB-9F43-F564D68F1BD6}" type="slidenum">
              <a:rPr lang="en-GB" altLang="sv-SE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GB" altLang="sv-S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8255" indent="-291636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66546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33164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99782" indent="-233309"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EF0526-C869-45FB-9F43-F564D68F1BD6}" type="slidenum">
              <a:rPr lang="en-GB" altLang="sv-SE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GB" altLang="sv-S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981075"/>
            <a:ext cx="12240684" cy="5876925"/>
          </a:xfrm>
          <a:prstGeom prst="rect">
            <a:avLst/>
          </a:prstGeom>
          <a:solidFill>
            <a:srgbClr val="0F5494"/>
          </a:solidFill>
          <a:ln w="25400">
            <a:solidFill>
              <a:srgbClr val="0F5494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1" y="258764"/>
            <a:ext cx="1915583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5689600" y="6659563"/>
            <a:ext cx="814917" cy="215900"/>
          </a:xfrm>
          <a:prstGeom prst="rect">
            <a:avLst/>
          </a:prstGeom>
          <a:solidFill>
            <a:srgbClr val="133176"/>
          </a:solidFill>
          <a:ln w="9525">
            <a:solidFill>
              <a:srgbClr val="133176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27651" y="2565401"/>
            <a:ext cx="6720416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fr-BE" noProof="0" smtClean="0"/>
              <a:t>Title</a:t>
            </a:r>
            <a:endParaRPr lang="en-GB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14917" y="3716339"/>
            <a:ext cx="11377083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fr-BE" noProof="0" smtClean="0"/>
              <a:t>Subtitle</a:t>
            </a:r>
            <a:endParaRPr lang="en-GB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FFFFFF"/>
                </a:solidFill>
                <a:latin typeface="Verdana"/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Verdana"/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A778B94-25B0-48A4-A864-C0E796BEFADD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51729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3AEE-D3C6-44CE-987D-A73BF5B9DA94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1123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339850"/>
            <a:ext cx="2762249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339850"/>
            <a:ext cx="8089900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BB794-9FD7-4B05-806B-6A34412CF97C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75133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JRC_Slides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85" y="6461126"/>
            <a:ext cx="8170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95726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5" name="Picture 10" descr="JRC_Slides_Logo_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58764"/>
            <a:ext cx="191346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9600" y="1612256"/>
            <a:ext cx="10492800" cy="43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A51C-74EB-45E3-8F24-A01EC4746E20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D55099A-9B14-4354-B01C-FC1C626D6A1B}" type="datetime3">
              <a:rPr lang="en-US"/>
              <a:pPr>
                <a:defRPr/>
              </a:pPr>
              <a:t>13 June 2014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12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6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7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1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65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3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E958E-2D5F-4713-AD84-F27F67AE28C6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244108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35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08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5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61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45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3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4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03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C40E7-57FA-4A0B-833E-7B28F1E89380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3760556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81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696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45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47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92376"/>
            <a:ext cx="53848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492376"/>
            <a:ext cx="53848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9872-CB26-4592-9F3C-0DB5F6F45099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31103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73B2-CD83-44B1-81D6-F52D180E456B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31987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CA9E3-B6F0-4AA7-854E-396086C63784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219511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58BBA-452E-430E-A1E2-597DE7ACBE78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219567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42ED-5921-4B92-8648-4DD4D0A5D378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41283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MS PGothic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727FC-BD4A-4813-AD89-C1FA3C442506}" type="slidenum">
              <a:rPr lang="en-GB" altLang="sv-SE"/>
              <a:pPr>
                <a:defRPr/>
              </a:pPr>
              <a:t>‹#›</a:t>
            </a:fld>
            <a:endParaRPr lang="en-GB" altLang="sv-SE" dirty="0"/>
          </a:p>
        </p:txBody>
      </p:sp>
    </p:spTree>
    <p:extLst>
      <p:ext uri="{BB962C8B-B14F-4D97-AF65-F5344CB8AC3E}">
        <p14:creationId xmlns:p14="http://schemas.microsoft.com/office/powerpoint/2010/main" val="2097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339850"/>
            <a:ext cx="10972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492376"/>
            <a:ext cx="109728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sv-SE" smtClean="0"/>
              <a:t>Second level</a:t>
            </a:r>
            <a:endParaRPr lang="en-GB" altLang="sv-SE" smtClean="0"/>
          </a:p>
          <a:p>
            <a:pPr lvl="1"/>
            <a:r>
              <a:rPr lang="en-GB" altLang="sv-SE" smtClean="0"/>
              <a:t>Third level</a:t>
            </a:r>
          </a:p>
          <a:p>
            <a:pPr lvl="2"/>
            <a:r>
              <a:rPr lang="en-GB" altLang="sv-SE" smtClean="0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Draft v1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397555-8F6E-40AC-A3D2-7018FA5732F9}" type="slidenum">
              <a:rPr lang="en-GB" altLang="sv-S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sv-SE" dirty="0"/>
          </a:p>
        </p:txBody>
      </p:sp>
      <p:pic>
        <p:nvPicPr>
          <p:cNvPr id="3079" name="Picture 10" descr="JRC_Slides_Footer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85" y="6524626"/>
            <a:ext cx="81703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1"/>
            <a:ext cx="12192000" cy="836613"/>
          </a:xfrm>
          <a:prstGeom prst="rect">
            <a:avLst/>
          </a:prstGeom>
          <a:solidFill>
            <a:srgbClr val="37ACDE"/>
          </a:solidFill>
          <a:ln>
            <a:solidFill>
              <a:srgbClr val="37ACD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081" name="Picture 10" descr="JRC_Slides_Logo_EN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88914"/>
            <a:ext cx="191346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4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MS PGothic" pitchFamily="34" charset="-128"/>
          <a:cs typeface="MS PGothic" charset="0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MS PGothic" pitchFamily="34" charset="-128"/>
          <a:cs typeface="MS PGothic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MS PGothic" pitchFamily="34" charset="-128"/>
          <a:cs typeface="MS PGothic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MS PGothic" pitchFamily="34" charset="-128"/>
          <a:cs typeface="MS PGothic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MS PGothic" pitchFamily="34" charset="-128"/>
          <a:cs typeface="MS PGothic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8C6-AD86-4927-A904-B685E518B9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5299-8DD7-496D-A1E0-63809ADAB4C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6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12939"/>
            <a:ext cx="62865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Forests and </a:t>
            </a:r>
            <a:r>
              <a:rPr lang="en-US" sz="2400" b="1" kern="0" dirty="0" smtClean="0">
                <a:solidFill>
                  <a:srgbClr val="FFFFFF"/>
                </a:solidFill>
              </a:rPr>
              <a:t>the Bioeconomy 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1" name="Kuva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814" y="4945626"/>
            <a:ext cx="747483" cy="717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98" y="5537942"/>
            <a:ext cx="710379" cy="64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32" y="5537942"/>
            <a:ext cx="1396181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93" y="6399299"/>
            <a:ext cx="1289716" cy="29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4618703"/>
            <a:ext cx="627728" cy="60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slulogoT_eng_3cm_gronrod_suede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957042"/>
            <a:ext cx="946202" cy="90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logo-metla-260px_finlande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11" y="6181415"/>
            <a:ext cx="1225960" cy="21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55" y="5859678"/>
            <a:ext cx="1966453" cy="400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65766" y="1965228"/>
            <a:ext cx="7952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Matrix modelling i</a:t>
            </a:r>
            <a:r>
              <a:rPr lang="en-US" sz="3200" dirty="0" smtClean="0">
                <a:solidFill>
                  <a:srgbClr val="008000"/>
                </a:solidFill>
              </a:rPr>
              <a:t>n the policy context</a:t>
            </a:r>
            <a:endParaRPr lang="en-US" sz="3200" dirty="0" smtClean="0">
              <a:solidFill>
                <a:srgbClr val="008000"/>
              </a:solidFill>
            </a:endParaRPr>
          </a:p>
          <a:p>
            <a:pPr algn="ctr"/>
            <a:endParaRPr lang="en-US" sz="3200" dirty="0" smtClean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3431" y="2966754"/>
            <a:ext cx="2737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Ola </a:t>
            </a:r>
            <a:r>
              <a:rPr lang="en-US" sz="1600" dirty="0" err="1" smtClean="0"/>
              <a:t>Salln</a:t>
            </a:r>
            <a:r>
              <a:rPr lang="sv-SE" sz="1600" dirty="0" smtClean="0"/>
              <a:t>äs</a:t>
            </a:r>
          </a:p>
          <a:p>
            <a:pPr algn="ctr"/>
            <a:endParaRPr lang="sv-SE" sz="1600" dirty="0"/>
          </a:p>
          <a:p>
            <a:pPr algn="ctr"/>
            <a:endParaRPr lang="sv-SE" sz="1600" dirty="0" smtClean="0"/>
          </a:p>
          <a:p>
            <a:pPr algn="ctr"/>
            <a:r>
              <a:rPr lang="en-US" sz="1600" dirty="0" smtClean="0"/>
              <a:t>SC14 work-shop in </a:t>
            </a:r>
            <a:r>
              <a:rPr lang="en-US" sz="1600" dirty="0" err="1" smtClean="0"/>
              <a:t>Ispra</a:t>
            </a:r>
            <a:endParaRPr lang="en-US" sz="1600" dirty="0" smtClean="0"/>
          </a:p>
          <a:p>
            <a:pPr algn="ctr"/>
            <a:r>
              <a:rPr lang="en-US" sz="1600" dirty="0" smtClean="0"/>
              <a:t>June 17-18, 2014 </a:t>
            </a:r>
            <a:endParaRPr lang="en-US" sz="1600" dirty="0"/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877" y="1428749"/>
            <a:ext cx="14192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253" y="3375350"/>
            <a:ext cx="7524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66028"/>
            <a:ext cx="1314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12939"/>
            <a:ext cx="62865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Forests and </a:t>
            </a:r>
            <a:r>
              <a:rPr lang="en-US" sz="2400" b="1" kern="0" dirty="0" smtClean="0">
                <a:solidFill>
                  <a:srgbClr val="FFFFFF"/>
                </a:solidFill>
              </a:rPr>
              <a:t>the Bioeconomy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0350" y="3974471"/>
            <a:ext cx="4432300" cy="25930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>
                <a:solidFill>
                  <a:srgbClr val="FFFFFF"/>
                </a:solidFill>
              </a:rPr>
              <a:t>Ragnar Jonsson</a:t>
            </a:r>
            <a:r>
              <a:rPr lang="en-US" sz="1250" i="1" kern="0" dirty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Francesca Rinaldi,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Giulia Fiorese,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Matti Flinkman,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Sarah Mubareka,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Roberto Pilli,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Minna Raty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Ola Sallnäs 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 smtClean="0">
                <a:solidFill>
                  <a:srgbClr val="FFFFFF"/>
                </a:solidFill>
              </a:rPr>
              <a:t>Richard </a:t>
            </a:r>
            <a:r>
              <a:rPr lang="en-US" sz="1250" b="1" i="1" kern="0" dirty="0">
                <a:solidFill>
                  <a:srgbClr val="FFFFFF"/>
                </a:solidFill>
              </a:rPr>
              <a:t>Sikkema</a:t>
            </a:r>
            <a:r>
              <a:rPr lang="en-US" sz="1250" i="1" kern="0" dirty="0">
                <a:solidFill>
                  <a:srgbClr val="FFFFFF"/>
                </a:solidFill>
              </a:rPr>
              <a:t>.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Joint Research Centre,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Institute for Environment and Sustainability,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Forest Resources and Climate Unit.</a:t>
            </a:r>
          </a:p>
        </p:txBody>
      </p:sp>
      <p:grpSp>
        <p:nvGrpSpPr>
          <p:cNvPr id="4" name="Canvas 475"/>
          <p:cNvGrpSpPr/>
          <p:nvPr/>
        </p:nvGrpSpPr>
        <p:grpSpPr>
          <a:xfrm>
            <a:off x="3014662" y="1209368"/>
            <a:ext cx="6162675" cy="5358121"/>
            <a:chOff x="0" y="0"/>
            <a:chExt cx="6162675" cy="401002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6162675" cy="401002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8450" y="361950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450" y="548005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8450" y="711200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8450" y="897255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8450" y="1083310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8450" y="1269365"/>
              <a:ext cx="1485265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8450" y="1456055"/>
              <a:ext cx="1485265" cy="571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5275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8955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83590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59815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314450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567815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780540" y="36512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98450" y="1432560"/>
              <a:ext cx="1591945" cy="52705"/>
            </a:xfrm>
            <a:custGeom>
              <a:avLst/>
              <a:gdLst>
                <a:gd name="T0" fmla="*/ 0 w 2507"/>
                <a:gd name="T1" fmla="*/ 37 h 83"/>
                <a:gd name="T2" fmla="*/ 2438 w 2507"/>
                <a:gd name="T3" fmla="*/ 37 h 83"/>
                <a:gd name="T4" fmla="*/ 2438 w 2507"/>
                <a:gd name="T5" fmla="*/ 46 h 83"/>
                <a:gd name="T6" fmla="*/ 0 w 2507"/>
                <a:gd name="T7" fmla="*/ 46 h 83"/>
                <a:gd name="T8" fmla="*/ 0 w 2507"/>
                <a:gd name="T9" fmla="*/ 37 h 83"/>
                <a:gd name="T10" fmla="*/ 2424 w 2507"/>
                <a:gd name="T11" fmla="*/ 0 h 83"/>
                <a:gd name="T12" fmla="*/ 2507 w 2507"/>
                <a:gd name="T13" fmla="*/ 41 h 83"/>
                <a:gd name="T14" fmla="*/ 2424 w 2507"/>
                <a:gd name="T15" fmla="*/ 83 h 83"/>
                <a:gd name="T16" fmla="*/ 2424 w 250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7" h="83">
                  <a:moveTo>
                    <a:pt x="0" y="37"/>
                  </a:moveTo>
                  <a:lnTo>
                    <a:pt x="2438" y="37"/>
                  </a:lnTo>
                  <a:lnTo>
                    <a:pt x="2438" y="46"/>
                  </a:lnTo>
                  <a:lnTo>
                    <a:pt x="0" y="46"/>
                  </a:lnTo>
                  <a:lnTo>
                    <a:pt x="0" y="37"/>
                  </a:lnTo>
                  <a:close/>
                  <a:moveTo>
                    <a:pt x="2424" y="0"/>
                  </a:moveTo>
                  <a:lnTo>
                    <a:pt x="2507" y="41"/>
                  </a:lnTo>
                  <a:lnTo>
                    <a:pt x="2424" y="83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415540" y="36385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15540" y="55054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415540" y="71247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15540" y="89852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415540" y="108458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15540" y="127063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415540" y="145796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41236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4477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0004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17563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30270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8490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96995" y="367030"/>
              <a:ext cx="6350" cy="109410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15540" y="1434465"/>
              <a:ext cx="1590675" cy="52705"/>
            </a:xfrm>
            <a:custGeom>
              <a:avLst/>
              <a:gdLst>
                <a:gd name="T0" fmla="*/ 0 w 2505"/>
                <a:gd name="T1" fmla="*/ 37 h 83"/>
                <a:gd name="T2" fmla="*/ 2436 w 2505"/>
                <a:gd name="T3" fmla="*/ 37 h 83"/>
                <a:gd name="T4" fmla="*/ 2436 w 2505"/>
                <a:gd name="T5" fmla="*/ 47 h 83"/>
                <a:gd name="T6" fmla="*/ 0 w 2505"/>
                <a:gd name="T7" fmla="*/ 47 h 83"/>
                <a:gd name="T8" fmla="*/ 0 w 2505"/>
                <a:gd name="T9" fmla="*/ 37 h 83"/>
                <a:gd name="T10" fmla="*/ 2422 w 2505"/>
                <a:gd name="T11" fmla="*/ 0 h 83"/>
                <a:gd name="T12" fmla="*/ 2505 w 2505"/>
                <a:gd name="T13" fmla="*/ 42 h 83"/>
                <a:gd name="T14" fmla="*/ 2422 w 2505"/>
                <a:gd name="T15" fmla="*/ 83 h 83"/>
                <a:gd name="T16" fmla="*/ 2422 w 2505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5" h="83">
                  <a:moveTo>
                    <a:pt x="0" y="37"/>
                  </a:moveTo>
                  <a:lnTo>
                    <a:pt x="2436" y="37"/>
                  </a:lnTo>
                  <a:lnTo>
                    <a:pt x="2436" y="47"/>
                  </a:lnTo>
                  <a:lnTo>
                    <a:pt x="0" y="47"/>
                  </a:lnTo>
                  <a:lnTo>
                    <a:pt x="0" y="37"/>
                  </a:lnTo>
                  <a:close/>
                  <a:moveTo>
                    <a:pt x="2422" y="0"/>
                  </a:moveTo>
                  <a:lnTo>
                    <a:pt x="2505" y="42"/>
                  </a:lnTo>
                  <a:lnTo>
                    <a:pt x="2422" y="83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404995" y="37592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404995" y="56197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404995" y="72390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404995" y="91122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404995" y="109728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04995" y="1283335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404995" y="1469390"/>
              <a:ext cx="1484630" cy="63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401820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34865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889500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165090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419725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674995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886450" y="379095"/>
              <a:ext cx="6350" cy="109347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4404995" y="1446530"/>
              <a:ext cx="1590675" cy="52070"/>
            </a:xfrm>
            <a:custGeom>
              <a:avLst/>
              <a:gdLst>
                <a:gd name="T0" fmla="*/ 0 w 2505"/>
                <a:gd name="T1" fmla="*/ 36 h 82"/>
                <a:gd name="T2" fmla="*/ 2436 w 2505"/>
                <a:gd name="T3" fmla="*/ 36 h 82"/>
                <a:gd name="T4" fmla="*/ 2436 w 2505"/>
                <a:gd name="T5" fmla="*/ 46 h 82"/>
                <a:gd name="T6" fmla="*/ 0 w 2505"/>
                <a:gd name="T7" fmla="*/ 46 h 82"/>
                <a:gd name="T8" fmla="*/ 0 w 2505"/>
                <a:gd name="T9" fmla="*/ 36 h 82"/>
                <a:gd name="T10" fmla="*/ 2422 w 2505"/>
                <a:gd name="T11" fmla="*/ 0 h 82"/>
                <a:gd name="T12" fmla="*/ 2505 w 2505"/>
                <a:gd name="T13" fmla="*/ 41 h 82"/>
                <a:gd name="T14" fmla="*/ 2422 w 2505"/>
                <a:gd name="T15" fmla="*/ 82 h 82"/>
                <a:gd name="T16" fmla="*/ 2422 w 250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5" h="82">
                  <a:moveTo>
                    <a:pt x="0" y="36"/>
                  </a:moveTo>
                  <a:lnTo>
                    <a:pt x="2436" y="36"/>
                  </a:lnTo>
                  <a:lnTo>
                    <a:pt x="2436" y="46"/>
                  </a:lnTo>
                  <a:lnTo>
                    <a:pt x="0" y="46"/>
                  </a:lnTo>
                  <a:lnTo>
                    <a:pt x="0" y="36"/>
                  </a:lnTo>
                  <a:close/>
                  <a:moveTo>
                    <a:pt x="2422" y="0"/>
                  </a:moveTo>
                  <a:lnTo>
                    <a:pt x="2505" y="41"/>
                  </a:lnTo>
                  <a:lnTo>
                    <a:pt x="2422" y="82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76885" y="1608060"/>
              <a:ext cx="913765" cy="40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GB" sz="11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X=state</a:t>
              </a:r>
              <a:endParaRPr lang="en-US" sz="110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721985" y="1787525"/>
              <a:ext cx="264160" cy="40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GB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  <a:endParaRPr lang="en-US" sz="110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44675" y="2075180"/>
              <a:ext cx="1816100" cy="47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GB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next state   =    P*A*X  </a:t>
              </a:r>
              <a:endParaRPr lang="en-US" sz="110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7630" y="2493646"/>
              <a:ext cx="4217035" cy="1506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 : updated every simulation period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P: transition probability, constant over </a:t>
              </a:r>
              <a:r>
                <a:rPr lang="en-GB" sz="1100" dirty="0" smtClean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 (climate change ?)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 : controlled by the user 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marR="0" indent="-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can </a:t>
              </a:r>
              <a:r>
                <a:rPr lang="en-GB" sz="11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vary </a:t>
              </a:r>
              <a:r>
                <a:rPr lang="en-GB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over time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marR="0" indent="-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can differ between factor combinations (“forest types”)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marR="0" indent="-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can respond to an external rationality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marR="0" indent="-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CC996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34565" y="1611098"/>
              <a:ext cx="1699260" cy="40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GB" sz="11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A=Activities probability</a:t>
              </a:r>
              <a:endParaRPr lang="en-US" sz="110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227830" y="1606686"/>
              <a:ext cx="1811020" cy="40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indent="228600" algn="just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GB" sz="11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P=transition probability</a:t>
              </a:r>
              <a:endParaRPr lang="en-US" sz="1100">
                <a:solidFill>
                  <a:srgbClr val="CC99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485" y="1798813"/>
            <a:ext cx="27620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matrices are separate for the “</a:t>
            </a:r>
            <a:r>
              <a:rPr lang="en-US" sz="1400" dirty="0" err="1" smtClean="0"/>
              <a:t>areanas</a:t>
            </a:r>
            <a:r>
              <a:rPr lang="en-US" sz="1400" dirty="0" smtClean="0"/>
              <a:t>”, but can be similar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12939"/>
            <a:ext cx="62865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Forests and </a:t>
            </a:r>
            <a:r>
              <a:rPr lang="en-US" sz="2400" b="1" kern="0" dirty="0" smtClean="0">
                <a:solidFill>
                  <a:srgbClr val="FFFFFF"/>
                </a:solidFill>
              </a:rPr>
              <a:t>the Bioeconomy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0350" y="3974471"/>
            <a:ext cx="4432300" cy="25930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>
                <a:solidFill>
                  <a:srgbClr val="FFFFFF"/>
                </a:solidFill>
              </a:rPr>
              <a:t>Ragnar Jonsson</a:t>
            </a:r>
            <a:r>
              <a:rPr lang="en-US" sz="1250" i="1" kern="0" dirty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Francesca Rinaldi,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Giulia Fiorese,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Matti Flinkman,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Sarah Mubareka,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Roberto Pilli,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Minna Raty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Ola Sallnäs 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 smtClean="0">
                <a:solidFill>
                  <a:srgbClr val="FFFFFF"/>
                </a:solidFill>
              </a:rPr>
              <a:t>Richard </a:t>
            </a:r>
            <a:r>
              <a:rPr lang="en-US" sz="1250" b="1" i="1" kern="0" dirty="0">
                <a:solidFill>
                  <a:srgbClr val="FFFFFF"/>
                </a:solidFill>
              </a:rPr>
              <a:t>Sikkema</a:t>
            </a:r>
            <a:r>
              <a:rPr lang="en-US" sz="1250" i="1" kern="0" dirty="0">
                <a:solidFill>
                  <a:srgbClr val="FFFFFF"/>
                </a:solidFill>
              </a:rPr>
              <a:t>.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Joint Research Centre,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Institute for Environment and Sustainability,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Forest Resources and Climate Unit.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3044172" y="1292179"/>
            <a:ext cx="5227356" cy="4884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9476" y="138610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Nilsson et al., 1992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966912"/>
            <a:ext cx="57340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Up Arrow 1"/>
          <p:cNvSpPr/>
          <p:nvPr/>
        </p:nvSpPr>
        <p:spPr bwMode="auto">
          <a:xfrm>
            <a:off x="6902246" y="4965290"/>
            <a:ext cx="137651" cy="570271"/>
          </a:xfrm>
          <a:prstGeom prst="up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F5494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0392" y="5609764"/>
            <a:ext cx="3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5437" y="5535561"/>
            <a:ext cx="3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812339" y="4965289"/>
            <a:ext cx="137651" cy="570271"/>
          </a:xfrm>
          <a:prstGeom prst="up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F5494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2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12939"/>
            <a:ext cx="62865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Forests and </a:t>
            </a:r>
            <a:r>
              <a:rPr lang="en-US" sz="2400" b="1" kern="0" dirty="0" smtClean="0">
                <a:solidFill>
                  <a:srgbClr val="FFFFFF"/>
                </a:solidFill>
              </a:rPr>
              <a:t>the Bioeconomy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0350" y="3974471"/>
            <a:ext cx="4432300" cy="25930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>
                <a:solidFill>
                  <a:srgbClr val="FFFFFF"/>
                </a:solidFill>
              </a:rPr>
              <a:t>Ragnar Jonsson</a:t>
            </a:r>
            <a:r>
              <a:rPr lang="en-US" sz="1250" i="1" kern="0" dirty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Francesca Rinaldi,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Giulia Fiorese,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Matti Flinkman,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Sarah Mubareka,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Roberto Pilli,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Minna Raty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Ola Sallnäs 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 smtClean="0">
                <a:solidFill>
                  <a:srgbClr val="FFFFFF"/>
                </a:solidFill>
              </a:rPr>
              <a:t>Richard </a:t>
            </a:r>
            <a:r>
              <a:rPr lang="en-US" sz="1250" b="1" i="1" kern="0" dirty="0">
                <a:solidFill>
                  <a:srgbClr val="FFFFFF"/>
                </a:solidFill>
              </a:rPr>
              <a:t>Sikkema</a:t>
            </a:r>
            <a:r>
              <a:rPr lang="en-US" sz="1250" i="1" kern="0" dirty="0">
                <a:solidFill>
                  <a:srgbClr val="FFFFFF"/>
                </a:solidFill>
              </a:rPr>
              <a:t>.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Joint Research Centre,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Institute for Environment and Sustainability,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Forest Resources and Climate Unit.</a:t>
            </a:r>
          </a:p>
        </p:txBody>
      </p:sp>
    </p:spTree>
    <p:extLst>
      <p:ext uri="{BB962C8B-B14F-4D97-AF65-F5344CB8AC3E}">
        <p14:creationId xmlns:p14="http://schemas.microsoft.com/office/powerpoint/2010/main" val="1329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084" y="3514096"/>
            <a:ext cx="62865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</a:rPr>
              <a:t>Forests and </a:t>
            </a:r>
            <a:r>
              <a:rPr lang="en-US" sz="2400" b="1" kern="0" dirty="0" smtClean="0">
                <a:solidFill>
                  <a:srgbClr val="FFFFFF"/>
                </a:solidFill>
              </a:rPr>
              <a:t>the Bioeconomy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0350" y="3974471"/>
            <a:ext cx="4432300" cy="25930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>
                <a:solidFill>
                  <a:srgbClr val="FFFFFF"/>
                </a:solidFill>
              </a:rPr>
              <a:t>Ragnar Jonsson</a:t>
            </a:r>
            <a:r>
              <a:rPr lang="en-US" sz="1250" i="1" kern="0" dirty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Francesca Rinaldi,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Giulia Fiorese,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Matti Flinkman,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Sarah Mubareka,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Roberto Pilli,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Minna Raty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Ola Sallnäs </a:t>
            </a:r>
            <a:r>
              <a:rPr lang="en-US" sz="1250" i="1" kern="0" dirty="0" smtClean="0">
                <a:solidFill>
                  <a:srgbClr val="FFFFFF"/>
                </a:solidFill>
              </a:rPr>
              <a:t>,</a:t>
            </a: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b="1" i="1" kern="0" dirty="0" smtClean="0">
                <a:solidFill>
                  <a:srgbClr val="FFFFFF"/>
                </a:solidFill>
              </a:rPr>
              <a:t>Richard </a:t>
            </a:r>
            <a:r>
              <a:rPr lang="en-US" sz="1250" b="1" i="1" kern="0" dirty="0">
                <a:solidFill>
                  <a:srgbClr val="FFFFFF"/>
                </a:solidFill>
              </a:rPr>
              <a:t>Sikkema</a:t>
            </a:r>
            <a:r>
              <a:rPr lang="en-US" sz="1250" i="1" kern="0" dirty="0">
                <a:solidFill>
                  <a:srgbClr val="FFFFFF"/>
                </a:solidFill>
              </a:rPr>
              <a:t>. 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50" i="1" kern="0" dirty="0">
              <a:solidFill>
                <a:srgbClr val="FFFFFF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Joint Research Centre,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Institute for Environment and Sustainability,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" i="1" kern="0" dirty="0">
                <a:solidFill>
                  <a:srgbClr val="FFFFFF"/>
                </a:solidFill>
              </a:rPr>
              <a:t>Forest Resources and Climate Unit.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5380" y="1841039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EFDM is/should be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5380" y="3100959"/>
            <a:ext cx="3868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Large-scale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for “policy input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source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national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Estimated from NFI-data</a:t>
            </a:r>
          </a:p>
        </p:txBody>
      </p:sp>
    </p:spTree>
    <p:extLst>
      <p:ext uri="{BB962C8B-B14F-4D97-AF65-F5344CB8AC3E}">
        <p14:creationId xmlns:p14="http://schemas.microsoft.com/office/powerpoint/2010/main" val="16836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öger 1"/>
          <p:cNvSpPr/>
          <p:nvPr/>
        </p:nvSpPr>
        <p:spPr>
          <a:xfrm>
            <a:off x="4079876" y="2781300"/>
            <a:ext cx="30956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" name="Upp 2"/>
          <p:cNvSpPr/>
          <p:nvPr/>
        </p:nvSpPr>
        <p:spPr>
          <a:xfrm>
            <a:off x="5448300" y="3141663"/>
            <a:ext cx="287338" cy="431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" name="Upp 3"/>
          <p:cNvSpPr/>
          <p:nvPr/>
        </p:nvSpPr>
        <p:spPr>
          <a:xfrm rot="10800000">
            <a:off x="5448300" y="2276475"/>
            <a:ext cx="287338" cy="431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77" name="textruta 4"/>
          <p:cNvSpPr txBox="1">
            <a:spLocks noChangeArrowheads="1"/>
          </p:cNvSpPr>
          <p:nvPr/>
        </p:nvSpPr>
        <p:spPr bwMode="auto">
          <a:xfrm>
            <a:off x="4440239" y="1773238"/>
            <a:ext cx="228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/>
              <a:t>Biological processes</a:t>
            </a:r>
          </a:p>
        </p:txBody>
      </p:sp>
      <p:sp>
        <p:nvSpPr>
          <p:cNvPr id="3078" name="textruta 6"/>
          <p:cNvSpPr txBox="1">
            <a:spLocks noChangeArrowheads="1"/>
          </p:cNvSpPr>
          <p:nvPr/>
        </p:nvSpPr>
        <p:spPr bwMode="auto">
          <a:xfrm>
            <a:off x="4583113" y="3789363"/>
            <a:ext cx="204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/>
              <a:t>Human processes</a:t>
            </a:r>
          </a:p>
        </p:txBody>
      </p:sp>
      <p:sp>
        <p:nvSpPr>
          <p:cNvPr id="3079" name="textruta 7"/>
          <p:cNvSpPr txBox="1">
            <a:spLocks noChangeArrowheads="1"/>
          </p:cNvSpPr>
          <p:nvPr/>
        </p:nvSpPr>
        <p:spPr bwMode="auto">
          <a:xfrm>
            <a:off x="3000375" y="2708275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/>
              <a:t>State </a:t>
            </a:r>
            <a:r>
              <a:rPr lang="sv-SE" altLang="en-US" sz="2400" baseline="-25000"/>
              <a:t>t</a:t>
            </a:r>
            <a:endParaRPr lang="sv-SE" altLang="en-US" baseline="-25000"/>
          </a:p>
        </p:txBody>
      </p:sp>
      <p:sp>
        <p:nvSpPr>
          <p:cNvPr id="3080" name="textruta 8"/>
          <p:cNvSpPr txBox="1">
            <a:spLocks noChangeArrowheads="1"/>
          </p:cNvSpPr>
          <p:nvPr/>
        </p:nvSpPr>
        <p:spPr bwMode="auto">
          <a:xfrm>
            <a:off x="7391400" y="2708275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/>
              <a:t>State </a:t>
            </a:r>
            <a:r>
              <a:rPr lang="sv-SE" altLang="en-US" sz="2400" baseline="-25000"/>
              <a:t>t+1</a:t>
            </a:r>
            <a:endParaRPr lang="sv-SE" altLang="en-US" baseline="-25000"/>
          </a:p>
        </p:txBody>
      </p:sp>
    </p:spTree>
    <p:extLst>
      <p:ext uri="{BB962C8B-B14F-4D97-AF65-F5344CB8AC3E}">
        <p14:creationId xmlns:p14="http://schemas.microsoft.com/office/powerpoint/2010/main" val="1601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966912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1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3863976" y="15573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3863976" y="21336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863976" y="26368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863976" y="32131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863976" y="3789363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863976" y="436562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863976" y="494188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3863975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46561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55197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64563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73199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81835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890428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863976" y="494188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3863975" y="126841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9409114" y="5013326"/>
            <a:ext cx="56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latin typeface="Tahoma" pitchFamily="34" charset="0"/>
              </a:rPr>
              <a:t>Age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051176" y="8524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latin typeface="Tahoma" pitchFamily="34" charset="0"/>
              </a:rPr>
              <a:t>Volume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771900" y="5100638"/>
            <a:ext cx="492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latin typeface="Tahoma" pitchFamily="34" charset="0"/>
              </a:rPr>
              <a:t>        20         40          60        80        100    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216275" y="1916113"/>
            <a:ext cx="5603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latin typeface="Tahoma" pitchFamily="34" charset="0"/>
              </a:rPr>
              <a:t>400</a:t>
            </a:r>
          </a:p>
          <a:p>
            <a:pPr eaLnBrk="1" hangingPunct="1"/>
            <a:endParaRPr lang="sv-SE" altLang="en-US">
              <a:latin typeface="Tahoma" pitchFamily="34" charset="0"/>
            </a:endParaRPr>
          </a:p>
          <a:p>
            <a:pPr eaLnBrk="1" hangingPunct="1"/>
            <a:r>
              <a:rPr lang="sv-SE" altLang="en-US">
                <a:latin typeface="Tahoma" pitchFamily="34" charset="0"/>
              </a:rPr>
              <a:t>275</a:t>
            </a:r>
          </a:p>
          <a:p>
            <a:pPr eaLnBrk="1" hangingPunct="1"/>
            <a:endParaRPr lang="sv-SE" altLang="en-US">
              <a:latin typeface="Tahoma" pitchFamily="34" charset="0"/>
            </a:endParaRPr>
          </a:p>
          <a:p>
            <a:pPr eaLnBrk="1" hangingPunct="1"/>
            <a:r>
              <a:rPr lang="sv-SE" altLang="en-US">
                <a:latin typeface="Tahoma" pitchFamily="34" charset="0"/>
              </a:rPr>
              <a:t>175</a:t>
            </a:r>
          </a:p>
          <a:p>
            <a:pPr eaLnBrk="1" hangingPunct="1"/>
            <a:endParaRPr lang="sv-SE" altLang="en-US">
              <a:latin typeface="Tahoma" pitchFamily="34" charset="0"/>
            </a:endParaRPr>
          </a:p>
          <a:p>
            <a:pPr eaLnBrk="1" hangingPunct="1"/>
            <a:r>
              <a:rPr lang="sv-SE" altLang="en-US">
                <a:latin typeface="Tahoma" pitchFamily="34" charset="0"/>
              </a:rPr>
              <a:t>100</a:t>
            </a:r>
          </a:p>
          <a:p>
            <a:pPr eaLnBrk="1" hangingPunct="1"/>
            <a:endParaRPr lang="sv-SE" altLang="en-US">
              <a:latin typeface="Tahoma" pitchFamily="34" charset="0"/>
            </a:endParaRPr>
          </a:p>
          <a:p>
            <a:pPr eaLnBrk="1" hangingPunct="1"/>
            <a:r>
              <a:rPr lang="sv-SE" altLang="en-US">
                <a:latin typeface="Tahoma" pitchFamily="34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061" y="2159784"/>
            <a:ext cx="240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</a:rPr>
              <a:t>statespace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The dynamic arena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863976" y="1557338"/>
            <a:ext cx="5400675" cy="3384550"/>
            <a:chOff x="1474" y="981"/>
            <a:chExt cx="3402" cy="2132"/>
          </a:xfrm>
        </p:grpSpPr>
        <p:sp>
          <p:nvSpPr>
            <p:cNvPr id="10260" name="Line 3"/>
            <p:cNvSpPr>
              <a:spLocks noChangeShapeType="1"/>
            </p:cNvSpPr>
            <p:nvPr/>
          </p:nvSpPr>
          <p:spPr bwMode="auto">
            <a:xfrm>
              <a:off x="1474" y="981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1" name="Line 4"/>
            <p:cNvSpPr>
              <a:spLocks noChangeShapeType="1"/>
            </p:cNvSpPr>
            <p:nvPr/>
          </p:nvSpPr>
          <p:spPr bwMode="auto">
            <a:xfrm>
              <a:off x="1474" y="1344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2" name="Line 5"/>
            <p:cNvSpPr>
              <a:spLocks noChangeShapeType="1"/>
            </p:cNvSpPr>
            <p:nvPr/>
          </p:nvSpPr>
          <p:spPr bwMode="auto">
            <a:xfrm>
              <a:off x="1474" y="1661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3" name="Line 6"/>
            <p:cNvSpPr>
              <a:spLocks noChangeShapeType="1"/>
            </p:cNvSpPr>
            <p:nvPr/>
          </p:nvSpPr>
          <p:spPr bwMode="auto">
            <a:xfrm>
              <a:off x="1474" y="2024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4" name="Line 7"/>
            <p:cNvSpPr>
              <a:spLocks noChangeShapeType="1"/>
            </p:cNvSpPr>
            <p:nvPr/>
          </p:nvSpPr>
          <p:spPr bwMode="auto">
            <a:xfrm>
              <a:off x="1474" y="2387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5" name="Line 8"/>
            <p:cNvSpPr>
              <a:spLocks noChangeShapeType="1"/>
            </p:cNvSpPr>
            <p:nvPr/>
          </p:nvSpPr>
          <p:spPr bwMode="auto">
            <a:xfrm>
              <a:off x="1474" y="2750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>
              <a:off x="1474" y="3113"/>
              <a:ext cx="3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 flipV="1">
              <a:off x="1474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 flipV="1">
              <a:off x="1973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 flipV="1">
              <a:off x="2517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 flipV="1">
              <a:off x="3107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71" name="Line 14"/>
            <p:cNvSpPr>
              <a:spLocks noChangeShapeType="1"/>
            </p:cNvSpPr>
            <p:nvPr/>
          </p:nvSpPr>
          <p:spPr bwMode="auto">
            <a:xfrm flipV="1">
              <a:off x="3651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 flipV="1">
              <a:off x="4195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73" name="Line 16"/>
            <p:cNvSpPr>
              <a:spLocks noChangeShapeType="1"/>
            </p:cNvSpPr>
            <p:nvPr/>
          </p:nvSpPr>
          <p:spPr bwMode="auto">
            <a:xfrm flipV="1">
              <a:off x="4649" y="981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74" name="Line 17"/>
            <p:cNvSpPr>
              <a:spLocks noChangeShapeType="1"/>
            </p:cNvSpPr>
            <p:nvPr/>
          </p:nvSpPr>
          <p:spPr bwMode="auto">
            <a:xfrm>
              <a:off x="1474" y="3113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243" name="Line 18"/>
          <p:cNvSpPr>
            <a:spLocks noChangeShapeType="1"/>
          </p:cNvSpPr>
          <p:nvPr/>
        </p:nvSpPr>
        <p:spPr bwMode="auto">
          <a:xfrm flipV="1">
            <a:off x="3863975" y="126841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9409114" y="5013326"/>
            <a:ext cx="56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Age</a:t>
            </a:r>
          </a:p>
        </p:txBody>
      </p:sp>
      <p:sp>
        <p:nvSpPr>
          <p:cNvPr id="10245" name="Text Box 20"/>
          <p:cNvSpPr txBox="1">
            <a:spLocks noChangeArrowheads="1"/>
          </p:cNvSpPr>
          <p:nvPr/>
        </p:nvSpPr>
        <p:spPr bwMode="auto">
          <a:xfrm>
            <a:off x="3051176" y="8524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Volume</a:t>
            </a:r>
          </a:p>
        </p:txBody>
      </p:sp>
      <p:sp>
        <p:nvSpPr>
          <p:cNvPr id="10246" name="Text Box 21"/>
          <p:cNvSpPr txBox="1">
            <a:spLocks noChangeArrowheads="1"/>
          </p:cNvSpPr>
          <p:nvPr/>
        </p:nvSpPr>
        <p:spPr bwMode="auto">
          <a:xfrm>
            <a:off x="3771900" y="5100638"/>
            <a:ext cx="492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        20         40          60        80        100    </a:t>
            </a:r>
          </a:p>
        </p:txBody>
      </p:sp>
      <p:sp>
        <p:nvSpPr>
          <p:cNvPr id="10247" name="Text Box 22"/>
          <p:cNvSpPr txBox="1">
            <a:spLocks noChangeArrowheads="1"/>
          </p:cNvSpPr>
          <p:nvPr/>
        </p:nvSpPr>
        <p:spPr bwMode="auto">
          <a:xfrm>
            <a:off x="3216275" y="1916113"/>
            <a:ext cx="5603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400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275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175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100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0248" name="Line 23"/>
          <p:cNvSpPr>
            <a:spLocks noChangeShapeType="1"/>
          </p:cNvSpPr>
          <p:nvPr/>
        </p:nvSpPr>
        <p:spPr bwMode="auto">
          <a:xfrm flipV="1">
            <a:off x="4367213" y="1196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9" name="Line 24"/>
          <p:cNvSpPr>
            <a:spLocks noChangeShapeType="1"/>
          </p:cNvSpPr>
          <p:nvPr/>
        </p:nvSpPr>
        <p:spPr bwMode="auto">
          <a:xfrm>
            <a:off x="4367214" y="1125538"/>
            <a:ext cx="532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0" name="Line 25"/>
          <p:cNvSpPr>
            <a:spLocks noChangeShapeType="1"/>
          </p:cNvSpPr>
          <p:nvPr/>
        </p:nvSpPr>
        <p:spPr bwMode="auto">
          <a:xfrm>
            <a:off x="9696450" y="11969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1" name="Line 26"/>
          <p:cNvSpPr>
            <a:spLocks noChangeShapeType="1"/>
          </p:cNvSpPr>
          <p:nvPr/>
        </p:nvSpPr>
        <p:spPr bwMode="auto">
          <a:xfrm flipH="1">
            <a:off x="8832850" y="46529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2" name="Line 27"/>
          <p:cNvSpPr>
            <a:spLocks noChangeShapeType="1"/>
          </p:cNvSpPr>
          <p:nvPr/>
        </p:nvSpPr>
        <p:spPr bwMode="auto">
          <a:xfrm flipV="1">
            <a:off x="5016500" y="6921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3" name="Line 28"/>
          <p:cNvSpPr>
            <a:spLocks noChangeShapeType="1"/>
          </p:cNvSpPr>
          <p:nvPr/>
        </p:nvSpPr>
        <p:spPr bwMode="auto">
          <a:xfrm>
            <a:off x="5016500" y="692150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4" name="Line 29"/>
          <p:cNvSpPr>
            <a:spLocks noChangeShapeType="1"/>
          </p:cNvSpPr>
          <p:nvPr/>
        </p:nvSpPr>
        <p:spPr bwMode="auto">
          <a:xfrm>
            <a:off x="10344150" y="692150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5" name="Line 30"/>
          <p:cNvSpPr>
            <a:spLocks noChangeShapeType="1"/>
          </p:cNvSpPr>
          <p:nvPr/>
        </p:nvSpPr>
        <p:spPr bwMode="auto">
          <a:xfrm flipH="1">
            <a:off x="9767888" y="42926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6" name="Text Box 31"/>
          <p:cNvSpPr txBox="1">
            <a:spLocks noChangeArrowheads="1"/>
          </p:cNvSpPr>
          <p:nvPr/>
        </p:nvSpPr>
        <p:spPr bwMode="auto">
          <a:xfrm>
            <a:off x="806887" y="91559"/>
            <a:ext cx="10402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 dirty="0" smtClean="0">
                <a:solidFill>
                  <a:prstClr val="black"/>
                </a:solidFill>
                <a:latin typeface="Tahoma" pitchFamily="34" charset="0"/>
              </a:rPr>
              <a:t>Species, site, owner, behavioural group, ..... </a:t>
            </a:r>
            <a:r>
              <a:rPr lang="sv-SE" altLang="en-US" dirty="0" smtClean="0">
                <a:solidFill>
                  <a:srgbClr val="FF0000"/>
                </a:solidFill>
                <a:latin typeface="Tahoma" pitchFamily="34" charset="0"/>
              </a:rPr>
              <a:t>= ”forest types” based on biology and socio-economics </a:t>
            </a:r>
            <a:endParaRPr lang="sv-SE" altLang="en-US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57" name="Line 32"/>
          <p:cNvSpPr>
            <a:spLocks noChangeShapeType="1"/>
          </p:cNvSpPr>
          <p:nvPr/>
        </p:nvSpPr>
        <p:spPr bwMode="auto">
          <a:xfrm>
            <a:off x="4295776" y="404814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8" name="Line 33"/>
          <p:cNvSpPr>
            <a:spLocks noChangeShapeType="1"/>
          </p:cNvSpPr>
          <p:nvPr/>
        </p:nvSpPr>
        <p:spPr bwMode="auto">
          <a:xfrm>
            <a:off x="4224339" y="404813"/>
            <a:ext cx="3587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9" name="Line 34"/>
          <p:cNvSpPr>
            <a:spLocks noChangeShapeType="1"/>
          </p:cNvSpPr>
          <p:nvPr/>
        </p:nvSpPr>
        <p:spPr bwMode="auto">
          <a:xfrm flipH="1">
            <a:off x="4079875" y="476251"/>
            <a:ext cx="71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932" y="1990507"/>
            <a:ext cx="24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Several “arenas”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defined by the modeler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3863976" y="15573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3863976" y="21336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863976" y="26368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863976" y="32131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863976" y="3789363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863976" y="436562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863976" y="494188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3863975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46561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55197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64563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73199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81835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890428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863976" y="494188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3863975" y="126841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409114" y="5013326"/>
            <a:ext cx="56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Age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051176" y="85248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Volume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771900" y="5100638"/>
            <a:ext cx="492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        20         40          60        80        100    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216275" y="1916113"/>
            <a:ext cx="5603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400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275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175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100</a:t>
            </a:r>
          </a:p>
          <a:p>
            <a:pPr eaLnBrk="1" hangingPunct="1"/>
            <a:endParaRPr lang="sv-SE" altLang="en-US">
              <a:solidFill>
                <a:prstClr val="black"/>
              </a:solidFill>
              <a:latin typeface="Tahoma" pitchFamily="34" charset="0"/>
            </a:endParaRPr>
          </a:p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4079875" y="4437063"/>
            <a:ext cx="547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x11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872039" y="3860801"/>
            <a:ext cx="547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x22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872039" y="3357563"/>
            <a:ext cx="547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x23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5716589" y="3876676"/>
            <a:ext cx="547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x32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735639" y="3357563"/>
            <a:ext cx="547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x33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735639" y="2781301"/>
            <a:ext cx="547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x34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672264" y="3357563"/>
            <a:ext cx="547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x43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672264" y="2781301"/>
            <a:ext cx="547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x44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6600825" y="2205038"/>
            <a:ext cx="547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>
                <a:solidFill>
                  <a:prstClr val="black"/>
                </a:solidFill>
                <a:latin typeface="Tahoma" pitchFamily="34" charset="0"/>
              </a:rPr>
              <a:t>x45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627439" y="5892801"/>
            <a:ext cx="1176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 dirty="0">
                <a:solidFill>
                  <a:srgbClr val="FF0000"/>
                </a:solidFill>
                <a:latin typeface="Tahoma" pitchFamily="34" charset="0"/>
              </a:rPr>
              <a:t>Xii = area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872039" y="307976"/>
            <a:ext cx="24657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altLang="en-US" sz="2000" dirty="0" smtClean="0">
                <a:solidFill>
                  <a:prstClr val="black"/>
                </a:solidFill>
                <a:latin typeface="Tahoma" pitchFamily="34" charset="0"/>
              </a:rPr>
              <a:t> </a:t>
            </a:r>
            <a:r>
              <a:rPr lang="sv-SE" altLang="en-US" sz="2000" dirty="0" smtClean="0">
                <a:solidFill>
                  <a:srgbClr val="FF0000"/>
                </a:solidFill>
                <a:latin typeface="Tahoma" pitchFamily="34" charset="0"/>
              </a:rPr>
              <a:t>Description of state</a:t>
            </a:r>
            <a:endParaRPr lang="sv-SE" alt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3863976" y="15573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863976" y="21336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863976" y="26368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3863976" y="32131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863976" y="3789363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3863976" y="436562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863976" y="494188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V="1">
            <a:off x="3863975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V="1">
            <a:off x="46561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V="1">
            <a:off x="55197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V="1">
            <a:off x="64563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73199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81835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890428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863976" y="494188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3863975" y="126841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9409113" y="5013325"/>
            <a:ext cx="540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Age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051176" y="8524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Volume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771901" y="5100638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        20         40          60        80        100    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3216275" y="1916114"/>
            <a:ext cx="5357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400</a:t>
            </a:r>
          </a:p>
          <a:p>
            <a:endParaRPr lang="sv-SE"/>
          </a:p>
          <a:p>
            <a:r>
              <a:rPr lang="sv-SE"/>
              <a:t>275</a:t>
            </a:r>
          </a:p>
          <a:p>
            <a:endParaRPr lang="sv-SE"/>
          </a:p>
          <a:p>
            <a:r>
              <a:rPr lang="sv-SE"/>
              <a:t>175</a:t>
            </a:r>
          </a:p>
          <a:p>
            <a:endParaRPr lang="sv-SE"/>
          </a:p>
          <a:p>
            <a:r>
              <a:rPr lang="sv-SE"/>
              <a:t>100</a:t>
            </a:r>
          </a:p>
          <a:p>
            <a:endParaRPr lang="sv-SE"/>
          </a:p>
          <a:p>
            <a:r>
              <a:rPr lang="sv-SE"/>
              <a:t>40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524000" y="2699306"/>
            <a:ext cx="1383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dirty="0"/>
              <a:t>A24,B24,C24</a:t>
            </a:r>
            <a:endParaRPr lang="sv-SE" dirty="0"/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816080" y="357226"/>
            <a:ext cx="27376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Axx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>
                <a:solidFill>
                  <a:srgbClr val="FF0000"/>
                </a:solidFill>
              </a:rPr>
              <a:t>= </a:t>
            </a:r>
            <a:r>
              <a:rPr lang="sv-SE" dirty="0" err="1">
                <a:solidFill>
                  <a:srgbClr val="FF0000"/>
                </a:solidFill>
              </a:rPr>
              <a:t>prob</a:t>
            </a:r>
            <a:r>
              <a:rPr lang="sv-SE" dirty="0">
                <a:solidFill>
                  <a:srgbClr val="FF0000"/>
                </a:solidFill>
              </a:rPr>
              <a:t>. </a:t>
            </a:r>
            <a:r>
              <a:rPr lang="sv-SE" dirty="0">
                <a:solidFill>
                  <a:srgbClr val="FF0000"/>
                </a:solidFill>
              </a:rPr>
              <a:t>for  </a:t>
            </a:r>
            <a:r>
              <a:rPr lang="sv-SE" dirty="0" smtClean="0">
                <a:solidFill>
                  <a:srgbClr val="FF0000"/>
                </a:solidFill>
              </a:rPr>
              <a:t>final felling</a:t>
            </a:r>
            <a:endParaRPr lang="sv-SE" dirty="0">
              <a:solidFill>
                <a:srgbClr val="FF0000"/>
              </a:solidFill>
            </a:endParaRPr>
          </a:p>
          <a:p>
            <a:r>
              <a:rPr lang="sv-SE" dirty="0" err="1">
                <a:solidFill>
                  <a:srgbClr val="FF0000"/>
                </a:solidFill>
              </a:rPr>
              <a:t>Bxx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>
                <a:solidFill>
                  <a:srgbClr val="FF0000"/>
                </a:solidFill>
              </a:rPr>
              <a:t>= </a:t>
            </a:r>
            <a:r>
              <a:rPr lang="sv-SE" dirty="0" err="1">
                <a:solidFill>
                  <a:srgbClr val="FF0000"/>
                </a:solidFill>
              </a:rPr>
              <a:t>prob</a:t>
            </a:r>
            <a:r>
              <a:rPr lang="sv-SE" dirty="0">
                <a:solidFill>
                  <a:srgbClr val="FF0000"/>
                </a:solidFill>
              </a:rPr>
              <a:t>. </a:t>
            </a:r>
            <a:r>
              <a:rPr lang="sv-SE" dirty="0">
                <a:solidFill>
                  <a:srgbClr val="FF0000"/>
                </a:solidFill>
              </a:rPr>
              <a:t>for  </a:t>
            </a:r>
            <a:r>
              <a:rPr lang="sv-SE" dirty="0" smtClean="0">
                <a:solidFill>
                  <a:srgbClr val="FF0000"/>
                </a:solidFill>
              </a:rPr>
              <a:t>thinning</a:t>
            </a:r>
            <a:endParaRPr lang="sv-SE" dirty="0">
              <a:solidFill>
                <a:srgbClr val="FF0000"/>
              </a:solidFill>
            </a:endParaRPr>
          </a:p>
          <a:p>
            <a:r>
              <a:rPr lang="sv-SE" dirty="0" err="1">
                <a:solidFill>
                  <a:srgbClr val="FF0000"/>
                </a:solidFill>
              </a:rPr>
              <a:t>Cxx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>
                <a:solidFill>
                  <a:srgbClr val="FF0000"/>
                </a:solidFill>
              </a:rPr>
              <a:t>= </a:t>
            </a:r>
            <a:r>
              <a:rPr lang="sv-SE" dirty="0" err="1">
                <a:solidFill>
                  <a:srgbClr val="FF0000"/>
                </a:solidFill>
              </a:rPr>
              <a:t>prob</a:t>
            </a:r>
            <a:r>
              <a:rPr lang="sv-SE" dirty="0">
                <a:solidFill>
                  <a:srgbClr val="FF0000"/>
                </a:solidFill>
              </a:rPr>
              <a:t>. </a:t>
            </a:r>
            <a:r>
              <a:rPr lang="sv-SE" dirty="0">
                <a:solidFill>
                  <a:srgbClr val="FF0000"/>
                </a:solidFill>
              </a:rPr>
              <a:t>for  </a:t>
            </a:r>
            <a:r>
              <a:rPr lang="sv-SE" dirty="0" smtClean="0">
                <a:solidFill>
                  <a:srgbClr val="FF0000"/>
                </a:solidFill>
              </a:rPr>
              <a:t>no aactivity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150273" y="260033"/>
            <a:ext cx="2634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sz="2000" dirty="0" smtClean="0"/>
              <a:t>Description of activities</a:t>
            </a:r>
            <a:endParaRPr lang="sv-SE" sz="20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216275" y="4653137"/>
            <a:ext cx="933998" cy="36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1728931" y="4825019"/>
            <a:ext cx="1383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dirty="0"/>
              <a:t>A11,B11,C11</a:t>
            </a:r>
            <a:endParaRPr lang="sv-SE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83790" y="2892167"/>
            <a:ext cx="20040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0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3863976" y="15573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863976" y="21336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863976" y="26368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3863976" y="3213100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3863976" y="3789363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863976" y="436562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3863976" y="494188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3863975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46561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551973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64563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73199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8183563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V="1">
            <a:off x="8904288" y="15573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3863976" y="494188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3863975" y="126841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9409113" y="5013325"/>
            <a:ext cx="540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Age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3051176" y="8524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Volume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3771901" y="5100638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        20         40          60        80        100    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3216275" y="1916114"/>
            <a:ext cx="5357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400</a:t>
            </a:r>
          </a:p>
          <a:p>
            <a:endParaRPr lang="sv-SE"/>
          </a:p>
          <a:p>
            <a:r>
              <a:rPr lang="sv-SE"/>
              <a:t>275</a:t>
            </a:r>
          </a:p>
          <a:p>
            <a:endParaRPr lang="sv-SE"/>
          </a:p>
          <a:p>
            <a:r>
              <a:rPr lang="sv-SE"/>
              <a:t>175</a:t>
            </a:r>
          </a:p>
          <a:p>
            <a:endParaRPr lang="sv-SE"/>
          </a:p>
          <a:p>
            <a:r>
              <a:rPr lang="sv-SE"/>
              <a:t>100</a:t>
            </a:r>
          </a:p>
          <a:p>
            <a:endParaRPr lang="sv-SE"/>
          </a:p>
          <a:p>
            <a:r>
              <a:rPr lang="sv-SE"/>
              <a:t>40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4335912" y="265024"/>
            <a:ext cx="4352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sz="2000" dirty="0" smtClean="0">
                <a:solidFill>
                  <a:srgbClr val="FF0000"/>
                </a:solidFill>
              </a:rPr>
              <a:t>Description of dynamics, given activities</a:t>
            </a:r>
            <a:endParaRPr lang="sv-SE" sz="2000" dirty="0">
              <a:solidFill>
                <a:srgbClr val="FF0000"/>
              </a:solidFill>
            </a:endParaRP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727575" y="3357563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sz="1600"/>
              <a:t>x23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5375275" y="36449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5375276" y="2924176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 flipV="1">
            <a:off x="5375275" y="2852739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5140326" y="2579688"/>
            <a:ext cx="436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p1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6003926" y="2579688"/>
            <a:ext cx="436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p2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6075363" y="3300413"/>
            <a:ext cx="436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/>
              <a:t>p3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7443788" y="21478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48574" y="5949281"/>
            <a:ext cx="679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state </a:t>
            </a:r>
            <a:r>
              <a:rPr lang="en-US" dirty="0" smtClean="0">
                <a:solidFill>
                  <a:srgbClr val="FF0000"/>
                </a:solidFill>
              </a:rPr>
              <a:t>matrix (arena) </a:t>
            </a:r>
            <a:r>
              <a:rPr lang="en-US" dirty="0">
                <a:solidFill>
                  <a:srgbClr val="FF0000"/>
                </a:solidFill>
              </a:rPr>
              <a:t>needs a transition matrix for each activity – but the same transition matrix can be  used for diff. </a:t>
            </a:r>
            <a:r>
              <a:rPr lang="en-US" dirty="0">
                <a:solidFill>
                  <a:srgbClr val="FF0000"/>
                </a:solidFill>
              </a:rPr>
              <a:t>state matrices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46" y="1394088"/>
            <a:ext cx="319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P’s = probabilities for transitions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o a specific state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0987"/>
      </p:ext>
    </p:extLst>
  </p:cSld>
  <p:clrMapOvr>
    <a:masterClrMapping/>
  </p:clrMapOvr>
</p:sld>
</file>

<file path=ppt/theme/theme1.xml><?xml version="1.0" encoding="utf-8"?>
<a:theme xmlns:a="http://schemas.openxmlformats.org/drawingml/2006/main" name="5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rgbClr val="0F549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noFill/>
        <a:ln w="44450">
          <a:solidFill>
            <a:schemeClr val="tx1"/>
          </a:solidFill>
          <a:round/>
          <a:headEnd type="triangle" w="med" len="med"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505</Words>
  <Application>Microsoft Office PowerPoint</Application>
  <PresentationFormat>Widescreen</PresentationFormat>
  <Paragraphs>192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Tahoma</vt:lpstr>
      <vt:lpstr>Times New Roman</vt:lpstr>
      <vt:lpstr>Verdana</vt:lpstr>
      <vt:lpstr>5_Slide_Master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Ragnar Jonsson</dc:creator>
  <cp:lastModifiedBy>Petter Ola Sallnaes</cp:lastModifiedBy>
  <cp:revision>125</cp:revision>
  <cp:lastPrinted>2014-03-25T12:36:44Z</cp:lastPrinted>
  <dcterms:created xsi:type="dcterms:W3CDTF">2014-03-05T16:52:04Z</dcterms:created>
  <dcterms:modified xsi:type="dcterms:W3CDTF">2014-06-13T14:00:12Z</dcterms:modified>
</cp:coreProperties>
</file>