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730" r:id="rId2"/>
  </p:sldMasterIdLst>
  <p:notesMasterIdLst>
    <p:notesMasterId r:id="rId22"/>
  </p:notesMasterIdLst>
  <p:sldIdLst>
    <p:sldId id="256" r:id="rId3"/>
    <p:sldId id="320" r:id="rId4"/>
    <p:sldId id="355" r:id="rId5"/>
    <p:sldId id="400" r:id="rId6"/>
    <p:sldId id="279" r:id="rId7"/>
    <p:sldId id="258" r:id="rId8"/>
    <p:sldId id="276" r:id="rId9"/>
    <p:sldId id="275" r:id="rId10"/>
    <p:sldId id="396" r:id="rId11"/>
    <p:sldId id="399" r:id="rId12"/>
    <p:sldId id="398" r:id="rId13"/>
    <p:sldId id="338" r:id="rId14"/>
    <p:sldId id="328" r:id="rId15"/>
    <p:sldId id="401" r:id="rId16"/>
    <p:sldId id="395" r:id="rId17"/>
    <p:sldId id="272" r:id="rId18"/>
    <p:sldId id="282" r:id="rId19"/>
    <p:sldId id="271" r:id="rId20"/>
    <p:sldId id="28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687B1-172F-B84A-9E3F-88600239C6A8}" v="10" dt="2024-10-04T03:51:21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755"/>
  </p:normalViewPr>
  <p:slideViewPr>
    <p:cSldViewPr>
      <p:cViewPr varScale="1">
        <p:scale>
          <a:sx n="156" d="100"/>
          <a:sy n="156" d="100"/>
        </p:scale>
        <p:origin x="176" y="9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ratidis, Ioannis" userId="78aa195c-bbdf-4fb1-aeaf-5972082859b3" providerId="ADAL" clId="{119687B1-172F-B84A-9E3F-88600239C6A8}"/>
    <pc:docChg chg="addSld delSld modSld">
      <pc:chgData name="Mouratidis, Ioannis" userId="78aa195c-bbdf-4fb1-aeaf-5972082859b3" providerId="ADAL" clId="{119687B1-172F-B84A-9E3F-88600239C6A8}" dt="2024-10-04T03:54:55.513" v="84" actId="20577"/>
      <pc:docMkLst>
        <pc:docMk/>
      </pc:docMkLst>
      <pc:sldChg chg="add del setBg">
        <pc:chgData name="Mouratidis, Ioannis" userId="78aa195c-bbdf-4fb1-aeaf-5972082859b3" providerId="ADAL" clId="{119687B1-172F-B84A-9E3F-88600239C6A8}" dt="2024-10-03T21:34:12.727" v="8"/>
        <pc:sldMkLst>
          <pc:docMk/>
          <pc:sldMk cId="721617056" sldId="282"/>
        </pc:sldMkLst>
      </pc:sldChg>
      <pc:sldChg chg="del">
        <pc:chgData name="Mouratidis, Ioannis" userId="78aa195c-bbdf-4fb1-aeaf-5972082859b3" providerId="ADAL" clId="{119687B1-172F-B84A-9E3F-88600239C6A8}" dt="2024-10-04T03:50:38.694" v="9" actId="2696"/>
        <pc:sldMkLst>
          <pc:docMk/>
          <pc:sldMk cId="1921278267" sldId="293"/>
        </pc:sldMkLst>
      </pc:sldChg>
      <pc:sldChg chg="modSp new mod">
        <pc:chgData name="Mouratidis, Ioannis" userId="78aa195c-bbdf-4fb1-aeaf-5972082859b3" providerId="ADAL" clId="{119687B1-172F-B84A-9E3F-88600239C6A8}" dt="2024-10-04T03:54:55.513" v="84" actId="20577"/>
        <pc:sldMkLst>
          <pc:docMk/>
          <pc:sldMk cId="3841794018" sldId="401"/>
        </pc:sldMkLst>
        <pc:spChg chg="mod">
          <ac:chgData name="Mouratidis, Ioannis" userId="78aa195c-bbdf-4fb1-aeaf-5972082859b3" providerId="ADAL" clId="{119687B1-172F-B84A-9E3F-88600239C6A8}" dt="2024-10-04T03:51:00.525" v="39" actId="207"/>
          <ac:spMkLst>
            <pc:docMk/>
            <pc:sldMk cId="3841794018" sldId="401"/>
            <ac:spMk id="2" creationId="{45ADF691-8939-F912-B5DA-5745E7A46FBC}"/>
          </ac:spMkLst>
        </pc:spChg>
        <pc:spChg chg="mod">
          <ac:chgData name="Mouratidis, Ioannis" userId="78aa195c-bbdf-4fb1-aeaf-5972082859b3" providerId="ADAL" clId="{119687B1-172F-B84A-9E3F-88600239C6A8}" dt="2024-10-04T03:54:55.513" v="84" actId="20577"/>
          <ac:spMkLst>
            <pc:docMk/>
            <pc:sldMk cId="3841794018" sldId="401"/>
            <ac:spMk id="3" creationId="{0244EF53-4E9B-323D-DF16-FA21AB1069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235BD8-4D07-E1C3-A2A0-FB4F9FB03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20BD5-11E9-3136-E58A-B57C9515F98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9C48D1-83B6-C548-A400-42D0E6947AC7}" type="datetime1">
              <a:rPr lang="en-US" altLang="en-US"/>
              <a:pPr/>
              <a:t>10/3/24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8989577-EE16-5141-76FF-1A5DE80D2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F0D6D17-BA19-4C7D-F993-027B9280B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BAC31-95DB-5696-5C08-6CA5ED1F32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5A2AE-FD2A-0147-38CC-CA841B402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BF869A-1617-1F41-8494-1B20BD7130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I will cover a lot of the basics, but hopefully I can manage to everyone at least one thing that will be new for you.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19124-54C2-420F-969D-AA82C42E6ECC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227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I added because it’s the one I personally find more difficult – but it applies to everything</a:t>
            </a:r>
          </a:p>
          <a:p>
            <a:r>
              <a:rPr lang="en-150" dirty="0"/>
              <a:t>If you’re struggling with something ask in the Slack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19124-54C2-420F-969D-AA82C42E6ECC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503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Roar is the older cluster and is outdated. </a:t>
            </a:r>
          </a:p>
          <a:p>
            <a:r>
              <a:rPr lang="en-150" dirty="0"/>
              <a:t>Use an SSH client especially on windows</a:t>
            </a:r>
          </a:p>
          <a:p>
            <a:r>
              <a:rPr lang="en-150" dirty="0"/>
              <a:t>Be careful to use the Roar Collab version of Open OnDemand</a:t>
            </a:r>
          </a:p>
          <a:p>
            <a:r>
              <a:rPr lang="en-150" dirty="0"/>
              <a:t>Try to think about ways to parallelize your workflow and make it more efficient. That is a whole other topic that I am personally passionate about, but for another time.</a:t>
            </a:r>
          </a:p>
          <a:p>
            <a:r>
              <a:rPr lang="en-150" dirty="0"/>
              <a:t>“Slack Helpdesk” are your colleagues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19124-54C2-420F-969D-AA82C42E6ECC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79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Highly recommend the </a:t>
            </a:r>
            <a:r>
              <a:rPr lang="en-150" dirty="0" err="1"/>
              <a:t>mCoding</a:t>
            </a:r>
            <a:r>
              <a:rPr lang="en-150" dirty="0"/>
              <a:t> channel – have been programming in Python for 10 years and even in videos where I know </a:t>
            </a:r>
            <a:r>
              <a:rPr lang="en-150"/>
              <a:t>the </a:t>
            </a:r>
            <a:r>
              <a:rPr lang="en-US" dirty="0"/>
              <a:t>topic</a:t>
            </a:r>
            <a:r>
              <a:rPr lang="en-150"/>
              <a:t> </a:t>
            </a:r>
            <a:r>
              <a:rPr lang="en-150" dirty="0"/>
              <a:t>found there is always at least one new thing for me to learn. That’s for ex</a:t>
            </a:r>
            <a:r>
              <a:rPr lang="de-DE" dirty="0"/>
              <a:t>am</a:t>
            </a:r>
            <a:r>
              <a:rPr lang="en-150" dirty="0" err="1"/>
              <a:t>ple</a:t>
            </a:r>
            <a:r>
              <a:rPr lang="en-150" dirty="0"/>
              <a:t> where I learned about f-strings with equals sign.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19124-54C2-420F-969D-AA82C42E6ECC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884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719DEC-8FA6-3A6B-4BFA-B1C96C300C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00B351-2D12-0228-7774-1CAEB646D7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DAED8A-0D74-9A8E-AD8C-4285D5322E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7467C-8676-9944-8BD6-682B3B35E4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52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A34AEC-5CA2-D407-6730-657B970838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A65510-51CB-DA0F-C557-74E0A4ADE7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A49F16-3A9F-2488-9174-EA626E515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BBCF-1784-1644-B1B1-77B383EBDA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87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42DD2D-DF2F-5ABD-7EE4-C88482902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FA2434-E6FF-5E5E-940D-EF1B0E2FC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7E0DE6-EDF3-A4AC-110A-D1622E81E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016E4-0787-AA4D-9CC6-2FC35BD98A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65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EE891AE-E7D3-B12B-7BEC-6436BD9CC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8A8C0C-CE9D-2E4C-90E5-B0BEEDCBAFC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1829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0"/>
            <a:ext cx="7080026" cy="18288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773490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36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34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761067"/>
            <a:ext cx="7192913" cy="1828813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763439"/>
            <a:ext cx="7192913" cy="1333494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6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76450"/>
            <a:ext cx="364263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8037" y="2076451"/>
            <a:ext cx="364263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0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34507"/>
            <a:ext cx="37719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68" y="1734507"/>
            <a:ext cx="37719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510" y="1855153"/>
            <a:ext cx="3573573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510" y="2702104"/>
            <a:ext cx="3573573" cy="304353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2374" y="1855153"/>
            <a:ext cx="3584687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2376" y="2702104"/>
            <a:ext cx="3584686" cy="304353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66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51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7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9803B6-0F14-D438-7284-3157552F2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1F9963-A639-C59C-B322-CCA411E229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5D9343-36B4-B18E-86E8-3AB3778ED3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443F0-667D-1741-9532-29843323D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09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673351"/>
            <a:ext cx="2780167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70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609600"/>
            <a:ext cx="2688125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63702"/>
            <a:ext cx="4280924" cy="1675559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763702"/>
            <a:ext cx="2456813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5273" y="2679700"/>
            <a:ext cx="3441071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56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547807"/>
            <a:ext cx="760634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695009"/>
            <a:ext cx="738401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247728"/>
            <a:ext cx="7765322" cy="543472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37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22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3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742950" y="88479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7878537" y="292825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5365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25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768112"/>
            <a:ext cx="2475738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768112"/>
            <a:ext cx="2475738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768111"/>
            <a:ext cx="2475738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60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818215"/>
            <a:ext cx="2504979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818215"/>
            <a:ext cx="2504979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818215"/>
            <a:ext cx="2504979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572443"/>
            <a:ext cx="2475738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572442"/>
            <a:ext cx="2475738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572442"/>
            <a:ext cx="2475738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83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98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3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B178B4-C670-B21C-33B6-AD04EF8D45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BB412A-748F-FBDC-372F-2343CEBE97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7D20C0-8B78-3836-8D53-E61B77124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08135-7908-5943-BECC-75D6BB86F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3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7DEF9-8896-2C57-30B0-958A46EB45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09069B-9819-B05C-573F-FC41342E4C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806C8-4D78-CDBF-9A27-E1A2D7B201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6E08C-14A2-F34B-9175-18FA3242D7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2D4CE9-557E-D918-1D67-62C4CE1A0B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73F459-88E3-0D8B-1C66-09F7A54132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6B6CED-BDC5-230E-B752-2F735BA21C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5B0FC-B57D-6C4C-917E-6B1B172C6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5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188C9E-A638-325F-4462-A11CDDA495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5D2681-D5C4-A750-1E9F-2F3BF558C4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FBB77A-4240-97AC-4638-92D13C363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D4A72-8762-A049-A53B-D22739635B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8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9C82A8A-8A00-B39B-0FD2-F996CA368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8FFDC17-5C71-D487-3F11-30E4D9FCD7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10746F6-C6E3-C2EF-148C-F9E0244664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0C95A-77FA-B94F-8B01-80C770986C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20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AFFED-AE98-780A-2D59-DC55AB49BC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8AD51-6193-67B6-DF31-5529D3A7CC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0A7D8-6146-0316-18FA-20C8E6B208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2CD3B-3DA7-DF4E-A8D5-71CFAF9EE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1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4B0D3-1519-8F2C-7F32-676508BA20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5D206B-15D7-6515-64BF-499C0C3DA6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84D3F-71E0-C90F-2B99-E7B3C12DA3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AC414-B8B9-4948-8D4E-924521DB6B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08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5061177-D248-809B-BD3E-92F44132C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9BAE8C-4B0D-CD0B-1166-766F0835C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3B0BE677-F3FA-2E8E-FE94-DF111154BB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A2475877-C037-C52C-A59E-B3C4BBA5F4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DD00B1A4-9D56-A6A4-7B40-0515136612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4631CB32-9A4F-7E4A-97D2-F1D5859A9F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76450"/>
            <a:ext cx="776532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6000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6000750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600075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77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ctr" defTabSz="342900" rtl="0" eaLnBrk="1" latinLnBrk="0" hangingPunct="1">
        <a:lnSpc>
          <a:spcPct val="100000"/>
        </a:lnSpc>
        <a:spcBef>
          <a:spcPct val="0"/>
        </a:spcBef>
        <a:buNone/>
        <a:defRPr sz="3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lnSpc>
          <a:spcPct val="100000"/>
        </a:lnSpc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lnSpc>
          <a:spcPct val="100000"/>
        </a:lnSpc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lnSpc>
          <a:spcPct val="100000"/>
        </a:lnSpc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lnSpc>
          <a:spcPct val="100000"/>
        </a:lnSpc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lnSpc>
          <a:spcPct val="100000"/>
        </a:lnSpc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micb.2021.634511" TargetMode="External"/><Relationship Id="rId2" Type="http://schemas.openxmlformats.org/officeDocument/2006/relationships/hyperlink" Target="https://doi.org/10.1038/s43705-022-00182-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ds.psu.edu/roar-collab-user-gui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icds.psu.edu/computing-services/suppor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" TargetMode="External"/><Relationship Id="rId7" Type="http://schemas.openxmlformats.org/officeDocument/2006/relationships/hyperlink" Target="https://machinelearningmastery.com/start-her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gd7BXuUQ91w" TargetMode="External"/><Relationship Id="rId5" Type="http://schemas.openxmlformats.org/officeDocument/2006/relationships/hyperlink" Target="https://www.youtube.com/watch?v=vmEHCJofslg" TargetMode="External"/><Relationship Id="rId4" Type="http://schemas.openxmlformats.org/officeDocument/2006/relationships/hyperlink" Target="https://www.youtube.com/@mCod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4CF7-7AA2-382E-A319-E0DC73F3F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211" y="1782284"/>
            <a:ext cx="4080964" cy="17737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50" dirty="0"/>
              <a:t>Intro to Machine Learning</a:t>
            </a:r>
            <a:endParaRPr lang="LID4096" sz="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21115-0372-C709-3FD1-3AAC6C1EA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211" y="3556005"/>
            <a:ext cx="4080965" cy="1256501"/>
          </a:xfrm>
        </p:spPr>
        <p:txBody>
          <a:bodyPr>
            <a:normAutofit fontScale="85000" lnSpcReduction="10000"/>
          </a:bodyPr>
          <a:lstStyle/>
          <a:p>
            <a:r>
              <a:rPr lang="en-150">
                <a:solidFill>
                  <a:srgbClr val="C34D63"/>
                </a:solidFill>
              </a:rPr>
              <a:t>by </a:t>
            </a:r>
            <a:r>
              <a:rPr lang="en-US" dirty="0">
                <a:solidFill>
                  <a:srgbClr val="C34D63"/>
                </a:solidFill>
              </a:rPr>
              <a:t>Dr. </a:t>
            </a:r>
            <a:r>
              <a:rPr lang="en-US" dirty="0" err="1">
                <a:solidFill>
                  <a:srgbClr val="C34D63"/>
                </a:solidFill>
              </a:rPr>
              <a:t>Ilias</a:t>
            </a:r>
            <a:r>
              <a:rPr lang="en-US" dirty="0">
                <a:solidFill>
                  <a:srgbClr val="C34D63"/>
                </a:solidFill>
              </a:rPr>
              <a:t> </a:t>
            </a:r>
            <a:r>
              <a:rPr lang="en-US" dirty="0" err="1">
                <a:solidFill>
                  <a:srgbClr val="C34D63"/>
                </a:solidFill>
              </a:rPr>
              <a:t>Georgakopoulos</a:t>
            </a:r>
            <a:r>
              <a:rPr lang="en-US" dirty="0">
                <a:solidFill>
                  <a:srgbClr val="C34D63"/>
                </a:solidFill>
              </a:rPr>
              <a:t>-Soares</a:t>
            </a:r>
            <a:br>
              <a:rPr lang="en-US" dirty="0">
                <a:solidFill>
                  <a:srgbClr val="C34D63"/>
                </a:solidFill>
              </a:rPr>
            </a:br>
            <a:r>
              <a:rPr lang="en-US" dirty="0">
                <a:solidFill>
                  <a:srgbClr val="C34D63"/>
                </a:solidFill>
              </a:rPr>
              <a:t> and </a:t>
            </a:r>
            <a:r>
              <a:rPr lang="en-150">
                <a:solidFill>
                  <a:srgbClr val="C34D63"/>
                </a:solidFill>
              </a:rPr>
              <a:t>Ioannis </a:t>
            </a:r>
            <a:r>
              <a:rPr lang="en-150" dirty="0">
                <a:solidFill>
                  <a:srgbClr val="C34D63"/>
                </a:solidFill>
              </a:rPr>
              <a:t>Mouratidis</a:t>
            </a:r>
            <a:endParaRPr lang="LID4096" dirty="0">
              <a:solidFill>
                <a:srgbClr val="C34D63"/>
              </a:solidFill>
            </a:endParaRPr>
          </a:p>
        </p:txBody>
      </p:sp>
      <p:pic>
        <p:nvPicPr>
          <p:cNvPr id="11" name="Picture 3" descr="Black and white molecular model">
            <a:extLst>
              <a:ext uri="{FF2B5EF4-FFF2-40B4-BE49-F238E27FC236}">
                <a16:creationId xmlns:a16="http://schemas.microsoft.com/office/drawing/2014/main" id="{EE4DABB2-40E7-FD95-226E-8A3112BE1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81" r="44022"/>
          <a:stretch/>
        </p:blipFill>
        <p:spPr>
          <a:xfrm>
            <a:off x="5715264" y="857257"/>
            <a:ext cx="3428737" cy="5143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9438A-2F45-382D-1B15-80F5B286AABB}"/>
              </a:ext>
            </a:extLst>
          </p:cNvPr>
          <p:cNvSpPr txBox="1"/>
          <p:nvPr/>
        </p:nvSpPr>
        <p:spPr>
          <a:xfrm>
            <a:off x="318893" y="6216895"/>
            <a:ext cx="5181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ea typeface="ＭＳ Ｐゴシック" panose="020B0600070205080204" pitchFamily="34" charset="-128"/>
              </a:rPr>
              <a:t>Slides credit: Dr. C. Lee Giles, Dr. Christoph F. </a:t>
            </a:r>
            <a:r>
              <a:rPr lang="en-US" altLang="en-US" sz="1800" b="1" dirty="0" err="1">
                <a:ea typeface="ＭＳ Ｐゴシック" panose="020B0600070205080204" pitchFamily="34" charset="-128"/>
              </a:rPr>
              <a:t>Eick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1800" b="1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8850-52AF-832D-F959-49B2B39E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pic>
        <p:nvPicPr>
          <p:cNvPr id="120834" name="Picture 2">
            <a:extLst>
              <a:ext uri="{FF2B5EF4-FFF2-40B4-BE49-F238E27FC236}">
                <a16:creationId xmlns:a16="http://schemas.microsoft.com/office/drawing/2014/main" id="{1FFB417D-926F-25DD-E66C-129A356DCD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1" y="1752600"/>
            <a:ext cx="849615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E77AB-EEBD-8B8D-2E7D-5598E33A381C}"/>
              </a:ext>
            </a:extLst>
          </p:cNvPr>
          <p:cNvSpPr txBox="1"/>
          <p:nvPr/>
        </p:nvSpPr>
        <p:spPr>
          <a:xfrm>
            <a:off x="6858000" y="642947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367752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01386E1-F62B-CA01-E7E4-FB4BCBC67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Testing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C9A5862-54F3-A053-D7C6-40C6A444E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eaLnBrk="1" hangingPunct="1"/>
            <a:r>
              <a:rPr kumimoji="1" lang="en-GB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How well does the learned system work?</a:t>
            </a:r>
          </a:p>
          <a:p>
            <a:pPr eaLnBrk="1" hangingPunct="1"/>
            <a:r>
              <a:rPr kumimoji="1" lang="en-GB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Generalization</a:t>
            </a:r>
          </a:p>
          <a:p>
            <a:pPr lvl="1" eaLnBrk="1" hangingPunct="1"/>
            <a:r>
              <a:rPr kumimoji="1" lang="en-GB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Performance on unseen or unknown scenarios or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4A1D242-1103-8DCA-3890-2354FD493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Usual ML stages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EE5E655-E5E7-2D79-0EF1-663550E7B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Hypothesis, data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Training or learning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Testing or generalization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2208129-9BAD-FB8C-CE35-A2B6FDEEB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Working Applications of ML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2426EB8-E681-A1CA-5DDB-6E6960840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421688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altLang="en-US" sz="2800" dirty="0" err="1">
                <a:ea typeface="ＭＳ Ｐゴシック" panose="020B0600070205080204" pitchFamily="34" charset="-128"/>
              </a:rPr>
              <a:t>Character</a:t>
            </a:r>
            <a:r>
              <a:rPr lang="sv-SE" altLang="en-US" sz="2800" dirty="0">
                <a:ea typeface="ＭＳ Ｐゴシック" panose="020B0600070205080204" pitchFamily="34" charset="-128"/>
              </a:rPr>
              <a:t> </a:t>
            </a:r>
            <a:r>
              <a:rPr lang="sv-SE" altLang="en-US" sz="2800" dirty="0" err="1">
                <a:ea typeface="ＭＳ Ｐゴシック" panose="020B0600070205080204" pitchFamily="34" charset="-128"/>
              </a:rPr>
              <a:t>recognition</a:t>
            </a:r>
            <a:endParaRPr lang="sv-SE" altLang="en-US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sv-SE" altLang="en-US" sz="2800" dirty="0">
                <a:ea typeface="ＭＳ Ｐゴシック" panose="020B0600070205080204" pitchFamily="34" charset="-128"/>
              </a:rPr>
              <a:t>Face </a:t>
            </a:r>
            <a:r>
              <a:rPr lang="sv-SE" altLang="en-US" sz="2800" dirty="0" err="1">
                <a:ea typeface="ＭＳ Ｐゴシック" panose="020B0600070205080204" pitchFamily="34" charset="-128"/>
              </a:rPr>
              <a:t>recognition</a:t>
            </a:r>
            <a:endParaRPr lang="sv-SE" altLang="en-US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sv-SE" altLang="en-US" sz="2800" dirty="0" err="1">
                <a:ea typeface="ＭＳ Ｐゴシック" panose="020B0600070205080204" pitchFamily="34" charset="-128"/>
              </a:rPr>
              <a:t>Disease</a:t>
            </a:r>
            <a:r>
              <a:rPr lang="sv-SE" altLang="en-US" sz="2800" dirty="0">
                <a:ea typeface="ＭＳ Ｐゴシック" panose="020B0600070205080204" pitchFamily="34" charset="-128"/>
              </a:rPr>
              <a:t> </a:t>
            </a:r>
            <a:r>
              <a:rPr lang="sv-SE" altLang="en-US" sz="2800" dirty="0" err="1">
                <a:ea typeface="ＭＳ Ｐゴシック" panose="020B0600070205080204" pitchFamily="34" charset="-128"/>
              </a:rPr>
              <a:t>detection</a:t>
            </a:r>
            <a:r>
              <a:rPr lang="sv-SE" altLang="en-US" sz="2800" dirty="0">
                <a:ea typeface="ＭＳ Ｐゴシック" panose="020B0600070205080204" pitchFamily="34" charset="-128"/>
              </a:rPr>
              <a:t> from </a:t>
            </a:r>
            <a:r>
              <a:rPr lang="sv-SE" altLang="en-US" sz="2800" dirty="0" err="1">
                <a:ea typeface="ＭＳ Ｐゴシック" panose="020B0600070205080204" pitchFamily="34" charset="-128"/>
              </a:rPr>
              <a:t>mNGS</a:t>
            </a:r>
            <a:r>
              <a:rPr lang="sv-SE" altLang="en-US" sz="2800" dirty="0">
                <a:ea typeface="ＭＳ Ｐゴシック" panose="020B0600070205080204" pitchFamily="34" charset="-128"/>
              </a:rPr>
              <a:t> data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800" dirty="0">
                <a:ea typeface="ＭＳ Ｐゴシック" panose="020B0600070205080204" pitchFamily="34" charset="-128"/>
              </a:rPr>
              <a:t>Gene expression </a:t>
            </a:r>
            <a:r>
              <a:rPr lang="sv-SE" altLang="en-US" sz="2800" dirty="0" err="1">
                <a:ea typeface="ＭＳ Ｐゴシック" panose="020B0600070205080204" pitchFamily="34" charset="-128"/>
              </a:rPr>
              <a:t>prediction</a:t>
            </a:r>
            <a:endParaRPr lang="sv-SE" altLang="en-US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sv-SE" altLang="en-US" sz="2800" dirty="0">
                <a:ea typeface="ＭＳ Ｐゴシック" panose="020B0600070205080204" pitchFamily="34" charset="-128"/>
              </a:rPr>
              <a:t>Cancer </a:t>
            </a:r>
            <a:r>
              <a:rPr lang="sv-SE" altLang="en-US" sz="2800" dirty="0" err="1">
                <a:ea typeface="ＭＳ Ｐゴシック" panose="020B0600070205080204" pitchFamily="34" charset="-128"/>
              </a:rPr>
              <a:t>detection</a:t>
            </a:r>
            <a:r>
              <a:rPr lang="sv-SE" altLang="en-US" sz="2800" dirty="0">
                <a:ea typeface="ＭＳ Ｐゴシック" panose="020B0600070205080204" pitchFamily="34" charset="-128"/>
              </a:rPr>
              <a:t> </a:t>
            </a:r>
            <a:r>
              <a:rPr lang="sv-SE" altLang="en-US" sz="2800" dirty="0" err="1">
                <a:ea typeface="ＭＳ Ｐゴシック" panose="020B0600070205080204" pitchFamily="34" charset="-128"/>
              </a:rPr>
              <a:t>through</a:t>
            </a:r>
            <a:r>
              <a:rPr lang="sv-SE" altLang="en-US" sz="2800" dirty="0">
                <a:ea typeface="ＭＳ Ｐゴシック" panose="020B0600070205080204" pitchFamily="34" charset="-128"/>
              </a:rPr>
              <a:t> </a:t>
            </a:r>
            <a:r>
              <a:rPr lang="sv-SE" altLang="en-US" sz="2800" dirty="0" err="1">
                <a:ea typeface="ＭＳ Ｐゴシック" panose="020B0600070205080204" pitchFamily="34" charset="-128"/>
              </a:rPr>
              <a:t>liquid</a:t>
            </a:r>
            <a:r>
              <a:rPr lang="sv-SE" altLang="en-US" sz="2800" dirty="0">
                <a:ea typeface="ＭＳ Ｐゴシック" panose="020B0600070205080204" pitchFamily="34" charset="-128"/>
              </a:rPr>
              <a:t> </a:t>
            </a:r>
            <a:r>
              <a:rPr lang="sv-SE" altLang="en-US" sz="2800" dirty="0" err="1">
                <a:ea typeface="ＭＳ Ｐゴシック" panose="020B0600070205080204" pitchFamily="34" charset="-128"/>
              </a:rPr>
              <a:t>biopsies</a:t>
            </a:r>
            <a:endParaRPr lang="sv-SE" altLang="en-US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F691-8939-F912-B5DA-5745E7A4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EF53-4E9B-323D-DF16-FA21AB106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Hernández Medina et al</a:t>
            </a:r>
            <a:r>
              <a:rPr lang="el-GR" sz="2000" dirty="0"/>
              <a:t>, </a:t>
            </a:r>
            <a:r>
              <a:rPr lang="en-US" sz="2000" dirty="0"/>
              <a:t>Machine learning and deep learning applications in microbiome research</a:t>
            </a:r>
            <a:r>
              <a:rPr lang="el-GR" sz="2000" dirty="0"/>
              <a:t>, </a:t>
            </a:r>
            <a:r>
              <a:rPr lang="en-US" sz="2000" dirty="0"/>
              <a:t>ISME COMMUN.</a:t>
            </a:r>
            <a:r>
              <a:rPr lang="el-GR" sz="2000" dirty="0"/>
              <a:t> </a:t>
            </a:r>
            <a:r>
              <a:rPr lang="en-US" sz="2000" dirty="0">
                <a:hlinkClick r:id="rId2"/>
              </a:rPr>
              <a:t>https://doi.org/10.1038/s43705-022-00182-9</a:t>
            </a:r>
            <a:endParaRPr lang="en-US" sz="2000" dirty="0"/>
          </a:p>
          <a:p>
            <a:r>
              <a:rPr lang="en-US" sz="2000" dirty="0"/>
              <a:t>Marcos-Zambrano et al,</a:t>
            </a:r>
            <a:r>
              <a:rPr lang="el-GR" sz="2000" dirty="0"/>
              <a:t> </a:t>
            </a:r>
            <a:r>
              <a:rPr lang="en-US" sz="2000" dirty="0"/>
              <a:t>Applications of Machine Learning in Human Microbiome Studies: A Review on Feature Selection, Biomarker Identification, Disease Prediction and Treatment</a:t>
            </a:r>
            <a:r>
              <a:rPr lang="el-GR" sz="2000" dirty="0"/>
              <a:t>,</a:t>
            </a:r>
            <a:r>
              <a:rPr lang="en-US" sz="2000" dirty="0"/>
              <a:t> </a:t>
            </a:r>
            <a:r>
              <a:rPr lang="en-US" sz="2000" i="1" dirty="0"/>
              <a:t>Frontiers in Microbiology</a:t>
            </a:r>
            <a:r>
              <a:rPr lang="el-GR" sz="2000" i="1"/>
              <a:t>,</a:t>
            </a:r>
            <a:r>
              <a:rPr lang="en-US" sz="2000" i="1"/>
              <a:t> </a:t>
            </a:r>
            <a:r>
              <a:rPr lang="en-US" sz="2000" dirty="0">
                <a:hlinkClick r:id="rId3"/>
              </a:rPr>
              <a:t>https://doi.org/10.3389/fmicb.2021.634511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179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6F3E13FE-8241-8E3A-8C9E-202148DE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D481E6B8-4A51-744E-B449-C3B3B0553B2C}" type="slidenum">
              <a:rPr lang="en-US" altLang="en-US" sz="1400">
                <a:latin typeface="Arial" panose="020B0604020202020204" pitchFamily="34" charset="0"/>
              </a:rPr>
              <a:pPr algn="ctr" eaLnBrk="1" hangingPunct="1"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8900BFE-C85F-363D-1807-5274E9003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Measuring Performance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10D4668-0E8A-0083-35B0-2BB0687C5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Generalization accuracy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Solution correctness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Solution quality (length, efficiency)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Speed of performance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7F857-255E-3FC1-7B4B-C09F277D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is your 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387-3E78-E860-44B4-03EBD8AC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31" y="806824"/>
            <a:ext cx="2189804" cy="1494117"/>
          </a:xfrm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ChatGPT maybe too</a:t>
            </a:r>
            <a:endParaRPr lang="en-US" sz="17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14650FEE-BB5B-9381-7057-49418320B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21" y="719344"/>
            <a:ext cx="5419311" cy="54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2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A5F3-D292-12BB-0F9A-34B7150D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Roar Collab</a:t>
            </a:r>
            <a:r>
              <a:rPr lang="en-150"/>
              <a:t> </a:t>
            </a:r>
            <a:r>
              <a:rPr lang="en-150" dirty="0"/>
              <a:t>tips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3F7C-2496-A70B-9142-B1889239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Roar vs Roar Collab (use Roar Collab/SLURM/</a:t>
            </a:r>
            <a:r>
              <a:rPr lang="en-150" dirty="0" err="1"/>
              <a:t>sbatch</a:t>
            </a:r>
            <a:r>
              <a:rPr lang="en-150" dirty="0"/>
              <a:t> – ignore </a:t>
            </a:r>
            <a:r>
              <a:rPr lang="en-150" dirty="0" err="1"/>
              <a:t>qsub</a:t>
            </a:r>
            <a:r>
              <a:rPr lang="en-150" dirty="0"/>
              <a:t>/PBS)</a:t>
            </a:r>
          </a:p>
          <a:p>
            <a:r>
              <a:rPr lang="en-150"/>
              <a:t>Open </a:t>
            </a:r>
            <a:r>
              <a:rPr lang="de-DE" dirty="0"/>
              <a:t>O</a:t>
            </a:r>
            <a:r>
              <a:rPr lang="en-150" dirty="0" err="1"/>
              <a:t>nDemand</a:t>
            </a:r>
            <a:r>
              <a:rPr lang="en-150" dirty="0"/>
              <a:t> to use </a:t>
            </a:r>
            <a:r>
              <a:rPr lang="en-150" dirty="0" err="1"/>
              <a:t>Jupyter</a:t>
            </a:r>
            <a:r>
              <a:rPr lang="en-150" dirty="0"/>
              <a:t>/VS Code on interactive cluster nodes </a:t>
            </a:r>
          </a:p>
          <a:p>
            <a:r>
              <a:rPr lang="en-150"/>
              <a:t>Roar </a:t>
            </a:r>
            <a:r>
              <a:rPr lang="en-150" dirty="0"/>
              <a:t>Collab Usage guide: </a:t>
            </a:r>
            <a:r>
              <a:rPr lang="de-DE" dirty="0">
                <a:hlinkClick r:id="rId3"/>
              </a:rPr>
              <a:t>https://www.icds.psu.edu/roar-collab-user-guide/</a:t>
            </a:r>
            <a:endParaRPr lang="en-150" dirty="0"/>
          </a:p>
          <a:p>
            <a:r>
              <a:rPr lang="en-150" dirty="0"/>
              <a:t>i-ASK Helpdesk (incl. </a:t>
            </a:r>
            <a:r>
              <a:rPr lang="de-DE" dirty="0"/>
              <a:t>V</a:t>
            </a:r>
            <a:r>
              <a:rPr lang="en-150" dirty="0" err="1"/>
              <a:t>irtual</a:t>
            </a:r>
            <a:r>
              <a:rPr lang="en-150" dirty="0"/>
              <a:t> office hours): </a:t>
            </a:r>
            <a:r>
              <a:rPr lang="de-DE" dirty="0">
                <a:hlinkClick r:id="rId4"/>
              </a:rPr>
              <a:t>https://www.icds.psu.edu/computing-services/support/</a:t>
            </a:r>
            <a:endParaRPr lang="en-150" dirty="0"/>
          </a:p>
          <a:p>
            <a:endParaRPr lang="en-150" dirty="0"/>
          </a:p>
          <a:p>
            <a:endParaRPr lang="en-150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72161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F73C-D012-7E6E-74FB-6588213C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Questions?</a:t>
            </a:r>
            <a:endParaRPr lang="LID4096" dirty="0"/>
          </a:p>
        </p:txBody>
      </p:sp>
      <p:pic>
        <p:nvPicPr>
          <p:cNvPr id="5" name="Content Placeholder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A49F3B9F-4327-A3BE-CFF5-7FC60AD9D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4" y="2514601"/>
            <a:ext cx="8651539" cy="3749000"/>
          </a:xfrm>
        </p:spPr>
      </p:pic>
    </p:spTree>
    <p:extLst>
      <p:ext uri="{BB962C8B-B14F-4D97-AF65-F5344CB8AC3E}">
        <p14:creationId xmlns:p14="http://schemas.microsoft.com/office/powerpoint/2010/main" val="223730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FEE7-EC91-9553-44D7-8C406682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Further resources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BAB0-F18B-CB72-0EB9-58576178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sz="2800" dirty="0"/>
              <a:t>Real Python: </a:t>
            </a:r>
            <a:r>
              <a:rPr lang="de-DE" sz="2800" dirty="0">
                <a:hlinkClick r:id="rId3"/>
              </a:rPr>
              <a:t>https://realpython.com/</a:t>
            </a:r>
            <a:endParaRPr lang="en-150" sz="2800" dirty="0"/>
          </a:p>
          <a:p>
            <a:r>
              <a:rPr lang="en-150" sz="2800" dirty="0" err="1"/>
              <a:t>mCoding</a:t>
            </a:r>
            <a:r>
              <a:rPr lang="en-150" sz="2800" dirty="0"/>
              <a:t>: </a:t>
            </a:r>
            <a:r>
              <a:rPr lang="de-DE" sz="2800" dirty="0">
                <a:hlinkClick r:id="rId4"/>
              </a:rPr>
              <a:t>https://www.youtube.com/@mCoding</a:t>
            </a:r>
            <a:endParaRPr lang="en-150" sz="2800" dirty="0"/>
          </a:p>
          <a:p>
            <a:r>
              <a:rPr lang="en-150" sz="2800" dirty="0"/>
              <a:t>Pandas tutorial: </a:t>
            </a:r>
            <a:r>
              <a:rPr lang="de-DE" sz="2800" dirty="0">
                <a:hlinkClick r:id="rId5"/>
              </a:rPr>
              <a:t>https://www.youtube.com/watch?v=vmEHCJofslg</a:t>
            </a:r>
            <a:endParaRPr lang="de-DE" sz="2800" dirty="0"/>
          </a:p>
          <a:p>
            <a:r>
              <a:rPr lang="en-150" sz="2800"/>
              <a:t>60 linux commands in 10 minutes: </a:t>
            </a:r>
            <a:r>
              <a:rPr lang="de-DE" sz="2800" dirty="0">
                <a:hlinkClick r:id="rId6"/>
              </a:rPr>
              <a:t>https://youtu.be/gd7BXuUQ91w</a:t>
            </a:r>
            <a:endParaRPr lang="de-DE" sz="2800" dirty="0"/>
          </a:p>
          <a:p>
            <a:r>
              <a:rPr lang="de-DE" sz="2800" dirty="0" err="1"/>
              <a:t>Machine</a:t>
            </a:r>
            <a:r>
              <a:rPr lang="de-DE" sz="2800" dirty="0"/>
              <a:t> Learning Mastery: </a:t>
            </a:r>
            <a:r>
              <a:rPr lang="de-DE" sz="2800" dirty="0">
                <a:hlinkClick r:id="rId7"/>
              </a:rPr>
              <a:t>https://</a:t>
            </a:r>
            <a:r>
              <a:rPr lang="de-DE" sz="2800" dirty="0" err="1">
                <a:hlinkClick r:id="rId7"/>
              </a:rPr>
              <a:t>machinelearningmastery.com</a:t>
            </a:r>
            <a:r>
              <a:rPr lang="de-DE" sz="2800" dirty="0">
                <a:hlinkClick r:id="rId7"/>
              </a:rPr>
              <a:t>/start-</a:t>
            </a:r>
            <a:r>
              <a:rPr lang="de-DE" sz="2800" dirty="0" err="1">
                <a:hlinkClick r:id="rId7"/>
              </a:rPr>
              <a:t>here</a:t>
            </a:r>
            <a:r>
              <a:rPr lang="de-DE" sz="2800" dirty="0">
                <a:hlinkClick r:id="rId7"/>
              </a:rPr>
              <a:t>/</a:t>
            </a:r>
            <a:endParaRPr lang="en-150" sz="2800"/>
          </a:p>
          <a:p>
            <a:endParaRPr lang="en-150" sz="2800" dirty="0"/>
          </a:p>
          <a:p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948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347203D-DAE0-DD22-9CF5-23F16FC8D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33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is Machine Learning? </a:t>
            </a: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B4556A2-CF6C-6337-7EA8-6CA00945B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Aspect of AI: creates knowledge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“changes in [a] system that ... enable [it] to do the same task or tasks drawn from the same population more efficiently and more effectively </a:t>
            </a:r>
            <a:r>
              <a:rPr lang="en-US" altLang="en-US" sz="24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next time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.'' (Simon 1983) 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two ways that a system can improve: 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 By acquiring new knowledge 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acquiring new facts </a:t>
            </a: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acquiring new skills </a:t>
            </a: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 By adapting its behavior 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solving problems more accurately </a:t>
            </a: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solving problems more efficiently </a:t>
            </a: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51CA7-AFBF-A21D-BD26-6A682BC7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56A59A51-0480-BA49-B45F-7CF94E7CD934}" type="slidenum">
              <a:rPr lang="en-US" altLang="en-US" sz="1400">
                <a:latin typeface="Arial" panose="020B0604020202020204" pitchFamily="34" charset="0"/>
              </a:rPr>
              <a:pPr algn="ctr" eaLnBrk="1" hangingPunct="1"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BA5653E-E82F-895C-8D48-CD6205523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Learning?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51FDB5D-3A05-66C7-E6E9-78B2EEAD5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Herbert Simon: “Learning is any process by which a system improves performance from experience.”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is the task?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Classification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Categorization/clustering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Problem solving / planning / control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Prediction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others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60" name="Picture 8">
            <a:extLst>
              <a:ext uri="{FF2B5EF4-FFF2-40B4-BE49-F238E27FC236}">
                <a16:creationId xmlns:a16="http://schemas.microsoft.com/office/drawing/2014/main" id="{24776F9E-3CAD-E906-0726-C400AE743B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333182"/>
            <a:ext cx="8178799" cy="419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404DF3-3208-CFD6-51C8-9BBC20BA6E70}"/>
              </a:ext>
            </a:extLst>
          </p:cNvPr>
          <p:cNvSpPr txBox="1"/>
          <p:nvPr/>
        </p:nvSpPr>
        <p:spPr>
          <a:xfrm>
            <a:off x="5867400" y="6248400"/>
            <a:ext cx="2870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Credit: </a:t>
            </a:r>
            <a:r>
              <a:rPr lang="en-US" sz="1600" dirty="0" err="1"/>
              <a:t>Afroz</a:t>
            </a:r>
            <a:r>
              <a:rPr lang="en-US" sz="1600" dirty="0"/>
              <a:t> </a:t>
            </a:r>
            <a:r>
              <a:rPr lang="en-US" sz="1600" dirty="0" err="1"/>
              <a:t>Chakure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340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FAB1E126-7584-633B-E0B2-1E41684AB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627" y="1339850"/>
            <a:ext cx="7996747" cy="417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41116C-C141-6099-6AF8-F849D1C84D79}"/>
              </a:ext>
            </a:extLst>
          </p:cNvPr>
          <p:cNvSpPr txBox="1"/>
          <p:nvPr/>
        </p:nvSpPr>
        <p:spPr>
          <a:xfrm>
            <a:off x="6096000" y="6172200"/>
            <a:ext cx="3663042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cs typeface="Calibri"/>
              </a:rPr>
              <a:t>Credit: </a:t>
            </a:r>
            <a:r>
              <a:rPr lang="en-GB" sz="1800" dirty="0" err="1">
                <a:cs typeface="Calibri"/>
              </a:rPr>
              <a:t>Labellerr.com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085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8257DAD5-39E7-CC38-2B08-B6FA4616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16751B80-232B-A043-9532-CC8C7B3DADA7}" type="slidenum">
              <a:rPr lang="tr-TR" altLang="en-US" sz="1400"/>
              <a:pPr eaLnBrk="1" hangingPunct="1"/>
              <a:t>6</a:t>
            </a:fld>
            <a:endParaRPr lang="tr-TR" altLang="en-US" sz="1400"/>
          </a:p>
        </p:txBody>
      </p:sp>
      <p:pic>
        <p:nvPicPr>
          <p:cNvPr id="13315" name="Picture 9">
            <a:extLst>
              <a:ext uri="{FF2B5EF4-FFF2-40B4-BE49-F238E27FC236}">
                <a16:creationId xmlns:a16="http://schemas.microsoft.com/office/drawing/2014/main" id="{CF5FBF95-A59E-31AC-3DFD-AF5BFF208A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5412" y="888535"/>
            <a:ext cx="4689475" cy="4464050"/>
          </a:xfrm>
        </p:spPr>
      </p:pic>
      <p:sp>
        <p:nvSpPr>
          <p:cNvPr id="13316" name="Rectangle 2">
            <a:extLst>
              <a:ext uri="{FF2B5EF4-FFF2-40B4-BE49-F238E27FC236}">
                <a16:creationId xmlns:a16="http://schemas.microsoft.com/office/drawing/2014/main" id="{473AFF76-A968-214E-D90A-A68DA684D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113" y="-75434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 dirty="0" err="1"/>
              <a:t>Classification</a:t>
            </a:r>
            <a:endParaRPr lang="tr-TR" altLang="en-US" dirty="0"/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E2D07BFD-F8E9-6772-2EC3-C3FE49AA5C8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1639" y="1392074"/>
            <a:ext cx="3439947" cy="3683465"/>
          </a:xfrm>
        </p:spPr>
        <p:txBody>
          <a:bodyPr/>
          <a:lstStyle/>
          <a:p>
            <a:pPr eaLnBrk="1" hangingPunct="1"/>
            <a:r>
              <a:rPr lang="tr-TR" altLang="en-US" sz="2400" dirty="0" err="1"/>
              <a:t>Example</a:t>
            </a:r>
            <a:r>
              <a:rPr lang="tr-TR" altLang="en-US" sz="2400" dirty="0"/>
              <a:t>: </a:t>
            </a:r>
            <a:r>
              <a:rPr lang="tr-TR" altLang="en-US" sz="2400" dirty="0" err="1"/>
              <a:t>Credit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scoring</a:t>
            </a:r>
            <a:endParaRPr lang="tr-TR" altLang="en-US" sz="2400" dirty="0"/>
          </a:p>
          <a:p>
            <a:pPr eaLnBrk="1" hangingPunct="1"/>
            <a:r>
              <a:rPr lang="tr-TR" altLang="en-US" sz="2400" dirty="0" err="1"/>
              <a:t>Differentiating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between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33CC"/>
                </a:solidFill>
              </a:rPr>
              <a:t>low</a:t>
            </a:r>
            <a:r>
              <a:rPr lang="tr-TR" altLang="en-US" sz="2400" dirty="0">
                <a:solidFill>
                  <a:srgbClr val="FF33CC"/>
                </a:solidFill>
              </a:rPr>
              <a:t>-risk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high</a:t>
            </a:r>
            <a:r>
              <a:rPr lang="tr-TR" altLang="en-US" sz="2400" dirty="0">
                <a:solidFill>
                  <a:srgbClr val="FF0000"/>
                </a:solidFill>
              </a:rPr>
              <a:t>-risk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customers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their</a:t>
            </a:r>
            <a:r>
              <a:rPr lang="tr-TR" altLang="en-US" sz="2400" dirty="0"/>
              <a:t> </a:t>
            </a:r>
            <a:r>
              <a:rPr lang="tr-TR" altLang="en-US" sz="2400" i="1" dirty="0" err="1"/>
              <a:t>income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i="1" dirty="0" err="1"/>
              <a:t>savings</a:t>
            </a:r>
            <a:endParaRPr lang="tr-TR" altLang="en-US" sz="2400" i="1" dirty="0"/>
          </a:p>
        </p:txBody>
      </p:sp>
      <p:sp>
        <p:nvSpPr>
          <p:cNvPr id="13318" name="Rectangle 10">
            <a:extLst>
              <a:ext uri="{FF2B5EF4-FFF2-40B4-BE49-F238E27FC236}">
                <a16:creationId xmlns:a16="http://schemas.microsoft.com/office/drawing/2014/main" id="{A54C4956-148E-95CC-A2A1-192A42042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73" y="5494338"/>
            <a:ext cx="7777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altLang="en-US" sz="2400" dirty="0" err="1">
                <a:solidFill>
                  <a:srgbClr val="3333FF"/>
                </a:solidFill>
                <a:latin typeface="Lucida Bright" panose="02040602050505020304" pitchFamily="18" charset="77"/>
              </a:rPr>
              <a:t>Discriminant</a:t>
            </a:r>
            <a:r>
              <a:rPr lang="tr-TR" altLang="en-US" sz="2400" dirty="0">
                <a:solidFill>
                  <a:srgbClr val="3333FF"/>
                </a:solidFill>
                <a:latin typeface="Lucida Bright" panose="02040602050505020304" pitchFamily="18" charset="77"/>
              </a:rPr>
              <a:t>:</a:t>
            </a:r>
            <a:r>
              <a:rPr lang="tr-TR" altLang="en-US" sz="2400" dirty="0">
                <a:latin typeface="Lucida Bright" panose="02040602050505020304" pitchFamily="18" charset="77"/>
              </a:rPr>
              <a:t> IF </a:t>
            </a:r>
            <a:r>
              <a:rPr lang="tr-TR" altLang="en-US" sz="2400" i="1" dirty="0" err="1">
                <a:latin typeface="Lucida Bright" panose="02040602050505020304" pitchFamily="18" charset="77"/>
              </a:rPr>
              <a:t>income</a:t>
            </a:r>
            <a:r>
              <a:rPr lang="tr-TR" altLang="en-US" sz="2400" dirty="0">
                <a:latin typeface="Lucida Bright" panose="02040602050505020304" pitchFamily="18" charset="77"/>
              </a:rPr>
              <a:t> &gt; θ</a:t>
            </a:r>
            <a:r>
              <a:rPr lang="tr-TR" altLang="en-US" sz="2400" baseline="-25000" dirty="0">
                <a:latin typeface="Lucida Bright" panose="02040602050505020304" pitchFamily="18" charset="77"/>
              </a:rPr>
              <a:t>1</a:t>
            </a:r>
            <a:r>
              <a:rPr lang="tr-TR" altLang="en-US" sz="2400" dirty="0">
                <a:latin typeface="Lucida Bright" panose="02040602050505020304" pitchFamily="18" charset="77"/>
              </a:rPr>
              <a:t> AND </a:t>
            </a:r>
            <a:r>
              <a:rPr lang="tr-TR" altLang="en-US" sz="2400" i="1" dirty="0" err="1">
                <a:latin typeface="Lucida Bright" panose="02040602050505020304" pitchFamily="18" charset="77"/>
              </a:rPr>
              <a:t>savings</a:t>
            </a:r>
            <a:r>
              <a:rPr lang="tr-TR" altLang="en-US" sz="2400" dirty="0">
                <a:latin typeface="Lucida Bright" panose="02040602050505020304" pitchFamily="18" charset="77"/>
              </a:rPr>
              <a:t> &gt; θ</a:t>
            </a:r>
            <a:r>
              <a:rPr lang="tr-TR" altLang="en-US" sz="2400" baseline="-25000" dirty="0">
                <a:latin typeface="Lucida Bright" panose="02040602050505020304" pitchFamily="18" charset="77"/>
              </a:rPr>
              <a:t>2</a:t>
            </a:r>
            <a:r>
              <a:rPr lang="tr-TR" altLang="en-US" sz="2400" dirty="0">
                <a:latin typeface="Lucida Bright" panose="02040602050505020304" pitchFamily="18" charset="77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altLang="en-US" sz="2400" dirty="0">
                <a:latin typeface="Lucida Bright" panose="02040602050505020304" pitchFamily="18" charset="77"/>
              </a:rPr>
              <a:t>				THEN </a:t>
            </a:r>
            <a:r>
              <a:rPr lang="tr-TR" altLang="en-US" sz="2400" dirty="0" err="1">
                <a:solidFill>
                  <a:srgbClr val="FF33CC"/>
                </a:solidFill>
                <a:latin typeface="Lucida Bright" panose="02040602050505020304" pitchFamily="18" charset="77"/>
              </a:rPr>
              <a:t>low</a:t>
            </a:r>
            <a:r>
              <a:rPr lang="tr-TR" altLang="en-US" sz="2400" dirty="0">
                <a:solidFill>
                  <a:srgbClr val="FF33CC"/>
                </a:solidFill>
                <a:latin typeface="Lucida Bright" panose="02040602050505020304" pitchFamily="18" charset="77"/>
              </a:rPr>
              <a:t>-risk </a:t>
            </a:r>
            <a:r>
              <a:rPr lang="tr-TR" altLang="en-US" sz="2400" dirty="0">
                <a:latin typeface="Lucida Bright" panose="02040602050505020304" pitchFamily="18" charset="77"/>
              </a:rPr>
              <a:t>ELSE </a:t>
            </a:r>
            <a:r>
              <a:rPr lang="tr-TR" altLang="en-US" sz="2400" dirty="0" err="1">
                <a:solidFill>
                  <a:srgbClr val="FF0000"/>
                </a:solidFill>
                <a:latin typeface="Lucida Bright" panose="02040602050505020304" pitchFamily="18" charset="77"/>
              </a:rPr>
              <a:t>high</a:t>
            </a:r>
            <a:r>
              <a:rPr lang="tr-TR" altLang="en-US" sz="2400" dirty="0">
                <a:solidFill>
                  <a:srgbClr val="FF0000"/>
                </a:solidFill>
                <a:latin typeface="Lucida Bright" panose="02040602050505020304" pitchFamily="18" charset="77"/>
              </a:rPr>
              <a:t>-risk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C62C3576-3335-D8CC-DABB-953CEC0A0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5B38572B-05DA-A943-87C1-BB7EE9B95313}" type="slidenum">
              <a:rPr lang="tr-TR" altLang="en-US" sz="1400"/>
              <a:pPr eaLnBrk="1" hangingPunct="1"/>
              <a:t>7</a:t>
            </a:fld>
            <a:endParaRPr lang="tr-TR" altLang="en-US" sz="1400"/>
          </a:p>
        </p:txBody>
      </p:sp>
      <p:pic>
        <p:nvPicPr>
          <p:cNvPr id="16387" name="Picture 6">
            <a:extLst>
              <a:ext uri="{FF2B5EF4-FFF2-40B4-BE49-F238E27FC236}">
                <a16:creationId xmlns:a16="http://schemas.microsoft.com/office/drawing/2014/main" id="{C68F871C-B8C4-98F9-C2D4-C4BDBEF1C2A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1492250"/>
            <a:ext cx="4546600" cy="4375150"/>
          </a:xfrm>
        </p:spPr>
      </p:pic>
      <p:sp>
        <p:nvSpPr>
          <p:cNvPr id="16388" name="Rectangle 4">
            <a:extLst>
              <a:ext uri="{FF2B5EF4-FFF2-40B4-BE49-F238E27FC236}">
                <a16:creationId xmlns:a16="http://schemas.microsoft.com/office/drawing/2014/main" id="{048AD826-8DD3-892C-0145-926BEFA40D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Prediction: </a:t>
            </a:r>
            <a:r>
              <a:rPr lang="tr-TR" altLang="en-US"/>
              <a:t>Regression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FBBF340-888C-D0A9-A62F-C7729502A5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altLang="en-US" sz="2400" dirty="0" err="1"/>
              <a:t>Example</a:t>
            </a:r>
            <a:r>
              <a:rPr lang="tr-TR" altLang="en-US" sz="2400" dirty="0"/>
              <a:t>: </a:t>
            </a:r>
            <a:r>
              <a:rPr lang="tr-TR" altLang="en-US" sz="2400" dirty="0" err="1"/>
              <a:t>Price</a:t>
            </a:r>
            <a:r>
              <a:rPr lang="tr-TR" altLang="en-US" sz="2400" dirty="0"/>
              <a:t> of a </a:t>
            </a:r>
            <a:r>
              <a:rPr lang="tr-TR" altLang="en-US" sz="2400" dirty="0" err="1"/>
              <a:t>used</a:t>
            </a:r>
            <a:r>
              <a:rPr lang="tr-TR" altLang="en-US" sz="2400" dirty="0"/>
              <a:t> car</a:t>
            </a:r>
          </a:p>
          <a:p>
            <a:pPr eaLnBrk="1" hangingPunct="1"/>
            <a:r>
              <a:rPr lang="tr-TR" altLang="en-US" sz="2400" i="1" dirty="0"/>
              <a:t>x </a:t>
            </a:r>
            <a:r>
              <a:rPr lang="tr-TR" altLang="en-US" sz="2400" dirty="0"/>
              <a:t>: car </a:t>
            </a:r>
            <a:r>
              <a:rPr lang="tr-TR" altLang="en-US" sz="2400" dirty="0" err="1"/>
              <a:t>attributes</a:t>
            </a:r>
            <a:endParaRPr lang="tr-TR" alt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dirty="0"/>
              <a:t>	</a:t>
            </a:r>
            <a:r>
              <a:rPr lang="tr-TR" altLang="en-US" sz="2400" i="1" dirty="0"/>
              <a:t>y </a:t>
            </a:r>
            <a:r>
              <a:rPr lang="tr-TR" altLang="en-US" sz="2400" dirty="0"/>
              <a:t>: </a:t>
            </a:r>
            <a:r>
              <a:rPr lang="tr-TR" altLang="en-US" sz="2400" dirty="0" err="1"/>
              <a:t>price</a:t>
            </a:r>
            <a:endParaRPr lang="tr-TR" alt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dirty="0"/>
              <a:t>		</a:t>
            </a:r>
            <a:r>
              <a:rPr lang="tr-TR" altLang="en-US" sz="2400" i="1" dirty="0"/>
              <a:t>y </a:t>
            </a:r>
            <a:r>
              <a:rPr lang="tr-TR" altLang="en-US" sz="2400" dirty="0"/>
              <a:t>= </a:t>
            </a:r>
            <a:r>
              <a:rPr lang="tr-TR" altLang="en-US" sz="2400" i="1" dirty="0"/>
              <a:t>g </a:t>
            </a:r>
            <a:r>
              <a:rPr lang="tr-TR" altLang="en-US" sz="2400" dirty="0"/>
              <a:t>(</a:t>
            </a:r>
            <a:r>
              <a:rPr lang="tr-TR" altLang="en-US" sz="2400" i="1" dirty="0"/>
              <a:t>x </a:t>
            </a:r>
            <a:r>
              <a:rPr lang="tr-TR" altLang="en-US" sz="2400" dirty="0"/>
              <a:t>| </a:t>
            </a:r>
            <a:r>
              <a:rPr lang="tr-TR" altLang="en-US" sz="2400" i="1" dirty="0" err="1"/>
              <a:t>θ</a:t>
            </a:r>
            <a:r>
              <a:rPr lang="tr-TR" altLang="en-US" sz="2400" dirty="0">
                <a:latin typeface="Symbol" pitchFamily="2" charset="2"/>
              </a:rPr>
              <a:t> </a:t>
            </a:r>
            <a:r>
              <a:rPr lang="tr-TR" altLang="en-US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dirty="0"/>
              <a:t>	</a:t>
            </a:r>
            <a:r>
              <a:rPr lang="tr-TR" altLang="en-US" sz="2400" i="1" dirty="0"/>
              <a:t>g </a:t>
            </a:r>
            <a:r>
              <a:rPr lang="tr-TR" altLang="en-US" sz="2400" dirty="0"/>
              <a:t>( ) model,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altLang="en-US" sz="2400" dirty="0">
                <a:latin typeface="Symbol" pitchFamily="2" charset="2"/>
              </a:rPr>
              <a:t>	</a:t>
            </a:r>
            <a:r>
              <a:rPr lang="tr-TR" altLang="en-US" sz="2400" i="1" dirty="0" err="1"/>
              <a:t>θ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parameters</a:t>
            </a:r>
            <a:endParaRPr lang="tr-TR" altLang="en-US" sz="2400" dirty="0"/>
          </a:p>
        </p:txBody>
      </p:sp>
      <p:sp>
        <p:nvSpPr>
          <p:cNvPr id="16390" name="Text Box 9">
            <a:extLst>
              <a:ext uri="{FF2B5EF4-FFF2-40B4-BE49-F238E27FC236}">
                <a16:creationId xmlns:a16="http://schemas.microsoft.com/office/drawing/2014/main" id="{EFF97D0C-A08C-EB19-399D-A7160A7E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779713"/>
            <a:ext cx="168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en-US" sz="2400" i="1">
                <a:latin typeface="Lucida Bright" panose="02040602050505020304" pitchFamily="18" charset="77"/>
              </a:rPr>
              <a:t>y </a:t>
            </a:r>
            <a:r>
              <a:rPr lang="tr-TR" altLang="en-US" sz="2400">
                <a:latin typeface="Lucida Bright" panose="02040602050505020304" pitchFamily="18" charset="77"/>
              </a:rPr>
              <a:t>= </a:t>
            </a:r>
            <a:r>
              <a:rPr lang="tr-TR" altLang="en-US" sz="2400" i="1">
                <a:latin typeface="Lucida Bright" panose="02040602050505020304" pitchFamily="18" charset="77"/>
              </a:rPr>
              <a:t>wx</a:t>
            </a:r>
            <a:r>
              <a:rPr lang="tr-TR" altLang="en-US" sz="2400">
                <a:latin typeface="Lucida Bright" panose="02040602050505020304" pitchFamily="18" charset="77"/>
              </a:rPr>
              <a:t>+</a:t>
            </a:r>
            <a:r>
              <a:rPr lang="tr-TR" altLang="en-US" sz="2400" i="1">
                <a:latin typeface="Lucida Bright" panose="02040602050505020304" pitchFamily="18" charset="77"/>
              </a:rPr>
              <a:t>w</a:t>
            </a:r>
            <a:r>
              <a:rPr lang="tr-TR" altLang="en-US" sz="2400" baseline="-25000">
                <a:latin typeface="Lucida Bright" panose="02040602050505020304" pitchFamily="18" charset="77"/>
              </a:rPr>
              <a:t>0</a:t>
            </a:r>
            <a:endParaRPr lang="en-GB" altLang="en-US" sz="2400" baseline="-25000">
              <a:latin typeface="Lucida Bright" panose="02040602050505020304" pitchFamily="18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0FA8E2F2-0D48-0D55-A1FB-99F322DFE1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A421B8A2-EEB7-0F4F-89EA-FDA91A30A464}" type="slidenum">
              <a:rPr lang="tr-TR" altLang="en-US" sz="1400"/>
              <a:pPr eaLnBrk="1" hangingPunct="1"/>
              <a:t>8</a:t>
            </a:fld>
            <a:endParaRPr lang="tr-TR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B7074F3-59F0-D3EC-8DFE-B0C9E2CD2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952500"/>
          </a:xfrm>
        </p:spPr>
        <p:txBody>
          <a:bodyPr/>
          <a:lstStyle/>
          <a:p>
            <a:pPr eaLnBrk="1" hangingPunct="1"/>
            <a:r>
              <a:rPr lang="tr-TR" altLang="en-US"/>
              <a:t>Supervised Learning: Uses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5B541FC-B3A2-3C27-0AB2-932A3B494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216" y="2057400"/>
            <a:ext cx="8229600" cy="4525963"/>
          </a:xfrm>
        </p:spPr>
        <p:txBody>
          <a:bodyPr/>
          <a:lstStyle/>
          <a:p>
            <a:pPr eaLnBrk="1" hangingPunct="1"/>
            <a:r>
              <a:rPr lang="tr-TR" altLang="en-US" sz="2400" b="1" dirty="0" err="1"/>
              <a:t>Prediction</a:t>
            </a:r>
            <a:r>
              <a:rPr lang="tr-TR" altLang="en-US" sz="2400" b="1" dirty="0"/>
              <a:t> of </a:t>
            </a:r>
            <a:r>
              <a:rPr lang="tr-TR" altLang="en-US" sz="2400" b="1" dirty="0" err="1"/>
              <a:t>future</a:t>
            </a:r>
            <a:r>
              <a:rPr lang="tr-TR" altLang="en-US" sz="2400" b="1" dirty="0"/>
              <a:t> </a:t>
            </a:r>
            <a:r>
              <a:rPr lang="tr-TR" altLang="en-US" sz="2400" b="1" dirty="0" err="1"/>
              <a:t>cases</a:t>
            </a:r>
            <a:r>
              <a:rPr lang="tr-TR" altLang="en-US" sz="2400" b="1" dirty="0"/>
              <a:t>: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Use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rule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predict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output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for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future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inputs</a:t>
            </a:r>
            <a:endParaRPr lang="tr-TR" altLang="en-US" sz="2400" dirty="0"/>
          </a:p>
          <a:p>
            <a:pPr eaLnBrk="1" hangingPunct="1"/>
            <a:r>
              <a:rPr lang="tr-TR" altLang="en-US" sz="2400" b="1" dirty="0"/>
              <a:t>Knowledge </a:t>
            </a:r>
            <a:r>
              <a:rPr lang="tr-TR" altLang="en-US" sz="2400" b="1" dirty="0" err="1"/>
              <a:t>extraction</a:t>
            </a:r>
            <a:r>
              <a:rPr lang="tr-TR" altLang="en-US" sz="2400" b="1" dirty="0"/>
              <a:t>: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rule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easy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understand</a:t>
            </a:r>
            <a:endParaRPr lang="tr-TR" altLang="en-US" sz="2400" dirty="0"/>
          </a:p>
          <a:p>
            <a:pPr eaLnBrk="1" hangingPunct="1"/>
            <a:r>
              <a:rPr lang="tr-TR" altLang="en-US" sz="2400" b="1" dirty="0" err="1"/>
              <a:t>Compression</a:t>
            </a:r>
            <a:r>
              <a:rPr lang="tr-TR" altLang="en-US" sz="2400" b="1" dirty="0"/>
              <a:t>: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rule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simpler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than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data it </a:t>
            </a:r>
            <a:r>
              <a:rPr lang="tr-TR" altLang="en-US" sz="2400" dirty="0" err="1"/>
              <a:t>explains</a:t>
            </a:r>
            <a:endParaRPr lang="tr-TR" altLang="en-US" sz="2400" dirty="0"/>
          </a:p>
          <a:p>
            <a:pPr eaLnBrk="1" hangingPunct="1"/>
            <a:r>
              <a:rPr lang="tr-TR" altLang="en-US" sz="2400" b="1" dirty="0" err="1"/>
              <a:t>Outlier</a:t>
            </a:r>
            <a:r>
              <a:rPr lang="tr-TR" altLang="en-US" sz="2400" b="1" dirty="0"/>
              <a:t> </a:t>
            </a:r>
            <a:r>
              <a:rPr lang="tr-TR" altLang="en-US" sz="2400" b="1" dirty="0" err="1"/>
              <a:t>detection</a:t>
            </a:r>
            <a:r>
              <a:rPr lang="tr-TR" altLang="en-US" sz="2400" b="1" dirty="0"/>
              <a:t>: </a:t>
            </a:r>
            <a:r>
              <a:rPr lang="tr-TR" altLang="en-US" sz="2400" dirty="0" err="1"/>
              <a:t>Exceptions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that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are</a:t>
            </a:r>
            <a:r>
              <a:rPr lang="tr-TR" altLang="en-US" sz="2400" dirty="0"/>
              <a:t> not </a:t>
            </a:r>
            <a:r>
              <a:rPr lang="tr-TR" altLang="en-US" sz="2400" dirty="0" err="1"/>
              <a:t>covered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by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rule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e.g</a:t>
            </a:r>
            <a:r>
              <a:rPr lang="tr-TR" altLang="en-US" sz="2400" dirty="0"/>
              <a:t>., </a:t>
            </a:r>
            <a:r>
              <a:rPr lang="tr-TR" altLang="en-US" sz="2400" dirty="0" err="1"/>
              <a:t>fraud</a:t>
            </a:r>
            <a:endParaRPr lang="tr-TR" altLang="en-US" sz="2400" dirty="0"/>
          </a:p>
        </p:txBody>
      </p:sp>
      <p:sp>
        <p:nvSpPr>
          <p:cNvPr id="18437" name="TextBox 4">
            <a:extLst>
              <a:ext uri="{FF2B5EF4-FFF2-40B4-BE49-F238E27FC236}">
                <a16:creationId xmlns:a16="http://schemas.microsoft.com/office/drawing/2014/main" id="{2264435C-6F28-FE95-2AEC-47A504AFE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250305"/>
            <a:ext cx="8501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Example: decision trees tools that create rules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F615F65-2C45-A883-FD42-71B347086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Types of testing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80E267B-27A9-7403-BFB0-DB5511D608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eaLnBrk="1" hangingPunct="1"/>
            <a:r>
              <a:rPr kumimoji="1" lang="en-GB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Evaluate performance by testing on data NOT used for testing (both should be randomly sampled)</a:t>
            </a:r>
          </a:p>
          <a:p>
            <a:pPr eaLnBrk="1" hangingPunct="1"/>
            <a:r>
              <a:rPr kumimoji="1" lang="en-GB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Cross validation methods for small data sets</a:t>
            </a:r>
          </a:p>
          <a:p>
            <a:pPr eaLnBrk="1" hangingPunct="1"/>
            <a:r>
              <a:rPr kumimoji="1" lang="en-GB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The more (relevant) data the better.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31B31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BB1"/>
      </a:accent6>
      <a:hlink>
        <a:srgbClr val="7653C5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5540</TotalTime>
  <Words>809</Words>
  <Application>Microsoft Macintosh PowerPoint</Application>
  <PresentationFormat>On-screen Show (4:3)</PresentationFormat>
  <Paragraphs>105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 Unicode MS</vt:lpstr>
      <vt:lpstr>ＭＳ Ｐゴシック</vt:lpstr>
      <vt:lpstr>Arial</vt:lpstr>
      <vt:lpstr>Calibri</vt:lpstr>
      <vt:lpstr>Calisto MT</vt:lpstr>
      <vt:lpstr>Courier New</vt:lpstr>
      <vt:lpstr>Lucida Bright</vt:lpstr>
      <vt:lpstr>Symbol</vt:lpstr>
      <vt:lpstr>Tahoma</vt:lpstr>
      <vt:lpstr>Times New Roman</vt:lpstr>
      <vt:lpstr>Wingdings</vt:lpstr>
      <vt:lpstr>Wingdings 2</vt:lpstr>
      <vt:lpstr>Default Design</vt:lpstr>
      <vt:lpstr>SlateVTI</vt:lpstr>
      <vt:lpstr>Intro to Machine Learning</vt:lpstr>
      <vt:lpstr>What is Machine Learning? </vt:lpstr>
      <vt:lpstr>What is Learning?</vt:lpstr>
      <vt:lpstr>PowerPoint Presentation</vt:lpstr>
      <vt:lpstr>PowerPoint Presentation</vt:lpstr>
      <vt:lpstr>Classification</vt:lpstr>
      <vt:lpstr>Prediction: Regression</vt:lpstr>
      <vt:lpstr>Supervised Learning: Uses</vt:lpstr>
      <vt:lpstr>Types of testing</vt:lpstr>
      <vt:lpstr>Cross-validation</vt:lpstr>
      <vt:lpstr>Testing</vt:lpstr>
      <vt:lpstr>Usual ML stages</vt:lpstr>
      <vt:lpstr>Working Applications of ML</vt:lpstr>
      <vt:lpstr>More reading</vt:lpstr>
      <vt:lpstr>Measuring Performance</vt:lpstr>
      <vt:lpstr>Google is your friend</vt:lpstr>
      <vt:lpstr>Roar Collab tips</vt:lpstr>
      <vt:lpstr>Questions?</vt:lpstr>
      <vt:lpstr>Further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Mouratidis, Ioannis</cp:lastModifiedBy>
  <cp:revision>129</cp:revision>
  <dcterms:created xsi:type="dcterms:W3CDTF">2012-10-15T13:10:19Z</dcterms:created>
  <dcterms:modified xsi:type="dcterms:W3CDTF">2024-10-04T03:55:02Z</dcterms:modified>
</cp:coreProperties>
</file>