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6395"/>
  </p:normalViewPr>
  <p:slideViewPr>
    <p:cSldViewPr snapToGrid="0" snapToObjects="1">
      <p:cViewPr varScale="1">
        <p:scale>
          <a:sx n="126" d="100"/>
          <a:sy n="126" d="100"/>
        </p:scale>
        <p:origin x="2168" y="192"/>
      </p:cViewPr>
      <p:guideLst/>
    </p:cSldViewPr>
  </p:slideViewPr>
  <p:notesTextViewPr>
    <p:cViewPr>
      <p:scale>
        <a:sx n="1" d="1"/>
        <a:sy n="1" d="1"/>
      </p:scale>
      <p:origin x="0" y="-13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7C568-7241-5845-801C-D12B142C5290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5F2E-E26E-B74E-BB5A-F28685B3A5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967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UP-more REGULATED EN STATIONAY Y LOW IRON (C5 y C6)</a:t>
            </a:r>
          </a:p>
          <a:p>
            <a:endParaRPr lang="es-ES_tradnl" dirty="0"/>
          </a:p>
          <a:p>
            <a:r>
              <a:rPr lang="es-ES_tradnl" dirty="0"/>
              <a:t>corA: Canal de iones. Tpte de Mag, proteína transmemebrana. No he encontrado mas información</a:t>
            </a:r>
          </a:p>
          <a:p>
            <a:endParaRPr lang="es-ES_tradnl" dirty="0"/>
          </a:p>
          <a:p>
            <a:r>
              <a:rPr lang="es-ES_tradnl" dirty="0"/>
              <a:t>Rv2025c: Cation diffusion facilitator. Parece importante en el tpt. De Co2+ es regulada por kmtR, pero parece que también podría participar en el efflujo de Zn. </a:t>
            </a:r>
          </a:p>
          <a:p>
            <a:endParaRPr lang="es-ES_tradnl" dirty="0"/>
          </a:p>
          <a:p>
            <a:r>
              <a:rPr lang="es-ES_tradnl" dirty="0"/>
              <a:t> Cd está elevado en pacientes con TB activa, indicando que es un metal que intoxica de alguna manera a Mtb.</a:t>
            </a:r>
          </a:p>
          <a:p>
            <a:endParaRPr lang="es-ES_tradnl" dirty="0"/>
          </a:p>
          <a:p>
            <a:r>
              <a:rPr lang="es-ES_tradnl" dirty="0"/>
              <a:t>csoR-cmtR-smtB-kmtR-cadI-ricR-nmtR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/>
              <a:t>Cuando hay metal, este se une al regulador (represor) y se suelta del promotor comenzando la transcripción de los genes que regula.</a:t>
            </a:r>
          </a:p>
          <a:p>
            <a:endParaRPr lang="es-ES_tradnl" dirty="0"/>
          </a:p>
          <a:p>
            <a:r>
              <a:rPr lang="es-ES_tradnl" dirty="0"/>
              <a:t>Posibles metalochaperonas: Rv3269 (de ctpC), Rv1993 (de ctpG) y Rv0968 (de ctpV).</a:t>
            </a:r>
          </a:p>
          <a:p>
            <a:r>
              <a:rPr lang="es-ES" dirty="0"/>
              <a:t>Las metalochaperonas son una clase distinta de chaperona molecular que facilitan el transporte intracelular de iones metálicos a metaloenzimas y metaloproteínas en las células a través de interacciones proteína-proteína.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E4EC9-70A0-4F3B-94C8-5497A8C66B2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789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C26A-A1C2-2740-87A3-424BADA3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24517-BB54-5D40-8B59-0F64E302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4120-4C91-F24E-B881-8631B6F3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79A1-20F2-ED43-909B-6C297C62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F5A0-85DE-F948-8164-92636E8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3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F7D0-8C63-7C42-9964-63CA88E7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18EC-1678-E842-95D8-E26052B3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4C63-5597-4D44-9348-6453AC4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EC9A-D2A5-B94E-8802-410CDDF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07B4-C2B8-7D4D-9702-0C43B52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6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7A1AB-AAB3-E440-85B7-C2BA21568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124E5-3C13-4046-8FB7-C9F897D8F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2028-D17C-6345-A5B0-F37FB0D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A780-33BF-F346-AA98-A74186B9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56A5-1AF7-EB46-B295-61FF850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9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07E6-1618-244B-930C-E77052A1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4E54-4527-0A4B-8BDD-766F3F78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9787-00AB-DC47-AF6D-DD11771E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2E6C-53D9-C646-A52C-ACA8546B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C2B5-97A2-474D-ABC9-B49A9100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748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B094-63AB-E84A-98F8-3ABED0B4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C62E5-D3F7-644A-B47A-6DFAA3FD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760D-98D6-1D45-9821-F408B2FE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A5F9-B8B8-D24C-92E7-618369CC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9F67-7CF0-6A4F-A85A-58DA4A67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3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415B-7522-EE40-BC0C-3679CD4E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2A90-E20A-5B4A-9EA5-5F99E412B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419F-62B7-0A43-B361-842861D2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468E-F6C2-F44C-A46E-BA4C0EC0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EA00-31D2-2642-BDB5-9213FB8F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04B5-9804-2143-8236-100BC9AD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86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FDB2-3F2F-E44D-8345-D41D463A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6A293-1986-FE4C-9B64-A1ACB689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EA9EE-4C9C-1440-96A8-2DAB7FF3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9EF73-0F52-F742-BF89-DF9105AC4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6D00D-F9FB-4A49-9516-561B870D8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912AC-69DA-1746-BE27-039F5777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01A96-170F-A047-851C-A2D1F3A5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560FF-67EA-BC46-B63C-643283B2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8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026D-AEF1-3B40-A064-A4CFC1A9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506A5-9DAA-8840-AC0D-459CB689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3251-5016-EE45-85EE-69606D28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7C6F0-C50D-7E4C-A9B2-38B184D1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9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D94B0-313A-AA4F-99C7-4DC2F222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D17A7-0E9D-B840-BA86-2EC12D73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309B0-92DC-7F4A-A8C8-AF42165F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989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1E1E-17DC-8B41-AEF0-A9BF0165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311F-EF47-9647-8959-980394E6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FA56C-697C-6B4D-9834-16162043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78472-3315-2542-A286-6743F853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1F42A-B6D0-0E45-8BFC-FCC0D92E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6AC0-DD07-2649-BB2E-0177B379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4B1-14F6-E74A-ADEC-FEFC3A4E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ADD53-8C09-A740-B3E6-08A728FD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A502-4715-F646-A015-189AA2716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842C-113F-614D-B00F-7D07FECB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3B55-EA05-914A-9702-BB99EE90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FCE16-DAB5-E142-BCA7-B6E7B8BA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4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4B164-519A-994D-8B6C-1D859998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17702-8B7C-0A41-AB2C-0D765613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871F-E49B-F741-9BC8-56C6BAD17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8A03-0832-B143-9E55-2111C99A71CB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2876-8997-6F46-B768-E42DFE88D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0ED7-EDB3-774B-9174-A3C4EB3B2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CF0F-411D-574F-A408-9A5EF4C204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12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>
            <a:extLst>
              <a:ext uri="{FF2B5EF4-FFF2-40B4-BE49-F238E27FC236}">
                <a16:creationId xmlns:a16="http://schemas.microsoft.com/office/drawing/2014/main" id="{461D82CA-FA8F-4A4C-90F2-0F099793945E}"/>
              </a:ext>
            </a:extLst>
          </p:cNvPr>
          <p:cNvGrpSpPr/>
          <p:nvPr/>
        </p:nvGrpSpPr>
        <p:grpSpPr>
          <a:xfrm>
            <a:off x="148407" y="68219"/>
            <a:ext cx="11844000" cy="6756437"/>
            <a:chOff x="148407" y="68219"/>
            <a:chExt cx="11844000" cy="675643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8E23215-2530-4FA1-AAF7-4F338F335185}"/>
                </a:ext>
              </a:extLst>
            </p:cNvPr>
            <p:cNvGrpSpPr/>
            <p:nvPr/>
          </p:nvGrpSpPr>
          <p:grpSpPr>
            <a:xfrm>
              <a:off x="148407" y="1078679"/>
              <a:ext cx="11844000" cy="4850175"/>
              <a:chOff x="177289" y="1171508"/>
              <a:chExt cx="11844000" cy="5508000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87064FB8-C136-4993-B8BC-5980F098C3C9}"/>
                  </a:ext>
                </a:extLst>
              </p:cNvPr>
              <p:cNvSpPr/>
              <p:nvPr/>
            </p:nvSpPr>
            <p:spPr>
              <a:xfrm>
                <a:off x="177289" y="1171508"/>
                <a:ext cx="11844000" cy="5508000"/>
              </a:xfrm>
              <a:prstGeom prst="roundRect">
                <a:avLst>
                  <a:gd name="adj" fmla="val 18103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b="1" i="1" dirty="0"/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A1BC2710-4A0D-4FD6-8878-76979E30ABF2}"/>
                  </a:ext>
                </a:extLst>
              </p:cNvPr>
              <p:cNvSpPr/>
              <p:nvPr/>
            </p:nvSpPr>
            <p:spPr>
              <a:xfrm>
                <a:off x="315686" y="1344233"/>
                <a:ext cx="11560628" cy="5199354"/>
              </a:xfrm>
              <a:prstGeom prst="roundRect">
                <a:avLst>
                  <a:gd name="adj" fmla="val 18103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b="1" i="1" dirty="0"/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03B7E2A3-843F-4CED-A10C-ED9868E3C031}"/>
                </a:ext>
              </a:extLst>
            </p:cNvPr>
            <p:cNvGrpSpPr/>
            <p:nvPr/>
          </p:nvGrpSpPr>
          <p:grpSpPr>
            <a:xfrm>
              <a:off x="408112" y="1676309"/>
              <a:ext cx="2835075" cy="2101975"/>
              <a:chOff x="3550531" y="2743492"/>
              <a:chExt cx="2835075" cy="2101975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B34C02C9-5B41-4FA1-AD7C-7609AB601971}"/>
                  </a:ext>
                </a:extLst>
              </p:cNvPr>
              <p:cNvSpPr/>
              <p:nvPr/>
            </p:nvSpPr>
            <p:spPr>
              <a:xfrm>
                <a:off x="4375107" y="2766529"/>
                <a:ext cx="900802" cy="3616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bg1"/>
                    </a:solidFill>
                  </a:rPr>
                  <a:t>RicR</a:t>
                </a:r>
              </a:p>
            </p:txBody>
          </p:sp>
          <p:cxnSp>
            <p:nvCxnSpPr>
              <p:cNvPr id="84" name="Conector recto de flecha 83">
                <a:extLst>
                  <a:ext uri="{FF2B5EF4-FFF2-40B4-BE49-F238E27FC236}">
                    <a16:creationId xmlns:a16="http://schemas.microsoft.com/office/drawing/2014/main" id="{80EC1F4A-BC53-4793-84BE-183309FC2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473" y="3459097"/>
                <a:ext cx="900000" cy="37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AA1AAAE8-8066-4B0F-8346-D7D222A6683F}"/>
                  </a:ext>
                </a:extLst>
              </p:cNvPr>
              <p:cNvSpPr/>
              <p:nvPr/>
            </p:nvSpPr>
            <p:spPr>
              <a:xfrm>
                <a:off x="4432211" y="2743492"/>
                <a:ext cx="144000" cy="144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86" name="Arco 85">
                <a:extLst>
                  <a:ext uri="{FF2B5EF4-FFF2-40B4-BE49-F238E27FC236}">
                    <a16:creationId xmlns:a16="http://schemas.microsoft.com/office/drawing/2014/main" id="{CDB5B51B-1F17-47E1-BE42-C48D8353DFF8}"/>
                  </a:ext>
                </a:extLst>
              </p:cNvPr>
              <p:cNvSpPr/>
              <p:nvPr/>
            </p:nvSpPr>
            <p:spPr>
              <a:xfrm rot="5400000">
                <a:off x="3923993" y="2787610"/>
                <a:ext cx="341302" cy="498580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5AE67178-CF02-488A-B8EF-8E8F563F2F6E}"/>
                  </a:ext>
                </a:extLst>
              </p:cNvPr>
              <p:cNvSpPr/>
              <p:nvPr/>
            </p:nvSpPr>
            <p:spPr>
              <a:xfrm>
                <a:off x="3550531" y="3251700"/>
                <a:ext cx="894147" cy="361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RicR</a:t>
                </a:r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BA6D88F1-4091-4CFC-9F98-1EDE91DF6A0B}"/>
                  </a:ext>
                </a:extLst>
              </p:cNvPr>
              <p:cNvSpPr/>
              <p:nvPr/>
            </p:nvSpPr>
            <p:spPr>
              <a:xfrm>
                <a:off x="4846449" y="3459863"/>
                <a:ext cx="354619" cy="205956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ED73ACBF-B051-4007-AD99-85C342437DAC}"/>
                  </a:ext>
                </a:extLst>
              </p:cNvPr>
              <p:cNvSpPr txBox="1"/>
              <p:nvPr/>
            </p:nvSpPr>
            <p:spPr>
              <a:xfrm>
                <a:off x="4928219" y="3675916"/>
                <a:ext cx="145738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i="1" dirty="0"/>
                  <a:t>ricR (Rv0190)</a:t>
                </a:r>
              </a:p>
              <a:p>
                <a:r>
                  <a:rPr lang="es-ES" sz="1400" b="1" i="1" dirty="0"/>
                  <a:t>Rv2963</a:t>
                </a:r>
              </a:p>
              <a:p>
                <a:r>
                  <a:rPr lang="es-ES" sz="1400" b="1" i="1" dirty="0"/>
                  <a:t>mmcO (Rv0846)</a:t>
                </a:r>
              </a:p>
              <a:p>
                <a:r>
                  <a:rPr lang="es-ES" sz="1400" b="1" i="1" dirty="0"/>
                  <a:t>lpqS (Rv0847)</a:t>
                </a:r>
              </a:p>
              <a:p>
                <a:r>
                  <a:rPr lang="es-ES" sz="1400" b="1" i="1" dirty="0"/>
                  <a:t>mymT (Rv0186A)</a:t>
                </a:r>
              </a:p>
            </p:txBody>
          </p:sp>
          <p:pic>
            <p:nvPicPr>
              <p:cNvPr id="90" name="Gráfico 89" descr="Señal de negación con relleno sólido">
                <a:extLst>
                  <a:ext uri="{FF2B5EF4-FFF2-40B4-BE49-F238E27FC236}">
                    <a16:creationId xmlns:a16="http://schemas.microsoft.com/office/drawing/2014/main" id="{612E9CF2-A98D-4B54-8AAD-8EC738642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06782" y="3250480"/>
                <a:ext cx="364128" cy="364128"/>
              </a:xfrm>
              <a:prstGeom prst="rect">
                <a:avLst/>
              </a:prstGeom>
            </p:spPr>
          </p:pic>
          <p:pic>
            <p:nvPicPr>
              <p:cNvPr id="91" name="Gráfico 90" descr="Marca de insignia1 con relleno sólido">
                <a:extLst>
                  <a:ext uri="{FF2B5EF4-FFF2-40B4-BE49-F238E27FC236}">
                    <a16:creationId xmlns:a16="http://schemas.microsoft.com/office/drawing/2014/main" id="{D46CD1FE-201D-49D2-94C6-64CCDC8BD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52595" y="3116001"/>
                <a:ext cx="364128" cy="364128"/>
              </a:xfrm>
              <a:prstGeom prst="rect">
                <a:avLst/>
              </a:prstGeom>
            </p:spPr>
          </p:pic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A2DD11D3-29FD-A14B-BC91-8D86B94F09CF}"/>
                  </a:ext>
                </a:extLst>
              </p:cNvPr>
              <p:cNvSpPr/>
              <p:nvPr/>
            </p:nvSpPr>
            <p:spPr>
              <a:xfrm>
                <a:off x="4062406" y="2953740"/>
                <a:ext cx="144000" cy="144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</p:grp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D0BE7FBD-56BD-40C4-91FD-62D61151C304}"/>
                </a:ext>
              </a:extLst>
            </p:cNvPr>
            <p:cNvGrpSpPr/>
            <p:nvPr/>
          </p:nvGrpSpPr>
          <p:grpSpPr>
            <a:xfrm>
              <a:off x="3221160" y="3886043"/>
              <a:ext cx="2669583" cy="1912064"/>
              <a:chOff x="3458825" y="2727779"/>
              <a:chExt cx="2669583" cy="1912064"/>
            </a:xfrm>
          </p:grpSpPr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3431E16C-EA77-47EA-AAE4-69081322A3C9}"/>
                  </a:ext>
                </a:extLst>
              </p:cNvPr>
              <p:cNvSpPr/>
              <p:nvPr/>
            </p:nvSpPr>
            <p:spPr>
              <a:xfrm>
                <a:off x="4375107" y="2766529"/>
                <a:ext cx="900802" cy="3616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bg1"/>
                    </a:solidFill>
                  </a:rPr>
                  <a:t>CadI</a:t>
                </a:r>
              </a:p>
            </p:txBody>
          </p:sp>
          <p:cxnSp>
            <p:nvCxnSpPr>
              <p:cNvPr id="144" name="Conector recto de flecha 143">
                <a:extLst>
                  <a:ext uri="{FF2B5EF4-FFF2-40B4-BE49-F238E27FC236}">
                    <a16:creationId xmlns:a16="http://schemas.microsoft.com/office/drawing/2014/main" id="{A35FE58E-B458-450F-AF3E-2235EE71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1386" y="3459097"/>
                <a:ext cx="900000" cy="37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2E9220DD-AE2E-4100-A151-BE6F929771E1}"/>
                  </a:ext>
                </a:extLst>
              </p:cNvPr>
              <p:cNvSpPr/>
              <p:nvPr/>
            </p:nvSpPr>
            <p:spPr>
              <a:xfrm>
                <a:off x="4432211" y="2743492"/>
                <a:ext cx="144000" cy="144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AA6148B6-F8C7-4938-84AC-8F6C4D2D2DE3}"/>
                  </a:ext>
                </a:extLst>
              </p:cNvPr>
              <p:cNvSpPr/>
              <p:nvPr/>
            </p:nvSpPr>
            <p:spPr>
              <a:xfrm rot="6655311">
                <a:off x="3857582" y="2672722"/>
                <a:ext cx="432809" cy="542924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FDE63CB2-CFD4-4E28-BA76-7F657F7A57CF}"/>
                  </a:ext>
                </a:extLst>
              </p:cNvPr>
              <p:cNvSpPr/>
              <p:nvPr/>
            </p:nvSpPr>
            <p:spPr>
              <a:xfrm>
                <a:off x="3458825" y="3220485"/>
                <a:ext cx="894147" cy="361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CadI</a:t>
                </a:r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2D2FA705-E329-4CF7-A0CD-E36A7D1D6703}"/>
                  </a:ext>
                </a:extLst>
              </p:cNvPr>
              <p:cNvSpPr/>
              <p:nvPr/>
            </p:nvSpPr>
            <p:spPr>
              <a:xfrm>
                <a:off x="4875477" y="3459863"/>
                <a:ext cx="354619" cy="205956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149" name="CuadroTexto 148">
                <a:extLst>
                  <a:ext uri="{FF2B5EF4-FFF2-40B4-BE49-F238E27FC236}">
                    <a16:creationId xmlns:a16="http://schemas.microsoft.com/office/drawing/2014/main" id="{FE4A65C3-EF4B-4007-B8F3-B6832C3C15C0}"/>
                  </a:ext>
                </a:extLst>
              </p:cNvPr>
              <p:cNvSpPr txBox="1"/>
              <p:nvPr/>
            </p:nvSpPr>
            <p:spPr>
              <a:xfrm>
                <a:off x="4839273" y="3685736"/>
                <a:ext cx="128913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i="1" dirty="0"/>
                  <a:t>arsR (Rv2640c)</a:t>
                </a:r>
              </a:p>
              <a:p>
                <a:r>
                  <a:rPr lang="es-ES" sz="1400" b="1" i="1" dirty="0"/>
                  <a:t>cadI (Rv2641)</a:t>
                </a:r>
              </a:p>
              <a:p>
                <a:r>
                  <a:rPr lang="es-ES" sz="1400" b="1" i="1" dirty="0"/>
                  <a:t>Rv2642</a:t>
                </a:r>
              </a:p>
              <a:p>
                <a:r>
                  <a:rPr lang="es-ES" sz="1400" b="1" i="1" dirty="0"/>
                  <a:t>arsC (Rv2643)</a:t>
                </a:r>
              </a:p>
            </p:txBody>
          </p:sp>
          <p:pic>
            <p:nvPicPr>
              <p:cNvPr id="150" name="Gráfico 149" descr="Señal de negación con relleno sólido">
                <a:extLst>
                  <a:ext uri="{FF2B5EF4-FFF2-40B4-BE49-F238E27FC236}">
                    <a16:creationId xmlns:a16="http://schemas.microsoft.com/office/drawing/2014/main" id="{3F8791BC-22CA-4462-8B55-5641428CC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10964" y="3249052"/>
                <a:ext cx="364128" cy="364128"/>
              </a:xfrm>
              <a:prstGeom prst="rect">
                <a:avLst/>
              </a:prstGeom>
            </p:spPr>
          </p:pic>
          <p:pic>
            <p:nvPicPr>
              <p:cNvPr id="151" name="Gráfico 150" descr="Marca de insignia1 con relleno sólido">
                <a:extLst>
                  <a:ext uri="{FF2B5EF4-FFF2-40B4-BE49-F238E27FC236}">
                    <a16:creationId xmlns:a16="http://schemas.microsoft.com/office/drawing/2014/main" id="{A1B0C92E-3158-4B62-B80D-B396F154E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52595" y="3116001"/>
                <a:ext cx="364128" cy="364128"/>
              </a:xfrm>
              <a:prstGeom prst="rect">
                <a:avLst/>
              </a:prstGeom>
            </p:spPr>
          </p:pic>
          <p:sp>
            <p:nvSpPr>
              <p:cNvPr id="216" name="Elipse 215">
                <a:extLst>
                  <a:ext uri="{FF2B5EF4-FFF2-40B4-BE49-F238E27FC236}">
                    <a16:creationId xmlns:a16="http://schemas.microsoft.com/office/drawing/2014/main" id="{F3C15312-20D4-C744-9E4C-46791265FFAA}"/>
                  </a:ext>
                </a:extLst>
              </p:cNvPr>
              <p:cNvSpPr/>
              <p:nvPr/>
            </p:nvSpPr>
            <p:spPr>
              <a:xfrm>
                <a:off x="4076550" y="2919278"/>
                <a:ext cx="144000" cy="144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CDEAC2A-B5AD-F745-B0D7-315A3F2971E9}"/>
                </a:ext>
              </a:extLst>
            </p:cNvPr>
            <p:cNvGrpSpPr/>
            <p:nvPr/>
          </p:nvGrpSpPr>
          <p:grpSpPr>
            <a:xfrm>
              <a:off x="9112964" y="1624257"/>
              <a:ext cx="2752417" cy="1482179"/>
              <a:chOff x="9241993" y="2351256"/>
              <a:chExt cx="2752417" cy="148217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EF7B0A5A-0214-7742-9B4C-350055C0D1B1}"/>
                  </a:ext>
                </a:extLst>
              </p:cNvPr>
              <p:cNvSpPr/>
              <p:nvPr/>
            </p:nvSpPr>
            <p:spPr>
              <a:xfrm>
                <a:off x="9805182" y="2584900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DEDF0E34-2B1E-4D48-A7DE-4EA5C8E31FAD}"/>
                  </a:ext>
                </a:extLst>
              </p:cNvPr>
              <p:cNvSpPr/>
              <p:nvPr/>
            </p:nvSpPr>
            <p:spPr>
              <a:xfrm>
                <a:off x="10137902" y="2374293"/>
                <a:ext cx="900802" cy="3616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bg1"/>
                    </a:solidFill>
                  </a:rPr>
                  <a:t>KmtR</a:t>
                </a:r>
              </a:p>
            </p:txBody>
          </p:sp>
          <p:cxnSp>
            <p:nvCxnSpPr>
              <p:cNvPr id="240" name="Conector recto de flecha 239">
                <a:extLst>
                  <a:ext uri="{FF2B5EF4-FFF2-40B4-BE49-F238E27FC236}">
                    <a16:creationId xmlns:a16="http://schemas.microsoft.com/office/drawing/2014/main" id="{75C1DB6E-A1CC-4054-9717-72695DD69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7175" y="3066861"/>
                <a:ext cx="900000" cy="37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22A6E9B-8C46-413C-8103-C0BE7FB24F2F}"/>
                  </a:ext>
                </a:extLst>
              </p:cNvPr>
              <p:cNvSpPr/>
              <p:nvPr/>
            </p:nvSpPr>
            <p:spPr>
              <a:xfrm>
                <a:off x="10195006" y="2351256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01F65891-31C3-41AF-8867-6FDD70570310}"/>
                  </a:ext>
                </a:extLst>
              </p:cNvPr>
              <p:cNvSpPr/>
              <p:nvPr/>
            </p:nvSpPr>
            <p:spPr>
              <a:xfrm rot="6355334">
                <a:off x="9606678" y="2310899"/>
                <a:ext cx="432809" cy="542924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43" name="Elipse 242">
                <a:extLst>
                  <a:ext uri="{FF2B5EF4-FFF2-40B4-BE49-F238E27FC236}">
                    <a16:creationId xmlns:a16="http://schemas.microsoft.com/office/drawing/2014/main" id="{9BE1D314-6895-4118-BFA5-2CD6DE274FA4}"/>
                  </a:ext>
                </a:extLst>
              </p:cNvPr>
              <p:cNvSpPr/>
              <p:nvPr/>
            </p:nvSpPr>
            <p:spPr>
              <a:xfrm>
                <a:off x="9241993" y="2886374"/>
                <a:ext cx="894147" cy="361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KmtR</a:t>
                </a:r>
              </a:p>
            </p:txBody>
          </p:sp>
          <p:sp>
            <p:nvSpPr>
              <p:cNvPr id="244" name="Forma libre: forma 243">
                <a:extLst>
                  <a:ext uri="{FF2B5EF4-FFF2-40B4-BE49-F238E27FC236}">
                    <a16:creationId xmlns:a16="http://schemas.microsoft.com/office/drawing/2014/main" id="{E8DDDEE5-7D45-48B8-B9E8-4809726DC0F9}"/>
                  </a:ext>
                </a:extLst>
              </p:cNvPr>
              <p:cNvSpPr/>
              <p:nvPr/>
            </p:nvSpPr>
            <p:spPr>
              <a:xfrm>
                <a:off x="10594730" y="3067627"/>
                <a:ext cx="354619" cy="205956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45" name="CuadroTexto 244">
                <a:extLst>
                  <a:ext uri="{FF2B5EF4-FFF2-40B4-BE49-F238E27FC236}">
                    <a16:creationId xmlns:a16="http://schemas.microsoft.com/office/drawing/2014/main" id="{34E68009-57AB-40EC-95B9-B06C7B4486C2}"/>
                  </a:ext>
                </a:extLst>
              </p:cNvPr>
              <p:cNvSpPr txBox="1"/>
              <p:nvPr/>
            </p:nvSpPr>
            <p:spPr>
              <a:xfrm>
                <a:off x="10638013" y="3310215"/>
                <a:ext cx="1356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i="1" dirty="0"/>
                  <a:t>kmtR (Rv0827c)</a:t>
                </a:r>
              </a:p>
              <a:p>
                <a:r>
                  <a:rPr lang="es-ES" sz="1400" b="1" i="1" dirty="0"/>
                  <a:t>Rv2025c</a:t>
                </a:r>
              </a:p>
            </p:txBody>
          </p:sp>
          <p:pic>
            <p:nvPicPr>
              <p:cNvPr id="246" name="Gráfico 245" descr="Señal de negación con relleno sólido">
                <a:extLst>
                  <a:ext uri="{FF2B5EF4-FFF2-40B4-BE49-F238E27FC236}">
                    <a16:creationId xmlns:a16="http://schemas.microsoft.com/office/drawing/2014/main" id="{CD6A4AEF-EEDB-4B76-BC68-018BF452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063425" y="2874454"/>
                <a:ext cx="364128" cy="364128"/>
              </a:xfrm>
              <a:prstGeom prst="rect">
                <a:avLst/>
              </a:prstGeom>
            </p:spPr>
          </p:pic>
          <p:pic>
            <p:nvPicPr>
              <p:cNvPr id="247" name="Gráfico 246" descr="Marca de insignia1 con relleno sólido">
                <a:extLst>
                  <a:ext uri="{FF2B5EF4-FFF2-40B4-BE49-F238E27FC236}">
                    <a16:creationId xmlns:a16="http://schemas.microsoft.com/office/drawing/2014/main" id="{131A8FE7-82A2-4EDE-B3BF-BA4D953C7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15390" y="2723765"/>
                <a:ext cx="364128" cy="364128"/>
              </a:xfrm>
              <a:prstGeom prst="rect">
                <a:avLst/>
              </a:prstGeom>
            </p:spPr>
          </p:pic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34800F35-FDDE-A540-B7BD-058176E5900C}"/>
                </a:ext>
              </a:extLst>
            </p:cNvPr>
            <p:cNvGrpSpPr/>
            <p:nvPr/>
          </p:nvGrpSpPr>
          <p:grpSpPr>
            <a:xfrm>
              <a:off x="9294662" y="3147713"/>
              <a:ext cx="2559406" cy="1679420"/>
              <a:chOff x="9403076" y="3797181"/>
              <a:chExt cx="2559406" cy="1679420"/>
            </a:xfrm>
          </p:grpSpPr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BB499526-A660-4445-8429-6951FA3552E8}"/>
                  </a:ext>
                </a:extLst>
              </p:cNvPr>
              <p:cNvSpPr/>
              <p:nvPr/>
            </p:nvSpPr>
            <p:spPr>
              <a:xfrm>
                <a:off x="9938139" y="4037219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49" name="Elipse 248">
                <a:extLst>
                  <a:ext uri="{FF2B5EF4-FFF2-40B4-BE49-F238E27FC236}">
                    <a16:creationId xmlns:a16="http://schemas.microsoft.com/office/drawing/2014/main" id="{39786AC2-AD22-4447-BF56-0C0CFD5F5916}"/>
                  </a:ext>
                </a:extLst>
              </p:cNvPr>
              <p:cNvSpPr/>
              <p:nvPr/>
            </p:nvSpPr>
            <p:spPr>
              <a:xfrm>
                <a:off x="10260194" y="3820218"/>
                <a:ext cx="900802" cy="3616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bg1"/>
                    </a:solidFill>
                  </a:rPr>
                  <a:t>NmtR</a:t>
                </a:r>
              </a:p>
            </p:txBody>
          </p:sp>
          <p:cxnSp>
            <p:nvCxnSpPr>
              <p:cNvPr id="250" name="Conector recto de flecha 249">
                <a:extLst>
                  <a:ext uri="{FF2B5EF4-FFF2-40B4-BE49-F238E27FC236}">
                    <a16:creationId xmlns:a16="http://schemas.microsoft.com/office/drawing/2014/main" id="{35699249-1ABE-4D88-982A-60296F4CC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7560" y="4512786"/>
                <a:ext cx="900000" cy="37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6E631D9D-92EA-4E52-ABE2-FA82C32DB73D}"/>
                  </a:ext>
                </a:extLst>
              </p:cNvPr>
              <p:cNvSpPr/>
              <p:nvPr/>
            </p:nvSpPr>
            <p:spPr>
              <a:xfrm>
                <a:off x="10317298" y="3797181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52" name="Arco 251">
                <a:extLst>
                  <a:ext uri="{FF2B5EF4-FFF2-40B4-BE49-F238E27FC236}">
                    <a16:creationId xmlns:a16="http://schemas.microsoft.com/office/drawing/2014/main" id="{4BFB816B-F748-4EE0-88C9-52C1987D9AE2}"/>
                  </a:ext>
                </a:extLst>
              </p:cNvPr>
              <p:cNvSpPr/>
              <p:nvPr/>
            </p:nvSpPr>
            <p:spPr>
              <a:xfrm rot="6603426">
                <a:off x="9741807" y="3772304"/>
                <a:ext cx="432809" cy="542924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53" name="Elipse 252">
                <a:extLst>
                  <a:ext uri="{FF2B5EF4-FFF2-40B4-BE49-F238E27FC236}">
                    <a16:creationId xmlns:a16="http://schemas.microsoft.com/office/drawing/2014/main" id="{6CFE4181-755E-4F27-8608-61E2A6ABF34D}"/>
                  </a:ext>
                </a:extLst>
              </p:cNvPr>
              <p:cNvSpPr/>
              <p:nvPr/>
            </p:nvSpPr>
            <p:spPr>
              <a:xfrm>
                <a:off x="9403076" y="4332833"/>
                <a:ext cx="894147" cy="361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NmtR</a:t>
                </a:r>
              </a:p>
            </p:txBody>
          </p:sp>
          <p:sp>
            <p:nvSpPr>
              <p:cNvPr id="254" name="Forma libre: forma 253">
                <a:extLst>
                  <a:ext uri="{FF2B5EF4-FFF2-40B4-BE49-F238E27FC236}">
                    <a16:creationId xmlns:a16="http://schemas.microsoft.com/office/drawing/2014/main" id="{93948C55-F1C8-48D2-A110-80DF4763202D}"/>
                  </a:ext>
                </a:extLst>
              </p:cNvPr>
              <p:cNvSpPr/>
              <p:nvPr/>
            </p:nvSpPr>
            <p:spPr>
              <a:xfrm>
                <a:off x="10746050" y="4513552"/>
                <a:ext cx="354619" cy="205956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55" name="CuadroTexto 254">
                <a:extLst>
                  <a:ext uri="{FF2B5EF4-FFF2-40B4-BE49-F238E27FC236}">
                    <a16:creationId xmlns:a16="http://schemas.microsoft.com/office/drawing/2014/main" id="{E1E5C071-C143-4F79-A30E-1D9F1CBDB6B1}"/>
                  </a:ext>
                </a:extLst>
              </p:cNvPr>
              <p:cNvSpPr txBox="1"/>
              <p:nvPr/>
            </p:nvSpPr>
            <p:spPr>
              <a:xfrm>
                <a:off x="10675014" y="4737937"/>
                <a:ext cx="12874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i="1" dirty="0"/>
                  <a:t>nmtR (Rv3744)</a:t>
                </a:r>
              </a:p>
              <a:p>
                <a:r>
                  <a:rPr lang="es-ES" sz="1400" b="1" i="1" dirty="0"/>
                  <a:t>ctpJ (Rv3743c)</a:t>
                </a:r>
              </a:p>
              <a:p>
                <a:r>
                  <a:rPr lang="es-ES" sz="1400" b="1" i="1" dirty="0"/>
                  <a:t>Rv3742c</a:t>
                </a:r>
              </a:p>
            </p:txBody>
          </p:sp>
          <p:pic>
            <p:nvPicPr>
              <p:cNvPr id="256" name="Gráfico 255" descr="Señal de negación con relleno sólido">
                <a:extLst>
                  <a:ext uri="{FF2B5EF4-FFF2-40B4-BE49-F238E27FC236}">
                    <a16:creationId xmlns:a16="http://schemas.microsoft.com/office/drawing/2014/main" id="{BB30F7A0-4C38-457D-AA8A-1D134B2CE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70462" y="4319460"/>
                <a:ext cx="364128" cy="364128"/>
              </a:xfrm>
              <a:prstGeom prst="rect">
                <a:avLst/>
              </a:prstGeom>
            </p:spPr>
          </p:pic>
          <p:pic>
            <p:nvPicPr>
              <p:cNvPr id="257" name="Gráfico 256" descr="Marca de insignia1 con relleno sólido">
                <a:extLst>
                  <a:ext uri="{FF2B5EF4-FFF2-40B4-BE49-F238E27FC236}">
                    <a16:creationId xmlns:a16="http://schemas.microsoft.com/office/drawing/2014/main" id="{47A8C75D-FE1B-4D7E-AFE8-F88E225C8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537682" y="4169690"/>
                <a:ext cx="364128" cy="364128"/>
              </a:xfrm>
              <a:prstGeom prst="rect">
                <a:avLst/>
              </a:prstGeom>
            </p:spPr>
          </p:pic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2304C85-D26F-6140-A36B-22978C72DD45}"/>
                </a:ext>
              </a:extLst>
            </p:cNvPr>
            <p:cNvGrpSpPr/>
            <p:nvPr/>
          </p:nvGrpSpPr>
          <p:grpSpPr>
            <a:xfrm>
              <a:off x="4311308" y="166893"/>
              <a:ext cx="1159672" cy="1493980"/>
              <a:chOff x="3850072" y="245609"/>
              <a:chExt cx="1159672" cy="1493980"/>
            </a:xfrm>
          </p:grpSpPr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426E4C84-0480-4794-AA57-63E4C0AF5399}"/>
                  </a:ext>
                </a:extLst>
              </p:cNvPr>
              <p:cNvGrpSpPr/>
              <p:nvPr/>
            </p:nvGrpSpPr>
            <p:grpSpPr>
              <a:xfrm>
                <a:off x="3850072" y="245609"/>
                <a:ext cx="1159672" cy="1493980"/>
                <a:chOff x="3338120" y="369380"/>
                <a:chExt cx="1159672" cy="1493980"/>
              </a:xfrm>
            </p:grpSpPr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2ABC34FC-0292-4DAC-81AE-A52B6268F4E5}"/>
                    </a:ext>
                  </a:extLst>
                </p:cNvPr>
                <p:cNvSpPr/>
                <p:nvPr/>
              </p:nvSpPr>
              <p:spPr>
                <a:xfrm>
                  <a:off x="4353792" y="717307"/>
                  <a:ext cx="144000" cy="144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84ED0C0A-F3F2-4441-95A8-876717C4F64B}"/>
                    </a:ext>
                  </a:extLst>
                </p:cNvPr>
                <p:cNvSpPr/>
                <p:nvPr/>
              </p:nvSpPr>
              <p:spPr>
                <a:xfrm>
                  <a:off x="4269921" y="504587"/>
                  <a:ext cx="144000" cy="144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0231BA92-C60F-4AB6-AA12-5E1828C212BE}"/>
                    </a:ext>
                  </a:extLst>
                </p:cNvPr>
                <p:cNvSpPr/>
                <p:nvPr/>
              </p:nvSpPr>
              <p:spPr>
                <a:xfrm>
                  <a:off x="3712377" y="716670"/>
                  <a:ext cx="144000" cy="144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E618A6F7-07E9-4976-84F9-C6BC6B350ECF}"/>
                    </a:ext>
                  </a:extLst>
                </p:cNvPr>
                <p:cNvSpPr txBox="1"/>
                <p:nvPr/>
              </p:nvSpPr>
              <p:spPr>
                <a:xfrm>
                  <a:off x="3338120" y="369380"/>
                  <a:ext cx="1003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i="1" dirty="0"/>
                    <a:t>Cd2+/Pb2+</a:t>
                  </a:r>
                </a:p>
              </p:txBody>
            </p:sp>
            <p:sp>
              <p:nvSpPr>
                <p:cNvPr id="101" name="Flecha: hacia arriba 100">
                  <a:extLst>
                    <a:ext uri="{FF2B5EF4-FFF2-40B4-BE49-F238E27FC236}">
                      <a16:creationId xmlns:a16="http://schemas.microsoft.com/office/drawing/2014/main" id="{18D109DE-E166-4356-8F70-8927D9DE9D10}"/>
                    </a:ext>
                  </a:extLst>
                </p:cNvPr>
                <p:cNvSpPr/>
                <p:nvPr/>
              </p:nvSpPr>
              <p:spPr>
                <a:xfrm>
                  <a:off x="4144772" y="711360"/>
                  <a:ext cx="144001" cy="1152000"/>
                </a:xfrm>
                <a:prstGeom prst="up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</p:grpSp>
          <p:sp>
            <p:nvSpPr>
              <p:cNvPr id="203" name="Cilindro 202">
                <a:extLst>
                  <a:ext uri="{FF2B5EF4-FFF2-40B4-BE49-F238E27FC236}">
                    <a16:creationId xmlns:a16="http://schemas.microsoft.com/office/drawing/2014/main" id="{1988511F-25A2-DB45-9C60-1CA1A52F1117}"/>
                  </a:ext>
                </a:extLst>
              </p:cNvPr>
              <p:cNvSpPr/>
              <p:nvPr/>
            </p:nvSpPr>
            <p:spPr>
              <a:xfrm>
                <a:off x="4592083" y="811096"/>
                <a:ext cx="261790" cy="689053"/>
              </a:xfrm>
              <a:prstGeom prst="can">
                <a:avLst>
                  <a:gd name="adj" fmla="val 1017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CtpG</a:t>
                </a: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65F2EDC4-BAA2-CB47-A4F2-048491358119}"/>
                </a:ext>
              </a:extLst>
            </p:cNvPr>
            <p:cNvGrpSpPr/>
            <p:nvPr/>
          </p:nvGrpSpPr>
          <p:grpSpPr>
            <a:xfrm>
              <a:off x="7511592" y="68219"/>
              <a:ext cx="2164561" cy="1556038"/>
              <a:chOff x="4784401" y="234416"/>
              <a:chExt cx="2164561" cy="1556038"/>
            </a:xfrm>
          </p:grpSpPr>
          <p:grpSp>
            <p:nvGrpSpPr>
              <p:cNvPr id="266" name="Grupo 265">
                <a:extLst>
                  <a:ext uri="{FF2B5EF4-FFF2-40B4-BE49-F238E27FC236}">
                    <a16:creationId xmlns:a16="http://schemas.microsoft.com/office/drawing/2014/main" id="{6939740D-15AF-421F-94C1-D250E437C9B4}"/>
                  </a:ext>
                </a:extLst>
              </p:cNvPr>
              <p:cNvGrpSpPr/>
              <p:nvPr/>
            </p:nvGrpSpPr>
            <p:grpSpPr>
              <a:xfrm>
                <a:off x="4784401" y="234416"/>
                <a:ext cx="2164561" cy="1556038"/>
                <a:chOff x="6056951" y="-13481"/>
                <a:chExt cx="2164561" cy="1556038"/>
              </a:xfrm>
            </p:grpSpPr>
            <p:grpSp>
              <p:nvGrpSpPr>
                <p:cNvPr id="125" name="Grupo 124">
                  <a:extLst>
                    <a:ext uri="{FF2B5EF4-FFF2-40B4-BE49-F238E27FC236}">
                      <a16:creationId xmlns:a16="http://schemas.microsoft.com/office/drawing/2014/main" id="{625C2D34-78A7-48A7-831E-5AD5B6085BCD}"/>
                    </a:ext>
                  </a:extLst>
                </p:cNvPr>
                <p:cNvGrpSpPr/>
                <p:nvPr/>
              </p:nvGrpSpPr>
              <p:grpSpPr>
                <a:xfrm>
                  <a:off x="6292412" y="245718"/>
                  <a:ext cx="1929100" cy="1296839"/>
                  <a:chOff x="5920753" y="237943"/>
                  <a:chExt cx="1929100" cy="1296839"/>
                </a:xfrm>
              </p:grpSpPr>
              <p:sp>
                <p:nvSpPr>
                  <p:cNvPr id="127" name="Elipse 126">
                    <a:extLst>
                      <a:ext uri="{FF2B5EF4-FFF2-40B4-BE49-F238E27FC236}">
                        <a16:creationId xmlns:a16="http://schemas.microsoft.com/office/drawing/2014/main" id="{DCD34C73-691F-4A54-A5B6-F3B5830E9E7C}"/>
                      </a:ext>
                    </a:extLst>
                  </p:cNvPr>
                  <p:cNvSpPr/>
                  <p:nvPr/>
                </p:nvSpPr>
                <p:spPr>
                  <a:xfrm>
                    <a:off x="6569427" y="255257"/>
                    <a:ext cx="144000" cy="144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8" name="Elipse 127">
                    <a:extLst>
                      <a:ext uri="{FF2B5EF4-FFF2-40B4-BE49-F238E27FC236}">
                        <a16:creationId xmlns:a16="http://schemas.microsoft.com/office/drawing/2014/main" id="{1D8E922C-5D04-457D-B451-6D0355465156}"/>
                      </a:ext>
                    </a:extLst>
                  </p:cNvPr>
                  <p:cNvSpPr/>
                  <p:nvPr/>
                </p:nvSpPr>
                <p:spPr>
                  <a:xfrm>
                    <a:off x="5920753" y="237943"/>
                    <a:ext cx="144000" cy="144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9" name="Elipse 128">
                    <a:extLst>
                      <a:ext uri="{FF2B5EF4-FFF2-40B4-BE49-F238E27FC236}">
                        <a16:creationId xmlns:a16="http://schemas.microsoft.com/office/drawing/2014/main" id="{7348F5BA-1976-455E-A376-78F2EEB914DE}"/>
                      </a:ext>
                    </a:extLst>
                  </p:cNvPr>
                  <p:cNvSpPr/>
                  <p:nvPr/>
                </p:nvSpPr>
                <p:spPr>
                  <a:xfrm>
                    <a:off x="6144271" y="456110"/>
                    <a:ext cx="144000" cy="144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2" name="Elipse 131">
                    <a:extLst>
                      <a:ext uri="{FF2B5EF4-FFF2-40B4-BE49-F238E27FC236}">
                        <a16:creationId xmlns:a16="http://schemas.microsoft.com/office/drawing/2014/main" id="{EEB5362E-1FA2-4B0F-88CA-C295B17C00E7}"/>
                      </a:ext>
                    </a:extLst>
                  </p:cNvPr>
                  <p:cNvSpPr/>
                  <p:nvPr/>
                </p:nvSpPr>
                <p:spPr>
                  <a:xfrm>
                    <a:off x="6617183" y="785552"/>
                    <a:ext cx="1232670" cy="3616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b="1" i="1" dirty="0">
                        <a:solidFill>
                          <a:schemeClr val="tx1"/>
                        </a:solidFill>
                      </a:rPr>
                      <a:t>Rv3269*</a:t>
                    </a:r>
                  </a:p>
                </p:txBody>
              </p:sp>
              <p:sp>
                <p:nvSpPr>
                  <p:cNvPr id="133" name="Flecha: hacia arriba 132">
                    <a:extLst>
                      <a:ext uri="{FF2B5EF4-FFF2-40B4-BE49-F238E27FC236}">
                        <a16:creationId xmlns:a16="http://schemas.microsoft.com/office/drawing/2014/main" id="{B9A26276-A895-4DD3-8821-9434BB17846F}"/>
                      </a:ext>
                    </a:extLst>
                  </p:cNvPr>
                  <p:cNvSpPr/>
                  <p:nvPr/>
                </p:nvSpPr>
                <p:spPr>
                  <a:xfrm>
                    <a:off x="6437048" y="382782"/>
                    <a:ext cx="144001" cy="1152000"/>
                  </a:xfrm>
                  <a:prstGeom prst="up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52" name="CuadroTexto 151">
                  <a:extLst>
                    <a:ext uri="{FF2B5EF4-FFF2-40B4-BE49-F238E27FC236}">
                      <a16:creationId xmlns:a16="http://schemas.microsoft.com/office/drawing/2014/main" id="{214AB282-F63B-45D4-A014-7D695D0BBA11}"/>
                    </a:ext>
                  </a:extLst>
                </p:cNvPr>
                <p:cNvSpPr txBox="1"/>
                <p:nvPr/>
              </p:nvSpPr>
              <p:spPr>
                <a:xfrm>
                  <a:off x="6056951" y="-13481"/>
                  <a:ext cx="1058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i="1" dirty="0"/>
                    <a:t>Zn2+/Mn2+</a:t>
                  </a:r>
                </a:p>
              </p:txBody>
            </p:sp>
          </p:grpSp>
          <p:sp>
            <p:nvSpPr>
              <p:cNvPr id="204" name="Cilindro 203">
                <a:extLst>
                  <a:ext uri="{FF2B5EF4-FFF2-40B4-BE49-F238E27FC236}">
                    <a16:creationId xmlns:a16="http://schemas.microsoft.com/office/drawing/2014/main" id="{457781FF-1ACD-9441-A543-4E9F9007174C}"/>
                  </a:ext>
                </a:extLst>
              </p:cNvPr>
              <p:cNvSpPr/>
              <p:nvPr/>
            </p:nvSpPr>
            <p:spPr>
              <a:xfrm>
                <a:off x="5483040" y="865345"/>
                <a:ext cx="261790" cy="689053"/>
              </a:xfrm>
              <a:prstGeom prst="can">
                <a:avLst>
                  <a:gd name="adj" fmla="val 1017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CtpC</a:t>
                </a:r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8793D9E-00FF-0E47-BC74-F84DD8516584}"/>
                </a:ext>
              </a:extLst>
            </p:cNvPr>
            <p:cNvGrpSpPr/>
            <p:nvPr/>
          </p:nvGrpSpPr>
          <p:grpSpPr>
            <a:xfrm rot="1051352">
              <a:off x="10498975" y="186808"/>
              <a:ext cx="1168840" cy="1433617"/>
              <a:chOff x="9611735" y="402030"/>
              <a:chExt cx="1168840" cy="1433617"/>
            </a:xfrm>
          </p:grpSpPr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37AF8422-E752-408B-B21A-6DF605D6F5B9}"/>
                  </a:ext>
                </a:extLst>
              </p:cNvPr>
              <p:cNvSpPr/>
              <p:nvPr/>
            </p:nvSpPr>
            <p:spPr>
              <a:xfrm>
                <a:off x="10524955" y="484755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94799CB8-AA60-438F-94CA-9872D4E0AA47}"/>
                  </a:ext>
                </a:extLst>
              </p:cNvPr>
              <p:cNvSpPr/>
              <p:nvPr/>
            </p:nvSpPr>
            <p:spPr>
              <a:xfrm>
                <a:off x="10067278" y="685351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196" name="CuadroTexto 195">
                <a:extLst>
                  <a:ext uri="{FF2B5EF4-FFF2-40B4-BE49-F238E27FC236}">
                    <a16:creationId xmlns:a16="http://schemas.microsoft.com/office/drawing/2014/main" id="{4B4CA188-6A23-4826-AA18-C3DC61E91EF2}"/>
                  </a:ext>
                </a:extLst>
              </p:cNvPr>
              <p:cNvSpPr txBox="1"/>
              <p:nvPr/>
            </p:nvSpPr>
            <p:spPr>
              <a:xfrm>
                <a:off x="9611735" y="402030"/>
                <a:ext cx="99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i="1" dirty="0"/>
                  <a:t>Ni2+/Co2+</a:t>
                </a:r>
              </a:p>
            </p:txBody>
          </p:sp>
          <p:sp>
            <p:nvSpPr>
              <p:cNvPr id="200" name="Flecha: hacia arriba 199">
                <a:extLst>
                  <a:ext uri="{FF2B5EF4-FFF2-40B4-BE49-F238E27FC236}">
                    <a16:creationId xmlns:a16="http://schemas.microsoft.com/office/drawing/2014/main" id="{5B5D067E-9504-4AA6-BB1A-F5E1C4A18BB5}"/>
                  </a:ext>
                </a:extLst>
              </p:cNvPr>
              <p:cNvSpPr/>
              <p:nvPr/>
            </p:nvSpPr>
            <p:spPr>
              <a:xfrm>
                <a:off x="10404668" y="683647"/>
                <a:ext cx="159907" cy="1152000"/>
              </a:xfrm>
              <a:prstGeom prst="upArrow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E9F75A45-4B3B-4218-BF58-309B5CD46D36}"/>
                  </a:ext>
                </a:extLst>
              </p:cNvPr>
              <p:cNvSpPr/>
              <p:nvPr/>
            </p:nvSpPr>
            <p:spPr>
              <a:xfrm>
                <a:off x="10636575" y="708330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05" name="Cilindro 204">
                <a:extLst>
                  <a:ext uri="{FF2B5EF4-FFF2-40B4-BE49-F238E27FC236}">
                    <a16:creationId xmlns:a16="http://schemas.microsoft.com/office/drawing/2014/main" id="{77E107E5-A82B-F445-A03F-CF6D22489A03}"/>
                  </a:ext>
                </a:extLst>
              </p:cNvPr>
              <p:cNvSpPr/>
              <p:nvPr/>
            </p:nvSpPr>
            <p:spPr>
              <a:xfrm>
                <a:off x="10345739" y="916655"/>
                <a:ext cx="261790" cy="689053"/>
              </a:xfrm>
              <a:prstGeom prst="can">
                <a:avLst>
                  <a:gd name="adj" fmla="val 1017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CtpJ</a:t>
                </a: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0792666B-26B0-3D4E-A68A-E94C37D1EAC9}"/>
                </a:ext>
              </a:extLst>
            </p:cNvPr>
            <p:cNvGrpSpPr/>
            <p:nvPr/>
          </p:nvGrpSpPr>
          <p:grpSpPr>
            <a:xfrm rot="18565897">
              <a:off x="8102635" y="5149105"/>
              <a:ext cx="1215322" cy="1836787"/>
              <a:chOff x="7951311" y="5402350"/>
              <a:chExt cx="1215322" cy="1836787"/>
            </a:xfrm>
          </p:grpSpPr>
          <p:grpSp>
            <p:nvGrpSpPr>
              <p:cNvPr id="138" name="Grupo 137">
                <a:extLst>
                  <a:ext uri="{FF2B5EF4-FFF2-40B4-BE49-F238E27FC236}">
                    <a16:creationId xmlns:a16="http://schemas.microsoft.com/office/drawing/2014/main" id="{27C73C87-0D92-EB46-8844-A019A99E3A1E}"/>
                  </a:ext>
                </a:extLst>
              </p:cNvPr>
              <p:cNvGrpSpPr/>
              <p:nvPr/>
            </p:nvGrpSpPr>
            <p:grpSpPr>
              <a:xfrm rot="1250192">
                <a:off x="7951311" y="5402350"/>
                <a:ext cx="1215322" cy="1836787"/>
                <a:chOff x="8160414" y="479186"/>
                <a:chExt cx="1215322" cy="1836787"/>
              </a:xfrm>
            </p:grpSpPr>
            <p:sp>
              <p:nvSpPr>
                <p:cNvPr id="140" name="CuadroTexto 139">
                  <a:extLst>
                    <a:ext uri="{FF2B5EF4-FFF2-40B4-BE49-F238E27FC236}">
                      <a16:creationId xmlns:a16="http://schemas.microsoft.com/office/drawing/2014/main" id="{1855AD18-B3A9-914F-BB6E-492F83944B7B}"/>
                    </a:ext>
                  </a:extLst>
                </p:cNvPr>
                <p:cNvSpPr txBox="1"/>
                <p:nvPr/>
              </p:nvSpPr>
              <p:spPr>
                <a:xfrm rot="1783911">
                  <a:off x="8290182" y="2008196"/>
                  <a:ext cx="10855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i="1" dirty="0"/>
                    <a:t>Mg2+/Co2+</a:t>
                  </a:r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AA0B5429-B522-0740-B35F-A4C31AB055AC}"/>
                    </a:ext>
                  </a:extLst>
                </p:cNvPr>
                <p:cNvSpPr/>
                <p:nvPr/>
              </p:nvSpPr>
              <p:spPr>
                <a:xfrm>
                  <a:off x="8875933" y="1816714"/>
                  <a:ext cx="144000" cy="144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31C26CC8-2FF8-FC4D-8255-D46BE5E18DBD}"/>
                    </a:ext>
                  </a:extLst>
                </p:cNvPr>
                <p:cNvSpPr/>
                <p:nvPr/>
              </p:nvSpPr>
              <p:spPr>
                <a:xfrm>
                  <a:off x="8493829" y="1739127"/>
                  <a:ext cx="144000" cy="144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CAFAB071-F5C9-2441-8843-7C74AFF794D9}"/>
                    </a:ext>
                  </a:extLst>
                </p:cNvPr>
                <p:cNvSpPr/>
                <p:nvPr/>
              </p:nvSpPr>
              <p:spPr>
                <a:xfrm>
                  <a:off x="8160414" y="1659982"/>
                  <a:ext cx="144000" cy="144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55" name="Flecha: hacia arriba 128">
                  <a:extLst>
                    <a:ext uri="{FF2B5EF4-FFF2-40B4-BE49-F238E27FC236}">
                      <a16:creationId xmlns:a16="http://schemas.microsoft.com/office/drawing/2014/main" id="{00462906-DAE8-2A4E-9F31-6C9134CAAFA4}"/>
                    </a:ext>
                  </a:extLst>
                </p:cNvPr>
                <p:cNvSpPr/>
                <p:nvPr/>
              </p:nvSpPr>
              <p:spPr>
                <a:xfrm rot="12583911" flipV="1">
                  <a:off x="8694967" y="479186"/>
                  <a:ext cx="164936" cy="1328190"/>
                </a:xfrm>
                <a:prstGeom prst="up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</p:grpSp>
          <p:sp>
            <p:nvSpPr>
              <p:cNvPr id="206" name="Cilindro 205">
                <a:extLst>
                  <a:ext uri="{FF2B5EF4-FFF2-40B4-BE49-F238E27FC236}">
                    <a16:creationId xmlns:a16="http://schemas.microsoft.com/office/drawing/2014/main" id="{29EE1D81-5588-CD4F-8DAA-7520D9F9E955}"/>
                  </a:ext>
                </a:extLst>
              </p:cNvPr>
              <p:cNvSpPr/>
              <p:nvPr/>
            </p:nvSpPr>
            <p:spPr>
              <a:xfrm rot="13770427" flipV="1">
                <a:off x="8380369" y="5616596"/>
                <a:ext cx="493540" cy="981990"/>
              </a:xfrm>
              <a:prstGeom prst="can">
                <a:avLst>
                  <a:gd name="adj" fmla="val 1017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CorA (Rv1239c)</a:t>
                </a:r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9A7DB8C1-ACC7-4F44-9FF2-1316BF9DE25D}"/>
                </a:ext>
              </a:extLst>
            </p:cNvPr>
            <p:cNvGrpSpPr/>
            <p:nvPr/>
          </p:nvGrpSpPr>
          <p:grpSpPr>
            <a:xfrm>
              <a:off x="437713" y="3958781"/>
              <a:ext cx="2467466" cy="1872459"/>
              <a:chOff x="903472" y="2093097"/>
              <a:chExt cx="2467466" cy="1872459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6DED23A6-B3BA-40E1-9504-DDEA4BCC0763}"/>
                  </a:ext>
                </a:extLst>
              </p:cNvPr>
              <p:cNvGrpSpPr/>
              <p:nvPr/>
            </p:nvGrpSpPr>
            <p:grpSpPr>
              <a:xfrm>
                <a:off x="903472" y="2093097"/>
                <a:ext cx="2467466" cy="1872459"/>
                <a:chOff x="3810358" y="2743492"/>
                <a:chExt cx="2467466" cy="1872459"/>
              </a:xfrm>
            </p:grpSpPr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6B4C8C0A-9E3F-456E-98F0-40629B5A2A16}"/>
                    </a:ext>
                  </a:extLst>
                </p:cNvPr>
                <p:cNvSpPr/>
                <p:nvPr/>
              </p:nvSpPr>
              <p:spPr>
                <a:xfrm>
                  <a:off x="4578303" y="2766529"/>
                  <a:ext cx="900802" cy="36168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bg1"/>
                      </a:solidFill>
                    </a:rPr>
                    <a:t>CsoR</a:t>
                  </a:r>
                </a:p>
              </p:txBody>
            </p:sp>
            <p:cxnSp>
              <p:nvCxnSpPr>
                <p:cNvPr id="37" name="Conector recto de flecha 36">
                  <a:extLst>
                    <a:ext uri="{FF2B5EF4-FFF2-40B4-BE49-F238E27FC236}">
                      <a16:creationId xmlns:a16="http://schemas.microsoft.com/office/drawing/2014/main" id="{964C7059-CBA3-4547-9385-A758716E7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8657" y="3459097"/>
                  <a:ext cx="900000" cy="37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188F0C29-A887-4AE1-8226-2DBDD951B6BE}"/>
                    </a:ext>
                  </a:extLst>
                </p:cNvPr>
                <p:cNvSpPr/>
                <p:nvPr/>
              </p:nvSpPr>
              <p:spPr>
                <a:xfrm>
                  <a:off x="4635407" y="2743492"/>
                  <a:ext cx="144000" cy="1440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39" name="Arco 38">
                  <a:extLst>
                    <a:ext uri="{FF2B5EF4-FFF2-40B4-BE49-F238E27FC236}">
                      <a16:creationId xmlns:a16="http://schemas.microsoft.com/office/drawing/2014/main" id="{6B852789-6C23-403D-9928-B6082AD101B5}"/>
                    </a:ext>
                  </a:extLst>
                </p:cNvPr>
                <p:cNvSpPr/>
                <p:nvPr/>
              </p:nvSpPr>
              <p:spPr>
                <a:xfrm rot="5117234">
                  <a:off x="4129766" y="2803755"/>
                  <a:ext cx="282557" cy="55794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845D6580-071C-469D-A2DF-1CCD939FD191}"/>
                    </a:ext>
                  </a:extLst>
                </p:cNvPr>
                <p:cNvSpPr/>
                <p:nvPr/>
              </p:nvSpPr>
              <p:spPr>
                <a:xfrm>
                  <a:off x="3810358" y="3276751"/>
                  <a:ext cx="828680" cy="361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tx1"/>
                      </a:solidFill>
                    </a:rPr>
                    <a:t>CsoR</a:t>
                  </a:r>
                </a:p>
              </p:txBody>
            </p:sp>
            <p:sp>
              <p:nvSpPr>
                <p:cNvPr id="41" name="Forma libre: forma 40">
                  <a:extLst>
                    <a:ext uri="{FF2B5EF4-FFF2-40B4-BE49-F238E27FC236}">
                      <a16:creationId xmlns:a16="http://schemas.microsoft.com/office/drawing/2014/main" id="{B0E60E4D-DD3B-477E-BDF5-A3E47CE47A6D}"/>
                    </a:ext>
                  </a:extLst>
                </p:cNvPr>
                <p:cNvSpPr/>
                <p:nvPr/>
              </p:nvSpPr>
              <p:spPr>
                <a:xfrm>
                  <a:off x="5049647" y="3459863"/>
                  <a:ext cx="354619" cy="205956"/>
                </a:xfrm>
                <a:custGeom>
                  <a:avLst/>
                  <a:gdLst>
                    <a:gd name="connsiteX0" fmla="*/ 0 w 177800"/>
                    <a:gd name="connsiteY0" fmla="*/ 0 h 736600"/>
                    <a:gd name="connsiteX1" fmla="*/ 0 w 177800"/>
                    <a:gd name="connsiteY1" fmla="*/ 711200 h 736600"/>
                    <a:gd name="connsiteX2" fmla="*/ 177800 w 177800"/>
                    <a:gd name="connsiteY2" fmla="*/ 736600 h 73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7800" h="736600">
                      <a:moveTo>
                        <a:pt x="0" y="0"/>
                      </a:moveTo>
                      <a:lnTo>
                        <a:pt x="0" y="711200"/>
                      </a:lnTo>
                      <a:lnTo>
                        <a:pt x="177800" y="736600"/>
                      </a:ln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F36A5D6C-8582-4991-B6CB-0E479901DC97}"/>
                    </a:ext>
                  </a:extLst>
                </p:cNvPr>
                <p:cNvSpPr txBox="1"/>
                <p:nvPr/>
              </p:nvSpPr>
              <p:spPr>
                <a:xfrm>
                  <a:off x="5046397" y="3661844"/>
                  <a:ext cx="1231427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i="1" dirty="0"/>
                    <a:t>csoR (Rv0967)</a:t>
                  </a:r>
                </a:p>
                <a:p>
                  <a:r>
                    <a:rPr lang="es-ES" sz="1400" b="1" i="1" dirty="0"/>
                    <a:t>Rv0968*</a:t>
                  </a:r>
                </a:p>
                <a:p>
                  <a:r>
                    <a:rPr lang="es-ES" sz="1400" b="1" i="1" dirty="0"/>
                    <a:t>ctpV (Rv0969)</a:t>
                  </a:r>
                </a:p>
                <a:p>
                  <a:r>
                    <a:rPr lang="es-ES" sz="1400" b="1" i="1" dirty="0"/>
                    <a:t>Rv0970</a:t>
                  </a:r>
                </a:p>
              </p:txBody>
            </p:sp>
            <p:pic>
              <p:nvPicPr>
                <p:cNvPr id="43" name="Gráfico 42" descr="Señal de negación con relleno sólido">
                  <a:extLst>
                    <a:ext uri="{FF2B5EF4-FFF2-40B4-BE49-F238E27FC236}">
                      <a16:creationId xmlns:a16="http://schemas.microsoft.com/office/drawing/2014/main" id="{E64F31F4-9FF1-4A70-922A-6B2349500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4386" y="3281464"/>
                  <a:ext cx="364128" cy="364128"/>
                </a:xfrm>
                <a:prstGeom prst="rect">
                  <a:avLst/>
                </a:prstGeom>
              </p:spPr>
            </p:pic>
            <p:pic>
              <p:nvPicPr>
                <p:cNvPr id="44" name="Gráfico 43" descr="Marca de insignia1 con relleno sólido">
                  <a:extLst>
                    <a:ext uri="{FF2B5EF4-FFF2-40B4-BE49-F238E27FC236}">
                      <a16:creationId xmlns:a16="http://schemas.microsoft.com/office/drawing/2014/main" id="{46B2F556-A3C9-41A5-83B8-E8E00B5337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5791" y="3116001"/>
                  <a:ext cx="364128" cy="364128"/>
                </a:xfrm>
                <a:prstGeom prst="rect">
                  <a:avLst/>
                </a:prstGeom>
              </p:spPr>
            </p:pic>
          </p:grp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3FC7F4E0-13B8-454E-AE49-F7DFB4737E49}"/>
                  </a:ext>
                </a:extLst>
              </p:cNvPr>
              <p:cNvSpPr/>
              <p:nvPr/>
            </p:nvSpPr>
            <p:spPr>
              <a:xfrm rot="20695312">
                <a:off x="1383381" y="2307128"/>
                <a:ext cx="140383" cy="144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26176CF-DF08-8B47-9A0B-470B789E623A}"/>
                </a:ext>
              </a:extLst>
            </p:cNvPr>
            <p:cNvGrpSpPr/>
            <p:nvPr/>
          </p:nvGrpSpPr>
          <p:grpSpPr>
            <a:xfrm>
              <a:off x="3269638" y="1547736"/>
              <a:ext cx="2860796" cy="2288834"/>
              <a:chOff x="3260583" y="1606812"/>
              <a:chExt cx="2860796" cy="2288834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F6679B2C-92F9-46E5-A50D-7279C2EF34C3}"/>
                  </a:ext>
                </a:extLst>
              </p:cNvPr>
              <p:cNvGrpSpPr/>
              <p:nvPr/>
            </p:nvGrpSpPr>
            <p:grpSpPr>
              <a:xfrm>
                <a:off x="3260583" y="1606812"/>
                <a:ext cx="2860796" cy="2288834"/>
                <a:chOff x="3463401" y="2743492"/>
                <a:chExt cx="2860796" cy="2288834"/>
              </a:xfrm>
            </p:grpSpPr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0FF1AA8-BD28-4F54-A63C-BF02EB691F6B}"/>
                    </a:ext>
                  </a:extLst>
                </p:cNvPr>
                <p:cNvSpPr/>
                <p:nvPr/>
              </p:nvSpPr>
              <p:spPr>
                <a:xfrm>
                  <a:off x="4375107" y="2766529"/>
                  <a:ext cx="900802" cy="36168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bg1"/>
                      </a:solidFill>
                    </a:rPr>
                    <a:t>CmtR</a:t>
                  </a:r>
                </a:p>
              </p:txBody>
            </p:sp>
            <p:cxnSp>
              <p:nvCxnSpPr>
                <p:cNvPr id="117" name="Conector recto de flecha 116">
                  <a:extLst>
                    <a:ext uri="{FF2B5EF4-FFF2-40B4-BE49-F238E27FC236}">
                      <a16:creationId xmlns:a16="http://schemas.microsoft.com/office/drawing/2014/main" id="{D263EF2B-2C82-4F80-A6F5-E0DBF0CB3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1929" y="3459097"/>
                  <a:ext cx="900000" cy="37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6566E837-4DD3-4190-8B91-0027FC136887}"/>
                    </a:ext>
                  </a:extLst>
                </p:cNvPr>
                <p:cNvSpPr/>
                <p:nvPr/>
              </p:nvSpPr>
              <p:spPr>
                <a:xfrm>
                  <a:off x="4432211" y="2743492"/>
                  <a:ext cx="144000" cy="144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19" name="Arco 118">
                  <a:extLst>
                    <a:ext uri="{FF2B5EF4-FFF2-40B4-BE49-F238E27FC236}">
                      <a16:creationId xmlns:a16="http://schemas.microsoft.com/office/drawing/2014/main" id="{C3D4317C-5C59-4A7C-B57A-10B8A9530980}"/>
                    </a:ext>
                  </a:extLst>
                </p:cNvPr>
                <p:cNvSpPr/>
                <p:nvPr/>
              </p:nvSpPr>
              <p:spPr>
                <a:xfrm rot="6160789">
                  <a:off x="3926033" y="2808618"/>
                  <a:ext cx="370987" cy="456869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9AD95E75-2706-4DDC-8579-CBF69578D5E0}"/>
                    </a:ext>
                  </a:extLst>
                </p:cNvPr>
                <p:cNvSpPr/>
                <p:nvPr/>
              </p:nvSpPr>
              <p:spPr>
                <a:xfrm>
                  <a:off x="3463401" y="3249955"/>
                  <a:ext cx="894147" cy="361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tx1"/>
                      </a:solidFill>
                    </a:rPr>
                    <a:t>CmtR</a:t>
                  </a:r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4077632B-7F95-40CE-BB1A-F09D4BC8B529}"/>
                    </a:ext>
                  </a:extLst>
                </p:cNvPr>
                <p:cNvSpPr/>
                <p:nvPr/>
              </p:nvSpPr>
              <p:spPr>
                <a:xfrm>
                  <a:off x="4831935" y="3459863"/>
                  <a:ext cx="354619" cy="205956"/>
                </a:xfrm>
                <a:custGeom>
                  <a:avLst/>
                  <a:gdLst>
                    <a:gd name="connsiteX0" fmla="*/ 0 w 177800"/>
                    <a:gd name="connsiteY0" fmla="*/ 0 h 736600"/>
                    <a:gd name="connsiteX1" fmla="*/ 0 w 177800"/>
                    <a:gd name="connsiteY1" fmla="*/ 711200 h 736600"/>
                    <a:gd name="connsiteX2" fmla="*/ 177800 w 177800"/>
                    <a:gd name="connsiteY2" fmla="*/ 736600 h 73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7800" h="736600">
                      <a:moveTo>
                        <a:pt x="0" y="0"/>
                      </a:moveTo>
                      <a:lnTo>
                        <a:pt x="0" y="711200"/>
                      </a:lnTo>
                      <a:lnTo>
                        <a:pt x="177800" y="736600"/>
                      </a:ln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22" name="CuadroTexto 121">
                  <a:extLst>
                    <a:ext uri="{FF2B5EF4-FFF2-40B4-BE49-F238E27FC236}">
                      <a16:creationId xmlns:a16="http://schemas.microsoft.com/office/drawing/2014/main" id="{A92173DE-C1D1-4454-8A1B-43DB186161BA}"/>
                    </a:ext>
                  </a:extLst>
                </p:cNvPr>
                <p:cNvSpPr txBox="1"/>
                <p:nvPr/>
              </p:nvSpPr>
              <p:spPr>
                <a:xfrm>
                  <a:off x="4842701" y="3647331"/>
                  <a:ext cx="1481496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i="1" dirty="0"/>
                    <a:t>mazE6 (Rv1991A)</a:t>
                  </a:r>
                </a:p>
                <a:p>
                  <a:r>
                    <a:rPr lang="es-ES" sz="1400" b="1" i="1" dirty="0"/>
                    <a:t>mazF6 (Rv1991c)</a:t>
                  </a:r>
                </a:p>
                <a:p>
                  <a:r>
                    <a:rPr lang="es-ES" sz="1400" b="1" i="1" dirty="0"/>
                    <a:t>ctpG (Rv1992c)</a:t>
                  </a:r>
                </a:p>
                <a:p>
                  <a:r>
                    <a:rPr lang="es-ES" sz="1400" b="1" i="1" dirty="0"/>
                    <a:t>Rv1993c*</a:t>
                  </a:r>
                </a:p>
                <a:p>
                  <a:r>
                    <a:rPr lang="es-ES" sz="1400" b="1" i="1" dirty="0"/>
                    <a:t>cmtR (Rv1994c)</a:t>
                  </a:r>
                </a:p>
                <a:p>
                  <a:r>
                    <a:rPr lang="es-ES" sz="1400" b="1" i="1" dirty="0"/>
                    <a:t>Rv1995</a:t>
                  </a:r>
                </a:p>
              </p:txBody>
            </p:sp>
            <p:pic>
              <p:nvPicPr>
                <p:cNvPr id="123" name="Gráfico 122" descr="Señal de negación con relleno sólido">
                  <a:extLst>
                    <a:ext uri="{FF2B5EF4-FFF2-40B4-BE49-F238E27FC236}">
                      <a16:creationId xmlns:a16="http://schemas.microsoft.com/office/drawing/2014/main" id="{A431BF28-120A-4FE1-83AF-B02BDEAE3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5818" y="3251047"/>
                  <a:ext cx="364128" cy="364128"/>
                </a:xfrm>
                <a:prstGeom prst="rect">
                  <a:avLst/>
                </a:prstGeom>
              </p:spPr>
            </p:pic>
            <p:pic>
              <p:nvPicPr>
                <p:cNvPr id="124" name="Gráfico 123" descr="Marca de insignia1 con relleno sólido">
                  <a:extLst>
                    <a:ext uri="{FF2B5EF4-FFF2-40B4-BE49-F238E27FC236}">
                      <a16:creationId xmlns:a16="http://schemas.microsoft.com/office/drawing/2014/main" id="{F9F4C2B4-69FC-4F74-ABC4-014980D826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2595" y="3116001"/>
                  <a:ext cx="364128" cy="364128"/>
                </a:xfrm>
                <a:prstGeom prst="rect">
                  <a:avLst/>
                </a:prstGeom>
              </p:spPr>
            </p:pic>
          </p:grp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4F772892-58DB-C24D-A849-67B220567E0F}"/>
                  </a:ext>
                </a:extLst>
              </p:cNvPr>
              <p:cNvSpPr/>
              <p:nvPr/>
            </p:nvSpPr>
            <p:spPr>
              <a:xfrm>
                <a:off x="3887017" y="1820760"/>
                <a:ext cx="144000" cy="144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9348122A-495C-A94B-A22E-AA3748C732D9}"/>
                </a:ext>
              </a:extLst>
            </p:cNvPr>
            <p:cNvGrpSpPr/>
            <p:nvPr/>
          </p:nvGrpSpPr>
          <p:grpSpPr>
            <a:xfrm>
              <a:off x="6386360" y="1549020"/>
              <a:ext cx="2537783" cy="1452385"/>
              <a:chOff x="6710131" y="1426633"/>
              <a:chExt cx="2537783" cy="1452385"/>
            </a:xfrm>
          </p:grpSpPr>
          <p:grpSp>
            <p:nvGrpSpPr>
              <p:cNvPr id="177" name="Grupo 176">
                <a:extLst>
                  <a:ext uri="{FF2B5EF4-FFF2-40B4-BE49-F238E27FC236}">
                    <a16:creationId xmlns:a16="http://schemas.microsoft.com/office/drawing/2014/main" id="{BF2330C2-F4C9-43F3-A7F9-A1B88A4C8AFB}"/>
                  </a:ext>
                </a:extLst>
              </p:cNvPr>
              <p:cNvGrpSpPr/>
              <p:nvPr/>
            </p:nvGrpSpPr>
            <p:grpSpPr>
              <a:xfrm>
                <a:off x="6710131" y="1426633"/>
                <a:ext cx="2537783" cy="1452385"/>
                <a:chOff x="3551473" y="2743492"/>
                <a:chExt cx="2537783" cy="1452385"/>
              </a:xfrm>
            </p:grpSpPr>
            <p:sp>
              <p:nvSpPr>
                <p:cNvPr id="178" name="Elipse 177">
                  <a:extLst>
                    <a:ext uri="{FF2B5EF4-FFF2-40B4-BE49-F238E27FC236}">
                      <a16:creationId xmlns:a16="http://schemas.microsoft.com/office/drawing/2014/main" id="{D73483AA-265C-4B7E-9A29-BA1BF40B2DA1}"/>
                    </a:ext>
                  </a:extLst>
                </p:cNvPr>
                <p:cNvSpPr/>
                <p:nvPr/>
              </p:nvSpPr>
              <p:spPr>
                <a:xfrm>
                  <a:off x="4375107" y="2766529"/>
                  <a:ext cx="900802" cy="36168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bg1"/>
                      </a:solidFill>
                    </a:rPr>
                    <a:t>SmtB</a:t>
                  </a:r>
                </a:p>
              </p:txBody>
            </p:sp>
            <p:cxnSp>
              <p:nvCxnSpPr>
                <p:cNvPr id="179" name="Conector recto de flecha 178">
                  <a:extLst>
                    <a:ext uri="{FF2B5EF4-FFF2-40B4-BE49-F238E27FC236}">
                      <a16:creationId xmlns:a16="http://schemas.microsoft.com/office/drawing/2014/main" id="{541D1354-F13D-457E-871D-93D06C84B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103" y="3459097"/>
                  <a:ext cx="900000" cy="37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28850EF8-194D-4B22-94F2-7B86E78881D6}"/>
                    </a:ext>
                  </a:extLst>
                </p:cNvPr>
                <p:cNvSpPr/>
                <p:nvPr/>
              </p:nvSpPr>
              <p:spPr>
                <a:xfrm>
                  <a:off x="4432211" y="2743492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81" name="Arco 180">
                  <a:extLst>
                    <a:ext uri="{FF2B5EF4-FFF2-40B4-BE49-F238E27FC236}">
                      <a16:creationId xmlns:a16="http://schemas.microsoft.com/office/drawing/2014/main" id="{368EDA83-7141-4793-B50A-590A03356CD7}"/>
                    </a:ext>
                  </a:extLst>
                </p:cNvPr>
                <p:cNvSpPr/>
                <p:nvPr/>
              </p:nvSpPr>
              <p:spPr>
                <a:xfrm rot="5774911">
                  <a:off x="3934982" y="2759059"/>
                  <a:ext cx="396868" cy="55119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CA3746E-C721-42B1-A45E-6FFA74B9D390}"/>
                    </a:ext>
                  </a:extLst>
                </p:cNvPr>
                <p:cNvSpPr/>
                <p:nvPr/>
              </p:nvSpPr>
              <p:spPr>
                <a:xfrm>
                  <a:off x="3551473" y="3251492"/>
                  <a:ext cx="894147" cy="361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tx1"/>
                      </a:solidFill>
                    </a:rPr>
                    <a:t>SmtB</a:t>
                  </a:r>
                </a:p>
              </p:txBody>
            </p:sp>
            <p:sp>
              <p:nvSpPr>
                <p:cNvPr id="183" name="Forma libre: forma 182">
                  <a:extLst>
                    <a:ext uri="{FF2B5EF4-FFF2-40B4-BE49-F238E27FC236}">
                      <a16:creationId xmlns:a16="http://schemas.microsoft.com/office/drawing/2014/main" id="{833E89B2-7FC3-4AA2-9CF1-E72417868841}"/>
                    </a:ext>
                  </a:extLst>
                </p:cNvPr>
                <p:cNvSpPr/>
                <p:nvPr/>
              </p:nvSpPr>
              <p:spPr>
                <a:xfrm>
                  <a:off x="4802907" y="3459863"/>
                  <a:ext cx="354619" cy="205956"/>
                </a:xfrm>
                <a:custGeom>
                  <a:avLst/>
                  <a:gdLst>
                    <a:gd name="connsiteX0" fmla="*/ 0 w 177800"/>
                    <a:gd name="connsiteY0" fmla="*/ 0 h 736600"/>
                    <a:gd name="connsiteX1" fmla="*/ 0 w 177800"/>
                    <a:gd name="connsiteY1" fmla="*/ 711200 h 736600"/>
                    <a:gd name="connsiteX2" fmla="*/ 177800 w 177800"/>
                    <a:gd name="connsiteY2" fmla="*/ 736600 h 73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7800" h="736600">
                      <a:moveTo>
                        <a:pt x="0" y="0"/>
                      </a:moveTo>
                      <a:lnTo>
                        <a:pt x="0" y="711200"/>
                      </a:lnTo>
                      <a:lnTo>
                        <a:pt x="177800" y="736600"/>
                      </a:ln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84" name="CuadroTexto 183">
                  <a:extLst>
                    <a:ext uri="{FF2B5EF4-FFF2-40B4-BE49-F238E27FC236}">
                      <a16:creationId xmlns:a16="http://schemas.microsoft.com/office/drawing/2014/main" id="{6A6046F3-EA8B-480E-BAA7-31553A898F7B}"/>
                    </a:ext>
                  </a:extLst>
                </p:cNvPr>
                <p:cNvSpPr txBox="1"/>
                <p:nvPr/>
              </p:nvSpPr>
              <p:spPr>
                <a:xfrm>
                  <a:off x="4822627" y="3672657"/>
                  <a:ext cx="12666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i="1" dirty="0"/>
                    <a:t>smtB (Rv2358)</a:t>
                  </a:r>
                </a:p>
                <a:p>
                  <a:r>
                    <a:rPr lang="es-ES" sz="1400" b="1" i="1" dirty="0"/>
                    <a:t>Zur (Rv2359)</a:t>
                  </a:r>
                </a:p>
              </p:txBody>
            </p:sp>
            <p:pic>
              <p:nvPicPr>
                <p:cNvPr id="185" name="Gráfico 184" descr="Señal de negación con relleno sólido">
                  <a:extLst>
                    <a:ext uri="{FF2B5EF4-FFF2-40B4-BE49-F238E27FC236}">
                      <a16:creationId xmlns:a16="http://schemas.microsoft.com/office/drawing/2014/main" id="{A6F1C780-61F4-4041-837E-579B90452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8002" y="3267264"/>
                  <a:ext cx="364128" cy="364128"/>
                </a:xfrm>
                <a:prstGeom prst="rect">
                  <a:avLst/>
                </a:prstGeom>
              </p:spPr>
            </p:pic>
            <p:pic>
              <p:nvPicPr>
                <p:cNvPr id="186" name="Gráfico 185" descr="Marca de insignia1 con relleno sólido">
                  <a:extLst>
                    <a:ext uri="{FF2B5EF4-FFF2-40B4-BE49-F238E27FC236}">
                      <a16:creationId xmlns:a16="http://schemas.microsoft.com/office/drawing/2014/main" id="{0665061D-1E4C-408B-A78B-C6306565F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2595" y="3116001"/>
                  <a:ext cx="364128" cy="364128"/>
                </a:xfrm>
                <a:prstGeom prst="rect">
                  <a:avLst/>
                </a:prstGeom>
              </p:spPr>
            </p:pic>
          </p:grp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801367EB-42ED-6E4C-8A69-7D9833DD632E}"/>
                  </a:ext>
                </a:extLst>
              </p:cNvPr>
              <p:cNvSpPr/>
              <p:nvPr/>
            </p:nvSpPr>
            <p:spPr>
              <a:xfrm>
                <a:off x="7280467" y="1685878"/>
                <a:ext cx="144000" cy="14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8D46913-C1D1-F944-89F4-98C3CEB91654}"/>
                </a:ext>
              </a:extLst>
            </p:cNvPr>
            <p:cNvGrpSpPr/>
            <p:nvPr/>
          </p:nvGrpSpPr>
          <p:grpSpPr>
            <a:xfrm>
              <a:off x="9834600" y="5201878"/>
              <a:ext cx="2152701" cy="1610737"/>
              <a:chOff x="6867868" y="5206490"/>
              <a:chExt cx="2152701" cy="1610737"/>
            </a:xfrm>
          </p:grpSpPr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4CF9DCD6-A747-9944-9C1A-28E0E63EB6DF}"/>
                  </a:ext>
                </a:extLst>
              </p:cNvPr>
              <p:cNvGrpSpPr/>
              <p:nvPr/>
            </p:nvGrpSpPr>
            <p:grpSpPr>
              <a:xfrm>
                <a:off x="6867868" y="5206490"/>
                <a:ext cx="2152701" cy="1610737"/>
                <a:chOff x="6222275" y="5641730"/>
                <a:chExt cx="2152701" cy="1610737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79A1FF38-F5AB-A14F-B740-C66CAD512CB3}"/>
                    </a:ext>
                  </a:extLst>
                </p:cNvPr>
                <p:cNvGrpSpPr/>
                <p:nvPr/>
              </p:nvGrpSpPr>
              <p:grpSpPr>
                <a:xfrm>
                  <a:off x="6222275" y="5641730"/>
                  <a:ext cx="2152701" cy="1610737"/>
                  <a:chOff x="6949149" y="381565"/>
                  <a:chExt cx="2152701" cy="1610737"/>
                </a:xfrm>
              </p:grpSpPr>
              <p:sp>
                <p:nvSpPr>
                  <p:cNvPr id="222" name="Flecha: hacia arriba 100">
                    <a:extLst>
                      <a:ext uri="{FF2B5EF4-FFF2-40B4-BE49-F238E27FC236}">
                        <a16:creationId xmlns:a16="http://schemas.microsoft.com/office/drawing/2014/main" id="{222F579F-9706-EE4F-9785-E6EC2581C198}"/>
                      </a:ext>
                    </a:extLst>
                  </p:cNvPr>
                  <p:cNvSpPr/>
                  <p:nvPr/>
                </p:nvSpPr>
                <p:spPr>
                  <a:xfrm flipV="1">
                    <a:off x="7917059" y="381565"/>
                    <a:ext cx="165578" cy="1307882"/>
                  </a:xfrm>
                  <a:prstGeom prst="upArrow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3" name="Cilindro 2">
                    <a:extLst>
                      <a:ext uri="{FF2B5EF4-FFF2-40B4-BE49-F238E27FC236}">
                        <a16:creationId xmlns:a16="http://schemas.microsoft.com/office/drawing/2014/main" id="{DBF5C5E1-4440-2A40-9F33-40E2A1035A3E}"/>
                      </a:ext>
                    </a:extLst>
                  </p:cNvPr>
                  <p:cNvSpPr/>
                  <p:nvPr/>
                </p:nvSpPr>
                <p:spPr>
                  <a:xfrm flipV="1">
                    <a:off x="7828743" y="616646"/>
                    <a:ext cx="337642" cy="899886"/>
                  </a:xfrm>
                  <a:prstGeom prst="can">
                    <a:avLst>
                      <a:gd name="adj" fmla="val 13476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es-ES" sz="1400" b="1" i="1" dirty="0">
                        <a:solidFill>
                          <a:schemeClr val="tx1"/>
                        </a:solidFill>
                      </a:rPr>
                      <a:t>Rv2025c</a:t>
                    </a:r>
                  </a:p>
                </p:txBody>
              </p:sp>
              <p:sp>
                <p:nvSpPr>
                  <p:cNvPr id="218" name="CuadroTexto 217">
                    <a:extLst>
                      <a:ext uri="{FF2B5EF4-FFF2-40B4-BE49-F238E27FC236}">
                        <a16:creationId xmlns:a16="http://schemas.microsoft.com/office/drawing/2014/main" id="{D91FB6AC-1C4F-D041-91FE-96FA7992FF86}"/>
                      </a:ext>
                    </a:extLst>
                  </p:cNvPr>
                  <p:cNvSpPr txBox="1"/>
                  <p:nvPr/>
                </p:nvSpPr>
                <p:spPr>
                  <a:xfrm>
                    <a:off x="7140022" y="1678000"/>
                    <a:ext cx="55656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400" b="1" i="1" dirty="0"/>
                      <a:t>Cd2+</a:t>
                    </a:r>
                  </a:p>
                </p:txBody>
              </p:sp>
              <p:sp>
                <p:nvSpPr>
                  <p:cNvPr id="219" name="CuadroTexto 218">
                    <a:extLst>
                      <a:ext uri="{FF2B5EF4-FFF2-40B4-BE49-F238E27FC236}">
                        <a16:creationId xmlns:a16="http://schemas.microsoft.com/office/drawing/2014/main" id="{D370ECF1-742F-2D49-87D1-41FE874ADBD7}"/>
                      </a:ext>
                    </a:extLst>
                  </p:cNvPr>
                  <p:cNvSpPr txBox="1"/>
                  <p:nvPr/>
                </p:nvSpPr>
                <p:spPr>
                  <a:xfrm>
                    <a:off x="8553302" y="1341399"/>
                    <a:ext cx="5485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400" b="1" i="1" dirty="0"/>
                      <a:t>Zn2+</a:t>
                    </a:r>
                  </a:p>
                </p:txBody>
              </p:sp>
              <p:sp>
                <p:nvSpPr>
                  <p:cNvPr id="220" name="CuadroTexto 219">
                    <a:extLst>
                      <a:ext uri="{FF2B5EF4-FFF2-40B4-BE49-F238E27FC236}">
                        <a16:creationId xmlns:a16="http://schemas.microsoft.com/office/drawing/2014/main" id="{EE9F7DBC-8122-0F49-B76C-4650A6B47C0A}"/>
                      </a:ext>
                    </a:extLst>
                  </p:cNvPr>
                  <p:cNvSpPr txBox="1"/>
                  <p:nvPr/>
                </p:nvSpPr>
                <p:spPr>
                  <a:xfrm>
                    <a:off x="6949149" y="1108984"/>
                    <a:ext cx="60785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400" b="1" i="1" dirty="0"/>
                      <a:t>Ni2+/</a:t>
                    </a:r>
                  </a:p>
                  <a:p>
                    <a:r>
                      <a:rPr lang="es-ES" sz="1400" b="1" i="1" dirty="0"/>
                      <a:t>Co2+</a:t>
                    </a:r>
                  </a:p>
                </p:txBody>
              </p:sp>
              <p:sp>
                <p:nvSpPr>
                  <p:cNvPr id="224" name="CuadroTexto 223">
                    <a:extLst>
                      <a:ext uri="{FF2B5EF4-FFF2-40B4-BE49-F238E27FC236}">
                        <a16:creationId xmlns:a16="http://schemas.microsoft.com/office/drawing/2014/main" id="{B03C9E4B-450B-774A-B304-9530FD301437}"/>
                      </a:ext>
                    </a:extLst>
                  </p:cNvPr>
                  <p:cNvSpPr txBox="1"/>
                  <p:nvPr/>
                </p:nvSpPr>
                <p:spPr>
                  <a:xfrm>
                    <a:off x="8422407" y="1684525"/>
                    <a:ext cx="5533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400" b="1" i="1" dirty="0"/>
                      <a:t>Cu2+</a:t>
                    </a:r>
                  </a:p>
                </p:txBody>
              </p:sp>
              <p:sp>
                <p:nvSpPr>
                  <p:cNvPr id="225" name="Elipse 224">
                    <a:extLst>
                      <a:ext uri="{FF2B5EF4-FFF2-40B4-BE49-F238E27FC236}">
                        <a16:creationId xmlns:a16="http://schemas.microsoft.com/office/drawing/2014/main" id="{A13C83FF-6245-6B4E-95BF-563073487E9C}"/>
                      </a:ext>
                    </a:extLst>
                  </p:cNvPr>
                  <p:cNvSpPr/>
                  <p:nvPr/>
                </p:nvSpPr>
                <p:spPr>
                  <a:xfrm rot="20695312">
                    <a:off x="8252606" y="1721389"/>
                    <a:ext cx="140383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:a16="http://schemas.microsoft.com/office/drawing/2014/main" id="{9D7ECF9F-6255-E048-AB4C-030AD47FB44A}"/>
                      </a:ext>
                    </a:extLst>
                  </p:cNvPr>
                  <p:cNvSpPr/>
                  <p:nvPr/>
                </p:nvSpPr>
                <p:spPr>
                  <a:xfrm>
                    <a:off x="7618972" y="1687247"/>
                    <a:ext cx="144000" cy="14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</p:grpSp>
            <p:sp>
              <p:nvSpPr>
                <p:cNvPr id="229" name="Elipse 228">
                  <a:extLst>
                    <a:ext uri="{FF2B5EF4-FFF2-40B4-BE49-F238E27FC236}">
                      <a16:creationId xmlns:a16="http://schemas.microsoft.com/office/drawing/2014/main" id="{1477AB50-81D2-5E4E-964B-74FEEBA1C589}"/>
                    </a:ext>
                  </a:extLst>
                </p:cNvPr>
                <p:cNvSpPr/>
                <p:nvPr/>
              </p:nvSpPr>
              <p:spPr>
                <a:xfrm>
                  <a:off x="7682428" y="6614922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40FBF387-46A8-7445-9712-C2F68BCF9FEA}"/>
                  </a:ext>
                </a:extLst>
              </p:cNvPr>
              <p:cNvSpPr/>
              <p:nvPr/>
            </p:nvSpPr>
            <p:spPr>
              <a:xfrm>
                <a:off x="7396354" y="6117456"/>
                <a:ext cx="144000" cy="14400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37E45162-F9A7-EA45-91D9-7302A07C8649}"/>
                </a:ext>
              </a:extLst>
            </p:cNvPr>
            <p:cNvGrpSpPr/>
            <p:nvPr/>
          </p:nvGrpSpPr>
          <p:grpSpPr>
            <a:xfrm>
              <a:off x="280094" y="154772"/>
              <a:ext cx="3284856" cy="1692456"/>
              <a:chOff x="280094" y="154772"/>
              <a:chExt cx="3284856" cy="1692456"/>
            </a:xfrm>
          </p:grpSpPr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162BABD8-9098-B44D-98E8-4C113BEE68F6}"/>
                  </a:ext>
                </a:extLst>
              </p:cNvPr>
              <p:cNvGrpSpPr/>
              <p:nvPr/>
            </p:nvGrpSpPr>
            <p:grpSpPr>
              <a:xfrm>
                <a:off x="280094" y="154772"/>
                <a:ext cx="3284856" cy="1692456"/>
                <a:chOff x="280094" y="154772"/>
                <a:chExt cx="3284856" cy="1692456"/>
              </a:xfrm>
            </p:grpSpPr>
            <p:grpSp>
              <p:nvGrpSpPr>
                <p:cNvPr id="69" name="Grupo 68">
                  <a:extLst>
                    <a:ext uri="{FF2B5EF4-FFF2-40B4-BE49-F238E27FC236}">
                      <a16:creationId xmlns:a16="http://schemas.microsoft.com/office/drawing/2014/main" id="{32460E33-0613-41FD-BE64-8C3681E30908}"/>
                    </a:ext>
                  </a:extLst>
                </p:cNvPr>
                <p:cNvGrpSpPr/>
                <p:nvPr/>
              </p:nvGrpSpPr>
              <p:grpSpPr>
                <a:xfrm>
                  <a:off x="280094" y="154772"/>
                  <a:ext cx="3284856" cy="1692456"/>
                  <a:chOff x="288343" y="361574"/>
                  <a:chExt cx="3369492" cy="1692456"/>
                </a:xfrm>
              </p:grpSpPr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9CF333C6-1D93-4D63-9E28-8B5958A76E56}"/>
                      </a:ext>
                    </a:extLst>
                  </p:cNvPr>
                  <p:cNvSpPr txBox="1"/>
                  <p:nvPr/>
                </p:nvSpPr>
                <p:spPr>
                  <a:xfrm rot="20695312">
                    <a:off x="1091959" y="743663"/>
                    <a:ext cx="1894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s-ES" sz="1400" b="1" i="1" dirty="0"/>
                  </a:p>
                </p:txBody>
              </p:sp>
              <p:sp>
                <p:nvSpPr>
                  <p:cNvPr id="12" name="Flecha: hacia arriba 11">
                    <a:extLst>
                      <a:ext uri="{FF2B5EF4-FFF2-40B4-BE49-F238E27FC236}">
                        <a16:creationId xmlns:a16="http://schemas.microsoft.com/office/drawing/2014/main" id="{5034430F-28F3-492F-9EE4-C6B9C9E55596}"/>
                      </a:ext>
                    </a:extLst>
                  </p:cNvPr>
                  <p:cNvSpPr/>
                  <p:nvPr/>
                </p:nvSpPr>
                <p:spPr>
                  <a:xfrm rot="20695312">
                    <a:off x="863518" y="743145"/>
                    <a:ext cx="144001" cy="1044000"/>
                  </a:xfrm>
                  <a:prstGeom prst="upArrow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13" name="Elipse 12">
                    <a:extLst>
                      <a:ext uri="{FF2B5EF4-FFF2-40B4-BE49-F238E27FC236}">
                        <a16:creationId xmlns:a16="http://schemas.microsoft.com/office/drawing/2014/main" id="{D8BD07CC-CA2B-4CBE-9125-D30CBC08C306}"/>
                      </a:ext>
                    </a:extLst>
                  </p:cNvPr>
                  <p:cNvSpPr/>
                  <p:nvPr/>
                </p:nvSpPr>
                <p:spPr>
                  <a:xfrm rot="20695312">
                    <a:off x="654706" y="361574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40F0BCC8-0FB1-416E-A45F-B2B1D0CD0DE0}"/>
                      </a:ext>
                    </a:extLst>
                  </p:cNvPr>
                  <p:cNvSpPr txBox="1"/>
                  <p:nvPr/>
                </p:nvSpPr>
                <p:spPr>
                  <a:xfrm rot="20695312">
                    <a:off x="288343" y="495441"/>
                    <a:ext cx="5709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400" b="1" i="1" dirty="0"/>
                      <a:t>Cu2+</a:t>
                    </a:r>
                  </a:p>
                </p:txBody>
              </p:sp>
              <p:sp>
                <p:nvSpPr>
                  <p:cNvPr id="17" name="Elipse 16">
                    <a:extLst>
                      <a:ext uri="{FF2B5EF4-FFF2-40B4-BE49-F238E27FC236}">
                        <a16:creationId xmlns:a16="http://schemas.microsoft.com/office/drawing/2014/main" id="{CFA421AE-004B-435E-A24B-5E89DDF66EEF}"/>
                      </a:ext>
                    </a:extLst>
                  </p:cNvPr>
                  <p:cNvSpPr/>
                  <p:nvPr/>
                </p:nvSpPr>
                <p:spPr>
                  <a:xfrm rot="20695312">
                    <a:off x="486922" y="893244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18" name="Elipse 17">
                    <a:extLst>
                      <a:ext uri="{FF2B5EF4-FFF2-40B4-BE49-F238E27FC236}">
                        <a16:creationId xmlns:a16="http://schemas.microsoft.com/office/drawing/2014/main" id="{FC5A22D7-ED60-414A-904D-CABA2E7E4D90}"/>
                      </a:ext>
                    </a:extLst>
                  </p:cNvPr>
                  <p:cNvSpPr/>
                  <p:nvPr/>
                </p:nvSpPr>
                <p:spPr>
                  <a:xfrm rot="20695312">
                    <a:off x="920396" y="414877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5072ECD7-DB91-4147-BA61-4BFC6880EDC1}"/>
                      </a:ext>
                    </a:extLst>
                  </p:cNvPr>
                  <p:cNvSpPr/>
                  <p:nvPr/>
                </p:nvSpPr>
                <p:spPr>
                  <a:xfrm>
                    <a:off x="1476680" y="961432"/>
                    <a:ext cx="969062" cy="32699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b="1" i="1" dirty="0">
                        <a:solidFill>
                          <a:schemeClr val="tx1"/>
                        </a:solidFill>
                      </a:rPr>
                      <a:t>LpqS</a:t>
                    </a:r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50A4FC95-8F47-4DDE-A9E6-186A16D3412D}"/>
                      </a:ext>
                    </a:extLst>
                  </p:cNvPr>
                  <p:cNvSpPr/>
                  <p:nvPr/>
                </p:nvSpPr>
                <p:spPr>
                  <a:xfrm>
                    <a:off x="2168368" y="1562577"/>
                    <a:ext cx="1142063" cy="38392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b="1" i="1" dirty="0">
                        <a:solidFill>
                          <a:schemeClr val="tx1"/>
                        </a:solidFill>
                      </a:rPr>
                      <a:t>MymT</a:t>
                    </a:r>
                  </a:p>
                </p:txBody>
              </p:sp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CBB5BA8C-EAD3-4EDE-8E89-C808EBAB16CF}"/>
                      </a:ext>
                    </a:extLst>
                  </p:cNvPr>
                  <p:cNvSpPr/>
                  <p:nvPr/>
                </p:nvSpPr>
                <p:spPr>
                  <a:xfrm>
                    <a:off x="2845698" y="1518013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276984D5-544C-4036-A6BD-7BFF0F6AC28C}"/>
                      </a:ext>
                    </a:extLst>
                  </p:cNvPr>
                  <p:cNvSpPr/>
                  <p:nvPr/>
                </p:nvSpPr>
                <p:spPr>
                  <a:xfrm>
                    <a:off x="2604398" y="1495979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73557F0D-DD69-4B67-995A-F10FF80B1CDE}"/>
                      </a:ext>
                    </a:extLst>
                  </p:cNvPr>
                  <p:cNvSpPr/>
                  <p:nvPr/>
                </p:nvSpPr>
                <p:spPr>
                  <a:xfrm>
                    <a:off x="2756798" y="1910030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87C49258-FEB6-4F79-8B19-B9EB1AE79765}"/>
                      </a:ext>
                    </a:extLst>
                  </p:cNvPr>
                  <p:cNvSpPr/>
                  <p:nvPr/>
                </p:nvSpPr>
                <p:spPr>
                  <a:xfrm>
                    <a:off x="3010834" y="1806485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62BDF338-3248-4C59-8A5C-8BE63DECEE77}"/>
                      </a:ext>
                    </a:extLst>
                  </p:cNvPr>
                  <p:cNvSpPr/>
                  <p:nvPr/>
                </p:nvSpPr>
                <p:spPr>
                  <a:xfrm>
                    <a:off x="2210734" y="1785370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7BE78F76-E877-4B8B-BFB1-17F4E3000BBB}"/>
                      </a:ext>
                    </a:extLst>
                  </p:cNvPr>
                  <p:cNvSpPr/>
                  <p:nvPr/>
                </p:nvSpPr>
                <p:spPr>
                  <a:xfrm>
                    <a:off x="2360703" y="1528752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AC046269-3E94-4F32-A1C6-57DCA8A5E400}"/>
                      </a:ext>
                    </a:extLst>
                  </p:cNvPr>
                  <p:cNvSpPr/>
                  <p:nvPr/>
                </p:nvSpPr>
                <p:spPr>
                  <a:xfrm>
                    <a:off x="2546611" y="1155046"/>
                    <a:ext cx="1111224" cy="2738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b="1" i="1" dirty="0">
                        <a:solidFill>
                          <a:schemeClr val="tx1"/>
                        </a:solidFill>
                      </a:rPr>
                      <a:t>MmcO</a:t>
                    </a:r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F5151A21-E49A-4377-A86A-ED58685D5090}"/>
                      </a:ext>
                    </a:extLst>
                  </p:cNvPr>
                  <p:cNvSpPr/>
                  <p:nvPr/>
                </p:nvSpPr>
                <p:spPr>
                  <a:xfrm>
                    <a:off x="2567630" y="1167129"/>
                    <a:ext cx="144000" cy="144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b="1" i="1" dirty="0"/>
                  </a:p>
                </p:txBody>
              </p:sp>
            </p:grpSp>
            <p:sp>
              <p:nvSpPr>
                <p:cNvPr id="173" name="Cilindro 172">
                  <a:extLst>
                    <a:ext uri="{FF2B5EF4-FFF2-40B4-BE49-F238E27FC236}">
                      <a16:creationId xmlns:a16="http://schemas.microsoft.com/office/drawing/2014/main" id="{8520B4D8-E959-A747-9B6B-D161CFEDE046}"/>
                    </a:ext>
                  </a:extLst>
                </p:cNvPr>
                <p:cNvSpPr/>
                <p:nvPr/>
              </p:nvSpPr>
              <p:spPr>
                <a:xfrm rot="20570751">
                  <a:off x="796560" y="719923"/>
                  <a:ext cx="261790" cy="689053"/>
                </a:xfrm>
                <a:prstGeom prst="can">
                  <a:avLst>
                    <a:gd name="adj" fmla="val 1017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tx1"/>
                      </a:solidFill>
                    </a:rPr>
                    <a:t>CtpV</a:t>
                  </a:r>
                </a:p>
              </p:txBody>
            </p:sp>
          </p:grpSp>
          <p:sp>
            <p:nvSpPr>
              <p:cNvPr id="233" name="Flecha: hacia arriba 11">
                <a:extLst>
                  <a:ext uri="{FF2B5EF4-FFF2-40B4-BE49-F238E27FC236}">
                    <a16:creationId xmlns:a16="http://schemas.microsoft.com/office/drawing/2014/main" id="{8CB69541-01D0-1C4B-A699-466BABB99143}"/>
                  </a:ext>
                </a:extLst>
              </p:cNvPr>
              <p:cNvSpPr/>
              <p:nvPr/>
            </p:nvSpPr>
            <p:spPr>
              <a:xfrm rot="20458496">
                <a:off x="1251429" y="336611"/>
                <a:ext cx="146661" cy="1207150"/>
              </a:xfrm>
              <a:prstGeom prst="upArrow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sp>
            <p:nvSpPr>
              <p:cNvPr id="234" name="Cilindro 233">
                <a:extLst>
                  <a:ext uri="{FF2B5EF4-FFF2-40B4-BE49-F238E27FC236}">
                    <a16:creationId xmlns:a16="http://schemas.microsoft.com/office/drawing/2014/main" id="{40EBFBE3-7EAF-2D40-93A1-2303163D6A1E}"/>
                  </a:ext>
                </a:extLst>
              </p:cNvPr>
              <p:cNvSpPr/>
              <p:nvPr/>
            </p:nvSpPr>
            <p:spPr>
              <a:xfrm rot="20547577">
                <a:off x="1192530" y="513890"/>
                <a:ext cx="261790" cy="899886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Rv2963</a:t>
                </a:r>
              </a:p>
            </p:txBody>
          </p:sp>
        </p:grpSp>
        <p:grpSp>
          <p:nvGrpSpPr>
            <p:cNvPr id="190" name="Grupo 189">
              <a:extLst>
                <a:ext uri="{FF2B5EF4-FFF2-40B4-BE49-F238E27FC236}">
                  <a16:creationId xmlns:a16="http://schemas.microsoft.com/office/drawing/2014/main" id="{54294976-3B2E-4746-B195-26F62CF82F31}"/>
                </a:ext>
              </a:extLst>
            </p:cNvPr>
            <p:cNvGrpSpPr/>
            <p:nvPr/>
          </p:nvGrpSpPr>
          <p:grpSpPr>
            <a:xfrm>
              <a:off x="6556066" y="2987572"/>
              <a:ext cx="2679107" cy="1589463"/>
              <a:chOff x="7512789" y="3931525"/>
              <a:chExt cx="2679107" cy="1589463"/>
            </a:xfrm>
          </p:grpSpPr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3FCA86EE-57F9-40C5-A58E-A3C96A1C7DDA}"/>
                  </a:ext>
                </a:extLst>
              </p:cNvPr>
              <p:cNvSpPr/>
              <p:nvPr/>
            </p:nvSpPr>
            <p:spPr>
              <a:xfrm>
                <a:off x="7512789" y="3931525"/>
                <a:ext cx="980294" cy="4011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/>
                  <a:t>CmtR</a:t>
                </a:r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8DBFC41C-1B75-41CB-BD21-8C2DA38C5BB6}"/>
                  </a:ext>
                </a:extLst>
              </p:cNvPr>
              <p:cNvSpPr/>
              <p:nvPr/>
            </p:nvSpPr>
            <p:spPr>
              <a:xfrm>
                <a:off x="8218193" y="4106956"/>
                <a:ext cx="907200" cy="367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 i="1" dirty="0">
                    <a:solidFill>
                      <a:schemeClr val="tx1"/>
                    </a:solidFill>
                  </a:rPr>
                  <a:t>Zur</a:t>
                </a:r>
              </a:p>
            </p:txBody>
          </p:sp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66783E7B-9D08-4AAA-9537-82A56225E2A9}"/>
                  </a:ext>
                </a:extLst>
              </p:cNvPr>
              <p:cNvSpPr txBox="1"/>
              <p:nvPr/>
            </p:nvSpPr>
            <p:spPr>
              <a:xfrm>
                <a:off x="8740858" y="4997768"/>
                <a:ext cx="1451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i="1" dirty="0"/>
                  <a:t>Esx-3 operon </a:t>
                </a:r>
              </a:p>
              <a:p>
                <a:r>
                  <a:rPr lang="es-ES" sz="1400" b="1" i="1" dirty="0"/>
                  <a:t>(Rv0282-Rv0292)</a:t>
                </a:r>
              </a:p>
            </p:txBody>
          </p: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2E84BCCD-BDE7-4161-BAC5-8F45D4F25377}"/>
                  </a:ext>
                </a:extLst>
              </p:cNvPr>
              <p:cNvSpPr/>
              <p:nvPr/>
            </p:nvSpPr>
            <p:spPr>
              <a:xfrm rot="11957305" flipH="1">
                <a:off x="7557848" y="4037181"/>
                <a:ext cx="454880" cy="540119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cxnSp>
            <p:nvCxnSpPr>
              <p:cNvPr id="187" name="Conector recto de flecha 186">
                <a:extLst>
                  <a:ext uri="{FF2B5EF4-FFF2-40B4-BE49-F238E27FC236}">
                    <a16:creationId xmlns:a16="http://schemas.microsoft.com/office/drawing/2014/main" id="{928E362F-F556-4EFE-A403-0CE420F40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6201" y="4813086"/>
                <a:ext cx="900000" cy="37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orma libre: forma 187">
                <a:extLst>
                  <a:ext uri="{FF2B5EF4-FFF2-40B4-BE49-F238E27FC236}">
                    <a16:creationId xmlns:a16="http://schemas.microsoft.com/office/drawing/2014/main" id="{AC8B3736-D048-46AB-A098-B2EFDA1EDA95}"/>
                  </a:ext>
                </a:extLst>
              </p:cNvPr>
              <p:cNvSpPr/>
              <p:nvPr/>
            </p:nvSpPr>
            <p:spPr>
              <a:xfrm>
                <a:off x="8714849" y="4813852"/>
                <a:ext cx="354619" cy="205956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/>
              </a:p>
            </p:txBody>
          </p:sp>
          <p:pic>
            <p:nvPicPr>
              <p:cNvPr id="189" name="Gráfico 188" descr="Marca de insignia1 con relleno sólido">
                <a:extLst>
                  <a:ext uri="{FF2B5EF4-FFF2-40B4-BE49-F238E27FC236}">
                    <a16:creationId xmlns:a16="http://schemas.microsoft.com/office/drawing/2014/main" id="{407EEEBA-78AC-4D6F-B15C-13F3ECBA8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535509" y="4469990"/>
                <a:ext cx="364128" cy="364128"/>
              </a:xfrm>
              <a:prstGeom prst="rect">
                <a:avLst/>
              </a:prstGeom>
            </p:spPr>
          </p:pic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E33631DD-2DD3-4BDF-85AE-7FBE72C9C654}"/>
                </a:ext>
              </a:extLst>
            </p:cNvPr>
            <p:cNvGrpSpPr/>
            <p:nvPr/>
          </p:nvGrpSpPr>
          <p:grpSpPr>
            <a:xfrm>
              <a:off x="6312225" y="5215606"/>
              <a:ext cx="824031" cy="1609050"/>
              <a:chOff x="7487677" y="5206490"/>
              <a:chExt cx="824031" cy="1609050"/>
            </a:xfrm>
          </p:grpSpPr>
          <p:grpSp>
            <p:nvGrpSpPr>
              <p:cNvPr id="170" name="Grupo 169">
                <a:extLst>
                  <a:ext uri="{FF2B5EF4-FFF2-40B4-BE49-F238E27FC236}">
                    <a16:creationId xmlns:a16="http://schemas.microsoft.com/office/drawing/2014/main" id="{D8211801-2CF7-426B-9537-89CBCE4C3756}"/>
                  </a:ext>
                </a:extLst>
              </p:cNvPr>
              <p:cNvGrpSpPr/>
              <p:nvPr/>
            </p:nvGrpSpPr>
            <p:grpSpPr>
              <a:xfrm>
                <a:off x="7537691" y="5206490"/>
                <a:ext cx="774017" cy="1609050"/>
                <a:chOff x="7618972" y="381565"/>
                <a:chExt cx="774017" cy="1609050"/>
              </a:xfrm>
            </p:grpSpPr>
            <p:sp>
              <p:nvSpPr>
                <p:cNvPr id="172" name="Flecha: hacia arriba 100">
                  <a:extLst>
                    <a:ext uri="{FF2B5EF4-FFF2-40B4-BE49-F238E27FC236}">
                      <a16:creationId xmlns:a16="http://schemas.microsoft.com/office/drawing/2014/main" id="{7B3A25CF-72F1-40F9-80E2-3F48DEF8FA66}"/>
                    </a:ext>
                  </a:extLst>
                </p:cNvPr>
                <p:cNvSpPr/>
                <p:nvPr/>
              </p:nvSpPr>
              <p:spPr>
                <a:xfrm flipV="1">
                  <a:off x="7917059" y="381565"/>
                  <a:ext cx="165578" cy="1307882"/>
                </a:xfrm>
                <a:prstGeom prst="up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75" name="Cilindro 174">
                  <a:extLst>
                    <a:ext uri="{FF2B5EF4-FFF2-40B4-BE49-F238E27FC236}">
                      <a16:creationId xmlns:a16="http://schemas.microsoft.com/office/drawing/2014/main" id="{B2272C3C-699C-456D-A18F-EF68175637FC}"/>
                    </a:ext>
                  </a:extLst>
                </p:cNvPr>
                <p:cNvSpPr/>
                <p:nvPr/>
              </p:nvSpPr>
              <p:spPr>
                <a:xfrm flipV="1">
                  <a:off x="7731462" y="511026"/>
                  <a:ext cx="526981" cy="966593"/>
                </a:xfrm>
                <a:prstGeom prst="can">
                  <a:avLst>
                    <a:gd name="adj" fmla="val 1207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s-ES" sz="1400" b="1" i="1" dirty="0">
                      <a:solidFill>
                        <a:schemeClr val="tx1"/>
                      </a:solidFill>
                    </a:rPr>
                    <a:t>ArsC (Rv2643)</a:t>
                  </a:r>
                </a:p>
              </p:txBody>
            </p:sp>
            <p:sp>
              <p:nvSpPr>
                <p:cNvPr id="195" name="CuadroTexto 194">
                  <a:extLst>
                    <a:ext uri="{FF2B5EF4-FFF2-40B4-BE49-F238E27FC236}">
                      <a16:creationId xmlns:a16="http://schemas.microsoft.com/office/drawing/2014/main" id="{114D89B0-1B05-4F82-8AAF-BCE4995E77B9}"/>
                    </a:ext>
                  </a:extLst>
                </p:cNvPr>
                <p:cNvSpPr txBox="1"/>
                <p:nvPr/>
              </p:nvSpPr>
              <p:spPr>
                <a:xfrm>
                  <a:off x="7840002" y="1682838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i="1" dirty="0"/>
                    <a:t>As</a:t>
                  </a:r>
                </a:p>
              </p:txBody>
            </p:sp>
            <p:sp>
              <p:nvSpPr>
                <p:cNvPr id="197" name="Elipse 196">
                  <a:extLst>
                    <a:ext uri="{FF2B5EF4-FFF2-40B4-BE49-F238E27FC236}">
                      <a16:creationId xmlns:a16="http://schemas.microsoft.com/office/drawing/2014/main" id="{DA0E207D-D75C-4B6C-89DD-D553DEBDB683}"/>
                    </a:ext>
                  </a:extLst>
                </p:cNvPr>
                <p:cNvSpPr/>
                <p:nvPr/>
              </p:nvSpPr>
              <p:spPr>
                <a:xfrm rot="20695312">
                  <a:off x="8252606" y="1721389"/>
                  <a:ext cx="140383" cy="14400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  <p:sp>
              <p:nvSpPr>
                <p:cNvPr id="198" name="Elipse 197">
                  <a:extLst>
                    <a:ext uri="{FF2B5EF4-FFF2-40B4-BE49-F238E27FC236}">
                      <a16:creationId xmlns:a16="http://schemas.microsoft.com/office/drawing/2014/main" id="{D2738466-0E8D-4603-9DDC-07EED2D80E99}"/>
                    </a:ext>
                  </a:extLst>
                </p:cNvPr>
                <p:cNvSpPr/>
                <p:nvPr/>
              </p:nvSpPr>
              <p:spPr>
                <a:xfrm>
                  <a:off x="7618972" y="1687247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b="1" i="1" dirty="0"/>
                </a:p>
              </p:txBody>
            </p:sp>
          </p:grp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1C9281EE-5FD9-4939-B6DE-73EB94799CD5}"/>
                  </a:ext>
                </a:extLst>
              </p:cNvPr>
              <p:cNvSpPr/>
              <p:nvPr/>
            </p:nvSpPr>
            <p:spPr>
              <a:xfrm>
                <a:off x="7487677" y="6260362"/>
                <a:ext cx="144000" cy="144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8FE5CF6A-EADE-2D45-82D4-56AEB6657DAA}"/>
                </a:ext>
              </a:extLst>
            </p:cNvPr>
            <p:cNvSpPr/>
            <p:nvPr/>
          </p:nvSpPr>
          <p:spPr>
            <a:xfrm>
              <a:off x="6380208" y="3681063"/>
              <a:ext cx="907200" cy="367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i="1" dirty="0">
                  <a:solidFill>
                    <a:schemeClr val="bg1"/>
                  </a:solidFill>
                </a:rPr>
                <a:t>Zur</a:t>
              </a:r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653C6E65-F1A3-E849-AC35-BA90EB715FDB}"/>
                </a:ext>
              </a:extLst>
            </p:cNvPr>
            <p:cNvSpPr/>
            <p:nvPr/>
          </p:nvSpPr>
          <p:spPr>
            <a:xfrm>
              <a:off x="6527209" y="364091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b="1" i="1" dirty="0">
                <a:solidFill>
                  <a:schemeClr val="bg1"/>
                </a:solidFill>
              </a:endParaRPr>
            </a:p>
          </p:txBody>
        </p:sp>
        <p:pic>
          <p:nvPicPr>
            <p:cNvPr id="194" name="Gráfico 193" descr="Señal de negación con relleno sólido">
              <a:extLst>
                <a:ext uri="{FF2B5EF4-FFF2-40B4-BE49-F238E27FC236}">
                  <a16:creationId xmlns:a16="http://schemas.microsoft.com/office/drawing/2014/main" id="{4A11B08A-6F62-3E4C-A535-5E27C27B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46794" y="3660371"/>
              <a:ext cx="369822" cy="403833"/>
            </a:xfrm>
            <a:prstGeom prst="rect">
              <a:avLst/>
            </a:prstGeom>
          </p:spPr>
        </p:pic>
      </p:grp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BEE441EB-33AB-E24A-BDC8-F10CFE2DF15A}"/>
              </a:ext>
            </a:extLst>
          </p:cNvPr>
          <p:cNvSpPr txBox="1"/>
          <p:nvPr/>
        </p:nvSpPr>
        <p:spPr>
          <a:xfrm>
            <a:off x="5812673" y="25468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56374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317</Words>
  <Application>Microsoft Macintosh PowerPoint</Application>
  <PresentationFormat>Widescreen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2022-09-26T10:33:39Z</dcterms:created>
  <dcterms:modified xsi:type="dcterms:W3CDTF">2022-09-26T10:35:12Z</dcterms:modified>
</cp:coreProperties>
</file>