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0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6395"/>
  </p:normalViewPr>
  <p:slideViewPr>
    <p:cSldViewPr snapToGrid="0" snapToObjects="1">
      <p:cViewPr varScale="1">
        <p:scale>
          <a:sx n="126" d="100"/>
          <a:sy n="126" d="100"/>
        </p:scale>
        <p:origin x="2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5D829-D466-1D4B-9213-1434B7B4C7BF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88783-5F7A-2447-A855-D20337FF765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29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Lineas marrones indican genes que no estan diferencialmente expresados.  Las líneas moradas claro son vías de acceso al TCA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36EF0-9D76-E045-A99F-9EE7026E4A4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339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FE09-FC9B-8646-8A89-E3DB1D14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3D281-BE7A-394B-AB3A-9CD72059A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383D-2E82-5D4B-9F65-B70A1567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0305-E5C1-554E-BE60-4CCFD2D5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2C340-5875-1A41-85A2-F2A1E161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087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A581-7D8C-9441-8F9E-D75F391A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07257-5A85-CD47-94CA-54F0F8A2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6A2C-5CD5-E345-9598-3D6F95FE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E73F-71EF-5642-818A-A88E510A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3BA60-22C2-A948-A9EE-49D54B5D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317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5B3F7-8591-2C43-B2CB-894109DE8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ECCEB-7250-0E42-B3D7-98A8FE920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ADB6-721F-3043-8642-29C99B97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33B6-1D6E-084E-9ECB-98BC163A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CACD-89B8-AE40-BB26-B0621F2E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30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106C-D95E-7445-8CFC-FB11F668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3731-E7DE-6242-89FC-BED69C93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C5102-F924-D14D-AAC2-FBD0662F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2CDF-220D-D042-857D-0B1CB3AE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EDBC-05FB-9740-83F0-F790D68D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64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87A6-BD76-FD45-BD4E-999674A1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1167-4FB0-A74E-80D3-E153341A9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3B1E-3301-E649-9A9C-47C6666D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0E48-15F3-CD4F-81CC-8ACFB8AD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E00F-0772-8445-A6A6-3AF5A385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73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D85-04A4-CA47-A70D-772E59C7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108B-B836-C741-966B-9086F4718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DE57C-C72E-7749-84C9-BA8B4888B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1AFEC-A913-0F42-8FF3-6AAB5F45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A57C-48CC-D044-9815-0E56F5BB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2D067-F9B7-3045-85B0-2DB3CA01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7DE-3D3C-FA47-8223-1CC5318E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E7F2-5B25-A64F-BAA0-4CC9B666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E6603-C14E-4643-8C3A-0AF1A9D8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F61F4-AD24-F04D-8DA3-3F7C95318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ED31B-1C48-724A-8F3B-625F11B3F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FF1BB-3835-C54A-9AFC-16D5D93F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96456-C944-FA4F-9421-B2999C10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C473D-0D15-5543-8249-FA3D03BF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37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3910-FA08-E541-A6CD-5BB05D25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03BC-12E9-7F4C-ACD2-7D2B6BCB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E19D-B092-B04F-9122-DEF046E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843D-D7FB-B641-8C76-7F7CCA78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99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DED7D-276B-6B45-8B31-3C739573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0AB90-E2D2-1E48-BC2F-F8E8D3A9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1712E-D3C1-A34F-A481-7D162C87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70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096E-6841-3544-9D79-D8278EB9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6C00-4A72-A448-9B33-692F6FA69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0B45A-7D79-ED4B-B292-5E12725DF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26D50-DD59-1B43-A23A-7369F4A3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D3E8-BAC1-7E4A-9B05-3C3FCEF0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A4DE5-D9AA-CE4B-9DF6-6CC1BD94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89A7-CC8E-3843-BE60-A5C893DD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77266-3927-F748-833B-CEA210E29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FE46A-3881-0C42-A0E3-23F55E02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5FC7-ED32-BD42-9CFF-70971286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230C-BF21-C842-A4E7-B636367E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89AA8-240E-CE49-98C4-83741E1B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2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CB8D3-9AA0-254D-9618-0B1D2B86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4FBBB-400B-6A47-886E-D139A857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A15E-2324-A044-B660-3778F8C66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8FFB-D9F0-054A-8A41-48CBCF2DC129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62D8-BBBC-BB41-B8D2-B51B9E33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CDEA-2296-2C4A-A15A-325AC176B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2139-86F0-2C46-A2AB-EC14542D6C6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958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45B099B-920C-E549-9D94-8F6C728DD230}"/>
              </a:ext>
            </a:extLst>
          </p:cNvPr>
          <p:cNvGrpSpPr/>
          <p:nvPr/>
        </p:nvGrpSpPr>
        <p:grpSpPr>
          <a:xfrm>
            <a:off x="1857820" y="699826"/>
            <a:ext cx="8498754" cy="5510525"/>
            <a:chOff x="492846" y="991373"/>
            <a:chExt cx="8498754" cy="5510525"/>
          </a:xfrm>
        </p:grpSpPr>
        <p:grpSp>
          <p:nvGrpSpPr>
            <p:cNvPr id="3" name="Agrupar 2"/>
            <p:cNvGrpSpPr/>
            <p:nvPr/>
          </p:nvGrpSpPr>
          <p:grpSpPr>
            <a:xfrm>
              <a:off x="492846" y="991373"/>
              <a:ext cx="8498754" cy="5504328"/>
              <a:chOff x="492846" y="1118369"/>
              <a:chExt cx="8498754" cy="5504328"/>
            </a:xfrm>
          </p:grpSpPr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EEEE195C-3FCC-A943-A2AA-B9BBDA7BF2E6}"/>
                  </a:ext>
                </a:extLst>
              </p:cNvPr>
              <p:cNvGrpSpPr/>
              <p:nvPr/>
            </p:nvGrpSpPr>
            <p:grpSpPr>
              <a:xfrm>
                <a:off x="492846" y="5853256"/>
                <a:ext cx="3281463" cy="769441"/>
                <a:chOff x="492846" y="5853256"/>
                <a:chExt cx="3281463" cy="769441"/>
              </a:xfrm>
            </p:grpSpPr>
            <p:sp>
              <p:nvSpPr>
                <p:cNvPr id="27" name="CuadroTexto 26"/>
                <p:cNvSpPr txBox="1"/>
                <p:nvPr/>
              </p:nvSpPr>
              <p:spPr>
                <a:xfrm>
                  <a:off x="733499" y="5853256"/>
                  <a:ext cx="304081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100" b="1" dirty="0"/>
                    <a:t>Rv2443 (dctA): transport of succinate and malate</a:t>
                  </a:r>
                </a:p>
                <a:p>
                  <a:r>
                    <a:rPr lang="es-ES" sz="1100" b="1" dirty="0"/>
                    <a:t>Rv3436c (glmS): synthesis of glutamate</a:t>
                  </a:r>
                </a:p>
                <a:p>
                  <a:r>
                    <a:rPr lang="es-ES" sz="1100" b="1" dirty="0"/>
                    <a:t>Rv0132c: oxidation of G6P</a:t>
                  </a:r>
                </a:p>
                <a:p>
                  <a:r>
                    <a:rPr lang="es-ES" sz="1100" b="1" dirty="0"/>
                    <a:t>Rv3842c (glpQ1): synthesis of G3P derivatives</a:t>
                  </a:r>
                </a:p>
              </p:txBody>
            </p:sp>
            <p:pic>
              <p:nvPicPr>
                <p:cNvPr id="119" name="Gráfico 4" descr="Marca de insignia1 con relleno sólido">
                  <a:extLst>
                    <a:ext uri="{FF2B5EF4-FFF2-40B4-BE49-F238E27FC236}">
                      <a16:creationId xmlns:a16="http://schemas.microsoft.com/office/drawing/2014/main" id="{451C61D2-828D-47F4-B8D2-FB46FBB28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846" y="6131750"/>
                  <a:ext cx="180000" cy="184273"/>
                </a:xfrm>
                <a:prstGeom prst="rect">
                  <a:avLst/>
                </a:prstGeom>
              </p:spPr>
            </p:pic>
            <p:sp>
              <p:nvSpPr>
                <p:cNvPr id="19" name="Abrir corchete 18"/>
                <p:cNvSpPr/>
                <p:nvPr/>
              </p:nvSpPr>
              <p:spPr>
                <a:xfrm>
                  <a:off x="763813" y="5919115"/>
                  <a:ext cx="45719" cy="672540"/>
                </a:xfrm>
                <a:prstGeom prst="leftBracket">
                  <a:avLst/>
                </a:prstGeom>
                <a:ln>
                  <a:solidFill>
                    <a:srgbClr val="5D61E7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FEBDB62E-B685-BB43-AABD-4DD4736B766D}"/>
                  </a:ext>
                </a:extLst>
              </p:cNvPr>
              <p:cNvGrpSpPr/>
              <p:nvPr/>
            </p:nvGrpSpPr>
            <p:grpSpPr>
              <a:xfrm>
                <a:off x="1543393" y="1118369"/>
                <a:ext cx="7448207" cy="5027277"/>
                <a:chOff x="1543393" y="1118369"/>
                <a:chExt cx="7448207" cy="5027277"/>
              </a:xfrm>
            </p:grpSpPr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653EE066-E253-D645-943D-2998A7A90193}"/>
                    </a:ext>
                  </a:extLst>
                </p:cNvPr>
                <p:cNvGrpSpPr/>
                <p:nvPr/>
              </p:nvGrpSpPr>
              <p:grpSpPr>
                <a:xfrm>
                  <a:off x="1543393" y="1118369"/>
                  <a:ext cx="7448207" cy="5027277"/>
                  <a:chOff x="1543393" y="1118369"/>
                  <a:chExt cx="7448207" cy="5027277"/>
                </a:xfrm>
              </p:grpSpPr>
              <p:grpSp>
                <p:nvGrpSpPr>
                  <p:cNvPr id="29" name="Agrupar 28"/>
                  <p:cNvGrpSpPr/>
                  <p:nvPr/>
                </p:nvGrpSpPr>
                <p:grpSpPr>
                  <a:xfrm>
                    <a:off x="1652912" y="1118369"/>
                    <a:ext cx="5834864" cy="5027277"/>
                    <a:chOff x="801573" y="402154"/>
                    <a:chExt cx="7189990" cy="6051227"/>
                  </a:xfrm>
                  <a:effectLst/>
                </p:grpSpPr>
                <p:grpSp>
                  <p:nvGrpSpPr>
                    <p:cNvPr id="118" name="Grupo 117">
                      <a:extLst>
                        <a:ext uri="{FF2B5EF4-FFF2-40B4-BE49-F238E27FC236}">
                          <a16:creationId xmlns:a16="http://schemas.microsoft.com/office/drawing/2014/main" id="{C34F38D7-5352-2143-B3E1-23AC798B25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5409" y="402154"/>
                      <a:ext cx="6936154" cy="6051227"/>
                      <a:chOff x="1855535" y="402154"/>
                      <a:chExt cx="6936154" cy="6051227"/>
                    </a:xfrm>
                  </p:grpSpPr>
                  <p:sp>
                    <p:nvSpPr>
                      <p:cNvPr id="5" name="Arco 4"/>
                      <p:cNvSpPr/>
                      <p:nvPr/>
                    </p:nvSpPr>
                    <p:spPr>
                      <a:xfrm rot="11664460">
                        <a:off x="5668114" y="926813"/>
                        <a:ext cx="1464014" cy="1305152"/>
                      </a:xfrm>
                      <a:prstGeom prst="arc">
                        <a:avLst>
                          <a:gd name="adj1" fmla="val 16265348"/>
                          <a:gd name="adj2" fmla="val 18967286"/>
                        </a:avLst>
                      </a:prstGeom>
                      <a:ln w="28575" cmpd="sng">
                        <a:headEnd type="arrow"/>
                        <a:tailEnd type="non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sz="2000" dirty="0"/>
                      </a:p>
                    </p:txBody>
                  </p:sp>
                  <p:sp>
                    <p:nvSpPr>
                      <p:cNvPr id="13" name="Elipse 12"/>
                      <p:cNvSpPr/>
                      <p:nvPr/>
                    </p:nvSpPr>
                    <p:spPr>
                      <a:xfrm rot="20915958">
                        <a:off x="4022264" y="2162982"/>
                        <a:ext cx="3265590" cy="2970767"/>
                      </a:xfrm>
                      <a:prstGeom prst="ellipse">
                        <a:avLst/>
                      </a:prstGeom>
                      <a:noFill/>
                      <a:ln w="28575" cmpd="sng"/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15" name="Rectángulo 14"/>
                      <p:cNvSpPr/>
                      <p:nvPr/>
                    </p:nvSpPr>
                    <p:spPr>
                      <a:xfrm rot="20915958">
                        <a:off x="7837198" y="4340894"/>
                        <a:ext cx="99980" cy="10484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16" name="Rectángulo 15"/>
                      <p:cNvSpPr/>
                      <p:nvPr/>
                    </p:nvSpPr>
                    <p:spPr>
                      <a:xfrm rot="462745">
                        <a:off x="7039898" y="3600085"/>
                        <a:ext cx="420495" cy="3151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17" name="Rectángulo 16"/>
                      <p:cNvSpPr/>
                      <p:nvPr/>
                    </p:nvSpPr>
                    <p:spPr>
                      <a:xfrm rot="2874715">
                        <a:off x="6597186" y="4462156"/>
                        <a:ext cx="430279" cy="3080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20" name="Rectángulo 19"/>
                      <p:cNvSpPr/>
                      <p:nvPr/>
                    </p:nvSpPr>
                    <p:spPr>
                      <a:xfrm rot="462745">
                        <a:off x="6063967" y="3617827"/>
                        <a:ext cx="420495" cy="3151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22" name="Rectángulo 21"/>
                      <p:cNvSpPr/>
                      <p:nvPr/>
                    </p:nvSpPr>
                    <p:spPr>
                      <a:xfrm rot="20731951">
                        <a:off x="6770969" y="2817471"/>
                        <a:ext cx="420495" cy="3151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24" name="Rectángulo 23"/>
                      <p:cNvSpPr/>
                      <p:nvPr/>
                    </p:nvSpPr>
                    <p:spPr>
                      <a:xfrm rot="8246647">
                        <a:off x="4226636" y="4386733"/>
                        <a:ext cx="420495" cy="3151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26" name="Rectángulo 25"/>
                      <p:cNvSpPr/>
                      <p:nvPr/>
                    </p:nvSpPr>
                    <p:spPr>
                      <a:xfrm rot="10983432">
                        <a:off x="3863444" y="3503156"/>
                        <a:ext cx="420495" cy="3151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28" name="Rectángulo 27"/>
                      <p:cNvSpPr/>
                      <p:nvPr/>
                    </p:nvSpPr>
                    <p:spPr>
                      <a:xfrm rot="12661545">
                        <a:off x="4235903" y="2590355"/>
                        <a:ext cx="420495" cy="3151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30" name="Rectángulo 29"/>
                      <p:cNvSpPr/>
                      <p:nvPr/>
                    </p:nvSpPr>
                    <p:spPr>
                      <a:xfrm rot="14089210">
                        <a:off x="4971141" y="1924172"/>
                        <a:ext cx="420494" cy="54391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cxnSp>
                    <p:nvCxnSpPr>
                      <p:cNvPr id="35" name="Conector recto de flecha 34"/>
                      <p:cNvCxnSpPr/>
                      <p:nvPr/>
                    </p:nvCxnSpPr>
                    <p:spPr>
                      <a:xfrm>
                        <a:off x="5781291" y="1365337"/>
                        <a:ext cx="10152" cy="290239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Conector recto de flecha 35"/>
                      <p:cNvCxnSpPr/>
                      <p:nvPr/>
                    </p:nvCxnSpPr>
                    <p:spPr>
                      <a:xfrm>
                        <a:off x="5747652" y="737602"/>
                        <a:ext cx="0" cy="390752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8" name="Triángulo 37">
                        <a:extLst>
                          <a:ext uri="{FF2B5EF4-FFF2-40B4-BE49-F238E27FC236}">
                            <a16:creationId xmlns:a16="http://schemas.microsoft.com/office/drawing/2014/main" id="{B8EA2E38-1CE0-3E43-B124-7F88CBFF4316}"/>
                          </a:ext>
                        </a:extLst>
                      </p:cNvPr>
                      <p:cNvSpPr/>
                      <p:nvPr/>
                    </p:nvSpPr>
                    <p:spPr>
                      <a:xfrm rot="19111917">
                        <a:off x="4437113" y="4645706"/>
                        <a:ext cx="139045" cy="168324"/>
                      </a:xfrm>
                      <a:prstGeom prst="triangle">
                        <a:avLst>
                          <a:gd name="adj" fmla="val 51249"/>
                        </a:avLst>
                      </a:prstGeom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cxnSp>
                    <p:nvCxnSpPr>
                      <p:cNvPr id="12" name="Conector recto de flecha 11">
                        <a:extLst>
                          <a:ext uri="{FF2B5EF4-FFF2-40B4-BE49-F238E27FC236}">
                            <a16:creationId xmlns:a16="http://schemas.microsoft.com/office/drawing/2014/main" id="{602B0651-49D2-6A4D-B9EC-F79E3C9873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281937" y="4799292"/>
                        <a:ext cx="124624" cy="558845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arrow" w="med" len="me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Conector recto de flecha 43">
                        <a:extLst>
                          <a:ext uri="{FF2B5EF4-FFF2-40B4-BE49-F238E27FC236}">
                            <a16:creationId xmlns:a16="http://schemas.microsoft.com/office/drawing/2014/main" id="{077E34EB-EDFC-8842-B933-3059CAEF1D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882664" y="5638016"/>
                        <a:ext cx="534938" cy="335565"/>
                      </a:xfrm>
                      <a:prstGeom prst="straightConnector1">
                        <a:avLst/>
                      </a:prstGeom>
                      <a:ln w="28575"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ector recto de flecha 45">
                        <a:extLst>
                          <a:ext uri="{FF2B5EF4-FFF2-40B4-BE49-F238E27FC236}">
                            <a16:creationId xmlns:a16="http://schemas.microsoft.com/office/drawing/2014/main" id="{D5E62D19-E08E-E842-8F43-56CEA79D485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61410" y="4947110"/>
                        <a:ext cx="266347" cy="384563"/>
                      </a:xfrm>
                      <a:prstGeom prst="straightConnector1">
                        <a:avLst/>
                      </a:prstGeom>
                      <a:ln w="28575"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Conector recto de flecha 49">
                        <a:extLst>
                          <a:ext uri="{FF2B5EF4-FFF2-40B4-BE49-F238E27FC236}">
                            <a16:creationId xmlns:a16="http://schemas.microsoft.com/office/drawing/2014/main" id="{E316C072-937C-464F-9617-94CE6ED2FE8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46604" y="6147763"/>
                        <a:ext cx="619154" cy="0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arrow" w="med" len="me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ector recto de flecha 52">
                        <a:extLst>
                          <a:ext uri="{FF2B5EF4-FFF2-40B4-BE49-F238E27FC236}">
                            <a16:creationId xmlns:a16="http://schemas.microsoft.com/office/drawing/2014/main" id="{B4BD43E5-F304-7C48-94FA-52B51DCFDA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46150" y="5971345"/>
                        <a:ext cx="800562" cy="95706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none" w="med" len="me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ector recto de flecha 54">
                        <a:extLst>
                          <a:ext uri="{FF2B5EF4-FFF2-40B4-BE49-F238E27FC236}">
                            <a16:creationId xmlns:a16="http://schemas.microsoft.com/office/drawing/2014/main" id="{9FC78A82-5400-EE47-ADC8-34D62442A2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254205" y="4760147"/>
                        <a:ext cx="26393" cy="1029542"/>
                      </a:xfrm>
                      <a:prstGeom prst="straightConnector1">
                        <a:avLst/>
                      </a:prstGeom>
                      <a:ln w="28575"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Arco 57">
                        <a:extLst>
                          <a:ext uri="{FF2B5EF4-FFF2-40B4-BE49-F238E27FC236}">
                            <a16:creationId xmlns:a16="http://schemas.microsoft.com/office/drawing/2014/main" id="{46960997-1517-F547-AD0A-04F22521DA84}"/>
                          </a:ext>
                        </a:extLst>
                      </p:cNvPr>
                      <p:cNvSpPr/>
                      <p:nvPr/>
                    </p:nvSpPr>
                    <p:spPr>
                      <a:xfrm rot="8797457">
                        <a:off x="4193331" y="5098821"/>
                        <a:ext cx="914400" cy="914400"/>
                      </a:xfrm>
                      <a:prstGeom prst="arc">
                        <a:avLst>
                          <a:gd name="adj1" fmla="val 19718497"/>
                          <a:gd name="adj2" fmla="val 345260"/>
                        </a:avLst>
                      </a:prstGeom>
                      <a:ln w="28575"/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cxnSp>
                    <p:nvCxnSpPr>
                      <p:cNvPr id="61" name="Conector recto de flecha 60">
                        <a:extLst>
                          <a:ext uri="{FF2B5EF4-FFF2-40B4-BE49-F238E27FC236}">
                            <a16:creationId xmlns:a16="http://schemas.microsoft.com/office/drawing/2014/main" id="{8A72659F-D961-B346-956E-24A5553943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7771" y="737602"/>
                        <a:ext cx="29135" cy="1253482"/>
                      </a:xfrm>
                      <a:prstGeom prst="straightConnector1">
                        <a:avLst/>
                      </a:prstGeom>
                      <a:ln w="28575"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CuadroTexto 62">
                        <a:extLst>
                          <a:ext uri="{FF2B5EF4-FFF2-40B4-BE49-F238E27FC236}">
                            <a16:creationId xmlns:a16="http://schemas.microsoft.com/office/drawing/2014/main" id="{739E2F29-3166-8845-867C-BB502CCD0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48566" y="1592407"/>
                        <a:ext cx="1091468" cy="333418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Acetyl-CoA</a:t>
                        </a:r>
                      </a:p>
                    </p:txBody>
                  </p:sp>
                  <p:sp>
                    <p:nvSpPr>
                      <p:cNvPr id="64" name="CuadroTexto 63">
                        <a:extLst>
                          <a:ext uri="{FF2B5EF4-FFF2-40B4-BE49-F238E27FC236}">
                            <a16:creationId xmlns:a16="http://schemas.microsoft.com/office/drawing/2014/main" id="{F625A0C3-503C-B646-B467-6EABDDDA11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41942" y="1045879"/>
                        <a:ext cx="923411" cy="333418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Pyruvate</a:t>
                        </a:r>
                      </a:p>
                    </p:txBody>
                  </p:sp>
                  <p:sp>
                    <p:nvSpPr>
                      <p:cNvPr id="65" name="CuadroTexto 64">
                        <a:extLst>
                          <a:ext uri="{FF2B5EF4-FFF2-40B4-BE49-F238E27FC236}">
                            <a16:creationId xmlns:a16="http://schemas.microsoft.com/office/drawing/2014/main" id="{5C8F45FA-E333-A244-9EB9-615707DBB6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7628" y="402154"/>
                        <a:ext cx="1959967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Phosphoenolpyruvate</a:t>
                        </a:r>
                      </a:p>
                    </p:txBody>
                  </p:sp>
                  <p:sp>
                    <p:nvSpPr>
                      <p:cNvPr id="66" name="CuadroTexto 65">
                        <a:extLst>
                          <a:ext uri="{FF2B5EF4-FFF2-40B4-BE49-F238E27FC236}">
                            <a16:creationId xmlns:a16="http://schemas.microsoft.com/office/drawing/2014/main" id="{0134E996-BBBF-994F-8E6B-FC714DDAAC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78280" y="2733857"/>
                        <a:ext cx="752666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Citrate</a:t>
                        </a:r>
                      </a:p>
                    </p:txBody>
                  </p:sp>
                  <p:sp>
                    <p:nvSpPr>
                      <p:cNvPr id="67" name="CuadroTexto 66">
                        <a:extLst>
                          <a:ext uri="{FF2B5EF4-FFF2-40B4-BE49-F238E27FC236}">
                            <a16:creationId xmlns:a16="http://schemas.microsoft.com/office/drawing/2014/main" id="{3E90AB24-D7B4-644E-ACE9-7DAF3FD0F4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2686" y="3592999"/>
                        <a:ext cx="960073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Isocitrate</a:t>
                        </a:r>
                      </a:p>
                    </p:txBody>
                  </p:sp>
                  <p:sp>
                    <p:nvSpPr>
                      <p:cNvPr id="68" name="CuadroTexto 67">
                        <a:extLst>
                          <a:ext uri="{FF2B5EF4-FFF2-40B4-BE49-F238E27FC236}">
                            <a16:creationId xmlns:a16="http://schemas.microsoft.com/office/drawing/2014/main" id="{79956950-B729-0847-A317-FF52EF8D09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78896" y="4414487"/>
                        <a:ext cx="1475229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>
                            <a:latin typeface="Symbol" pitchFamily="2" charset="2"/>
                          </a:rPr>
                          <a:t>a</a:t>
                        </a:r>
                        <a:r>
                          <a:rPr lang="es-ES" sz="1200" b="1" dirty="0"/>
                          <a:t>-Ketoglutarate</a:t>
                        </a:r>
                      </a:p>
                    </p:txBody>
                  </p:sp>
                  <p:sp>
                    <p:nvSpPr>
                      <p:cNvPr id="69" name="CuadroTexto 68">
                        <a:extLst>
                          <a:ext uri="{FF2B5EF4-FFF2-40B4-BE49-F238E27FC236}">
                            <a16:creationId xmlns:a16="http://schemas.microsoft.com/office/drawing/2014/main" id="{2ADC4051-FB43-8849-BE03-7BC8FBBBC3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08999" y="4356468"/>
                        <a:ext cx="976112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Succinate</a:t>
                        </a:r>
                      </a:p>
                    </p:txBody>
                  </p:sp>
                  <p:sp>
                    <p:nvSpPr>
                      <p:cNvPr id="70" name="CuadroTexto 69">
                        <a:extLst>
                          <a:ext uri="{FF2B5EF4-FFF2-40B4-BE49-F238E27FC236}">
                            <a16:creationId xmlns:a16="http://schemas.microsoft.com/office/drawing/2014/main" id="{C18DD096-5971-9D4C-8574-4FBB5C0D50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50246" y="5264535"/>
                        <a:ext cx="1057258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Glutamate</a:t>
                        </a:r>
                      </a:p>
                    </p:txBody>
                  </p:sp>
                  <p:sp>
                    <p:nvSpPr>
                      <p:cNvPr id="71" name="CuadroTexto 70">
                        <a:extLst>
                          <a:ext uri="{FF2B5EF4-FFF2-40B4-BE49-F238E27FC236}">
                            <a16:creationId xmlns:a16="http://schemas.microsoft.com/office/drawing/2014/main" id="{FB6BF5E3-D4A5-5342-B0D6-034589DDC4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38304" y="4626840"/>
                        <a:ext cx="1053385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Glutamine</a:t>
                        </a:r>
                      </a:p>
                    </p:txBody>
                  </p:sp>
                  <p:sp>
                    <p:nvSpPr>
                      <p:cNvPr id="72" name="CuadroTexto 71">
                        <a:extLst>
                          <a:ext uri="{FF2B5EF4-FFF2-40B4-BE49-F238E27FC236}">
                            <a16:creationId xmlns:a16="http://schemas.microsoft.com/office/drawing/2014/main" id="{6FA4866E-A591-9542-8A38-7B29B24EB2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15220" y="5928552"/>
                        <a:ext cx="682030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GABA</a:t>
                        </a:r>
                      </a:p>
                    </p:txBody>
                  </p:sp>
                  <p:sp>
                    <p:nvSpPr>
                      <p:cNvPr id="74" name="CuadroTexto 73">
                        <a:extLst>
                          <a:ext uri="{FF2B5EF4-FFF2-40B4-BE49-F238E27FC236}">
                            <a16:creationId xmlns:a16="http://schemas.microsoft.com/office/drawing/2014/main" id="{6D4299F7-D812-7C48-9328-CDDD690FEC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3581" y="5897685"/>
                        <a:ext cx="1320288" cy="5556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s-ES" sz="1200" b="1" dirty="0"/>
                          <a:t>Succinic</a:t>
                        </a:r>
                      </a:p>
                      <a:p>
                        <a:pPr algn="ctr"/>
                        <a:r>
                          <a:rPr lang="es-ES" sz="1200" b="1" dirty="0"/>
                          <a:t>semialdehyde</a:t>
                        </a:r>
                      </a:p>
                    </p:txBody>
                  </p:sp>
                  <p:sp>
                    <p:nvSpPr>
                      <p:cNvPr id="76" name="CuadroTexto 75">
                        <a:extLst>
                          <a:ext uri="{FF2B5EF4-FFF2-40B4-BE49-F238E27FC236}">
                            <a16:creationId xmlns:a16="http://schemas.microsoft.com/office/drawing/2014/main" id="{465F33E2-EB48-BB48-98DC-DCCD4F19D9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30813" y="3434795"/>
                        <a:ext cx="975875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Fumarate</a:t>
                        </a:r>
                      </a:p>
                    </p:txBody>
                  </p:sp>
                  <p:sp>
                    <p:nvSpPr>
                      <p:cNvPr id="77" name="CuadroTexto 76">
                        <a:extLst>
                          <a:ext uri="{FF2B5EF4-FFF2-40B4-BE49-F238E27FC236}">
                            <a16:creationId xmlns:a16="http://schemas.microsoft.com/office/drawing/2014/main" id="{80BCBADC-487A-4E43-BC36-CAB2C34367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94005" y="2519679"/>
                        <a:ext cx="782533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Malate</a:t>
                        </a:r>
                      </a:p>
                    </p:txBody>
                  </p:sp>
                  <p:sp>
                    <p:nvSpPr>
                      <p:cNvPr id="78" name="CuadroTexto 77">
                        <a:extLst>
                          <a:ext uri="{FF2B5EF4-FFF2-40B4-BE49-F238E27FC236}">
                            <a16:creationId xmlns:a16="http://schemas.microsoft.com/office/drawing/2014/main" id="{B7EAA3E8-420F-294E-B6D8-50664E0D46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49049" y="1943485"/>
                        <a:ext cx="1258236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Oxaloacetate</a:t>
                        </a:r>
                      </a:p>
                    </p:txBody>
                  </p:sp>
                  <p:sp>
                    <p:nvSpPr>
                      <p:cNvPr id="82" name="Forma libre 81">
                        <a:extLst>
                          <a:ext uri="{FF2B5EF4-FFF2-40B4-BE49-F238E27FC236}">
                            <a16:creationId xmlns:a16="http://schemas.microsoft.com/office/drawing/2014/main" id="{448B3A4F-DE00-B84E-A220-503644698D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4277" y="3786836"/>
                        <a:ext cx="2038796" cy="732156"/>
                      </a:xfrm>
                      <a:custGeom>
                        <a:avLst/>
                        <a:gdLst>
                          <a:gd name="connsiteX0" fmla="*/ 1934818 w 1934818"/>
                          <a:gd name="connsiteY0" fmla="*/ 0 h 728869"/>
                          <a:gd name="connsiteX1" fmla="*/ 0 w 1934818"/>
                          <a:gd name="connsiteY1" fmla="*/ 728869 h 728869"/>
                          <a:gd name="connsiteX2" fmla="*/ 0 w 1934818"/>
                          <a:gd name="connsiteY2" fmla="*/ 728869 h 728869"/>
                          <a:gd name="connsiteX3" fmla="*/ 0 w 1934818"/>
                          <a:gd name="connsiteY3" fmla="*/ 728869 h 7288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934818" h="728869">
                            <a:moveTo>
                              <a:pt x="1934818" y="0"/>
                            </a:moveTo>
                            <a:lnTo>
                              <a:pt x="0" y="728869"/>
                            </a:lnTo>
                            <a:lnTo>
                              <a:pt x="0" y="728869"/>
                            </a:lnTo>
                            <a:lnTo>
                              <a:pt x="0" y="728869"/>
                            </a:lnTo>
                          </a:path>
                        </a:pathLst>
                      </a:custGeom>
                      <a:noFill/>
                      <a:ln w="28575"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cxnSp>
                    <p:nvCxnSpPr>
                      <p:cNvPr id="83" name="Conector recto de flecha 82">
                        <a:extLst>
                          <a:ext uri="{FF2B5EF4-FFF2-40B4-BE49-F238E27FC236}">
                            <a16:creationId xmlns:a16="http://schemas.microsoft.com/office/drawing/2014/main" id="{94BF78F7-D05E-8441-BD45-D7AA2C53D09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683895" y="3470704"/>
                        <a:ext cx="1056482" cy="316131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6" name="CuadroTexto 85">
                        <a:extLst>
                          <a:ext uri="{FF2B5EF4-FFF2-40B4-BE49-F238E27FC236}">
                            <a16:creationId xmlns:a16="http://schemas.microsoft.com/office/drawing/2014/main" id="{C4BF1E48-BA05-FE47-B695-2F784A576B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37727" y="3135224"/>
                        <a:ext cx="1053227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Glyoxylate</a:t>
                        </a:r>
                      </a:p>
                    </p:txBody>
                  </p:sp>
                  <p:cxnSp>
                    <p:nvCxnSpPr>
                      <p:cNvPr id="89" name="Conector recto de flecha 88">
                        <a:extLst>
                          <a:ext uri="{FF2B5EF4-FFF2-40B4-BE49-F238E27FC236}">
                            <a16:creationId xmlns:a16="http://schemas.microsoft.com/office/drawing/2014/main" id="{17DC41AD-1C0F-AA40-B636-89142435EF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509847" y="2778337"/>
                        <a:ext cx="565222" cy="448759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7" name="Triángulo 96">
                        <a:extLst>
                          <a:ext uri="{FF2B5EF4-FFF2-40B4-BE49-F238E27FC236}">
                            <a16:creationId xmlns:a16="http://schemas.microsoft.com/office/drawing/2014/main" id="{B5198C5F-0C5C-CC46-9C84-5C49F0E1C040}"/>
                          </a:ext>
                        </a:extLst>
                      </p:cNvPr>
                      <p:cNvSpPr/>
                      <p:nvPr/>
                    </p:nvSpPr>
                    <p:spPr>
                      <a:xfrm rot="21386873">
                        <a:off x="3966658" y="3711427"/>
                        <a:ext cx="139045" cy="168324"/>
                      </a:xfrm>
                      <a:prstGeom prst="triangle">
                        <a:avLst>
                          <a:gd name="adj" fmla="val 51249"/>
                        </a:avLst>
                      </a:prstGeom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98" name="Triángulo 97">
                        <a:extLst>
                          <a:ext uri="{FF2B5EF4-FFF2-40B4-BE49-F238E27FC236}">
                            <a16:creationId xmlns:a16="http://schemas.microsoft.com/office/drawing/2014/main" id="{C157E420-9A32-BC45-ABC3-639815728A84}"/>
                          </a:ext>
                        </a:extLst>
                      </p:cNvPr>
                      <p:cNvSpPr/>
                      <p:nvPr/>
                    </p:nvSpPr>
                    <p:spPr>
                      <a:xfrm rot="2281375">
                        <a:off x="4225077" y="2790401"/>
                        <a:ext cx="139045" cy="168324"/>
                      </a:xfrm>
                      <a:prstGeom prst="triangle">
                        <a:avLst>
                          <a:gd name="adj" fmla="val 51249"/>
                        </a:avLst>
                      </a:prstGeom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99" name="Triángulo 98">
                        <a:extLst>
                          <a:ext uri="{FF2B5EF4-FFF2-40B4-BE49-F238E27FC236}">
                            <a16:creationId xmlns:a16="http://schemas.microsoft.com/office/drawing/2014/main" id="{143C6823-E964-BB44-BB21-2647C726CD25}"/>
                          </a:ext>
                        </a:extLst>
                      </p:cNvPr>
                      <p:cNvSpPr/>
                      <p:nvPr/>
                    </p:nvSpPr>
                    <p:spPr>
                      <a:xfrm rot="3262970">
                        <a:off x="4866900" y="2239178"/>
                        <a:ext cx="139045" cy="168324"/>
                      </a:xfrm>
                      <a:prstGeom prst="triangle">
                        <a:avLst>
                          <a:gd name="adj" fmla="val 51249"/>
                        </a:avLst>
                      </a:prstGeom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100" name="Triángulo 99">
                        <a:extLst>
                          <a:ext uri="{FF2B5EF4-FFF2-40B4-BE49-F238E27FC236}">
                            <a16:creationId xmlns:a16="http://schemas.microsoft.com/office/drawing/2014/main" id="{922D9908-C73F-4141-81A9-AD09E8BDD91C}"/>
                          </a:ext>
                        </a:extLst>
                      </p:cNvPr>
                      <p:cNvSpPr/>
                      <p:nvPr/>
                    </p:nvSpPr>
                    <p:spPr>
                      <a:xfrm rot="8635286">
                        <a:off x="6936537" y="2684377"/>
                        <a:ext cx="139045" cy="168324"/>
                      </a:xfrm>
                      <a:prstGeom prst="triangle">
                        <a:avLst>
                          <a:gd name="adj" fmla="val 51249"/>
                        </a:avLst>
                      </a:prstGeom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101" name="Triángulo 100">
                        <a:extLst>
                          <a:ext uri="{FF2B5EF4-FFF2-40B4-BE49-F238E27FC236}">
                            <a16:creationId xmlns:a16="http://schemas.microsoft.com/office/drawing/2014/main" id="{0DAB498B-6C76-A147-B89A-B4340775990E}"/>
                          </a:ext>
                        </a:extLst>
                      </p:cNvPr>
                      <p:cNvSpPr/>
                      <p:nvPr/>
                    </p:nvSpPr>
                    <p:spPr>
                      <a:xfrm rot="10630561">
                        <a:off x="7213450" y="3433134"/>
                        <a:ext cx="139045" cy="168324"/>
                      </a:xfrm>
                      <a:prstGeom prst="triangle">
                        <a:avLst>
                          <a:gd name="adj" fmla="val 51249"/>
                        </a:avLst>
                      </a:prstGeom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102" name="Triángulo 101">
                        <a:extLst>
                          <a:ext uri="{FF2B5EF4-FFF2-40B4-BE49-F238E27FC236}">
                            <a16:creationId xmlns:a16="http://schemas.microsoft.com/office/drawing/2014/main" id="{4A0E9CA8-D1BB-704E-A593-FCD3C5AC5C59}"/>
                          </a:ext>
                        </a:extLst>
                      </p:cNvPr>
                      <p:cNvSpPr/>
                      <p:nvPr/>
                    </p:nvSpPr>
                    <p:spPr>
                      <a:xfrm rot="12819754">
                        <a:off x="6915275" y="4393910"/>
                        <a:ext cx="139045" cy="168324"/>
                      </a:xfrm>
                      <a:prstGeom prst="triangle">
                        <a:avLst>
                          <a:gd name="adj" fmla="val 51249"/>
                        </a:avLst>
                      </a:prstGeom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108" name="CuadroTexto 107">
                        <a:extLst>
                          <a:ext uri="{FF2B5EF4-FFF2-40B4-BE49-F238E27FC236}">
                            <a16:creationId xmlns:a16="http://schemas.microsoft.com/office/drawing/2014/main" id="{6476BDCA-7EEF-7040-A611-7C5B441FEC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627" y="2499752"/>
                        <a:ext cx="1291211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Methylcitrate</a:t>
                        </a:r>
                      </a:p>
                    </p:txBody>
                  </p:sp>
                  <p:sp>
                    <p:nvSpPr>
                      <p:cNvPr id="110" name="Forma libre 109">
                        <a:extLst>
                          <a:ext uri="{FF2B5EF4-FFF2-40B4-BE49-F238E27FC236}">
                            <a16:creationId xmlns:a16="http://schemas.microsoft.com/office/drawing/2014/main" id="{AE01B119-0D10-2C40-AEE5-B5D716FB9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53970" y="2091019"/>
                        <a:ext cx="1900235" cy="348009"/>
                      </a:xfrm>
                      <a:custGeom>
                        <a:avLst/>
                        <a:gdLst>
                          <a:gd name="connsiteX0" fmla="*/ 2019247 w 2019247"/>
                          <a:gd name="connsiteY0" fmla="*/ 29329 h 348009"/>
                          <a:gd name="connsiteX1" fmla="*/ 283213 w 2019247"/>
                          <a:gd name="connsiteY1" fmla="*/ 29329 h 348009"/>
                          <a:gd name="connsiteX2" fmla="*/ 18169 w 2019247"/>
                          <a:gd name="connsiteY2" fmla="*/ 334129 h 348009"/>
                          <a:gd name="connsiteX3" fmla="*/ 44673 w 2019247"/>
                          <a:gd name="connsiteY3" fmla="*/ 267868 h 348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019247" h="348009">
                            <a:moveTo>
                              <a:pt x="2019247" y="29329"/>
                            </a:moveTo>
                            <a:cubicBezTo>
                              <a:pt x="1317986" y="3929"/>
                              <a:pt x="616726" y="-21471"/>
                              <a:pt x="283213" y="29329"/>
                            </a:cubicBezTo>
                            <a:cubicBezTo>
                              <a:pt x="-50300" y="80129"/>
                              <a:pt x="57926" y="294373"/>
                              <a:pt x="18169" y="334129"/>
                            </a:cubicBezTo>
                            <a:cubicBezTo>
                              <a:pt x="-21588" y="373885"/>
                              <a:pt x="11542" y="320876"/>
                              <a:pt x="44673" y="267868"/>
                            </a:cubicBezTo>
                          </a:path>
                        </a:pathLst>
                      </a:custGeom>
                      <a:noFill/>
                      <a:ln w="28575"/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cxnSp>
                    <p:nvCxnSpPr>
                      <p:cNvPr id="114" name="Conector recto de flecha 113">
                        <a:extLst>
                          <a:ext uri="{FF2B5EF4-FFF2-40B4-BE49-F238E27FC236}">
                            <a16:creationId xmlns:a16="http://schemas.microsoft.com/office/drawing/2014/main" id="{2F8B5F54-77C2-694F-A39A-DC6F936EEF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346992" y="2856445"/>
                        <a:ext cx="13870" cy="783157"/>
                      </a:xfrm>
                      <a:prstGeom prst="straightConnector1">
                        <a:avLst/>
                      </a:prstGeom>
                      <a:ln>
                        <a:headEnd type="arrow"/>
                        <a:tailEnd type="arrow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Conector recto de flecha 114">
                        <a:extLst>
                          <a:ext uri="{FF2B5EF4-FFF2-40B4-BE49-F238E27FC236}">
                            <a16:creationId xmlns:a16="http://schemas.microsoft.com/office/drawing/2014/main" id="{B589E7E6-9AF2-D64A-A63C-E3C007F328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377775" y="2295539"/>
                        <a:ext cx="0" cy="21249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7" name="Rectángulo 116">
                        <a:extLst>
                          <a:ext uri="{FF2B5EF4-FFF2-40B4-BE49-F238E27FC236}">
                            <a16:creationId xmlns:a16="http://schemas.microsoft.com/office/drawing/2014/main" id="{01436A9E-6191-6348-946F-46FD071D45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43157" y="3881052"/>
                        <a:ext cx="128552" cy="1790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109" name="CuadroTexto 108">
                        <a:extLst>
                          <a:ext uri="{FF2B5EF4-FFF2-40B4-BE49-F238E27FC236}">
                            <a16:creationId xmlns:a16="http://schemas.microsoft.com/office/drawing/2014/main" id="{C4456A18-B363-DB4C-A174-31D51D1B5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5535" y="3673158"/>
                        <a:ext cx="1516394" cy="3334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sz="1200" b="1" dirty="0"/>
                          <a:t>Methylisocitrate</a:t>
                        </a:r>
                      </a:p>
                    </p:txBody>
                  </p:sp>
                  <p:sp>
                    <p:nvSpPr>
                      <p:cNvPr id="111" name="Forma libre 110">
                        <a:extLst>
                          <a:ext uri="{FF2B5EF4-FFF2-40B4-BE49-F238E27FC236}">
                            <a16:creationId xmlns:a16="http://schemas.microsoft.com/office/drawing/2014/main" id="{F2B82A09-92FC-5247-8659-E258E9C2DE14}"/>
                          </a:ext>
                        </a:extLst>
                      </p:cNvPr>
                      <p:cNvSpPr/>
                      <p:nvPr/>
                    </p:nvSpPr>
                    <p:spPr>
                      <a:xfrm rot="283668" flipV="1">
                        <a:off x="2375706" y="4098217"/>
                        <a:ext cx="1590156" cy="415956"/>
                      </a:xfrm>
                      <a:custGeom>
                        <a:avLst/>
                        <a:gdLst>
                          <a:gd name="connsiteX0" fmla="*/ 2019247 w 2019247"/>
                          <a:gd name="connsiteY0" fmla="*/ 29329 h 348009"/>
                          <a:gd name="connsiteX1" fmla="*/ 283213 w 2019247"/>
                          <a:gd name="connsiteY1" fmla="*/ 29329 h 348009"/>
                          <a:gd name="connsiteX2" fmla="*/ 18169 w 2019247"/>
                          <a:gd name="connsiteY2" fmla="*/ 334129 h 348009"/>
                          <a:gd name="connsiteX3" fmla="*/ 44673 w 2019247"/>
                          <a:gd name="connsiteY3" fmla="*/ 267868 h 348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019247" h="348009">
                            <a:moveTo>
                              <a:pt x="2019247" y="29329"/>
                            </a:moveTo>
                            <a:cubicBezTo>
                              <a:pt x="1317986" y="3929"/>
                              <a:pt x="616726" y="-21471"/>
                              <a:pt x="283213" y="29329"/>
                            </a:cubicBezTo>
                            <a:cubicBezTo>
                              <a:pt x="-50300" y="80129"/>
                              <a:pt x="57926" y="294373"/>
                              <a:pt x="18169" y="334129"/>
                            </a:cubicBezTo>
                            <a:cubicBezTo>
                              <a:pt x="-21588" y="373885"/>
                              <a:pt x="11542" y="320876"/>
                              <a:pt x="44673" y="267868"/>
                            </a:cubicBezTo>
                          </a:path>
                        </a:pathLst>
                      </a:custGeom>
                      <a:noFill/>
                      <a:ln w="28575">
                        <a:headEnd type="arrow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</p:grpSp>
                <p:sp>
                  <p:nvSpPr>
                    <p:cNvPr id="59" name="CuadroTexto 58">
                      <a:extLst>
                        <a:ext uri="{FF2B5EF4-FFF2-40B4-BE49-F238E27FC236}">
                          <a16:creationId xmlns:a16="http://schemas.microsoft.com/office/drawing/2014/main" id="{43A00418-642E-4E44-AC01-7E3092D252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166" y="1614003"/>
                      <a:ext cx="1345808" cy="3334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" sz="1200" b="1" dirty="0"/>
                        <a:t>Propionyl CoA</a:t>
                      </a:r>
                    </a:p>
                  </p:txBody>
                </p:sp>
                <p:sp>
                  <p:nvSpPr>
                    <p:cNvPr id="60" name="CuadroTexto 59">
                      <a:extLst>
                        <a:ext uri="{FF2B5EF4-FFF2-40B4-BE49-F238E27FC236}">
                          <a16:creationId xmlns:a16="http://schemas.microsoft.com/office/drawing/2014/main" id="{B5C2162E-76EA-9246-9864-BA4F94B3F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1573" y="1008832"/>
                      <a:ext cx="2175848" cy="3334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200" b="1" dirty="0">
                          <a:latin typeface="Symbol" pitchFamily="2" charset="2"/>
                        </a:rPr>
                        <a:t>b</a:t>
                      </a:r>
                      <a:r>
                        <a:rPr lang="es-ES" sz="1200" b="1" dirty="0"/>
                        <a:t>-oxidation of fatty acids</a:t>
                      </a:r>
                      <a:endParaRPr lang="es-ES" sz="1200" b="1" dirty="0">
                        <a:latin typeface="Symbol" pitchFamily="2" charset="2"/>
                      </a:endParaRPr>
                    </a:p>
                  </p:txBody>
                </p:sp>
                <p:cxnSp>
                  <p:nvCxnSpPr>
                    <p:cNvPr id="62" name="Conector recto de flecha 61">
                      <a:extLst>
                        <a:ext uri="{FF2B5EF4-FFF2-40B4-BE49-F238E27FC236}">
                          <a16:creationId xmlns:a16="http://schemas.microsoft.com/office/drawing/2014/main" id="{B9807F33-6547-854A-AE16-FAA9EE283CB1}"/>
                        </a:ext>
                      </a:extLst>
                    </p:cNvPr>
                    <p:cNvCxnSpPr>
                      <a:cxnSpLocks/>
                      <a:endCxn id="63" idx="1"/>
                    </p:cNvCxnSpPr>
                    <p:nvPr/>
                  </p:nvCxnSpPr>
                  <p:spPr>
                    <a:xfrm>
                      <a:off x="2734809" y="1365337"/>
                      <a:ext cx="1813631" cy="39378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headEnd type="none" w="med" len="med"/>
                      <a:tailEnd type="arrow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Conector recto de flecha 72">
                      <a:extLst>
                        <a:ext uri="{FF2B5EF4-FFF2-40B4-BE49-F238E27FC236}">
                          <a16:creationId xmlns:a16="http://schemas.microsoft.com/office/drawing/2014/main" id="{60F15446-6B70-824C-9A06-95F58F3BB8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476975" y="1335946"/>
                      <a:ext cx="266828" cy="353860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headEnd type="none" w="med" len="med"/>
                      <a:tailEnd type="arrow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Arco 78">
                      <a:extLst>
                        <a:ext uri="{FF2B5EF4-FFF2-40B4-BE49-F238E27FC236}">
                          <a16:creationId xmlns:a16="http://schemas.microsoft.com/office/drawing/2014/main" id="{3A6BF9DA-35D1-8844-BABD-17D37D8ECBFA}"/>
                        </a:ext>
                      </a:extLst>
                    </p:cNvPr>
                    <p:cNvSpPr/>
                    <p:nvPr/>
                  </p:nvSpPr>
                  <p:spPr>
                    <a:xfrm rot="10216007">
                      <a:off x="1408460" y="1442771"/>
                      <a:ext cx="914399" cy="914400"/>
                    </a:xfrm>
                    <a:prstGeom prst="arc">
                      <a:avLst>
                        <a:gd name="adj1" fmla="val 19260860"/>
                        <a:gd name="adj2" fmla="val 440717"/>
                      </a:avLst>
                    </a:prstGeom>
                    <a:ln w="28575">
                      <a:headEnd type="arrow"/>
                      <a:tailEnd type="non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84" name="Forma libre 83">
                      <a:extLst>
                        <a:ext uri="{FF2B5EF4-FFF2-40B4-BE49-F238E27FC236}">
                          <a16:creationId xmlns:a16="http://schemas.microsoft.com/office/drawing/2014/main" id="{4E41141C-1560-F44E-809E-14A275DD2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248" y="1211978"/>
                      <a:ext cx="1566192" cy="348009"/>
                    </a:xfrm>
                    <a:custGeom>
                      <a:avLst/>
                      <a:gdLst>
                        <a:gd name="connsiteX0" fmla="*/ 2019247 w 2019247"/>
                        <a:gd name="connsiteY0" fmla="*/ 29329 h 348009"/>
                        <a:gd name="connsiteX1" fmla="*/ 283213 w 2019247"/>
                        <a:gd name="connsiteY1" fmla="*/ 29329 h 348009"/>
                        <a:gd name="connsiteX2" fmla="*/ 18169 w 2019247"/>
                        <a:gd name="connsiteY2" fmla="*/ 334129 h 348009"/>
                        <a:gd name="connsiteX3" fmla="*/ 44673 w 2019247"/>
                        <a:gd name="connsiteY3" fmla="*/ 267868 h 34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9247" h="348009">
                          <a:moveTo>
                            <a:pt x="2019247" y="29329"/>
                          </a:moveTo>
                          <a:cubicBezTo>
                            <a:pt x="1317986" y="3929"/>
                            <a:pt x="616726" y="-21471"/>
                            <a:pt x="283213" y="29329"/>
                          </a:cubicBezTo>
                          <a:cubicBezTo>
                            <a:pt x="-50300" y="80129"/>
                            <a:pt x="57926" y="294373"/>
                            <a:pt x="18169" y="334129"/>
                          </a:cubicBezTo>
                          <a:cubicBezTo>
                            <a:pt x="-21588" y="373885"/>
                            <a:pt x="11542" y="320876"/>
                            <a:pt x="44673" y="267868"/>
                          </a:cubicBezTo>
                        </a:path>
                      </a:pathLst>
                    </a:custGeom>
                    <a:noFill/>
                    <a:ln w="28575">
                      <a:headEnd type="arrow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87" name="Forma libre 86">
                      <a:extLst>
                        <a:ext uri="{FF2B5EF4-FFF2-40B4-BE49-F238E27FC236}">
                          <a16:creationId xmlns:a16="http://schemas.microsoft.com/office/drawing/2014/main" id="{C0A1890F-89FC-F24E-99B9-7C6FD919185F}"/>
                        </a:ext>
                      </a:extLst>
                    </p:cNvPr>
                    <p:cNvSpPr/>
                    <p:nvPr/>
                  </p:nvSpPr>
                  <p:spPr>
                    <a:xfrm rot="16382042">
                      <a:off x="2494653" y="1918493"/>
                      <a:ext cx="1198899" cy="283525"/>
                    </a:xfrm>
                    <a:custGeom>
                      <a:avLst/>
                      <a:gdLst>
                        <a:gd name="connsiteX0" fmla="*/ 2019247 w 2019247"/>
                        <a:gd name="connsiteY0" fmla="*/ 29329 h 348009"/>
                        <a:gd name="connsiteX1" fmla="*/ 283213 w 2019247"/>
                        <a:gd name="connsiteY1" fmla="*/ 29329 h 348009"/>
                        <a:gd name="connsiteX2" fmla="*/ 18169 w 2019247"/>
                        <a:gd name="connsiteY2" fmla="*/ 334129 h 348009"/>
                        <a:gd name="connsiteX3" fmla="*/ 44673 w 2019247"/>
                        <a:gd name="connsiteY3" fmla="*/ 267868 h 34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9247" h="348009">
                          <a:moveTo>
                            <a:pt x="2019247" y="29329"/>
                          </a:moveTo>
                          <a:cubicBezTo>
                            <a:pt x="1317986" y="3929"/>
                            <a:pt x="616726" y="-21471"/>
                            <a:pt x="283213" y="29329"/>
                          </a:cubicBezTo>
                          <a:cubicBezTo>
                            <a:pt x="-50300" y="80129"/>
                            <a:pt x="57926" y="294373"/>
                            <a:pt x="18169" y="334129"/>
                          </a:cubicBezTo>
                          <a:cubicBezTo>
                            <a:pt x="-21588" y="373885"/>
                            <a:pt x="11542" y="320876"/>
                            <a:pt x="44673" y="267868"/>
                          </a:cubicBezTo>
                        </a:path>
                      </a:pathLst>
                    </a:custGeom>
                    <a:noFill/>
                    <a:ln w="28575"/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34" name="Rectángulo 33">
                      <a:extLst>
                        <a:ext uri="{FF2B5EF4-FFF2-40B4-BE49-F238E27FC236}">
                          <a16:creationId xmlns:a16="http://schemas.microsoft.com/office/drawing/2014/main" id="{55F2B9C7-7C36-9040-8909-2636B389F46B}"/>
                        </a:ext>
                      </a:extLst>
                    </p:cNvPr>
                    <p:cNvSpPr/>
                    <p:nvPr/>
                  </p:nvSpPr>
                  <p:spPr>
                    <a:xfrm rot="363029">
                      <a:off x="2924098" y="1452834"/>
                      <a:ext cx="45719" cy="33605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90" name="Rectángulo 89">
                      <a:extLst>
                        <a:ext uri="{FF2B5EF4-FFF2-40B4-BE49-F238E27FC236}">
                          <a16:creationId xmlns:a16="http://schemas.microsoft.com/office/drawing/2014/main" id="{EC45C96A-619D-724F-B0D3-24F6F3E4B362}"/>
                        </a:ext>
                      </a:extLst>
                    </p:cNvPr>
                    <p:cNvSpPr/>
                    <p:nvPr/>
                  </p:nvSpPr>
                  <p:spPr>
                    <a:xfrm rot="363029">
                      <a:off x="3163146" y="2411388"/>
                      <a:ext cx="72387" cy="33605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pic>
                  <p:nvPicPr>
                    <p:cNvPr id="104" name="Gráfico 4" descr="Marca de insignia1 con relleno sólido">
                      <a:extLst>
                        <a:ext uri="{FF2B5EF4-FFF2-40B4-BE49-F238E27FC236}">
                          <a16:creationId xmlns:a16="http://schemas.microsoft.com/office/drawing/2014/main" id="{451C61D2-828D-47F4-B8D2-FB46FBB286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37415" y="3673159"/>
                      <a:ext cx="216661" cy="2166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0" name="Gráfico 4" descr="Marca de insignia1 con relleno sólido">
                      <a:extLst>
                        <a:ext uri="{FF2B5EF4-FFF2-40B4-BE49-F238E27FC236}">
                          <a16:creationId xmlns:a16="http://schemas.microsoft.com/office/drawing/2014/main" id="{451C61D2-828D-47F4-B8D2-FB46FBB286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130403" y="5120234"/>
                      <a:ext cx="216661" cy="21666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4786171" y="3801872"/>
                    <a:ext cx="61681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/>
                      <a:t>Rv0467</a:t>
                    </a:r>
                  </a:p>
                </p:txBody>
              </p:sp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903184" y="4955115"/>
                    <a:ext cx="208841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100" b="1" dirty="0"/>
                      <a:t>Rv2221 </a:t>
                    </a:r>
                  </a:p>
                  <a:p>
                    <a:r>
                      <a:rPr lang="es-ES" sz="1100" b="1" dirty="0"/>
                      <a:t>(Glutamine synthase regulator)</a:t>
                    </a:r>
                  </a:p>
                </p:txBody>
              </p:sp>
              <p:sp>
                <p:nvSpPr>
                  <p:cNvPr id="163" name="CuadroTexto 162"/>
                  <p:cNvSpPr txBox="1"/>
                  <p:nvPr/>
                </p:nvSpPr>
                <p:spPr>
                  <a:xfrm>
                    <a:off x="6270196" y="4066001"/>
                    <a:ext cx="6758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Rv3339c</a:t>
                    </a:r>
                  </a:p>
                </p:txBody>
              </p:sp>
              <p:sp>
                <p:nvSpPr>
                  <p:cNvPr id="164" name="CuadroTexto 163"/>
                  <p:cNvSpPr txBox="1"/>
                  <p:nvPr/>
                </p:nvSpPr>
                <p:spPr>
                  <a:xfrm>
                    <a:off x="6309699" y="3345786"/>
                    <a:ext cx="620683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Rv1475</a:t>
                    </a:r>
                  </a:p>
                </p:txBody>
              </p:sp>
              <p:sp>
                <p:nvSpPr>
                  <p:cNvPr id="165" name="CuadroTexto 164"/>
                  <p:cNvSpPr txBox="1"/>
                  <p:nvPr/>
                </p:nvSpPr>
                <p:spPr>
                  <a:xfrm>
                    <a:off x="5752782" y="2507700"/>
                    <a:ext cx="616813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Rv0896</a:t>
                    </a:r>
                  </a:p>
                </p:txBody>
              </p:sp>
              <p:sp>
                <p:nvSpPr>
                  <p:cNvPr id="166" name="CuadroTexto 165"/>
                  <p:cNvSpPr txBox="1"/>
                  <p:nvPr/>
                </p:nvSpPr>
                <p:spPr>
                  <a:xfrm>
                    <a:off x="5188984" y="1880471"/>
                    <a:ext cx="1173356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Rv2241 / Rv1092</a:t>
                    </a:r>
                  </a:p>
                </p:txBody>
              </p:sp>
              <p:sp>
                <p:nvSpPr>
                  <p:cNvPr id="167" name="CuadroTexto 166"/>
                  <p:cNvSpPr txBox="1"/>
                  <p:nvPr/>
                </p:nvSpPr>
                <p:spPr>
                  <a:xfrm>
                    <a:off x="5166594" y="1397055"/>
                    <a:ext cx="616813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Rv1127</a:t>
                    </a:r>
                  </a:p>
                </p:txBody>
              </p:sp>
              <p:sp>
                <p:nvSpPr>
                  <p:cNvPr id="168" name="CuadroTexto 167"/>
                  <p:cNvSpPr txBox="1"/>
                  <p:nvPr/>
                </p:nvSpPr>
                <p:spPr>
                  <a:xfrm>
                    <a:off x="4139881" y="2910188"/>
                    <a:ext cx="616813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Rv1837</a:t>
                    </a:r>
                  </a:p>
                </p:txBody>
              </p:sp>
              <p:sp>
                <p:nvSpPr>
                  <p:cNvPr id="169" name="CuadroTexto 168"/>
                  <p:cNvSpPr txBox="1"/>
                  <p:nvPr/>
                </p:nvSpPr>
                <p:spPr>
                  <a:xfrm>
                    <a:off x="3040819" y="3157360"/>
                    <a:ext cx="675842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Rv1098c</a:t>
                    </a:r>
                  </a:p>
                </p:txBody>
              </p:sp>
              <p:sp>
                <p:nvSpPr>
                  <p:cNvPr id="170" name="CuadroTexto 169"/>
                  <p:cNvSpPr txBox="1"/>
                  <p:nvPr/>
                </p:nvSpPr>
                <p:spPr>
                  <a:xfrm>
                    <a:off x="1543393" y="3281067"/>
                    <a:ext cx="616813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Rv1130</a:t>
                    </a:r>
                  </a:p>
                </p:txBody>
              </p:sp>
              <p:sp>
                <p:nvSpPr>
                  <p:cNvPr id="171" name="CuadroTexto 170"/>
                  <p:cNvSpPr txBox="1"/>
                  <p:nvPr/>
                </p:nvSpPr>
                <p:spPr>
                  <a:xfrm>
                    <a:off x="1550502" y="2537386"/>
                    <a:ext cx="616813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Rv1131</a:t>
                    </a:r>
                  </a:p>
                </p:txBody>
              </p:sp>
              <p:sp>
                <p:nvSpPr>
                  <p:cNvPr id="172" name="CuadroTexto 171"/>
                  <p:cNvSpPr txBox="1"/>
                  <p:nvPr/>
                </p:nvSpPr>
                <p:spPr>
                  <a:xfrm>
                    <a:off x="4025769" y="5440576"/>
                    <a:ext cx="616813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Rv1731</a:t>
                    </a:r>
                  </a:p>
                </p:txBody>
              </p:sp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6246019" y="5598487"/>
                    <a:ext cx="675842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>
                        <a:solidFill>
                          <a:srgbClr val="5D61E7"/>
                        </a:solidFill>
                      </a:rPr>
                      <a:t>Rv3432c</a:t>
                    </a:r>
                  </a:p>
                </p:txBody>
              </p:sp>
              <p:sp>
                <p:nvSpPr>
                  <p:cNvPr id="105" name="CuadroTexto 104"/>
                  <p:cNvSpPr txBox="1"/>
                  <p:nvPr/>
                </p:nvSpPr>
                <p:spPr>
                  <a:xfrm>
                    <a:off x="3478425" y="1527860"/>
                    <a:ext cx="61681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100" b="1" dirty="0"/>
                      <a:t>Rv0211</a:t>
                    </a:r>
                  </a:p>
                </p:txBody>
              </p:sp>
              <p:sp>
                <p:nvSpPr>
                  <p:cNvPr id="113" name="Arco 112">
                    <a:extLst>
                      <a:ext uri="{FF2B5EF4-FFF2-40B4-BE49-F238E27FC236}">
                        <a16:creationId xmlns:a16="http://schemas.microsoft.com/office/drawing/2014/main" id="{40A625E0-7095-CA4D-BF14-5BAD6DCDB07B}"/>
                      </a:ext>
                    </a:extLst>
                  </p:cNvPr>
                  <p:cNvSpPr/>
                  <p:nvPr/>
                </p:nvSpPr>
                <p:spPr>
                  <a:xfrm rot="15159128">
                    <a:off x="3234131" y="2152810"/>
                    <a:ext cx="1769422" cy="1244549"/>
                  </a:xfrm>
                  <a:prstGeom prst="arc">
                    <a:avLst>
                      <a:gd name="adj1" fmla="val 17144139"/>
                      <a:gd name="adj2" fmla="val 20830239"/>
                    </a:avLst>
                  </a:prstGeom>
                  <a:ln w="38100" cmpd="sng">
                    <a:solidFill>
                      <a:schemeClr val="accent2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16" name="Arco 115">
                    <a:extLst>
                      <a:ext uri="{FF2B5EF4-FFF2-40B4-BE49-F238E27FC236}">
                        <a16:creationId xmlns:a16="http://schemas.microsoft.com/office/drawing/2014/main" id="{B5DC9340-F414-AE48-918D-E75D308701C2}"/>
                      </a:ext>
                    </a:extLst>
                  </p:cNvPr>
                  <p:cNvSpPr/>
                  <p:nvPr/>
                </p:nvSpPr>
                <p:spPr>
                  <a:xfrm rot="14503679">
                    <a:off x="4182327" y="2290761"/>
                    <a:ext cx="403079" cy="1024009"/>
                  </a:xfrm>
                  <a:prstGeom prst="arc">
                    <a:avLst>
                      <a:gd name="adj1" fmla="val 17291183"/>
                      <a:gd name="adj2" fmla="val 20503221"/>
                    </a:avLst>
                  </a:prstGeom>
                  <a:ln w="38100" cmpd="sng">
                    <a:solidFill>
                      <a:schemeClr val="accent2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20" name="Arco 119">
                    <a:extLst>
                      <a:ext uri="{FF2B5EF4-FFF2-40B4-BE49-F238E27FC236}">
                        <a16:creationId xmlns:a16="http://schemas.microsoft.com/office/drawing/2014/main" id="{B5DC9340-F414-AE48-918D-E75D308701C2}"/>
                      </a:ext>
                    </a:extLst>
                  </p:cNvPr>
                  <p:cNvSpPr/>
                  <p:nvPr/>
                </p:nvSpPr>
                <p:spPr>
                  <a:xfrm rot="10221120">
                    <a:off x="3528167" y="3484239"/>
                    <a:ext cx="403079" cy="1024009"/>
                  </a:xfrm>
                  <a:prstGeom prst="arc">
                    <a:avLst>
                      <a:gd name="adj1" fmla="val 17291183"/>
                      <a:gd name="adj2" fmla="val 20503221"/>
                    </a:avLst>
                  </a:prstGeom>
                  <a:ln w="38100" cmpd="sng">
                    <a:solidFill>
                      <a:schemeClr val="accent2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21" name="Arco 120">
                    <a:extLst>
                      <a:ext uri="{FF2B5EF4-FFF2-40B4-BE49-F238E27FC236}">
                        <a16:creationId xmlns:a16="http://schemas.microsoft.com/office/drawing/2014/main" id="{D3698D99-7B93-6D4E-92A7-1117E5510885}"/>
                      </a:ext>
                    </a:extLst>
                  </p:cNvPr>
                  <p:cNvSpPr/>
                  <p:nvPr/>
                </p:nvSpPr>
                <p:spPr>
                  <a:xfrm rot="5885525">
                    <a:off x="4314305" y="4104240"/>
                    <a:ext cx="403079" cy="1635343"/>
                  </a:xfrm>
                  <a:prstGeom prst="arc">
                    <a:avLst/>
                  </a:prstGeom>
                  <a:ln w="38100" cmpd="sng">
                    <a:solidFill>
                      <a:srgbClr val="80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22" name="Arco 121">
                    <a:extLst>
                      <a:ext uri="{FF2B5EF4-FFF2-40B4-BE49-F238E27FC236}">
                        <a16:creationId xmlns:a16="http://schemas.microsoft.com/office/drawing/2014/main" id="{B5DC9340-F414-AE48-918D-E75D308701C2}"/>
                      </a:ext>
                    </a:extLst>
                  </p:cNvPr>
                  <p:cNvSpPr/>
                  <p:nvPr/>
                </p:nvSpPr>
                <p:spPr>
                  <a:xfrm rot="6073762">
                    <a:off x="5069551" y="5087752"/>
                    <a:ext cx="403079" cy="1024009"/>
                  </a:xfrm>
                  <a:prstGeom prst="arc">
                    <a:avLst>
                      <a:gd name="adj1" fmla="val 17726902"/>
                      <a:gd name="adj2" fmla="val 20503221"/>
                    </a:avLst>
                  </a:prstGeom>
                  <a:ln w="38100" cmpd="sng">
                    <a:solidFill>
                      <a:schemeClr val="accent2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23" name="Triángulo 99">
                    <a:extLst>
                      <a:ext uri="{FF2B5EF4-FFF2-40B4-BE49-F238E27FC236}">
                        <a16:creationId xmlns:a16="http://schemas.microsoft.com/office/drawing/2014/main" id="{922D9908-C73F-4141-81A9-AD09E8BDD91C}"/>
                      </a:ext>
                    </a:extLst>
                  </p:cNvPr>
                  <p:cNvSpPr/>
                  <p:nvPr/>
                </p:nvSpPr>
                <p:spPr>
                  <a:xfrm rot="16380000">
                    <a:off x="4782528" y="2511974"/>
                    <a:ext cx="112839" cy="139841"/>
                  </a:xfrm>
                  <a:prstGeom prst="triangle">
                    <a:avLst>
                      <a:gd name="adj" fmla="val 51249"/>
                    </a:avLst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25" name="Triángulo 99">
                    <a:extLst>
                      <a:ext uri="{FF2B5EF4-FFF2-40B4-BE49-F238E27FC236}">
                        <a16:creationId xmlns:a16="http://schemas.microsoft.com/office/drawing/2014/main" id="{922D9908-C73F-4141-81A9-AD09E8BDD91C}"/>
                      </a:ext>
                    </a:extLst>
                  </p:cNvPr>
                  <p:cNvSpPr/>
                  <p:nvPr/>
                </p:nvSpPr>
                <p:spPr>
                  <a:xfrm rot="20580000">
                    <a:off x="6124176" y="3282220"/>
                    <a:ext cx="112839" cy="139841"/>
                  </a:xfrm>
                  <a:prstGeom prst="triangle">
                    <a:avLst>
                      <a:gd name="adj" fmla="val 51249"/>
                    </a:avLst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26" name="Triángulo 99">
                    <a:extLst>
                      <a:ext uri="{FF2B5EF4-FFF2-40B4-BE49-F238E27FC236}">
                        <a16:creationId xmlns:a16="http://schemas.microsoft.com/office/drawing/2014/main" id="{922D9908-C73F-4141-81A9-AD09E8BDD91C}"/>
                      </a:ext>
                    </a:extLst>
                  </p:cNvPr>
                  <p:cNvSpPr/>
                  <p:nvPr/>
                </p:nvSpPr>
                <p:spPr>
                  <a:xfrm rot="11580000">
                    <a:off x="3582197" y="3553577"/>
                    <a:ext cx="112839" cy="139841"/>
                  </a:xfrm>
                  <a:prstGeom prst="triangle">
                    <a:avLst>
                      <a:gd name="adj" fmla="val 51249"/>
                    </a:avLst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27" name="Triángulo 99">
                    <a:extLst>
                      <a:ext uri="{FF2B5EF4-FFF2-40B4-BE49-F238E27FC236}">
                        <a16:creationId xmlns:a16="http://schemas.microsoft.com/office/drawing/2014/main" id="{922D9908-C73F-4141-81A9-AD09E8BDD91C}"/>
                      </a:ext>
                    </a:extLst>
                  </p:cNvPr>
                  <p:cNvSpPr/>
                  <p:nvPr/>
                </p:nvSpPr>
                <p:spPr>
                  <a:xfrm rot="14280000">
                    <a:off x="3975541" y="2864604"/>
                    <a:ext cx="112839" cy="139841"/>
                  </a:xfrm>
                  <a:prstGeom prst="triangle">
                    <a:avLst>
                      <a:gd name="adj" fmla="val 51249"/>
                    </a:avLst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28" name="Triángulo 99">
                    <a:extLst>
                      <a:ext uri="{FF2B5EF4-FFF2-40B4-BE49-F238E27FC236}">
                        <a16:creationId xmlns:a16="http://schemas.microsoft.com/office/drawing/2014/main" id="{922D9908-C73F-4141-81A9-AD09E8BDD91C}"/>
                      </a:ext>
                    </a:extLst>
                  </p:cNvPr>
                  <p:cNvSpPr/>
                  <p:nvPr/>
                </p:nvSpPr>
                <p:spPr>
                  <a:xfrm rot="8940000">
                    <a:off x="3732806" y="4379683"/>
                    <a:ext cx="112839" cy="139841"/>
                  </a:xfrm>
                  <a:prstGeom prst="triangle">
                    <a:avLst>
                      <a:gd name="adj" fmla="val 51249"/>
                    </a:avLst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29" name="Triángulo 100">
                    <a:extLst>
                      <a:ext uri="{FF2B5EF4-FFF2-40B4-BE49-F238E27FC236}">
                        <a16:creationId xmlns:a16="http://schemas.microsoft.com/office/drawing/2014/main" id="{0DAB498B-6C76-A147-B89A-B4340775990E}"/>
                      </a:ext>
                    </a:extLst>
                  </p:cNvPr>
                  <p:cNvSpPr/>
                  <p:nvPr/>
                </p:nvSpPr>
                <p:spPr>
                  <a:xfrm rot="2520000">
                    <a:off x="5717787" y="4673835"/>
                    <a:ext cx="112839" cy="139841"/>
                  </a:xfrm>
                  <a:prstGeom prst="triangle">
                    <a:avLst>
                      <a:gd name="adj" fmla="val 51249"/>
                    </a:avLst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cxnSp>
                <p:nvCxnSpPr>
                  <p:cNvPr id="31" name="Conector recto 30"/>
                  <p:cNvCxnSpPr>
                    <a:endCxn id="117" idx="2"/>
                  </p:cNvCxnSpPr>
                  <p:nvPr/>
                </p:nvCxnSpPr>
                <p:spPr>
                  <a:xfrm>
                    <a:off x="2291793" y="4107143"/>
                    <a:ext cx="14994" cy="5017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onector recto 55"/>
                  <p:cNvCxnSpPr/>
                  <p:nvPr/>
                </p:nvCxnSpPr>
                <p:spPr>
                  <a:xfrm rot="10800000">
                    <a:off x="2300852" y="4097192"/>
                    <a:ext cx="0" cy="108814"/>
                  </a:xfrm>
                  <a:prstGeom prst="line">
                    <a:avLst/>
                  </a:prstGeom>
                  <a:ln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ector recto 144"/>
                  <p:cNvCxnSpPr/>
                  <p:nvPr/>
                </p:nvCxnSpPr>
                <p:spPr>
                  <a:xfrm rot="16200000">
                    <a:off x="3798702" y="2488897"/>
                    <a:ext cx="0" cy="108814"/>
                  </a:xfrm>
                  <a:prstGeom prst="line">
                    <a:avLst/>
                  </a:prstGeom>
                  <a:ln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CuadroTexto 146">
                    <a:extLst>
                      <a:ext uri="{FF2B5EF4-FFF2-40B4-BE49-F238E27FC236}">
                        <a16:creationId xmlns:a16="http://schemas.microsoft.com/office/drawing/2014/main" id="{F625A0C3-503C-B646-B467-6EABDDDA1126}"/>
                      </a:ext>
                    </a:extLst>
                  </p:cNvPr>
                  <p:cNvSpPr txBox="1"/>
                  <p:nvPr/>
                </p:nvSpPr>
                <p:spPr>
                  <a:xfrm>
                    <a:off x="6428642" y="1537061"/>
                    <a:ext cx="746970" cy="278689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/>
                      <a:t>Lactate</a:t>
                    </a:r>
                  </a:p>
                </p:txBody>
              </p:sp>
              <p:cxnSp>
                <p:nvCxnSpPr>
                  <p:cNvPr id="150" name="Conector recto de flecha 149">
                    <a:extLst>
                      <a:ext uri="{FF2B5EF4-FFF2-40B4-BE49-F238E27FC236}">
                        <a16:creationId xmlns:a16="http://schemas.microsoft.com/office/drawing/2014/main" id="{602B0651-49D2-6A4D-B9EC-F79E3C987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2984" y="1721686"/>
                    <a:ext cx="1082178" cy="69474"/>
                  </a:xfrm>
                  <a:prstGeom prst="straightConnector1">
                    <a:avLst/>
                  </a:prstGeom>
                  <a:ln w="28575">
                    <a:solidFill>
                      <a:schemeClr val="accent3">
                        <a:lumMod val="60000"/>
                        <a:lumOff val="40000"/>
                      </a:schemeClr>
                    </a:solidFill>
                    <a:headEnd type="arrow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Arco 173">
                    <a:extLst>
                      <a:ext uri="{FF2B5EF4-FFF2-40B4-BE49-F238E27FC236}">
                        <a16:creationId xmlns:a16="http://schemas.microsoft.com/office/drawing/2014/main" id="{B5DC9340-F414-AE48-918D-E75D308701C2}"/>
                      </a:ext>
                    </a:extLst>
                  </p:cNvPr>
                  <p:cNvSpPr/>
                  <p:nvPr/>
                </p:nvSpPr>
                <p:spPr>
                  <a:xfrm rot="5914451">
                    <a:off x="5559935" y="972868"/>
                    <a:ext cx="403079" cy="1024009"/>
                  </a:xfrm>
                  <a:prstGeom prst="arc">
                    <a:avLst>
                      <a:gd name="adj1" fmla="val 16904065"/>
                      <a:gd name="adj2" fmla="val 20503221"/>
                    </a:avLst>
                  </a:prstGeom>
                  <a:ln w="38100" cmpd="sng">
                    <a:solidFill>
                      <a:schemeClr val="accent2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4" name="Arco 3">
                    <a:extLst>
                      <a:ext uri="{FF2B5EF4-FFF2-40B4-BE49-F238E27FC236}">
                        <a16:creationId xmlns:a16="http://schemas.microsoft.com/office/drawing/2014/main" id="{8AA55B99-3CA4-D042-AAAD-33A2BAF9C507}"/>
                      </a:ext>
                    </a:extLst>
                  </p:cNvPr>
                  <p:cNvSpPr/>
                  <p:nvPr/>
                </p:nvSpPr>
                <p:spPr>
                  <a:xfrm rot="6396351">
                    <a:off x="4093599" y="2336143"/>
                    <a:ext cx="914400" cy="914400"/>
                  </a:xfrm>
                  <a:prstGeom prst="arc">
                    <a:avLst>
                      <a:gd name="adj1" fmla="val 17116770"/>
                      <a:gd name="adj2" fmla="val 20356466"/>
                    </a:avLst>
                  </a:prstGeom>
                  <a:ln>
                    <a:solidFill>
                      <a:schemeClr val="accent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cxnSp>
                <p:nvCxnSpPr>
                  <p:cNvPr id="7" name="Conector recto 6">
                    <a:extLst>
                      <a:ext uri="{FF2B5EF4-FFF2-40B4-BE49-F238E27FC236}">
                        <a16:creationId xmlns:a16="http://schemas.microsoft.com/office/drawing/2014/main" id="{687ABBF5-4D93-7748-B164-6194FF9752AB}"/>
                      </a:ext>
                    </a:extLst>
                  </p:cNvPr>
                  <p:cNvCxnSpPr>
                    <a:endCxn id="4" idx="0"/>
                  </p:cNvCxnSpPr>
                  <p:nvPr/>
                </p:nvCxnSpPr>
                <p:spPr>
                  <a:xfrm flipH="1">
                    <a:off x="4939011" y="2382752"/>
                    <a:ext cx="91453" cy="652094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ector recto 8">
                    <a:extLst>
                      <a:ext uri="{FF2B5EF4-FFF2-40B4-BE49-F238E27FC236}">
                        <a16:creationId xmlns:a16="http://schemas.microsoft.com/office/drawing/2014/main" id="{1E7F1A5C-E946-AC4B-9F98-D28D97806D26}"/>
                      </a:ext>
                    </a:extLst>
                  </p:cNvPr>
                  <p:cNvCxnSpPr>
                    <a:cxnSpLocks/>
                    <a:stCxn id="4" idx="2"/>
                  </p:cNvCxnSpPr>
                  <p:nvPr/>
                </p:nvCxnSpPr>
                <p:spPr>
                  <a:xfrm flipH="1">
                    <a:off x="4242297" y="3249362"/>
                    <a:ext cx="341348" cy="17983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4" name="Gráfico 123" descr="Señal de negación con relleno sólido">
                  <a:extLst>
                    <a:ext uri="{FF2B5EF4-FFF2-40B4-BE49-F238E27FC236}">
                      <a16:creationId xmlns:a16="http://schemas.microsoft.com/office/drawing/2014/main" id="{ED2452D4-B8AD-3F4C-81C9-21C916BEF4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0255" y="142348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0" name="Gráfico 129" descr="Señal de negación con relleno sólido">
                  <a:extLst>
                    <a:ext uri="{FF2B5EF4-FFF2-40B4-BE49-F238E27FC236}">
                      <a16:creationId xmlns:a16="http://schemas.microsoft.com/office/drawing/2014/main" id="{42FBFEA7-478A-6E49-939E-69933BD56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8600000">
                  <a:off x="5640362" y="271262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1" name="Gráfico 130" descr="Señal de negación con relleno sólido">
                  <a:extLst>
                    <a:ext uri="{FF2B5EF4-FFF2-40B4-BE49-F238E27FC236}">
                      <a16:creationId xmlns:a16="http://schemas.microsoft.com/office/drawing/2014/main" id="{40110731-4041-1F4B-B1FF-A83901F077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720000">
                  <a:off x="6079284" y="413951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3" name="Gráfico 132" descr="Señal de negación con relleno sólido">
                  <a:extLst>
                    <a:ext uri="{FF2B5EF4-FFF2-40B4-BE49-F238E27FC236}">
                      <a16:creationId xmlns:a16="http://schemas.microsoft.com/office/drawing/2014/main" id="{745ADDCE-A042-1448-BD46-359B4F2E69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20820000">
                  <a:off x="6148484" y="34385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4" name="Gráfico 133" descr="Señal de negación con relleno sólido">
                  <a:extLst>
                    <a:ext uri="{FF2B5EF4-FFF2-40B4-BE49-F238E27FC236}">
                      <a16:creationId xmlns:a16="http://schemas.microsoft.com/office/drawing/2014/main" id="{6E363D82-BF69-6B43-A7C2-C4A7F4FCFE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2460000">
                  <a:off x="6113617" y="548951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5" name="Gráfico 134" descr="Señal de negación con relleno sólido">
                  <a:extLst>
                    <a:ext uri="{FF2B5EF4-FFF2-40B4-BE49-F238E27FC236}">
                      <a16:creationId xmlns:a16="http://schemas.microsoft.com/office/drawing/2014/main" id="{923C5310-1B86-6546-90D4-B0C85C5D65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117" y="18845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6" name="Gráfico 135" descr="Señal de negación con relleno sólido">
                  <a:extLst>
                    <a:ext uri="{FF2B5EF4-FFF2-40B4-BE49-F238E27FC236}">
                      <a16:creationId xmlns:a16="http://schemas.microsoft.com/office/drawing/2014/main" id="{11C7A5C4-D71D-354A-9CDE-F179A04EAF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3360000">
                  <a:off x="3814001" y="560306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7" name="Gráfico 136" descr="Señal de negación con relleno sólido">
                  <a:extLst>
                    <a:ext uri="{FF2B5EF4-FFF2-40B4-BE49-F238E27FC236}">
                      <a16:creationId xmlns:a16="http://schemas.microsoft.com/office/drawing/2014/main" id="{A3494288-6ABE-5549-BD8C-85F34D0274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080000">
                  <a:off x="3614222" y="331452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8" name="Gráfico 137" descr="Señal de negación con relleno sólido">
                  <a:extLst>
                    <a:ext uri="{FF2B5EF4-FFF2-40B4-BE49-F238E27FC236}">
                      <a16:creationId xmlns:a16="http://schemas.microsoft.com/office/drawing/2014/main" id="{3AADE108-3869-154A-AC40-59941A058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3740000">
                  <a:off x="4067595" y="312549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9" name="Gráfico 138" descr="Señal de negación con relleno sólido">
                  <a:extLst>
                    <a:ext uri="{FF2B5EF4-FFF2-40B4-BE49-F238E27FC236}">
                      <a16:creationId xmlns:a16="http://schemas.microsoft.com/office/drawing/2014/main" id="{C858EE71-BC8C-D942-8F7B-9737DB0B1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1793" y="262478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0" name="Gráfico 139" descr="Señal de negación con relleno sólido">
                  <a:extLst>
                    <a:ext uri="{FF2B5EF4-FFF2-40B4-BE49-F238E27FC236}">
                      <a16:creationId xmlns:a16="http://schemas.microsoft.com/office/drawing/2014/main" id="{3C23AE9C-143B-1840-BE8F-3FDF5574E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3904" y="3359593"/>
                  <a:ext cx="180000" cy="180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41" name="TextBox 6">
              <a:extLst>
                <a:ext uri="{FF2B5EF4-FFF2-40B4-BE49-F238E27FC236}">
                  <a16:creationId xmlns:a16="http://schemas.microsoft.com/office/drawing/2014/main" id="{1D2D46D9-5FF3-5C49-BEC8-C8F81113A039}"/>
                </a:ext>
              </a:extLst>
            </p:cNvPr>
            <p:cNvSpPr txBox="1"/>
            <p:nvPr/>
          </p:nvSpPr>
          <p:spPr>
            <a:xfrm>
              <a:off x="7325437" y="5844258"/>
              <a:ext cx="766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EU genes</a:t>
              </a:r>
            </a:p>
          </p:txBody>
        </p:sp>
        <p:sp>
          <p:nvSpPr>
            <p:cNvPr id="142" name="TextBox 7">
              <a:extLst>
                <a:ext uri="{FF2B5EF4-FFF2-40B4-BE49-F238E27FC236}">
                  <a16:creationId xmlns:a16="http://schemas.microsoft.com/office/drawing/2014/main" id="{81474B84-A6B1-6643-A82F-A31D94034E10}"/>
                </a:ext>
              </a:extLst>
            </p:cNvPr>
            <p:cNvSpPr txBox="1"/>
            <p:nvPr/>
          </p:nvSpPr>
          <p:spPr>
            <a:xfrm>
              <a:off x="7325436" y="6224899"/>
              <a:ext cx="763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ED genes</a:t>
              </a:r>
            </a:p>
          </p:txBody>
        </p:sp>
        <p:pic>
          <p:nvPicPr>
            <p:cNvPr id="143" name="Gráfico 142" descr="Marca de insignia1 con relleno sólido">
              <a:extLst>
                <a:ext uri="{FF2B5EF4-FFF2-40B4-BE49-F238E27FC236}">
                  <a16:creationId xmlns:a16="http://schemas.microsoft.com/office/drawing/2014/main" id="{6622C163-BBE8-9047-989C-07575EAE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40957" y="5896725"/>
              <a:ext cx="238021" cy="205454"/>
            </a:xfrm>
            <a:prstGeom prst="rect">
              <a:avLst/>
            </a:prstGeom>
          </p:spPr>
        </p:pic>
        <p:pic>
          <p:nvPicPr>
            <p:cNvPr id="144" name="Gráfico 143" descr="Señal de negación con relleno sólido">
              <a:extLst>
                <a:ext uri="{FF2B5EF4-FFF2-40B4-BE49-F238E27FC236}">
                  <a16:creationId xmlns:a16="http://schemas.microsoft.com/office/drawing/2014/main" id="{48E8CE8E-34E7-DB46-AB35-88E130A3E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1118535">
              <a:off x="7143060" y="6230917"/>
              <a:ext cx="221539" cy="221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96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2022-09-26T10:35:22Z</dcterms:created>
  <dcterms:modified xsi:type="dcterms:W3CDTF">2022-09-26T10:35:50Z</dcterms:modified>
</cp:coreProperties>
</file>