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93" r:id="rId5"/>
    <p:sldId id="295" r:id="rId6"/>
    <p:sldId id="296" r:id="rId7"/>
    <p:sldId id="297" r:id="rId8"/>
    <p:sldId id="299" r:id="rId9"/>
    <p:sldId id="300" r:id="rId10"/>
    <p:sldId id="301" r:id="rId11"/>
    <p:sldId id="302" r:id="rId12"/>
    <p:sldId id="303" r:id="rId13"/>
    <p:sldId id="304" r:id="rId14"/>
    <p:sldId id="305" r:id="rId15"/>
    <p:sldId id="2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72372" autoAdjust="0"/>
  </p:normalViewPr>
  <p:slideViewPr>
    <p:cSldViewPr snapToGrid="0">
      <p:cViewPr varScale="1">
        <p:scale>
          <a:sx n="87" d="100"/>
          <a:sy n="87" d="100"/>
        </p:scale>
        <p:origin x="1155"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1A2CF8-9E7F-405A-AA66-6A60EA106AB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CA"/>
        </a:p>
      </dgm:t>
    </dgm:pt>
    <dgm:pt modelId="{63232BBC-1FD9-4326-93B8-716F71C24D98}">
      <dgm:prSet/>
      <dgm:spPr/>
      <dgm:t>
        <a:bodyPr/>
        <a:lstStyle/>
        <a:p>
          <a:r>
            <a:rPr lang="fr-CA" dirty="0"/>
            <a:t>Dessiner le graph de contrôle de flux </a:t>
          </a:r>
          <a:r>
            <a:rPr lang="fr-CA" i="1" dirty="0"/>
            <a:t>(CFG) </a:t>
          </a:r>
          <a:r>
            <a:rPr lang="fr-CA" dirty="0"/>
            <a:t>pour le code suivant</a:t>
          </a:r>
          <a:endParaRPr lang="en-CA" dirty="0"/>
        </a:p>
      </dgm:t>
    </dgm:pt>
    <dgm:pt modelId="{BD466A5B-3161-43C8-9678-50356B019BF7}" type="parTrans" cxnId="{92CA24E7-74A3-4AE8-A351-A9D31657B888}">
      <dgm:prSet/>
      <dgm:spPr/>
      <dgm:t>
        <a:bodyPr/>
        <a:lstStyle/>
        <a:p>
          <a:endParaRPr lang="en-CA"/>
        </a:p>
      </dgm:t>
    </dgm:pt>
    <dgm:pt modelId="{FE441C6D-1067-4F97-B27B-1D5EFD7786F3}" type="sibTrans" cxnId="{92CA24E7-74A3-4AE8-A351-A9D31657B888}">
      <dgm:prSet/>
      <dgm:spPr/>
      <dgm:t>
        <a:bodyPr/>
        <a:lstStyle/>
        <a:p>
          <a:endParaRPr lang="en-CA"/>
        </a:p>
      </dgm:t>
    </dgm:pt>
    <dgm:pt modelId="{01E2B843-8BD7-43A3-AF7E-FADB0A2C9D19}">
      <dgm:prSet/>
      <dgm:spPr/>
      <dgm:t>
        <a:bodyPr/>
        <a:lstStyle/>
        <a:p>
          <a:r>
            <a:rPr lang="fr-CA"/>
            <a:t>Calculez la complexité cyclomatique</a:t>
          </a:r>
          <a:endParaRPr lang="en-CA"/>
        </a:p>
      </dgm:t>
    </dgm:pt>
    <dgm:pt modelId="{59A20FAA-CA40-4106-8F1B-B9DD97DB683B}" type="parTrans" cxnId="{A3C819DA-9D9F-475D-92C3-A9B8CF6B9E31}">
      <dgm:prSet/>
      <dgm:spPr/>
      <dgm:t>
        <a:bodyPr/>
        <a:lstStyle/>
        <a:p>
          <a:endParaRPr lang="en-CA"/>
        </a:p>
      </dgm:t>
    </dgm:pt>
    <dgm:pt modelId="{63D3B623-BD00-4602-9938-64F0F7D193AF}" type="sibTrans" cxnId="{A3C819DA-9D9F-475D-92C3-A9B8CF6B9E31}">
      <dgm:prSet/>
      <dgm:spPr/>
      <dgm:t>
        <a:bodyPr/>
        <a:lstStyle/>
        <a:p>
          <a:endParaRPr lang="en-CA"/>
        </a:p>
      </dgm:t>
    </dgm:pt>
    <dgm:pt modelId="{6BA78D9D-CCF5-441C-BB7E-FEDDD33AFAC8}" type="pres">
      <dgm:prSet presAssocID="{5B1A2CF8-9E7F-405A-AA66-6A60EA106AB7}" presName="hierChild1" presStyleCnt="0">
        <dgm:presLayoutVars>
          <dgm:orgChart val="1"/>
          <dgm:chPref val="1"/>
          <dgm:dir/>
          <dgm:animOne val="branch"/>
          <dgm:animLvl val="lvl"/>
          <dgm:resizeHandles/>
        </dgm:presLayoutVars>
      </dgm:prSet>
      <dgm:spPr/>
    </dgm:pt>
    <dgm:pt modelId="{EEBC21FB-0484-4098-82C9-56A5DB526228}" type="pres">
      <dgm:prSet presAssocID="{63232BBC-1FD9-4326-93B8-716F71C24D98}" presName="hierRoot1" presStyleCnt="0">
        <dgm:presLayoutVars>
          <dgm:hierBranch val="init"/>
        </dgm:presLayoutVars>
      </dgm:prSet>
      <dgm:spPr/>
    </dgm:pt>
    <dgm:pt modelId="{61B36210-E005-4664-A2B7-724641EBCB50}" type="pres">
      <dgm:prSet presAssocID="{63232BBC-1FD9-4326-93B8-716F71C24D98}" presName="rootComposite1" presStyleCnt="0"/>
      <dgm:spPr/>
    </dgm:pt>
    <dgm:pt modelId="{2A6BB259-0683-47CF-B43A-464270E380AC}" type="pres">
      <dgm:prSet presAssocID="{63232BBC-1FD9-4326-93B8-716F71C24D98}" presName="rootText1" presStyleLbl="node0" presStyleIdx="0" presStyleCnt="2">
        <dgm:presLayoutVars>
          <dgm:chPref val="3"/>
        </dgm:presLayoutVars>
      </dgm:prSet>
      <dgm:spPr/>
    </dgm:pt>
    <dgm:pt modelId="{1EFBF4DE-40B0-4717-8A86-C1C6EB2592B9}" type="pres">
      <dgm:prSet presAssocID="{63232BBC-1FD9-4326-93B8-716F71C24D98}" presName="rootConnector1" presStyleLbl="node1" presStyleIdx="0" presStyleCnt="0"/>
      <dgm:spPr/>
    </dgm:pt>
    <dgm:pt modelId="{9D8C4789-23AF-476E-B6AE-A0E50FD387BF}" type="pres">
      <dgm:prSet presAssocID="{63232BBC-1FD9-4326-93B8-716F71C24D98}" presName="hierChild2" presStyleCnt="0"/>
      <dgm:spPr/>
    </dgm:pt>
    <dgm:pt modelId="{03041053-995B-4E14-9E26-83AB39FB023F}" type="pres">
      <dgm:prSet presAssocID="{63232BBC-1FD9-4326-93B8-716F71C24D98}" presName="hierChild3" presStyleCnt="0"/>
      <dgm:spPr/>
    </dgm:pt>
    <dgm:pt modelId="{4534E08E-FCCD-428F-9CA5-4C166A4AC7CC}" type="pres">
      <dgm:prSet presAssocID="{01E2B843-8BD7-43A3-AF7E-FADB0A2C9D19}" presName="hierRoot1" presStyleCnt="0">
        <dgm:presLayoutVars>
          <dgm:hierBranch val="init"/>
        </dgm:presLayoutVars>
      </dgm:prSet>
      <dgm:spPr/>
    </dgm:pt>
    <dgm:pt modelId="{A24540C0-1F55-45D8-9C4D-9ABAC22E3D40}" type="pres">
      <dgm:prSet presAssocID="{01E2B843-8BD7-43A3-AF7E-FADB0A2C9D19}" presName="rootComposite1" presStyleCnt="0"/>
      <dgm:spPr/>
    </dgm:pt>
    <dgm:pt modelId="{3D380937-2AE7-4DD6-A858-2022C730CCE1}" type="pres">
      <dgm:prSet presAssocID="{01E2B843-8BD7-43A3-AF7E-FADB0A2C9D19}" presName="rootText1" presStyleLbl="node0" presStyleIdx="1" presStyleCnt="2">
        <dgm:presLayoutVars>
          <dgm:chPref val="3"/>
        </dgm:presLayoutVars>
      </dgm:prSet>
      <dgm:spPr/>
    </dgm:pt>
    <dgm:pt modelId="{C18DCA27-BDCE-4C3C-AE3A-403197EE41AA}" type="pres">
      <dgm:prSet presAssocID="{01E2B843-8BD7-43A3-AF7E-FADB0A2C9D19}" presName="rootConnector1" presStyleLbl="node1" presStyleIdx="0" presStyleCnt="0"/>
      <dgm:spPr/>
    </dgm:pt>
    <dgm:pt modelId="{BE1FC2ED-F3A9-42F3-8DBA-99CFA218E647}" type="pres">
      <dgm:prSet presAssocID="{01E2B843-8BD7-43A3-AF7E-FADB0A2C9D19}" presName="hierChild2" presStyleCnt="0"/>
      <dgm:spPr/>
    </dgm:pt>
    <dgm:pt modelId="{2D03C264-1BB7-49FF-AC59-A3267823B99E}" type="pres">
      <dgm:prSet presAssocID="{01E2B843-8BD7-43A3-AF7E-FADB0A2C9D19}" presName="hierChild3" presStyleCnt="0"/>
      <dgm:spPr/>
    </dgm:pt>
  </dgm:ptLst>
  <dgm:cxnLst>
    <dgm:cxn modelId="{1BC3DF16-4621-43D5-9AED-9C72192A9FFA}" type="presOf" srcId="{63232BBC-1FD9-4326-93B8-716F71C24D98}" destId="{2A6BB259-0683-47CF-B43A-464270E380AC}" srcOrd="0" destOrd="0" presId="urn:microsoft.com/office/officeart/2005/8/layout/orgChart1"/>
    <dgm:cxn modelId="{F5A4323C-406F-4A4A-8018-6B513C86FC11}" type="presOf" srcId="{63232BBC-1FD9-4326-93B8-716F71C24D98}" destId="{1EFBF4DE-40B0-4717-8A86-C1C6EB2592B9}" srcOrd="1" destOrd="0" presId="urn:microsoft.com/office/officeart/2005/8/layout/orgChart1"/>
    <dgm:cxn modelId="{82FC55AC-7660-4A55-B5BE-22BD4B7DA969}" type="presOf" srcId="{5B1A2CF8-9E7F-405A-AA66-6A60EA106AB7}" destId="{6BA78D9D-CCF5-441C-BB7E-FEDDD33AFAC8}" srcOrd="0" destOrd="0" presId="urn:microsoft.com/office/officeart/2005/8/layout/orgChart1"/>
    <dgm:cxn modelId="{08AFDAAE-E83F-42A4-A59B-84A9CA4FF54D}" type="presOf" srcId="{01E2B843-8BD7-43A3-AF7E-FADB0A2C9D19}" destId="{C18DCA27-BDCE-4C3C-AE3A-403197EE41AA}" srcOrd="1" destOrd="0" presId="urn:microsoft.com/office/officeart/2005/8/layout/orgChart1"/>
    <dgm:cxn modelId="{85AF1FCA-9E14-4010-B9DE-F15A59DBB6A5}" type="presOf" srcId="{01E2B843-8BD7-43A3-AF7E-FADB0A2C9D19}" destId="{3D380937-2AE7-4DD6-A858-2022C730CCE1}" srcOrd="0" destOrd="0" presId="urn:microsoft.com/office/officeart/2005/8/layout/orgChart1"/>
    <dgm:cxn modelId="{A3C819DA-9D9F-475D-92C3-A9B8CF6B9E31}" srcId="{5B1A2CF8-9E7F-405A-AA66-6A60EA106AB7}" destId="{01E2B843-8BD7-43A3-AF7E-FADB0A2C9D19}" srcOrd="1" destOrd="0" parTransId="{59A20FAA-CA40-4106-8F1B-B9DD97DB683B}" sibTransId="{63D3B623-BD00-4602-9938-64F0F7D193AF}"/>
    <dgm:cxn modelId="{92CA24E7-74A3-4AE8-A351-A9D31657B888}" srcId="{5B1A2CF8-9E7F-405A-AA66-6A60EA106AB7}" destId="{63232BBC-1FD9-4326-93B8-716F71C24D98}" srcOrd="0" destOrd="0" parTransId="{BD466A5B-3161-43C8-9678-50356B019BF7}" sibTransId="{FE441C6D-1067-4F97-B27B-1D5EFD7786F3}"/>
    <dgm:cxn modelId="{0BA14DB2-8199-4437-B303-05C5F4E04E7A}" type="presParOf" srcId="{6BA78D9D-CCF5-441C-BB7E-FEDDD33AFAC8}" destId="{EEBC21FB-0484-4098-82C9-56A5DB526228}" srcOrd="0" destOrd="0" presId="urn:microsoft.com/office/officeart/2005/8/layout/orgChart1"/>
    <dgm:cxn modelId="{F29720A7-8634-42B1-85B3-BEC3DF7B5B48}" type="presParOf" srcId="{EEBC21FB-0484-4098-82C9-56A5DB526228}" destId="{61B36210-E005-4664-A2B7-724641EBCB50}" srcOrd="0" destOrd="0" presId="urn:microsoft.com/office/officeart/2005/8/layout/orgChart1"/>
    <dgm:cxn modelId="{639F5919-4119-4231-B1A3-D66CBDB83650}" type="presParOf" srcId="{61B36210-E005-4664-A2B7-724641EBCB50}" destId="{2A6BB259-0683-47CF-B43A-464270E380AC}" srcOrd="0" destOrd="0" presId="urn:microsoft.com/office/officeart/2005/8/layout/orgChart1"/>
    <dgm:cxn modelId="{1D2B2B24-A640-4910-B291-16AF1645CD9B}" type="presParOf" srcId="{61B36210-E005-4664-A2B7-724641EBCB50}" destId="{1EFBF4DE-40B0-4717-8A86-C1C6EB2592B9}" srcOrd="1" destOrd="0" presId="urn:microsoft.com/office/officeart/2005/8/layout/orgChart1"/>
    <dgm:cxn modelId="{A00C9211-8BA3-4E80-A936-92351EDFD9FC}" type="presParOf" srcId="{EEBC21FB-0484-4098-82C9-56A5DB526228}" destId="{9D8C4789-23AF-476E-B6AE-A0E50FD387BF}" srcOrd="1" destOrd="0" presId="urn:microsoft.com/office/officeart/2005/8/layout/orgChart1"/>
    <dgm:cxn modelId="{79776EDB-3A1B-42D5-9944-98870E0478FB}" type="presParOf" srcId="{EEBC21FB-0484-4098-82C9-56A5DB526228}" destId="{03041053-995B-4E14-9E26-83AB39FB023F}" srcOrd="2" destOrd="0" presId="urn:microsoft.com/office/officeart/2005/8/layout/orgChart1"/>
    <dgm:cxn modelId="{F78F3D7E-02CF-46B6-BA9F-62761AB9EA3C}" type="presParOf" srcId="{6BA78D9D-CCF5-441C-BB7E-FEDDD33AFAC8}" destId="{4534E08E-FCCD-428F-9CA5-4C166A4AC7CC}" srcOrd="1" destOrd="0" presId="urn:microsoft.com/office/officeart/2005/8/layout/orgChart1"/>
    <dgm:cxn modelId="{280A5B90-4432-4856-8EDE-2AD1F81BCDF3}" type="presParOf" srcId="{4534E08E-FCCD-428F-9CA5-4C166A4AC7CC}" destId="{A24540C0-1F55-45D8-9C4D-9ABAC22E3D40}" srcOrd="0" destOrd="0" presId="urn:microsoft.com/office/officeart/2005/8/layout/orgChart1"/>
    <dgm:cxn modelId="{73C3DE90-2070-4B44-8A73-A7B1A054D2E9}" type="presParOf" srcId="{A24540C0-1F55-45D8-9C4D-9ABAC22E3D40}" destId="{3D380937-2AE7-4DD6-A858-2022C730CCE1}" srcOrd="0" destOrd="0" presId="urn:microsoft.com/office/officeart/2005/8/layout/orgChart1"/>
    <dgm:cxn modelId="{E5BE2A84-8F41-417E-83AE-81AFF90B4B6B}" type="presParOf" srcId="{A24540C0-1F55-45D8-9C4D-9ABAC22E3D40}" destId="{C18DCA27-BDCE-4C3C-AE3A-403197EE41AA}" srcOrd="1" destOrd="0" presId="urn:microsoft.com/office/officeart/2005/8/layout/orgChart1"/>
    <dgm:cxn modelId="{27C71ACB-76E1-4CBB-908E-7C5155D411E8}" type="presParOf" srcId="{4534E08E-FCCD-428F-9CA5-4C166A4AC7CC}" destId="{BE1FC2ED-F3A9-42F3-8DBA-99CFA218E647}" srcOrd="1" destOrd="0" presId="urn:microsoft.com/office/officeart/2005/8/layout/orgChart1"/>
    <dgm:cxn modelId="{2F7C7964-E2F6-416F-B792-78A517C61526}" type="presParOf" srcId="{4534E08E-FCCD-428F-9CA5-4C166A4AC7CC}" destId="{2D03C264-1BB7-49FF-AC59-A3267823B99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BB259-0683-47CF-B43A-464270E380AC}">
      <dsp:nvSpPr>
        <dsp:cNvPr id="0" name=""/>
        <dsp:cNvSpPr/>
      </dsp:nvSpPr>
      <dsp:spPr>
        <a:xfrm>
          <a:off x="1229" y="54634"/>
          <a:ext cx="2307380" cy="11536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CA" sz="2000" kern="1200" dirty="0"/>
            <a:t>Dessiner le graph de contrôle de flux </a:t>
          </a:r>
          <a:r>
            <a:rPr lang="fr-CA" sz="2000" i="1" kern="1200" dirty="0"/>
            <a:t>(CFG) </a:t>
          </a:r>
          <a:r>
            <a:rPr lang="fr-CA" sz="2000" kern="1200" dirty="0"/>
            <a:t>pour le code suivant</a:t>
          </a:r>
          <a:endParaRPr lang="en-CA" sz="2000" kern="1200" dirty="0"/>
        </a:p>
      </dsp:txBody>
      <dsp:txXfrm>
        <a:off x="1229" y="54634"/>
        <a:ext cx="2307380" cy="1153690"/>
      </dsp:txXfrm>
    </dsp:sp>
    <dsp:sp modelId="{3D380937-2AE7-4DD6-A858-2022C730CCE1}">
      <dsp:nvSpPr>
        <dsp:cNvPr id="0" name=""/>
        <dsp:cNvSpPr/>
      </dsp:nvSpPr>
      <dsp:spPr>
        <a:xfrm>
          <a:off x="2793160" y="54634"/>
          <a:ext cx="2307380" cy="115369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CA" sz="2000" kern="1200"/>
            <a:t>Calculez la complexité cyclomatique</a:t>
          </a:r>
          <a:endParaRPr lang="en-CA" sz="2000" kern="1200"/>
        </a:p>
      </dsp:txBody>
      <dsp:txXfrm>
        <a:off x="2793160" y="54634"/>
        <a:ext cx="2307380" cy="115369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6E27C-642D-4082-BF0A-C7A66C438DEF}" type="datetimeFigureOut">
              <a:rPr lang="en-CA" smtClean="0"/>
              <a:t>2025-03-14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FC583-1297-432B-BFC6-12D6C805C06E}" type="slidenum">
              <a:rPr lang="en-CA" smtClean="0"/>
              <a:t>‹#›</a:t>
            </a:fld>
            <a:endParaRPr lang="en-CA"/>
          </a:p>
        </p:txBody>
      </p:sp>
    </p:spTree>
    <p:extLst>
      <p:ext uri="{BB962C8B-B14F-4D97-AF65-F5344CB8AC3E}">
        <p14:creationId xmlns:p14="http://schemas.microsoft.com/office/powerpoint/2010/main" val="561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Présentation de PMD</a:t>
            </a:r>
            <a:r>
              <a:rPr lang="fr-FR" dirty="0"/>
              <a:t> : PMD est un outil d'analyse statique de code conçu pour identifier des erreurs, des inefficacités et des mauvaises pratiques dans le code source. Il vérifie le code selon plus de 400 règles, allant des bugs potentiels aux problèmes de style de code.</a:t>
            </a:r>
          </a:p>
          <a:p>
            <a:endParaRPr lang="fr-FR" dirty="0"/>
          </a:p>
          <a:p>
            <a:r>
              <a:rPr lang="fr-FR" b="1" dirty="0"/>
              <a:t>Objectif principal</a:t>
            </a:r>
            <a:r>
              <a:rPr lang="fr-FR" dirty="0"/>
              <a:t> : PMD aide les développeurs à maintenir un code propre, efficace et sans erreur. Il met en évidence des erreurs de programmation courantes telles que les variables inutilisées, les blocs catch vides ou les problèmes de performance potentiels.</a:t>
            </a:r>
          </a:p>
          <a:p>
            <a:endParaRPr lang="fr-FR" dirty="0"/>
          </a:p>
          <a:p>
            <a:r>
              <a:rPr lang="fr-FR" b="1" dirty="0"/>
              <a:t>Exigence de version</a:t>
            </a:r>
            <a:r>
              <a:rPr lang="fr-FR" dirty="0"/>
              <a:t> : Assurez-vous d'utiliser la version </a:t>
            </a:r>
            <a:r>
              <a:rPr lang="fr-FR" b="1" dirty="0"/>
              <a:t>3.26.0</a:t>
            </a:r>
            <a:r>
              <a:rPr lang="fr-FR" dirty="0"/>
              <a:t> (Note : la version disponible sur le site INF2050 est obsolète).</a:t>
            </a:r>
          </a:p>
          <a:p>
            <a:endParaRPr lang="fr-FR" dirty="0"/>
          </a:p>
          <a:p>
            <a:pPr>
              <a:buNone/>
            </a:pPr>
            <a:r>
              <a:rPr lang="fr-FR" b="1" dirty="0"/>
              <a:t>Erreurs courantes détectées</a:t>
            </a:r>
            <a:r>
              <a:rPr lang="fr-FR" dirty="0"/>
              <a:t> :</a:t>
            </a:r>
          </a:p>
          <a:p>
            <a:pPr>
              <a:buFont typeface="Arial" panose="020B0604020202020204" pitchFamily="34" charset="0"/>
              <a:buChar char="•"/>
            </a:pPr>
            <a:r>
              <a:rPr lang="fr-FR" b="1" dirty="0"/>
              <a:t>Code mort</a:t>
            </a:r>
            <a:r>
              <a:rPr lang="fr-FR" dirty="0"/>
              <a:t> : Code </a:t>
            </a:r>
            <a:r>
              <a:rPr lang="fr-FR" dirty="0" err="1"/>
              <a:t>inaccessibile</a:t>
            </a:r>
            <a:r>
              <a:rPr lang="fr-FR" dirty="0"/>
              <a:t> ou inutile.</a:t>
            </a:r>
          </a:p>
          <a:p>
            <a:pPr>
              <a:buFont typeface="Arial" panose="020B0604020202020204" pitchFamily="34" charset="0"/>
              <a:buChar char="•"/>
            </a:pPr>
            <a:r>
              <a:rPr lang="fr-FR" b="1" dirty="0"/>
              <a:t>Complexité du code</a:t>
            </a:r>
            <a:r>
              <a:rPr lang="fr-FR" dirty="0"/>
              <a:t> : Code trop complexe ou trop imbriqué, difficile à maintenir.</a:t>
            </a:r>
          </a:p>
          <a:p>
            <a:pPr>
              <a:buFont typeface="Arial" panose="020B0604020202020204" pitchFamily="34" charset="0"/>
              <a:buChar char="•"/>
            </a:pPr>
            <a:r>
              <a:rPr lang="fr-FR" b="1" dirty="0"/>
              <a:t>Problèmes de performance</a:t>
            </a:r>
            <a:r>
              <a:rPr lang="fr-FR" dirty="0"/>
              <a:t> : Algorithmes inefficaces ou code pouvant être optimisé.</a:t>
            </a:r>
          </a:p>
          <a:p>
            <a:pPr>
              <a:buFont typeface="Arial" panose="020B0604020202020204" pitchFamily="34" charset="0"/>
              <a:buChar char="•"/>
            </a:pPr>
            <a:r>
              <a:rPr lang="fr-FR" b="1" dirty="0"/>
              <a:t>Style de code</a:t>
            </a:r>
            <a:r>
              <a:rPr lang="fr-FR" dirty="0"/>
              <a:t> : Incohérences dans les conventions de nommage, l'indentation et la mise en forme.</a:t>
            </a:r>
          </a:p>
          <a:p>
            <a:endParaRPr lang="fr-FR" dirty="0"/>
          </a:p>
          <a:p>
            <a:endParaRPr lang="fr-FR" dirty="0"/>
          </a:p>
          <a:p>
            <a:endParaRPr lang="en-CA" dirty="0"/>
          </a:p>
        </p:txBody>
      </p:sp>
      <p:sp>
        <p:nvSpPr>
          <p:cNvPr id="4" name="Slide Number Placeholder 3"/>
          <p:cNvSpPr>
            <a:spLocks noGrp="1"/>
          </p:cNvSpPr>
          <p:nvPr>
            <p:ph type="sldNum" sz="quarter" idx="5"/>
          </p:nvPr>
        </p:nvSpPr>
        <p:spPr/>
        <p:txBody>
          <a:bodyPr/>
          <a:lstStyle/>
          <a:p>
            <a:fld id="{A38FC583-1297-432B-BFC6-12D6C805C06E}" type="slidenum">
              <a:rPr lang="en-CA" smtClean="0"/>
              <a:t>4</a:t>
            </a:fld>
            <a:endParaRPr lang="en-CA"/>
          </a:p>
        </p:txBody>
      </p:sp>
    </p:spTree>
    <p:extLst>
      <p:ext uri="{BB962C8B-B14F-4D97-AF65-F5344CB8AC3E}">
        <p14:creationId xmlns:p14="http://schemas.microsoft.com/office/powerpoint/2010/main" val="2853447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38FC583-1297-432B-BFC6-12D6C805C06E}" type="slidenum">
              <a:rPr lang="en-CA" smtClean="0"/>
              <a:t>8</a:t>
            </a:fld>
            <a:endParaRPr lang="en-CA"/>
          </a:p>
        </p:txBody>
      </p:sp>
    </p:spTree>
    <p:extLst>
      <p:ext uri="{BB962C8B-B14F-4D97-AF65-F5344CB8AC3E}">
        <p14:creationId xmlns:p14="http://schemas.microsoft.com/office/powerpoint/2010/main" val="2325394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38FC583-1297-432B-BFC6-12D6C805C06E}" type="slidenum">
              <a:rPr lang="en-CA" smtClean="0"/>
              <a:t>9</a:t>
            </a:fld>
            <a:endParaRPr lang="en-CA"/>
          </a:p>
        </p:txBody>
      </p:sp>
    </p:spTree>
    <p:extLst>
      <p:ext uri="{BB962C8B-B14F-4D97-AF65-F5344CB8AC3E}">
        <p14:creationId xmlns:p14="http://schemas.microsoft.com/office/powerpoint/2010/main" val="145020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3/14/2025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3/14/2025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3/14/2025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3/14/2025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3/14/2025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reate.kahoot.it/share/enter-kahoot-title/d740c79d-ded2-41e4-b0cc-cfcf4ad497f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onarsource.com/docs/CognitiveComplexity.pd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CA"/>
          </a:p>
        </p:txBody>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CA"/>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INF2050 Lab 8</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George Fam</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6857-F2BA-01EF-CA4E-421EACA02C9C}"/>
              </a:ext>
            </a:extLst>
          </p:cNvPr>
          <p:cNvSpPr>
            <a:spLocks noGrp="1"/>
          </p:cNvSpPr>
          <p:nvPr>
            <p:ph type="title"/>
          </p:nvPr>
        </p:nvSpPr>
        <p:spPr/>
        <p:txBody>
          <a:bodyPr/>
          <a:lstStyle/>
          <a:p>
            <a:r>
              <a:rPr lang="en-CA" dirty="0" err="1"/>
              <a:t>Exercice</a:t>
            </a:r>
            <a:r>
              <a:rPr lang="en-CA" dirty="0"/>
              <a:t> Extra: AST</a:t>
            </a:r>
          </a:p>
        </p:txBody>
      </p:sp>
      <p:sp>
        <p:nvSpPr>
          <p:cNvPr id="3" name="Content Placeholder 2">
            <a:extLst>
              <a:ext uri="{FF2B5EF4-FFF2-40B4-BE49-F238E27FC236}">
                <a16:creationId xmlns:a16="http://schemas.microsoft.com/office/drawing/2014/main" id="{7286931F-2DE6-71F9-E196-0058A3DCF163}"/>
              </a:ext>
            </a:extLst>
          </p:cNvPr>
          <p:cNvSpPr>
            <a:spLocks noGrp="1"/>
          </p:cNvSpPr>
          <p:nvPr>
            <p:ph idx="1"/>
          </p:nvPr>
        </p:nvSpPr>
        <p:spPr/>
        <p:txBody>
          <a:bodyPr/>
          <a:lstStyle/>
          <a:p>
            <a:r>
              <a:rPr lang="en-CA" dirty="0" err="1"/>
              <a:t>Dessinez</a:t>
            </a:r>
            <a:r>
              <a:rPr lang="en-CA" dirty="0"/>
              <a:t> </a:t>
            </a:r>
            <a:r>
              <a:rPr lang="en-CA" dirty="0" err="1"/>
              <a:t>l’arbre</a:t>
            </a:r>
            <a:r>
              <a:rPr lang="en-CA" dirty="0"/>
              <a:t> pour le code </a:t>
            </a:r>
            <a:r>
              <a:rPr lang="en-CA" dirty="0" err="1"/>
              <a:t>suivant</a:t>
            </a:r>
            <a:r>
              <a:rPr lang="en-CA" dirty="0"/>
              <a:t>:</a:t>
            </a:r>
          </a:p>
        </p:txBody>
      </p:sp>
      <p:sp>
        <p:nvSpPr>
          <p:cNvPr id="5" name="TextBox 4">
            <a:extLst>
              <a:ext uri="{FF2B5EF4-FFF2-40B4-BE49-F238E27FC236}">
                <a16:creationId xmlns:a16="http://schemas.microsoft.com/office/drawing/2014/main" id="{99AD5C76-D54E-A416-1745-AB14DEDAE0EF}"/>
              </a:ext>
            </a:extLst>
          </p:cNvPr>
          <p:cNvSpPr txBox="1"/>
          <p:nvPr/>
        </p:nvSpPr>
        <p:spPr>
          <a:xfrm>
            <a:off x="1066800" y="2831240"/>
            <a:ext cx="6095114" cy="2862322"/>
          </a:xfrm>
          <a:prstGeom prst="rect">
            <a:avLst/>
          </a:prstGeom>
          <a:noFill/>
        </p:spPr>
        <p:txBody>
          <a:bodyPr wrap="square">
            <a:spAutoFit/>
          </a:bodyPr>
          <a:lstStyle/>
          <a:p>
            <a:r>
              <a:rPr lang="en-CA" b="1" dirty="0" err="1"/>
              <a:t>Algorithme</a:t>
            </a:r>
            <a:r>
              <a:rPr lang="en-CA" b="1" dirty="0"/>
              <a:t> </a:t>
            </a:r>
            <a:r>
              <a:rPr lang="en-CA" b="1" dirty="0" err="1"/>
              <a:t>d'Euclide</a:t>
            </a:r>
            <a:endParaRPr lang="en-CA" b="1" dirty="0"/>
          </a:p>
          <a:p>
            <a:endParaRPr lang="en-CA" sz="1800" b="1" dirty="0">
              <a:solidFill>
                <a:srgbClr val="0000FF"/>
              </a:solidFill>
            </a:endParaRPr>
          </a:p>
          <a:p>
            <a:r>
              <a:rPr lang="en-CA" sz="1800" b="1" dirty="0">
                <a:solidFill>
                  <a:srgbClr val="0000FF"/>
                </a:solidFill>
              </a:rPr>
              <a:t>while</a:t>
            </a:r>
            <a:r>
              <a:rPr lang="en-CA" sz="1800" b="0" dirty="0">
                <a:solidFill>
                  <a:srgbClr val="000000"/>
                </a:solidFill>
              </a:rPr>
              <a:t> </a:t>
            </a:r>
            <a:r>
              <a:rPr lang="en-CA" sz="1800" b="1" dirty="0">
                <a:solidFill>
                  <a:srgbClr val="000080"/>
                </a:solidFill>
              </a:rPr>
              <a:t>(</a:t>
            </a:r>
            <a:r>
              <a:rPr lang="en-CA" sz="1800" b="0" dirty="0">
                <a:solidFill>
                  <a:srgbClr val="000000"/>
                </a:solidFill>
              </a:rPr>
              <a:t>b </a:t>
            </a:r>
            <a:r>
              <a:rPr lang="en-CA" sz="1800" b="1" dirty="0">
                <a:solidFill>
                  <a:srgbClr val="000080"/>
                </a:solidFill>
              </a:rPr>
              <a:t>!=</a:t>
            </a:r>
            <a:r>
              <a:rPr lang="en-CA" sz="1800" b="0" dirty="0">
                <a:solidFill>
                  <a:srgbClr val="000000"/>
                </a:solidFill>
              </a:rPr>
              <a:t> </a:t>
            </a:r>
            <a:r>
              <a:rPr lang="en-CA" sz="1800" b="0" dirty="0">
                <a:solidFill>
                  <a:srgbClr val="FF8000"/>
                </a:solidFill>
              </a:rPr>
              <a:t>0</a:t>
            </a:r>
            <a:r>
              <a:rPr lang="en-CA" sz="1800" b="1" dirty="0">
                <a:solidFill>
                  <a:srgbClr val="000080"/>
                </a:solidFill>
              </a:rPr>
              <a:t>){</a:t>
            </a:r>
            <a:endParaRPr lang="en-CA" sz="1800" b="0" dirty="0">
              <a:solidFill>
                <a:srgbClr val="000000"/>
              </a:solidFill>
            </a:endParaRPr>
          </a:p>
          <a:p>
            <a:r>
              <a:rPr lang="en-CA" sz="1800" b="0" dirty="0">
                <a:solidFill>
                  <a:srgbClr val="000000"/>
                </a:solidFill>
              </a:rPr>
              <a:t>    </a:t>
            </a:r>
            <a:r>
              <a:rPr lang="en-CA" sz="1800" b="1" dirty="0">
                <a:solidFill>
                  <a:srgbClr val="0000FF"/>
                </a:solidFill>
              </a:rPr>
              <a:t>if</a:t>
            </a:r>
            <a:r>
              <a:rPr lang="en-CA" sz="1800" b="0" dirty="0">
                <a:solidFill>
                  <a:srgbClr val="000000"/>
                </a:solidFill>
              </a:rPr>
              <a:t> </a:t>
            </a:r>
            <a:r>
              <a:rPr lang="en-CA" sz="1800" b="1" dirty="0">
                <a:solidFill>
                  <a:srgbClr val="000080"/>
                </a:solidFill>
              </a:rPr>
              <a:t>(</a:t>
            </a:r>
            <a:r>
              <a:rPr lang="en-CA" sz="1800" b="0" dirty="0">
                <a:solidFill>
                  <a:srgbClr val="000000"/>
                </a:solidFill>
              </a:rPr>
              <a:t>a </a:t>
            </a:r>
            <a:r>
              <a:rPr lang="en-CA" sz="1800" b="1" dirty="0">
                <a:solidFill>
                  <a:srgbClr val="000080"/>
                </a:solidFill>
              </a:rPr>
              <a:t>&gt;</a:t>
            </a:r>
            <a:r>
              <a:rPr lang="en-CA" sz="1800" b="0" dirty="0">
                <a:solidFill>
                  <a:srgbClr val="000000"/>
                </a:solidFill>
              </a:rPr>
              <a:t> b</a:t>
            </a:r>
            <a:r>
              <a:rPr lang="en-CA" sz="1800" b="1" dirty="0">
                <a:solidFill>
                  <a:srgbClr val="000080"/>
                </a:solidFill>
              </a:rPr>
              <a:t>){</a:t>
            </a:r>
            <a:endParaRPr lang="en-CA" sz="1800" b="0" dirty="0">
              <a:solidFill>
                <a:srgbClr val="000000"/>
              </a:solidFill>
            </a:endParaRPr>
          </a:p>
          <a:p>
            <a:r>
              <a:rPr lang="en-CA" sz="1800" b="0" dirty="0">
                <a:solidFill>
                  <a:srgbClr val="000000"/>
                </a:solidFill>
              </a:rPr>
              <a:t>        a </a:t>
            </a:r>
            <a:r>
              <a:rPr lang="en-CA" sz="1800" b="1" dirty="0">
                <a:solidFill>
                  <a:srgbClr val="000080"/>
                </a:solidFill>
              </a:rPr>
              <a:t>=</a:t>
            </a:r>
            <a:r>
              <a:rPr lang="en-CA" sz="1800" b="0" dirty="0">
                <a:solidFill>
                  <a:srgbClr val="000000"/>
                </a:solidFill>
              </a:rPr>
              <a:t> a </a:t>
            </a:r>
            <a:r>
              <a:rPr lang="en-CA" sz="1800" b="1" dirty="0">
                <a:solidFill>
                  <a:srgbClr val="000080"/>
                </a:solidFill>
              </a:rPr>
              <a:t>-</a:t>
            </a:r>
            <a:r>
              <a:rPr lang="en-CA" sz="1800" b="0" dirty="0">
                <a:solidFill>
                  <a:srgbClr val="000000"/>
                </a:solidFill>
              </a:rPr>
              <a:t> b</a:t>
            </a:r>
            <a:r>
              <a:rPr lang="en-CA" sz="1800" b="1" dirty="0">
                <a:solidFill>
                  <a:srgbClr val="000080"/>
                </a:solidFill>
              </a:rPr>
              <a:t>;</a:t>
            </a:r>
            <a:endParaRPr lang="en-CA" sz="1800" b="0" dirty="0">
              <a:solidFill>
                <a:srgbClr val="000000"/>
              </a:solidFill>
            </a:endParaRPr>
          </a:p>
          <a:p>
            <a:r>
              <a:rPr lang="en-CA" sz="1800" b="0" dirty="0">
                <a:solidFill>
                  <a:srgbClr val="000000"/>
                </a:solidFill>
              </a:rPr>
              <a:t>    </a:t>
            </a:r>
            <a:r>
              <a:rPr lang="en-CA" sz="1800" b="1" dirty="0">
                <a:solidFill>
                  <a:srgbClr val="000080"/>
                </a:solidFill>
              </a:rPr>
              <a:t>}</a:t>
            </a:r>
            <a:r>
              <a:rPr lang="en-CA" sz="1800" b="1" dirty="0">
                <a:solidFill>
                  <a:srgbClr val="0000FF"/>
                </a:solidFill>
              </a:rPr>
              <a:t>else</a:t>
            </a:r>
            <a:r>
              <a:rPr lang="en-CA" sz="1800" b="1" dirty="0">
                <a:solidFill>
                  <a:srgbClr val="000080"/>
                </a:solidFill>
              </a:rPr>
              <a:t>{</a:t>
            </a:r>
            <a:endParaRPr lang="en-CA" sz="1800" b="0" dirty="0">
              <a:solidFill>
                <a:srgbClr val="000000"/>
              </a:solidFill>
            </a:endParaRPr>
          </a:p>
          <a:p>
            <a:r>
              <a:rPr lang="en-CA" sz="1800" b="0" dirty="0">
                <a:solidFill>
                  <a:srgbClr val="000000"/>
                </a:solidFill>
              </a:rPr>
              <a:t>        b </a:t>
            </a:r>
            <a:r>
              <a:rPr lang="en-CA" sz="1800" b="1" dirty="0">
                <a:solidFill>
                  <a:srgbClr val="000080"/>
                </a:solidFill>
              </a:rPr>
              <a:t>=</a:t>
            </a:r>
            <a:r>
              <a:rPr lang="en-CA" sz="1800" b="0" dirty="0">
                <a:solidFill>
                  <a:srgbClr val="000000"/>
                </a:solidFill>
              </a:rPr>
              <a:t> b </a:t>
            </a:r>
            <a:r>
              <a:rPr lang="en-CA" sz="1800" b="1" dirty="0">
                <a:solidFill>
                  <a:srgbClr val="000080"/>
                </a:solidFill>
              </a:rPr>
              <a:t>-</a:t>
            </a:r>
            <a:r>
              <a:rPr lang="en-CA" sz="1800" b="0" dirty="0">
                <a:solidFill>
                  <a:srgbClr val="000000"/>
                </a:solidFill>
              </a:rPr>
              <a:t> a</a:t>
            </a:r>
            <a:r>
              <a:rPr lang="en-CA" sz="1800" b="1" dirty="0">
                <a:solidFill>
                  <a:srgbClr val="000080"/>
                </a:solidFill>
              </a:rPr>
              <a:t>;</a:t>
            </a:r>
            <a:endParaRPr lang="en-CA" sz="1800" b="0" dirty="0">
              <a:solidFill>
                <a:srgbClr val="000000"/>
              </a:solidFill>
            </a:endParaRPr>
          </a:p>
          <a:p>
            <a:r>
              <a:rPr lang="en-CA" sz="1800" b="0" dirty="0">
                <a:solidFill>
                  <a:srgbClr val="000000"/>
                </a:solidFill>
              </a:rPr>
              <a:t>	</a:t>
            </a:r>
            <a:r>
              <a:rPr lang="en-CA" sz="1800" b="1" dirty="0">
                <a:solidFill>
                  <a:srgbClr val="000080"/>
                </a:solidFill>
              </a:rPr>
              <a:t>}</a:t>
            </a:r>
            <a:endParaRPr lang="en-CA" sz="1800" b="0" dirty="0">
              <a:solidFill>
                <a:srgbClr val="000000"/>
              </a:solidFill>
            </a:endParaRPr>
          </a:p>
          <a:p>
            <a:r>
              <a:rPr lang="en-CA" sz="1800" b="1" dirty="0">
                <a:solidFill>
                  <a:srgbClr val="000080"/>
                </a:solidFill>
              </a:rPr>
              <a:t>}</a:t>
            </a:r>
            <a:r>
              <a:rPr lang="en-CA" sz="1800" b="0" dirty="0">
                <a:solidFill>
                  <a:srgbClr val="000000"/>
                </a:solidFill>
              </a:rPr>
              <a:t>	</a:t>
            </a:r>
          </a:p>
          <a:p>
            <a:r>
              <a:rPr lang="en-CA" sz="1800" b="1" dirty="0">
                <a:solidFill>
                  <a:srgbClr val="0000FF"/>
                </a:solidFill>
              </a:rPr>
              <a:t>return</a:t>
            </a:r>
            <a:r>
              <a:rPr lang="en-CA" sz="1800" b="0" dirty="0">
                <a:solidFill>
                  <a:srgbClr val="000000"/>
                </a:solidFill>
              </a:rPr>
              <a:t> a</a:t>
            </a:r>
            <a:r>
              <a:rPr lang="en-CA" sz="1800" b="1" dirty="0">
                <a:solidFill>
                  <a:srgbClr val="000080"/>
                </a:solidFill>
              </a:rPr>
              <a:t>;</a:t>
            </a:r>
            <a:endParaRPr lang="en-CA" dirty="0"/>
          </a:p>
        </p:txBody>
      </p:sp>
    </p:spTree>
    <p:extLst>
      <p:ext uri="{BB962C8B-B14F-4D97-AF65-F5344CB8AC3E}">
        <p14:creationId xmlns:p14="http://schemas.microsoft.com/office/powerpoint/2010/main" val="364289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B6107C-002A-DD09-0E3F-CA9F10830ABE}"/>
              </a:ext>
            </a:extLst>
          </p:cNvPr>
          <p:cNvSpPr>
            <a:spLocks noGrp="1"/>
          </p:cNvSpPr>
          <p:nvPr>
            <p:ph type="title"/>
          </p:nvPr>
        </p:nvSpPr>
        <p:spPr>
          <a:xfrm>
            <a:off x="557720" y="612843"/>
            <a:ext cx="2312480" cy="1499738"/>
          </a:xfrm>
        </p:spPr>
        <p:txBody>
          <a:bodyPr anchor="b">
            <a:normAutofit/>
          </a:bodyPr>
          <a:lstStyle/>
          <a:p>
            <a:r>
              <a:rPr lang="en-CA" sz="2800"/>
              <a:t>Solution</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CA"/>
          </a:p>
        </p:txBody>
      </p:sp>
      <p:pic>
        <p:nvPicPr>
          <p:cNvPr id="5" name="Content Placeholder 4" descr="A screenshot of a computer screen&#10;&#10;AI-generated content may be incorrect.">
            <a:extLst>
              <a:ext uri="{FF2B5EF4-FFF2-40B4-BE49-F238E27FC236}">
                <a16:creationId xmlns:a16="http://schemas.microsoft.com/office/drawing/2014/main" id="{F28D67F0-B226-9A99-3857-EF04F94F89BB}"/>
              </a:ext>
            </a:extLst>
          </p:cNvPr>
          <p:cNvPicPr>
            <a:picLocks noChangeAspect="1"/>
          </p:cNvPicPr>
          <p:nvPr/>
        </p:nvPicPr>
        <p:blipFill>
          <a:blip r:embed="rId2"/>
          <a:stretch>
            <a:fillRect/>
          </a:stretch>
        </p:blipFill>
        <p:spPr>
          <a:xfrm>
            <a:off x="5395645" y="882398"/>
            <a:ext cx="4545430" cy="5121612"/>
          </a:xfrm>
          <a:prstGeom prst="rect">
            <a:avLst/>
          </a:prstGeom>
        </p:spPr>
      </p:pic>
    </p:spTree>
    <p:extLst>
      <p:ext uri="{BB962C8B-B14F-4D97-AF65-F5344CB8AC3E}">
        <p14:creationId xmlns:p14="http://schemas.microsoft.com/office/powerpoint/2010/main" val="259056452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EDBB-94D8-7B4E-8165-C76DBC15B7FE}"/>
              </a:ext>
            </a:extLst>
          </p:cNvPr>
          <p:cNvSpPr>
            <a:spLocks noGrp="1"/>
          </p:cNvSpPr>
          <p:nvPr>
            <p:ph type="title"/>
          </p:nvPr>
        </p:nvSpPr>
        <p:spPr/>
        <p:txBody>
          <a:bodyPr/>
          <a:lstStyle/>
          <a:p>
            <a:r>
              <a:rPr lang="fr-CA" dirty="0"/>
              <a:t>Kahoot</a:t>
            </a:r>
            <a:endParaRPr lang="en-CA" dirty="0"/>
          </a:p>
        </p:txBody>
      </p:sp>
      <p:sp>
        <p:nvSpPr>
          <p:cNvPr id="3" name="Content Placeholder 2">
            <a:extLst>
              <a:ext uri="{FF2B5EF4-FFF2-40B4-BE49-F238E27FC236}">
                <a16:creationId xmlns:a16="http://schemas.microsoft.com/office/drawing/2014/main" id="{79A7AD69-757F-942E-C60D-0D5B6739D001}"/>
              </a:ext>
            </a:extLst>
          </p:cNvPr>
          <p:cNvSpPr>
            <a:spLocks noGrp="1"/>
          </p:cNvSpPr>
          <p:nvPr>
            <p:ph idx="1"/>
          </p:nvPr>
        </p:nvSpPr>
        <p:spPr/>
        <p:txBody>
          <a:bodyPr/>
          <a:lstStyle/>
          <a:p>
            <a:r>
              <a:rPr lang="en-CA" dirty="0">
                <a:hlinkClick r:id="rId2"/>
              </a:rPr>
              <a:t>https://create.kahoot.it/share/enter-kahoot-title/d740c79d-ded2-41e4-b0cc-cfcf4ad497f1</a:t>
            </a:r>
            <a:r>
              <a:rPr lang="en-CA" dirty="0"/>
              <a:t> </a:t>
            </a:r>
          </a:p>
        </p:txBody>
      </p:sp>
    </p:spTree>
    <p:extLst>
      <p:ext uri="{BB962C8B-B14F-4D97-AF65-F5344CB8AC3E}">
        <p14:creationId xmlns:p14="http://schemas.microsoft.com/office/powerpoint/2010/main" val="132173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p:txBody>
          <a:bodyPr>
            <a:normAutofit/>
          </a:bodyPr>
          <a:lstStyle/>
          <a:p>
            <a:pPr algn="ctr"/>
            <a:r>
              <a:rPr lang="en-US" dirty="0" err="1"/>
              <a:t>CheckStyle</a:t>
            </a:r>
            <a:r>
              <a:rPr lang="en-US" dirty="0"/>
              <a:t> et Linting</a:t>
            </a:r>
          </a:p>
        </p:txBody>
      </p:sp>
      <p:sp>
        <p:nvSpPr>
          <p:cNvPr id="3" name="Content Placeholder 2">
            <a:extLst>
              <a:ext uri="{FF2B5EF4-FFF2-40B4-BE49-F238E27FC236}">
                <a16:creationId xmlns:a16="http://schemas.microsoft.com/office/drawing/2014/main" id="{8D22AA7D-E038-F413-B988-8D2AB9ED7E08}"/>
              </a:ext>
            </a:extLst>
          </p:cNvPr>
          <p:cNvSpPr>
            <a:spLocks noGrp="1"/>
          </p:cNvSpPr>
          <p:nvPr>
            <p:ph idx="1"/>
          </p:nvPr>
        </p:nvSpPr>
        <p:spPr/>
        <p:txBody>
          <a:bodyPr>
            <a:normAutofit/>
          </a:bodyPr>
          <a:lstStyle/>
          <a:p>
            <a:r>
              <a:rPr lang="fr-FR" sz="1800" b="1" dirty="0" err="1"/>
              <a:t>Checkstyle</a:t>
            </a:r>
            <a:r>
              <a:rPr lang="fr-FR" sz="1800" dirty="0"/>
              <a:t> est un linter qui analyse votre code et s'assure qu'il respecte certaines conventions de codage. Ces conventions peuvent inclure des règles de formatage, de nommage et de structure.</a:t>
            </a:r>
          </a:p>
          <a:p>
            <a:r>
              <a:rPr lang="fr-FR" sz="1800" b="1" dirty="0"/>
              <a:t>Pourquoi utiliser </a:t>
            </a:r>
            <a:r>
              <a:rPr lang="fr-FR" sz="1800" b="1" dirty="0" err="1"/>
              <a:t>Checkstyle</a:t>
            </a:r>
            <a:r>
              <a:rPr lang="fr-FR" sz="1800" b="1" dirty="0"/>
              <a:t> avec Maven ?</a:t>
            </a:r>
            <a:r>
              <a:rPr lang="fr-FR" sz="1800" dirty="0"/>
              <a:t> </a:t>
            </a:r>
          </a:p>
          <a:p>
            <a:pPr lvl="1"/>
            <a:r>
              <a:rPr lang="fr-FR" sz="1600" dirty="0"/>
              <a:t>En plus d'être un plugin pour l'IDE, </a:t>
            </a:r>
            <a:r>
              <a:rPr lang="fr-FR" sz="1600" b="1" dirty="0" err="1"/>
              <a:t>Checkstyle</a:t>
            </a:r>
            <a:r>
              <a:rPr lang="fr-FR" sz="1600" dirty="0"/>
              <a:t> peut être utilisé avec </a:t>
            </a:r>
            <a:r>
              <a:rPr lang="fr-FR" sz="1600" b="1" dirty="0"/>
              <a:t>Maven</a:t>
            </a:r>
            <a:r>
              <a:rPr lang="fr-FR" sz="1600" dirty="0"/>
              <a:t> pour effectuer l'analyse de code lors de la construction du projet. Cela permet de garantir la qualité du code à chaque étape du processus de construction, indépendamment de l'IDE utilisé.</a:t>
            </a:r>
          </a:p>
        </p:txBody>
      </p:sp>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10B0ADD-4753-FA97-0D08-8EAAC7800B98}"/>
              </a:ext>
            </a:extLst>
          </p:cNvPr>
          <p:cNvPicPr>
            <a:picLocks noChangeAspect="1"/>
          </p:cNvPicPr>
          <p:nvPr/>
        </p:nvPicPr>
        <p:blipFill>
          <a:blip r:embed="rId2"/>
          <a:srcRect l="7695" r="23558" b="-2"/>
          <a:stretch/>
        </p:blipFill>
        <p:spPr>
          <a:xfrm>
            <a:off x="20" y="10"/>
            <a:ext cx="6392647" cy="6857990"/>
          </a:xfrm>
          <a:prstGeom prst="rect">
            <a:avLst/>
          </a:prstGeom>
        </p:spPr>
      </p:pic>
      <p:sp>
        <p:nvSpPr>
          <p:cNvPr id="19" name="Rectangle 18">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6133C-055F-A7D5-4E97-A6AA85B800A9}"/>
              </a:ext>
            </a:extLst>
          </p:cNvPr>
          <p:cNvSpPr>
            <a:spLocks noGrp="1"/>
          </p:cNvSpPr>
          <p:nvPr>
            <p:ph type="title"/>
          </p:nvPr>
        </p:nvSpPr>
        <p:spPr>
          <a:xfrm>
            <a:off x="7064082" y="642594"/>
            <a:ext cx="4472921" cy="1371600"/>
          </a:xfrm>
        </p:spPr>
        <p:txBody>
          <a:bodyPr>
            <a:normAutofit/>
          </a:bodyPr>
          <a:lstStyle/>
          <a:p>
            <a:r>
              <a:rPr lang="en-CA"/>
              <a:t>Complexit</a:t>
            </a:r>
            <a:r>
              <a:rPr lang="fr-CA" dirty="0"/>
              <a:t>é</a:t>
            </a:r>
            <a:endParaRPr lang="en-CA" dirty="0"/>
          </a:p>
        </p:txBody>
      </p:sp>
      <p:sp>
        <p:nvSpPr>
          <p:cNvPr id="3" name="Content Placeholder 2">
            <a:extLst>
              <a:ext uri="{FF2B5EF4-FFF2-40B4-BE49-F238E27FC236}">
                <a16:creationId xmlns:a16="http://schemas.microsoft.com/office/drawing/2014/main" id="{4C3022EB-585C-6199-502F-0E8A5FB7D29E}"/>
              </a:ext>
            </a:extLst>
          </p:cNvPr>
          <p:cNvSpPr>
            <a:spLocks noGrp="1"/>
          </p:cNvSpPr>
          <p:nvPr>
            <p:ph idx="1"/>
          </p:nvPr>
        </p:nvSpPr>
        <p:spPr>
          <a:xfrm>
            <a:off x="7064082" y="2103120"/>
            <a:ext cx="4472922" cy="3931920"/>
          </a:xfrm>
        </p:spPr>
        <p:txBody>
          <a:bodyPr>
            <a:normAutofit/>
          </a:bodyPr>
          <a:lstStyle/>
          <a:p>
            <a:r>
              <a:rPr lang="fr-CA" dirty="0"/>
              <a:t>Structures de contrôle et boucles (if/</a:t>
            </a:r>
            <a:r>
              <a:rPr lang="fr-CA" dirty="0" err="1"/>
              <a:t>elif</a:t>
            </a:r>
            <a:r>
              <a:rPr lang="fr-CA" dirty="0"/>
              <a:t>/</a:t>
            </a:r>
            <a:r>
              <a:rPr lang="fr-CA" dirty="0" err="1"/>
              <a:t>else</a:t>
            </a:r>
            <a:r>
              <a:rPr lang="fr-CA" dirty="0"/>
              <a:t>, for/</a:t>
            </a:r>
            <a:r>
              <a:rPr lang="fr-CA" dirty="0" err="1"/>
              <a:t>while</a:t>
            </a:r>
            <a:r>
              <a:rPr lang="fr-CA" dirty="0"/>
              <a:t>/do..</a:t>
            </a:r>
            <a:r>
              <a:rPr lang="fr-CA" dirty="0" err="1"/>
              <a:t>while</a:t>
            </a:r>
            <a:r>
              <a:rPr lang="fr-CA" dirty="0"/>
              <a:t>) augmentent complexité</a:t>
            </a:r>
          </a:p>
          <a:p>
            <a:r>
              <a:rPr lang="en-CA" dirty="0"/>
              <a:t>Imbrication </a:t>
            </a:r>
            <a:r>
              <a:rPr lang="en-CA" dirty="0" err="1"/>
              <a:t>augmente</a:t>
            </a:r>
            <a:r>
              <a:rPr lang="en-CA" dirty="0"/>
              <a:t> complexité</a:t>
            </a:r>
          </a:p>
          <a:p>
            <a:r>
              <a:rPr lang="en-CA" dirty="0"/>
              <a:t>Pourcentage: Points/VAL_COMPL_MOY</a:t>
            </a:r>
            <a:r>
              <a:rPr lang="en-CA"/>
              <a:t>*100</a:t>
            </a:r>
            <a:endParaRPr lang="en-CA" dirty="0"/>
          </a:p>
          <a:p>
            <a:r>
              <a:rPr lang="en-CA" dirty="0"/>
              <a:t>Note: </a:t>
            </a:r>
            <a:r>
              <a:rPr lang="en-CA" dirty="0" err="1"/>
              <a:t>Méthode</a:t>
            </a:r>
            <a:r>
              <a:rPr lang="en-CA" dirty="0"/>
              <a:t> sur site INF2050 </a:t>
            </a:r>
            <a:r>
              <a:rPr lang="en-CA" dirty="0" err="1"/>
              <a:t>n’est</a:t>
            </a:r>
            <a:r>
              <a:rPr lang="en-CA" dirty="0"/>
              <a:t> pas </a:t>
            </a:r>
            <a:r>
              <a:rPr lang="en-CA" dirty="0" err="1"/>
              <a:t>assez</a:t>
            </a:r>
            <a:r>
              <a:rPr lang="en-CA" dirty="0"/>
              <a:t> </a:t>
            </a:r>
            <a:r>
              <a:rPr lang="en-CA" dirty="0" err="1"/>
              <a:t>complexe</a:t>
            </a:r>
            <a:r>
              <a:rPr lang="en-CA" dirty="0"/>
              <a:t> pour le plugin. </a:t>
            </a:r>
            <a:r>
              <a:rPr lang="en-CA" dirty="0" err="1"/>
              <a:t>Svp</a:t>
            </a:r>
            <a:r>
              <a:rPr lang="en-CA" dirty="0"/>
              <a:t> </a:t>
            </a:r>
            <a:r>
              <a:rPr lang="en-CA" dirty="0" err="1"/>
              <a:t>utilisez</a:t>
            </a:r>
            <a:r>
              <a:rPr lang="en-CA" dirty="0"/>
              <a:t> </a:t>
            </a:r>
            <a:r>
              <a:rPr lang="en-CA" dirty="0" err="1"/>
              <a:t>méthode</a:t>
            </a:r>
            <a:r>
              <a:rPr lang="en-CA" dirty="0"/>
              <a:t> sur page </a:t>
            </a:r>
            <a:r>
              <a:rPr lang="en-CA" dirty="0" err="1"/>
              <a:t>suivant</a:t>
            </a:r>
            <a:endParaRPr lang="en-CA" dirty="0"/>
          </a:p>
          <a:p>
            <a:r>
              <a:rPr lang="en-US" dirty="0">
                <a:hlinkClick r:id="rId3"/>
              </a:rPr>
              <a:t>Cognitive Complexity - A new way of measuring understandability</a:t>
            </a:r>
            <a:r>
              <a:rPr lang="en-US" dirty="0"/>
              <a:t> par G. Ann Campbell.</a:t>
            </a:r>
            <a:endParaRPr lang="en-CA" dirty="0"/>
          </a:p>
        </p:txBody>
      </p:sp>
    </p:spTree>
    <p:extLst>
      <p:ext uri="{BB962C8B-B14F-4D97-AF65-F5344CB8AC3E}">
        <p14:creationId xmlns:p14="http://schemas.microsoft.com/office/powerpoint/2010/main" val="158499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F946-C47E-228D-958A-BF525062145F}"/>
              </a:ext>
            </a:extLst>
          </p:cNvPr>
          <p:cNvSpPr>
            <a:spLocks noGrp="1"/>
          </p:cNvSpPr>
          <p:nvPr>
            <p:ph type="title"/>
          </p:nvPr>
        </p:nvSpPr>
        <p:spPr/>
        <p:txBody>
          <a:bodyPr/>
          <a:lstStyle/>
          <a:p>
            <a:r>
              <a:rPr lang="fr-CA" dirty="0"/>
              <a:t>Project </a:t>
            </a:r>
            <a:r>
              <a:rPr lang="fr-CA" dirty="0" err="1"/>
              <a:t>Meets</a:t>
            </a:r>
            <a:r>
              <a:rPr lang="fr-CA" dirty="0"/>
              <a:t> Deadline (PMD)</a:t>
            </a:r>
            <a:endParaRPr lang="en-CA" dirty="0"/>
          </a:p>
        </p:txBody>
      </p:sp>
      <p:sp>
        <p:nvSpPr>
          <p:cNvPr id="3" name="Content Placeholder 2">
            <a:extLst>
              <a:ext uri="{FF2B5EF4-FFF2-40B4-BE49-F238E27FC236}">
                <a16:creationId xmlns:a16="http://schemas.microsoft.com/office/drawing/2014/main" id="{59F1F276-D614-3B60-3A7E-9631725F7429}"/>
              </a:ext>
            </a:extLst>
          </p:cNvPr>
          <p:cNvSpPr>
            <a:spLocks noGrp="1"/>
          </p:cNvSpPr>
          <p:nvPr>
            <p:ph idx="1"/>
          </p:nvPr>
        </p:nvSpPr>
        <p:spPr/>
        <p:txBody>
          <a:bodyPr/>
          <a:lstStyle/>
          <a:p>
            <a:r>
              <a:rPr lang="fr-CA" dirty="0"/>
              <a:t>Note: Version sur site INF2050 trop ancienne, utiliser 3.26.0</a:t>
            </a:r>
          </a:p>
          <a:p>
            <a:r>
              <a:rPr lang="fr-CA" dirty="0"/>
              <a:t>PMD est un analyseur de code </a:t>
            </a:r>
            <a:r>
              <a:rPr lang="fr-CA" dirty="0" err="1"/>
              <a:t>concu</a:t>
            </a:r>
            <a:r>
              <a:rPr lang="fr-CA" dirty="0"/>
              <a:t> pour trouver les erreurs de programmations courantes (contient 400+ </a:t>
            </a:r>
            <a:r>
              <a:rPr lang="fr-CA" dirty="0" err="1"/>
              <a:t>regles</a:t>
            </a:r>
            <a:r>
              <a:rPr lang="fr-CA" dirty="0"/>
              <a:t>)</a:t>
            </a:r>
          </a:p>
          <a:p>
            <a:r>
              <a:rPr lang="fr-CA" dirty="0"/>
              <a:t>Voir Rapport dans .</a:t>
            </a:r>
            <a:r>
              <a:rPr lang="fr-CA" dirty="0" err="1"/>
              <a:t>target</a:t>
            </a:r>
            <a:r>
              <a:rPr lang="fr-CA" dirty="0"/>
              <a:t>/reports/pmd.html</a:t>
            </a:r>
          </a:p>
          <a:p>
            <a:r>
              <a:rPr lang="fr-CA" dirty="0"/>
              <a:t>Erreurs Courantes</a:t>
            </a:r>
          </a:p>
          <a:p>
            <a:pPr lvl="1"/>
            <a:r>
              <a:rPr lang="en-CA" dirty="0"/>
              <a:t>Code mort</a:t>
            </a:r>
          </a:p>
          <a:p>
            <a:pPr lvl="1"/>
            <a:r>
              <a:rPr lang="en-CA" dirty="0" err="1"/>
              <a:t>Complexité</a:t>
            </a:r>
            <a:r>
              <a:rPr lang="en-CA" dirty="0"/>
              <a:t> (Trop </a:t>
            </a:r>
            <a:r>
              <a:rPr lang="en-CA" dirty="0" err="1"/>
              <a:t>complexe</a:t>
            </a:r>
            <a:r>
              <a:rPr lang="en-CA" dirty="0"/>
              <a:t>, trop </a:t>
            </a:r>
            <a:r>
              <a:rPr lang="en-CA" dirty="0" err="1"/>
              <a:t>imbriqué</a:t>
            </a:r>
            <a:r>
              <a:rPr lang="en-CA" dirty="0"/>
              <a:t>)</a:t>
            </a:r>
          </a:p>
          <a:p>
            <a:pPr lvl="1"/>
            <a:r>
              <a:rPr lang="en-CA" dirty="0"/>
              <a:t>Performance (Algo </a:t>
            </a:r>
            <a:r>
              <a:rPr lang="en-CA" dirty="0" err="1"/>
              <a:t>inefficace</a:t>
            </a:r>
            <a:r>
              <a:rPr lang="en-CA" dirty="0"/>
              <a:t>)</a:t>
            </a:r>
          </a:p>
          <a:p>
            <a:pPr lvl="1"/>
            <a:r>
              <a:rPr lang="en-CA" dirty="0"/>
              <a:t>Style de code</a:t>
            </a:r>
          </a:p>
        </p:txBody>
      </p:sp>
    </p:spTree>
    <p:extLst>
      <p:ext uri="{BB962C8B-B14F-4D97-AF65-F5344CB8AC3E}">
        <p14:creationId xmlns:p14="http://schemas.microsoft.com/office/powerpoint/2010/main" val="234609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0CCE-7A82-6BB1-7BFE-E3CE9BA89FA6}"/>
              </a:ext>
            </a:extLst>
          </p:cNvPr>
          <p:cNvSpPr>
            <a:spLocks noGrp="1"/>
          </p:cNvSpPr>
          <p:nvPr>
            <p:ph type="title"/>
          </p:nvPr>
        </p:nvSpPr>
        <p:spPr/>
        <p:txBody>
          <a:bodyPr/>
          <a:lstStyle/>
          <a:p>
            <a:r>
              <a:rPr lang="fr-CA" dirty="0"/>
              <a:t>Méthode Extra pour Plugin Code Complexité</a:t>
            </a:r>
            <a:endParaRPr lang="en-CA" dirty="0"/>
          </a:p>
        </p:txBody>
      </p:sp>
      <p:sp>
        <p:nvSpPr>
          <p:cNvPr id="3" name="Content Placeholder 2">
            <a:extLst>
              <a:ext uri="{FF2B5EF4-FFF2-40B4-BE49-F238E27FC236}">
                <a16:creationId xmlns:a16="http://schemas.microsoft.com/office/drawing/2014/main" id="{AFC2A22A-C192-DC9E-27EE-BC0877C3BD33}"/>
              </a:ext>
            </a:extLst>
          </p:cNvPr>
          <p:cNvSpPr>
            <a:spLocks noGrp="1"/>
          </p:cNvSpPr>
          <p:nvPr>
            <p:ph sz="half" idx="1"/>
          </p:nvPr>
        </p:nvSpPr>
        <p:spPr/>
        <p:txBody>
          <a:bodyPr/>
          <a:lstStyle/>
          <a:p>
            <a:pPr marL="0" indent="0">
              <a:buNone/>
            </a:pPr>
            <a:r>
              <a:rPr lang="en-CA" dirty="0"/>
              <a:t>public static </a:t>
            </a:r>
            <a:r>
              <a:rPr lang="en-CA" dirty="0" err="1"/>
              <a:t>boolean</a:t>
            </a:r>
            <a:r>
              <a:rPr lang="en-CA" dirty="0"/>
              <a:t> test(int input) { if (input &lt; 0) { if (input % 2 == 0) { if (input % 3 == 0) { return true; } else { return false; } } else if (input % 5 == 0) { if (input % 7 == 0) { return true; } else { return false; } } } else if (input &gt; 100) { switch (input % 10) { case 1: return true; case 2: return false; case 3: return true; case 4: if (input % 3 == 0) { return false; } else { return true; } default: for (int </a:t>
            </a:r>
            <a:r>
              <a:rPr lang="en-CA" dirty="0" err="1"/>
              <a:t>i</a:t>
            </a:r>
            <a:r>
              <a:rPr lang="en-CA" dirty="0"/>
              <a:t> = 0; </a:t>
            </a:r>
            <a:r>
              <a:rPr lang="en-CA" dirty="0" err="1"/>
              <a:t>i</a:t>
            </a:r>
            <a:r>
              <a:rPr lang="en-CA" dirty="0"/>
              <a:t> &lt; input; </a:t>
            </a:r>
            <a:r>
              <a:rPr lang="en-CA" dirty="0" err="1"/>
              <a:t>i</a:t>
            </a:r>
            <a:r>
              <a:rPr lang="en-CA" dirty="0"/>
              <a:t>++) { if (</a:t>
            </a:r>
            <a:r>
              <a:rPr lang="en-CA" dirty="0" err="1"/>
              <a:t>i</a:t>
            </a:r>
            <a:r>
              <a:rPr lang="en-CA" dirty="0"/>
              <a:t> % 2 == 0) { return false; } else { return true; } } } } return false;}</a:t>
            </a:r>
          </a:p>
        </p:txBody>
      </p:sp>
      <p:sp>
        <p:nvSpPr>
          <p:cNvPr id="6" name="Content Placeholder 5">
            <a:extLst>
              <a:ext uri="{FF2B5EF4-FFF2-40B4-BE49-F238E27FC236}">
                <a16:creationId xmlns:a16="http://schemas.microsoft.com/office/drawing/2014/main" id="{DF6830C9-B354-DD98-5C51-D5E5858B2B03}"/>
              </a:ext>
            </a:extLst>
          </p:cNvPr>
          <p:cNvSpPr>
            <a:spLocks noGrp="1"/>
          </p:cNvSpPr>
          <p:nvPr>
            <p:ph sz="half" idx="2"/>
          </p:nvPr>
        </p:nvSpPr>
        <p:spPr>
          <a:xfrm>
            <a:off x="6461760" y="2103120"/>
            <a:ext cx="4663440" cy="2660377"/>
          </a:xfrm>
        </p:spPr>
        <p:txBody>
          <a:bodyPr/>
          <a:lstStyle/>
          <a:p>
            <a:pPr marL="342900" indent="-342900">
              <a:buFont typeface="+mj-lt"/>
              <a:buAutoNum type="arabicPeriod"/>
            </a:pPr>
            <a:r>
              <a:rPr lang="fr-CA" dirty="0"/>
              <a:t>Copiez et </a:t>
            </a:r>
            <a:r>
              <a:rPr lang="fr-CA" dirty="0" err="1"/>
              <a:t>lintez</a:t>
            </a:r>
            <a:r>
              <a:rPr lang="fr-CA" dirty="0"/>
              <a:t> le code</a:t>
            </a:r>
          </a:p>
          <a:p>
            <a:pPr marL="342900" indent="-342900">
              <a:buFont typeface="+mj-lt"/>
              <a:buAutoNum type="arabicPeriod"/>
            </a:pPr>
            <a:r>
              <a:rPr lang="fr-FR" dirty="0"/>
              <a:t>Observez et notez sa complexité. </a:t>
            </a:r>
          </a:p>
          <a:p>
            <a:pPr marL="342900" indent="-342900">
              <a:buFont typeface="+mj-lt"/>
              <a:buAutoNum type="arabicPeriod"/>
            </a:pPr>
            <a:r>
              <a:rPr lang="en-CA" dirty="0" err="1"/>
              <a:t>Effectuez</a:t>
            </a:r>
            <a:r>
              <a:rPr lang="en-CA" dirty="0"/>
              <a:t> un </a:t>
            </a:r>
            <a:r>
              <a:rPr lang="en-CA" dirty="0" err="1"/>
              <a:t>réusinage</a:t>
            </a:r>
            <a:r>
              <a:rPr lang="en-CA" dirty="0"/>
              <a:t> (refactoring).</a:t>
            </a:r>
          </a:p>
          <a:p>
            <a:pPr lvl="1"/>
            <a:r>
              <a:rPr lang="fr-FR" dirty="0"/>
              <a:t>L'IDE vous suggérera quelques améliorations.</a:t>
            </a:r>
          </a:p>
          <a:p>
            <a:pPr marL="342900" indent="-342900">
              <a:buFont typeface="+mj-lt"/>
              <a:buAutoNum type="arabicPeriod"/>
            </a:pPr>
            <a:r>
              <a:rPr lang="fr-FR" dirty="0"/>
              <a:t>Comparez et notez la nouvelle valeur de complexité après </a:t>
            </a:r>
            <a:r>
              <a:rPr lang="fr-FR" dirty="0" err="1"/>
              <a:t>refactoring</a:t>
            </a:r>
            <a:r>
              <a:rPr lang="fr-FR" dirty="0"/>
              <a:t>.</a:t>
            </a:r>
          </a:p>
        </p:txBody>
      </p:sp>
    </p:spTree>
    <p:extLst>
      <p:ext uri="{BB962C8B-B14F-4D97-AF65-F5344CB8AC3E}">
        <p14:creationId xmlns:p14="http://schemas.microsoft.com/office/powerpoint/2010/main" val="263977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8DE9B99-ADEF-4DA4-A716-52D0A8BE5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CA"/>
          </a:p>
        </p:txBody>
      </p:sp>
      <p:sp>
        <p:nvSpPr>
          <p:cNvPr id="29" name="Rectangle 28">
            <a:extLst>
              <a:ext uri="{FF2B5EF4-FFF2-40B4-BE49-F238E27FC236}">
                <a16:creationId xmlns:a16="http://schemas.microsoft.com/office/drawing/2014/main" id="{6E20860D-8992-496E-BC22-8450E344B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CA"/>
          </a:p>
        </p:txBody>
      </p:sp>
      <p:sp>
        <p:nvSpPr>
          <p:cNvPr id="31" name="Rectangle 30">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3" name="Rectangle 32">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CA"/>
          </a:p>
        </p:txBody>
      </p:sp>
      <p:sp>
        <p:nvSpPr>
          <p:cNvPr id="2" name="Title 1">
            <a:extLst>
              <a:ext uri="{FF2B5EF4-FFF2-40B4-BE49-F238E27FC236}">
                <a16:creationId xmlns:a16="http://schemas.microsoft.com/office/drawing/2014/main" id="{0272BF51-5D10-C684-E50F-C40E3801FAEA}"/>
              </a:ext>
            </a:extLst>
          </p:cNvPr>
          <p:cNvSpPr>
            <a:spLocks noGrp="1"/>
          </p:cNvSpPr>
          <p:nvPr>
            <p:ph type="title"/>
          </p:nvPr>
        </p:nvSpPr>
        <p:spPr>
          <a:xfrm>
            <a:off x="1175512" y="870132"/>
            <a:ext cx="9792208" cy="1527078"/>
          </a:xfrm>
        </p:spPr>
        <p:txBody>
          <a:bodyPr vert="horz" lIns="91440" tIns="45720" rIns="91440" bIns="45720" rtlCol="0" anchor="ctr">
            <a:normAutofit/>
          </a:bodyPr>
          <a:lstStyle/>
          <a:p>
            <a:r>
              <a:rPr lang="en-US" sz="4800"/>
              <a:t>Notes sur méthode</a:t>
            </a:r>
          </a:p>
        </p:txBody>
      </p:sp>
      <p:sp>
        <p:nvSpPr>
          <p:cNvPr id="7" name="Content Placeholder 6">
            <a:extLst>
              <a:ext uri="{FF2B5EF4-FFF2-40B4-BE49-F238E27FC236}">
                <a16:creationId xmlns:a16="http://schemas.microsoft.com/office/drawing/2014/main" id="{27F903BF-4C0F-1423-FE89-A0F50565807F}"/>
              </a:ext>
            </a:extLst>
          </p:cNvPr>
          <p:cNvSpPr txBox="1">
            <a:spLocks noGrp="1"/>
          </p:cNvSpPr>
          <p:nvPr>
            <p:ph sz="half" idx="1"/>
          </p:nvPr>
        </p:nvSpPr>
        <p:spPr>
          <a:xfrm>
            <a:off x="1175512" y="2557849"/>
            <a:ext cx="9792208" cy="3407862"/>
          </a:xfrm>
          <a:prstGeom prst="rect">
            <a:avLst/>
          </a:prstGeom>
        </p:spPr>
        <p:txBody>
          <a:bodyPr vert="horz" lIns="91440" tIns="45720" rIns="91440" bIns="45720" rtlCol="0">
            <a:normAutofit/>
          </a:bodyPr>
          <a:lstStyle/>
          <a:p>
            <a:pPr marL="285750">
              <a:lnSpc>
                <a:spcPct val="100000"/>
              </a:lnSpc>
            </a:pPr>
            <a:r>
              <a:rPr lang="en-US"/>
              <a:t>Code trop complexe et de mauvaise qualité</a:t>
            </a:r>
          </a:p>
          <a:p>
            <a:pPr marL="742950" lvl="1"/>
            <a:r>
              <a:rPr lang="en-US"/>
              <a:t>Trop de conditions imbriquées rendant le code difficile à comprendre et à maintenir.</a:t>
            </a:r>
          </a:p>
          <a:p>
            <a:pPr marL="742950" lvl="1"/>
            <a:r>
              <a:rPr lang="en-US"/>
              <a:t>Conditions redondantes, absence de valeur de retour par défaut, et boucle inutile</a:t>
            </a:r>
            <a:endParaRPr lang="en-US" dirty="0"/>
          </a:p>
        </p:txBody>
      </p:sp>
    </p:spTree>
    <p:extLst>
      <p:ext uri="{BB962C8B-B14F-4D97-AF65-F5344CB8AC3E}">
        <p14:creationId xmlns:p14="http://schemas.microsoft.com/office/powerpoint/2010/main" val="153611697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9480-D6DD-8F61-8C3D-6FE5DF10D25C}"/>
              </a:ext>
            </a:extLst>
          </p:cNvPr>
          <p:cNvSpPr>
            <a:spLocks noGrp="1"/>
          </p:cNvSpPr>
          <p:nvPr>
            <p:ph type="title"/>
          </p:nvPr>
        </p:nvSpPr>
        <p:spPr/>
        <p:txBody>
          <a:bodyPr/>
          <a:lstStyle/>
          <a:p>
            <a:r>
              <a:rPr lang="en-CA" dirty="0" err="1"/>
              <a:t>Exercice</a:t>
            </a:r>
            <a:r>
              <a:rPr lang="en-CA" dirty="0"/>
              <a:t> Extra: </a:t>
            </a:r>
            <a:r>
              <a:rPr lang="en-CA" dirty="0" err="1"/>
              <a:t>Complexité</a:t>
            </a:r>
            <a:r>
              <a:rPr lang="en-CA" dirty="0"/>
              <a:t> </a:t>
            </a:r>
            <a:r>
              <a:rPr lang="en-CA" dirty="0" err="1"/>
              <a:t>Cyclomatique</a:t>
            </a:r>
            <a:endParaRPr lang="en-CA" dirty="0"/>
          </a:p>
        </p:txBody>
      </p:sp>
      <p:graphicFrame>
        <p:nvGraphicFramePr>
          <p:cNvPr id="10" name="Content Placeholder 9">
            <a:extLst>
              <a:ext uri="{FF2B5EF4-FFF2-40B4-BE49-F238E27FC236}">
                <a16:creationId xmlns:a16="http://schemas.microsoft.com/office/drawing/2014/main" id="{9617F638-E5D8-9D5C-7A1A-6EA3CAF7ABAC}"/>
              </a:ext>
            </a:extLst>
          </p:cNvPr>
          <p:cNvGraphicFramePr>
            <a:graphicFrameLocks noGrp="1"/>
          </p:cNvGraphicFramePr>
          <p:nvPr>
            <p:ph idx="1"/>
            <p:extLst>
              <p:ext uri="{D42A27DB-BD31-4B8C-83A1-F6EECF244321}">
                <p14:modId xmlns:p14="http://schemas.microsoft.com/office/powerpoint/2010/main" val="1191196898"/>
              </p:ext>
            </p:extLst>
          </p:nvPr>
        </p:nvGraphicFramePr>
        <p:xfrm>
          <a:off x="1066800" y="2103120"/>
          <a:ext cx="5101771" cy="1262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DF2D321-B7E5-5C8F-FD46-024A9E1FCC9F}"/>
              </a:ext>
            </a:extLst>
          </p:cNvPr>
          <p:cNvSpPr txBox="1"/>
          <p:nvPr/>
        </p:nvSpPr>
        <p:spPr>
          <a:xfrm>
            <a:off x="1066800" y="3685395"/>
            <a:ext cx="6096000" cy="1754326"/>
          </a:xfrm>
          <a:prstGeom prst="rect">
            <a:avLst/>
          </a:prstGeom>
          <a:noFill/>
        </p:spPr>
        <p:txBody>
          <a:bodyPr wrap="square">
            <a:spAutoFit/>
          </a:bodyPr>
          <a:lstStyle/>
          <a:p>
            <a:r>
              <a:rPr lang="en-CA" b="1" dirty="0">
                <a:solidFill>
                  <a:srgbClr val="8000FF"/>
                </a:solidFill>
              </a:rPr>
              <a:t>Ex 1:</a:t>
            </a:r>
            <a:endParaRPr lang="en-CA" sz="1800" b="1" dirty="0">
              <a:solidFill>
                <a:srgbClr val="8000FF"/>
              </a:solidFill>
            </a:endParaRPr>
          </a:p>
          <a:p>
            <a:r>
              <a:rPr lang="en-CA" sz="1800" dirty="0">
                <a:solidFill>
                  <a:srgbClr val="8000FF"/>
                </a:solidFill>
              </a:rPr>
              <a:t>int</a:t>
            </a:r>
            <a:r>
              <a:rPr lang="en-CA" sz="1800" dirty="0">
                <a:solidFill>
                  <a:srgbClr val="000000"/>
                </a:solidFill>
              </a:rPr>
              <a:t> a </a:t>
            </a:r>
            <a:r>
              <a:rPr lang="en-CA" sz="1800" b="1" dirty="0">
                <a:solidFill>
                  <a:srgbClr val="000080"/>
                </a:solidFill>
              </a:rPr>
              <a:t>=</a:t>
            </a:r>
            <a:r>
              <a:rPr lang="en-CA" sz="1800" b="0" dirty="0">
                <a:solidFill>
                  <a:srgbClr val="000000"/>
                </a:solidFill>
              </a:rPr>
              <a:t> </a:t>
            </a:r>
            <a:r>
              <a:rPr lang="en-CA" sz="1800" b="0" dirty="0">
                <a:solidFill>
                  <a:srgbClr val="FF8000"/>
                </a:solidFill>
              </a:rPr>
              <a:t>10</a:t>
            </a:r>
            <a:r>
              <a:rPr lang="en-CA" sz="1800" b="1" dirty="0">
                <a:solidFill>
                  <a:srgbClr val="000080"/>
                </a:solidFill>
              </a:rPr>
              <a:t>;</a:t>
            </a:r>
            <a:endParaRPr lang="en-CA" sz="1800" b="0" dirty="0">
              <a:solidFill>
                <a:srgbClr val="000000"/>
              </a:solidFill>
            </a:endParaRPr>
          </a:p>
          <a:p>
            <a:r>
              <a:rPr lang="nn-NO" sz="1800" b="1" dirty="0">
                <a:solidFill>
                  <a:srgbClr val="0000FF"/>
                </a:solidFill>
              </a:rPr>
              <a:t>for</a:t>
            </a:r>
            <a:r>
              <a:rPr lang="nn-NO" sz="1800" b="1" dirty="0">
                <a:solidFill>
                  <a:srgbClr val="000080"/>
                </a:solidFill>
              </a:rPr>
              <a:t>(</a:t>
            </a:r>
            <a:r>
              <a:rPr lang="nn-NO" sz="1800" b="0" dirty="0">
                <a:solidFill>
                  <a:srgbClr val="8000FF"/>
                </a:solidFill>
              </a:rPr>
              <a:t>int</a:t>
            </a:r>
            <a:r>
              <a:rPr lang="nn-NO" sz="1800" b="0" dirty="0">
                <a:solidFill>
                  <a:srgbClr val="000000"/>
                </a:solidFill>
              </a:rPr>
              <a:t> i </a:t>
            </a:r>
            <a:r>
              <a:rPr lang="nn-NO" sz="1800" b="1" dirty="0">
                <a:solidFill>
                  <a:srgbClr val="000080"/>
                </a:solidFill>
              </a:rPr>
              <a:t>=</a:t>
            </a:r>
            <a:r>
              <a:rPr lang="nn-NO" sz="1800" b="0" dirty="0">
                <a:solidFill>
                  <a:srgbClr val="000000"/>
                </a:solidFill>
              </a:rPr>
              <a:t> </a:t>
            </a:r>
            <a:r>
              <a:rPr lang="nn-NO" sz="1800" b="0" dirty="0">
                <a:solidFill>
                  <a:srgbClr val="FF8000"/>
                </a:solidFill>
              </a:rPr>
              <a:t>0</a:t>
            </a:r>
            <a:r>
              <a:rPr lang="nn-NO" sz="1800" b="1" dirty="0">
                <a:solidFill>
                  <a:srgbClr val="000080"/>
                </a:solidFill>
              </a:rPr>
              <a:t>;</a:t>
            </a:r>
            <a:r>
              <a:rPr lang="nn-NO" sz="1800" b="0" dirty="0">
                <a:solidFill>
                  <a:srgbClr val="000000"/>
                </a:solidFill>
              </a:rPr>
              <a:t> i </a:t>
            </a:r>
            <a:r>
              <a:rPr lang="nn-NO" sz="1800" b="1" dirty="0">
                <a:solidFill>
                  <a:srgbClr val="000080"/>
                </a:solidFill>
              </a:rPr>
              <a:t>&lt;</a:t>
            </a:r>
            <a:r>
              <a:rPr lang="nn-NO" sz="1800" b="0" dirty="0">
                <a:solidFill>
                  <a:srgbClr val="000000"/>
                </a:solidFill>
              </a:rPr>
              <a:t> a</a:t>
            </a:r>
            <a:r>
              <a:rPr lang="nn-NO" sz="1800" b="1" dirty="0">
                <a:solidFill>
                  <a:srgbClr val="000080"/>
                </a:solidFill>
              </a:rPr>
              <a:t>;</a:t>
            </a:r>
            <a:r>
              <a:rPr lang="nn-NO" sz="1800" b="0" dirty="0">
                <a:solidFill>
                  <a:srgbClr val="000000"/>
                </a:solidFill>
              </a:rPr>
              <a:t> i</a:t>
            </a:r>
            <a:r>
              <a:rPr lang="nn-NO" sz="1800" b="1" dirty="0">
                <a:solidFill>
                  <a:srgbClr val="000080"/>
                </a:solidFill>
              </a:rPr>
              <a:t>++){</a:t>
            </a:r>
            <a:endParaRPr lang="nn-NO" sz="1800" b="0" dirty="0">
              <a:solidFill>
                <a:srgbClr val="000000"/>
              </a:solidFill>
            </a:endParaRPr>
          </a:p>
          <a:p>
            <a:r>
              <a:rPr lang="en-US" sz="1800" b="0" dirty="0">
                <a:solidFill>
                  <a:srgbClr val="000000"/>
                </a:solidFill>
              </a:rPr>
              <a:t>	</a:t>
            </a:r>
            <a:r>
              <a:rPr lang="en-US" sz="1800" b="1" dirty="0">
                <a:solidFill>
                  <a:srgbClr val="0000FF"/>
                </a:solidFill>
              </a:rPr>
              <a:t>if</a:t>
            </a:r>
            <a:r>
              <a:rPr lang="en-US" sz="1800" b="1" dirty="0">
                <a:solidFill>
                  <a:srgbClr val="000080"/>
                </a:solidFill>
              </a:rPr>
              <a:t>(</a:t>
            </a:r>
            <a:r>
              <a:rPr lang="en-US" sz="1800" b="0" dirty="0" err="1">
                <a:solidFill>
                  <a:srgbClr val="000000"/>
                </a:solidFill>
              </a:rPr>
              <a:t>i</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FF8000"/>
                </a:solidFill>
              </a:rPr>
              <a:t>2</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FF8000"/>
                </a:solidFill>
              </a:rPr>
              <a:t>0</a:t>
            </a:r>
            <a:r>
              <a:rPr lang="en-US" sz="1800" b="1" dirty="0">
                <a:solidFill>
                  <a:srgbClr val="000080"/>
                </a:solidFill>
              </a:rPr>
              <a:t>)</a:t>
            </a:r>
            <a:r>
              <a:rPr lang="en-US" sz="1800" b="0" dirty="0">
                <a:solidFill>
                  <a:srgbClr val="000000"/>
                </a:solidFill>
              </a:rPr>
              <a:t> System</a:t>
            </a:r>
            <a:r>
              <a:rPr lang="en-US" sz="1800" b="1" dirty="0">
                <a:solidFill>
                  <a:srgbClr val="000080"/>
                </a:solidFill>
              </a:rPr>
              <a:t>.</a:t>
            </a:r>
            <a:r>
              <a:rPr lang="en-US" sz="1800" b="0" dirty="0">
                <a:solidFill>
                  <a:srgbClr val="000000"/>
                </a:solidFill>
              </a:rPr>
              <a:t>out</a:t>
            </a:r>
            <a:r>
              <a:rPr lang="en-US" sz="1800" b="1" dirty="0">
                <a:solidFill>
                  <a:srgbClr val="000080"/>
                </a:solidFill>
              </a:rPr>
              <a:t>.</a:t>
            </a:r>
            <a:r>
              <a:rPr lang="en-US" sz="1800" b="0" dirty="0">
                <a:solidFill>
                  <a:srgbClr val="000000"/>
                </a:solidFill>
              </a:rPr>
              <a:t>println</a:t>
            </a:r>
            <a:r>
              <a:rPr lang="en-US" sz="1800" b="1" dirty="0">
                <a:solidFill>
                  <a:srgbClr val="000080"/>
                </a:solidFill>
              </a:rPr>
              <a:t>(</a:t>
            </a:r>
            <a:r>
              <a:rPr lang="en-US" sz="1800" b="0" dirty="0">
                <a:solidFill>
                  <a:srgbClr val="808080"/>
                </a:solidFill>
              </a:rPr>
              <a:t>"Paire"</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1" dirty="0">
                <a:solidFill>
                  <a:srgbClr val="0000FF"/>
                </a:solidFill>
              </a:rPr>
              <a:t>else</a:t>
            </a:r>
            <a:r>
              <a:rPr lang="en-US" sz="1800" b="0" dirty="0">
                <a:solidFill>
                  <a:srgbClr val="000000"/>
                </a:solidFill>
              </a:rPr>
              <a:t> System</a:t>
            </a:r>
            <a:r>
              <a:rPr lang="en-US" sz="1800" b="1" dirty="0">
                <a:solidFill>
                  <a:srgbClr val="000080"/>
                </a:solidFill>
              </a:rPr>
              <a:t>.</a:t>
            </a:r>
            <a:r>
              <a:rPr lang="en-US" sz="1800" b="0" dirty="0">
                <a:solidFill>
                  <a:srgbClr val="000000"/>
                </a:solidFill>
              </a:rPr>
              <a:t>out</a:t>
            </a:r>
            <a:r>
              <a:rPr lang="en-US" sz="1800" b="1" dirty="0">
                <a:solidFill>
                  <a:srgbClr val="000080"/>
                </a:solidFill>
              </a:rPr>
              <a:t>.</a:t>
            </a:r>
            <a:r>
              <a:rPr lang="en-US" sz="1800" b="0" dirty="0">
                <a:solidFill>
                  <a:srgbClr val="000000"/>
                </a:solidFill>
              </a:rPr>
              <a:t>println</a:t>
            </a:r>
            <a:r>
              <a:rPr lang="en-US" sz="1800" b="1" dirty="0">
                <a:solidFill>
                  <a:srgbClr val="000080"/>
                </a:solidFill>
              </a:rPr>
              <a:t>(</a:t>
            </a:r>
            <a:r>
              <a:rPr lang="en-US" sz="1800" b="0" dirty="0">
                <a:solidFill>
                  <a:srgbClr val="808080"/>
                </a:solidFill>
              </a:rPr>
              <a:t>"</a:t>
            </a:r>
            <a:r>
              <a:rPr lang="en-US" sz="1800" b="0" dirty="0" err="1">
                <a:solidFill>
                  <a:srgbClr val="808080"/>
                </a:solidFill>
              </a:rPr>
              <a:t>Impaire</a:t>
            </a:r>
            <a:r>
              <a:rPr lang="en-US" sz="1800" b="0" dirty="0">
                <a:solidFill>
                  <a:srgbClr val="808080"/>
                </a:solidFill>
              </a:rPr>
              <a:t>"</a:t>
            </a:r>
            <a:r>
              <a:rPr lang="en-US" sz="1800" b="1" dirty="0">
                <a:solidFill>
                  <a:srgbClr val="000080"/>
                </a:solidFill>
              </a:rPr>
              <a:t>);</a:t>
            </a:r>
            <a:r>
              <a:rPr lang="en-US" sz="1800" b="0" dirty="0">
                <a:solidFill>
                  <a:srgbClr val="000000"/>
                </a:solidFill>
              </a:rPr>
              <a:t> </a:t>
            </a:r>
          </a:p>
          <a:p>
            <a:r>
              <a:rPr lang="en-CA" sz="1800" b="1" dirty="0">
                <a:solidFill>
                  <a:srgbClr val="000080"/>
                </a:solidFill>
              </a:rPr>
              <a:t>}</a:t>
            </a:r>
            <a:endParaRPr lang="en-CA" dirty="0"/>
          </a:p>
        </p:txBody>
      </p:sp>
      <p:sp>
        <p:nvSpPr>
          <p:cNvPr id="8" name="TextBox 7">
            <a:extLst>
              <a:ext uri="{FF2B5EF4-FFF2-40B4-BE49-F238E27FC236}">
                <a16:creationId xmlns:a16="http://schemas.microsoft.com/office/drawing/2014/main" id="{65906EA5-F608-098D-8EB0-3BA939CD71F1}"/>
              </a:ext>
            </a:extLst>
          </p:cNvPr>
          <p:cNvSpPr txBox="1"/>
          <p:nvPr/>
        </p:nvSpPr>
        <p:spPr>
          <a:xfrm>
            <a:off x="6538686" y="2342716"/>
            <a:ext cx="6096000" cy="3416320"/>
          </a:xfrm>
          <a:prstGeom prst="rect">
            <a:avLst/>
          </a:prstGeom>
          <a:noFill/>
        </p:spPr>
        <p:txBody>
          <a:bodyPr wrap="square">
            <a:spAutoFit/>
          </a:bodyPr>
          <a:lstStyle/>
          <a:p>
            <a:r>
              <a:rPr lang="fr-FR" sz="1800" b="1" dirty="0">
                <a:solidFill>
                  <a:srgbClr val="8000FF"/>
                </a:solidFill>
              </a:rPr>
              <a:t>Ex 2:</a:t>
            </a:r>
          </a:p>
          <a:p>
            <a:r>
              <a:rPr lang="fr-FR" sz="1800" dirty="0" err="1">
                <a:solidFill>
                  <a:srgbClr val="8000FF"/>
                </a:solidFill>
              </a:rPr>
              <a:t>void</a:t>
            </a:r>
            <a:r>
              <a:rPr lang="fr-FR" sz="1800" dirty="0">
                <a:solidFill>
                  <a:srgbClr val="000000"/>
                </a:solidFill>
              </a:rPr>
              <a:t> </a:t>
            </a:r>
            <a:r>
              <a:rPr lang="fr-FR" sz="1800" dirty="0" err="1">
                <a:solidFill>
                  <a:srgbClr val="000000"/>
                </a:solidFill>
              </a:rPr>
              <a:t>bubbleSort</a:t>
            </a:r>
            <a:r>
              <a:rPr lang="fr-FR" sz="1800" b="1" dirty="0">
                <a:solidFill>
                  <a:srgbClr val="000080"/>
                </a:solidFill>
              </a:rPr>
              <a:t>(</a:t>
            </a:r>
            <a:r>
              <a:rPr lang="fr-FR" sz="1800" b="0" dirty="0" err="1">
                <a:solidFill>
                  <a:srgbClr val="8000FF"/>
                </a:solidFill>
              </a:rPr>
              <a:t>int</a:t>
            </a:r>
            <a:r>
              <a:rPr lang="fr-FR" sz="1800" b="0" dirty="0">
                <a:solidFill>
                  <a:srgbClr val="000000"/>
                </a:solidFill>
              </a:rPr>
              <a:t> </a:t>
            </a:r>
            <a:r>
              <a:rPr lang="fr-FR" sz="1800" b="0" dirty="0" err="1">
                <a:solidFill>
                  <a:srgbClr val="000000"/>
                </a:solidFill>
              </a:rPr>
              <a:t>arr</a:t>
            </a:r>
            <a:r>
              <a:rPr lang="fr-FR" sz="1800" b="1" dirty="0">
                <a:solidFill>
                  <a:srgbClr val="000080"/>
                </a:solidFill>
              </a:rPr>
              <a:t>[],</a:t>
            </a:r>
            <a:r>
              <a:rPr lang="fr-FR" sz="1800" b="0" dirty="0">
                <a:solidFill>
                  <a:srgbClr val="000000"/>
                </a:solidFill>
              </a:rPr>
              <a:t> </a:t>
            </a:r>
            <a:r>
              <a:rPr lang="fr-FR" sz="1800" b="0" dirty="0" err="1">
                <a:solidFill>
                  <a:srgbClr val="8000FF"/>
                </a:solidFill>
              </a:rPr>
              <a:t>int</a:t>
            </a:r>
            <a:r>
              <a:rPr lang="fr-FR" sz="1800" b="0" dirty="0">
                <a:solidFill>
                  <a:srgbClr val="000000"/>
                </a:solidFill>
              </a:rPr>
              <a:t> longueur</a:t>
            </a:r>
            <a:r>
              <a:rPr lang="fr-FR" sz="1800" b="1" dirty="0">
                <a:solidFill>
                  <a:srgbClr val="000080"/>
                </a:solidFill>
              </a:rPr>
              <a:t>){</a:t>
            </a:r>
            <a:endParaRPr lang="fr-FR" sz="1800" b="0" dirty="0">
              <a:solidFill>
                <a:srgbClr val="000000"/>
              </a:solidFill>
            </a:endParaRPr>
          </a:p>
          <a:p>
            <a:r>
              <a:rPr lang="nn-NO" sz="1800" b="0" dirty="0">
                <a:solidFill>
                  <a:srgbClr val="000000"/>
                </a:solidFill>
              </a:rPr>
              <a:t>        </a:t>
            </a:r>
            <a:r>
              <a:rPr lang="nn-NO" sz="1800" b="1" dirty="0">
                <a:solidFill>
                  <a:srgbClr val="0000FF"/>
                </a:solidFill>
              </a:rPr>
              <a:t>for</a:t>
            </a:r>
            <a:r>
              <a:rPr lang="nn-NO" sz="1800" b="0" dirty="0">
                <a:solidFill>
                  <a:srgbClr val="000000"/>
                </a:solidFill>
              </a:rPr>
              <a:t> </a:t>
            </a:r>
            <a:r>
              <a:rPr lang="nn-NO" sz="1800" b="1" dirty="0">
                <a:solidFill>
                  <a:srgbClr val="000080"/>
                </a:solidFill>
              </a:rPr>
              <a:t>(</a:t>
            </a:r>
            <a:r>
              <a:rPr lang="nn-NO" sz="1800" b="0" dirty="0">
                <a:solidFill>
                  <a:srgbClr val="8000FF"/>
                </a:solidFill>
              </a:rPr>
              <a:t>int</a:t>
            </a:r>
            <a:r>
              <a:rPr lang="nn-NO" sz="1800" b="0" dirty="0">
                <a:solidFill>
                  <a:srgbClr val="000000"/>
                </a:solidFill>
              </a:rPr>
              <a:t> i </a:t>
            </a:r>
            <a:r>
              <a:rPr lang="nn-NO" sz="1800" b="1" dirty="0">
                <a:solidFill>
                  <a:srgbClr val="000080"/>
                </a:solidFill>
              </a:rPr>
              <a:t>=</a:t>
            </a:r>
            <a:r>
              <a:rPr lang="nn-NO" sz="1800" b="0" dirty="0">
                <a:solidFill>
                  <a:srgbClr val="000000"/>
                </a:solidFill>
              </a:rPr>
              <a:t> </a:t>
            </a:r>
            <a:r>
              <a:rPr lang="nn-NO" sz="1800" b="0" dirty="0">
                <a:solidFill>
                  <a:srgbClr val="FF8000"/>
                </a:solidFill>
              </a:rPr>
              <a:t>0</a:t>
            </a:r>
            <a:r>
              <a:rPr lang="nn-NO" sz="1800" b="1" dirty="0">
                <a:solidFill>
                  <a:srgbClr val="000080"/>
                </a:solidFill>
              </a:rPr>
              <a:t>;</a:t>
            </a:r>
            <a:r>
              <a:rPr lang="nn-NO" sz="1800" b="0" dirty="0">
                <a:solidFill>
                  <a:srgbClr val="000000"/>
                </a:solidFill>
              </a:rPr>
              <a:t> i </a:t>
            </a:r>
            <a:r>
              <a:rPr lang="nn-NO" sz="1800" b="1" dirty="0">
                <a:solidFill>
                  <a:srgbClr val="000080"/>
                </a:solidFill>
              </a:rPr>
              <a:t>&lt;</a:t>
            </a:r>
            <a:r>
              <a:rPr lang="nn-NO" sz="1800" b="0" dirty="0">
                <a:solidFill>
                  <a:srgbClr val="000000"/>
                </a:solidFill>
              </a:rPr>
              <a:t> longueur </a:t>
            </a:r>
            <a:r>
              <a:rPr lang="nn-NO" sz="1800" b="1" dirty="0">
                <a:solidFill>
                  <a:srgbClr val="000080"/>
                </a:solidFill>
              </a:rPr>
              <a:t>-</a:t>
            </a:r>
            <a:r>
              <a:rPr lang="nn-NO" sz="1800" b="0" dirty="0">
                <a:solidFill>
                  <a:srgbClr val="000000"/>
                </a:solidFill>
              </a:rPr>
              <a:t> </a:t>
            </a:r>
            <a:r>
              <a:rPr lang="nn-NO" sz="1800" b="0" dirty="0">
                <a:solidFill>
                  <a:srgbClr val="FF8000"/>
                </a:solidFill>
              </a:rPr>
              <a:t>1</a:t>
            </a:r>
            <a:r>
              <a:rPr lang="nn-NO" sz="1800" b="1" dirty="0">
                <a:solidFill>
                  <a:srgbClr val="000080"/>
                </a:solidFill>
              </a:rPr>
              <a:t>;</a:t>
            </a:r>
            <a:r>
              <a:rPr lang="nn-NO" sz="1800" b="0" dirty="0">
                <a:solidFill>
                  <a:srgbClr val="000000"/>
                </a:solidFill>
              </a:rPr>
              <a:t> i</a:t>
            </a:r>
            <a:r>
              <a:rPr lang="nn-NO" sz="1800" b="1" dirty="0">
                <a:solidFill>
                  <a:srgbClr val="000080"/>
                </a:solidFill>
              </a:rPr>
              <a:t>++)</a:t>
            </a:r>
            <a:r>
              <a:rPr lang="nn-NO" sz="1800" b="0" dirty="0">
                <a:solidFill>
                  <a:srgbClr val="000000"/>
                </a:solidFill>
              </a:rPr>
              <a:t> </a:t>
            </a:r>
            <a:r>
              <a:rPr lang="nn-NO" sz="1800" b="1" dirty="0">
                <a:solidFill>
                  <a:srgbClr val="000080"/>
                </a:solidFill>
              </a:rPr>
              <a:t>{</a:t>
            </a:r>
            <a:endParaRPr lang="nn-NO" sz="1800" b="0" dirty="0">
              <a:solidFill>
                <a:srgbClr val="000000"/>
              </a:solidFill>
            </a:endParaRPr>
          </a:p>
          <a:p>
            <a:r>
              <a:rPr lang="fr-FR" sz="1800" b="0" dirty="0">
                <a:solidFill>
                  <a:srgbClr val="000000"/>
                </a:solidFill>
              </a:rPr>
              <a:t>            </a:t>
            </a:r>
            <a:r>
              <a:rPr lang="fr-FR" sz="1800" b="1" dirty="0">
                <a:solidFill>
                  <a:srgbClr val="0000FF"/>
                </a:solidFill>
              </a:rPr>
              <a:t>for</a:t>
            </a:r>
            <a:r>
              <a:rPr lang="fr-FR" sz="1800" b="0" dirty="0">
                <a:solidFill>
                  <a:srgbClr val="000000"/>
                </a:solidFill>
              </a:rPr>
              <a:t> </a:t>
            </a:r>
            <a:r>
              <a:rPr lang="fr-FR" sz="1800" b="1" dirty="0">
                <a:solidFill>
                  <a:srgbClr val="000080"/>
                </a:solidFill>
              </a:rPr>
              <a:t>(</a:t>
            </a:r>
            <a:r>
              <a:rPr lang="fr-FR" sz="1800" b="0" dirty="0" err="1">
                <a:solidFill>
                  <a:srgbClr val="8000FF"/>
                </a:solidFill>
              </a:rPr>
              <a:t>int</a:t>
            </a:r>
            <a:r>
              <a:rPr lang="fr-FR" sz="1800" b="0" dirty="0">
                <a:solidFill>
                  <a:srgbClr val="000000"/>
                </a:solidFill>
              </a:rPr>
              <a:t> j </a:t>
            </a:r>
            <a:r>
              <a:rPr lang="fr-FR" sz="1800" b="1" dirty="0">
                <a:solidFill>
                  <a:srgbClr val="000080"/>
                </a:solidFill>
              </a:rPr>
              <a:t>=</a:t>
            </a:r>
            <a:r>
              <a:rPr lang="fr-FR" sz="1800" b="0" dirty="0">
                <a:solidFill>
                  <a:srgbClr val="000000"/>
                </a:solidFill>
              </a:rPr>
              <a:t> </a:t>
            </a:r>
            <a:r>
              <a:rPr lang="fr-FR" sz="1800" b="0" dirty="0">
                <a:solidFill>
                  <a:srgbClr val="FF8000"/>
                </a:solidFill>
              </a:rPr>
              <a:t>0</a:t>
            </a:r>
            <a:r>
              <a:rPr lang="fr-FR" sz="1800" b="1" dirty="0">
                <a:solidFill>
                  <a:srgbClr val="000080"/>
                </a:solidFill>
              </a:rPr>
              <a:t>;</a:t>
            </a:r>
            <a:r>
              <a:rPr lang="fr-FR" sz="1800" b="0" dirty="0">
                <a:solidFill>
                  <a:srgbClr val="000000"/>
                </a:solidFill>
              </a:rPr>
              <a:t> j </a:t>
            </a:r>
            <a:r>
              <a:rPr lang="fr-FR" sz="1800" b="1" dirty="0">
                <a:solidFill>
                  <a:srgbClr val="000080"/>
                </a:solidFill>
              </a:rPr>
              <a:t>&lt;</a:t>
            </a:r>
            <a:r>
              <a:rPr lang="fr-FR" sz="1800" b="0" dirty="0">
                <a:solidFill>
                  <a:srgbClr val="000000"/>
                </a:solidFill>
              </a:rPr>
              <a:t> longueur </a:t>
            </a:r>
            <a:r>
              <a:rPr lang="fr-FR" sz="1800" b="1" dirty="0">
                <a:solidFill>
                  <a:srgbClr val="000080"/>
                </a:solidFill>
              </a:rPr>
              <a:t>-</a:t>
            </a:r>
            <a:r>
              <a:rPr lang="fr-FR" sz="1800" b="0" dirty="0">
                <a:solidFill>
                  <a:srgbClr val="000000"/>
                </a:solidFill>
              </a:rPr>
              <a:t> i </a:t>
            </a:r>
            <a:r>
              <a:rPr lang="fr-FR" sz="1800" b="1" dirty="0">
                <a:solidFill>
                  <a:srgbClr val="000080"/>
                </a:solidFill>
              </a:rPr>
              <a:t>-</a:t>
            </a:r>
            <a:r>
              <a:rPr lang="fr-FR" sz="1800" b="0" dirty="0">
                <a:solidFill>
                  <a:srgbClr val="000000"/>
                </a:solidFill>
              </a:rPr>
              <a:t> </a:t>
            </a:r>
            <a:r>
              <a:rPr lang="fr-FR" sz="1800" b="0" dirty="0">
                <a:solidFill>
                  <a:srgbClr val="FF8000"/>
                </a:solidFill>
              </a:rPr>
              <a:t>1</a:t>
            </a:r>
            <a:r>
              <a:rPr lang="fr-FR" sz="1800" b="1" dirty="0">
                <a:solidFill>
                  <a:srgbClr val="000080"/>
                </a:solidFill>
              </a:rPr>
              <a:t>;</a:t>
            </a:r>
            <a:r>
              <a:rPr lang="fr-FR" sz="1800" b="0" dirty="0">
                <a:solidFill>
                  <a:srgbClr val="000000"/>
                </a:solidFill>
              </a:rPr>
              <a:t> j</a:t>
            </a:r>
            <a:r>
              <a:rPr lang="fr-FR" sz="1800" b="1" dirty="0">
                <a:solidFill>
                  <a:srgbClr val="000080"/>
                </a:solidFill>
              </a:rPr>
              <a:t>++)</a:t>
            </a:r>
            <a:r>
              <a:rPr lang="fr-FR" sz="1800" b="0" dirty="0">
                <a:solidFill>
                  <a:srgbClr val="000000"/>
                </a:solidFill>
              </a:rPr>
              <a:t> </a:t>
            </a:r>
            <a:r>
              <a:rPr lang="fr-FR" sz="1800" b="1" dirty="0">
                <a:solidFill>
                  <a:srgbClr val="000080"/>
                </a:solidFill>
              </a:rPr>
              <a:t>{</a:t>
            </a:r>
            <a:endParaRPr lang="fr-FR" sz="1800" b="0" dirty="0">
              <a:solidFill>
                <a:srgbClr val="000000"/>
              </a:solidFill>
            </a:endParaRPr>
          </a:p>
          <a:p>
            <a:r>
              <a:rPr lang="en-US" sz="1800" b="0" dirty="0">
                <a:solidFill>
                  <a:srgbClr val="000000"/>
                </a:solidFill>
              </a:rPr>
              <a:t>                </a:t>
            </a:r>
            <a:r>
              <a:rPr lang="en-US" sz="1800" b="1" dirty="0">
                <a:solidFill>
                  <a:srgbClr val="0000FF"/>
                </a:solidFill>
              </a:rPr>
              <a:t>if</a:t>
            </a:r>
            <a:r>
              <a:rPr lang="en-US" sz="1800" b="0" dirty="0">
                <a:solidFill>
                  <a:srgbClr val="000000"/>
                </a:solidFill>
              </a:rPr>
              <a:t> </a:t>
            </a:r>
            <a:r>
              <a:rPr lang="en-US" sz="1800" b="1" dirty="0">
                <a:solidFill>
                  <a:srgbClr val="000080"/>
                </a:solidFill>
              </a:rPr>
              <a:t>(</a:t>
            </a:r>
            <a:r>
              <a:rPr lang="en-US" sz="1800" b="0" dirty="0" err="1">
                <a:solidFill>
                  <a:srgbClr val="000000"/>
                </a:solidFill>
              </a:rPr>
              <a:t>arr</a:t>
            </a:r>
            <a:r>
              <a:rPr lang="en-US" sz="1800" b="1" dirty="0">
                <a:solidFill>
                  <a:srgbClr val="000080"/>
                </a:solidFill>
              </a:rPr>
              <a:t>[</a:t>
            </a:r>
            <a:r>
              <a:rPr lang="en-US" sz="1800" b="0" dirty="0">
                <a:solidFill>
                  <a:srgbClr val="000000"/>
                </a:solidFill>
              </a:rPr>
              <a:t>j</a:t>
            </a:r>
            <a:r>
              <a:rPr lang="en-US" sz="1800" b="1" dirty="0">
                <a:solidFill>
                  <a:srgbClr val="000080"/>
                </a:solidFill>
              </a:rPr>
              <a:t>]</a:t>
            </a:r>
            <a:r>
              <a:rPr lang="en-US" sz="1800" b="0" dirty="0">
                <a:solidFill>
                  <a:srgbClr val="000000"/>
                </a:solidFill>
              </a:rPr>
              <a:t> </a:t>
            </a:r>
            <a:r>
              <a:rPr lang="en-US" sz="1800" b="1" dirty="0">
                <a:solidFill>
                  <a:srgbClr val="000080"/>
                </a:solidFill>
              </a:rPr>
              <a:t>&gt;</a:t>
            </a:r>
            <a:r>
              <a:rPr lang="en-US" sz="1800" b="0" dirty="0">
                <a:solidFill>
                  <a:srgbClr val="000000"/>
                </a:solidFill>
              </a:rPr>
              <a:t> </a:t>
            </a:r>
            <a:r>
              <a:rPr lang="en-US" sz="1800" b="0" dirty="0" err="1">
                <a:solidFill>
                  <a:srgbClr val="000000"/>
                </a:solidFill>
              </a:rPr>
              <a:t>arr</a:t>
            </a:r>
            <a:r>
              <a:rPr lang="en-US" sz="1800" b="1" dirty="0">
                <a:solidFill>
                  <a:srgbClr val="000080"/>
                </a:solidFill>
              </a:rPr>
              <a:t>[</a:t>
            </a:r>
            <a:r>
              <a:rPr lang="en-US" sz="1800" b="0" dirty="0">
                <a:solidFill>
                  <a:srgbClr val="000000"/>
                </a:solidFill>
              </a:rPr>
              <a:t>j </a:t>
            </a:r>
            <a:r>
              <a:rPr lang="en-US" sz="1800" b="1" dirty="0">
                <a:solidFill>
                  <a:srgbClr val="000080"/>
                </a:solidFill>
              </a:rPr>
              <a:t>+</a:t>
            </a:r>
            <a:r>
              <a:rPr lang="en-US" sz="1800" b="0" dirty="0">
                <a:solidFill>
                  <a:srgbClr val="000000"/>
                </a:solidFill>
              </a:rPr>
              <a:t> </a:t>
            </a:r>
            <a:r>
              <a:rPr lang="en-US" sz="1800" b="0" dirty="0">
                <a:solidFill>
                  <a:srgbClr val="FF8000"/>
                </a:solidFill>
              </a:rPr>
              <a:t>1</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CA" sz="1800" b="0" dirty="0">
                <a:solidFill>
                  <a:srgbClr val="000000"/>
                </a:solidFill>
              </a:rPr>
              <a:t>                    </a:t>
            </a:r>
            <a:r>
              <a:rPr lang="en-CA" sz="1800" b="0" dirty="0">
                <a:solidFill>
                  <a:srgbClr val="8000FF"/>
                </a:solidFill>
              </a:rPr>
              <a:t>int</a:t>
            </a:r>
            <a:r>
              <a:rPr lang="en-CA" sz="1800" b="0" dirty="0">
                <a:solidFill>
                  <a:srgbClr val="000000"/>
                </a:solidFill>
              </a:rPr>
              <a:t> temp </a:t>
            </a:r>
            <a:r>
              <a:rPr lang="en-CA" sz="1800" b="1" dirty="0">
                <a:solidFill>
                  <a:srgbClr val="000080"/>
                </a:solidFill>
              </a:rPr>
              <a:t>=</a:t>
            </a:r>
            <a:r>
              <a:rPr lang="en-CA" sz="1800" b="0" dirty="0">
                <a:solidFill>
                  <a:srgbClr val="000000"/>
                </a:solidFill>
              </a:rPr>
              <a:t> </a:t>
            </a:r>
            <a:r>
              <a:rPr lang="en-CA" sz="1800" b="0" dirty="0" err="1">
                <a:solidFill>
                  <a:srgbClr val="000000"/>
                </a:solidFill>
              </a:rPr>
              <a:t>arr</a:t>
            </a:r>
            <a:r>
              <a:rPr lang="en-CA" sz="1800" b="1" dirty="0">
                <a:solidFill>
                  <a:srgbClr val="000080"/>
                </a:solidFill>
              </a:rPr>
              <a:t>[</a:t>
            </a:r>
            <a:r>
              <a:rPr lang="en-CA" sz="1800" b="0" dirty="0">
                <a:solidFill>
                  <a:srgbClr val="000000"/>
                </a:solidFill>
              </a:rPr>
              <a:t>j</a:t>
            </a:r>
            <a:r>
              <a:rPr lang="en-CA" sz="1800" b="1" dirty="0">
                <a:solidFill>
                  <a:srgbClr val="000080"/>
                </a:solidFill>
              </a:rPr>
              <a:t>];</a:t>
            </a:r>
            <a:endParaRPr lang="en-CA" sz="1800" b="0" dirty="0">
              <a:solidFill>
                <a:srgbClr val="000000"/>
              </a:solidFill>
            </a:endParaRPr>
          </a:p>
          <a:p>
            <a:r>
              <a:rPr lang="sv-SE" sz="1800" b="0" dirty="0">
                <a:solidFill>
                  <a:srgbClr val="000000"/>
                </a:solidFill>
              </a:rPr>
              <a:t>                    arr</a:t>
            </a:r>
            <a:r>
              <a:rPr lang="sv-SE" sz="1800" b="1" dirty="0">
                <a:solidFill>
                  <a:srgbClr val="000080"/>
                </a:solidFill>
              </a:rPr>
              <a:t>[</a:t>
            </a:r>
            <a:r>
              <a:rPr lang="sv-SE" sz="1800" b="0" dirty="0">
                <a:solidFill>
                  <a:srgbClr val="000000"/>
                </a:solidFill>
              </a:rPr>
              <a:t>j</a:t>
            </a:r>
            <a:r>
              <a:rPr lang="sv-SE" sz="1800" b="1" dirty="0">
                <a:solidFill>
                  <a:srgbClr val="000080"/>
                </a:solidFill>
              </a:rPr>
              <a:t>]</a:t>
            </a:r>
            <a:r>
              <a:rPr lang="sv-SE" sz="1800" b="0" dirty="0">
                <a:solidFill>
                  <a:srgbClr val="000000"/>
                </a:solidFill>
              </a:rPr>
              <a:t> </a:t>
            </a:r>
            <a:r>
              <a:rPr lang="sv-SE" sz="1800" b="1" dirty="0">
                <a:solidFill>
                  <a:srgbClr val="000080"/>
                </a:solidFill>
              </a:rPr>
              <a:t>=</a:t>
            </a:r>
            <a:r>
              <a:rPr lang="sv-SE" sz="1800" b="0" dirty="0">
                <a:solidFill>
                  <a:srgbClr val="000000"/>
                </a:solidFill>
              </a:rPr>
              <a:t> arr</a:t>
            </a:r>
            <a:r>
              <a:rPr lang="sv-SE" sz="1800" b="1" dirty="0">
                <a:solidFill>
                  <a:srgbClr val="000080"/>
                </a:solidFill>
              </a:rPr>
              <a:t>[</a:t>
            </a:r>
            <a:r>
              <a:rPr lang="sv-SE" sz="1800" b="0" dirty="0">
                <a:solidFill>
                  <a:srgbClr val="000000"/>
                </a:solidFill>
              </a:rPr>
              <a:t>j </a:t>
            </a:r>
            <a:r>
              <a:rPr lang="sv-SE" sz="1800" b="1" dirty="0">
                <a:solidFill>
                  <a:srgbClr val="000080"/>
                </a:solidFill>
              </a:rPr>
              <a:t>+</a:t>
            </a:r>
            <a:r>
              <a:rPr lang="sv-SE" sz="1800" b="0" dirty="0">
                <a:solidFill>
                  <a:srgbClr val="000000"/>
                </a:solidFill>
              </a:rPr>
              <a:t> </a:t>
            </a:r>
            <a:r>
              <a:rPr lang="sv-SE" sz="1800" b="0" dirty="0">
                <a:solidFill>
                  <a:srgbClr val="FF8000"/>
                </a:solidFill>
              </a:rPr>
              <a:t>1</a:t>
            </a:r>
            <a:r>
              <a:rPr lang="sv-SE" sz="1800" b="1" dirty="0">
                <a:solidFill>
                  <a:srgbClr val="000080"/>
                </a:solidFill>
              </a:rPr>
              <a:t>];</a:t>
            </a:r>
            <a:endParaRPr lang="sv-SE" sz="1800" b="0" dirty="0">
              <a:solidFill>
                <a:srgbClr val="000000"/>
              </a:solidFill>
            </a:endParaRPr>
          </a:p>
          <a:p>
            <a:r>
              <a:rPr lang="en-CA" sz="1800" b="0" dirty="0">
                <a:solidFill>
                  <a:srgbClr val="000000"/>
                </a:solidFill>
              </a:rPr>
              <a:t>                    </a:t>
            </a:r>
            <a:r>
              <a:rPr lang="en-CA" sz="1800" b="0" dirty="0" err="1">
                <a:solidFill>
                  <a:srgbClr val="000000"/>
                </a:solidFill>
              </a:rPr>
              <a:t>arr</a:t>
            </a:r>
            <a:r>
              <a:rPr lang="en-CA" sz="1800" b="1" dirty="0">
                <a:solidFill>
                  <a:srgbClr val="000080"/>
                </a:solidFill>
              </a:rPr>
              <a:t>[</a:t>
            </a:r>
            <a:r>
              <a:rPr lang="en-CA" sz="1800" b="0" dirty="0">
                <a:solidFill>
                  <a:srgbClr val="000000"/>
                </a:solidFill>
              </a:rPr>
              <a:t>j </a:t>
            </a:r>
            <a:r>
              <a:rPr lang="en-CA" sz="1800" b="1" dirty="0">
                <a:solidFill>
                  <a:srgbClr val="000080"/>
                </a:solidFill>
              </a:rPr>
              <a:t>+</a:t>
            </a:r>
            <a:r>
              <a:rPr lang="en-CA" sz="1800" b="0" dirty="0">
                <a:solidFill>
                  <a:srgbClr val="000000"/>
                </a:solidFill>
              </a:rPr>
              <a:t> </a:t>
            </a:r>
            <a:r>
              <a:rPr lang="en-CA" sz="1800" b="0" dirty="0">
                <a:solidFill>
                  <a:srgbClr val="FF8000"/>
                </a:solidFill>
              </a:rPr>
              <a:t>1</a:t>
            </a:r>
            <a:r>
              <a:rPr lang="en-CA" sz="1800" b="1" dirty="0">
                <a:solidFill>
                  <a:srgbClr val="000080"/>
                </a:solidFill>
              </a:rPr>
              <a:t>]</a:t>
            </a:r>
            <a:r>
              <a:rPr lang="en-CA" sz="1800" b="0" dirty="0">
                <a:solidFill>
                  <a:srgbClr val="000000"/>
                </a:solidFill>
              </a:rPr>
              <a:t> </a:t>
            </a:r>
            <a:r>
              <a:rPr lang="en-CA" sz="1800" b="1" dirty="0">
                <a:solidFill>
                  <a:srgbClr val="000080"/>
                </a:solidFill>
              </a:rPr>
              <a:t>=</a:t>
            </a:r>
            <a:r>
              <a:rPr lang="en-CA" sz="1800" b="0" dirty="0">
                <a:solidFill>
                  <a:srgbClr val="000000"/>
                </a:solidFill>
              </a:rPr>
              <a:t> temp</a:t>
            </a:r>
            <a:r>
              <a:rPr lang="en-CA" sz="1800" b="1" dirty="0">
                <a:solidFill>
                  <a:srgbClr val="000080"/>
                </a:solidFill>
              </a:rPr>
              <a:t>;</a:t>
            </a:r>
            <a:endParaRPr lang="en-CA" sz="1800" b="0" dirty="0">
              <a:solidFill>
                <a:srgbClr val="000000"/>
              </a:solidFill>
            </a:endParaRPr>
          </a:p>
          <a:p>
            <a:r>
              <a:rPr lang="en-CA" sz="1800" b="0" dirty="0">
                <a:solidFill>
                  <a:srgbClr val="000000"/>
                </a:solidFill>
              </a:rPr>
              <a:t>                </a:t>
            </a:r>
            <a:r>
              <a:rPr lang="en-CA" sz="1800" b="1" dirty="0">
                <a:solidFill>
                  <a:srgbClr val="000080"/>
                </a:solidFill>
              </a:rPr>
              <a:t>}</a:t>
            </a:r>
            <a:endParaRPr lang="en-CA" sz="1800" b="0" dirty="0">
              <a:solidFill>
                <a:srgbClr val="000000"/>
              </a:solidFill>
            </a:endParaRPr>
          </a:p>
          <a:p>
            <a:r>
              <a:rPr lang="en-CA" sz="1800" b="0" dirty="0">
                <a:solidFill>
                  <a:srgbClr val="000000"/>
                </a:solidFill>
              </a:rPr>
              <a:t>            </a:t>
            </a:r>
            <a:r>
              <a:rPr lang="en-CA" sz="1800" b="1" dirty="0">
                <a:solidFill>
                  <a:srgbClr val="000080"/>
                </a:solidFill>
              </a:rPr>
              <a:t>}</a:t>
            </a:r>
            <a:endParaRPr lang="en-CA" sz="1800" b="0" dirty="0">
              <a:solidFill>
                <a:srgbClr val="000000"/>
              </a:solidFill>
            </a:endParaRPr>
          </a:p>
          <a:p>
            <a:r>
              <a:rPr lang="en-CA" sz="1800" b="0" dirty="0">
                <a:solidFill>
                  <a:srgbClr val="000000"/>
                </a:solidFill>
              </a:rPr>
              <a:t>        </a:t>
            </a:r>
            <a:r>
              <a:rPr lang="en-CA" sz="1800" b="1" dirty="0">
                <a:solidFill>
                  <a:srgbClr val="000080"/>
                </a:solidFill>
              </a:rPr>
              <a:t>}</a:t>
            </a:r>
            <a:endParaRPr lang="en-CA" sz="1800" b="0" dirty="0">
              <a:solidFill>
                <a:srgbClr val="000000"/>
              </a:solidFill>
            </a:endParaRPr>
          </a:p>
          <a:p>
            <a:r>
              <a:rPr lang="en-CA" sz="1800" b="0" dirty="0">
                <a:solidFill>
                  <a:srgbClr val="000000"/>
                </a:solidFill>
              </a:rPr>
              <a:t>    </a:t>
            </a:r>
            <a:r>
              <a:rPr lang="en-CA" sz="1800" b="1" dirty="0">
                <a:solidFill>
                  <a:srgbClr val="000080"/>
                </a:solidFill>
              </a:rPr>
              <a:t>}</a:t>
            </a:r>
            <a:endParaRPr lang="en-CA" dirty="0"/>
          </a:p>
        </p:txBody>
      </p:sp>
    </p:spTree>
    <p:extLst>
      <p:ext uri="{BB962C8B-B14F-4D97-AF65-F5344CB8AC3E}">
        <p14:creationId xmlns:p14="http://schemas.microsoft.com/office/powerpoint/2010/main" val="110520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EF3C0-3B55-D509-F384-BACCD832AF6B}"/>
              </a:ext>
            </a:extLst>
          </p:cNvPr>
          <p:cNvSpPr>
            <a:spLocks noGrp="1"/>
          </p:cNvSpPr>
          <p:nvPr>
            <p:ph type="title"/>
          </p:nvPr>
        </p:nvSpPr>
        <p:spPr>
          <a:xfrm>
            <a:off x="557720" y="612843"/>
            <a:ext cx="2312480" cy="1499738"/>
          </a:xfrm>
        </p:spPr>
        <p:txBody>
          <a:bodyPr anchor="b">
            <a:normAutofit/>
          </a:bodyPr>
          <a:lstStyle/>
          <a:p>
            <a:r>
              <a:rPr lang="fr-CA" sz="2800"/>
              <a:t>Solution Ex 1</a:t>
            </a:r>
            <a:endParaRPr lang="en-CA" sz="28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66E553-A638-C148-83A0-4390891C7A56}"/>
                  </a:ext>
                </a:extLst>
              </p:cNvPr>
              <p:cNvSpPr>
                <a:spLocks noGrp="1"/>
              </p:cNvSpPr>
              <p:nvPr>
                <p:ph idx="1"/>
              </p:nvPr>
            </p:nvSpPr>
            <p:spPr>
              <a:xfrm>
                <a:off x="557720" y="2149813"/>
                <a:ext cx="2312479" cy="3854197"/>
              </a:xfrm>
            </p:spPr>
            <p:txBody>
              <a:bodyPr>
                <a:normAutofit/>
              </a:bodyPr>
              <a:lstStyle/>
              <a:p>
                <a14:m>
                  <m:oMath xmlns:m="http://schemas.openxmlformats.org/officeDocument/2006/math">
                    <m:r>
                      <a:rPr lang="en-CA" sz="1400" b="0" i="1">
                        <a:solidFill>
                          <a:schemeClr val="tx1">
                            <a:lumMod val="85000"/>
                            <a:lumOff val="15000"/>
                          </a:schemeClr>
                        </a:solidFill>
                        <a:latin typeface="Cambria Math" panose="02040503050406030204" pitchFamily="18" charset="0"/>
                      </a:rPr>
                      <m:t>𝐶</m:t>
                    </m:r>
                    <m:r>
                      <a:rPr lang="en-CA" sz="1400" b="0" i="1">
                        <a:solidFill>
                          <a:schemeClr val="tx1">
                            <a:lumMod val="85000"/>
                            <a:lumOff val="15000"/>
                          </a:schemeClr>
                        </a:solidFill>
                        <a:latin typeface="Cambria Math" panose="02040503050406030204" pitchFamily="18" charset="0"/>
                      </a:rPr>
                      <m:t>=</m:t>
                    </m:r>
                    <m:r>
                      <a:rPr lang="en-CA" sz="1400" b="0" i="1">
                        <a:solidFill>
                          <a:schemeClr val="tx1">
                            <a:lumMod val="85000"/>
                            <a:lumOff val="15000"/>
                          </a:schemeClr>
                        </a:solidFill>
                        <a:latin typeface="Cambria Math" panose="02040503050406030204" pitchFamily="18" charset="0"/>
                      </a:rPr>
                      <m:t>𝐸</m:t>
                    </m:r>
                    <m:r>
                      <a:rPr lang="en-CA" sz="1400" b="0" i="1">
                        <a:solidFill>
                          <a:schemeClr val="tx1">
                            <a:lumMod val="85000"/>
                            <a:lumOff val="15000"/>
                          </a:schemeClr>
                        </a:solidFill>
                        <a:latin typeface="Cambria Math" panose="02040503050406030204" pitchFamily="18" charset="0"/>
                      </a:rPr>
                      <m:t>−</m:t>
                    </m:r>
                    <m:r>
                      <a:rPr lang="en-CA" sz="1400" b="0" i="1">
                        <a:solidFill>
                          <a:schemeClr val="tx1">
                            <a:lumMod val="85000"/>
                            <a:lumOff val="15000"/>
                          </a:schemeClr>
                        </a:solidFill>
                        <a:latin typeface="Cambria Math" panose="02040503050406030204" pitchFamily="18" charset="0"/>
                      </a:rPr>
                      <m:t>𝑁</m:t>
                    </m:r>
                    <m:r>
                      <a:rPr lang="en-CA" sz="1400" b="0" i="1">
                        <a:solidFill>
                          <a:schemeClr val="tx1">
                            <a:lumMod val="85000"/>
                            <a:lumOff val="15000"/>
                          </a:schemeClr>
                        </a:solidFill>
                        <a:latin typeface="Cambria Math" panose="02040503050406030204" pitchFamily="18" charset="0"/>
                      </a:rPr>
                      <m:t>+2</m:t>
                    </m:r>
                    <m:r>
                      <a:rPr lang="en-CA" sz="1400" b="0" i="1">
                        <a:solidFill>
                          <a:schemeClr val="tx1">
                            <a:lumMod val="85000"/>
                            <a:lumOff val="15000"/>
                          </a:schemeClr>
                        </a:solidFill>
                        <a:latin typeface="Cambria Math" panose="02040503050406030204" pitchFamily="18" charset="0"/>
                      </a:rPr>
                      <m:t>𝑃</m:t>
                    </m:r>
                  </m:oMath>
                </a14:m>
                <a:endParaRPr lang="en-CA" sz="1400" b="0">
                  <a:solidFill>
                    <a:schemeClr val="tx1">
                      <a:lumMod val="85000"/>
                      <a:lumOff val="15000"/>
                    </a:schemeClr>
                  </a:solidFill>
                </a:endParaRPr>
              </a:p>
              <a:p>
                <a14:m>
                  <m:oMath xmlns:m="http://schemas.openxmlformats.org/officeDocument/2006/math">
                    <m:r>
                      <a:rPr lang="en-CA" sz="1400" b="0" i="1">
                        <a:solidFill>
                          <a:schemeClr val="tx1">
                            <a:lumMod val="85000"/>
                            <a:lumOff val="15000"/>
                          </a:schemeClr>
                        </a:solidFill>
                        <a:latin typeface="Cambria Math" panose="02040503050406030204" pitchFamily="18" charset="0"/>
                      </a:rPr>
                      <m:t>𝐶</m:t>
                    </m:r>
                    <m:r>
                      <a:rPr lang="en-CA" sz="1400" b="0" i="1">
                        <a:solidFill>
                          <a:schemeClr val="tx1">
                            <a:lumMod val="85000"/>
                            <a:lumOff val="15000"/>
                          </a:schemeClr>
                        </a:solidFill>
                        <a:latin typeface="Cambria Math" panose="02040503050406030204" pitchFamily="18" charset="0"/>
                      </a:rPr>
                      <m:t>=9−8+2=3</m:t>
                    </m:r>
                  </m:oMath>
                </a14:m>
                <a:endParaRPr lang="en-CA" sz="1400">
                  <a:solidFill>
                    <a:schemeClr val="tx1">
                      <a:lumMod val="85000"/>
                      <a:lumOff val="15000"/>
                    </a:schemeClr>
                  </a:solidFill>
                </a:endParaRPr>
              </a:p>
            </p:txBody>
          </p:sp>
        </mc:Choice>
        <mc:Fallback xmlns="">
          <p:sp>
            <p:nvSpPr>
              <p:cNvPr id="3" name="Content Placeholder 2">
                <a:extLst>
                  <a:ext uri="{FF2B5EF4-FFF2-40B4-BE49-F238E27FC236}">
                    <a16:creationId xmlns:a16="http://schemas.microsoft.com/office/drawing/2014/main" id="{3E66E553-A638-C148-83A0-4390891C7A56}"/>
                  </a:ext>
                </a:extLst>
              </p:cNvPr>
              <p:cNvSpPr>
                <a:spLocks noGrp="1" noRot="1" noChangeAspect="1" noMove="1" noResize="1" noEditPoints="1" noAdjustHandles="1" noChangeArrowheads="1" noChangeShapeType="1" noTextEdit="1"/>
              </p:cNvSpPr>
              <p:nvPr>
                <p:ph idx="1"/>
              </p:nvPr>
            </p:nvSpPr>
            <p:spPr>
              <a:xfrm>
                <a:off x="557720" y="2149813"/>
                <a:ext cx="2312479" cy="3854197"/>
              </a:xfrm>
              <a:blipFill>
                <a:blip r:embed="rId3"/>
                <a:stretch>
                  <a:fillRect l="-526"/>
                </a:stretch>
              </a:blipFill>
            </p:spPr>
            <p:txBody>
              <a:bodyPr/>
              <a:lstStyle/>
              <a:p>
                <a:r>
                  <a:rPr lang="en-CA">
                    <a:noFill/>
                  </a:rPr>
                  <a:t> </a:t>
                </a:r>
              </a:p>
            </p:txBody>
          </p:sp>
        </mc:Fallback>
      </mc:AlternateContent>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CA"/>
          </a:p>
        </p:txBody>
      </p:sp>
      <p:pic>
        <p:nvPicPr>
          <p:cNvPr id="7" name="Picture 6">
            <a:extLst>
              <a:ext uri="{FF2B5EF4-FFF2-40B4-BE49-F238E27FC236}">
                <a16:creationId xmlns:a16="http://schemas.microsoft.com/office/drawing/2014/main" id="{7D99A994-FC97-FE76-8771-6BFF5D9A4F3E}"/>
              </a:ext>
            </a:extLst>
          </p:cNvPr>
          <p:cNvPicPr>
            <a:picLocks noChangeAspect="1"/>
          </p:cNvPicPr>
          <p:nvPr/>
        </p:nvPicPr>
        <p:blipFill>
          <a:blip r:embed="rId4"/>
          <a:stretch>
            <a:fillRect/>
          </a:stretch>
        </p:blipFill>
        <p:spPr>
          <a:xfrm>
            <a:off x="5088203" y="882398"/>
            <a:ext cx="5160314" cy="5121612"/>
          </a:xfrm>
          <a:prstGeom prst="rect">
            <a:avLst/>
          </a:prstGeom>
        </p:spPr>
      </p:pic>
    </p:spTree>
    <p:extLst>
      <p:ext uri="{BB962C8B-B14F-4D97-AF65-F5344CB8AC3E}">
        <p14:creationId xmlns:p14="http://schemas.microsoft.com/office/powerpoint/2010/main" val="127591261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9A59B3F-A63D-F02B-38AF-F9E11D9BBC1D}"/>
              </a:ext>
            </a:extLst>
          </p:cNvPr>
          <p:cNvPicPr>
            <a:picLocks noChangeAspect="1"/>
          </p:cNvPicPr>
          <p:nvPr/>
        </p:nvPicPr>
        <p:blipFill>
          <a:blip r:embed="rId3"/>
          <a:stretch>
            <a:fillRect/>
          </a:stretch>
        </p:blipFill>
        <p:spPr>
          <a:xfrm>
            <a:off x="727654" y="832329"/>
            <a:ext cx="5367165" cy="5206149"/>
          </a:xfrm>
          <a:prstGeom prst="rect">
            <a:avLst/>
          </a:prstGeom>
        </p:spPr>
      </p:pic>
      <p:sp>
        <p:nvSpPr>
          <p:cNvPr id="19" name="Rectangle 18">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85AEB6-7B1C-1439-BB0C-4606E4D35F58}"/>
              </a:ext>
            </a:extLst>
          </p:cNvPr>
          <p:cNvSpPr>
            <a:spLocks noGrp="1"/>
          </p:cNvSpPr>
          <p:nvPr>
            <p:ph type="title"/>
          </p:nvPr>
        </p:nvSpPr>
        <p:spPr>
          <a:xfrm>
            <a:off x="7064082" y="642594"/>
            <a:ext cx="4472921" cy="1371600"/>
          </a:xfrm>
        </p:spPr>
        <p:txBody>
          <a:bodyPr>
            <a:normAutofit/>
          </a:bodyPr>
          <a:lstStyle/>
          <a:p>
            <a:r>
              <a:rPr lang="en-CA" dirty="0"/>
              <a:t>Solution Ex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C45A1E-50BD-2FFD-A2B2-C08A6CA84CA7}"/>
                  </a:ext>
                </a:extLst>
              </p:cNvPr>
              <p:cNvSpPr>
                <a:spLocks noGrp="1"/>
              </p:cNvSpPr>
              <p:nvPr>
                <p:ph idx="1"/>
              </p:nvPr>
            </p:nvSpPr>
            <p:spPr>
              <a:xfrm>
                <a:off x="7064082" y="2103120"/>
                <a:ext cx="4472922" cy="3931920"/>
              </a:xfrm>
            </p:spPr>
            <p:txBody>
              <a:bodyPr>
                <a:normAutofit/>
              </a:bodyPr>
              <a:lstStyle/>
              <a:p>
                <a14:m>
                  <m:oMath xmlns:m="http://schemas.openxmlformats.org/officeDocument/2006/math">
                    <m:r>
                      <a:rPr lang="en-CA" b="0" i="1" smtClean="0">
                        <a:latin typeface="Cambria Math" panose="02040503050406030204" pitchFamily="18" charset="0"/>
                      </a:rPr>
                      <m:t>𝐶</m:t>
                    </m:r>
                    <m:r>
                      <a:rPr lang="en-CA" b="0" i="1" smtClean="0">
                        <a:latin typeface="Cambria Math" panose="02040503050406030204" pitchFamily="18" charset="0"/>
                      </a:rPr>
                      <m:t>=</m:t>
                    </m:r>
                    <m:r>
                      <a:rPr lang="en-CA" b="0" i="1" smtClean="0">
                        <a:latin typeface="Cambria Math" panose="02040503050406030204" pitchFamily="18" charset="0"/>
                      </a:rPr>
                      <m:t>𝐸</m:t>
                    </m:r>
                    <m:r>
                      <a:rPr lang="en-CA" b="0" i="1" smtClean="0">
                        <a:latin typeface="Cambria Math" panose="02040503050406030204" pitchFamily="18" charset="0"/>
                      </a:rPr>
                      <m:t>−</m:t>
                    </m:r>
                    <m:r>
                      <a:rPr lang="en-CA" b="0" i="1" smtClean="0">
                        <a:latin typeface="Cambria Math" panose="02040503050406030204" pitchFamily="18" charset="0"/>
                      </a:rPr>
                      <m:t>𝑁</m:t>
                    </m:r>
                    <m:r>
                      <a:rPr lang="en-CA" b="0" i="1" smtClean="0">
                        <a:latin typeface="Cambria Math" panose="02040503050406030204" pitchFamily="18" charset="0"/>
                      </a:rPr>
                      <m:t>+2</m:t>
                    </m:r>
                    <m:r>
                      <a:rPr lang="en-CA" b="0" i="1" smtClean="0">
                        <a:latin typeface="Cambria Math" panose="02040503050406030204" pitchFamily="18" charset="0"/>
                      </a:rPr>
                      <m:t>𝑃</m:t>
                    </m:r>
                  </m:oMath>
                </a14:m>
                <a:endParaRPr lang="en-CA" b="0" dirty="0"/>
              </a:p>
              <a:p>
                <a14:m>
                  <m:oMath xmlns:m="http://schemas.openxmlformats.org/officeDocument/2006/math">
                    <m:r>
                      <a:rPr lang="en-CA" b="0" i="1" smtClean="0">
                        <a:latin typeface="Cambria Math" panose="02040503050406030204" pitchFamily="18" charset="0"/>
                      </a:rPr>
                      <m:t>𝐶</m:t>
                    </m:r>
                    <m:r>
                      <a:rPr lang="en-CA" b="0" i="1" smtClean="0">
                        <a:latin typeface="Cambria Math" panose="02040503050406030204" pitchFamily="18" charset="0"/>
                      </a:rPr>
                      <m:t>=12−10+2=4</m:t>
                    </m:r>
                  </m:oMath>
                </a14:m>
                <a:endParaRPr lang="en-CA" dirty="0"/>
              </a:p>
              <a:p>
                <a:r>
                  <a:rPr lang="fr-FR" dirty="0"/>
                  <a:t>Vous avez peut-être réalisé qu’il y a plusieurs façons de dessiner le graphe. Vous pouvez dessiner d’autres nœuds (nom de méthode, fin, etc.), mais vous devez avoir la même complexité cyclomatique.</a:t>
                </a:r>
              </a:p>
              <a:p>
                <a:pPr lvl="1"/>
                <a:r>
                  <a:rPr lang="fr-FR" dirty="0"/>
                  <a:t>Ajout de nœuds ne changera pas le nombre de chemins indépendants.</a:t>
                </a:r>
                <a:endParaRPr lang="en-CA" dirty="0"/>
              </a:p>
            </p:txBody>
          </p:sp>
        </mc:Choice>
        <mc:Fallback xmlns="">
          <p:sp>
            <p:nvSpPr>
              <p:cNvPr id="3" name="Content Placeholder 2">
                <a:extLst>
                  <a:ext uri="{FF2B5EF4-FFF2-40B4-BE49-F238E27FC236}">
                    <a16:creationId xmlns:a16="http://schemas.microsoft.com/office/drawing/2014/main" id="{E1C45A1E-50BD-2FFD-A2B2-C08A6CA84CA7}"/>
                  </a:ext>
                </a:extLst>
              </p:cNvPr>
              <p:cNvSpPr>
                <a:spLocks noGrp="1" noRot="1" noChangeAspect="1" noMove="1" noResize="1" noEditPoints="1" noAdjustHandles="1" noChangeArrowheads="1" noChangeShapeType="1" noTextEdit="1"/>
              </p:cNvSpPr>
              <p:nvPr>
                <p:ph idx="1"/>
              </p:nvPr>
            </p:nvSpPr>
            <p:spPr>
              <a:xfrm>
                <a:off x="7064082" y="2103120"/>
                <a:ext cx="4472922" cy="3931920"/>
              </a:xfrm>
              <a:blipFill>
                <a:blip r:embed="rId4"/>
                <a:stretch>
                  <a:fillRect l="-409" r="-1362"/>
                </a:stretch>
              </a:blipFill>
            </p:spPr>
            <p:txBody>
              <a:bodyPr/>
              <a:lstStyle/>
              <a:p>
                <a:r>
                  <a:rPr lang="en-CA">
                    <a:noFill/>
                  </a:rPr>
                  <a:t> </a:t>
                </a:r>
              </a:p>
            </p:txBody>
          </p:sp>
        </mc:Fallback>
      </mc:AlternateContent>
    </p:spTree>
    <p:extLst>
      <p:ext uri="{BB962C8B-B14F-4D97-AF65-F5344CB8AC3E}">
        <p14:creationId xmlns:p14="http://schemas.microsoft.com/office/powerpoint/2010/main" val="301423427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{164A6932-297D-437D-8B26-79E7A818228A}tf56219246_win32</Template>
  <TotalTime>1590</TotalTime>
  <Words>980</Words>
  <Application>Microsoft Office PowerPoint</Application>
  <PresentationFormat>Widescreen</PresentationFormat>
  <Paragraphs>91</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Avenir Next LT Pro</vt:lpstr>
      <vt:lpstr>Avenir Next LT Pro Light</vt:lpstr>
      <vt:lpstr>Cambria Math</vt:lpstr>
      <vt:lpstr>Garamond</vt:lpstr>
      <vt:lpstr>SavonVTI</vt:lpstr>
      <vt:lpstr>INF2050 Lab 8</vt:lpstr>
      <vt:lpstr>CheckStyle et Linting</vt:lpstr>
      <vt:lpstr>Complexité</vt:lpstr>
      <vt:lpstr>Project Meets Deadline (PMD)</vt:lpstr>
      <vt:lpstr>Méthode Extra pour Plugin Code Complexité</vt:lpstr>
      <vt:lpstr>Notes sur méthode</vt:lpstr>
      <vt:lpstr>Exercice Extra: Complexité Cyclomatique</vt:lpstr>
      <vt:lpstr>Solution Ex 1</vt:lpstr>
      <vt:lpstr>Solution Ex 2</vt:lpstr>
      <vt:lpstr>Exercice Extra: AST</vt:lpstr>
      <vt:lpstr>Solution</vt:lpstr>
      <vt:lpstr>Kahoot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Fam</dc:creator>
  <cp:lastModifiedBy>George Fam</cp:lastModifiedBy>
  <cp:revision>7</cp:revision>
  <dcterms:created xsi:type="dcterms:W3CDTF">2025-03-10T03:48:38Z</dcterms:created>
  <dcterms:modified xsi:type="dcterms:W3CDTF">2025-03-14T18:04:43Z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