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89" r:id="rId4"/>
    <p:sldId id="428" r:id="rId5"/>
    <p:sldId id="487" r:id="rId7"/>
    <p:sldId id="501" r:id="rId8"/>
    <p:sldId id="500" r:id="rId9"/>
    <p:sldId id="509" r:id="rId10"/>
    <p:sldId id="511" r:id="rId11"/>
    <p:sldId id="512" r:id="rId12"/>
    <p:sldId id="513" r:id="rId13"/>
    <p:sldId id="514" r:id="rId14"/>
    <p:sldId id="386" r:id="rId15"/>
  </p:sldIdLst>
  <p:sldSz cx="9144000" cy="5143500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4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39" d="100"/>
          <a:sy n="139" d="100"/>
        </p:scale>
        <p:origin x="-798" y="-96"/>
      </p:cViewPr>
      <p:guideLst>
        <p:guide orient="horz" pos="1624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CF6539-FAA4-4463-980A-3BF1DB775B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>
              <a:spcBef>
                <a:spcPct val="30000"/>
              </a:spcBef>
            </a:pPr>
            <a:r>
              <a:rPr lang="zh-CN" altLang="en-US" sz="1200" dirty="0"/>
              <a:t>单击此处编辑母版文本样式</a:t>
            </a:r>
            <a:endParaRPr lang="zh-CN" altLang="en-US" sz="1200" dirty="0"/>
          </a:p>
          <a:p>
            <a:pPr lvl="0">
              <a:spcBef>
                <a:spcPct val="30000"/>
              </a:spcBef>
            </a:pPr>
            <a:r>
              <a:rPr lang="zh-CN" altLang="en-US" sz="1200" dirty="0"/>
              <a:t>第二级</a:t>
            </a:r>
            <a:endParaRPr lang="zh-CN" altLang="en-US" sz="1200" dirty="0"/>
          </a:p>
          <a:p>
            <a:pPr lvl="0">
              <a:spcBef>
                <a:spcPct val="30000"/>
              </a:spcBef>
            </a:pPr>
            <a:r>
              <a:rPr lang="zh-CN" altLang="en-US" sz="1200" dirty="0"/>
              <a:t>第三级</a:t>
            </a:r>
            <a:endParaRPr lang="zh-CN" altLang="en-US" sz="1200" dirty="0"/>
          </a:p>
          <a:p>
            <a:pPr lvl="0">
              <a:spcBef>
                <a:spcPct val="30000"/>
              </a:spcBef>
            </a:pPr>
            <a:r>
              <a:rPr lang="zh-CN" altLang="en-US" sz="1200" dirty="0"/>
              <a:t>第四级</a:t>
            </a:r>
            <a:endParaRPr lang="zh-CN" altLang="en-US" sz="1200" dirty="0"/>
          </a:p>
          <a:p>
            <a:pPr lvl="0">
              <a:spcBef>
                <a:spcPct val="30000"/>
              </a:spcBef>
            </a:pPr>
            <a:r>
              <a:rPr lang="zh-CN" altLang="en-US" sz="1200" dirty="0"/>
              <a:t>第五级</a:t>
            </a:r>
            <a:endParaRPr lang="zh-CN" altLang="en-US" dirty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Picture 3" descr="C:\Users\yyyy\Desktop\辅助图形2.png"/>
          <p:cNvPicPr>
            <a:picLocks noChangeAspect="1"/>
          </p:cNvPicPr>
          <p:nvPr/>
        </p:nvPicPr>
        <p:blipFill>
          <a:blip r:embed="rId1"/>
          <a:srcRect l="-2089" t="-4311" r="37743" b="52155"/>
          <a:stretch>
            <a:fillRect/>
          </a:stretch>
        </p:blipFill>
        <p:spPr>
          <a:xfrm>
            <a:off x="4368800" y="3155950"/>
            <a:ext cx="4775200" cy="198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8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642938"/>
            <a:ext cx="112395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itle 4"/>
          <p:cNvSpPr>
            <a:spLocks noGrp="1"/>
          </p:cNvSpPr>
          <p:nvPr>
            <p:ph type="ctrTitle"/>
          </p:nvPr>
        </p:nvSpPr>
        <p:spPr>
          <a:xfrm>
            <a:off x="1861820" y="1635760"/>
            <a:ext cx="5269865" cy="645160"/>
          </a:xfrm>
        </p:spPr>
        <p:txBody>
          <a:bodyPr wrap="square" lIns="91440" tIns="45720" rIns="91440" bIns="45720" anchor="b">
            <a:spAutoFit/>
            <a:scene3d>
              <a:camera prst="orthographicFront"/>
              <a:lightRig rig="threePt" dir="t"/>
            </a:scene3d>
          </a:bodyPr>
          <a:p>
            <a:pPr marL="0" indent="0" algn="l" eaLnBrk="1" fontAlgn="base" hangingPunct="1">
              <a:buClrTx/>
              <a:buSzTx/>
              <a:buFontTx/>
            </a:pPr>
            <a:r>
              <a:rPr lang="zh-CN" sz="36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可配置的板卡测试模块</a:t>
            </a:r>
            <a:endParaRPr lang="zh-CN" sz="3600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9" name="Text Placeholder 10"/>
          <p:cNvSpPr>
            <a:spLocks noGrp="1" noChangeArrowheads="1"/>
          </p:cNvSpPr>
          <p:nvPr>
            <p:ph type="dt" sz="half" idx="10"/>
          </p:nvPr>
        </p:nvSpPr>
        <p:spPr>
          <a:xfrm>
            <a:off x="620713" y="3155950"/>
            <a:ext cx="1527175" cy="64452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0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4101" name="Picture 3" descr="C:\Users\yyyy\Desktop\辅助图形2.png"/>
          <p:cNvPicPr>
            <a:picLocks noChangeAspect="1"/>
          </p:cNvPicPr>
          <p:nvPr/>
        </p:nvPicPr>
        <p:blipFill>
          <a:blip r:embed="rId1"/>
          <a:srcRect l="-2089" t="-4311" r="37743" b="52155"/>
          <a:stretch>
            <a:fillRect/>
          </a:stretch>
        </p:blipFill>
        <p:spPr>
          <a:xfrm>
            <a:off x="4365625" y="3155950"/>
            <a:ext cx="4775200" cy="198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itle 4"/>
          <p:cNvSpPr>
            <a:spLocks noGrp="1"/>
          </p:cNvSpPr>
          <p:nvPr/>
        </p:nvSpPr>
        <p:spPr>
          <a:xfrm>
            <a:off x="3789680" y="2643505"/>
            <a:ext cx="15652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>
            <a:spAutoFit/>
            <a:scene3d>
              <a:camera prst="orthographicFront"/>
              <a:lightRig rig="threePt" dir="t"/>
            </a:scene3d>
          </a:bodyPr>
          <a:lstStyle>
            <a:lvl1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defTabSz="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defTabSz="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defTabSz="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defTabSz="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algn="l" eaLnBrk="1" fontAlgn="base" hangingPunct="1">
              <a:buClrTx/>
              <a:buSzTx/>
              <a:buFontTx/>
            </a:pPr>
            <a:r>
              <a:rPr lang="zh-CN" sz="1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答辩人：</a:t>
            </a:r>
            <a:r>
              <a:rPr lang="en-US" altLang="zh-CN" sz="1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</a:t>
            </a:r>
            <a:endParaRPr lang="en-US" altLang="zh-CN" sz="1800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下位机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916940"/>
            <a:ext cx="8126413" cy="1565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b="1" noProof="1">
                <a:latin typeface="Calibri" panose="020F0502020204030204" pitchFamily="34" charset="0"/>
                <a:ea typeface="宋体" panose="02010600030101010101" pitchFamily="2" charset="-122"/>
              </a:rPr>
              <a:t>实现功能</a:t>
            </a:r>
            <a:endParaRPr lang="zh-CN" altLang="en-US" b="1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>
              <a:lnSpc>
                <a:spcPts val="2300"/>
              </a:lnSpc>
              <a:buClrTx/>
              <a:buSzTx/>
              <a:buFont typeface="Wingdings" panose="05000000000000000000" charset="0"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5、验证时实现以下功能：</a:t>
            </a:r>
            <a:endParaRPr lang="zh-CN" altLang="en-US" sz="18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获取下位机软件版本</a:t>
            </a:r>
            <a:endParaRPr lang="zh-CN" altLang="en-US" sz="18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获取下位机平台信息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6240" y="2562225"/>
            <a:ext cx="1614805" cy="1271905"/>
            <a:chOff x="623" y="3788"/>
            <a:chExt cx="2710" cy="210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" y="3788"/>
              <a:ext cx="2710" cy="2109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2536" y="5152"/>
              <a:ext cx="390" cy="59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5605" y="3914775"/>
            <a:ext cx="1615401" cy="1098518"/>
            <a:chOff x="623" y="6052"/>
            <a:chExt cx="2711" cy="182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" y="6052"/>
              <a:ext cx="2711" cy="1821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840" y="6220"/>
              <a:ext cx="2415" cy="49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5605" y="2198370"/>
            <a:ext cx="2287270" cy="307975"/>
            <a:chOff x="623" y="3123"/>
            <a:chExt cx="3840" cy="5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" y="3123"/>
              <a:ext cx="3840" cy="51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024" y="3245"/>
              <a:ext cx="362" cy="265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 b="2157"/>
          <a:stretch>
            <a:fillRect/>
          </a:stretch>
        </p:blipFill>
        <p:spPr>
          <a:xfrm>
            <a:off x="3204210" y="883285"/>
            <a:ext cx="4015105" cy="16090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04435" y="1488440"/>
            <a:ext cx="234315" cy="762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170" y="1273810"/>
            <a:ext cx="1998980" cy="836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4210" y="2670175"/>
            <a:ext cx="4015105" cy="15773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20335" y="3276000"/>
            <a:ext cx="234315" cy="762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8170" y="3075305"/>
            <a:ext cx="1998980" cy="1446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3" descr="C:\Users\yyyy\Desktop\辅助图形2.png"/>
          <p:cNvPicPr>
            <a:picLocks noChangeAspect="1"/>
          </p:cNvPicPr>
          <p:nvPr/>
        </p:nvPicPr>
        <p:blipFill>
          <a:blip r:embed="rId1"/>
          <a:srcRect l="-2089" t="-4311" r="37743" b="52155"/>
          <a:stretch>
            <a:fillRect/>
          </a:stretch>
        </p:blipFill>
        <p:spPr>
          <a:xfrm>
            <a:off x="4368800" y="3155950"/>
            <a:ext cx="4775200" cy="198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矩形 13"/>
          <p:cNvSpPr/>
          <p:nvPr/>
        </p:nvSpPr>
        <p:spPr>
          <a:xfrm>
            <a:off x="906463" y="4227513"/>
            <a:ext cx="1979612" cy="3540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广州视源电子科技股份有限公司</a:t>
            </a:r>
            <a:endParaRPr lang="zh-CN" altLang="en-US" sz="10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/>
            <a:r>
              <a:rPr lang="zh-CN" altLang="en-US" sz="7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Guangzhou Shiyuan Electronics Co., Ltd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19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642938"/>
            <a:ext cx="112395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Title 4"/>
          <p:cNvSpPr>
            <a:spLocks noGrp="1"/>
          </p:cNvSpPr>
          <p:nvPr>
            <p:ph type="ctrTitle"/>
          </p:nvPr>
        </p:nvSpPr>
        <p:spPr>
          <a:xfrm>
            <a:off x="3359150" y="1797050"/>
            <a:ext cx="2020888" cy="822325"/>
          </a:xfrm>
        </p:spPr>
        <p:txBody>
          <a:bodyPr wrap="square" lIns="91440" tIns="45720" rIns="91440" bIns="45720" anchor="b" anchorCtr="0">
            <a:spAutoFit/>
          </a:bodyPr>
          <a:p>
            <a:pPr marL="0" indent="0" eaLnBrk="1" hangingPunct="1">
              <a:buClrTx/>
              <a:buSzTx/>
              <a:buFontTx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谢谢！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221" name="Picture 3" descr="C:\Users\yyyy\Desktop\辅助图形2.png"/>
          <p:cNvPicPr>
            <a:picLocks noChangeAspect="1"/>
          </p:cNvPicPr>
          <p:nvPr/>
        </p:nvPicPr>
        <p:blipFill>
          <a:blip r:embed="rId1"/>
          <a:srcRect l="-2089" t="-4311" r="37743" b="52155"/>
          <a:stretch>
            <a:fillRect/>
          </a:stretch>
        </p:blipFill>
        <p:spPr>
          <a:xfrm>
            <a:off x="4368800" y="3151188"/>
            <a:ext cx="4775200" cy="198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642938"/>
            <a:ext cx="1123950" cy="642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交付物</a:t>
            </a:r>
            <a:endParaRPr kumimoji="0" lang="zh-CN" altLang="en-US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1060450"/>
            <a:ext cx="8126413" cy="2451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rPr>
              <a:t>PC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rPr>
              <a:t>端串口工具（独立开发）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开发工具可选：</a:t>
            </a:r>
            <a:r>
              <a:rPr lang="en-US" altLang="zh-CN" b="1" noProof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QT</a:t>
            </a:r>
            <a:r>
              <a:rPr lang="zh-CN" altLang="en-US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PY</a:t>
            </a:r>
            <a:r>
              <a:rPr lang="zh-CN" altLang="en-US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等</a:t>
            </a:r>
            <a:endParaRPr lang="zh-CN" altLang="en-US" noProof="1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endParaRPr lang="zh-CN" altLang="en-US" noProof="1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rPr>
              <a:t>下位机软件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（独立开发）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下位机系统可选：单片机、</a:t>
            </a:r>
            <a:r>
              <a:rPr lang="en-US" altLang="zh-CN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linux</a:t>
            </a:r>
            <a:r>
              <a:rPr lang="zh-CN" altLang="en-US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开发板或</a:t>
            </a:r>
            <a:r>
              <a:rPr lang="en-US" altLang="zh-CN" b="1" noProof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Ubuntu</a:t>
            </a:r>
            <a:r>
              <a:rPr lang="zh-CN" altLang="en-US" b="1" noProof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虚拟机</a:t>
            </a:r>
            <a:endParaRPr lang="zh-CN" altLang="en-US" b="1" noProof="1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altLang="en-US" noProof="1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altLang="en-US" noProof="1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altLang="en-US" noProof="1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整体</a:t>
            </a:r>
            <a:r>
              <a:rPr kumimoji="0" 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框架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845185"/>
            <a:ext cx="8126413" cy="386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通信框图</a:t>
            </a:r>
            <a:endParaRPr lang="zh-CN" altLang="en-US" sz="1600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0370" y="1350010"/>
            <a:ext cx="1686560" cy="1102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7215" y="1565910"/>
            <a:ext cx="1372870" cy="681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ts val="2300"/>
              </a:lnSpc>
              <a:buFont typeface="Wingdings" panose="05000000000000000000" charset="0"/>
            </a:pPr>
            <a:r>
              <a:rPr lang="zh-CN" altLang="en-US">
                <a:sym typeface="+mn-ea"/>
              </a:rPr>
              <a:t>虚拟机</a:t>
            </a: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  <a:p>
            <a:pPr algn="ctr">
              <a:lnSpc>
                <a:spcPts val="2300"/>
              </a:lnSpc>
              <a:buFont typeface="Wingdings" panose="05000000000000000000" charset="0"/>
            </a:pPr>
            <a:r>
              <a:rPr lang="zh-CN" altLang="en-US">
                <a:sym typeface="+mn-ea"/>
              </a:rPr>
              <a:t>上位机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57875" y="1350010"/>
            <a:ext cx="1686560" cy="1102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4720" y="1565910"/>
            <a:ext cx="1372870" cy="681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ts val="2300"/>
              </a:lnSpc>
              <a:buFont typeface="Wingdings" panose="05000000000000000000" charset="0"/>
            </a:pPr>
            <a:r>
              <a:rPr lang="zh-CN" altLang="en-US">
                <a:sym typeface="+mn-ea"/>
              </a:rPr>
              <a:t>虚拟机</a:t>
            </a:r>
            <a:r>
              <a:rPr lang="en-US" altLang="zh-CN">
                <a:sym typeface="+mn-ea"/>
              </a:rPr>
              <a:t>B</a:t>
            </a:r>
            <a:endParaRPr lang="en-US" altLang="zh-CN">
              <a:sym typeface="+mn-ea"/>
            </a:endParaRPr>
          </a:p>
          <a:p>
            <a:pPr algn="ctr">
              <a:lnSpc>
                <a:spcPts val="2300"/>
              </a:lnSpc>
              <a:buFont typeface="Wingdings" panose="05000000000000000000" charset="0"/>
            </a:pPr>
            <a:r>
              <a:rPr lang="zh-CN" altLang="en-US">
                <a:sym typeface="+mn-ea"/>
              </a:rPr>
              <a:t>下位机</a:t>
            </a:r>
            <a:endParaRPr lang="zh-CN" altLang="en-US">
              <a:sym typeface="+mn-ea"/>
            </a:endParaRPr>
          </a:p>
        </p:txBody>
      </p:sp>
      <p:sp>
        <p:nvSpPr>
          <p:cNvPr id="6" name="上下箭头 5"/>
          <p:cNvSpPr/>
          <p:nvPr/>
        </p:nvSpPr>
        <p:spPr>
          <a:xfrm rot="5400000">
            <a:off x="4366260" y="907415"/>
            <a:ext cx="485775" cy="194691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23665" y="1421765"/>
            <a:ext cx="1372235" cy="386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ts val="2300"/>
              </a:lnSpc>
              <a:buFont typeface="Wingdings" panose="05000000000000000000" charset="0"/>
            </a:pPr>
            <a:r>
              <a:rPr lang="zh-CN" altLang="en-US" sz="1600">
                <a:sym typeface="+mn-ea"/>
              </a:rPr>
              <a:t>命名管道</a:t>
            </a:r>
            <a:endParaRPr lang="zh-CN" altLang="en-US" sz="16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25240" y="1969770"/>
            <a:ext cx="1579245" cy="386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ts val="2300"/>
              </a:lnSpc>
              <a:buFont typeface="Wingdings" panose="05000000000000000000" charset="0"/>
            </a:pPr>
            <a:r>
              <a:rPr lang="zh-CN" altLang="en-US" sz="1600">
                <a:sym typeface="+mn-ea"/>
              </a:rPr>
              <a:t>模拟串口</a:t>
            </a:r>
            <a:r>
              <a:rPr lang="zh-CN" altLang="en-US" sz="1600">
                <a:sym typeface="+mn-ea"/>
              </a:rPr>
              <a:t>通信</a:t>
            </a:r>
            <a:endParaRPr lang="zh-CN" altLang="en-US" sz="16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850" y="2931795"/>
            <a:ext cx="3957955" cy="1271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上位机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7200">
              <a:lnSpc>
                <a:spcPts val="2300"/>
              </a:lnSpc>
              <a:buFont typeface="Wingdings" panose="05000000000000000000" charset="0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上位机跑在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linux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虚拟机，用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QT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开发串口工具，用于给下位机发送指令和接受来自下位机的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答复</a:t>
            </a:r>
            <a:endParaRPr lang="en-US" altLang="zh-CN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94910" y="2931795"/>
            <a:ext cx="3957955" cy="1565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下位机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7200">
              <a:lnSpc>
                <a:spcPts val="2300"/>
              </a:lnSpc>
              <a:buFont typeface="Wingdings" panose="05000000000000000000" charset="0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下位机也跑在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linux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虚拟机，可根据编译传入参数编译指定平台，由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json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配置灵活配置指令与对应的功能，并灵活适配多个串口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协议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上位机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988695"/>
            <a:ext cx="8126413" cy="386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串口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工具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60" y="1492250"/>
            <a:ext cx="4711065" cy="26250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5450" y="1419860"/>
            <a:ext cx="3233420" cy="23171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lnSpc>
                <a:spcPts val="2300"/>
              </a:lnSpc>
              <a:buFont typeface="Wingdings" panose="05000000000000000000" charset="0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功能主要包括串口的配置、连接串口，断开串口，发送数据，数据清空，接受数据计数、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16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进制方式发送和接受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数据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下位机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988695"/>
            <a:ext cx="8126413" cy="39255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工程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框架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r>
              <a:rPr lang="en-US" altLang="zh-CN" b="1" noProof="1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noProof="1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 noProof="1">
                <a:latin typeface="Calibri" panose="020F0502020204030204" pitchFamily="34" charset="0"/>
                <a:ea typeface="宋体" panose="02010600030101010101" pitchFamily="2" charset="-122"/>
              </a:rPr>
              <a:t>src</a:t>
            </a:r>
            <a:r>
              <a:rPr lang="zh-CN" altLang="en-US" b="1" noProof="1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noProof="1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r>
              <a:rPr lang="en-US" altLang="zh-CN" noProof="1">
                <a:latin typeface="Calibri" panose="020F0502020204030204" pitchFamily="34" charset="0"/>
                <a:ea typeface="宋体" panose="02010600030101010101" pitchFamily="2" charset="-122"/>
              </a:rPr>
              <a:t>common.h      //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包含平台信息、通用头文件、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宏定义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r>
              <a:rPr lang="en-US" altLang="zh-CN" noProof="1">
                <a:latin typeface="Calibri" panose="020F0502020204030204" pitchFamily="34" charset="0"/>
                <a:ea typeface="宋体" panose="02010600030101010101" pitchFamily="2" charset="-122"/>
              </a:rPr>
              <a:t>json.c               //json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配置文件解析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的相关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功能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r>
              <a:rPr lang="en-US" altLang="zh-CN" noProof="1">
                <a:latin typeface="Calibri" panose="020F0502020204030204" pitchFamily="34" charset="0"/>
                <a:ea typeface="宋体" panose="02010600030101010101" pitchFamily="2" charset="-122"/>
              </a:rPr>
              <a:t>protocols.c     //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通信协议</a:t>
            </a:r>
            <a:r>
              <a:rPr lang="en-US" altLang="zh-CN" noProof="1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和通信协议</a:t>
            </a:r>
            <a:r>
              <a:rPr lang="en-US" altLang="zh-CN" noProof="1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的收发，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及封装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r>
              <a:rPr lang="en-US" altLang="zh-CN" noProof="1">
                <a:latin typeface="Calibri" panose="020F0502020204030204" pitchFamily="34" charset="0"/>
                <a:ea typeface="宋体" panose="02010600030101010101" pitchFamily="2" charset="-122"/>
              </a:rPr>
              <a:t>serial_port.c  //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串口的配置和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初始化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r>
              <a:rPr lang="en-US" altLang="zh-CN" b="1" noProof="1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noProof="1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 noProof="1">
                <a:latin typeface="Calibri" panose="020F0502020204030204" pitchFamily="34" charset="0"/>
                <a:ea typeface="宋体" panose="02010600030101010101" pitchFamily="2" charset="-122"/>
              </a:rPr>
              <a:t>lib</a:t>
            </a:r>
            <a:r>
              <a:rPr lang="zh-CN" altLang="en-US" b="1" noProof="1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noProof="1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endParaRPr lang="en-US" altLang="zh-CN">
              <a:sym typeface="+mn-ea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r>
              <a:rPr lang="en-US" altLang="zh-CN">
                <a:sym typeface="+mn-ea"/>
              </a:rPr>
              <a:t>include            //</a:t>
            </a:r>
            <a:r>
              <a:rPr lang="zh-CN" altLang="en-US">
                <a:sym typeface="+mn-ea"/>
              </a:rPr>
              <a:t>头文件</a:t>
            </a:r>
            <a:endParaRPr lang="en-US" altLang="zh-CN">
              <a:sym typeface="+mn-ea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r>
              <a:rPr lang="en-US" altLang="zh-CN">
                <a:sym typeface="+mn-ea"/>
              </a:rPr>
              <a:t>lib_cJSON       //</a:t>
            </a:r>
            <a:r>
              <a:rPr lang="zh-CN" altLang="en-US">
                <a:sym typeface="+mn-ea"/>
              </a:rPr>
              <a:t>动态</a:t>
            </a:r>
            <a:r>
              <a:rPr lang="zh-CN" altLang="en-US">
                <a:sym typeface="+mn-ea"/>
              </a:rPr>
              <a:t>链接库</a:t>
            </a:r>
            <a:endParaRPr lang="en-US" altLang="zh-CN">
              <a:sym typeface="+mn-ea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sym typeface="+mn-ea"/>
              </a:rPr>
              <a:t>config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>
                <a:sym typeface="+mn-ea"/>
              </a:rPr>
              <a:t>  </a:t>
            </a:r>
            <a:endParaRPr lang="zh-CN" altLang="en-US">
              <a:sym typeface="+mn-ea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r>
              <a:rPr lang="en-US" altLang="zh-CN">
                <a:sym typeface="+mn-ea"/>
              </a:rPr>
              <a:t>config.json     </a:t>
            </a:r>
            <a:r>
              <a:rPr lang="en-US" altLang="zh-CN">
                <a:sym typeface="+mn-ea"/>
              </a:rPr>
              <a:t>//json</a:t>
            </a:r>
            <a:r>
              <a:rPr lang="zh-CN" altLang="en-US">
                <a:sym typeface="+mn-ea"/>
              </a:rPr>
              <a:t>配置文件</a:t>
            </a:r>
            <a:endParaRPr lang="zh-CN" altLang="en-US">
              <a:sym typeface="+mn-ea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sym typeface="+mn-ea"/>
              </a:rPr>
              <a:t>bin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>
                <a:sym typeface="+mn-ea"/>
              </a:rPr>
              <a:t>        </a:t>
            </a:r>
            <a:endParaRPr lang="en-US" altLang="zh-CN">
              <a:sym typeface="+mn-ea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r>
              <a:rPr lang="en-US" altLang="zh-CN">
                <a:sym typeface="+mn-ea"/>
              </a:rPr>
              <a:t>main              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可执行文件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70" y="1491615"/>
            <a:ext cx="2413635" cy="2837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下位机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916940"/>
            <a:ext cx="8126413" cy="2745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b="1" noProof="1">
                <a:latin typeface="Calibri" panose="020F0502020204030204" pitchFamily="34" charset="0"/>
                <a:ea typeface="宋体" panose="02010600030101010101" pitchFamily="2" charset="-122"/>
              </a:rPr>
              <a:t>实现功能</a:t>
            </a:r>
            <a:endParaRPr lang="zh-CN" altLang="en-US" b="1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>
              <a:lnSpc>
                <a:spcPts val="2300"/>
              </a:lnSpc>
              <a:buClrTx/>
              <a:buSzTx/>
              <a:buFont typeface="Wingdings" panose="05000000000000000000" charset="0"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</a:t>
            </a: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可在编译时传参选择对应的平台进行编译</a:t>
            </a:r>
            <a:endParaRPr lang="zh-CN" altLang="en-US" sz="18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ts val="2300"/>
              </a:lnSpc>
              <a:buClrTx/>
              <a:buSzTx/>
              <a:buFont typeface="Wingdings" panose="05000000000000000000" charset="0"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2、通过json配置文件的方式，灵活配置指令与对应的功能</a:t>
            </a:r>
            <a:endParaRPr lang="zh-CN" altLang="en-US" sz="18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ts val="2300"/>
              </a:lnSpc>
              <a:buClrTx/>
              <a:buSzTx/>
              <a:buFont typeface="Wingdings" panose="05000000000000000000" charset="0"/>
            </a:pPr>
            <a:r>
              <a:rPr lang="en-US" altLang="zh-CN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、根据不同</a:t>
            </a: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的平台灵活适配多个串口协议</a:t>
            </a:r>
            <a:endParaRPr lang="zh-CN" altLang="en-US" sz="18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ts val="2300"/>
              </a:lnSpc>
              <a:buClrTx/>
              <a:buSzTx/>
              <a:buFont typeface="Wingdings" panose="05000000000000000000" charset="0"/>
            </a:pPr>
            <a:r>
              <a:rPr lang="en-US" altLang="zh-CN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、配置文件指令自检功能(防止指令发送冲突)</a:t>
            </a:r>
            <a:endParaRPr lang="zh-CN" altLang="en-US" sz="18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ts val="2300"/>
              </a:lnSpc>
              <a:buClrTx/>
              <a:buSzTx/>
              <a:buFont typeface="Wingdings" panose="05000000000000000000" charset="0"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5、验证时实现以下功能：</a:t>
            </a:r>
            <a:endParaRPr lang="zh-CN" altLang="en-US" sz="18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获取下位机软件版本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获取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下位机平台信息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下位机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916940"/>
            <a:ext cx="8126413" cy="975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b="1" noProof="1">
                <a:latin typeface="Calibri" panose="020F0502020204030204" pitchFamily="34" charset="0"/>
                <a:ea typeface="宋体" panose="02010600030101010101" pitchFamily="2" charset="-122"/>
              </a:rPr>
              <a:t>实现功能</a:t>
            </a:r>
            <a:endParaRPr lang="zh-CN" altLang="en-US" b="1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>
              <a:lnSpc>
                <a:spcPts val="2300"/>
              </a:lnSpc>
              <a:buClrTx/>
              <a:buSzTx/>
              <a:buFont typeface="Wingdings" panose="05000000000000000000" charset="0"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</a:t>
            </a: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可在编译时传参选择对应的平台进行编译</a:t>
            </a:r>
            <a:endParaRPr lang="zh-CN" altLang="en-US" sz="18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2067560"/>
            <a:ext cx="2612390" cy="1973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72005" y="4041140"/>
            <a:ext cx="11315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common.h</a:t>
            </a:r>
            <a:endParaRPr lang="en-US" altLang="zh-CN" sz="14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8275" y="4660265"/>
            <a:ext cx="15132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CMakeLists.txt</a:t>
            </a:r>
            <a:endParaRPr lang="en-US" altLang="zh-CN" sz="14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80" y="1059815"/>
            <a:ext cx="3243580" cy="364680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5939790" y="4587875"/>
            <a:ext cx="2016760" cy="6350"/>
          </a:xfrm>
          <a:prstGeom prst="line">
            <a:avLst/>
          </a:prstGeom>
          <a:ln w="31750"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470" y="2138680"/>
            <a:ext cx="2203450" cy="1714500"/>
          </a:xfrm>
          <a:prstGeom prst="rect">
            <a:avLst/>
          </a:prstGeom>
        </p:spPr>
      </p:pic>
      <p:pic>
        <p:nvPicPr>
          <p:cNvPr id="5121" name="Picture 3" descr="C:\Users\yyyy\Desktop\辅助1.jpg"/>
          <p:cNvPicPr/>
          <p:nvPr/>
        </p:nvPicPr>
        <p:blipFill>
          <a:blip r:embed="rId2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下位机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916940"/>
            <a:ext cx="8126413" cy="975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b="1" noProof="1">
                <a:latin typeface="Calibri" panose="020F0502020204030204" pitchFamily="34" charset="0"/>
                <a:ea typeface="宋体" panose="02010600030101010101" pitchFamily="2" charset="-122"/>
              </a:rPr>
              <a:t>实现功能</a:t>
            </a:r>
            <a:endParaRPr lang="zh-CN" altLang="en-US" b="1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>
              <a:lnSpc>
                <a:spcPts val="2300"/>
              </a:lnSpc>
              <a:buClrTx/>
              <a:buSzTx/>
              <a:buFont typeface="Wingdings" panose="05000000000000000000" charset="0"/>
            </a:pP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通过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配置json文件，灵活配置指令与对应的功能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ts val="2300"/>
              </a:lnSpc>
              <a:buClrTx/>
              <a:buSzTx/>
              <a:buFont typeface="Wingdings" panose="05000000000000000000" charset="0"/>
            </a:pP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、根据不同的平台灵活适配多个串口协议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90690" y="3796030"/>
            <a:ext cx="12490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config.json</a:t>
            </a:r>
            <a:endParaRPr lang="en-US" altLang="zh-CN" sz="14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" y="2016125"/>
            <a:ext cx="4503420" cy="2860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525" y="915670"/>
            <a:ext cx="3246755" cy="4069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下位机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916940"/>
            <a:ext cx="8126413" cy="12712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b="1" noProof="1">
                <a:latin typeface="Calibri" panose="020F0502020204030204" pitchFamily="34" charset="0"/>
                <a:ea typeface="宋体" panose="02010600030101010101" pitchFamily="2" charset="-122"/>
              </a:rPr>
              <a:t>实现功能</a:t>
            </a:r>
            <a:endParaRPr lang="zh-CN" altLang="en-US" b="1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>
              <a:lnSpc>
                <a:spcPts val="2300"/>
              </a:lnSpc>
              <a:buClrTx/>
              <a:buSzTx/>
              <a:buFont typeface="Wingdings" panose="05000000000000000000" charset="0"/>
            </a:pPr>
            <a:r>
              <a:rPr lang="en-US" altLang="zh-CN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、配置文件指令自检功能(防止指令发送冲突)</a:t>
            </a:r>
            <a:endParaRPr lang="zh-CN" altLang="en-US" sz="18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ts val="2300"/>
              </a:lnSpc>
              <a:buClrTx/>
              <a:buSzTx/>
              <a:buFont typeface="Wingdings" panose="05000000000000000000" charset="0"/>
            </a:pP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采用哈希表，若指令</a:t>
            </a:r>
            <a:r>
              <a:rPr lang="en-US" altLang="zh-CN" noProof="1">
                <a:latin typeface="Calibri" panose="020F0502020204030204" pitchFamily="34" charset="0"/>
                <a:ea typeface="宋体" panose="02010600030101010101" pitchFamily="2" charset="-122"/>
              </a:rPr>
              <a:t>id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发生哈希冲突，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>
              <a:lnSpc>
                <a:spcPts val="2300"/>
              </a:lnSpc>
              <a:buClrTx/>
              <a:buSzTx/>
              <a:buFont typeface="Wingdings" panose="05000000000000000000" charset="0"/>
            </a:pP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则提示错误并退出</a:t>
            </a: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程序。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85" y="1344930"/>
            <a:ext cx="3617595" cy="35248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79745" y="1944000"/>
            <a:ext cx="2614930" cy="72199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79745" y="3744000"/>
            <a:ext cx="2614930" cy="72199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5" y="2355215"/>
            <a:ext cx="2329180" cy="2254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75" y="2355215"/>
            <a:ext cx="2182495" cy="22548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64030" y="3363595"/>
            <a:ext cx="300990" cy="381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1955" y="3362960"/>
            <a:ext cx="300990" cy="381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fb5c596e-a7f7-4171-9483-db3fea92ed92"/>
  <p:tag name="COMMONDATA" val="eyJoZGlkIjoiMzc1Y2EyNTAyMWU2NWRlMzU4NDNmNjJiZDAzM2M3YWQifQ=="/>
  <p:tag name="commondata" val="eyJoZGlkIjoiNmVmNmRkZTE3MTRhODRiZmFmODE5YzI2ZjE4NGI5NTAifQ==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演示</Application>
  <PresentationFormat/>
  <Paragraphs>109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Wingdings</vt:lpstr>
      <vt:lpstr>Arial Unicode MS</vt:lpstr>
      <vt:lpstr>Office 主题​​</vt:lpstr>
      <vt:lpstr>2_Office 主题​​</vt:lpstr>
      <vt:lpstr>可配置的板卡测试模块</vt:lpstr>
      <vt:lpstr>交付物</vt:lpstr>
      <vt:lpstr>整体框架</vt:lpstr>
      <vt:lpstr>上位机</vt:lpstr>
      <vt:lpstr>下位机</vt:lpstr>
      <vt:lpstr>下位机</vt:lpstr>
      <vt:lpstr>下位机</vt:lpstr>
      <vt:lpstr>下位机</vt:lpstr>
      <vt:lpstr>下位机</vt:lpstr>
      <vt:lpstr>下位机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语法学习</dc:title>
  <dc:creator>Mythcube</dc:creator>
  <cp:lastModifiedBy>W  L W</cp:lastModifiedBy>
  <cp:revision>616</cp:revision>
  <dcterms:created xsi:type="dcterms:W3CDTF">2018-01-24T03:59:00Z</dcterms:created>
  <dcterms:modified xsi:type="dcterms:W3CDTF">2024-10-25T08:42:47Z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AA4BE265BE98469799C6D9E7B470F893</vt:lpwstr>
  </property>
</Properties>
</file>