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gA0AsNYh7a1XGKirl3TkfZ+u+k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19c0625a5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719c0625a5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19c0625a5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719c0625a5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0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1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3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6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6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0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7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9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9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0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0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0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1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1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1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1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1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4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46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4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775" lIns="100775" spcFirstLastPara="1" rIns="100775" wrap="square" tIns="100775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4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775" lIns="100775" spcFirstLastPara="1" rIns="100775" wrap="square" tIns="100775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792000" y="3760920"/>
            <a:ext cx="856692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Стандартная библиотека шаблонов C++ (STL), часть 1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92000" y="5904000"/>
            <a:ext cx="8566920" cy="98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Петров Дмитрий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Пример реализации шаблона класса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1800000"/>
            <a:ext cx="6965640" cy="544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Инстанцирование шаблона класса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2376000"/>
            <a:ext cx="9380160" cy="2992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 разделении объявления и определения шаблона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720360" y="2376000"/>
            <a:ext cx="8638920" cy="416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Разделять шаблон на файлы заголовка (.h) и реализации (.cpp) нельзя!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Если сделаете так — получите ошибку линковки (подумайте, почему!)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Некоторые древние компиляторы поддерживают глючную конструкцию</a:t>
            </a:r>
            <a:r>
              <a:rPr b="0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extern template,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но в современном стандарте её нет!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введение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648000" y="1800000"/>
            <a:ext cx="395928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Вспомним слова Никлауса Вирта: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«Алгоритмы + структуры данных = программы»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Это основная идея процедурного, а затем и структурного программирования.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0" y="1668600"/>
            <a:ext cx="3717360" cy="50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введение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792360" y="1872000"/>
            <a:ext cx="8710920" cy="17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Таким образом, у нас есть множество структур и куча алгоритмов, специфичных для них, например: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3168000"/>
            <a:ext cx="7416720" cy="430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введение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720360" y="2160000"/>
            <a:ext cx="3670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Основная идея О</a:t>
            </a:r>
            <a:r>
              <a:rPr lang="ru-RU" sz="2800">
                <a:solidFill>
                  <a:srgbClr val="333333"/>
                </a:solidFill>
              </a:rPr>
              <a:t>О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 (Алан Кёртис Кей):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Соединить данные и алгоритмы над ними в единую сущность – объект (принцип инкапсуляции).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360" y="1600920"/>
            <a:ext cx="3814920" cy="52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введение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648360" y="1656000"/>
            <a:ext cx="8854920" cy="9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Таким образом структуры данных (объекты)  обслуживают сами себя!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2684876"/>
            <a:ext cx="8521931" cy="43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введение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648000" y="2088000"/>
            <a:ext cx="8639280" cy="46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Проблема при таком подходе: нам всё ещё приходится под каждую структуру данных писать всю реализацию стандартных алгоритмов, таких как: вставка/удаление нового элемента, сортировка, поиск элементов, вычисление агрегатных функций и т.п..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Это явно расходится с принципом Don’t Repeat Yourself (DRY).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введение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648000" y="2088000"/>
            <a:ext cx="8639280" cy="46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...а ведь все эти алгоритмы не очень-то и отличаются в реализации! Они все сводятся к необходимости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а)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обойти все элементы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структуры данных, и б)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сделать что-то с каждым 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из них.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Вот если бы каждая структура данных предоставляла бы нам интерфейс её обхода, мы бы смогли написать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универсальные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алгоритмы сортировки, поиска и т. д..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введение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288000" y="1656000"/>
            <a:ext cx="4823280" cy="547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Идея автора стандартной библиотеки шаблонов Александра Александровича Степанова: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 давайте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разделим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структуры данных (контейнеры) и алгоритмы! </a:t>
            </a:r>
            <a:r>
              <a:rPr lang="ru-RU" sz="2800">
                <a:solidFill>
                  <a:srgbClr val="333333"/>
                </a:solidFill>
              </a:rPr>
              <a:t>И сделаем алгоритмы универсальными!</a:t>
            </a:r>
            <a:endParaRPr sz="2800">
              <a:solidFill>
                <a:srgbClr val="333333"/>
              </a:solidFill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000" y="1368360"/>
            <a:ext cx="3670920" cy="489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На этом занятии мы...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Вспомним шаблоны C++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Познакомимся с STL и её компонентами: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19" lvl="1" marL="864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Контейнеры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1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Итераторы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1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Standart template library: структура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Контейнеры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Итераторы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I. Контейнеры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представляют собой стандартные структуры данных, как-то: массивы, векторы, списки, деревья, множества, хэши, строки символов и т. д. – инкапсулированные в классы.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Для использования нужно подключить соответствующий заголовочник, например: </a:t>
            </a:r>
            <a:r>
              <a:rPr b="1" i="0" lang="ru-RU" sz="2800" u="none" cap="none" strike="noStrike">
                <a:solidFill>
                  <a:srgbClr val="21409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800" u="none" cap="none" strike="noStrike">
                <a:solidFill>
                  <a:srgbClr val="00A65D"/>
                </a:solidFill>
                <a:latin typeface="Courier New"/>
                <a:ea typeface="Courier New"/>
                <a:cs typeface="Courier New"/>
                <a:sym typeface="Courier New"/>
              </a:rPr>
              <a:t>&lt;list&gt;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Аналогичные конструкции в C# и Java называются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коллекциями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(collections).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array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40" y="1584000"/>
            <a:ext cx="9840600" cy="559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vector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60" y="1999080"/>
            <a:ext cx="9438480" cy="3904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vector: эффективность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720360" y="1872000"/>
            <a:ext cx="8207640" cy="46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Произвольный доступ — постоянная O(1)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Вставка и удаление элементов в конце — амортизированная постоянная O(1)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Вставка и удаление элементов — линейная по расстоянию до конца вектора O(n)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Элементы лежат последовательно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list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1959840"/>
            <a:ext cx="9503640" cy="524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list: эффективность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720360" y="1872000"/>
            <a:ext cx="8207640" cy="46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Быстрая вставка и удаление элементов из любой позиции в контейнере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Быстрый произвольный доступ не поддерживается.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</a:t>
            </a:r>
            <a:r>
              <a:rPr b="1" lang="ru-RU" sz="4000">
                <a:solidFill>
                  <a:srgbClr val="333333"/>
                </a:solidFill>
              </a:rPr>
              <a:t>d</a:t>
            </a: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eque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20" y="1989360"/>
            <a:ext cx="9431640" cy="4490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</a:t>
            </a:r>
            <a:r>
              <a:rPr b="1" lang="ru-RU" sz="4000">
                <a:solidFill>
                  <a:srgbClr val="333333"/>
                </a:solidFill>
              </a:rPr>
              <a:t>d</a:t>
            </a: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eque: эффективность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720360" y="1872000"/>
            <a:ext cx="8207640" cy="46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Произвольный доступ - постоянная O(1)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Вставка и удаление элементов с начала и с конца - амортизированная постоянная O(1)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Вставка и удаление элементов - линейная O(n)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stack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99" y="1493400"/>
            <a:ext cx="8854551" cy="59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Шаблоны C++	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720360" y="1663560"/>
            <a:ext cx="8638920" cy="539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Шаблоны – средство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обобщённого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программирования в C++. Позволяют писать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параметризованные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функции и классы.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Параметром может быть тип или значение.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Шаблоны вычисляются на этапе компиляции, т. е. являются видом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статического полиморфизма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Аналогами шаблонов в C# и Java являются обобщения (generics).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II. Итераторы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объекты, которые умеют перебирать элементы контейнерного класса без необходимости пользователю знать реализацию определённого контейнерного класса.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Похожи по поведению на указатели.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II. Итераторы: виды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Класс-контейнер 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содержит внутри себя объявление класса итератора на себя: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container::iterator 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— итератор для чтения/записи;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container::const_iterator</a:t>
            </a:r>
            <a:r>
              <a:rPr b="0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— итератор только для чтения.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II. Итераторы: получение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648720" y="158436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Класс-контейнер предоставляет методы, возвращающие итераторы на свои элементы: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begin() 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возвращает итератор, представляющий начало элементов контейнера.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end() 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возвращает итератор, представляющий элемент, который находится </a:t>
            </a:r>
            <a:r>
              <a:rPr b="1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после последнего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элемента в контейнере.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cbegin() 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возвращает константный (только для чтения) итератор, представляющий начало элементов контейнера.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cend() 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возвращает константный (только для чтения) итератор, представляющий элемент, который находится </a:t>
            </a:r>
            <a:r>
              <a:rPr b="1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после последнего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элемента в контейнере.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II. Итераторы: операторы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operator*()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— разыменовывает элемент контейнера, на который указывает, возвращая его значение.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operator++() 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— перемещает итератор на следующий элемент контейнера. Часто реализован и operator--()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operator==() 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operator!=() 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проверают, ссылаются ли два итератора на один и тот же элемент.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operator=()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присваивает итератору новую позицию (обычно начало или конец элементов контейнера).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Чтобы присвоить значение элемента, на который указывает итератор, другому объекту, нужно сначала разыменовать итератор через *, а затем использовать =.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II. Итераторы: пример работы c вектором через while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800000"/>
            <a:ext cx="9232920" cy="5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II. Итераторы: пример работы cо списком через for</a:t>
            </a:r>
            <a:r>
              <a:rPr b="1" i="0" lang="ru-RU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80" y="1981800"/>
            <a:ext cx="9562320" cy="456192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5"/>
          <p:cNvSpPr/>
          <p:nvPr/>
        </p:nvSpPr>
        <p:spPr>
          <a:xfrm>
            <a:off x="1742400" y="10741320"/>
            <a:ext cx="700776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Итераторы: операторы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II. Range-based for loop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720360" y="2016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0" y="1597320"/>
            <a:ext cx="6371640" cy="531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 STL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649080" y="17280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17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Реализованы в виде глобальных функций, которые работают с использованием итераторов.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170"/>
              <a:buFont typeface="Noto Sans Symbols"/>
              <a:buChar char="●"/>
            </a:pPr>
            <a:r>
              <a:rPr b="1" i="0" lang="ru-RU" sz="2600" u="none" cap="none" strike="noStrike">
                <a:solidFill>
                  <a:srgbClr val="0066B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i="0" lang="ru-RU" sz="2600" u="none" cap="none" strike="noStrike">
                <a:solidFill>
                  <a:srgbClr val="72BF44"/>
                </a:solidFill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17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Каждый алгоритм нужно реализовать всего лишь один раз, и он будет работать со всеми контейнерами, которые предоставляют набор итераторов, включая и пользовательские контейнерные классы.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170"/>
              <a:buFont typeface="Noto Sans Symbols"/>
              <a:buChar char="●"/>
            </a:pPr>
            <a:r>
              <a:rPr b="0" i="0" lang="ru-RU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 сожалению, некоторые алгоритмы и контейнеры плохо сочетаются. Например, вместо обобщённого </a:t>
            </a:r>
            <a:r>
              <a:rPr b="1" i="0" lang="ru-RU" sz="26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r>
              <a:rPr b="0" i="0" lang="ru-RU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к контейнеру</a:t>
            </a:r>
            <a:r>
              <a:rPr b="1" i="0" lang="ru-RU" sz="26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list&lt;T&gt; </a:t>
            </a:r>
            <a:r>
              <a:rPr b="0" i="0" lang="ru-RU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стоит использовать внутренний метод списка:</a:t>
            </a:r>
            <a:r>
              <a:rPr b="1" i="0" lang="ru-RU" sz="26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list&lt;T&gt;::sort().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Алгоритмы: min_element(), max_element()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80" y="1737720"/>
            <a:ext cx="9734040" cy="499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Алгоритмы: find()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60" y="1728000"/>
            <a:ext cx="9717840" cy="475596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Зачем нужны шаблоны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Шаблоны позволяют повторно использовать код, описывать функции и классы в общем виде, абстрагируясь от конкретных типов и значений.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При подстановке параметров шаблон функции/класса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инстанцируется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в конкретную функцию/класс.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При необходимости можем отдельно описать особый случай инстанцирования шаблона – явную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специализацию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Алгоритмы: sort(), reverse()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40" y="1742400"/>
            <a:ext cx="9715320" cy="49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19c0625a5_0_3"/>
          <p:cNvSpPr/>
          <p:nvPr/>
        </p:nvSpPr>
        <p:spPr>
          <a:xfrm>
            <a:off x="720000" y="300960"/>
            <a:ext cx="8854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Алгоритмы: </a:t>
            </a:r>
            <a:r>
              <a:rPr b="1" lang="ru-RU" sz="3600">
                <a:solidFill>
                  <a:srgbClr val="333333"/>
                </a:solidFill>
              </a:rPr>
              <a:t>count()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719c0625a5_0_3"/>
          <p:cNvSpPr/>
          <p:nvPr/>
        </p:nvSpPr>
        <p:spPr>
          <a:xfrm>
            <a:off x="-8496000" y="2160000"/>
            <a:ext cx="86388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719c0625a5_0_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79" name="Google Shape;479;g719c0625a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0" y="1916285"/>
            <a:ext cx="9633025" cy="372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19c0625a5_0_11"/>
          <p:cNvSpPr/>
          <p:nvPr/>
        </p:nvSpPr>
        <p:spPr>
          <a:xfrm>
            <a:off x="720000" y="300960"/>
            <a:ext cx="8854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Алгоритмы: </a:t>
            </a:r>
            <a:r>
              <a:rPr b="1" lang="ru-RU" sz="3600">
                <a:solidFill>
                  <a:srgbClr val="333333"/>
                </a:solidFill>
              </a:rPr>
              <a:t>accumulate</a:t>
            </a:r>
            <a:r>
              <a:rPr b="1" lang="ru-RU" sz="3600">
                <a:solidFill>
                  <a:srgbClr val="333333"/>
                </a:solidFill>
              </a:rPr>
              <a:t>()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719c0625a5_0_11"/>
          <p:cNvSpPr/>
          <p:nvPr/>
        </p:nvSpPr>
        <p:spPr>
          <a:xfrm>
            <a:off x="-8496000" y="2160000"/>
            <a:ext cx="86388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719c0625a5_0_1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87" name="Google Shape;487;g719c0625a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38" y="2068760"/>
            <a:ext cx="9633024" cy="365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Алгоритмы: remove()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20" y="1728720"/>
            <a:ext cx="9632520" cy="525312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III. Алгоритмы: remove(), замечание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2"/>
          <p:cNvSpPr/>
          <p:nvPr/>
        </p:nvSpPr>
        <p:spPr>
          <a:xfrm>
            <a:off x="649080" y="18558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440"/>
              <a:buFont typeface="Noto Sans Symbols"/>
              <a:buChar char="●"/>
            </a:pPr>
            <a:r>
              <a:rPr b="0" i="0" lang="ru-RU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 используйте идиому erase-remove со списками – это неэффективно.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440"/>
              <a:buFont typeface="Noto Sans Symbols"/>
              <a:buChar char="●"/>
            </a:pPr>
            <a:r>
              <a:rPr b="0" i="0" lang="ru-RU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У списков есть свой быстрый </a:t>
            </a:r>
            <a:r>
              <a:rPr b="1" i="0" lang="ru-RU" sz="3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list&lt;T&gt;::remove(),</a:t>
            </a:r>
            <a:r>
              <a:rPr b="0" i="0" lang="ru-RU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который реально удаляет элементы.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3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3"/>
          <p:cNvSpPr/>
          <p:nvPr/>
        </p:nvSpPr>
        <p:spPr>
          <a:xfrm>
            <a:off x="720925" y="2120400"/>
            <a:ext cx="86388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388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STL предоставляет готовый набор стандартных алгоритмов и структур данных.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3879" lvl="0" marL="431999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STL состоит из контейнеров, итераторов и алгоритмов.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rgbClr val="333333"/>
                </a:solidFill>
              </a:rPr>
              <a:t>Мы познакомились с контейнерами </a:t>
            </a:r>
            <a:r>
              <a:rPr b="1" lang="ru-RU" sz="2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array, vector, list, deque, stack.</a:t>
            </a:r>
            <a:endParaRPr b="1" sz="24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rgbClr val="333333"/>
                </a:solidFill>
              </a:rPr>
              <a:t>Мы рассмотрели алгоритмы</a:t>
            </a:r>
            <a:r>
              <a:rPr b="1" lang="ru-RU" sz="2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max_element()/min_element(), find(), sort(), reverse(), count(), accumulate(), remove()</a:t>
            </a:r>
            <a:r>
              <a:rPr b="1" lang="ru-RU" sz="2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8388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Используйте </a:t>
            </a:r>
            <a:r>
              <a:rPr b="1" lang="ru-RU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ru-RU" sz="2400">
                <a:solidFill>
                  <a:srgbClr val="333333"/>
                </a:solidFill>
              </a:rPr>
              <a:t> и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range-based 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для повышения читаемости кода.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Задачи для тренировки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4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4"/>
          <p:cNvSpPr/>
          <p:nvPr/>
        </p:nvSpPr>
        <p:spPr>
          <a:xfrm>
            <a:off x="649080" y="18558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92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Написать обобщённый алгоритм возведения в квадрат 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sqr(), 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который работает не только для чисел, но и для векторов чисел. В последнем случае он возвращает итератор на новый вектор, состоящий из квадратов элементов исходного.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Написать обобщённый алгоритм 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sum(),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принимающий два итератора на список чисел 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it1 и it2 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 возвращающий сумму всех элементов данного списка из диапазона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[it1;it2].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-8496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5"/>
          <p:cNvSpPr/>
          <p:nvPr/>
        </p:nvSpPr>
        <p:spPr>
          <a:xfrm>
            <a:off x="649080" y="1855800"/>
            <a:ext cx="8638920" cy="50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290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2909" lvl="0" marL="432000" marR="0" rtl="0" algn="ctr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920" lvl="0" marL="432000" marR="0" rtl="0" algn="ctr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620"/>
              <a:buFont typeface="Noto Sans Symbols"/>
              <a:buChar char="●"/>
            </a:pPr>
            <a:r>
              <a:rPr b="0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Пример шаблона функции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aka «обобщённый алгоритм»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457920" y="4062960"/>
            <a:ext cx="9117360" cy="271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Примечание 1.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Этот метод будет работать только с типами, для которых определён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operator&lt;().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Примечание 2.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Есть стандартный алгоритм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std::min(),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изобретать велосипед не надо.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38" y="1626813"/>
            <a:ext cx="89535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Явная специализация шаблонной функции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504000" y="4752360"/>
            <a:ext cx="9117360" cy="271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Такая конструкция нужна, чтобы руками прописать особый случай, не вписывающийся в шаблон. В данном случае – сравнение объектов типа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std::string.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2354760"/>
            <a:ext cx="9359280" cy="174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Явная специализация vs. перегрузка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529920" y="1872000"/>
            <a:ext cx="9117360" cy="271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В большинстве случаев вместо явной специализации можно обойтись обычной перегрузкой, т.е. без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template&lt;&gt;: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920" y="3203280"/>
            <a:ext cx="8351280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/>
          <p:nvPr/>
        </p:nvSpPr>
        <p:spPr>
          <a:xfrm>
            <a:off x="533520" y="4464000"/>
            <a:ext cx="9185760" cy="121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Типичное использование явной специализации – рекурсия в шаблонах и специализированные шаблоны классов.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Применение шаблона функции (инстанцирование)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40" y="2088000"/>
            <a:ext cx="9649440" cy="40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Пример объявления шаблона класса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764720"/>
            <a:ext cx="8047440" cy="521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100775" lIns="100775" spcFirstLastPara="1" rIns="100775" wrap="square" tIns="100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2020-03-16T15:17:41Z</dcterms:created>
</cp:coreProperties>
</file>