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hN3LfmZb0RqA9Fd6ibbu4cVYI0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9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0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0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4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1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1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4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6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4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4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6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7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7"/>
          <p:cNvSpPr txBox="1"/>
          <p:nvPr>
            <p:ph idx="2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3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41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8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8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9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9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9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0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0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1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1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1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1"/>
          <p:cNvSpPr txBox="1"/>
          <p:nvPr>
            <p:ph idx="4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2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2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2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2"/>
          <p:cNvSpPr txBox="1"/>
          <p:nvPr>
            <p:ph idx="4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2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2"/>
          <p:cNvSpPr txBox="1"/>
          <p:nvPr>
            <p:ph idx="6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5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6"/>
          <p:cNvSpPr txBox="1"/>
          <p:nvPr>
            <p:ph idx="2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3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/>
          <p:nvPr/>
        </p:nvSpPr>
        <p:spPr>
          <a:xfrm>
            <a:off x="0" y="4320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3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37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/>
          <p:nvPr/>
        </p:nvSpPr>
        <p:spPr>
          <a:xfrm>
            <a:off x="0" y="288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792000" y="3760920"/>
            <a:ext cx="8566560" cy="212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Стандартная библиотека шаблонов C++ (STL), часть 2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792000" y="5904000"/>
            <a:ext cx="856656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Петров Дмитрий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Структура pair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0" y="1440000"/>
            <a:ext cx="9113760" cy="539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Контейнер map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" y="1931400"/>
            <a:ext cx="9777960" cy="469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Контейнер map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640" y="1459440"/>
            <a:ext cx="6894360" cy="588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720000" y="279720"/>
            <a:ext cx="8854200" cy="1303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Контейнеры multiset, multimap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612000" y="2095200"/>
            <a:ext cx="8638560" cy="438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20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Это версии контейнеров set и map соответственно, допускающие неуникальность ключей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20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При работе с ними очень помогают методы </a:t>
            </a:r>
            <a:r>
              <a:rPr b="1" i="0" lang="ru-RU" sz="2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equal_range(), lower_bound(),  upper_bound()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200"/>
              <a:buFont typeface="Noto Sans Symbols"/>
              <a:buChar char="●"/>
            </a:pPr>
            <a:r>
              <a:rPr b="1" i="0" lang="ru-RU" sz="2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lower_bound(), </a:t>
            </a:r>
            <a:r>
              <a:rPr b="0" i="0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вернёт итератор на первый элемент,</a:t>
            </a:r>
            <a:r>
              <a:rPr b="0" i="1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не меньший,</a:t>
            </a:r>
            <a:r>
              <a:rPr b="0" i="0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чем свой аргумент. Если такового нет – </a:t>
            </a:r>
            <a:r>
              <a:rPr b="1" i="0" lang="ru-RU" sz="2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multiset::end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200"/>
              <a:buFont typeface="Noto Sans Symbols"/>
              <a:buChar char="●"/>
            </a:pPr>
            <a:r>
              <a:rPr b="1" i="0" lang="ru-RU" sz="2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upper_bound(), </a:t>
            </a:r>
            <a:r>
              <a:rPr b="0" i="0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вернёт итератор на первый элемент,</a:t>
            </a:r>
            <a:r>
              <a:rPr b="0" i="1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больший,</a:t>
            </a:r>
            <a:r>
              <a:rPr b="0" i="0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чем свой аргумент. Если такового нет – </a:t>
            </a:r>
            <a:r>
              <a:rPr b="1" i="0" lang="ru-RU" sz="2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multiset::end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200"/>
              <a:buFont typeface="Noto Sans Symbols"/>
              <a:buChar char="●"/>
            </a:pPr>
            <a:r>
              <a:rPr b="1" i="0" lang="ru-RU" sz="2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equal_range() </a:t>
            </a:r>
            <a:r>
              <a:rPr b="0" i="0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возвращает пару итераторов на диапазон элементов контейнера, равных данному, т. е. </a:t>
            </a:r>
            <a:r>
              <a:rPr b="1" i="0" lang="ru-RU" sz="2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[lower_bound, upper_bound)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/>
          <p:nvPr/>
        </p:nvSpPr>
        <p:spPr>
          <a:xfrm>
            <a:off x="720000" y="279720"/>
            <a:ext cx="8854200" cy="1303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Контейнеры multiset, multimap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612000" y="2095200"/>
            <a:ext cx="8638560" cy="438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20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360" y="1440000"/>
            <a:ext cx="8593920" cy="583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/>
          <p:nvPr/>
        </p:nvSpPr>
        <p:spPr>
          <a:xfrm>
            <a:off x="720000" y="279720"/>
            <a:ext cx="8854200" cy="1303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Повторение: 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указатели на функции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720000" y="2016000"/>
            <a:ext cx="8854560" cy="518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Синтаксис: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1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тип (*имя_указателя) (параметры);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1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тип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представляет тип возвращаемого функцией значения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1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имя_указателя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представляет произвольно выбранный идентификатор в соответствии с правилами о наименовании переменных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1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параметры 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определяют тип и название параметров через запятую при их наличии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Имя функции – сам по себе указатель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/>
          <p:nvPr/>
        </p:nvSpPr>
        <p:spPr>
          <a:xfrm>
            <a:off x="720000" y="279720"/>
            <a:ext cx="8854200" cy="1303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Повторение: 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указатели на функции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00" y="1728000"/>
            <a:ext cx="8710560" cy="509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Обратный вызов (callback)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00" y="1709280"/>
            <a:ext cx="8872200" cy="498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Алгоритм for_each()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00" y="1872000"/>
            <a:ext cx="8276040" cy="518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Функторы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648360" y="1800000"/>
            <a:ext cx="8638560" cy="438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Функтор — это класс, в котором перегружен</a:t>
            </a:r>
            <a:r>
              <a:rPr b="1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operator()()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Объекты функторов (также называемые функциональными объектами) ведут себя как функции с сигнатурами, соответствующими сигнатуре их</a:t>
            </a:r>
            <a:r>
              <a:rPr b="1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operator()()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Многие алгоритмы STL умеют работать с функторами наряду с указателями на функции.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На этом занятии мы...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Познакомимся с новыми контейнерами, итераторами и алгоритмами STL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Вспомним указатели на функции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Изучим функторы и лямбда-выражения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Функторы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0" y="1584000"/>
            <a:ext cx="8982720" cy="541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Алгоритм transform()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560" y="1440000"/>
            <a:ext cx="8507880" cy="568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Замечание об итераторах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Алгоритмы, изменяющие порядок следования элементов в контейнере, например: </a:t>
            </a:r>
            <a:r>
              <a:rPr b="1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std::sort(), std::remove(), std::transform()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– делают старые итераторы на эти контейнеры некорректными!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Обновляйте итераторы после работы с данными алгоритмами!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Лямбда-выражение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648360" y="1800000"/>
            <a:ext cx="8638560" cy="438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Начиная с С++ 11, можно объявлять </a:t>
            </a:r>
            <a:r>
              <a:rPr b="0" i="1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анонимные функциональные объекты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и использовать их прямо на месте объявления</a:t>
            </a:r>
            <a:r>
              <a:rPr b="0" i="1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(замыкания)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Определение анонимного объекта-функтора называется </a:t>
            </a:r>
            <a:r>
              <a:rPr b="0" i="1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лямбда-выражением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⮚"/>
            </a:pPr>
            <a:r>
              <a:rPr b="1" i="0" lang="ru-RU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b="1" i="0" lang="ru-RU" sz="2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capture</a:t>
            </a:r>
            <a:r>
              <a:rPr b="1" i="0" lang="ru-RU" sz="2400" u="none" cap="none" strike="noStrike">
                <a:solidFill>
                  <a:srgbClr val="B2B2B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{ </a:t>
            </a:r>
            <a:r>
              <a:rPr b="1" i="0" lang="ru-RU" sz="2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i="0" lang="ru-RU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i="1" lang="ru-RU" sz="24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//без параметров и возвращаемого значения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⮚"/>
            </a:pPr>
            <a:r>
              <a:rPr b="1" i="0" lang="ru-RU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ru-RU" sz="2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capture </a:t>
            </a:r>
            <a:r>
              <a:rPr b="1" i="0" lang="ru-RU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(</a:t>
            </a:r>
            <a:r>
              <a:rPr b="1" i="0" lang="ru-RU" sz="2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params</a:t>
            </a:r>
            <a:r>
              <a:rPr b="1" i="0" lang="ru-RU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) {</a:t>
            </a:r>
            <a:r>
              <a:rPr b="1" i="0" lang="ru-RU" sz="2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body </a:t>
            </a:r>
            <a:r>
              <a:rPr b="1" i="0" lang="ru-RU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ru-RU" sz="24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ru-RU" sz="24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//без возвращаемого значения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⮚"/>
            </a:pPr>
            <a:r>
              <a:rPr b="1" i="0" lang="ru-RU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ru-RU" sz="2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capture</a:t>
            </a:r>
            <a:r>
              <a:rPr b="1" i="0" lang="ru-RU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] ( </a:t>
            </a:r>
            <a:r>
              <a:rPr b="1" i="0" lang="ru-RU" sz="2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b="1" i="0" lang="ru-RU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) -&gt; </a:t>
            </a:r>
            <a:r>
              <a:rPr b="1" i="0" lang="ru-RU" sz="2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b="1" i="0" lang="ru-RU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i="0" lang="ru-RU" sz="24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i="0" lang="ru-RU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i="1" lang="ru-RU" sz="24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//с параметрами и возвращаемым значением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Лямбда-выражение: примеры.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60" y="2232000"/>
            <a:ext cx="9386640" cy="366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Алгоритм accumulate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960" y="1464480"/>
            <a:ext cx="7853040" cy="573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Предикаты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648360" y="1800000"/>
            <a:ext cx="8638560" cy="438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8259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Предикатом называют функцию/функциональный объект, возврающий тип </a:t>
            </a:r>
            <a:r>
              <a:rPr b="1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Предикаты используются во многих алгоритмах. Название таких алгоритмов обычно заканчивается на </a:t>
            </a:r>
            <a:r>
              <a:rPr b="1" i="0" lang="ru-RU" sz="2800" u="sng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 (_if_not): count_if(), find_if(), remove_if()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и т. п..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Алгоритм sort()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00" y="1466640"/>
            <a:ext cx="6570000" cy="573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Алгоритм sort() для классов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1512000"/>
            <a:ext cx="7603200" cy="59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Алгоритм sort() для классов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00" y="1303200"/>
            <a:ext cx="7992000" cy="59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Контейнер string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00" y="1656000"/>
            <a:ext cx="8807040" cy="539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Алгоритмы find_if(),count_if(), remove_if()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636560"/>
            <a:ext cx="6696000" cy="56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Замыкания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1"/>
          <p:cNvSpPr/>
          <p:nvPr/>
        </p:nvSpPr>
        <p:spPr>
          <a:xfrm>
            <a:off x="358560" y="1512000"/>
            <a:ext cx="9215640" cy="56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Обратите внимание, в прошлом примере лямбда получала </a:t>
            </a:r>
            <a:r>
              <a:rPr lang="ru-RU" sz="2800">
                <a:solidFill>
                  <a:srgbClr val="333333"/>
                </a:solidFill>
              </a:rPr>
              <a:t>переменную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800" u="none" cap="none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прямо из контекста в котором была объявлена: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200"/>
              <a:buFont typeface="Noto Sans Symbols"/>
              <a:buChar char="●"/>
            </a:pPr>
            <a:r>
              <a:rPr b="1" i="0" lang="ru-RU" sz="2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int  </a:t>
            </a:r>
            <a:r>
              <a:rPr b="1" i="0" lang="ru-RU" sz="2200" u="none" cap="none" strike="noStrike">
                <a:solidFill>
                  <a:srgbClr val="CE181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ru-RU" sz="2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=  2;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200"/>
              <a:buFont typeface="Noto Sans Symbols"/>
              <a:buChar char="●"/>
            </a:pPr>
            <a:r>
              <a:rPr b="1" i="0" lang="ru-RU" sz="2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ru-RU" sz="2200" u="none" cap="none" strike="noStrike">
                <a:solidFill>
                  <a:srgbClr val="CE181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ru-RU" sz="2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](int elem){return (elem %</a:t>
            </a:r>
            <a:r>
              <a:rPr b="1" i="0" lang="ru-RU" sz="2200" u="none" cap="none" strike="noStrike">
                <a:solidFill>
                  <a:srgbClr val="CE181E"/>
                </a:solidFill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b="1" i="0" lang="ru-RU" sz="22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)==0;}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Это главное свойство замыканий – получение свободных переменных и</a:t>
            </a:r>
            <a:r>
              <a:rPr lang="ru-RU" sz="2800">
                <a:solidFill>
                  <a:srgbClr val="333333"/>
                </a:solidFill>
              </a:rPr>
              <a:t>з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своей области видимости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 [] перечисляются </a:t>
            </a:r>
            <a:r>
              <a:rPr lang="ru-RU" sz="2800">
                <a:solidFill>
                  <a:srgbClr val="333333"/>
                </a:solidFill>
              </a:rPr>
              <a:t>захватываемые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из контекста переменные и тип захвата: «=»-по значению, «&amp;»-по ссылке.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44759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-333000" y="2815200"/>
            <a:ext cx="180720" cy="34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Замыкания: примеры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-333000" y="2815200"/>
            <a:ext cx="180720" cy="34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00" y="1843920"/>
            <a:ext cx="9601200" cy="385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Алгоритм partition()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-333000" y="2815200"/>
            <a:ext cx="180720" cy="34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200" y="1872000"/>
            <a:ext cx="96228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/>
          <p:nvPr/>
        </p:nvSpPr>
        <p:spPr>
          <a:xfrm>
            <a:off x="-8496000" y="2160000"/>
            <a:ext cx="863820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4"/>
          <p:cNvSpPr/>
          <p:nvPr/>
        </p:nvSpPr>
        <p:spPr>
          <a:xfrm>
            <a:off x="721080" y="2120400"/>
            <a:ext cx="8638200" cy="478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304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STL предоставляет готовый набор стандартных алгоритмов и структур данных.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304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Многие стандартные алгоритмы используют механизм обратного вызова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304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b="0" i="0" lang="ru-RU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Функторы и </a:t>
            </a:r>
            <a:r>
              <a:rPr lang="ru-RU" sz="2400">
                <a:solidFill>
                  <a:srgbClr val="333333"/>
                </a:solidFill>
              </a:rPr>
              <a:t>лямбда</a:t>
            </a:r>
            <a:r>
              <a:rPr b="0" i="0" lang="ru-RU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-выражения значительно упрощают работу с STL и повышают выразительность кода.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9433440" y="6981120"/>
            <a:ext cx="604080" cy="57816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Задачи для тренировки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-8496000" y="2160000"/>
            <a:ext cx="863820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504000" y="1657450"/>
            <a:ext cx="8638200" cy="5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2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0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Написать обобщённый алгоритм возведения в квадрат </a:t>
            </a:r>
            <a:r>
              <a:rPr b="1" i="0" lang="ru-RU" sz="2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sqr(), </a:t>
            </a:r>
            <a:r>
              <a:rPr b="0" i="0" lang="ru-RU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который работает не только для чисел, но и для векторов чисел. В последнем случае он возвращает итератор на новый вектор, состоящий из квадратов элементов исходного.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20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0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Программе подаётся на вход файл. В нём с каждой строки написано число, требуется выяснить, сколько среди чисел в файле различных.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20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0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Дан список элементов. Пользователь отдаёт команду вида: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 [LEFT|RIGHT]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20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0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После этого происходит циклический сдвиг элементов списка на N позиций влево или вправо.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20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0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Программа получает на вход текстовый файл my.txt. Программа создаёт файл out.txt, в котором для каждого слова из my.txt подсчитано число его вхождений.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5"/>
          <p:cNvSpPr/>
          <p:nvPr/>
        </p:nvSpPr>
        <p:spPr>
          <a:xfrm>
            <a:off x="9433440" y="6981120"/>
            <a:ext cx="604080" cy="57816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-8496000" y="2160000"/>
            <a:ext cx="863820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649080" y="1855800"/>
            <a:ext cx="8638200" cy="503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2279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2279" lvl="0" marL="432000" marR="0" rtl="0" algn="ctr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07900" lvl="0" marL="432000" marR="0" rtl="0" algn="ctr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200" lvl="0" marL="432000" marR="0" rtl="0" algn="ctr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3600"/>
              <a:buFont typeface="Noto Sans Symbols"/>
              <a:buChar char="●"/>
            </a:pPr>
            <a:r>
              <a:rPr b="0" i="0" lang="ru-RU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Вопросы?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9433440" y="6981120"/>
            <a:ext cx="604080" cy="57816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Контейнер string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1440000"/>
            <a:ext cx="9019080" cy="533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Контейнер string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(Вывод предыдущего кода)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00" y="1800360"/>
            <a:ext cx="7558560" cy="50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Реверсные итераторы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760" y="2520000"/>
            <a:ext cx="8650800" cy="25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Контейнер set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338840"/>
            <a:ext cx="7418520" cy="60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/>
          <p:nvPr/>
        </p:nvSpPr>
        <p:spPr>
          <a:xfrm>
            <a:off x="720000" y="279720"/>
            <a:ext cx="8854200" cy="1303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Интерлюдия: ассоциативные массивы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1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Ассоциативный массив</a:t>
            </a: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— структура, хранящая данные в виде пар </a:t>
            </a:r>
            <a:r>
              <a:rPr b="0" i="1" lang="ru-RU" sz="2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(key, value).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Определены следующие операции над АМ: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59" lvl="1" marL="864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000"/>
              <a:buFont typeface="Noto Sans Symbols"/>
              <a:buChar char="−"/>
            </a:pPr>
            <a:r>
              <a:rPr b="0" i="0" lang="ru-RU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INSERT(key, value)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5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000"/>
              <a:buFont typeface="Noto Sans Symbols"/>
              <a:buChar char="−"/>
            </a:pPr>
            <a:r>
              <a:rPr b="0" i="0" lang="ru-RU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FIND(key)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5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000"/>
              <a:buFont typeface="Noto Sans Symbols"/>
              <a:buChar char="−"/>
            </a:pPr>
            <a:r>
              <a:rPr b="0" i="0" lang="ru-RU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REMOVE(key)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Как правило, ставится дополнительное требование уникальности ключей.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/>
          <p:nvPr/>
        </p:nvSpPr>
        <p:spPr>
          <a:xfrm>
            <a:off x="720000" y="279720"/>
            <a:ext cx="8854200" cy="1303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Интерлюдия: ассоциативные массивы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648000" y="2095200"/>
            <a:ext cx="8638560" cy="438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256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Часто также определяют следующие операщии: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CLEAR (Associative_array) — удалить все записи из массива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EACH(Associative_array) — «пробежаться» по всем хранимым парам в массиве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560" lvl="0" marL="4320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800"/>
              <a:buFont typeface="Noto Sans Symbols"/>
              <a:buChar char="●"/>
            </a:pPr>
            <a:r>
              <a:rPr b="0" i="0" lang="ru-RU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COMPARE(key, key) — Сравнение ключей. Нужно, в частности, при поиске минимального/максимального ключа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2020-03-23T15:04:35Z</dcterms:created>
</cp:coreProperties>
</file>