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10"/>
  </p:notesMasterIdLst>
  <p:sldIdLst>
    <p:sldId id="256" r:id="rId4"/>
    <p:sldId id="260" r:id="rId5"/>
    <p:sldId id="257" r:id="rId6"/>
    <p:sldId id="258" r:id="rId7"/>
    <p:sldId id="259" r:id="rId8"/>
    <p:sldId id="261" r:id="rId9"/>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47" autoAdjust="0"/>
  </p:normalViewPr>
  <p:slideViewPr>
    <p:cSldViewPr snapToGrid="0">
      <p:cViewPr varScale="1">
        <p:scale>
          <a:sx n="64" d="100"/>
          <a:sy n="64" d="100"/>
        </p:scale>
        <p:origin x="139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7FAF6A-A07E-446B-9708-81CB7D5DDAEB}" type="datetimeFigureOut">
              <a:rPr lang="en-GB" smtClean="0"/>
              <a:t>12/04/2024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B4199A-AAF3-4B1E-ACCC-85273292E56F}" type="slidenum">
              <a:rPr lang="en-GB" smtClean="0"/>
              <a:t>‹#›</a:t>
            </a:fld>
            <a:endParaRPr lang="en-GB"/>
          </a:p>
        </p:txBody>
      </p:sp>
    </p:spTree>
    <p:extLst>
      <p:ext uri="{BB962C8B-B14F-4D97-AF65-F5344CB8AC3E}">
        <p14:creationId xmlns:p14="http://schemas.microsoft.com/office/powerpoint/2010/main" val="1471800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plots are interactive, but because they are just </a:t>
            </a:r>
            <a:r>
              <a:rPr lang="en-US" dirty="0" err="1"/>
              <a:t>png</a:t>
            </a:r>
            <a:r>
              <a:rPr lang="en-US" dirty="0"/>
              <a:t>, I will attach here the link to the html/ </a:t>
            </a:r>
            <a:r>
              <a:rPr lang="en-US" dirty="0" err="1"/>
              <a:t>jupyter</a:t>
            </a:r>
            <a:r>
              <a:rPr lang="en-US" dirty="0"/>
              <a:t> notebook file I have uploaded on </a:t>
            </a:r>
            <a:r>
              <a:rPr lang="en-US" dirty="0" err="1"/>
              <a:t>Github</a:t>
            </a:r>
            <a:r>
              <a:rPr lang="en-US" dirty="0"/>
              <a:t>, in the case you are interested to see more or use the interactive feature of </a:t>
            </a:r>
            <a:r>
              <a:rPr lang="en-US" dirty="0" err="1"/>
              <a:t>Plotly</a:t>
            </a:r>
            <a:r>
              <a:rPr lang="en-US" dirty="0"/>
              <a:t>. </a:t>
            </a:r>
            <a:endParaRPr lang="en-GB" dirty="0"/>
          </a:p>
        </p:txBody>
      </p:sp>
      <p:sp>
        <p:nvSpPr>
          <p:cNvPr id="4" name="Slide Number Placeholder 3"/>
          <p:cNvSpPr>
            <a:spLocks noGrp="1"/>
          </p:cNvSpPr>
          <p:nvPr>
            <p:ph type="sldNum" sz="quarter" idx="5"/>
          </p:nvPr>
        </p:nvSpPr>
        <p:spPr/>
        <p:txBody>
          <a:bodyPr/>
          <a:lstStyle/>
          <a:p>
            <a:fld id="{D2B4199A-AAF3-4B1E-ACCC-85273292E56F}" type="slidenum">
              <a:rPr lang="en-GB" smtClean="0"/>
              <a:t>2</a:t>
            </a:fld>
            <a:endParaRPr lang="en-GB"/>
          </a:p>
        </p:txBody>
      </p:sp>
    </p:spTree>
    <p:extLst>
      <p:ext uri="{BB962C8B-B14F-4D97-AF65-F5344CB8AC3E}">
        <p14:creationId xmlns:p14="http://schemas.microsoft.com/office/powerpoint/2010/main" val="3021644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peak of the number of games released was in 2008 and 2009 (1427 and 1426 games), this proving that there might be existed a technological upgrade around that time or exactly before.</a:t>
            </a:r>
          </a:p>
          <a:p>
            <a:r>
              <a:rPr lang="en-GB" dirty="0"/>
              <a:t>From 2017, the number of games from the data falls drastically, but this is more data related. I attached a picture of how many games are in the data in the period 2017-2020 (3 in 2017, 0 in 2018 and 2019, 1 in 2020) to show why the line chart is going up to 2020.</a:t>
            </a:r>
          </a:p>
          <a:p>
            <a:endParaRPr lang="en-GB" dirty="0"/>
          </a:p>
          <a:p>
            <a:r>
              <a:rPr lang="en-GB" dirty="0"/>
              <a:t>Initially I wanted to do a bar chart, but I realized that a line chart would show better the trends (number of games), because the line going from dot to dot is showing the increasing/decreasing values better than a bar chart, that is better for showing differences. </a:t>
            </a:r>
          </a:p>
          <a:p>
            <a:r>
              <a:rPr lang="en-GB" dirty="0"/>
              <a:t>Describe the insight in the notes field and what to see in the visualization (1-2 sentences)</a:t>
            </a:r>
          </a:p>
          <a:p>
            <a:r>
              <a:rPr lang="en-GB" dirty="0"/>
              <a:t>Explain why you selected this type of visualization (1 sentence</a:t>
            </a:r>
            <a:endParaRPr lang="LID4096" dirty="0"/>
          </a:p>
          <a:p>
            <a:endParaRPr lang="en-GB" dirty="0"/>
          </a:p>
        </p:txBody>
      </p:sp>
      <p:sp>
        <p:nvSpPr>
          <p:cNvPr id="4" name="Slide Number Placeholder 3"/>
          <p:cNvSpPr>
            <a:spLocks noGrp="1"/>
          </p:cNvSpPr>
          <p:nvPr>
            <p:ph type="sldNum" sz="quarter" idx="5"/>
          </p:nvPr>
        </p:nvSpPr>
        <p:spPr/>
        <p:txBody>
          <a:bodyPr/>
          <a:lstStyle/>
          <a:p>
            <a:fld id="{D2B4199A-AAF3-4B1E-ACCC-85273292E56F}" type="slidenum">
              <a:rPr lang="en-GB" smtClean="0"/>
              <a:t>3</a:t>
            </a:fld>
            <a:endParaRPr lang="en-GB"/>
          </a:p>
        </p:txBody>
      </p:sp>
    </p:spTree>
    <p:extLst>
      <p:ext uri="{BB962C8B-B14F-4D97-AF65-F5344CB8AC3E}">
        <p14:creationId xmlns:p14="http://schemas.microsoft.com/office/powerpoint/2010/main" val="4043321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insight here is that most of the companies have a lot of games published in comparison with the sales they are reaching, except for Nintendo, that with a number of 706 games has reached 1788 millions units sold. In a way, It is showing that a company has a better quality (or likeability) of games if the quantity of games is smaller and the global sales bigger (Like Sony Computer and Take-Two Interactive)</a:t>
            </a:r>
          </a:p>
          <a:p>
            <a:endParaRPr lang="en-US" dirty="0"/>
          </a:p>
          <a:p>
            <a:r>
              <a:rPr lang="en-US" dirty="0"/>
              <a:t>I had a difficult time to find a way to mix these two attributes together, as I did initially 2 different horizontal bar charts of number of games released and global sales, but I saw the data fits together by the value numbers. It is a coincidence, as I realize this is not the best practice (because they have different kind of data).</a:t>
            </a:r>
            <a:endParaRPr lang="en-GB" dirty="0"/>
          </a:p>
        </p:txBody>
      </p:sp>
      <p:sp>
        <p:nvSpPr>
          <p:cNvPr id="4" name="Slide Number Placeholder 3"/>
          <p:cNvSpPr>
            <a:spLocks noGrp="1"/>
          </p:cNvSpPr>
          <p:nvPr>
            <p:ph type="sldNum" sz="quarter" idx="5"/>
          </p:nvPr>
        </p:nvSpPr>
        <p:spPr/>
        <p:txBody>
          <a:bodyPr/>
          <a:lstStyle/>
          <a:p>
            <a:fld id="{D2B4199A-AAF3-4B1E-ACCC-85273292E56F}" type="slidenum">
              <a:rPr lang="en-GB" smtClean="0"/>
              <a:t>4</a:t>
            </a:fld>
            <a:endParaRPr lang="en-GB"/>
          </a:p>
        </p:txBody>
      </p:sp>
    </p:spTree>
    <p:extLst>
      <p:ext uri="{BB962C8B-B14F-4D97-AF65-F5344CB8AC3E}">
        <p14:creationId xmlns:p14="http://schemas.microsoft.com/office/powerpoint/2010/main" val="590573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visualization shows top 10 companies and in which regions they are most successful. We can see than Nintendo got the most sales almost everywhere (except for Other Sales, where Electronic Arts is in lead), and also Nintendo is the lead in global sales. We also observe that, even if Electronic Arts, Activision, Sony, got a high percentage of the sales in North America and Europe, in Japan, the proportions are a little bit different (still Nintendo in Lead, but there are other companies on the other spots of the market). </a:t>
            </a:r>
          </a:p>
          <a:p>
            <a:endParaRPr lang="en-US" dirty="0"/>
          </a:p>
          <a:p>
            <a:r>
              <a:rPr lang="en-US" dirty="0"/>
              <a:t>I chose a stacked bar chart because I wanted a multivariate (Publisher, Global Sales, and regional sales: NA, JP, EU, Other) plot, and as all the regional sales get added to the global sales (I checked for that </a:t>
            </a:r>
            <a:r>
              <a:rPr lang="en-US" dirty="0">
                <a:sym typeface="Wingdings" panose="05000000000000000000" pitchFamily="2" charset="2"/>
              </a:rPr>
              <a:t>), it suited the best. </a:t>
            </a:r>
            <a:endParaRPr lang="en-GB" dirty="0"/>
          </a:p>
        </p:txBody>
      </p:sp>
      <p:sp>
        <p:nvSpPr>
          <p:cNvPr id="4" name="Slide Number Placeholder 3"/>
          <p:cNvSpPr>
            <a:spLocks noGrp="1"/>
          </p:cNvSpPr>
          <p:nvPr>
            <p:ph type="sldNum" sz="quarter" idx="5"/>
          </p:nvPr>
        </p:nvSpPr>
        <p:spPr/>
        <p:txBody>
          <a:bodyPr/>
          <a:lstStyle/>
          <a:p>
            <a:fld id="{D2B4199A-AAF3-4B1E-ACCC-85273292E56F}" type="slidenum">
              <a:rPr lang="en-GB" smtClean="0"/>
              <a:t>5</a:t>
            </a:fld>
            <a:endParaRPr lang="en-GB"/>
          </a:p>
        </p:txBody>
      </p:sp>
    </p:spTree>
    <p:extLst>
      <p:ext uri="{BB962C8B-B14F-4D97-AF65-F5344CB8AC3E}">
        <p14:creationId xmlns:p14="http://schemas.microsoft.com/office/powerpoint/2010/main" val="1590015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plot that I considered interesting, and I added as an optional plot, maybe you will like it too. </a:t>
            </a:r>
          </a:p>
          <a:p>
            <a:endParaRPr lang="en-US" dirty="0"/>
          </a:p>
          <a:p>
            <a:r>
              <a:rPr lang="en-US" dirty="0"/>
              <a:t>You can see that Global Sales are higher for the publishers that are older in the industry of video games. As I know, things don’t stay the same now, because some games got a boost of sales because of the speed of communication through social media, and Steam + Discord creating the social environment of a professional/casual gamer. </a:t>
            </a:r>
          </a:p>
          <a:p>
            <a:endParaRPr lang="en-US" dirty="0"/>
          </a:p>
          <a:p>
            <a:r>
              <a:rPr lang="en-US" dirty="0"/>
              <a:t>Having a lot of data, I chose a scatter plot to see the outliers. </a:t>
            </a:r>
            <a:endParaRPr lang="en-GB" dirty="0"/>
          </a:p>
        </p:txBody>
      </p:sp>
      <p:sp>
        <p:nvSpPr>
          <p:cNvPr id="4" name="Slide Number Placeholder 3"/>
          <p:cNvSpPr>
            <a:spLocks noGrp="1"/>
          </p:cNvSpPr>
          <p:nvPr>
            <p:ph type="sldNum" sz="quarter" idx="5"/>
          </p:nvPr>
        </p:nvSpPr>
        <p:spPr/>
        <p:txBody>
          <a:bodyPr/>
          <a:lstStyle/>
          <a:p>
            <a:fld id="{D2B4199A-AAF3-4B1E-ACCC-85273292E56F}" type="slidenum">
              <a:rPr lang="en-GB" smtClean="0"/>
              <a:t>6</a:t>
            </a:fld>
            <a:endParaRPr lang="en-GB"/>
          </a:p>
        </p:txBody>
      </p:sp>
    </p:spTree>
    <p:extLst>
      <p:ext uri="{BB962C8B-B14F-4D97-AF65-F5344CB8AC3E}">
        <p14:creationId xmlns:p14="http://schemas.microsoft.com/office/powerpoint/2010/main" val="634867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20876-7AA9-F4C3-BD72-1CD9EA8AF4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674678B4-5C62-C182-D4D8-8A51CE22DC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51DF0F49-2369-D3D6-5234-5247FB45D65B}"/>
              </a:ext>
            </a:extLst>
          </p:cNvPr>
          <p:cNvSpPr>
            <a:spLocks noGrp="1"/>
          </p:cNvSpPr>
          <p:nvPr>
            <p:ph type="dt" sz="half" idx="10"/>
          </p:nvPr>
        </p:nvSpPr>
        <p:spPr/>
        <p:txBody>
          <a:bodyPr/>
          <a:lstStyle/>
          <a:p>
            <a:fld id="{A598521E-6822-4A21-BD4F-EC3DA501A85C}" type="datetimeFigureOut">
              <a:rPr lang="LID4096" smtClean="0"/>
              <a:t>04/12/2024</a:t>
            </a:fld>
            <a:endParaRPr lang="LID4096"/>
          </a:p>
        </p:txBody>
      </p:sp>
      <p:sp>
        <p:nvSpPr>
          <p:cNvPr id="5" name="Footer Placeholder 4">
            <a:extLst>
              <a:ext uri="{FF2B5EF4-FFF2-40B4-BE49-F238E27FC236}">
                <a16:creationId xmlns:a16="http://schemas.microsoft.com/office/drawing/2014/main" id="{FDD08583-9679-80A2-CEF8-E6111F3F6CBE}"/>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6F3445A-F6F2-25C2-970A-0466C33DABD6}"/>
              </a:ext>
            </a:extLst>
          </p:cNvPr>
          <p:cNvSpPr>
            <a:spLocks noGrp="1"/>
          </p:cNvSpPr>
          <p:nvPr>
            <p:ph type="sldNum" sz="quarter" idx="12"/>
          </p:nvPr>
        </p:nvSpPr>
        <p:spPr/>
        <p:txBody>
          <a:bodyPr/>
          <a:lstStyle/>
          <a:p>
            <a:fld id="{AF9FF564-EBDB-4905-8279-9BE4F33898E8}" type="slidenum">
              <a:rPr lang="LID4096" smtClean="0"/>
              <a:t>‹#›</a:t>
            </a:fld>
            <a:endParaRPr lang="LID4096"/>
          </a:p>
        </p:txBody>
      </p:sp>
    </p:spTree>
    <p:extLst>
      <p:ext uri="{BB962C8B-B14F-4D97-AF65-F5344CB8AC3E}">
        <p14:creationId xmlns:p14="http://schemas.microsoft.com/office/powerpoint/2010/main" val="2128601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A1528-4AE5-9A9F-84C1-11C5F3E1ACDE}"/>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A25FE87C-5185-E69E-94B8-9DC6CF3F5C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3F0CF6B4-168B-68E3-4317-B72291329144}"/>
              </a:ext>
            </a:extLst>
          </p:cNvPr>
          <p:cNvSpPr>
            <a:spLocks noGrp="1"/>
          </p:cNvSpPr>
          <p:nvPr>
            <p:ph type="dt" sz="half" idx="10"/>
          </p:nvPr>
        </p:nvSpPr>
        <p:spPr/>
        <p:txBody>
          <a:bodyPr/>
          <a:lstStyle/>
          <a:p>
            <a:fld id="{A598521E-6822-4A21-BD4F-EC3DA501A85C}" type="datetimeFigureOut">
              <a:rPr lang="LID4096" smtClean="0"/>
              <a:t>04/12/2024</a:t>
            </a:fld>
            <a:endParaRPr lang="LID4096"/>
          </a:p>
        </p:txBody>
      </p:sp>
      <p:sp>
        <p:nvSpPr>
          <p:cNvPr id="5" name="Footer Placeholder 4">
            <a:extLst>
              <a:ext uri="{FF2B5EF4-FFF2-40B4-BE49-F238E27FC236}">
                <a16:creationId xmlns:a16="http://schemas.microsoft.com/office/drawing/2014/main" id="{03E4A691-2C6F-C8E3-ED60-9862241B109E}"/>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4C8B57ED-277C-06E5-6A7D-1890CA1B3DBA}"/>
              </a:ext>
            </a:extLst>
          </p:cNvPr>
          <p:cNvSpPr>
            <a:spLocks noGrp="1"/>
          </p:cNvSpPr>
          <p:nvPr>
            <p:ph type="sldNum" sz="quarter" idx="12"/>
          </p:nvPr>
        </p:nvSpPr>
        <p:spPr/>
        <p:txBody>
          <a:bodyPr/>
          <a:lstStyle/>
          <a:p>
            <a:fld id="{AF9FF564-EBDB-4905-8279-9BE4F33898E8}" type="slidenum">
              <a:rPr lang="LID4096" smtClean="0"/>
              <a:t>‹#›</a:t>
            </a:fld>
            <a:endParaRPr lang="LID4096"/>
          </a:p>
        </p:txBody>
      </p:sp>
    </p:spTree>
    <p:extLst>
      <p:ext uri="{BB962C8B-B14F-4D97-AF65-F5344CB8AC3E}">
        <p14:creationId xmlns:p14="http://schemas.microsoft.com/office/powerpoint/2010/main" val="33312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1E6C89-3041-04A1-900C-4AE84EE54E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5E53BAC8-DE24-3B17-F8C3-CA42069E37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6D687AC-2B81-9C9A-CCAE-5EE8BC5C1B21}"/>
              </a:ext>
            </a:extLst>
          </p:cNvPr>
          <p:cNvSpPr>
            <a:spLocks noGrp="1"/>
          </p:cNvSpPr>
          <p:nvPr>
            <p:ph type="dt" sz="half" idx="10"/>
          </p:nvPr>
        </p:nvSpPr>
        <p:spPr/>
        <p:txBody>
          <a:bodyPr/>
          <a:lstStyle/>
          <a:p>
            <a:fld id="{A598521E-6822-4A21-BD4F-EC3DA501A85C}" type="datetimeFigureOut">
              <a:rPr lang="LID4096" smtClean="0"/>
              <a:t>04/12/2024</a:t>
            </a:fld>
            <a:endParaRPr lang="LID4096"/>
          </a:p>
        </p:txBody>
      </p:sp>
      <p:sp>
        <p:nvSpPr>
          <p:cNvPr id="5" name="Footer Placeholder 4">
            <a:extLst>
              <a:ext uri="{FF2B5EF4-FFF2-40B4-BE49-F238E27FC236}">
                <a16:creationId xmlns:a16="http://schemas.microsoft.com/office/drawing/2014/main" id="{6EA94588-A59A-E1B8-9C79-2896737BD9C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5B8BC776-95E2-C866-81D8-A82EF3ECD3D6}"/>
              </a:ext>
            </a:extLst>
          </p:cNvPr>
          <p:cNvSpPr>
            <a:spLocks noGrp="1"/>
          </p:cNvSpPr>
          <p:nvPr>
            <p:ph type="sldNum" sz="quarter" idx="12"/>
          </p:nvPr>
        </p:nvSpPr>
        <p:spPr/>
        <p:txBody>
          <a:bodyPr/>
          <a:lstStyle/>
          <a:p>
            <a:fld id="{AF9FF564-EBDB-4905-8279-9BE4F33898E8}" type="slidenum">
              <a:rPr lang="LID4096" smtClean="0"/>
              <a:t>‹#›</a:t>
            </a:fld>
            <a:endParaRPr lang="LID4096"/>
          </a:p>
        </p:txBody>
      </p:sp>
    </p:spTree>
    <p:extLst>
      <p:ext uri="{BB962C8B-B14F-4D97-AF65-F5344CB8AC3E}">
        <p14:creationId xmlns:p14="http://schemas.microsoft.com/office/powerpoint/2010/main" val="44271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BE4D8-4DAA-97CE-299B-588908071B73}"/>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F88540B-541D-2F13-D156-21CAB65775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B97CDA09-3262-9BEB-2740-114B18C41587}"/>
              </a:ext>
            </a:extLst>
          </p:cNvPr>
          <p:cNvSpPr>
            <a:spLocks noGrp="1"/>
          </p:cNvSpPr>
          <p:nvPr>
            <p:ph type="dt" sz="half" idx="10"/>
          </p:nvPr>
        </p:nvSpPr>
        <p:spPr/>
        <p:txBody>
          <a:bodyPr/>
          <a:lstStyle/>
          <a:p>
            <a:fld id="{A598521E-6822-4A21-BD4F-EC3DA501A85C}" type="datetimeFigureOut">
              <a:rPr lang="LID4096" smtClean="0"/>
              <a:t>04/12/2024</a:t>
            </a:fld>
            <a:endParaRPr lang="LID4096"/>
          </a:p>
        </p:txBody>
      </p:sp>
      <p:sp>
        <p:nvSpPr>
          <p:cNvPr id="5" name="Footer Placeholder 4">
            <a:extLst>
              <a:ext uri="{FF2B5EF4-FFF2-40B4-BE49-F238E27FC236}">
                <a16:creationId xmlns:a16="http://schemas.microsoft.com/office/drawing/2014/main" id="{E5E0B565-51C3-E3C0-16DC-8CDECC5305A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F8EEDB9C-F8DC-0A20-B881-F8821DD303E0}"/>
              </a:ext>
            </a:extLst>
          </p:cNvPr>
          <p:cNvSpPr>
            <a:spLocks noGrp="1"/>
          </p:cNvSpPr>
          <p:nvPr>
            <p:ph type="sldNum" sz="quarter" idx="12"/>
          </p:nvPr>
        </p:nvSpPr>
        <p:spPr/>
        <p:txBody>
          <a:bodyPr/>
          <a:lstStyle/>
          <a:p>
            <a:fld id="{AF9FF564-EBDB-4905-8279-9BE4F33898E8}" type="slidenum">
              <a:rPr lang="LID4096" smtClean="0"/>
              <a:t>‹#›</a:t>
            </a:fld>
            <a:endParaRPr lang="LID4096"/>
          </a:p>
        </p:txBody>
      </p:sp>
    </p:spTree>
    <p:extLst>
      <p:ext uri="{BB962C8B-B14F-4D97-AF65-F5344CB8AC3E}">
        <p14:creationId xmlns:p14="http://schemas.microsoft.com/office/powerpoint/2010/main" val="3468301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F7E3-532A-C212-8F31-0A382A8120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C57B3294-7513-ACF5-F750-A7F4757675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AE94B6-F7C8-08FE-50F8-DC774E3583E6}"/>
              </a:ext>
            </a:extLst>
          </p:cNvPr>
          <p:cNvSpPr>
            <a:spLocks noGrp="1"/>
          </p:cNvSpPr>
          <p:nvPr>
            <p:ph type="dt" sz="half" idx="10"/>
          </p:nvPr>
        </p:nvSpPr>
        <p:spPr/>
        <p:txBody>
          <a:bodyPr/>
          <a:lstStyle/>
          <a:p>
            <a:fld id="{A598521E-6822-4A21-BD4F-EC3DA501A85C}" type="datetimeFigureOut">
              <a:rPr lang="LID4096" smtClean="0"/>
              <a:t>04/12/2024</a:t>
            </a:fld>
            <a:endParaRPr lang="LID4096"/>
          </a:p>
        </p:txBody>
      </p:sp>
      <p:sp>
        <p:nvSpPr>
          <p:cNvPr id="5" name="Footer Placeholder 4">
            <a:extLst>
              <a:ext uri="{FF2B5EF4-FFF2-40B4-BE49-F238E27FC236}">
                <a16:creationId xmlns:a16="http://schemas.microsoft.com/office/drawing/2014/main" id="{1834D58C-4902-E0B5-8182-509AF256C8B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7F19B5C-02BA-96E6-559C-9B05541B473E}"/>
              </a:ext>
            </a:extLst>
          </p:cNvPr>
          <p:cNvSpPr>
            <a:spLocks noGrp="1"/>
          </p:cNvSpPr>
          <p:nvPr>
            <p:ph type="sldNum" sz="quarter" idx="12"/>
          </p:nvPr>
        </p:nvSpPr>
        <p:spPr/>
        <p:txBody>
          <a:bodyPr/>
          <a:lstStyle/>
          <a:p>
            <a:fld id="{AF9FF564-EBDB-4905-8279-9BE4F33898E8}" type="slidenum">
              <a:rPr lang="LID4096" smtClean="0"/>
              <a:t>‹#›</a:t>
            </a:fld>
            <a:endParaRPr lang="LID4096"/>
          </a:p>
        </p:txBody>
      </p:sp>
    </p:spTree>
    <p:extLst>
      <p:ext uri="{BB962C8B-B14F-4D97-AF65-F5344CB8AC3E}">
        <p14:creationId xmlns:p14="http://schemas.microsoft.com/office/powerpoint/2010/main" val="2123432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01C1-D534-E1BD-6396-7B4714F3BC91}"/>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5BC85102-D63D-23BF-96CF-FA046E2204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F384036D-5D97-35C0-39C9-B8DC23D44F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DB5A5A45-7354-C714-1471-CE17198DC2A1}"/>
              </a:ext>
            </a:extLst>
          </p:cNvPr>
          <p:cNvSpPr>
            <a:spLocks noGrp="1"/>
          </p:cNvSpPr>
          <p:nvPr>
            <p:ph type="dt" sz="half" idx="10"/>
          </p:nvPr>
        </p:nvSpPr>
        <p:spPr/>
        <p:txBody>
          <a:bodyPr/>
          <a:lstStyle/>
          <a:p>
            <a:fld id="{A598521E-6822-4A21-BD4F-EC3DA501A85C}" type="datetimeFigureOut">
              <a:rPr lang="LID4096" smtClean="0"/>
              <a:t>04/12/2024</a:t>
            </a:fld>
            <a:endParaRPr lang="LID4096"/>
          </a:p>
        </p:txBody>
      </p:sp>
      <p:sp>
        <p:nvSpPr>
          <p:cNvPr id="6" name="Footer Placeholder 5">
            <a:extLst>
              <a:ext uri="{FF2B5EF4-FFF2-40B4-BE49-F238E27FC236}">
                <a16:creationId xmlns:a16="http://schemas.microsoft.com/office/drawing/2014/main" id="{D4F9A745-99CC-759E-2F24-67BB37C4BF03}"/>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B4BB1FB-D5A6-8904-DAF4-393678D76669}"/>
              </a:ext>
            </a:extLst>
          </p:cNvPr>
          <p:cNvSpPr>
            <a:spLocks noGrp="1"/>
          </p:cNvSpPr>
          <p:nvPr>
            <p:ph type="sldNum" sz="quarter" idx="12"/>
          </p:nvPr>
        </p:nvSpPr>
        <p:spPr/>
        <p:txBody>
          <a:bodyPr/>
          <a:lstStyle/>
          <a:p>
            <a:fld id="{AF9FF564-EBDB-4905-8279-9BE4F33898E8}" type="slidenum">
              <a:rPr lang="LID4096" smtClean="0"/>
              <a:t>‹#›</a:t>
            </a:fld>
            <a:endParaRPr lang="LID4096"/>
          </a:p>
        </p:txBody>
      </p:sp>
    </p:spTree>
    <p:extLst>
      <p:ext uri="{BB962C8B-B14F-4D97-AF65-F5344CB8AC3E}">
        <p14:creationId xmlns:p14="http://schemas.microsoft.com/office/powerpoint/2010/main" val="2296027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A326F-A7E4-6985-E54F-10076DDD8C3C}"/>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D3641323-1A08-B5D5-7F0C-2EF621B720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21FF8-6E46-07FA-DAFB-B0619E0959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2D32EC6F-800A-CCDA-1D81-3FD803020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FE925A-B48B-181D-96B6-788AE03C44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27387BFC-07A8-9126-7016-686852825D95}"/>
              </a:ext>
            </a:extLst>
          </p:cNvPr>
          <p:cNvSpPr>
            <a:spLocks noGrp="1"/>
          </p:cNvSpPr>
          <p:nvPr>
            <p:ph type="dt" sz="half" idx="10"/>
          </p:nvPr>
        </p:nvSpPr>
        <p:spPr/>
        <p:txBody>
          <a:bodyPr/>
          <a:lstStyle/>
          <a:p>
            <a:fld id="{A598521E-6822-4A21-BD4F-EC3DA501A85C}" type="datetimeFigureOut">
              <a:rPr lang="LID4096" smtClean="0"/>
              <a:t>04/12/2024</a:t>
            </a:fld>
            <a:endParaRPr lang="LID4096"/>
          </a:p>
        </p:txBody>
      </p:sp>
      <p:sp>
        <p:nvSpPr>
          <p:cNvPr id="8" name="Footer Placeholder 7">
            <a:extLst>
              <a:ext uri="{FF2B5EF4-FFF2-40B4-BE49-F238E27FC236}">
                <a16:creationId xmlns:a16="http://schemas.microsoft.com/office/drawing/2014/main" id="{BB49CB31-53BD-90CC-4E23-87BCE4EAFFA0}"/>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C7D44873-2E2B-4499-A7ED-2668981F58A7}"/>
              </a:ext>
            </a:extLst>
          </p:cNvPr>
          <p:cNvSpPr>
            <a:spLocks noGrp="1"/>
          </p:cNvSpPr>
          <p:nvPr>
            <p:ph type="sldNum" sz="quarter" idx="12"/>
          </p:nvPr>
        </p:nvSpPr>
        <p:spPr/>
        <p:txBody>
          <a:bodyPr/>
          <a:lstStyle/>
          <a:p>
            <a:fld id="{AF9FF564-EBDB-4905-8279-9BE4F33898E8}" type="slidenum">
              <a:rPr lang="LID4096" smtClean="0"/>
              <a:t>‹#›</a:t>
            </a:fld>
            <a:endParaRPr lang="LID4096"/>
          </a:p>
        </p:txBody>
      </p:sp>
    </p:spTree>
    <p:extLst>
      <p:ext uri="{BB962C8B-B14F-4D97-AF65-F5344CB8AC3E}">
        <p14:creationId xmlns:p14="http://schemas.microsoft.com/office/powerpoint/2010/main" val="504143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286F5-F264-A689-0111-71AC283331F7}"/>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8B322D44-96A9-60E0-1ABD-718CDA2E8768}"/>
              </a:ext>
            </a:extLst>
          </p:cNvPr>
          <p:cNvSpPr>
            <a:spLocks noGrp="1"/>
          </p:cNvSpPr>
          <p:nvPr>
            <p:ph type="dt" sz="half" idx="10"/>
          </p:nvPr>
        </p:nvSpPr>
        <p:spPr/>
        <p:txBody>
          <a:bodyPr/>
          <a:lstStyle/>
          <a:p>
            <a:fld id="{A598521E-6822-4A21-BD4F-EC3DA501A85C}" type="datetimeFigureOut">
              <a:rPr lang="LID4096" smtClean="0"/>
              <a:t>04/12/2024</a:t>
            </a:fld>
            <a:endParaRPr lang="LID4096"/>
          </a:p>
        </p:txBody>
      </p:sp>
      <p:sp>
        <p:nvSpPr>
          <p:cNvPr id="4" name="Footer Placeholder 3">
            <a:extLst>
              <a:ext uri="{FF2B5EF4-FFF2-40B4-BE49-F238E27FC236}">
                <a16:creationId xmlns:a16="http://schemas.microsoft.com/office/drawing/2014/main" id="{5A12E683-70DB-3F6F-DCF7-9D1D44F2FEE6}"/>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B45D6443-DD69-2766-E331-9E0CFEEF436C}"/>
              </a:ext>
            </a:extLst>
          </p:cNvPr>
          <p:cNvSpPr>
            <a:spLocks noGrp="1"/>
          </p:cNvSpPr>
          <p:nvPr>
            <p:ph type="sldNum" sz="quarter" idx="12"/>
          </p:nvPr>
        </p:nvSpPr>
        <p:spPr/>
        <p:txBody>
          <a:bodyPr/>
          <a:lstStyle/>
          <a:p>
            <a:fld id="{AF9FF564-EBDB-4905-8279-9BE4F33898E8}" type="slidenum">
              <a:rPr lang="LID4096" smtClean="0"/>
              <a:t>‹#›</a:t>
            </a:fld>
            <a:endParaRPr lang="LID4096"/>
          </a:p>
        </p:txBody>
      </p:sp>
    </p:spTree>
    <p:extLst>
      <p:ext uri="{BB962C8B-B14F-4D97-AF65-F5344CB8AC3E}">
        <p14:creationId xmlns:p14="http://schemas.microsoft.com/office/powerpoint/2010/main" val="1238957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39F16D-9996-D659-7897-5922EE40655A}"/>
              </a:ext>
            </a:extLst>
          </p:cNvPr>
          <p:cNvSpPr>
            <a:spLocks noGrp="1"/>
          </p:cNvSpPr>
          <p:nvPr>
            <p:ph type="dt" sz="half" idx="10"/>
          </p:nvPr>
        </p:nvSpPr>
        <p:spPr/>
        <p:txBody>
          <a:bodyPr/>
          <a:lstStyle/>
          <a:p>
            <a:fld id="{A598521E-6822-4A21-BD4F-EC3DA501A85C}" type="datetimeFigureOut">
              <a:rPr lang="LID4096" smtClean="0"/>
              <a:t>04/12/2024</a:t>
            </a:fld>
            <a:endParaRPr lang="LID4096"/>
          </a:p>
        </p:txBody>
      </p:sp>
      <p:sp>
        <p:nvSpPr>
          <p:cNvPr id="3" name="Footer Placeholder 2">
            <a:extLst>
              <a:ext uri="{FF2B5EF4-FFF2-40B4-BE49-F238E27FC236}">
                <a16:creationId xmlns:a16="http://schemas.microsoft.com/office/drawing/2014/main" id="{1C92AADD-4A44-915E-1AE3-74FD81B3A1B5}"/>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422D5CDA-0207-6113-9E88-F3202A5AC95A}"/>
              </a:ext>
            </a:extLst>
          </p:cNvPr>
          <p:cNvSpPr>
            <a:spLocks noGrp="1"/>
          </p:cNvSpPr>
          <p:nvPr>
            <p:ph type="sldNum" sz="quarter" idx="12"/>
          </p:nvPr>
        </p:nvSpPr>
        <p:spPr/>
        <p:txBody>
          <a:bodyPr/>
          <a:lstStyle/>
          <a:p>
            <a:fld id="{AF9FF564-EBDB-4905-8279-9BE4F33898E8}" type="slidenum">
              <a:rPr lang="LID4096" smtClean="0"/>
              <a:t>‹#›</a:t>
            </a:fld>
            <a:endParaRPr lang="LID4096"/>
          </a:p>
        </p:txBody>
      </p:sp>
    </p:spTree>
    <p:extLst>
      <p:ext uri="{BB962C8B-B14F-4D97-AF65-F5344CB8AC3E}">
        <p14:creationId xmlns:p14="http://schemas.microsoft.com/office/powerpoint/2010/main" val="1040324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178C0-4962-3F1B-9CD7-9E6923559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7DD8290C-3EEB-CA8C-D67A-0D6DE4BF7E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137B9101-9A94-8589-2B7E-90B1EEF355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592022-B82F-0EA5-9E65-7660EE44188E}"/>
              </a:ext>
            </a:extLst>
          </p:cNvPr>
          <p:cNvSpPr>
            <a:spLocks noGrp="1"/>
          </p:cNvSpPr>
          <p:nvPr>
            <p:ph type="dt" sz="half" idx="10"/>
          </p:nvPr>
        </p:nvSpPr>
        <p:spPr/>
        <p:txBody>
          <a:bodyPr/>
          <a:lstStyle/>
          <a:p>
            <a:fld id="{A598521E-6822-4A21-BD4F-EC3DA501A85C}" type="datetimeFigureOut">
              <a:rPr lang="LID4096" smtClean="0"/>
              <a:t>04/12/2024</a:t>
            </a:fld>
            <a:endParaRPr lang="LID4096"/>
          </a:p>
        </p:txBody>
      </p:sp>
      <p:sp>
        <p:nvSpPr>
          <p:cNvPr id="6" name="Footer Placeholder 5">
            <a:extLst>
              <a:ext uri="{FF2B5EF4-FFF2-40B4-BE49-F238E27FC236}">
                <a16:creationId xmlns:a16="http://schemas.microsoft.com/office/drawing/2014/main" id="{80A8F096-B846-7E81-DBFD-2333D66CE24E}"/>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BC066F80-B69B-5C65-8430-DB653C636FF2}"/>
              </a:ext>
            </a:extLst>
          </p:cNvPr>
          <p:cNvSpPr>
            <a:spLocks noGrp="1"/>
          </p:cNvSpPr>
          <p:nvPr>
            <p:ph type="sldNum" sz="quarter" idx="12"/>
          </p:nvPr>
        </p:nvSpPr>
        <p:spPr/>
        <p:txBody>
          <a:bodyPr/>
          <a:lstStyle/>
          <a:p>
            <a:fld id="{AF9FF564-EBDB-4905-8279-9BE4F33898E8}" type="slidenum">
              <a:rPr lang="LID4096" smtClean="0"/>
              <a:t>‹#›</a:t>
            </a:fld>
            <a:endParaRPr lang="LID4096"/>
          </a:p>
        </p:txBody>
      </p:sp>
    </p:spTree>
    <p:extLst>
      <p:ext uri="{BB962C8B-B14F-4D97-AF65-F5344CB8AC3E}">
        <p14:creationId xmlns:p14="http://schemas.microsoft.com/office/powerpoint/2010/main" val="2048381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23E59-04AD-05E4-8A53-23A10EA56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D9F0E591-6841-4CF4-60AE-69471CC350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463666D1-1511-7BD1-C145-9D1B3C0C0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7B5C99-D86D-C076-7B8E-801B2E7FE1E2}"/>
              </a:ext>
            </a:extLst>
          </p:cNvPr>
          <p:cNvSpPr>
            <a:spLocks noGrp="1"/>
          </p:cNvSpPr>
          <p:nvPr>
            <p:ph type="dt" sz="half" idx="10"/>
          </p:nvPr>
        </p:nvSpPr>
        <p:spPr/>
        <p:txBody>
          <a:bodyPr/>
          <a:lstStyle/>
          <a:p>
            <a:fld id="{A598521E-6822-4A21-BD4F-EC3DA501A85C}" type="datetimeFigureOut">
              <a:rPr lang="LID4096" smtClean="0"/>
              <a:t>04/12/2024</a:t>
            </a:fld>
            <a:endParaRPr lang="LID4096"/>
          </a:p>
        </p:txBody>
      </p:sp>
      <p:sp>
        <p:nvSpPr>
          <p:cNvPr id="6" name="Footer Placeholder 5">
            <a:extLst>
              <a:ext uri="{FF2B5EF4-FFF2-40B4-BE49-F238E27FC236}">
                <a16:creationId xmlns:a16="http://schemas.microsoft.com/office/drawing/2014/main" id="{F6A0712E-AAB8-B343-3892-408AF40DFF35}"/>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FC1E6A6B-128A-EAE7-80C8-A58848FA2460}"/>
              </a:ext>
            </a:extLst>
          </p:cNvPr>
          <p:cNvSpPr>
            <a:spLocks noGrp="1"/>
          </p:cNvSpPr>
          <p:nvPr>
            <p:ph type="sldNum" sz="quarter" idx="12"/>
          </p:nvPr>
        </p:nvSpPr>
        <p:spPr/>
        <p:txBody>
          <a:bodyPr/>
          <a:lstStyle/>
          <a:p>
            <a:fld id="{AF9FF564-EBDB-4905-8279-9BE4F33898E8}" type="slidenum">
              <a:rPr lang="LID4096" smtClean="0"/>
              <a:t>‹#›</a:t>
            </a:fld>
            <a:endParaRPr lang="LID4096"/>
          </a:p>
        </p:txBody>
      </p:sp>
    </p:spTree>
    <p:extLst>
      <p:ext uri="{BB962C8B-B14F-4D97-AF65-F5344CB8AC3E}">
        <p14:creationId xmlns:p14="http://schemas.microsoft.com/office/powerpoint/2010/main" val="4205085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42CC06-63F5-BC34-4D8B-E0DC00917D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69EC0492-9E2F-F38F-0952-B0624BF138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2C19C297-94E6-EE8B-1E34-CC6D9DF37B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98521E-6822-4A21-BD4F-EC3DA501A85C}" type="datetimeFigureOut">
              <a:rPr lang="LID4096" smtClean="0"/>
              <a:t>04/12/2024</a:t>
            </a:fld>
            <a:endParaRPr lang="LID4096"/>
          </a:p>
        </p:txBody>
      </p:sp>
      <p:sp>
        <p:nvSpPr>
          <p:cNvPr id="5" name="Footer Placeholder 4">
            <a:extLst>
              <a:ext uri="{FF2B5EF4-FFF2-40B4-BE49-F238E27FC236}">
                <a16:creationId xmlns:a16="http://schemas.microsoft.com/office/drawing/2014/main" id="{322B1924-8100-E59B-D49D-ACC172DF56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DC81FEDD-8492-B567-ACFF-F9D013B719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9FF564-EBDB-4905-8279-9BE4F33898E8}" type="slidenum">
              <a:rPr lang="LID4096" smtClean="0"/>
              <a:t>‹#›</a:t>
            </a:fld>
            <a:endParaRPr lang="LID4096"/>
          </a:p>
        </p:txBody>
      </p:sp>
    </p:spTree>
    <p:extLst>
      <p:ext uri="{BB962C8B-B14F-4D97-AF65-F5344CB8AC3E}">
        <p14:creationId xmlns:p14="http://schemas.microsoft.com/office/powerpoint/2010/main" val="336513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4AD06-786D-A9D3-2A0D-8333F3938897}"/>
              </a:ext>
            </a:extLst>
          </p:cNvPr>
          <p:cNvSpPr>
            <a:spLocks noGrp="1"/>
          </p:cNvSpPr>
          <p:nvPr>
            <p:ph type="ctrTitle"/>
          </p:nvPr>
        </p:nvSpPr>
        <p:spPr/>
        <p:txBody>
          <a:bodyPr/>
          <a:lstStyle/>
          <a:p>
            <a:r>
              <a:rPr lang="en-GB" dirty="0"/>
              <a:t>Presentation</a:t>
            </a:r>
            <a:endParaRPr lang="LID4096" dirty="0"/>
          </a:p>
        </p:txBody>
      </p:sp>
      <p:sp>
        <p:nvSpPr>
          <p:cNvPr id="3" name="Subtitle 2">
            <a:extLst>
              <a:ext uri="{FF2B5EF4-FFF2-40B4-BE49-F238E27FC236}">
                <a16:creationId xmlns:a16="http://schemas.microsoft.com/office/drawing/2014/main" id="{DBA83BA6-A3D0-B478-8242-A4032E7887B0}"/>
              </a:ext>
            </a:extLst>
          </p:cNvPr>
          <p:cNvSpPr>
            <a:spLocks noGrp="1"/>
          </p:cNvSpPr>
          <p:nvPr>
            <p:ph type="subTitle" idx="1"/>
          </p:nvPr>
        </p:nvSpPr>
        <p:spPr/>
        <p:txBody>
          <a:bodyPr>
            <a:normAutofit lnSpcReduction="10000"/>
          </a:bodyPr>
          <a:lstStyle/>
          <a:p>
            <a:r>
              <a:rPr lang="en-GB" dirty="0"/>
              <a:t>G</a:t>
            </a:r>
            <a:r>
              <a:rPr lang="fr-FR" dirty="0"/>
              <a:t>É</a:t>
            </a:r>
            <a:r>
              <a:rPr lang="en-GB" dirty="0"/>
              <a:t>CZI-KIS Georgian-Marian</a:t>
            </a:r>
          </a:p>
          <a:p>
            <a:r>
              <a:rPr lang="en-GB" dirty="0"/>
              <a:t>21/1/0855/009   52104475</a:t>
            </a:r>
          </a:p>
          <a:p>
            <a:r>
              <a:rPr lang="en-GB" dirty="0"/>
              <a:t>DVIS4ILV - Data Visualization, Presentation and Real-Time Integration</a:t>
            </a:r>
            <a:br>
              <a:rPr lang="en-GB" dirty="0"/>
            </a:br>
            <a:r>
              <a:rPr lang="en-GB" dirty="0"/>
              <a:t>of Digital Products 2024</a:t>
            </a:r>
            <a:endParaRPr lang="LID4096" dirty="0"/>
          </a:p>
        </p:txBody>
      </p:sp>
    </p:spTree>
    <p:extLst>
      <p:ext uri="{BB962C8B-B14F-4D97-AF65-F5344CB8AC3E}">
        <p14:creationId xmlns:p14="http://schemas.microsoft.com/office/powerpoint/2010/main" val="1774753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BB648-2078-3A4F-CC61-888968F353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96E331-C904-474C-569C-ED2FA759A938}"/>
              </a:ext>
            </a:extLst>
          </p:cNvPr>
          <p:cNvSpPr>
            <a:spLocks noGrp="1"/>
          </p:cNvSpPr>
          <p:nvPr>
            <p:ph type="title"/>
          </p:nvPr>
        </p:nvSpPr>
        <p:spPr/>
        <p:txBody>
          <a:bodyPr/>
          <a:lstStyle/>
          <a:p>
            <a:r>
              <a:rPr lang="en-GB" dirty="0"/>
              <a:t>Data</a:t>
            </a:r>
            <a:endParaRPr lang="LID4096" dirty="0"/>
          </a:p>
        </p:txBody>
      </p:sp>
      <p:sp>
        <p:nvSpPr>
          <p:cNvPr id="3" name="Content Placeholder 2">
            <a:extLst>
              <a:ext uri="{FF2B5EF4-FFF2-40B4-BE49-F238E27FC236}">
                <a16:creationId xmlns:a16="http://schemas.microsoft.com/office/drawing/2014/main" id="{50FE09D4-5CB4-AAEC-63CF-D3087539B7E2}"/>
              </a:ext>
            </a:extLst>
          </p:cNvPr>
          <p:cNvSpPr>
            <a:spLocks noGrp="1"/>
          </p:cNvSpPr>
          <p:nvPr>
            <p:ph idx="1"/>
          </p:nvPr>
        </p:nvSpPr>
        <p:spPr/>
        <p:txBody>
          <a:bodyPr/>
          <a:lstStyle/>
          <a:p>
            <a:r>
              <a:rPr lang="en-US" dirty="0"/>
              <a:t>The data I am using is “VideoGamesSales.csv”</a:t>
            </a:r>
          </a:p>
          <a:p>
            <a:r>
              <a:rPr lang="en-US" dirty="0"/>
              <a:t>It contains:</a:t>
            </a:r>
          </a:p>
          <a:p>
            <a:pPr lvl="1"/>
            <a:r>
              <a:rPr lang="en-US" dirty="0"/>
              <a:t>the names of 16.719 video games and data related to their publication (Platform, Year, Genre, Publisher, Developer)</a:t>
            </a:r>
          </a:p>
          <a:p>
            <a:pPr lvl="1"/>
            <a:r>
              <a:rPr lang="en-US" dirty="0"/>
              <a:t>how many units they sold in 4 regions: North America, Europe, Japan, others</a:t>
            </a:r>
          </a:p>
          <a:p>
            <a:pPr lvl="1"/>
            <a:r>
              <a:rPr lang="en-US" dirty="0"/>
              <a:t>Rating of the game; Users and Critics data, count and score for both</a:t>
            </a:r>
          </a:p>
          <a:p>
            <a:pPr lvl="2"/>
            <a:r>
              <a:rPr lang="en-US" dirty="0"/>
              <a:t>These 5 attributes have around 6600-8500 rows that are missing</a:t>
            </a:r>
          </a:p>
        </p:txBody>
      </p:sp>
    </p:spTree>
    <p:extLst>
      <p:ext uri="{BB962C8B-B14F-4D97-AF65-F5344CB8AC3E}">
        <p14:creationId xmlns:p14="http://schemas.microsoft.com/office/powerpoint/2010/main" val="2299158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B01296-6A2F-9FB7-F6C2-8E71ED43DC9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1934" y="828732"/>
            <a:ext cx="9800756" cy="5880453"/>
          </a:xfrm>
          <a:prstGeom prst="rect">
            <a:avLst/>
          </a:prstGeom>
        </p:spPr>
      </p:pic>
      <p:sp>
        <p:nvSpPr>
          <p:cNvPr id="2" name="Title 1">
            <a:extLst>
              <a:ext uri="{FF2B5EF4-FFF2-40B4-BE49-F238E27FC236}">
                <a16:creationId xmlns:a16="http://schemas.microsoft.com/office/drawing/2014/main" id="{EA45C9AD-6FEC-CC4B-1792-DAFEE15732FC}"/>
              </a:ext>
            </a:extLst>
          </p:cNvPr>
          <p:cNvSpPr>
            <a:spLocks noGrp="1"/>
          </p:cNvSpPr>
          <p:nvPr>
            <p:ph type="title"/>
          </p:nvPr>
        </p:nvSpPr>
        <p:spPr>
          <a:xfrm>
            <a:off x="467851" y="148815"/>
            <a:ext cx="10515600" cy="1325563"/>
          </a:xfrm>
        </p:spPr>
        <p:txBody>
          <a:bodyPr/>
          <a:lstStyle/>
          <a:p>
            <a:r>
              <a:rPr lang="en-GB" dirty="0"/>
              <a:t>Insight 1</a:t>
            </a:r>
            <a:endParaRPr lang="LID4096" dirty="0"/>
          </a:p>
        </p:txBody>
      </p:sp>
      <p:pic>
        <p:nvPicPr>
          <p:cNvPr id="7" name="Picture 6" descr="A graph with numbers and a number of games released&#10;&#10;Description automatically generated with medium confidence">
            <a:extLst>
              <a:ext uri="{FF2B5EF4-FFF2-40B4-BE49-F238E27FC236}">
                <a16:creationId xmlns:a16="http://schemas.microsoft.com/office/drawing/2014/main" id="{96C5951C-B1D9-74FC-D51F-68EB9C4EB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72507" y="4813738"/>
            <a:ext cx="2453115" cy="2044262"/>
          </a:xfrm>
          <a:prstGeom prst="rect">
            <a:avLst/>
          </a:prstGeom>
        </p:spPr>
      </p:pic>
    </p:spTree>
    <p:extLst>
      <p:ext uri="{BB962C8B-B14F-4D97-AF65-F5344CB8AC3E}">
        <p14:creationId xmlns:p14="http://schemas.microsoft.com/office/powerpoint/2010/main" val="2515619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F1860-233A-50C7-6797-7A9B2653B580}"/>
            </a:ext>
          </a:extLst>
        </p:cNvPr>
        <p:cNvGrpSpPr/>
        <p:nvPr/>
      </p:nvGrpSpPr>
      <p:grpSpPr>
        <a:xfrm>
          <a:off x="0" y="0"/>
          <a:ext cx="0" cy="0"/>
          <a:chOff x="0" y="0"/>
          <a:chExt cx="0" cy="0"/>
        </a:xfrm>
      </p:grpSpPr>
      <p:pic>
        <p:nvPicPr>
          <p:cNvPr id="5" name="Picture 4" descr="A graph of sales and numbers&#10;&#10;Description automatically generated with medium confidence">
            <a:extLst>
              <a:ext uri="{FF2B5EF4-FFF2-40B4-BE49-F238E27FC236}">
                <a16:creationId xmlns:a16="http://schemas.microsoft.com/office/drawing/2014/main" id="{F57EE496-32A9-8875-7876-78BA1BB383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549" y="911071"/>
            <a:ext cx="9773025" cy="5863815"/>
          </a:xfrm>
          <a:prstGeom prst="rect">
            <a:avLst/>
          </a:prstGeom>
        </p:spPr>
      </p:pic>
      <p:sp>
        <p:nvSpPr>
          <p:cNvPr id="8" name="Title 1">
            <a:extLst>
              <a:ext uri="{FF2B5EF4-FFF2-40B4-BE49-F238E27FC236}">
                <a16:creationId xmlns:a16="http://schemas.microsoft.com/office/drawing/2014/main" id="{14B03874-1093-8B60-31FB-B153EFD59BD2}"/>
              </a:ext>
            </a:extLst>
          </p:cNvPr>
          <p:cNvSpPr txBox="1">
            <a:spLocks/>
          </p:cNvSpPr>
          <p:nvPr/>
        </p:nvSpPr>
        <p:spPr>
          <a:xfrm>
            <a:off x="467851" y="1488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Insight 2</a:t>
            </a:r>
            <a:endParaRPr lang="LID4096" dirty="0"/>
          </a:p>
        </p:txBody>
      </p:sp>
    </p:spTree>
    <p:extLst>
      <p:ext uri="{BB962C8B-B14F-4D97-AF65-F5344CB8AC3E}">
        <p14:creationId xmlns:p14="http://schemas.microsoft.com/office/powerpoint/2010/main" val="20635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07A17-E8C4-589C-E904-AE84623FD7CC}"/>
            </a:ext>
          </a:extLst>
        </p:cNvPr>
        <p:cNvGrpSpPr/>
        <p:nvPr/>
      </p:nvGrpSpPr>
      <p:grpSpPr>
        <a:xfrm>
          <a:off x="0" y="0"/>
          <a:ext cx="0" cy="0"/>
          <a:chOff x="0" y="0"/>
          <a:chExt cx="0" cy="0"/>
        </a:xfrm>
      </p:grpSpPr>
      <p:pic>
        <p:nvPicPr>
          <p:cNvPr id="12" name="Picture 11" descr="A graph of sales&#10;&#10;Description automatically generated">
            <a:extLst>
              <a:ext uri="{FF2B5EF4-FFF2-40B4-BE49-F238E27FC236}">
                <a16:creationId xmlns:a16="http://schemas.microsoft.com/office/drawing/2014/main" id="{BA982788-4F66-5E7D-D310-53B718ECFB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458" y="696292"/>
            <a:ext cx="8377084" cy="6161708"/>
          </a:xfrm>
          <a:prstGeom prst="rect">
            <a:avLst/>
          </a:prstGeom>
        </p:spPr>
      </p:pic>
      <p:sp>
        <p:nvSpPr>
          <p:cNvPr id="9" name="Title 1">
            <a:extLst>
              <a:ext uri="{FF2B5EF4-FFF2-40B4-BE49-F238E27FC236}">
                <a16:creationId xmlns:a16="http://schemas.microsoft.com/office/drawing/2014/main" id="{950BA1F9-6A14-D9CC-09C8-7AD08036B4A8}"/>
              </a:ext>
            </a:extLst>
          </p:cNvPr>
          <p:cNvSpPr>
            <a:spLocks noGrp="1"/>
          </p:cNvSpPr>
          <p:nvPr>
            <p:ph type="title"/>
          </p:nvPr>
        </p:nvSpPr>
        <p:spPr>
          <a:xfrm>
            <a:off x="467851" y="148815"/>
            <a:ext cx="10515600" cy="1325563"/>
          </a:xfrm>
        </p:spPr>
        <p:txBody>
          <a:bodyPr/>
          <a:lstStyle/>
          <a:p>
            <a:r>
              <a:rPr lang="en-GB" dirty="0"/>
              <a:t>Insight 3</a:t>
            </a:r>
            <a:endParaRPr lang="LID4096" dirty="0"/>
          </a:p>
        </p:txBody>
      </p:sp>
    </p:spTree>
    <p:extLst>
      <p:ext uri="{BB962C8B-B14F-4D97-AF65-F5344CB8AC3E}">
        <p14:creationId xmlns:p14="http://schemas.microsoft.com/office/powerpoint/2010/main" val="4057238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07A17-E8C4-589C-E904-AE84623FD7CC}"/>
            </a:ext>
          </a:extLst>
        </p:cNvPr>
        <p:cNvGrpSpPr/>
        <p:nvPr/>
      </p:nvGrpSpPr>
      <p:grpSpPr>
        <a:xfrm>
          <a:off x="0" y="0"/>
          <a:ext cx="0" cy="0"/>
          <a:chOff x="0" y="0"/>
          <a:chExt cx="0" cy="0"/>
        </a:xfrm>
      </p:grpSpPr>
      <p:pic>
        <p:nvPicPr>
          <p:cNvPr id="4" name="Picture 3" descr="A graph showing the sales of publishing&#10;&#10;Description automatically generated">
            <a:extLst>
              <a:ext uri="{FF2B5EF4-FFF2-40B4-BE49-F238E27FC236}">
                <a16:creationId xmlns:a16="http://schemas.microsoft.com/office/drawing/2014/main" id="{9F326B9A-2A7C-4210-EDBB-6E913EC1F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788" y="832546"/>
            <a:ext cx="10042423" cy="6025454"/>
          </a:xfrm>
          <a:prstGeom prst="rect">
            <a:avLst/>
          </a:prstGeom>
        </p:spPr>
      </p:pic>
      <p:sp>
        <p:nvSpPr>
          <p:cNvPr id="9" name="Title 1">
            <a:extLst>
              <a:ext uri="{FF2B5EF4-FFF2-40B4-BE49-F238E27FC236}">
                <a16:creationId xmlns:a16="http://schemas.microsoft.com/office/drawing/2014/main" id="{950BA1F9-6A14-D9CC-09C8-7AD08036B4A8}"/>
              </a:ext>
            </a:extLst>
          </p:cNvPr>
          <p:cNvSpPr>
            <a:spLocks noGrp="1"/>
          </p:cNvSpPr>
          <p:nvPr>
            <p:ph type="title"/>
          </p:nvPr>
        </p:nvSpPr>
        <p:spPr>
          <a:xfrm>
            <a:off x="467851" y="148815"/>
            <a:ext cx="10515600" cy="1325563"/>
          </a:xfrm>
        </p:spPr>
        <p:txBody>
          <a:bodyPr/>
          <a:lstStyle/>
          <a:p>
            <a:r>
              <a:rPr lang="en-GB" dirty="0"/>
              <a:t>Interesting Insight (optional)</a:t>
            </a:r>
            <a:endParaRPr lang="LID4096" dirty="0"/>
          </a:p>
        </p:txBody>
      </p:sp>
    </p:spTree>
    <p:extLst>
      <p:ext uri="{BB962C8B-B14F-4D97-AF65-F5344CB8AC3E}">
        <p14:creationId xmlns:p14="http://schemas.microsoft.com/office/powerpoint/2010/main" val="644307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8FEAD963ED9F754E92CFEFFDAB37683B" ma:contentTypeVersion="1" ma:contentTypeDescription="Ein neues Dokument erstellen." ma:contentTypeScope="" ma:versionID="b492819eede0f2da95d7281201d4ef38">
  <xsd:schema xmlns:xsd="http://www.w3.org/2001/XMLSchema" xmlns:xs="http://www.w3.org/2001/XMLSchema" xmlns:p="http://schemas.microsoft.com/office/2006/metadata/properties" xmlns:ns2="9e5fb971-d33a-4165-965c-d8ea246f8036" targetNamespace="http://schemas.microsoft.com/office/2006/metadata/properties" ma:root="true" ma:fieldsID="0c547d46da9c8d5b537a08f8709a460d" ns2:_="">
    <xsd:import namespace="9e5fb971-d33a-4165-965c-d8ea246f8036"/>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5fb971-d33a-4165-965c-d8ea246f8036"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2FEE76-D0B0-4363-9135-C5EF51BDEDF0}">
  <ds:schemaRefs>
    <ds:schemaRef ds:uri="http://schemas.microsoft.com/sharepoint/v3/contenttype/forms"/>
  </ds:schemaRefs>
</ds:datastoreItem>
</file>

<file path=customXml/itemProps2.xml><?xml version="1.0" encoding="utf-8"?>
<ds:datastoreItem xmlns:ds="http://schemas.openxmlformats.org/officeDocument/2006/customXml" ds:itemID="{790D31A0-1F6C-4FE5-B545-04DF81C4CA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5fb971-d33a-4165-965c-d8ea246f80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110</TotalTime>
  <Words>764</Words>
  <Application>Microsoft Office PowerPoint</Application>
  <PresentationFormat>Widescreen</PresentationFormat>
  <Paragraphs>38</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Arial</vt:lpstr>
      <vt:lpstr>Calibri</vt:lpstr>
      <vt:lpstr>Calibri Light</vt:lpstr>
      <vt:lpstr>Wingdings</vt:lpstr>
      <vt:lpstr>Office Theme</vt:lpstr>
      <vt:lpstr>Presentation</vt:lpstr>
      <vt:lpstr>Data</vt:lpstr>
      <vt:lpstr>Insight 1</vt:lpstr>
      <vt:lpstr>PowerPoint Presentation</vt:lpstr>
      <vt:lpstr>Insight 3</vt:lpstr>
      <vt:lpstr>Interesting Insight (optional)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Johanna Schmidt</dc:creator>
  <cp:lastModifiedBy>Georgian-Marian Géczi-Kis</cp:lastModifiedBy>
  <cp:revision>5</cp:revision>
  <dcterms:created xsi:type="dcterms:W3CDTF">2024-03-01T20:22:57Z</dcterms:created>
  <dcterms:modified xsi:type="dcterms:W3CDTF">2024-04-12T19:25:07Z</dcterms:modified>
</cp:coreProperties>
</file>