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>
        <p:scale>
          <a:sx n="66" d="100"/>
          <a:sy n="66" d="100"/>
        </p:scale>
        <p:origin x="756" y="-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IBMDAProject-main\IBMDAProject-main\github-job-posting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IBMDAProject-main\IBMDAProject-main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GitHub's</a:t>
            </a:r>
            <a:r>
              <a:rPr lang="en-US" baseline="0"/>
              <a:t> Job Postings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'github-job-postings'!$A$2:$A$13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JavaScript</c:v>
                </c:pt>
                <c:pt idx="3">
                  <c:v>Python</c:v>
                </c:pt>
                <c:pt idx="4">
                  <c:v>Scala</c:v>
                </c:pt>
                <c:pt idx="5">
                  <c:v>C++</c:v>
                </c:pt>
                <c:pt idx="6">
                  <c:v>SQL Server</c:v>
                </c:pt>
                <c:pt idx="7">
                  <c:v>PostgreSQL</c:v>
                </c:pt>
                <c:pt idx="8">
                  <c:v>C#</c:v>
                </c:pt>
                <c:pt idx="9">
                  <c:v>Oracle</c:v>
                </c:pt>
                <c:pt idx="10">
                  <c:v>MySQL Server</c:v>
                </c:pt>
                <c:pt idx="11">
                  <c:v>MongoDB</c:v>
                </c:pt>
              </c:strCache>
            </c:strRef>
          </c:cat>
          <c:val>
            <c:numRef>
              <c:f>'github-job-postings'!$B$2:$B$13</c:f>
              <c:numCache>
                <c:formatCode>General</c:formatCode>
                <c:ptCount val="12"/>
                <c:pt idx="0">
                  <c:v>187</c:v>
                </c:pt>
                <c:pt idx="1">
                  <c:v>91</c:v>
                </c:pt>
                <c:pt idx="2">
                  <c:v>64</c:v>
                </c:pt>
                <c:pt idx="3">
                  <c:v>53</c:v>
                </c:pt>
                <c:pt idx="4">
                  <c:v>47</c:v>
                </c:pt>
                <c:pt idx="5">
                  <c:v>23</c:v>
                </c:pt>
                <c:pt idx="6">
                  <c:v>16</c:v>
                </c:pt>
                <c:pt idx="7">
                  <c:v>16</c:v>
                </c:pt>
                <c:pt idx="8">
                  <c:v>14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50418400"/>
        <c:axId val="-250414592"/>
      </c:barChart>
      <c:catAx>
        <c:axId val="-250418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Technology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0414592"/>
        <c:crosses val="autoZero"/>
        <c:auto val="1"/>
        <c:lblAlgn val="ctr"/>
        <c:lblOffset val="100"/>
        <c:noMultiLvlLbl val="0"/>
      </c:catAx>
      <c:valAx>
        <c:axId val="-25041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Job Postings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041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'popular-languages'!$B$2:$B$11</c:f>
              <c:numCache>
                <c:formatCode>General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345609840"/>
        <c:axId val="-345610384"/>
      </c:barChart>
      <c:catAx>
        <c:axId val="-345609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5610384"/>
        <c:crosses val="autoZero"/>
        <c:auto val="1"/>
        <c:lblAlgn val="ctr"/>
        <c:lblOffset val="100"/>
        <c:noMultiLvlLbl val="0"/>
      </c:catAx>
      <c:valAx>
        <c:axId val="-34561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Salary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560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24-Dec-20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181600" cy="18456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E659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Developments In Technology </a:t>
            </a:r>
            <a:br>
              <a:rPr lang="en-US" b="1" dirty="0" smtClean="0">
                <a:solidFill>
                  <a:srgbClr val="0E659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b="1" dirty="0" smtClean="0">
                <a:solidFill>
                  <a:srgbClr val="0E659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Analysis Presentation </a:t>
            </a:r>
            <a:endParaRPr lang="en-US" b="1" dirty="0">
              <a:solidFill>
                <a:srgbClr val="0E659B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520" y="3961655"/>
            <a:ext cx="4709280" cy="2215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George Michael 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December 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High increase in </a:t>
            </a:r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Redis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smtClean="0"/>
              <a:t>Microsoft SQL Server edged out of the Top 5.</a:t>
            </a:r>
            <a:endParaRPr lang="en-US" dirty="0"/>
          </a:p>
          <a:p>
            <a:r>
              <a:rPr lang="en-US" dirty="0" smtClean="0"/>
              <a:t>MySQL remains very popular.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 in </a:t>
            </a:r>
            <a:r>
              <a:rPr lang="en-US" dirty="0" err="1" smtClean="0"/>
              <a:t>MongoDB</a:t>
            </a:r>
            <a:r>
              <a:rPr lang="en-US" dirty="0" smtClean="0"/>
              <a:t> means increase in Node.JS developers.</a:t>
            </a:r>
            <a:endParaRPr lang="en-US" dirty="0"/>
          </a:p>
          <a:p>
            <a:r>
              <a:rPr lang="en-US" dirty="0" smtClean="0"/>
              <a:t>Major demand in databases used by backend developers.</a:t>
            </a:r>
          </a:p>
          <a:p>
            <a:r>
              <a:rPr lang="en-US" dirty="0" smtClean="0"/>
              <a:t>Open-Source databases still preferred by companies.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351314"/>
            <a:ext cx="7068725" cy="3360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IBM COGNOS DASHBOARD LINK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://eu-gb.dataplatform.cloud.ibm.com/dashboards/8eeaf49e-009a-4bea-a0cb-2346131a7120/view/4514f13865a937890db4f6e407cf2c0e7431220cb3bbd50288d07b490a657597f03d11c3c82819098c150162a6be14599b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CURRENT TECHNOLOGY USAGE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" y="1345356"/>
            <a:ext cx="11954083" cy="26460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" y="3991428"/>
            <a:ext cx="12099226" cy="20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FUTURE TECHNOLOGY TRENDS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9790"/>
            <a:ext cx="12075886" cy="2343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43086"/>
            <a:ext cx="12192000" cy="27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381"/>
            <a:ext cx="12032343" cy="2276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6629"/>
            <a:ext cx="12032343" cy="256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Technology trends now and future.</a:t>
            </a:r>
          </a:p>
          <a:p>
            <a:r>
              <a:rPr lang="en-US" dirty="0" smtClean="0"/>
              <a:t>Female participation in tech fields.</a:t>
            </a:r>
          </a:p>
          <a:p>
            <a:r>
              <a:rPr lang="en-US" dirty="0" smtClean="0"/>
              <a:t>Learning of new skills by developers.</a:t>
            </a:r>
          </a:p>
          <a:p>
            <a:r>
              <a:rPr lang="en-US" dirty="0" smtClean="0"/>
              <a:t>Abolishing age and gender judgment in tech.</a:t>
            </a:r>
          </a:p>
          <a:p>
            <a:r>
              <a:rPr lang="en-US" dirty="0" smtClean="0"/>
              <a:t>Overcoming technology gaps in developing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Rapid upgrade in technology</a:t>
            </a:r>
            <a:endParaRPr lang="en-US" dirty="0"/>
          </a:p>
          <a:p>
            <a:r>
              <a:rPr lang="en-US" dirty="0" smtClean="0"/>
              <a:t>Uneven gender amounts in technology</a:t>
            </a:r>
            <a:endParaRPr lang="en-US" dirty="0"/>
          </a:p>
          <a:p>
            <a:r>
              <a:rPr lang="en-US" dirty="0" smtClean="0"/>
              <a:t>Concentration of new technology in USA.</a:t>
            </a:r>
          </a:p>
          <a:p>
            <a:r>
              <a:rPr lang="en-US" dirty="0" smtClean="0"/>
              <a:t>Cloud platforms are rapidly growing in usage.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Companies need to adjust to the rapid advancement in technology.</a:t>
            </a:r>
            <a:endParaRPr lang="en-US" dirty="0"/>
          </a:p>
          <a:p>
            <a:r>
              <a:rPr lang="en-US" dirty="0" smtClean="0"/>
              <a:t>Normalize gender equality in all technology roles.</a:t>
            </a:r>
            <a:endParaRPr lang="en-US" dirty="0"/>
          </a:p>
          <a:p>
            <a:r>
              <a:rPr lang="en-US" dirty="0" smtClean="0"/>
              <a:t>Most developing countries need to change with the technological improvements. </a:t>
            </a:r>
          </a:p>
          <a:p>
            <a:r>
              <a:rPr lang="en-US" dirty="0" smtClean="0"/>
              <a:t>The use of cloud services will massively increase a company’s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Technology trends now and in future</a:t>
            </a:r>
            <a:endParaRPr lang="en-US" dirty="0"/>
          </a:p>
          <a:p>
            <a:r>
              <a:rPr lang="en-US" dirty="0" smtClean="0"/>
              <a:t>Programming languages, databases and platform overview</a:t>
            </a:r>
            <a:endParaRPr lang="en-US" dirty="0"/>
          </a:p>
          <a:p>
            <a:r>
              <a:rPr lang="en-US" dirty="0" smtClean="0"/>
              <a:t>Demographics overview</a:t>
            </a:r>
            <a:endParaRPr lang="en-US" dirty="0"/>
          </a:p>
          <a:p>
            <a:r>
              <a:rPr lang="en-US" dirty="0" smtClean="0"/>
              <a:t>Actions to be taken</a:t>
            </a:r>
          </a:p>
          <a:p>
            <a:r>
              <a:rPr lang="en-US" dirty="0" smtClean="0"/>
              <a:t>Integrate Machine learning to predict salaries and technology trends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3" y="1567543"/>
            <a:ext cx="7240587" cy="4542971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6623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3610395"/>
              </p:ext>
            </p:extLst>
          </p:nvPr>
        </p:nvGraphicFramePr>
        <p:xfrm>
          <a:off x="914400" y="1708613"/>
          <a:ext cx="10488613" cy="441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5235944"/>
              </p:ext>
            </p:extLst>
          </p:nvPr>
        </p:nvGraphicFramePr>
        <p:xfrm>
          <a:off x="877888" y="1596571"/>
          <a:ext cx="10525125" cy="481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Trends in Technology</a:t>
            </a:r>
            <a:endParaRPr lang="en-US" sz="2200" dirty="0"/>
          </a:p>
          <a:p>
            <a:r>
              <a:rPr lang="en-US" sz="2200" dirty="0" smtClean="0"/>
              <a:t>Currently used and desired;</a:t>
            </a:r>
            <a:endParaRPr lang="en-US" sz="2200" dirty="0"/>
          </a:p>
          <a:p>
            <a:pPr lvl="1"/>
            <a:r>
              <a:rPr lang="en-US" sz="1800" dirty="0" smtClean="0"/>
              <a:t>Programming Languages</a:t>
            </a:r>
            <a:endParaRPr lang="en-US" sz="1800" dirty="0"/>
          </a:p>
          <a:p>
            <a:pPr lvl="1"/>
            <a:r>
              <a:rPr lang="en-US" sz="1800" dirty="0" smtClean="0"/>
              <a:t>Databases</a:t>
            </a:r>
            <a:endParaRPr lang="en-US" sz="1800" dirty="0"/>
          </a:p>
          <a:p>
            <a:pPr lvl="1"/>
            <a:r>
              <a:rPr lang="en-US" sz="1800" dirty="0" smtClean="0"/>
              <a:t>Platforms and Web frameworks</a:t>
            </a:r>
            <a:endParaRPr lang="en-US" sz="1800" dirty="0"/>
          </a:p>
          <a:p>
            <a:r>
              <a:rPr lang="en-US" sz="2200" dirty="0" smtClean="0"/>
              <a:t>Demographics Survey</a:t>
            </a:r>
            <a:endParaRPr lang="en-US" sz="2200" dirty="0"/>
          </a:p>
          <a:p>
            <a:r>
              <a:rPr lang="en-US" sz="2200" dirty="0" smtClean="0"/>
              <a:t>Gender gaps in Tech</a:t>
            </a:r>
            <a:endParaRPr lang="en-US" sz="2200" dirty="0"/>
          </a:p>
          <a:p>
            <a:r>
              <a:rPr lang="en-US" sz="2200" dirty="0" smtClean="0"/>
              <a:t>Technology gaps in countries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ABOUT: </a:t>
            </a:r>
            <a:r>
              <a:rPr lang="en-US" sz="2400" dirty="0" smtClean="0"/>
              <a:t>Tendencies in Tech Resources</a:t>
            </a:r>
            <a:endParaRPr lang="en-US" sz="2400" dirty="0"/>
          </a:p>
          <a:p>
            <a:r>
              <a:rPr lang="en-US" sz="2400" dirty="0" smtClean="0"/>
              <a:t>OBJECTIVES:</a:t>
            </a:r>
            <a:endParaRPr lang="en-US" sz="2400" dirty="0"/>
          </a:p>
          <a:p>
            <a:pPr lvl="1"/>
            <a:r>
              <a:rPr lang="en-US" dirty="0" smtClean="0"/>
              <a:t>Skill necessity for the future</a:t>
            </a:r>
            <a:endParaRPr lang="en-US" dirty="0"/>
          </a:p>
          <a:p>
            <a:pPr lvl="1"/>
            <a:r>
              <a:rPr lang="en-US" dirty="0" smtClean="0"/>
              <a:t>Top programming languages in demand</a:t>
            </a:r>
          </a:p>
          <a:p>
            <a:pPr lvl="1"/>
            <a:r>
              <a:rPr lang="en-US" dirty="0" smtClean="0"/>
              <a:t>Top database </a:t>
            </a:r>
            <a:r>
              <a:rPr lang="en-US" dirty="0" smtClean="0"/>
              <a:t>expertise in demand</a:t>
            </a:r>
          </a:p>
          <a:p>
            <a:pPr lvl="1"/>
            <a:r>
              <a:rPr lang="en-US" dirty="0" smtClean="0"/>
              <a:t>Top platforms and IDEs in demand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Data Collection Sources</a:t>
            </a:r>
            <a:endParaRPr lang="en-US" sz="2200" dirty="0"/>
          </a:p>
          <a:p>
            <a:pPr lvl="1"/>
            <a:r>
              <a:rPr lang="en-US" sz="1800" dirty="0" smtClean="0"/>
              <a:t>Stack Overflow Developer 2019 Survey</a:t>
            </a:r>
            <a:endParaRPr lang="en-US" sz="1800" dirty="0"/>
          </a:p>
          <a:p>
            <a:pPr lvl="1"/>
            <a:r>
              <a:rPr lang="en-US" sz="1800" dirty="0" smtClean="0"/>
              <a:t>Programming Language Annual Salary</a:t>
            </a:r>
          </a:p>
          <a:p>
            <a:pPr lvl="1"/>
            <a:r>
              <a:rPr lang="en-US" sz="1800" dirty="0" err="1" smtClean="0"/>
              <a:t>GitHub</a:t>
            </a:r>
            <a:r>
              <a:rPr lang="en-US" sz="1800" dirty="0" smtClean="0"/>
              <a:t> Job Posting </a:t>
            </a:r>
            <a:endParaRPr lang="en-US" sz="2200" dirty="0"/>
          </a:p>
          <a:p>
            <a:r>
              <a:rPr lang="en-US" sz="2200" dirty="0" smtClean="0"/>
              <a:t>Data Exploration</a:t>
            </a:r>
          </a:p>
          <a:p>
            <a:r>
              <a:rPr lang="en-US" sz="2200" dirty="0" smtClean="0"/>
              <a:t>Data Cleaning</a:t>
            </a:r>
            <a:endParaRPr lang="en-US" sz="2200" dirty="0"/>
          </a:p>
          <a:p>
            <a:r>
              <a:rPr lang="en-US" sz="2200" dirty="0" smtClean="0"/>
              <a:t>Data Visualization</a:t>
            </a:r>
          </a:p>
          <a:p>
            <a:r>
              <a:rPr lang="en-US" sz="2200" dirty="0" smtClean="0"/>
              <a:t>Presentation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4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027339"/>
            <a:ext cx="7068725" cy="1236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Results are based on this dataset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13440"/>
            <a:ext cx="10058400" cy="36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2909"/>
            <a:ext cx="5200291" cy="3590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2910"/>
            <a:ext cx="545889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JavaScript, HTML/CSS are top on both current and next year. </a:t>
            </a:r>
            <a:endParaRPr lang="en-US" dirty="0"/>
          </a:p>
          <a:p>
            <a:r>
              <a:rPr lang="en-US" dirty="0" smtClean="0"/>
              <a:t>Python and TypeScript increases in upcoming year.</a:t>
            </a:r>
            <a:endParaRPr lang="en-US" dirty="0"/>
          </a:p>
          <a:p>
            <a:r>
              <a:rPr lang="en-US" dirty="0" smtClean="0"/>
              <a:t>PowerShell got edged out in the next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Web development still in high demand.</a:t>
            </a:r>
            <a:endParaRPr lang="en-US" dirty="0"/>
          </a:p>
          <a:p>
            <a:r>
              <a:rPr lang="en-US" dirty="0" smtClean="0"/>
              <a:t>With Data Scientist’s in demand, Python remains best choice.</a:t>
            </a:r>
            <a:endParaRPr lang="en-US" dirty="0"/>
          </a:p>
          <a:p>
            <a:r>
              <a:rPr lang="en-US" dirty="0" smtClean="0"/>
              <a:t>SQL remains the top database query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7" y="2325666"/>
            <a:ext cx="5358384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83" y="2325666"/>
            <a:ext cx="497941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dcmitype/"/>
    <ds:schemaRef ds:uri="http://purl.org/dc/terms/"/>
    <ds:schemaRef ds:uri="f80a141d-92ca-4d3d-9308-f7e7b1d44ce8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414</Words>
  <Application>Microsoft Office PowerPoint</Application>
  <PresentationFormat>Widescreen</PresentationFormat>
  <Paragraphs>120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JhengHei</vt:lpstr>
      <vt:lpstr>Arial</vt:lpstr>
      <vt:lpstr>Calibri</vt:lpstr>
      <vt:lpstr>Helv</vt:lpstr>
      <vt:lpstr>IBM Plex Mono SemiBold</vt:lpstr>
      <vt:lpstr>IBM Plex Mono Text</vt:lpstr>
      <vt:lpstr>SLIDE_TEMPLATE_skill_network</vt:lpstr>
      <vt:lpstr>Developments In Technology  And Analysis Presentation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HP</cp:lastModifiedBy>
  <cp:revision>37</cp:revision>
  <dcterms:created xsi:type="dcterms:W3CDTF">2020-10-28T18:29:43Z</dcterms:created>
  <dcterms:modified xsi:type="dcterms:W3CDTF">2020-12-25T00:35:33Z</dcterms:modified>
</cp:coreProperties>
</file>