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8c7fb14e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8c7fb14e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6’55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8c7fb14e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8c7fb14e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Finish time: 7’45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8ae39975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8ae39975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Finish time: 8’15</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8c7fb14e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8c7fb14e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Finish time: 9‘15</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8ae39975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8ae39975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8ae39975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8ae39975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8ae3997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8ae3997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EEFF41"/>
                </a:highlight>
              </a:rPr>
              <a:t>Define the core message or hypothesis of your project.</a:t>
            </a:r>
            <a:endParaRPr>
              <a:solidFill>
                <a:schemeClr val="dk1"/>
              </a:solidFill>
              <a:highlight>
                <a:srgbClr val="EEFF41"/>
              </a:highlight>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highlight>
                  <a:srgbClr val="EEFF41"/>
                </a:highlight>
              </a:rPr>
              <a:t>Describe the questions you asked, and </a:t>
            </a:r>
            <a:r>
              <a:rPr i="1" lang="en">
                <a:solidFill>
                  <a:schemeClr val="dk1"/>
                </a:solidFill>
                <a:highlight>
                  <a:srgbClr val="EEFF41"/>
                </a:highlight>
              </a:rPr>
              <a:t>why</a:t>
            </a:r>
            <a:r>
              <a:rPr lang="en">
                <a:solidFill>
                  <a:schemeClr val="dk1"/>
                </a:solidFill>
                <a:highlight>
                  <a:srgbClr val="EEFF41"/>
                </a:highlight>
              </a:rPr>
              <a:t> you asked them</a:t>
            </a:r>
            <a:endParaRPr>
              <a:solidFill>
                <a:schemeClr val="dk1"/>
              </a:solidFill>
              <a:highlight>
                <a:srgbClr val="EEFF41"/>
              </a:highlight>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highlight>
                  <a:srgbClr val="EEFF41"/>
                </a:highlight>
              </a:rPr>
              <a:t>Describe whether you were able to answer these questions to your satisfaction, and briefly summarize your findings</a:t>
            </a:r>
            <a:endParaRPr>
              <a:solidFill>
                <a:schemeClr val="dk1"/>
              </a:solidFill>
              <a:highlight>
                <a:srgbClr val="EEFF41"/>
              </a:highlight>
            </a:endParaRPr>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8ae3997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8ae3997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24sec</a:t>
            </a:r>
            <a:endParaRPr/>
          </a:p>
          <a:p>
            <a:pPr indent="0" lvl="0" marL="0" rtl="0" algn="l">
              <a:lnSpc>
                <a:spcPct val="115000"/>
              </a:lnSpc>
              <a:spcBef>
                <a:spcPts val="1200"/>
              </a:spcBef>
              <a:spcAft>
                <a:spcPts val="0"/>
              </a:spcAft>
              <a:buClr>
                <a:schemeClr val="dk1"/>
              </a:buClr>
              <a:buSzPts val="1100"/>
              <a:buFont typeface="Arial"/>
              <a:buNone/>
            </a:pPr>
            <a:r>
              <a:rPr lang="en"/>
              <a:t>We extracted data from Dataworld, Kaggle and NBA API calls to answer the questions.  First, we looked at the data for the most valuable positions.   For this we took the mean of the winning shares for the five common positions (point guard, shooting guard, small forward, power forward, center) for players from 1978 to 2015.   Next, we compared the traditional statistics such as points, assists, field goals and rebounds to team wins from 2014 to 2018.  Team points and team wins were extracted from 2 different sources and merged into one dataframe for analysis and graphing.  We then looked at advanced statistics such as Tm, PER, BPM, VORP, WS, Team Mar by players and from 1985 onwards was extracted and transformed for analysis and graphing.  Additionally, player’s average salaries over the years from 1991 to 2018 was extracted and calculated and graphed</a:t>
            </a:r>
            <a:r>
              <a:rPr lang="en" sz="2900"/>
              <a:t>.</a:t>
            </a:r>
            <a:endParaRPr sz="2900"/>
          </a:p>
          <a:p>
            <a:pPr indent="0" lvl="0" marL="0" rtl="0" algn="l">
              <a:spcBef>
                <a:spcPts val="1200"/>
              </a:spcBef>
              <a:spcAft>
                <a:spcPts val="0"/>
              </a:spcAft>
              <a:buClr>
                <a:schemeClr val="dk1"/>
              </a:buClr>
              <a:buSzPts val="1100"/>
              <a:buFont typeface="Arial"/>
              <a:buNone/>
            </a:pPr>
            <a:r>
              <a:rPr lang="en" sz="2800">
                <a:solidFill>
                  <a:schemeClr val="dk1"/>
                </a:solidFill>
                <a:highlight>
                  <a:srgbClr val="EEFF41"/>
                </a:highlight>
              </a:rPr>
              <a:t>(what kind of data do we need for each questions)</a:t>
            </a:r>
            <a:endParaRPr sz="2800">
              <a:solidFill>
                <a:schemeClr val="dk1"/>
              </a:solidFill>
              <a:highlight>
                <a:srgbClr val="EEFF41"/>
              </a:highlight>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8ae39975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8ae39975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 </a:t>
            </a:r>
            <a:r>
              <a:rPr lang="en"/>
              <a:t>Dataworld, Kaggle, NBA API and NBAStats.net</a:t>
            </a:r>
            <a:endParaRPr/>
          </a:p>
          <a:p>
            <a:pPr indent="0" lvl="0" marL="0" rtl="0" algn="l">
              <a:spcBef>
                <a:spcPts val="0"/>
              </a:spcBef>
              <a:spcAft>
                <a:spcPts val="0"/>
              </a:spcAft>
              <a:buNone/>
            </a:pPr>
            <a:r>
              <a:rPr lang="en"/>
              <a:t>Cleanup: </a:t>
            </a:r>
            <a:endParaRPr/>
          </a:p>
          <a:p>
            <a:pPr indent="-298450" lvl="0" marL="457200" rtl="0" algn="l">
              <a:spcBef>
                <a:spcPts val="0"/>
              </a:spcBef>
              <a:spcAft>
                <a:spcPts val="0"/>
              </a:spcAft>
              <a:buSzPts val="1100"/>
              <a:buChar char="-"/>
            </a:pPr>
            <a:r>
              <a:rPr lang="en"/>
              <a:t>abundance and was initially tedious</a:t>
            </a:r>
            <a:endParaRPr/>
          </a:p>
          <a:p>
            <a:pPr indent="-298450" lvl="0" marL="457200" rtl="0" algn="l">
              <a:spcBef>
                <a:spcPts val="0"/>
              </a:spcBef>
              <a:spcAft>
                <a:spcPts val="0"/>
              </a:spcAft>
              <a:buSzPts val="1100"/>
              <a:buChar char="-"/>
            </a:pPr>
            <a:r>
              <a:rPr lang="en"/>
              <a:t>converting data types </a:t>
            </a:r>
            <a:endParaRPr/>
          </a:p>
          <a:p>
            <a:pPr indent="-298450" lvl="0" marL="457200" rtl="0" algn="l">
              <a:lnSpc>
                <a:spcPct val="115000"/>
              </a:lnSpc>
              <a:spcBef>
                <a:spcPts val="0"/>
              </a:spcBef>
              <a:spcAft>
                <a:spcPts val="0"/>
              </a:spcAft>
              <a:buSzPts val="1100"/>
              <a:buChar char="-"/>
            </a:pPr>
            <a:r>
              <a:rPr lang="en"/>
              <a:t>changing the seasons formats</a:t>
            </a:r>
            <a:endParaRPr/>
          </a:p>
          <a:p>
            <a:pPr indent="0" lvl="0" marL="0" rtl="0" algn="l">
              <a:lnSpc>
                <a:spcPct val="115000"/>
              </a:lnSpc>
              <a:spcBef>
                <a:spcPts val="1600"/>
              </a:spcBef>
              <a:spcAft>
                <a:spcPts val="0"/>
              </a:spcAft>
              <a:buNone/>
            </a:pPr>
            <a:r>
              <a:rPr lang="en"/>
              <a:t>Exploration:</a:t>
            </a:r>
            <a:endParaRPr/>
          </a:p>
          <a:p>
            <a:pPr indent="-298450" lvl="0" marL="457200" rtl="0" algn="l">
              <a:lnSpc>
                <a:spcPct val="115000"/>
              </a:lnSpc>
              <a:spcBef>
                <a:spcPts val="1600"/>
              </a:spcBef>
              <a:spcAft>
                <a:spcPts val="0"/>
              </a:spcAft>
              <a:buSzPts val="1100"/>
              <a:buChar char="-"/>
            </a:pPr>
            <a:r>
              <a:rPr lang="en"/>
              <a:t>Difficult Loop in NBA API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8ae3997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8ae3997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2’10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8ae3997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8ae3997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3’06</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8ae39975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8ae39975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Finish time: 4’21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8ae39975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8ae39975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Finish time: 5’51</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8ae3997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8ae3997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Finish time: 6’28</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3.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jp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6.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image" Target="../media/image32.png"/><Relationship Id="rId8"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22.png"/><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25.png"/><Relationship Id="rId7"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6925200" y="3947025"/>
            <a:ext cx="2218800" cy="119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000000"/>
                </a:solidFill>
              </a:rPr>
              <a:t>Jim Tran</a:t>
            </a:r>
            <a:endParaRPr sz="1700">
              <a:solidFill>
                <a:srgbClr val="000000"/>
              </a:solidFill>
            </a:endParaRPr>
          </a:p>
          <a:p>
            <a:pPr indent="0" lvl="0" marL="0" rtl="0" algn="ctr">
              <a:spcBef>
                <a:spcPts val="0"/>
              </a:spcBef>
              <a:spcAft>
                <a:spcPts val="0"/>
              </a:spcAft>
              <a:buNone/>
            </a:pPr>
            <a:r>
              <a:rPr lang="en" sz="1700">
                <a:solidFill>
                  <a:srgbClr val="000000"/>
                </a:solidFill>
              </a:rPr>
              <a:t>George Redak</a:t>
            </a:r>
            <a:endParaRPr sz="1700">
              <a:solidFill>
                <a:srgbClr val="000000"/>
              </a:solidFill>
            </a:endParaRPr>
          </a:p>
          <a:p>
            <a:pPr indent="0" lvl="0" marL="0" rtl="0" algn="ctr">
              <a:spcBef>
                <a:spcPts val="0"/>
              </a:spcBef>
              <a:spcAft>
                <a:spcPts val="0"/>
              </a:spcAft>
              <a:buNone/>
            </a:pPr>
            <a:r>
              <a:rPr lang="en" sz="1700">
                <a:solidFill>
                  <a:srgbClr val="000000"/>
                </a:solidFill>
              </a:rPr>
              <a:t>Sharifah Sinclair</a:t>
            </a:r>
            <a:endParaRPr sz="1700">
              <a:solidFill>
                <a:srgbClr val="000000"/>
              </a:solidFill>
            </a:endParaRPr>
          </a:p>
          <a:p>
            <a:pPr indent="0" lvl="0" marL="0" rtl="0" algn="ctr">
              <a:spcBef>
                <a:spcPts val="0"/>
              </a:spcBef>
              <a:spcAft>
                <a:spcPts val="0"/>
              </a:spcAft>
              <a:buNone/>
            </a:pPr>
            <a:r>
              <a:rPr lang="en" sz="1700">
                <a:solidFill>
                  <a:srgbClr val="000000"/>
                </a:solidFill>
              </a:rPr>
              <a:t>Vena Li</a:t>
            </a:r>
            <a:endParaRPr sz="1700">
              <a:solidFill>
                <a:srgbClr val="000000"/>
              </a:solidFill>
            </a:endParaRPr>
          </a:p>
        </p:txBody>
      </p:sp>
      <p:pic>
        <p:nvPicPr>
          <p:cNvPr id="55" name="Google Shape;55;p13"/>
          <p:cNvPicPr preferRelativeResize="0"/>
          <p:nvPr/>
        </p:nvPicPr>
        <p:blipFill>
          <a:blip r:embed="rId4">
            <a:alphaModFix/>
          </a:blip>
          <a:stretch>
            <a:fillRect/>
          </a:stretch>
        </p:blipFill>
        <p:spPr>
          <a:xfrm>
            <a:off x="152400" y="2118200"/>
            <a:ext cx="8839200" cy="571425"/>
          </a:xfrm>
          <a:prstGeom prst="rect">
            <a:avLst/>
          </a:prstGeom>
          <a:noFill/>
          <a:ln>
            <a:noFill/>
          </a:ln>
        </p:spPr>
      </p:pic>
      <p:sp>
        <p:nvSpPr>
          <p:cNvPr id="56" name="Google Shape;56;p13"/>
          <p:cNvSpPr txBox="1"/>
          <p:nvPr>
            <p:ph idx="1" type="subTitle"/>
          </p:nvPr>
        </p:nvSpPr>
        <p:spPr>
          <a:xfrm>
            <a:off x="7077600" y="4099425"/>
            <a:ext cx="2218800" cy="119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FFFFFF"/>
                </a:solidFill>
              </a:rPr>
              <a:t>Jim Tran</a:t>
            </a:r>
            <a:endParaRPr sz="1700">
              <a:solidFill>
                <a:srgbClr val="FFFFFF"/>
              </a:solidFill>
            </a:endParaRPr>
          </a:p>
          <a:p>
            <a:pPr indent="0" lvl="0" marL="0" rtl="0" algn="ctr">
              <a:spcBef>
                <a:spcPts val="0"/>
              </a:spcBef>
              <a:spcAft>
                <a:spcPts val="0"/>
              </a:spcAft>
              <a:buNone/>
            </a:pPr>
            <a:r>
              <a:rPr lang="en" sz="1700">
                <a:solidFill>
                  <a:srgbClr val="FFFFFF"/>
                </a:solidFill>
              </a:rPr>
              <a:t>George Redak</a:t>
            </a:r>
            <a:endParaRPr sz="1700">
              <a:solidFill>
                <a:srgbClr val="FFFFFF"/>
              </a:solidFill>
            </a:endParaRPr>
          </a:p>
          <a:p>
            <a:pPr indent="0" lvl="0" marL="0" rtl="0" algn="ctr">
              <a:spcBef>
                <a:spcPts val="0"/>
              </a:spcBef>
              <a:spcAft>
                <a:spcPts val="0"/>
              </a:spcAft>
              <a:buNone/>
            </a:pPr>
            <a:r>
              <a:rPr lang="en" sz="1700">
                <a:solidFill>
                  <a:srgbClr val="FFFFFF"/>
                </a:solidFill>
              </a:rPr>
              <a:t>Sharifah Sinclair</a:t>
            </a:r>
            <a:endParaRPr sz="1700">
              <a:solidFill>
                <a:srgbClr val="FFFFFF"/>
              </a:solidFill>
            </a:endParaRPr>
          </a:p>
          <a:p>
            <a:pPr indent="0" lvl="0" marL="0" rtl="0" algn="ctr">
              <a:spcBef>
                <a:spcPts val="0"/>
              </a:spcBef>
              <a:spcAft>
                <a:spcPts val="0"/>
              </a:spcAft>
              <a:buNone/>
            </a:pPr>
            <a:r>
              <a:rPr lang="en" sz="1700">
                <a:solidFill>
                  <a:srgbClr val="FFFFFF"/>
                </a:solidFill>
              </a:rPr>
              <a:t>Vena Li</a:t>
            </a:r>
            <a:endParaRPr sz="1700">
              <a:solidFill>
                <a:srgbClr val="FFFFFF"/>
              </a:solidFill>
            </a:endParaRPr>
          </a:p>
        </p:txBody>
      </p:sp>
      <p:sp>
        <p:nvSpPr>
          <p:cNvPr id="57" name="Google Shape;57;p13"/>
          <p:cNvSpPr txBox="1"/>
          <p:nvPr>
            <p:ph type="ctrTitle"/>
          </p:nvPr>
        </p:nvSpPr>
        <p:spPr>
          <a:xfrm>
            <a:off x="310950" y="1135850"/>
            <a:ext cx="8347200" cy="168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300">
                <a:solidFill>
                  <a:srgbClr val="FFFFFF"/>
                </a:solidFill>
                <a:latin typeface="Comic Sans MS"/>
                <a:ea typeface="Comic Sans MS"/>
                <a:cs typeface="Comic Sans MS"/>
                <a:sym typeface="Comic Sans MS"/>
              </a:rPr>
              <a:t>Do You Really Know the </a:t>
            </a:r>
            <a:r>
              <a:rPr b="1" lang="en" sz="4300">
                <a:solidFill>
                  <a:srgbClr val="FFFFFF"/>
                </a:solidFill>
                <a:latin typeface="Comic Sans MS"/>
                <a:ea typeface="Comic Sans MS"/>
                <a:cs typeface="Comic Sans MS"/>
                <a:sym typeface="Comic Sans MS"/>
              </a:rPr>
              <a:t>NBA?</a:t>
            </a:r>
            <a:endParaRPr b="1" sz="4300">
              <a:solidFill>
                <a:srgbClr val="FFFFFF"/>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2"/>
          <p:cNvPicPr preferRelativeResize="0"/>
          <p:nvPr/>
        </p:nvPicPr>
        <p:blipFill>
          <a:blip r:embed="rId3">
            <a:alphaModFix/>
          </a:blip>
          <a:stretch>
            <a:fillRect/>
          </a:stretch>
        </p:blipFill>
        <p:spPr>
          <a:xfrm>
            <a:off x="166925" y="2571750"/>
            <a:ext cx="3478425" cy="2297287"/>
          </a:xfrm>
          <a:prstGeom prst="rect">
            <a:avLst/>
          </a:prstGeom>
          <a:noFill/>
          <a:ln>
            <a:noFill/>
          </a:ln>
        </p:spPr>
      </p:pic>
      <p:sp>
        <p:nvSpPr>
          <p:cNvPr id="141" name="Google Shape;141;p22"/>
          <p:cNvSpPr txBox="1"/>
          <p:nvPr>
            <p:ph idx="1" type="body"/>
          </p:nvPr>
        </p:nvSpPr>
        <p:spPr>
          <a:xfrm>
            <a:off x="3139950" y="189000"/>
            <a:ext cx="6517800" cy="1567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2600">
              <a:solidFill>
                <a:srgbClr val="FFFFFF"/>
              </a:solidFill>
              <a:highlight>
                <a:srgbClr val="FF0000"/>
              </a:highlight>
            </a:endParaRPr>
          </a:p>
          <a:p>
            <a:pPr indent="0" lvl="0" marL="0" rtl="0" algn="ctr">
              <a:lnSpc>
                <a:spcPct val="100000"/>
              </a:lnSpc>
              <a:spcBef>
                <a:spcPts val="0"/>
              </a:spcBef>
              <a:spcAft>
                <a:spcPts val="0"/>
              </a:spcAft>
              <a:buNone/>
            </a:pPr>
            <a:r>
              <a:rPr b="1" lang="en" sz="2600">
                <a:solidFill>
                  <a:srgbClr val="FFFFFF"/>
                </a:solidFill>
                <a:highlight>
                  <a:srgbClr val="FF0000"/>
                </a:highlight>
              </a:rPr>
              <a:t>How have salaries evolved?</a:t>
            </a:r>
            <a:endParaRPr b="1" sz="2600">
              <a:solidFill>
                <a:srgbClr val="FFFFFF"/>
              </a:solidFill>
              <a:highlight>
                <a:srgbClr val="FF0000"/>
              </a:highlight>
            </a:endParaRPr>
          </a:p>
          <a:p>
            <a:pPr indent="0" lvl="0" marL="0" rtl="0" algn="ctr">
              <a:lnSpc>
                <a:spcPct val="100000"/>
              </a:lnSpc>
              <a:spcBef>
                <a:spcPts val="0"/>
              </a:spcBef>
              <a:spcAft>
                <a:spcPts val="0"/>
              </a:spcAft>
              <a:buClr>
                <a:schemeClr val="dk1"/>
              </a:buClr>
              <a:buSzPts val="1100"/>
              <a:buFont typeface="Arial"/>
              <a:buNone/>
            </a:pPr>
            <a:r>
              <a:t/>
            </a:r>
            <a:endParaRPr b="1" sz="2600">
              <a:solidFill>
                <a:srgbClr val="FFFFFF"/>
              </a:solidFill>
              <a:highlight>
                <a:srgbClr val="FF0000"/>
              </a:highlight>
            </a:endParaRPr>
          </a:p>
        </p:txBody>
      </p:sp>
      <p:pic>
        <p:nvPicPr>
          <p:cNvPr id="142" name="Google Shape;142;p22"/>
          <p:cNvPicPr preferRelativeResize="0"/>
          <p:nvPr/>
        </p:nvPicPr>
        <p:blipFill>
          <a:blip r:embed="rId4">
            <a:alphaModFix/>
          </a:blip>
          <a:stretch>
            <a:fillRect/>
          </a:stretch>
        </p:blipFill>
        <p:spPr>
          <a:xfrm>
            <a:off x="166925" y="274462"/>
            <a:ext cx="3478425" cy="2297287"/>
          </a:xfrm>
          <a:prstGeom prst="rect">
            <a:avLst/>
          </a:prstGeom>
          <a:noFill/>
          <a:ln>
            <a:noFill/>
          </a:ln>
        </p:spPr>
      </p:pic>
      <p:sp>
        <p:nvSpPr>
          <p:cNvPr id="143" name="Google Shape;143;p22"/>
          <p:cNvSpPr txBox="1"/>
          <p:nvPr>
            <p:ph idx="1" type="body"/>
          </p:nvPr>
        </p:nvSpPr>
        <p:spPr>
          <a:xfrm>
            <a:off x="4054350" y="1835425"/>
            <a:ext cx="4689000" cy="229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FFFFFF"/>
                </a:solidFill>
                <a:highlight>
                  <a:srgbClr val="FF0000"/>
                </a:highlight>
              </a:rPr>
              <a:t>Based on the salary distribution, the most noticeable trend can be seen in the way money is spread throughout the league. In the 1980’s, most salaries were almost all the same, and slowly, over time, player’s salaries evolved into what they are today, with player’s making money based on their </a:t>
            </a:r>
            <a:r>
              <a:rPr b="1" lang="en" sz="1700">
                <a:solidFill>
                  <a:srgbClr val="FFFFFF"/>
                </a:solidFill>
                <a:highlight>
                  <a:srgbClr val="FF0000"/>
                </a:highlight>
              </a:rPr>
              <a:t>effectiveness</a:t>
            </a:r>
            <a:r>
              <a:rPr b="1" lang="en" sz="1700">
                <a:solidFill>
                  <a:srgbClr val="FFFFFF"/>
                </a:solidFill>
                <a:highlight>
                  <a:srgbClr val="FF0000"/>
                </a:highlight>
              </a:rPr>
              <a:t> on the court.</a:t>
            </a:r>
            <a:endParaRPr b="1" sz="2900">
              <a:solidFill>
                <a:srgbClr val="FFFFFF"/>
              </a:solidFill>
              <a:highlight>
                <a:srgbClr val="FF00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1838100" y="7750"/>
            <a:ext cx="546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FFFFF"/>
                </a:solidFill>
              </a:rPr>
              <a:t>LeBron James VS</a:t>
            </a:r>
            <a:endParaRPr b="1" sz="2000">
              <a:solidFill>
                <a:srgbClr val="FFFFFF"/>
              </a:solidFill>
            </a:endParaRPr>
          </a:p>
          <a:p>
            <a:pPr indent="0" lvl="0" marL="0" rtl="0" algn="ctr">
              <a:spcBef>
                <a:spcPts val="0"/>
              </a:spcBef>
              <a:spcAft>
                <a:spcPts val="0"/>
              </a:spcAft>
              <a:buNone/>
            </a:pPr>
            <a:r>
              <a:rPr b="1" lang="en" sz="2000">
                <a:solidFill>
                  <a:srgbClr val="FFFFFF"/>
                </a:solidFill>
              </a:rPr>
              <a:t>Michael Jordan</a:t>
            </a:r>
            <a:endParaRPr b="1" sz="2000">
              <a:solidFill>
                <a:srgbClr val="FFFFFF"/>
              </a:solidFill>
            </a:endParaRPr>
          </a:p>
        </p:txBody>
      </p:sp>
      <p:pic>
        <p:nvPicPr>
          <p:cNvPr id="149" name="Google Shape;149;p23"/>
          <p:cNvPicPr preferRelativeResize="0"/>
          <p:nvPr/>
        </p:nvPicPr>
        <p:blipFill>
          <a:blip r:embed="rId3">
            <a:alphaModFix/>
          </a:blip>
          <a:stretch>
            <a:fillRect/>
          </a:stretch>
        </p:blipFill>
        <p:spPr>
          <a:xfrm>
            <a:off x="1684725" y="904613"/>
            <a:ext cx="5774574" cy="1924875"/>
          </a:xfrm>
          <a:prstGeom prst="rect">
            <a:avLst/>
          </a:prstGeom>
          <a:noFill/>
          <a:ln>
            <a:noFill/>
          </a:ln>
        </p:spPr>
      </p:pic>
      <p:pic>
        <p:nvPicPr>
          <p:cNvPr id="150" name="Google Shape;150;p23"/>
          <p:cNvPicPr preferRelativeResize="0"/>
          <p:nvPr/>
        </p:nvPicPr>
        <p:blipFill>
          <a:blip r:embed="rId4">
            <a:alphaModFix/>
          </a:blip>
          <a:stretch>
            <a:fillRect/>
          </a:stretch>
        </p:blipFill>
        <p:spPr>
          <a:xfrm>
            <a:off x="1684699" y="3153675"/>
            <a:ext cx="5774625" cy="1924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692700" y="135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Discussion</a:t>
            </a:r>
            <a:endParaRPr b="1">
              <a:solidFill>
                <a:srgbClr val="FFFFFF"/>
              </a:solidFill>
            </a:endParaRPr>
          </a:p>
        </p:txBody>
      </p:sp>
      <p:sp>
        <p:nvSpPr>
          <p:cNvPr id="156" name="Google Shape;156;p24"/>
          <p:cNvSpPr txBox="1"/>
          <p:nvPr>
            <p:ph idx="1" type="body"/>
          </p:nvPr>
        </p:nvSpPr>
        <p:spPr>
          <a:xfrm>
            <a:off x="540300" y="310500"/>
            <a:ext cx="4565100" cy="47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400">
              <a:solidFill>
                <a:srgbClr val="FFFFFF"/>
              </a:solidFill>
            </a:endParaRPr>
          </a:p>
          <a:p>
            <a:pPr indent="-317500" lvl="0" marL="457200" rtl="0" algn="l">
              <a:spcBef>
                <a:spcPts val="1800"/>
              </a:spcBef>
              <a:spcAft>
                <a:spcPts val="0"/>
              </a:spcAft>
              <a:buClr>
                <a:srgbClr val="FFFFFF"/>
              </a:buClr>
              <a:buSzPts val="1400"/>
              <a:buChar char="●"/>
            </a:pPr>
            <a:r>
              <a:rPr lang="en" sz="1400">
                <a:solidFill>
                  <a:srgbClr val="FFFFFF"/>
                </a:solidFill>
              </a:rPr>
              <a:t>The biggest take away from this analysis is the lack of evidence to support that </a:t>
            </a:r>
            <a:r>
              <a:rPr lang="en" sz="1400">
                <a:solidFill>
                  <a:srgbClr val="FFFFFF"/>
                </a:solidFill>
              </a:rPr>
              <a:t>great</a:t>
            </a:r>
            <a:r>
              <a:rPr lang="en" sz="1400">
                <a:solidFill>
                  <a:srgbClr val="FFFFFF"/>
                </a:solidFill>
              </a:rPr>
              <a:t> statistical achievements from individuals creates a winning team. </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Per Game individual averages (advance or traditional)  almost have no correlation to the team winning, in the playoffs or otherwise</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Totals is the biggest indicator of a player’s ability to win. </a:t>
            </a:r>
            <a:endParaRPr sz="1400">
              <a:solidFill>
                <a:srgbClr val="FFFFFF"/>
              </a:solidFill>
            </a:endParaRPr>
          </a:p>
          <a:p>
            <a:pPr indent="0" lvl="0" marL="0" rtl="0" algn="l">
              <a:spcBef>
                <a:spcPts val="1800"/>
              </a:spcBef>
              <a:spcAft>
                <a:spcPts val="1800"/>
              </a:spcAft>
              <a:buNone/>
            </a:pPr>
            <a:r>
              <a:t/>
            </a:r>
            <a:endParaRPr>
              <a:solidFill>
                <a:srgbClr val="FFFFFF"/>
              </a:solidFill>
            </a:endParaRPr>
          </a:p>
        </p:txBody>
      </p:sp>
      <p:pic>
        <p:nvPicPr>
          <p:cNvPr id="157" name="Google Shape;157;p24"/>
          <p:cNvPicPr preferRelativeResize="0"/>
          <p:nvPr/>
        </p:nvPicPr>
        <p:blipFill>
          <a:blip r:embed="rId3">
            <a:alphaModFix/>
          </a:blip>
          <a:stretch>
            <a:fillRect/>
          </a:stretch>
        </p:blipFill>
        <p:spPr>
          <a:xfrm>
            <a:off x="6432250" y="1225717"/>
            <a:ext cx="2476250" cy="1650833"/>
          </a:xfrm>
          <a:prstGeom prst="rect">
            <a:avLst/>
          </a:prstGeom>
          <a:noFill/>
          <a:ln>
            <a:noFill/>
          </a:ln>
        </p:spPr>
      </p:pic>
      <p:pic>
        <p:nvPicPr>
          <p:cNvPr id="158" name="Google Shape;158;p24"/>
          <p:cNvPicPr preferRelativeResize="0"/>
          <p:nvPr/>
        </p:nvPicPr>
        <p:blipFill>
          <a:blip r:embed="rId4">
            <a:alphaModFix/>
          </a:blip>
          <a:stretch>
            <a:fillRect/>
          </a:stretch>
        </p:blipFill>
        <p:spPr>
          <a:xfrm>
            <a:off x="6417512" y="2952749"/>
            <a:ext cx="2476250" cy="1650850"/>
          </a:xfrm>
          <a:prstGeom prst="rect">
            <a:avLst/>
          </a:prstGeom>
          <a:noFill/>
          <a:ln>
            <a:noFill/>
          </a:ln>
        </p:spPr>
      </p:pic>
      <p:pic>
        <p:nvPicPr>
          <p:cNvPr id="159" name="Google Shape;159;p24"/>
          <p:cNvPicPr preferRelativeResize="0"/>
          <p:nvPr/>
        </p:nvPicPr>
        <p:blipFill>
          <a:blip r:embed="rId5">
            <a:alphaModFix/>
          </a:blip>
          <a:stretch>
            <a:fillRect/>
          </a:stretch>
        </p:blipFill>
        <p:spPr>
          <a:xfrm>
            <a:off x="152400" y="617594"/>
            <a:ext cx="8839200" cy="105385"/>
          </a:xfrm>
          <a:prstGeom prst="rect">
            <a:avLst/>
          </a:prstGeom>
          <a:noFill/>
          <a:ln>
            <a:noFill/>
          </a:ln>
        </p:spPr>
      </p:pic>
      <p:pic>
        <p:nvPicPr>
          <p:cNvPr id="160" name="Google Shape;160;p24"/>
          <p:cNvPicPr preferRelativeResize="0"/>
          <p:nvPr/>
        </p:nvPicPr>
        <p:blipFill>
          <a:blip r:embed="rId6">
            <a:alphaModFix/>
          </a:blip>
          <a:stretch>
            <a:fillRect/>
          </a:stretch>
        </p:blipFill>
        <p:spPr>
          <a:xfrm>
            <a:off x="151338" y="714444"/>
            <a:ext cx="8839199" cy="105375"/>
          </a:xfrm>
          <a:prstGeom prst="rect">
            <a:avLst/>
          </a:prstGeom>
          <a:noFill/>
          <a:ln>
            <a:noFill/>
          </a:ln>
        </p:spPr>
      </p:pic>
      <p:pic>
        <p:nvPicPr>
          <p:cNvPr id="161" name="Google Shape;161;p24"/>
          <p:cNvPicPr preferRelativeResize="0"/>
          <p:nvPr/>
        </p:nvPicPr>
        <p:blipFill>
          <a:blip r:embed="rId7">
            <a:alphaModFix/>
          </a:blip>
          <a:stretch>
            <a:fillRect/>
          </a:stretch>
        </p:blipFill>
        <p:spPr>
          <a:xfrm>
            <a:off x="762275" y="3102050"/>
            <a:ext cx="5291525" cy="1916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idx="1" type="body"/>
          </p:nvPr>
        </p:nvSpPr>
        <p:spPr>
          <a:xfrm>
            <a:off x="311700" y="9573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lt1"/>
              </a:solidFill>
            </a:endParaRPr>
          </a:p>
          <a:p>
            <a:pPr indent="-298450" lvl="0" marL="457200" rtl="0" algn="l">
              <a:spcBef>
                <a:spcPts val="1800"/>
              </a:spcBef>
              <a:spcAft>
                <a:spcPts val="0"/>
              </a:spcAft>
              <a:buClr>
                <a:schemeClr val="lt1"/>
              </a:buClr>
              <a:buSzPts val="1100"/>
              <a:buChar char="●"/>
            </a:pPr>
            <a:r>
              <a:rPr lang="en">
                <a:solidFill>
                  <a:schemeClr val="lt1"/>
                </a:solidFill>
              </a:rPr>
              <a:t>One issue was navigating the NBA API. Calling players by their id was the only way to get data, and this was a tedious process</a:t>
            </a:r>
            <a:endParaRPr>
              <a:solidFill>
                <a:schemeClr val="lt1"/>
              </a:solidFill>
            </a:endParaRPr>
          </a:p>
          <a:p>
            <a:pPr indent="-298450" lvl="0" marL="457200" rtl="0" algn="l">
              <a:spcBef>
                <a:spcPts val="0"/>
              </a:spcBef>
              <a:spcAft>
                <a:spcPts val="0"/>
              </a:spcAft>
              <a:buClr>
                <a:schemeClr val="lt1"/>
              </a:buClr>
              <a:buSzPts val="1100"/>
              <a:buChar char="●"/>
            </a:pPr>
            <a:r>
              <a:rPr lang="en">
                <a:solidFill>
                  <a:schemeClr val="lt1"/>
                </a:solidFill>
              </a:rPr>
              <a:t>Finding data specific on the playoffs was very difficult. We created our own dataframe from NBA API for this. </a:t>
            </a:r>
            <a:endParaRPr>
              <a:solidFill>
                <a:schemeClr val="lt1"/>
              </a:solidFill>
            </a:endParaRPr>
          </a:p>
          <a:p>
            <a:pPr indent="-298450" lvl="0" marL="457200" rtl="0" algn="l">
              <a:spcBef>
                <a:spcPts val="0"/>
              </a:spcBef>
              <a:spcAft>
                <a:spcPts val="0"/>
              </a:spcAft>
              <a:buClr>
                <a:schemeClr val="lt1"/>
              </a:buClr>
              <a:buSzPts val="1100"/>
              <a:buChar char="●"/>
            </a:pPr>
            <a:r>
              <a:rPr lang="en">
                <a:solidFill>
                  <a:schemeClr val="lt1"/>
                </a:solidFill>
              </a:rPr>
              <a:t>The question of how important a player is to their team can be further explored by looking at data specific to lineup combinations. This would be a next step, looking specifically at players and positions when they are on the court vs. off the court. </a:t>
            </a:r>
            <a:endParaRPr>
              <a:solidFill>
                <a:schemeClr val="lt1"/>
              </a:solidFill>
            </a:endParaRPr>
          </a:p>
          <a:p>
            <a:pPr indent="0" lvl="0" marL="457200" rtl="0" algn="l">
              <a:spcBef>
                <a:spcPts val="1800"/>
              </a:spcBef>
              <a:spcAft>
                <a:spcPts val="0"/>
              </a:spcAft>
              <a:buNone/>
            </a:pPr>
            <a:r>
              <a:t/>
            </a:r>
            <a:endParaRPr>
              <a:solidFill>
                <a:schemeClr val="lt1"/>
              </a:solidFill>
            </a:endParaRPr>
          </a:p>
          <a:p>
            <a:pPr indent="0" lvl="0" marL="457200" rtl="0" algn="l">
              <a:spcBef>
                <a:spcPts val="1800"/>
              </a:spcBef>
              <a:spcAft>
                <a:spcPts val="1800"/>
              </a:spcAft>
              <a:buNone/>
            </a:pPr>
            <a:r>
              <a:t/>
            </a:r>
            <a:endParaRPr/>
          </a:p>
        </p:txBody>
      </p:sp>
      <p:sp>
        <p:nvSpPr>
          <p:cNvPr id="167" name="Google Shape;167;p25"/>
          <p:cNvSpPr txBox="1"/>
          <p:nvPr/>
        </p:nvSpPr>
        <p:spPr>
          <a:xfrm>
            <a:off x="651775" y="393275"/>
            <a:ext cx="58068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rPr>
              <a:t>Post Mortem</a:t>
            </a:r>
            <a:endParaRPr b="1" sz="2800">
              <a:solidFill>
                <a:srgbClr val="FFFFFF"/>
              </a:solidFill>
            </a:endParaRPr>
          </a:p>
        </p:txBody>
      </p:sp>
      <p:pic>
        <p:nvPicPr>
          <p:cNvPr id="168" name="Google Shape;168;p25"/>
          <p:cNvPicPr preferRelativeResize="0"/>
          <p:nvPr/>
        </p:nvPicPr>
        <p:blipFill>
          <a:blip r:embed="rId3">
            <a:alphaModFix/>
          </a:blip>
          <a:stretch>
            <a:fillRect/>
          </a:stretch>
        </p:blipFill>
        <p:spPr>
          <a:xfrm>
            <a:off x="152400" y="912350"/>
            <a:ext cx="8839200" cy="105385"/>
          </a:xfrm>
          <a:prstGeom prst="rect">
            <a:avLst/>
          </a:prstGeom>
          <a:noFill/>
          <a:ln>
            <a:noFill/>
          </a:ln>
        </p:spPr>
      </p:pic>
      <p:pic>
        <p:nvPicPr>
          <p:cNvPr id="169" name="Google Shape;169;p25"/>
          <p:cNvPicPr preferRelativeResize="0"/>
          <p:nvPr/>
        </p:nvPicPr>
        <p:blipFill>
          <a:blip r:embed="rId4">
            <a:alphaModFix/>
          </a:blip>
          <a:stretch>
            <a:fillRect/>
          </a:stretch>
        </p:blipFill>
        <p:spPr>
          <a:xfrm>
            <a:off x="151338" y="1009201"/>
            <a:ext cx="8839199" cy="10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pic>
        <p:nvPicPr>
          <p:cNvPr id="174" name="Google Shape;174;p26"/>
          <p:cNvPicPr preferRelativeResize="0"/>
          <p:nvPr/>
        </p:nvPicPr>
        <p:blipFill>
          <a:blip r:embed="rId4">
            <a:alphaModFix/>
          </a:blip>
          <a:stretch>
            <a:fillRect/>
          </a:stretch>
        </p:blipFill>
        <p:spPr>
          <a:xfrm>
            <a:off x="152400" y="2118200"/>
            <a:ext cx="8839200" cy="453551"/>
          </a:xfrm>
          <a:prstGeom prst="rect">
            <a:avLst/>
          </a:prstGeom>
          <a:noFill/>
          <a:ln>
            <a:noFill/>
          </a:ln>
        </p:spPr>
      </p:pic>
      <p:sp>
        <p:nvSpPr>
          <p:cNvPr id="175" name="Google Shape;175;p26"/>
          <p:cNvSpPr txBox="1"/>
          <p:nvPr>
            <p:ph type="title"/>
          </p:nvPr>
        </p:nvSpPr>
        <p:spPr>
          <a:xfrm>
            <a:off x="311700" y="1946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700">
                <a:solidFill>
                  <a:srgbClr val="FFFFFF"/>
                </a:solidFill>
              </a:rPr>
              <a:t>Questions?</a:t>
            </a:r>
            <a:endParaRPr b="1" sz="37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1152475"/>
            <a:ext cx="8507100" cy="3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1600"/>
              </a:spcBef>
              <a:spcAft>
                <a:spcPts val="0"/>
              </a:spcAft>
              <a:buNone/>
            </a:pPr>
            <a:r>
              <a:rPr lang="en" sz="1600">
                <a:solidFill>
                  <a:srgbClr val="FFFFFF"/>
                </a:solidFill>
              </a:rPr>
              <a:t>The NBA is full of interesting statistics and data available for data analysis.  We picked this topic as basketball fans and as sports fans in general who want to try and make sense of the data and its impact on the game.</a:t>
            </a:r>
            <a:endParaRPr sz="1600">
              <a:solidFill>
                <a:srgbClr val="FFFFFF"/>
              </a:solidFill>
            </a:endParaRPr>
          </a:p>
          <a:p>
            <a:pPr indent="0" lvl="0" marL="0" rtl="0" algn="l">
              <a:spcBef>
                <a:spcPts val="1600"/>
              </a:spcBef>
              <a:spcAft>
                <a:spcPts val="0"/>
              </a:spcAft>
              <a:buNone/>
            </a:pPr>
            <a:r>
              <a:rPr lang="en" sz="1600">
                <a:solidFill>
                  <a:srgbClr val="FFFFFF"/>
                </a:solidFill>
              </a:rPr>
              <a:t>We looked at how game statistics impact the game; specifically, which player positions is most valuable; what traditional and advanced statistics by players and by teams is more meaningful; as well as a look at player salaries through the decades.</a:t>
            </a:r>
            <a:endParaRPr sz="1600">
              <a:solidFill>
                <a:srgbClr val="FFFFFF"/>
              </a:solidFill>
            </a:endParaRPr>
          </a:p>
          <a:p>
            <a:pPr indent="0" lvl="0" marL="0" rtl="0" algn="l">
              <a:spcBef>
                <a:spcPts val="1200"/>
              </a:spcBef>
              <a:spcAft>
                <a:spcPts val="0"/>
              </a:spcAft>
              <a:buClr>
                <a:schemeClr val="dk1"/>
              </a:buClr>
              <a:buSzPts val="1100"/>
              <a:buFont typeface="Arial"/>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p>
        </p:txBody>
      </p:sp>
      <p:sp>
        <p:nvSpPr>
          <p:cNvPr id="63" name="Google Shape;63;p14"/>
          <p:cNvSpPr txBox="1"/>
          <p:nvPr/>
        </p:nvSpPr>
        <p:spPr>
          <a:xfrm>
            <a:off x="311700" y="225350"/>
            <a:ext cx="7939500" cy="6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300">
                <a:solidFill>
                  <a:srgbClr val="FFFFFF"/>
                </a:solidFill>
              </a:rPr>
              <a:t>Project Introduction</a:t>
            </a:r>
            <a:endParaRPr b="1" sz="3300">
              <a:solidFill>
                <a:srgbClr val="FFFFFF"/>
              </a:solidFill>
            </a:endParaRPr>
          </a:p>
        </p:txBody>
      </p:sp>
      <p:pic>
        <p:nvPicPr>
          <p:cNvPr id="64" name="Google Shape;64;p14"/>
          <p:cNvPicPr preferRelativeResize="0"/>
          <p:nvPr/>
        </p:nvPicPr>
        <p:blipFill>
          <a:blip r:embed="rId3">
            <a:alphaModFix/>
          </a:blip>
          <a:stretch>
            <a:fillRect/>
          </a:stretch>
        </p:blipFill>
        <p:spPr>
          <a:xfrm>
            <a:off x="152400" y="912350"/>
            <a:ext cx="8839200" cy="105385"/>
          </a:xfrm>
          <a:prstGeom prst="rect">
            <a:avLst/>
          </a:prstGeom>
          <a:noFill/>
          <a:ln>
            <a:noFill/>
          </a:ln>
        </p:spPr>
      </p:pic>
      <p:pic>
        <p:nvPicPr>
          <p:cNvPr id="65" name="Google Shape;65;p14"/>
          <p:cNvPicPr preferRelativeResize="0"/>
          <p:nvPr/>
        </p:nvPicPr>
        <p:blipFill>
          <a:blip r:embed="rId4">
            <a:alphaModFix/>
          </a:blip>
          <a:stretch>
            <a:fillRect/>
          </a:stretch>
        </p:blipFill>
        <p:spPr>
          <a:xfrm>
            <a:off x="151338" y="1009201"/>
            <a:ext cx="8839199" cy="105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91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FFFFF"/>
                </a:solidFill>
                <a:highlight>
                  <a:srgbClr val="FF0000"/>
                </a:highlight>
              </a:rPr>
              <a:t>Proposal</a:t>
            </a:r>
            <a:r>
              <a:rPr b="1" lang="en" sz="2300">
                <a:solidFill>
                  <a:srgbClr val="FFFFFF"/>
                </a:solidFill>
                <a:highlight>
                  <a:srgbClr val="FF0000"/>
                </a:highlight>
              </a:rPr>
              <a:t>💡</a:t>
            </a:r>
            <a:endParaRPr b="1" sz="2300">
              <a:solidFill>
                <a:srgbClr val="FFFFFF"/>
              </a:solidFill>
              <a:highlight>
                <a:srgbClr val="FF0000"/>
              </a:highlight>
            </a:endParaRPr>
          </a:p>
        </p:txBody>
      </p:sp>
      <p:sp>
        <p:nvSpPr>
          <p:cNvPr id="71" name="Google Shape;71;p15"/>
          <p:cNvSpPr txBox="1"/>
          <p:nvPr>
            <p:ph idx="1" type="body"/>
          </p:nvPr>
        </p:nvSpPr>
        <p:spPr>
          <a:xfrm>
            <a:off x="311700" y="117020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FFFFFF"/>
                </a:solidFill>
              </a:rPr>
              <a:t>🏀 </a:t>
            </a:r>
            <a:r>
              <a:rPr lang="en" sz="1700">
                <a:solidFill>
                  <a:srgbClr val="FFFFFF"/>
                </a:solidFill>
              </a:rPr>
              <a:t>Most Valuable Position on the Court</a:t>
            </a:r>
            <a:endParaRPr sz="1700">
              <a:solidFill>
                <a:srgbClr val="FFFFFF"/>
              </a:solidFill>
            </a:endParaRPr>
          </a:p>
          <a:p>
            <a:pPr indent="457200" lvl="0" marL="0" rtl="0" algn="l">
              <a:lnSpc>
                <a:spcPct val="100000"/>
              </a:lnSpc>
              <a:spcBef>
                <a:spcPts val="0"/>
              </a:spcBef>
              <a:spcAft>
                <a:spcPts val="0"/>
              </a:spcAft>
              <a:buNone/>
            </a:pPr>
            <a:r>
              <a:t/>
            </a:r>
            <a:endParaRPr sz="1700">
              <a:solidFill>
                <a:srgbClr val="FFFFFF"/>
              </a:solidFill>
            </a:endParaRPr>
          </a:p>
          <a:p>
            <a:pPr indent="0" lvl="0" marL="0" rtl="0" algn="l">
              <a:lnSpc>
                <a:spcPct val="100000"/>
              </a:lnSpc>
              <a:spcBef>
                <a:spcPts val="0"/>
              </a:spcBef>
              <a:spcAft>
                <a:spcPts val="0"/>
              </a:spcAft>
              <a:buNone/>
            </a:pPr>
            <a:r>
              <a:rPr lang="en" sz="1700">
                <a:solidFill>
                  <a:srgbClr val="FFFFFF"/>
                </a:solidFill>
              </a:rPr>
              <a:t>🏀 Most Important Traditional Stat</a:t>
            </a:r>
            <a:endParaRPr sz="1700">
              <a:solidFill>
                <a:srgbClr val="FFFFFF"/>
              </a:solidFill>
            </a:endParaRPr>
          </a:p>
          <a:p>
            <a:pPr indent="0" lvl="0" marL="0" rtl="0" algn="l">
              <a:lnSpc>
                <a:spcPct val="100000"/>
              </a:lnSpc>
              <a:spcBef>
                <a:spcPts val="0"/>
              </a:spcBef>
              <a:spcAft>
                <a:spcPts val="0"/>
              </a:spcAft>
              <a:buNone/>
            </a:pPr>
            <a:r>
              <a:t/>
            </a:r>
            <a:endParaRPr sz="1700">
              <a:solidFill>
                <a:srgbClr val="FFFFFF"/>
              </a:solidFill>
            </a:endParaRPr>
          </a:p>
          <a:p>
            <a:pPr indent="0" lvl="0" marL="0" rtl="0" algn="l">
              <a:lnSpc>
                <a:spcPct val="100000"/>
              </a:lnSpc>
              <a:spcBef>
                <a:spcPts val="0"/>
              </a:spcBef>
              <a:spcAft>
                <a:spcPts val="0"/>
              </a:spcAft>
              <a:buNone/>
            </a:pPr>
            <a:r>
              <a:rPr lang="en" sz="1700">
                <a:solidFill>
                  <a:schemeClr val="lt1"/>
                </a:solidFill>
              </a:rPr>
              <a:t>🏀 Playoffs Performances</a:t>
            </a:r>
            <a:endParaRPr sz="1700">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lt1"/>
              </a:solidFill>
            </a:endParaRPr>
          </a:p>
          <a:p>
            <a:pPr indent="0" lvl="0" marL="0" rtl="0" algn="l">
              <a:lnSpc>
                <a:spcPct val="100000"/>
              </a:lnSpc>
              <a:spcBef>
                <a:spcPts val="0"/>
              </a:spcBef>
              <a:spcAft>
                <a:spcPts val="0"/>
              </a:spcAft>
              <a:buNone/>
            </a:pPr>
            <a:r>
              <a:rPr lang="en" sz="1700">
                <a:solidFill>
                  <a:srgbClr val="FFFFFF"/>
                </a:solidFill>
              </a:rPr>
              <a:t>🏀 Most Important Advanced Stat</a:t>
            </a:r>
            <a:endParaRPr sz="1700">
              <a:solidFill>
                <a:srgbClr val="FFFFFF"/>
              </a:solidFill>
            </a:endParaRPr>
          </a:p>
          <a:p>
            <a:pPr indent="0" lvl="0" marL="0" rtl="0" algn="l">
              <a:lnSpc>
                <a:spcPct val="100000"/>
              </a:lnSpc>
              <a:spcBef>
                <a:spcPts val="0"/>
              </a:spcBef>
              <a:spcAft>
                <a:spcPts val="0"/>
              </a:spcAft>
              <a:buClr>
                <a:schemeClr val="dk1"/>
              </a:buClr>
              <a:buSzPts val="1100"/>
              <a:buFont typeface="Arial"/>
              <a:buNone/>
            </a:pPr>
            <a:r>
              <a:t/>
            </a:r>
            <a:endParaRPr sz="1700">
              <a:solidFill>
                <a:srgbClr val="FFFFFF"/>
              </a:solidFill>
            </a:endParaRPr>
          </a:p>
          <a:p>
            <a:pPr indent="0" lvl="0" marL="0" rtl="0" algn="l">
              <a:lnSpc>
                <a:spcPct val="100000"/>
              </a:lnSpc>
              <a:spcBef>
                <a:spcPts val="0"/>
              </a:spcBef>
              <a:spcAft>
                <a:spcPts val="0"/>
              </a:spcAft>
              <a:buNone/>
            </a:pPr>
            <a:r>
              <a:rPr lang="en" sz="1700">
                <a:solidFill>
                  <a:schemeClr val="lt1"/>
                </a:solidFill>
              </a:rPr>
              <a:t>🏀 Salary</a:t>
            </a:r>
            <a:endParaRPr sz="1700">
              <a:solidFill>
                <a:schemeClr val="lt1"/>
              </a:solidFill>
            </a:endParaRPr>
          </a:p>
          <a:p>
            <a:pPr indent="0" lvl="0" marL="0" rtl="0" algn="l">
              <a:lnSpc>
                <a:spcPct val="100000"/>
              </a:lnSpc>
              <a:spcBef>
                <a:spcPts val="0"/>
              </a:spcBef>
              <a:spcAft>
                <a:spcPts val="0"/>
              </a:spcAft>
              <a:buNone/>
            </a:pPr>
            <a:r>
              <a:t/>
            </a:r>
            <a:endParaRPr sz="1700">
              <a:solidFill>
                <a:schemeClr val="lt1"/>
              </a:solidFill>
            </a:endParaRPr>
          </a:p>
          <a:p>
            <a:pPr indent="0" lvl="0" marL="0" rtl="0" algn="l">
              <a:lnSpc>
                <a:spcPct val="100000"/>
              </a:lnSpc>
              <a:spcBef>
                <a:spcPts val="0"/>
              </a:spcBef>
              <a:spcAft>
                <a:spcPts val="0"/>
              </a:spcAft>
              <a:buNone/>
            </a:pPr>
            <a:r>
              <a:rPr lang="en" sz="1700">
                <a:solidFill>
                  <a:schemeClr val="lt1"/>
                </a:solidFill>
              </a:rPr>
              <a:t>🏀 Height, Age and Weight</a:t>
            </a:r>
            <a:endParaRPr sz="17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sz="1700">
                <a:solidFill>
                  <a:schemeClr val="lt1"/>
                </a:solidFill>
              </a:rPr>
              <a:t>	</a:t>
            </a:r>
            <a:endParaRPr sz="1700">
              <a:solidFill>
                <a:schemeClr val="lt1"/>
              </a:solidFill>
            </a:endParaRPr>
          </a:p>
          <a:p>
            <a:pPr indent="0" lvl="0" marL="0" rtl="0" algn="l">
              <a:lnSpc>
                <a:spcPct val="100000"/>
              </a:lnSpc>
              <a:spcBef>
                <a:spcPts val="0"/>
              </a:spcBef>
              <a:spcAft>
                <a:spcPts val="0"/>
              </a:spcAft>
              <a:buNone/>
            </a:pPr>
            <a:r>
              <a:t/>
            </a:r>
            <a:endParaRPr sz="2400">
              <a:solidFill>
                <a:srgbClr val="000000"/>
              </a:solidFill>
              <a:highlight>
                <a:schemeClr val="accent6"/>
              </a:highlight>
            </a:endParaRPr>
          </a:p>
        </p:txBody>
      </p:sp>
      <p:pic>
        <p:nvPicPr>
          <p:cNvPr id="72" name="Google Shape;72;p15"/>
          <p:cNvPicPr preferRelativeResize="0"/>
          <p:nvPr/>
        </p:nvPicPr>
        <p:blipFill>
          <a:blip r:embed="rId3">
            <a:alphaModFix/>
          </a:blip>
          <a:stretch>
            <a:fillRect/>
          </a:stretch>
        </p:blipFill>
        <p:spPr>
          <a:xfrm>
            <a:off x="152400" y="912350"/>
            <a:ext cx="8839200" cy="105385"/>
          </a:xfrm>
          <a:prstGeom prst="rect">
            <a:avLst/>
          </a:prstGeom>
          <a:noFill/>
          <a:ln>
            <a:noFill/>
          </a:ln>
        </p:spPr>
      </p:pic>
      <p:pic>
        <p:nvPicPr>
          <p:cNvPr id="73" name="Google Shape;73;p15"/>
          <p:cNvPicPr preferRelativeResize="0"/>
          <p:nvPr/>
        </p:nvPicPr>
        <p:blipFill>
          <a:blip r:embed="rId4">
            <a:alphaModFix/>
          </a:blip>
          <a:stretch>
            <a:fillRect/>
          </a:stretch>
        </p:blipFill>
        <p:spPr>
          <a:xfrm>
            <a:off x="152400" y="4676975"/>
            <a:ext cx="8839199" cy="217668"/>
          </a:xfrm>
          <a:prstGeom prst="rect">
            <a:avLst/>
          </a:prstGeom>
          <a:noFill/>
          <a:ln>
            <a:noFill/>
          </a:ln>
        </p:spPr>
      </p:pic>
      <p:pic>
        <p:nvPicPr>
          <p:cNvPr id="74" name="Google Shape;74;p15"/>
          <p:cNvPicPr preferRelativeResize="0"/>
          <p:nvPr/>
        </p:nvPicPr>
        <p:blipFill>
          <a:blip r:embed="rId5">
            <a:alphaModFix/>
          </a:blip>
          <a:stretch>
            <a:fillRect/>
          </a:stretch>
        </p:blipFill>
        <p:spPr>
          <a:xfrm>
            <a:off x="152400" y="4894650"/>
            <a:ext cx="8839199" cy="1608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98087"/>
            <a:ext cx="5581800" cy="4443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2600">
                <a:solidFill>
                  <a:schemeClr val="lt1"/>
                </a:solidFill>
              </a:rPr>
              <a:t>Data Cleanup &amp; Exploration</a:t>
            </a:r>
            <a:endParaRPr b="1" sz="2600">
              <a:solidFill>
                <a:srgbClr val="FFFFFF"/>
              </a:solidFill>
            </a:endParaRPr>
          </a:p>
          <a:p>
            <a:pPr indent="-298450" lvl="0" marL="457200" rtl="0" algn="l">
              <a:lnSpc>
                <a:spcPct val="115000"/>
              </a:lnSpc>
              <a:spcBef>
                <a:spcPts val="1800"/>
              </a:spcBef>
              <a:spcAft>
                <a:spcPts val="0"/>
              </a:spcAft>
              <a:buSzPts val="1100"/>
              <a:buChar char="●"/>
            </a:pPr>
            <a:r>
              <a:t/>
            </a:r>
            <a:endParaRPr sz="1300">
              <a:solidFill>
                <a:srgbClr val="FFFFFF"/>
              </a:solidFill>
            </a:endParaRPr>
          </a:p>
          <a:p>
            <a:pPr indent="0" lvl="0" marL="0" rtl="0" algn="l">
              <a:spcBef>
                <a:spcPts val="1800"/>
              </a:spcBef>
              <a:spcAft>
                <a:spcPts val="0"/>
              </a:spcAft>
              <a:buNone/>
            </a:pPr>
            <a:r>
              <a:t/>
            </a:r>
            <a:endParaRPr sz="1300">
              <a:solidFill>
                <a:srgbClr val="FFFFFF"/>
              </a:solidFill>
            </a:endParaRPr>
          </a:p>
        </p:txBody>
      </p:sp>
      <p:sp>
        <p:nvSpPr>
          <p:cNvPr id="80" name="Google Shape;80;p16"/>
          <p:cNvSpPr txBox="1"/>
          <p:nvPr>
            <p:ph idx="1" type="body"/>
          </p:nvPr>
        </p:nvSpPr>
        <p:spPr>
          <a:xfrm>
            <a:off x="311700" y="985850"/>
            <a:ext cx="8520600" cy="3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FFFFFF"/>
                </a:solidFill>
              </a:rPr>
              <a:t>We were able to extract data from different sources such as Dataworld, Kaggle, NBA API and NBAStats.net</a:t>
            </a:r>
            <a:endParaRPr sz="1500">
              <a:solidFill>
                <a:srgbClr val="FFFFFF"/>
              </a:solidFill>
            </a:endParaRPr>
          </a:p>
          <a:p>
            <a:pPr indent="0" lvl="0" marL="0" rtl="0" algn="l">
              <a:spcBef>
                <a:spcPts val="1600"/>
              </a:spcBef>
              <a:spcAft>
                <a:spcPts val="0"/>
              </a:spcAft>
              <a:buClr>
                <a:schemeClr val="dk1"/>
              </a:buClr>
              <a:buSzPts val="1100"/>
              <a:buFont typeface="Arial"/>
              <a:buNone/>
            </a:pPr>
            <a:r>
              <a:rPr lang="en" sz="1500">
                <a:solidFill>
                  <a:srgbClr val="FFFFFF"/>
                </a:solidFill>
              </a:rPr>
              <a:t>The data was abundance and was initially tedious to go through all the datasets to find the ones that was best suited for our analysis.  </a:t>
            </a:r>
            <a:r>
              <a:rPr lang="en" sz="1500">
                <a:solidFill>
                  <a:srgbClr val="FFFFFF"/>
                </a:solidFill>
              </a:rPr>
              <a:t>Some of the data cleansing include converting data types from integer to object, from null to 0 values for summing, consolidating wins only, changing the seasons formats from (YYYY-MM) to YYYY, filter stats by specific stat or year, and replacing team abbreviations for consistency.  </a:t>
            </a:r>
            <a:endParaRPr sz="1500">
              <a:solidFill>
                <a:srgbClr val="FFFFFF"/>
              </a:solidFill>
            </a:endParaRPr>
          </a:p>
          <a:p>
            <a:pPr indent="0" lvl="0" marL="0" rtl="0" algn="l">
              <a:spcBef>
                <a:spcPts val="1600"/>
              </a:spcBef>
              <a:spcAft>
                <a:spcPts val="0"/>
              </a:spcAft>
              <a:buClr>
                <a:schemeClr val="dk1"/>
              </a:buClr>
              <a:buSzPts val="1100"/>
              <a:buFont typeface="Arial"/>
              <a:buNone/>
            </a:pPr>
            <a:r>
              <a:rPr lang="en" sz="1500">
                <a:solidFill>
                  <a:srgbClr val="FFFFFF"/>
                </a:solidFill>
              </a:rPr>
              <a:t>With the NBA API, it was difficult to get a loop going to get the players that we wanted. We had to call each player individually, and then find the stats that we wanted to create the desired data frame. A loop would’ve been helpful here, but because the NBA API is a built-in python package, we had some difficulty with the creation of the loop.</a:t>
            </a:r>
            <a:endParaRPr sz="1500">
              <a:highlight>
                <a:schemeClr val="accent6"/>
              </a:highlight>
            </a:endParaRPr>
          </a:p>
          <a:p>
            <a:pPr indent="0" lvl="0" marL="0" rtl="0" algn="l">
              <a:spcBef>
                <a:spcPts val="1600"/>
              </a:spcBef>
              <a:spcAft>
                <a:spcPts val="0"/>
              </a:spcAft>
              <a:buClr>
                <a:schemeClr val="dk1"/>
              </a:buClr>
              <a:buSzPts val="1100"/>
              <a:buFont typeface="Arial"/>
              <a:buNone/>
            </a:pPr>
            <a:r>
              <a:t/>
            </a:r>
            <a:endParaRPr sz="1500">
              <a:highlight>
                <a:schemeClr val="accent6"/>
              </a:highlight>
            </a:endParaRPr>
          </a:p>
          <a:p>
            <a:pPr indent="0" lvl="0" marL="0" rtl="0" algn="l">
              <a:spcBef>
                <a:spcPts val="1600"/>
              </a:spcBef>
              <a:spcAft>
                <a:spcPts val="0"/>
              </a:spcAft>
              <a:buClr>
                <a:schemeClr val="dk1"/>
              </a:buClr>
              <a:buSzPts val="1100"/>
              <a:buFont typeface="Arial"/>
              <a:buNone/>
            </a:pPr>
            <a:r>
              <a:t/>
            </a:r>
            <a:endParaRPr sz="1500">
              <a:highlight>
                <a:schemeClr val="accent6"/>
              </a:highlight>
            </a:endParaRPr>
          </a:p>
          <a:p>
            <a:pPr indent="0" lvl="0" marL="0" rtl="0" algn="l">
              <a:spcBef>
                <a:spcPts val="1600"/>
              </a:spcBef>
              <a:spcAft>
                <a:spcPts val="1200"/>
              </a:spcAft>
              <a:buClr>
                <a:schemeClr val="dk1"/>
              </a:buClr>
              <a:buSzPts val="1100"/>
              <a:buFont typeface="Arial"/>
              <a:buNone/>
            </a:pPr>
            <a:r>
              <a:t/>
            </a:r>
            <a:endParaRPr sz="1500"/>
          </a:p>
        </p:txBody>
      </p:sp>
      <p:pic>
        <p:nvPicPr>
          <p:cNvPr id="81" name="Google Shape;81;p16"/>
          <p:cNvPicPr preferRelativeResize="0"/>
          <p:nvPr/>
        </p:nvPicPr>
        <p:blipFill>
          <a:blip r:embed="rId3">
            <a:alphaModFix/>
          </a:blip>
          <a:stretch>
            <a:fillRect/>
          </a:stretch>
        </p:blipFill>
        <p:spPr>
          <a:xfrm>
            <a:off x="152400" y="806674"/>
            <a:ext cx="8839200" cy="105385"/>
          </a:xfrm>
          <a:prstGeom prst="rect">
            <a:avLst/>
          </a:prstGeom>
          <a:noFill/>
          <a:ln>
            <a:noFill/>
          </a:ln>
        </p:spPr>
      </p:pic>
      <p:pic>
        <p:nvPicPr>
          <p:cNvPr id="82" name="Google Shape;82;p16"/>
          <p:cNvPicPr preferRelativeResize="0"/>
          <p:nvPr/>
        </p:nvPicPr>
        <p:blipFill>
          <a:blip r:embed="rId4">
            <a:alphaModFix/>
          </a:blip>
          <a:stretch>
            <a:fillRect/>
          </a:stretch>
        </p:blipFill>
        <p:spPr>
          <a:xfrm>
            <a:off x="151338" y="903525"/>
            <a:ext cx="8839199" cy="105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292625"/>
            <a:ext cx="3356700" cy="572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a:solidFill>
                  <a:srgbClr val="FF0000"/>
                </a:solidFill>
              </a:rPr>
              <a:t>Most Valuable Position</a:t>
            </a:r>
            <a:r>
              <a:rPr b="1" lang="en">
                <a:solidFill>
                  <a:srgbClr val="FFFFFF"/>
                </a:solidFill>
              </a:rPr>
              <a:t> on the Court</a:t>
            </a:r>
            <a:endParaRPr b="1">
              <a:solidFill>
                <a:srgbClr val="FFFFFF"/>
              </a:solidFill>
            </a:endParaRPr>
          </a:p>
        </p:txBody>
      </p:sp>
      <p:sp>
        <p:nvSpPr>
          <p:cNvPr id="88" name="Google Shape;88;p17"/>
          <p:cNvSpPr txBox="1"/>
          <p:nvPr>
            <p:ph idx="1" type="body"/>
          </p:nvPr>
        </p:nvSpPr>
        <p:spPr>
          <a:xfrm>
            <a:off x="311700" y="1541800"/>
            <a:ext cx="3268200" cy="369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rgbClr val="FFFFFF"/>
                </a:solidFill>
              </a:rPr>
              <a:t>Generate data from 1978 to 2015</a:t>
            </a:r>
            <a:endParaRPr sz="1400">
              <a:solidFill>
                <a:srgbClr val="FFFFFF"/>
              </a:solidFill>
            </a:endParaRPr>
          </a:p>
          <a:p>
            <a:pPr indent="0" lvl="0" marL="0" rtl="0" algn="l">
              <a:lnSpc>
                <a:spcPct val="100000"/>
              </a:lnSpc>
              <a:spcBef>
                <a:spcPts val="1600"/>
              </a:spcBef>
              <a:spcAft>
                <a:spcPts val="0"/>
              </a:spcAft>
              <a:buClr>
                <a:schemeClr val="dk1"/>
              </a:buClr>
              <a:buSzPts val="1100"/>
              <a:buFont typeface="Arial"/>
              <a:buNone/>
            </a:pPr>
            <a:r>
              <a:rPr lang="en" sz="1400">
                <a:solidFill>
                  <a:srgbClr val="FFFFFF"/>
                </a:solidFill>
              </a:rPr>
              <a:t>Try to find out which position is most valuable in each year and try to see if there is a specific trend.</a:t>
            </a:r>
            <a:endParaRPr sz="1400">
              <a:solidFill>
                <a:srgbClr val="FFFFFF"/>
              </a:solidFill>
            </a:endParaRPr>
          </a:p>
          <a:p>
            <a:pPr indent="0" lvl="0" marL="0" rtl="0" algn="l">
              <a:lnSpc>
                <a:spcPct val="100000"/>
              </a:lnSpc>
              <a:spcBef>
                <a:spcPts val="1600"/>
              </a:spcBef>
              <a:spcAft>
                <a:spcPts val="0"/>
              </a:spcAft>
              <a:buClr>
                <a:schemeClr val="dk1"/>
              </a:buClr>
              <a:buSzPts val="1100"/>
              <a:buFont typeface="Arial"/>
              <a:buNone/>
            </a:pPr>
            <a:r>
              <a:rPr lang="en" sz="1400">
                <a:solidFill>
                  <a:srgbClr val="FFFFFF"/>
                </a:solidFill>
              </a:rPr>
              <a:t>“Center” is the most valuable position during 1978-1986</a:t>
            </a:r>
            <a:endParaRPr sz="1400">
              <a:solidFill>
                <a:srgbClr val="FFFFFF"/>
              </a:solidFill>
            </a:endParaRPr>
          </a:p>
          <a:p>
            <a:pPr indent="0" lvl="0" marL="0" rtl="0" algn="l">
              <a:lnSpc>
                <a:spcPct val="100000"/>
              </a:lnSpc>
              <a:spcBef>
                <a:spcPts val="1600"/>
              </a:spcBef>
              <a:spcAft>
                <a:spcPts val="0"/>
              </a:spcAft>
              <a:buClr>
                <a:schemeClr val="dk1"/>
              </a:buClr>
              <a:buSzPts val="1100"/>
              <a:buFont typeface="Arial"/>
              <a:buNone/>
            </a:pPr>
            <a:r>
              <a:rPr lang="en" sz="1400">
                <a:solidFill>
                  <a:srgbClr val="FFFFFF"/>
                </a:solidFill>
              </a:rPr>
              <a:t>“Center” is also the most valuable position in general</a:t>
            </a:r>
            <a:endParaRPr sz="1400">
              <a:solidFill>
                <a:srgbClr val="FFFFFF"/>
              </a:solidFill>
            </a:endParaRPr>
          </a:p>
          <a:p>
            <a:pPr indent="0" lvl="0" marL="0" rtl="0" algn="l">
              <a:lnSpc>
                <a:spcPct val="100000"/>
              </a:lnSpc>
              <a:spcBef>
                <a:spcPts val="1600"/>
              </a:spcBef>
              <a:spcAft>
                <a:spcPts val="1600"/>
              </a:spcAft>
              <a:buClr>
                <a:schemeClr val="dk1"/>
              </a:buClr>
              <a:buSzPts val="1100"/>
              <a:buFont typeface="Arial"/>
              <a:buNone/>
            </a:pPr>
            <a:r>
              <a:rPr lang="en" sz="1400">
                <a:solidFill>
                  <a:srgbClr val="FFFFFF"/>
                </a:solidFill>
              </a:rPr>
              <a:t>1999, 2012 seasons are shorter due to salary negotiation</a:t>
            </a:r>
            <a:endParaRPr sz="1400">
              <a:highlight>
                <a:schemeClr val="accent6"/>
              </a:highlight>
            </a:endParaRPr>
          </a:p>
        </p:txBody>
      </p:sp>
      <p:pic>
        <p:nvPicPr>
          <p:cNvPr id="89" name="Google Shape;89;p17"/>
          <p:cNvPicPr preferRelativeResize="0"/>
          <p:nvPr/>
        </p:nvPicPr>
        <p:blipFill>
          <a:blip r:embed="rId3">
            <a:alphaModFix/>
          </a:blip>
          <a:stretch>
            <a:fillRect/>
          </a:stretch>
        </p:blipFill>
        <p:spPr>
          <a:xfrm>
            <a:off x="3579900" y="152398"/>
            <a:ext cx="4539249" cy="3219400"/>
          </a:xfrm>
          <a:prstGeom prst="rect">
            <a:avLst/>
          </a:prstGeom>
          <a:noFill/>
          <a:ln>
            <a:noFill/>
          </a:ln>
        </p:spPr>
      </p:pic>
      <p:pic>
        <p:nvPicPr>
          <p:cNvPr id="90" name="Google Shape;90;p17"/>
          <p:cNvPicPr preferRelativeResize="0"/>
          <p:nvPr/>
        </p:nvPicPr>
        <p:blipFill rotWithShape="1">
          <a:blip r:embed="rId4">
            <a:alphaModFix/>
          </a:blip>
          <a:srcRect b="-244670" l="-154720" r="154720" t="244670"/>
          <a:stretch/>
        </p:blipFill>
        <p:spPr>
          <a:xfrm>
            <a:off x="3452275" y="3884388"/>
            <a:ext cx="2467150" cy="907350"/>
          </a:xfrm>
          <a:prstGeom prst="rect">
            <a:avLst/>
          </a:prstGeom>
          <a:noFill/>
          <a:ln>
            <a:noFill/>
          </a:ln>
        </p:spPr>
      </p:pic>
      <p:pic>
        <p:nvPicPr>
          <p:cNvPr id="91" name="Google Shape;91;p17"/>
          <p:cNvPicPr preferRelativeResize="0"/>
          <p:nvPr/>
        </p:nvPicPr>
        <p:blipFill>
          <a:blip r:embed="rId5">
            <a:alphaModFix/>
          </a:blip>
          <a:stretch>
            <a:fillRect/>
          </a:stretch>
        </p:blipFill>
        <p:spPr>
          <a:xfrm>
            <a:off x="3818400" y="4328189"/>
            <a:ext cx="2892175" cy="739111"/>
          </a:xfrm>
          <a:prstGeom prst="rect">
            <a:avLst/>
          </a:prstGeom>
          <a:noFill/>
          <a:ln>
            <a:noFill/>
          </a:ln>
        </p:spPr>
      </p:pic>
      <p:pic>
        <p:nvPicPr>
          <p:cNvPr id="92" name="Google Shape;92;p17"/>
          <p:cNvPicPr preferRelativeResize="0"/>
          <p:nvPr/>
        </p:nvPicPr>
        <p:blipFill rotWithShape="1">
          <a:blip r:embed="rId6">
            <a:alphaModFix/>
          </a:blip>
          <a:srcRect b="21707" l="0" r="0" t="23125"/>
          <a:stretch/>
        </p:blipFill>
        <p:spPr>
          <a:xfrm>
            <a:off x="3853050" y="3589150"/>
            <a:ext cx="2822850" cy="572700"/>
          </a:xfrm>
          <a:prstGeom prst="rect">
            <a:avLst/>
          </a:prstGeom>
          <a:noFill/>
          <a:ln>
            <a:noFill/>
          </a:ln>
        </p:spPr>
      </p:pic>
      <p:pic>
        <p:nvPicPr>
          <p:cNvPr id="93" name="Google Shape;93;p17"/>
          <p:cNvPicPr preferRelativeResize="0"/>
          <p:nvPr/>
        </p:nvPicPr>
        <p:blipFill rotWithShape="1">
          <a:blip r:embed="rId7">
            <a:alphaModFix/>
          </a:blip>
          <a:srcRect b="3393" l="0" r="76307" t="22995"/>
          <a:stretch/>
        </p:blipFill>
        <p:spPr>
          <a:xfrm>
            <a:off x="7041051" y="3431325"/>
            <a:ext cx="1243538" cy="1534701"/>
          </a:xfrm>
          <a:prstGeom prst="rect">
            <a:avLst/>
          </a:prstGeom>
          <a:noFill/>
          <a:ln>
            <a:noFill/>
          </a:ln>
        </p:spPr>
      </p:pic>
      <p:pic>
        <p:nvPicPr>
          <p:cNvPr id="94" name="Google Shape;94;p17"/>
          <p:cNvPicPr preferRelativeResize="0"/>
          <p:nvPr/>
        </p:nvPicPr>
        <p:blipFill rotWithShape="1">
          <a:blip r:embed="rId8">
            <a:alphaModFix/>
          </a:blip>
          <a:srcRect b="0" l="41675" r="45141" t="13822"/>
          <a:stretch/>
        </p:blipFill>
        <p:spPr>
          <a:xfrm>
            <a:off x="8284600" y="3249900"/>
            <a:ext cx="701900" cy="182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76000" y="91375"/>
            <a:ext cx="5228400" cy="5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FFFFFF"/>
                </a:solidFill>
              </a:rPr>
              <a:t>Most Important </a:t>
            </a:r>
            <a:r>
              <a:rPr b="1" lang="en" sz="2500">
                <a:solidFill>
                  <a:srgbClr val="FF0000"/>
                </a:solidFill>
              </a:rPr>
              <a:t>Traditional</a:t>
            </a:r>
            <a:r>
              <a:rPr b="1" lang="en" sz="2500">
                <a:solidFill>
                  <a:srgbClr val="FFFFFF"/>
                </a:solidFill>
              </a:rPr>
              <a:t> Stats</a:t>
            </a:r>
            <a:endParaRPr b="1" sz="2500">
              <a:solidFill>
                <a:srgbClr val="FFFFFF"/>
              </a:solidFill>
            </a:endParaRPr>
          </a:p>
        </p:txBody>
      </p:sp>
      <p:sp>
        <p:nvSpPr>
          <p:cNvPr id="100" name="Google Shape;100;p18"/>
          <p:cNvSpPr txBox="1"/>
          <p:nvPr>
            <p:ph idx="1" type="body"/>
          </p:nvPr>
        </p:nvSpPr>
        <p:spPr>
          <a:xfrm>
            <a:off x="376000" y="417900"/>
            <a:ext cx="4381800" cy="459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300">
                <a:solidFill>
                  <a:srgbClr val="FFFFFF"/>
                </a:solidFill>
              </a:rPr>
              <a:t>Extracted separate datasets for team points and for team wins</a:t>
            </a:r>
            <a:endParaRPr sz="1300">
              <a:solidFill>
                <a:srgbClr val="FFFFFF"/>
              </a:solidFill>
            </a:endParaRPr>
          </a:p>
          <a:p>
            <a:pPr indent="0" lvl="0" marL="0" rtl="0" algn="l">
              <a:spcBef>
                <a:spcPts val="1200"/>
              </a:spcBef>
              <a:spcAft>
                <a:spcPts val="0"/>
              </a:spcAft>
              <a:buNone/>
            </a:pPr>
            <a:r>
              <a:rPr lang="en" sz="1300">
                <a:solidFill>
                  <a:srgbClr val="FFFFFF"/>
                </a:solidFill>
              </a:rPr>
              <a:t>Merged by year and team abbreviations for a complete dataframe made up of Teams Wins, Points, Assists, Field Goals and Rebounds.</a:t>
            </a:r>
            <a:endParaRPr sz="1300">
              <a:solidFill>
                <a:srgbClr val="FFFFFF"/>
              </a:solidFill>
            </a:endParaRPr>
          </a:p>
          <a:p>
            <a:pPr indent="0" lvl="0" marL="0" rtl="0" algn="l">
              <a:spcBef>
                <a:spcPts val="1200"/>
              </a:spcBef>
              <a:spcAft>
                <a:spcPts val="0"/>
              </a:spcAft>
              <a:buNone/>
            </a:pPr>
            <a:r>
              <a:rPr lang="en" sz="1300">
                <a:solidFill>
                  <a:srgbClr val="FFFFFF"/>
                </a:solidFill>
              </a:rPr>
              <a:t>Graph each stat against each team’s wins </a:t>
            </a:r>
            <a:endParaRPr sz="1300">
              <a:solidFill>
                <a:srgbClr val="FFFFFF"/>
              </a:solidFill>
            </a:endParaRPr>
          </a:p>
          <a:p>
            <a:pPr indent="0" lvl="0" marL="0" rtl="0" algn="l">
              <a:spcBef>
                <a:spcPts val="1200"/>
              </a:spcBef>
              <a:spcAft>
                <a:spcPts val="0"/>
              </a:spcAft>
              <a:buNone/>
            </a:pPr>
            <a:r>
              <a:rPr lang="en" sz="1300">
                <a:solidFill>
                  <a:srgbClr val="FFFFFF"/>
                </a:solidFill>
              </a:rPr>
              <a:t>The correlation is approximately 0.96 which suggests a strong positive relationship between wins and each of the stats. </a:t>
            </a:r>
            <a:endParaRPr sz="1300">
              <a:solidFill>
                <a:srgbClr val="FFFFFF"/>
              </a:solidFill>
            </a:endParaRPr>
          </a:p>
          <a:p>
            <a:pPr indent="0" lvl="0" marL="0" rtl="0" algn="l">
              <a:spcBef>
                <a:spcPts val="1200"/>
              </a:spcBef>
              <a:spcAft>
                <a:spcPts val="0"/>
              </a:spcAft>
              <a:buNone/>
            </a:pPr>
            <a:r>
              <a:rPr lang="en" sz="1300">
                <a:solidFill>
                  <a:srgbClr val="FFFFFF"/>
                </a:solidFill>
              </a:rPr>
              <a:t> Multi line and bar graph show game stats trend with team wins.</a:t>
            </a:r>
            <a:endParaRPr sz="600">
              <a:highlight>
                <a:schemeClr val="accent6"/>
              </a:highlight>
            </a:endParaRPr>
          </a:p>
          <a:p>
            <a:pPr indent="0" lvl="0" marL="0" rtl="0" algn="l">
              <a:spcBef>
                <a:spcPts val="1200"/>
              </a:spcBef>
              <a:spcAft>
                <a:spcPts val="0"/>
              </a:spcAft>
              <a:buNone/>
            </a:pPr>
            <a:r>
              <a:rPr lang="en" sz="1300">
                <a:solidFill>
                  <a:srgbClr val="FFFFFF"/>
                </a:solidFill>
              </a:rPr>
              <a:t>With the given data, not one stat is more important than the other. </a:t>
            </a:r>
            <a:endParaRPr sz="1400">
              <a:highlight>
                <a:schemeClr val="accent6"/>
              </a:highlight>
            </a:endParaRPr>
          </a:p>
          <a:p>
            <a:pPr indent="0" lvl="0" marL="0" rtl="0" algn="l">
              <a:spcBef>
                <a:spcPts val="1200"/>
              </a:spcBef>
              <a:spcAft>
                <a:spcPts val="1600"/>
              </a:spcAft>
              <a:buClr>
                <a:schemeClr val="dk1"/>
              </a:buClr>
              <a:buSzPts val="1100"/>
              <a:buFont typeface="Arial"/>
              <a:buNone/>
            </a:pPr>
            <a:r>
              <a:t/>
            </a:r>
            <a:endParaRPr sz="1400">
              <a:highlight>
                <a:schemeClr val="accent6"/>
              </a:highlight>
            </a:endParaRPr>
          </a:p>
        </p:txBody>
      </p:sp>
      <p:pic>
        <p:nvPicPr>
          <p:cNvPr id="101" name="Google Shape;101;p18"/>
          <p:cNvPicPr preferRelativeResize="0"/>
          <p:nvPr/>
        </p:nvPicPr>
        <p:blipFill>
          <a:blip r:embed="rId3">
            <a:alphaModFix/>
          </a:blip>
          <a:stretch>
            <a:fillRect/>
          </a:stretch>
        </p:blipFill>
        <p:spPr>
          <a:xfrm>
            <a:off x="4842625" y="557225"/>
            <a:ext cx="4061100" cy="2518150"/>
          </a:xfrm>
          <a:prstGeom prst="rect">
            <a:avLst/>
          </a:prstGeom>
          <a:noFill/>
          <a:ln>
            <a:noFill/>
          </a:ln>
        </p:spPr>
      </p:pic>
      <p:pic>
        <p:nvPicPr>
          <p:cNvPr id="102" name="Google Shape;102;p18"/>
          <p:cNvPicPr preferRelativeResize="0"/>
          <p:nvPr/>
        </p:nvPicPr>
        <p:blipFill>
          <a:blip r:embed="rId4">
            <a:alphaModFix/>
          </a:blip>
          <a:stretch>
            <a:fillRect/>
          </a:stretch>
        </p:blipFill>
        <p:spPr>
          <a:xfrm>
            <a:off x="4842625" y="3075375"/>
            <a:ext cx="4061100" cy="191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265725"/>
            <a:ext cx="358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FFFF"/>
                </a:solidFill>
              </a:rPr>
              <a:t>Most Important </a:t>
            </a:r>
            <a:r>
              <a:rPr b="1" lang="en">
                <a:solidFill>
                  <a:srgbClr val="FF0000"/>
                </a:solidFill>
              </a:rPr>
              <a:t>Advanced</a:t>
            </a:r>
            <a:r>
              <a:rPr b="1" lang="en">
                <a:solidFill>
                  <a:srgbClr val="FFFFFF"/>
                </a:solidFill>
              </a:rPr>
              <a:t> Stat</a:t>
            </a:r>
            <a:endParaRPr b="1">
              <a:solidFill>
                <a:srgbClr val="FFFFFF"/>
              </a:solidFill>
            </a:endParaRPr>
          </a:p>
        </p:txBody>
      </p:sp>
      <p:sp>
        <p:nvSpPr>
          <p:cNvPr id="108" name="Google Shape;108;p19"/>
          <p:cNvSpPr txBox="1"/>
          <p:nvPr>
            <p:ph idx="1" type="body"/>
          </p:nvPr>
        </p:nvSpPr>
        <p:spPr>
          <a:xfrm>
            <a:off x="234725" y="1332975"/>
            <a:ext cx="3588000" cy="34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rPr>
              <a:t>Picked the following 4 advanced metrics: PER, BPM, WS, </a:t>
            </a:r>
            <a:r>
              <a:rPr lang="en" sz="1400">
                <a:solidFill>
                  <a:srgbClr val="FFFFFF"/>
                </a:solidFill>
              </a:rPr>
              <a:t>a</a:t>
            </a:r>
            <a:r>
              <a:rPr lang="en" sz="1400">
                <a:solidFill>
                  <a:srgbClr val="FFFFFF"/>
                </a:solidFill>
              </a:rPr>
              <a:t>nd VORP</a:t>
            </a:r>
            <a:endParaRPr sz="1400">
              <a:solidFill>
                <a:srgbClr val="FFFFFF"/>
              </a:solidFill>
            </a:endParaRPr>
          </a:p>
          <a:p>
            <a:pPr indent="0" lvl="0" marL="0" rtl="0" algn="l">
              <a:spcBef>
                <a:spcPts val="1600"/>
              </a:spcBef>
              <a:spcAft>
                <a:spcPts val="0"/>
              </a:spcAft>
              <a:buClr>
                <a:schemeClr val="dk1"/>
              </a:buClr>
              <a:buSzPts val="1100"/>
              <a:buFont typeface="Arial"/>
              <a:buNone/>
            </a:pPr>
            <a:r>
              <a:rPr lang="en" sz="1400">
                <a:solidFill>
                  <a:srgbClr val="FFFFFF"/>
                </a:solidFill>
              </a:rPr>
              <a:t>Looked at the correlation between individual players with over 3300 minutes who played after 1985 (no such stats can be calculated for before 1985) and Team Margin (Difference of points scored and points allowed). No r-value exceeded 0.6. </a:t>
            </a:r>
            <a:endParaRPr sz="1400">
              <a:solidFill>
                <a:srgbClr val="FFFFFF"/>
              </a:solidFill>
            </a:endParaRPr>
          </a:p>
          <a:p>
            <a:pPr indent="0" lvl="0" marL="0" rtl="0" algn="l">
              <a:spcBef>
                <a:spcPts val="1600"/>
              </a:spcBef>
              <a:spcAft>
                <a:spcPts val="1600"/>
              </a:spcAft>
              <a:buClr>
                <a:schemeClr val="dk1"/>
              </a:buClr>
              <a:buSzPts val="1100"/>
              <a:buFont typeface="Arial"/>
              <a:buNone/>
            </a:pPr>
            <a:r>
              <a:rPr lang="en" sz="1400">
                <a:solidFill>
                  <a:srgbClr val="FFFFFF"/>
                </a:solidFill>
              </a:rPr>
              <a:t>CONCLUSION: Individual player performance has a minimal effect on the outcome of games. Even if you filter to only see the best players. </a:t>
            </a:r>
            <a:endParaRPr sz="1400">
              <a:highlight>
                <a:schemeClr val="accent6"/>
              </a:highlight>
            </a:endParaRPr>
          </a:p>
        </p:txBody>
      </p:sp>
      <p:grpSp>
        <p:nvGrpSpPr>
          <p:cNvPr id="109" name="Google Shape;109;p19"/>
          <p:cNvGrpSpPr/>
          <p:nvPr/>
        </p:nvGrpSpPr>
        <p:grpSpPr>
          <a:xfrm>
            <a:off x="3957629" y="914438"/>
            <a:ext cx="5047943" cy="3314618"/>
            <a:chOff x="3035025" y="266475"/>
            <a:chExt cx="5508450" cy="3672300"/>
          </a:xfrm>
        </p:grpSpPr>
        <p:pic>
          <p:nvPicPr>
            <p:cNvPr id="110" name="Google Shape;110;p19"/>
            <p:cNvPicPr preferRelativeResize="0"/>
            <p:nvPr/>
          </p:nvPicPr>
          <p:blipFill>
            <a:blip r:embed="rId3">
              <a:alphaModFix/>
            </a:blip>
            <a:stretch>
              <a:fillRect/>
            </a:stretch>
          </p:blipFill>
          <p:spPr>
            <a:xfrm>
              <a:off x="3035025" y="2102625"/>
              <a:ext cx="2754225" cy="1836150"/>
            </a:xfrm>
            <a:prstGeom prst="rect">
              <a:avLst/>
            </a:prstGeom>
            <a:noFill/>
            <a:ln>
              <a:noFill/>
            </a:ln>
          </p:spPr>
        </p:pic>
        <p:pic>
          <p:nvPicPr>
            <p:cNvPr id="111" name="Google Shape;111;p19"/>
            <p:cNvPicPr preferRelativeResize="0"/>
            <p:nvPr/>
          </p:nvPicPr>
          <p:blipFill>
            <a:blip r:embed="rId4">
              <a:alphaModFix/>
            </a:blip>
            <a:stretch>
              <a:fillRect/>
            </a:stretch>
          </p:blipFill>
          <p:spPr>
            <a:xfrm>
              <a:off x="5789250" y="2102625"/>
              <a:ext cx="2754225" cy="1836150"/>
            </a:xfrm>
            <a:prstGeom prst="rect">
              <a:avLst/>
            </a:prstGeom>
            <a:noFill/>
            <a:ln>
              <a:noFill/>
            </a:ln>
          </p:spPr>
        </p:pic>
        <p:pic>
          <p:nvPicPr>
            <p:cNvPr id="112" name="Google Shape;112;p19"/>
            <p:cNvPicPr preferRelativeResize="0"/>
            <p:nvPr/>
          </p:nvPicPr>
          <p:blipFill>
            <a:blip r:embed="rId5">
              <a:alphaModFix/>
            </a:blip>
            <a:stretch>
              <a:fillRect/>
            </a:stretch>
          </p:blipFill>
          <p:spPr>
            <a:xfrm>
              <a:off x="3035025" y="266482"/>
              <a:ext cx="2754225" cy="1836143"/>
            </a:xfrm>
            <a:prstGeom prst="rect">
              <a:avLst/>
            </a:prstGeom>
            <a:noFill/>
            <a:ln>
              <a:noFill/>
            </a:ln>
          </p:spPr>
        </p:pic>
        <p:pic>
          <p:nvPicPr>
            <p:cNvPr id="113" name="Google Shape;113;p19"/>
            <p:cNvPicPr preferRelativeResize="0"/>
            <p:nvPr/>
          </p:nvPicPr>
          <p:blipFill>
            <a:blip r:embed="rId6">
              <a:alphaModFix/>
            </a:blip>
            <a:stretch>
              <a:fillRect/>
            </a:stretch>
          </p:blipFill>
          <p:spPr>
            <a:xfrm>
              <a:off x="5789250" y="266475"/>
              <a:ext cx="2754225" cy="183615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Playoff</a:t>
            </a:r>
            <a:endParaRPr b="1">
              <a:solidFill>
                <a:srgbClr val="FFFFFF"/>
              </a:solidFill>
            </a:endParaRPr>
          </a:p>
        </p:txBody>
      </p:sp>
      <p:sp>
        <p:nvSpPr>
          <p:cNvPr id="119" name="Google Shape;119;p20"/>
          <p:cNvSpPr txBox="1"/>
          <p:nvPr>
            <p:ph idx="1" type="body"/>
          </p:nvPr>
        </p:nvSpPr>
        <p:spPr>
          <a:xfrm>
            <a:off x="311700" y="1152475"/>
            <a:ext cx="3023700" cy="37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FFFF"/>
                </a:solidFill>
              </a:rPr>
              <a:t>Picked the top 13 playoff players ever and looked at their stats (subjective, but most will agree to this list)  </a:t>
            </a:r>
            <a:endParaRPr sz="1400">
              <a:solidFill>
                <a:srgbClr val="FFFFFF"/>
              </a:solidFill>
            </a:endParaRPr>
          </a:p>
          <a:p>
            <a:pPr indent="0" lvl="0" marL="0" rtl="0" algn="l">
              <a:spcBef>
                <a:spcPts val="1600"/>
              </a:spcBef>
              <a:spcAft>
                <a:spcPts val="0"/>
              </a:spcAft>
              <a:buClr>
                <a:schemeClr val="dk1"/>
              </a:buClr>
              <a:buSzPts val="1100"/>
              <a:buFont typeface="Arial"/>
              <a:buNone/>
            </a:pPr>
            <a:r>
              <a:rPr lang="en" sz="1400">
                <a:solidFill>
                  <a:srgbClr val="FFFFFF"/>
                </a:solidFill>
              </a:rPr>
              <a:t>Tried to find correlation between major stats and playoff wins. </a:t>
            </a:r>
            <a:endParaRPr sz="1400">
              <a:solidFill>
                <a:srgbClr val="FFFFFF"/>
              </a:solidFill>
            </a:endParaRPr>
          </a:p>
          <a:p>
            <a:pPr indent="0" lvl="0" marL="0" rtl="0" algn="l">
              <a:spcBef>
                <a:spcPts val="1600"/>
              </a:spcBef>
              <a:spcAft>
                <a:spcPts val="0"/>
              </a:spcAft>
              <a:buClr>
                <a:schemeClr val="dk1"/>
              </a:buClr>
              <a:buSzPts val="1100"/>
              <a:buFont typeface="Arial"/>
              <a:buNone/>
            </a:pPr>
            <a:r>
              <a:rPr lang="en" sz="1400">
                <a:solidFill>
                  <a:srgbClr val="FFFFFF"/>
                </a:solidFill>
              </a:rPr>
              <a:t>Minutes Played (Total) and Total Points were the biggest indicators of a high playoff win total. </a:t>
            </a:r>
            <a:endParaRPr sz="1400">
              <a:solidFill>
                <a:srgbClr val="FFFFFF"/>
              </a:solidFill>
            </a:endParaRPr>
          </a:p>
          <a:p>
            <a:pPr indent="0" lvl="0" marL="0" rtl="0" algn="l">
              <a:spcBef>
                <a:spcPts val="1600"/>
              </a:spcBef>
              <a:spcAft>
                <a:spcPts val="1600"/>
              </a:spcAft>
              <a:buClr>
                <a:schemeClr val="dk1"/>
              </a:buClr>
              <a:buSzPts val="1100"/>
              <a:buFont typeface="Arial"/>
              <a:buNone/>
            </a:pPr>
            <a:r>
              <a:rPr lang="en" sz="1400">
                <a:solidFill>
                  <a:srgbClr val="FFFFFF"/>
                </a:solidFill>
              </a:rPr>
              <a:t>Individual game performances (avg. points, avg. rebounds, etc.) do not correlate to winning playoff games. </a:t>
            </a:r>
            <a:endParaRPr sz="1400">
              <a:highlight>
                <a:schemeClr val="accent6"/>
              </a:highlight>
            </a:endParaRPr>
          </a:p>
        </p:txBody>
      </p:sp>
      <p:sp>
        <p:nvSpPr>
          <p:cNvPr id="120" name="Google Shape;120;p20"/>
          <p:cNvSpPr txBox="1"/>
          <p:nvPr>
            <p:ph idx="1" type="body"/>
          </p:nvPr>
        </p:nvSpPr>
        <p:spPr>
          <a:xfrm>
            <a:off x="3318425" y="3999775"/>
            <a:ext cx="5357400" cy="88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i="1" lang="en" sz="1200">
                <a:solidFill>
                  <a:srgbClr val="FFFFFF"/>
                </a:solidFill>
              </a:rPr>
              <a:t>Players studied: Wilt Chamberlain, Bill Russell, Kareem A. Jabbar, Larry Bird, Magic Johnson, Michael Jordan, Scottie Pippen, Kobe Bryant, LeBron James, Steph Curry, Kevin Durant, Kawhi Leonard</a:t>
            </a:r>
            <a:endParaRPr i="1" sz="1600"/>
          </a:p>
        </p:txBody>
      </p:sp>
      <p:pic>
        <p:nvPicPr>
          <p:cNvPr id="121" name="Google Shape;121;p20"/>
          <p:cNvPicPr preferRelativeResize="0"/>
          <p:nvPr/>
        </p:nvPicPr>
        <p:blipFill>
          <a:blip r:embed="rId3">
            <a:alphaModFix/>
          </a:blip>
          <a:stretch>
            <a:fillRect/>
          </a:stretch>
        </p:blipFill>
        <p:spPr>
          <a:xfrm>
            <a:off x="3318413" y="273975"/>
            <a:ext cx="2678775" cy="1785850"/>
          </a:xfrm>
          <a:prstGeom prst="rect">
            <a:avLst/>
          </a:prstGeom>
          <a:noFill/>
          <a:ln>
            <a:noFill/>
          </a:ln>
        </p:spPr>
      </p:pic>
      <p:pic>
        <p:nvPicPr>
          <p:cNvPr id="122" name="Google Shape;122;p20"/>
          <p:cNvPicPr preferRelativeResize="0"/>
          <p:nvPr/>
        </p:nvPicPr>
        <p:blipFill>
          <a:blip r:embed="rId4">
            <a:alphaModFix/>
          </a:blip>
          <a:stretch>
            <a:fillRect/>
          </a:stretch>
        </p:blipFill>
        <p:spPr>
          <a:xfrm>
            <a:off x="3318413" y="2059826"/>
            <a:ext cx="2678775" cy="1785859"/>
          </a:xfrm>
          <a:prstGeom prst="rect">
            <a:avLst/>
          </a:prstGeom>
          <a:noFill/>
          <a:ln>
            <a:noFill/>
          </a:ln>
        </p:spPr>
      </p:pic>
      <p:pic>
        <p:nvPicPr>
          <p:cNvPr id="123" name="Google Shape;123;p20"/>
          <p:cNvPicPr preferRelativeResize="0"/>
          <p:nvPr/>
        </p:nvPicPr>
        <p:blipFill>
          <a:blip r:embed="rId5">
            <a:alphaModFix/>
          </a:blip>
          <a:stretch>
            <a:fillRect/>
          </a:stretch>
        </p:blipFill>
        <p:spPr>
          <a:xfrm>
            <a:off x="5997188" y="273975"/>
            <a:ext cx="2678775" cy="1785850"/>
          </a:xfrm>
          <a:prstGeom prst="rect">
            <a:avLst/>
          </a:prstGeom>
          <a:noFill/>
          <a:ln>
            <a:noFill/>
          </a:ln>
        </p:spPr>
      </p:pic>
      <p:pic>
        <p:nvPicPr>
          <p:cNvPr id="124" name="Google Shape;124;p20"/>
          <p:cNvPicPr preferRelativeResize="0"/>
          <p:nvPr/>
        </p:nvPicPr>
        <p:blipFill>
          <a:blip r:embed="rId6">
            <a:alphaModFix/>
          </a:blip>
          <a:stretch>
            <a:fillRect/>
          </a:stretch>
        </p:blipFill>
        <p:spPr>
          <a:xfrm>
            <a:off x="5997188" y="2059825"/>
            <a:ext cx="2678775" cy="178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1"/>
          <p:cNvSpPr txBox="1"/>
          <p:nvPr>
            <p:ph type="title"/>
          </p:nvPr>
        </p:nvSpPr>
        <p:spPr>
          <a:xfrm>
            <a:off x="199350" y="4526025"/>
            <a:ext cx="4434600" cy="5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FFFFFF"/>
                </a:solidFill>
              </a:rPr>
              <a:t>Fun Facts About the </a:t>
            </a:r>
            <a:r>
              <a:rPr lang="en" sz="2500">
                <a:solidFill>
                  <a:srgbClr val="FF0000"/>
                </a:solidFill>
              </a:rPr>
              <a:t>NBA</a:t>
            </a:r>
            <a:endParaRPr sz="2500">
              <a:solidFill>
                <a:srgbClr val="FF0000"/>
              </a:solidFill>
            </a:endParaRPr>
          </a:p>
        </p:txBody>
      </p:sp>
      <p:sp>
        <p:nvSpPr>
          <p:cNvPr id="130" name="Google Shape;130;p21"/>
          <p:cNvSpPr txBox="1"/>
          <p:nvPr>
            <p:ph idx="1" type="body"/>
          </p:nvPr>
        </p:nvSpPr>
        <p:spPr>
          <a:xfrm>
            <a:off x="0" y="18600"/>
            <a:ext cx="6517800" cy="1785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sz="2500">
              <a:solidFill>
                <a:srgbClr val="FFFFFF"/>
              </a:solidFill>
              <a:highlight>
                <a:srgbClr val="FF0000"/>
              </a:highlight>
            </a:endParaRPr>
          </a:p>
          <a:p>
            <a:pPr indent="0" lvl="0" marL="0" rtl="0" algn="ctr">
              <a:lnSpc>
                <a:spcPct val="100000"/>
              </a:lnSpc>
              <a:spcBef>
                <a:spcPts val="0"/>
              </a:spcBef>
              <a:spcAft>
                <a:spcPts val="0"/>
              </a:spcAft>
              <a:buNone/>
            </a:pPr>
            <a:r>
              <a:rPr lang="en" sz="2500">
                <a:solidFill>
                  <a:srgbClr val="FFFFFF"/>
                </a:solidFill>
                <a:highlight>
                  <a:srgbClr val="FF0000"/>
                </a:highlight>
              </a:rPr>
              <a:t>What era is the h</a:t>
            </a:r>
            <a:r>
              <a:rPr lang="en" sz="2500">
                <a:solidFill>
                  <a:srgbClr val="FFFFFF"/>
                </a:solidFill>
                <a:highlight>
                  <a:srgbClr val="FF0000"/>
                </a:highlight>
              </a:rPr>
              <a:t>eaviest?</a:t>
            </a:r>
            <a:endParaRPr sz="2500">
              <a:solidFill>
                <a:srgbClr val="FFFFFF"/>
              </a:solidFill>
              <a:highlight>
                <a:srgbClr val="FF0000"/>
              </a:highlight>
            </a:endParaRPr>
          </a:p>
          <a:p>
            <a:pPr indent="0" lvl="0" marL="0" rtl="0" algn="ctr">
              <a:lnSpc>
                <a:spcPct val="100000"/>
              </a:lnSpc>
              <a:spcBef>
                <a:spcPts val="0"/>
              </a:spcBef>
              <a:spcAft>
                <a:spcPts val="0"/>
              </a:spcAft>
              <a:buNone/>
            </a:pPr>
            <a:r>
              <a:rPr lang="en" sz="2500">
                <a:solidFill>
                  <a:srgbClr val="FFFFFF"/>
                </a:solidFill>
                <a:highlight>
                  <a:srgbClr val="FF0000"/>
                </a:highlight>
              </a:rPr>
              <a:t>What era is the tallest?</a:t>
            </a:r>
            <a:endParaRPr sz="2500">
              <a:solidFill>
                <a:srgbClr val="FFFFFF"/>
              </a:solidFill>
              <a:highlight>
                <a:srgbClr val="FF0000"/>
              </a:highlight>
            </a:endParaRPr>
          </a:p>
          <a:p>
            <a:pPr indent="0" lvl="0" marL="0" rtl="0" algn="ctr">
              <a:lnSpc>
                <a:spcPct val="100000"/>
              </a:lnSpc>
              <a:spcBef>
                <a:spcPts val="0"/>
              </a:spcBef>
              <a:spcAft>
                <a:spcPts val="0"/>
              </a:spcAft>
              <a:buClr>
                <a:schemeClr val="dk1"/>
              </a:buClr>
              <a:buSzPts val="1100"/>
              <a:buFont typeface="Arial"/>
              <a:buNone/>
            </a:pPr>
            <a:r>
              <a:t/>
            </a:r>
            <a:endParaRPr sz="2500">
              <a:solidFill>
                <a:srgbClr val="FFFFFF"/>
              </a:solidFill>
              <a:highlight>
                <a:srgbClr val="FF0000"/>
              </a:highlight>
            </a:endParaRPr>
          </a:p>
        </p:txBody>
      </p:sp>
      <p:pic>
        <p:nvPicPr>
          <p:cNvPr id="131" name="Google Shape;131;p21"/>
          <p:cNvPicPr preferRelativeResize="0"/>
          <p:nvPr/>
        </p:nvPicPr>
        <p:blipFill>
          <a:blip r:embed="rId4">
            <a:alphaModFix/>
          </a:blip>
          <a:stretch>
            <a:fillRect/>
          </a:stretch>
        </p:blipFill>
        <p:spPr>
          <a:xfrm>
            <a:off x="6590850" y="18600"/>
            <a:ext cx="2553150" cy="1702100"/>
          </a:xfrm>
          <a:prstGeom prst="rect">
            <a:avLst/>
          </a:prstGeom>
          <a:noFill/>
          <a:ln>
            <a:noFill/>
          </a:ln>
        </p:spPr>
      </p:pic>
      <p:pic>
        <p:nvPicPr>
          <p:cNvPr id="132" name="Google Shape;132;p21"/>
          <p:cNvPicPr preferRelativeResize="0"/>
          <p:nvPr/>
        </p:nvPicPr>
        <p:blipFill>
          <a:blip r:embed="rId5">
            <a:alphaModFix/>
          </a:blip>
          <a:stretch>
            <a:fillRect/>
          </a:stretch>
        </p:blipFill>
        <p:spPr>
          <a:xfrm>
            <a:off x="6590850" y="1720700"/>
            <a:ext cx="2553150" cy="1702100"/>
          </a:xfrm>
          <a:prstGeom prst="rect">
            <a:avLst/>
          </a:prstGeom>
          <a:noFill/>
          <a:ln>
            <a:noFill/>
          </a:ln>
        </p:spPr>
      </p:pic>
      <p:pic>
        <p:nvPicPr>
          <p:cNvPr id="133" name="Google Shape;133;p21"/>
          <p:cNvPicPr preferRelativeResize="0"/>
          <p:nvPr/>
        </p:nvPicPr>
        <p:blipFill>
          <a:blip r:embed="rId6">
            <a:alphaModFix/>
          </a:blip>
          <a:stretch>
            <a:fillRect/>
          </a:stretch>
        </p:blipFill>
        <p:spPr>
          <a:xfrm>
            <a:off x="6590850" y="3422800"/>
            <a:ext cx="2553150" cy="1702100"/>
          </a:xfrm>
          <a:prstGeom prst="rect">
            <a:avLst/>
          </a:prstGeom>
          <a:noFill/>
          <a:ln>
            <a:noFill/>
          </a:ln>
        </p:spPr>
      </p:pic>
      <p:sp>
        <p:nvSpPr>
          <p:cNvPr id="134" name="Google Shape;134;p21"/>
          <p:cNvSpPr txBox="1"/>
          <p:nvPr>
            <p:ph idx="1" type="body"/>
          </p:nvPr>
        </p:nvSpPr>
        <p:spPr>
          <a:xfrm>
            <a:off x="4077675" y="1804200"/>
            <a:ext cx="2394600" cy="31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FFFFFF"/>
                </a:solidFill>
                <a:highlight>
                  <a:srgbClr val="FF0000"/>
                </a:highlight>
              </a:rPr>
              <a:t>Very interesting to see that the average age, weight and height has been steady.</a:t>
            </a:r>
            <a:endParaRPr sz="1300">
              <a:solidFill>
                <a:srgbClr val="FFFFFF"/>
              </a:solidFill>
              <a:highlight>
                <a:srgbClr val="FF0000"/>
              </a:highlight>
            </a:endParaRPr>
          </a:p>
          <a:p>
            <a:pPr indent="0" lvl="0" marL="0" rtl="0" algn="l">
              <a:spcBef>
                <a:spcPts val="1600"/>
              </a:spcBef>
              <a:spcAft>
                <a:spcPts val="0"/>
              </a:spcAft>
              <a:buClr>
                <a:schemeClr val="dk1"/>
              </a:buClr>
              <a:buSzPts val="1100"/>
              <a:buFont typeface="Arial"/>
              <a:buNone/>
            </a:pPr>
            <a:r>
              <a:rPr lang="en" sz="1300">
                <a:solidFill>
                  <a:srgbClr val="FFFFFF"/>
                </a:solidFill>
                <a:highlight>
                  <a:srgbClr val="FF0000"/>
                </a:highlight>
              </a:rPr>
              <a:t>Biggest change seen in average weight, a 15 lbs difference between 1980s and 2010s. </a:t>
            </a:r>
            <a:endParaRPr sz="1300">
              <a:solidFill>
                <a:srgbClr val="FFFFFF"/>
              </a:solidFill>
              <a:highlight>
                <a:srgbClr val="FF0000"/>
              </a:highlight>
            </a:endParaRPr>
          </a:p>
          <a:p>
            <a:pPr indent="0" lvl="0" marL="0" rtl="0" algn="l">
              <a:spcBef>
                <a:spcPts val="1600"/>
              </a:spcBef>
              <a:spcAft>
                <a:spcPts val="1600"/>
              </a:spcAft>
              <a:buClr>
                <a:schemeClr val="dk1"/>
              </a:buClr>
              <a:buSzPts val="1100"/>
              <a:buFont typeface="Arial"/>
              <a:buNone/>
            </a:pPr>
            <a:r>
              <a:rPr lang="en" sz="1300">
                <a:solidFill>
                  <a:srgbClr val="FFFFFF"/>
                </a:solidFill>
                <a:highlight>
                  <a:srgbClr val="FF0000"/>
                </a:highlight>
              </a:rPr>
              <a:t>Age distribution in the 1980’s shows a bigger share of 20 year olds than any other era. </a:t>
            </a:r>
            <a:endParaRPr sz="1300">
              <a:solidFill>
                <a:srgbClr val="FFFFFF"/>
              </a:solidFill>
              <a:highlight>
                <a:srgbClr val="FF0000"/>
              </a:highlight>
            </a:endParaRPr>
          </a:p>
        </p:txBody>
      </p:sp>
      <p:pic>
        <p:nvPicPr>
          <p:cNvPr id="135" name="Google Shape;135;p21"/>
          <p:cNvPicPr preferRelativeResize="0"/>
          <p:nvPr/>
        </p:nvPicPr>
        <p:blipFill>
          <a:blip r:embed="rId7">
            <a:alphaModFix/>
          </a:blip>
          <a:stretch>
            <a:fillRect/>
          </a:stretch>
        </p:blipFill>
        <p:spPr>
          <a:xfrm>
            <a:off x="143625" y="1804200"/>
            <a:ext cx="3815475" cy="254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