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3239E31-E36F-4FD5-AA95-4BA099A1EE31}">
  <a:tblStyle styleId="{63239E31-E36F-4FD5-AA95-4BA099A1EE3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Close with an ask (for mentorship, money, site visit, etc.)- then drive home the mission statement or slogan. Thank everyone, and transition to a demo of the app/website you created so that they can ask questions for Q/A later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Personal Intro and transition to the project name</a:t>
            </a:r>
          </a:p>
          <a:p>
            <a:pPr lvl="0">
              <a:spcBef>
                <a:spcPts val="0"/>
              </a:spcBef>
              <a:buNone/>
            </a:pPr>
            <a:r>
              <a:rPr lang="en"/>
              <a:t>Time:  40-60 seconds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Present what your initial thoughts were on your business model canvas; Contrast with what you learned from class, interviews and surveys and the changes you made to the canvas</a:t>
            </a:r>
          </a:p>
          <a:p>
            <a:pPr lvl="0">
              <a:spcBef>
                <a:spcPts val="0"/>
              </a:spcBef>
              <a:buNone/>
            </a:pPr>
            <a:r>
              <a:rPr lang="en"/>
              <a:t>Time: 80-120 seconds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Describe how you will get your product out to the customer segments</a:t>
            </a:r>
          </a:p>
          <a:p>
            <a:pPr lvl="0" rtl="0">
              <a:spcBef>
                <a:spcPts val="0"/>
              </a:spcBef>
              <a:buNone/>
            </a:pPr>
            <a:r>
              <a:rPr lang="en"/>
              <a:t>Time: 40-60 sec</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1" name="Shape 11"/>
          <p:cNvSpPr txBox="1"/>
          <p:nvPr>
            <p:ph idx="1" type="subTitle"/>
          </p:nvPr>
        </p:nvSpPr>
        <p:spPr>
          <a:xfrm>
            <a:off x="685800" y="2840053"/>
            <a:ext cx="7772400" cy="784799"/>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52" name="Shape 52"/>
          <p:cNvSpPr txBox="1"/>
          <p:nvPr>
            <p:ph type="title"/>
          </p:nvPr>
        </p:nvSpPr>
        <p:spPr>
          <a:xfrm>
            <a:off x="457200" y="205977"/>
            <a:ext cx="8229600" cy="1141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4" name="Shape 54"/>
        <p:cNvGrpSpPr/>
        <p:nvPr/>
      </p:nvGrpSpPr>
      <p:grpSpPr>
        <a:xfrm>
          <a:off x="0" y="0"/>
          <a:ext cx="0" cy="0"/>
          <a:chOff x="0" y="0"/>
          <a:chExt cx="0" cy="0"/>
        </a:xfrm>
      </p:grpSpPr>
      <p:sp>
        <p:nvSpPr>
          <p:cNvPr id="55" name="Shape 55"/>
          <p:cNvSpPr/>
          <p:nvPr/>
        </p:nvSpPr>
        <p:spPr>
          <a:xfrm>
            <a:off x="0" y="4406309"/>
            <a:ext cx="8686800" cy="5196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56" name="Shape 56"/>
          <p:cNvSpPr txBox="1"/>
          <p:nvPr>
            <p:ph idx="1" type="body"/>
          </p:nvPr>
        </p:nvSpPr>
        <p:spPr>
          <a:xfrm>
            <a:off x="457200" y="4406309"/>
            <a:ext cx="8229600" cy="519600"/>
          </a:xfrm>
          <a:prstGeom prst="rect">
            <a:avLst/>
          </a:prstGeom>
        </p:spPr>
        <p:txBody>
          <a:bodyPr anchorCtr="0" anchor="ctr" bIns="91425" lIns="91425" rIns="91425" tIns="91425"/>
          <a:lstStyle>
            <a:lvl1pPr lvl="0" rtl="0">
              <a:spcBef>
                <a:spcPts val="0"/>
              </a:spcBef>
              <a:buClr>
                <a:schemeClr val="lt1"/>
              </a:buClr>
              <a:buSzPct val="100000"/>
              <a:buNone/>
              <a:defRPr b="1" sz="2400">
                <a:solidFill>
                  <a:schemeClr val="lt1"/>
                </a:solidFill>
              </a:defRPr>
            </a:lvl1pPr>
          </a:lstStyle>
          <a:p/>
        </p:txBody>
      </p:sp>
      <p:sp>
        <p:nvSpPr>
          <p:cNvPr id="57" name="Shape 57"/>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 name="Shape 15"/>
          <p:cNvSpPr txBox="1"/>
          <p:nvPr>
            <p:ph idx="1" type="body"/>
          </p:nvPr>
        </p:nvSpPr>
        <p:spPr>
          <a:xfrm>
            <a:off x="457200" y="1200150"/>
            <a:ext cx="82296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457200"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2" type="body"/>
          </p:nvPr>
        </p:nvSpPr>
        <p:spPr>
          <a:xfrm>
            <a:off x="4692273"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360"/>
              </a:spcBef>
              <a:buSzPct val="100000"/>
              <a:buNone/>
              <a:defRPr sz="1800"/>
            </a:lvl1pPr>
          </a:lstStyle>
          <a:p/>
        </p:txBody>
      </p:sp>
      <p:sp>
        <p:nvSpPr>
          <p:cNvPr id="27" name="Shape 27"/>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4" name="Shape 34"/>
        <p:cNvGrpSpPr/>
        <p:nvPr/>
      </p:nvGrpSpPr>
      <p:grpSpPr>
        <a:xfrm>
          <a:off x="0" y="0"/>
          <a:ext cx="0" cy="0"/>
          <a:chOff x="0" y="0"/>
          <a:chExt cx="0" cy="0"/>
        </a:xfrm>
      </p:grpSpPr>
      <p:sp>
        <p:nvSpPr>
          <p:cNvPr id="35" name="Shape 35"/>
          <p:cNvSpPr/>
          <p:nvPr/>
        </p:nvSpPr>
        <p:spPr>
          <a:xfrm flipH="1" rot="10800000">
            <a:off x="0" y="3093234"/>
            <a:ext cx="8458200" cy="712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36" name="Shape 36"/>
          <p:cNvSpPr txBox="1"/>
          <p:nvPr>
            <p:ph type="ctrTitle"/>
          </p:nvPr>
        </p:nvSpPr>
        <p:spPr>
          <a:xfrm>
            <a:off x="685800" y="1300757"/>
            <a:ext cx="7772400" cy="1684200"/>
          </a:xfrm>
          <a:prstGeom prst="rect">
            <a:avLst/>
          </a:prstGeom>
        </p:spPr>
        <p:txBody>
          <a:bodyPr anchorCtr="0" anchor="b" bIns="91425" lIns="91425" rIns="91425" tIns="91425"/>
          <a:lstStyle>
            <a:lvl1pPr lvl="0" rtl="0">
              <a:spcBef>
                <a:spcPts val="0"/>
              </a:spcBef>
              <a:buClr>
                <a:schemeClr val="dk2"/>
              </a:buClr>
              <a:buSzPct val="100000"/>
              <a:defRPr sz="7200">
                <a:solidFill>
                  <a:schemeClr val="dk2"/>
                </a:solidFill>
              </a:defRPr>
            </a:lvl1pPr>
            <a:lvl2pPr lvl="1" rtl="0">
              <a:spcBef>
                <a:spcPts val="0"/>
              </a:spcBef>
              <a:buClr>
                <a:schemeClr val="dk2"/>
              </a:buClr>
              <a:buSzPct val="100000"/>
              <a:defRPr sz="7200">
                <a:solidFill>
                  <a:schemeClr val="dk2"/>
                </a:solidFill>
              </a:defRPr>
            </a:lvl2pPr>
            <a:lvl3pPr lvl="2" rtl="0">
              <a:spcBef>
                <a:spcPts val="0"/>
              </a:spcBef>
              <a:buClr>
                <a:schemeClr val="dk2"/>
              </a:buClr>
              <a:buSzPct val="100000"/>
              <a:defRPr sz="7200">
                <a:solidFill>
                  <a:schemeClr val="dk2"/>
                </a:solidFill>
              </a:defRPr>
            </a:lvl3pPr>
            <a:lvl4pPr lvl="3" rtl="0">
              <a:spcBef>
                <a:spcPts val="0"/>
              </a:spcBef>
              <a:buClr>
                <a:schemeClr val="dk2"/>
              </a:buClr>
              <a:buSzPct val="100000"/>
              <a:defRPr sz="7200">
                <a:solidFill>
                  <a:schemeClr val="dk2"/>
                </a:solidFill>
              </a:defRPr>
            </a:lvl4pPr>
            <a:lvl5pPr lvl="4" rtl="0">
              <a:spcBef>
                <a:spcPts val="0"/>
              </a:spcBef>
              <a:buClr>
                <a:schemeClr val="dk2"/>
              </a:buClr>
              <a:buSzPct val="100000"/>
              <a:defRPr sz="7200">
                <a:solidFill>
                  <a:schemeClr val="dk2"/>
                </a:solidFill>
              </a:defRPr>
            </a:lvl5pPr>
            <a:lvl6pPr lvl="5" rtl="0">
              <a:spcBef>
                <a:spcPts val="0"/>
              </a:spcBef>
              <a:buClr>
                <a:schemeClr val="dk2"/>
              </a:buClr>
              <a:buSzPct val="100000"/>
              <a:defRPr sz="7200">
                <a:solidFill>
                  <a:schemeClr val="dk2"/>
                </a:solidFill>
              </a:defRPr>
            </a:lvl6pPr>
            <a:lvl7pPr lvl="6" rtl="0">
              <a:spcBef>
                <a:spcPts val="0"/>
              </a:spcBef>
              <a:buClr>
                <a:schemeClr val="dk2"/>
              </a:buClr>
              <a:buSzPct val="100000"/>
              <a:defRPr sz="7200">
                <a:solidFill>
                  <a:schemeClr val="dk2"/>
                </a:solidFill>
              </a:defRPr>
            </a:lvl7pPr>
            <a:lvl8pPr lvl="7" rtl="0">
              <a:spcBef>
                <a:spcPts val="0"/>
              </a:spcBef>
              <a:buClr>
                <a:schemeClr val="dk2"/>
              </a:buClr>
              <a:buSzPct val="100000"/>
              <a:defRPr sz="7200">
                <a:solidFill>
                  <a:schemeClr val="dk2"/>
                </a:solidFill>
              </a:defRPr>
            </a:lvl8pPr>
            <a:lvl9pPr lvl="8" rtl="0">
              <a:spcBef>
                <a:spcPts val="0"/>
              </a:spcBef>
              <a:buClr>
                <a:schemeClr val="dk2"/>
              </a:buClr>
              <a:buSzPct val="100000"/>
              <a:defRPr sz="7200">
                <a:solidFill>
                  <a:schemeClr val="dk2"/>
                </a:solidFill>
              </a:defRPr>
            </a:lvl9pPr>
          </a:lstStyle>
          <a:p/>
        </p:txBody>
      </p:sp>
      <p:sp>
        <p:nvSpPr>
          <p:cNvPr id="37" name="Shape 37"/>
          <p:cNvSpPr txBox="1"/>
          <p:nvPr>
            <p:ph idx="1" type="subTitle"/>
          </p:nvPr>
        </p:nvSpPr>
        <p:spPr>
          <a:xfrm>
            <a:off x="685800" y="3093357"/>
            <a:ext cx="7772400" cy="712500"/>
          </a:xfrm>
          <a:prstGeom prst="rect">
            <a:avLst/>
          </a:prstGeom>
        </p:spPr>
        <p:txBody>
          <a:bodyPr anchorCtr="0" anchor="ctr" bIns="91425" lIns="91425" rIns="91425" tIns="91425"/>
          <a:lstStyle>
            <a:lvl1pPr lvl="0" rtl="0">
              <a:spcBef>
                <a:spcPts val="0"/>
              </a:spcBef>
              <a:buClr>
                <a:schemeClr val="lt2"/>
              </a:buClr>
              <a:buNone/>
              <a:defRPr b="1">
                <a:solidFill>
                  <a:schemeClr val="lt2"/>
                </a:solidFill>
              </a:defRPr>
            </a:lvl1pPr>
            <a:lvl2pPr lvl="1" rtl="0">
              <a:spcBef>
                <a:spcPts val="0"/>
              </a:spcBef>
              <a:buClr>
                <a:schemeClr val="lt2"/>
              </a:buClr>
              <a:buSzPct val="100000"/>
              <a:buNone/>
              <a:defRPr b="1" sz="3000">
                <a:solidFill>
                  <a:schemeClr val="lt2"/>
                </a:solidFill>
              </a:defRPr>
            </a:lvl2pPr>
            <a:lvl3pPr lvl="2" rtl="0">
              <a:spcBef>
                <a:spcPts val="0"/>
              </a:spcBef>
              <a:buClr>
                <a:schemeClr val="lt2"/>
              </a:buClr>
              <a:buSzPct val="100000"/>
              <a:buNone/>
              <a:defRPr b="1" sz="3000">
                <a:solidFill>
                  <a:schemeClr val="lt2"/>
                </a:solidFill>
              </a:defRPr>
            </a:lvl3pPr>
            <a:lvl4pPr lvl="3" rtl="0">
              <a:spcBef>
                <a:spcPts val="0"/>
              </a:spcBef>
              <a:buClr>
                <a:schemeClr val="lt2"/>
              </a:buClr>
              <a:buSzPct val="100000"/>
              <a:buNone/>
              <a:defRPr b="1" sz="3000">
                <a:solidFill>
                  <a:schemeClr val="lt2"/>
                </a:solidFill>
              </a:defRPr>
            </a:lvl4pPr>
            <a:lvl5pPr lvl="4" rtl="0">
              <a:spcBef>
                <a:spcPts val="0"/>
              </a:spcBef>
              <a:buClr>
                <a:schemeClr val="lt2"/>
              </a:buClr>
              <a:buSzPct val="100000"/>
              <a:buNone/>
              <a:defRPr b="1" sz="3000">
                <a:solidFill>
                  <a:schemeClr val="lt2"/>
                </a:solidFill>
              </a:defRPr>
            </a:lvl5pPr>
            <a:lvl6pPr lvl="5" rtl="0">
              <a:spcBef>
                <a:spcPts val="0"/>
              </a:spcBef>
              <a:buClr>
                <a:schemeClr val="lt2"/>
              </a:buClr>
              <a:buSzPct val="100000"/>
              <a:buNone/>
              <a:defRPr b="1" sz="3000">
                <a:solidFill>
                  <a:schemeClr val="lt2"/>
                </a:solidFill>
              </a:defRPr>
            </a:lvl6pPr>
            <a:lvl7pPr lvl="6" rtl="0">
              <a:spcBef>
                <a:spcPts val="0"/>
              </a:spcBef>
              <a:buClr>
                <a:schemeClr val="lt2"/>
              </a:buClr>
              <a:buSzPct val="100000"/>
              <a:buNone/>
              <a:defRPr b="1" sz="3000">
                <a:solidFill>
                  <a:schemeClr val="lt2"/>
                </a:solidFill>
              </a:defRPr>
            </a:lvl7pPr>
            <a:lvl8pPr lvl="7" rtl="0">
              <a:spcBef>
                <a:spcPts val="0"/>
              </a:spcBef>
              <a:buClr>
                <a:schemeClr val="lt2"/>
              </a:buClr>
              <a:buSzPct val="100000"/>
              <a:buNone/>
              <a:defRPr b="1" sz="3000">
                <a:solidFill>
                  <a:schemeClr val="lt2"/>
                </a:solidFill>
              </a:defRPr>
            </a:lvl8pPr>
            <a:lvl9pPr lvl="8" rtl="0">
              <a:spcBef>
                <a:spcPts val="0"/>
              </a:spcBef>
              <a:buClr>
                <a:schemeClr val="lt2"/>
              </a:buClr>
              <a:buSzPct val="100000"/>
              <a:buNone/>
              <a:defRPr b="1" sz="3000">
                <a:solidFill>
                  <a:schemeClr val="lt2"/>
                </a:solidFill>
              </a:defRPr>
            </a:lvl9pPr>
          </a:lstStyle>
          <a:p/>
        </p:txBody>
      </p:sp>
      <p:sp>
        <p:nvSpPr>
          <p:cNvPr id="38" name="Shape 38"/>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9" name="Shape 39"/>
        <p:cNvGrpSpPr/>
        <p:nvPr/>
      </p:nvGrpSpPr>
      <p:grpSpPr>
        <a:xfrm>
          <a:off x="0" y="0"/>
          <a:ext cx="0" cy="0"/>
          <a:chOff x="0" y="0"/>
          <a:chExt cx="0" cy="0"/>
        </a:xfrm>
      </p:grpSpPr>
      <p:sp>
        <p:nvSpPr>
          <p:cNvPr id="40" name="Shape 40"/>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41" name="Shape 41"/>
          <p:cNvSpPr txBox="1"/>
          <p:nvPr>
            <p:ph type="title"/>
          </p:nvPr>
        </p:nvSpPr>
        <p:spPr>
          <a:xfrm>
            <a:off x="457200" y="205977"/>
            <a:ext cx="8229600" cy="1141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460499"/>
            <a:ext cx="8229600" cy="3465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4" name="Shape 44"/>
        <p:cNvGrpSpPr/>
        <p:nvPr/>
      </p:nvGrpSpPr>
      <p:grpSpPr>
        <a:xfrm>
          <a:off x="0" y="0"/>
          <a:ext cx="0" cy="0"/>
          <a:chOff x="0" y="0"/>
          <a:chExt cx="0" cy="0"/>
        </a:xfrm>
      </p:grpSpPr>
      <p:sp>
        <p:nvSpPr>
          <p:cNvPr id="45" name="Shape 45"/>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46" name="Shape 46"/>
          <p:cNvSpPr txBox="1"/>
          <p:nvPr>
            <p:ph type="title"/>
          </p:nvPr>
        </p:nvSpPr>
        <p:spPr>
          <a:xfrm>
            <a:off x="457200" y="205977"/>
            <a:ext cx="8229600" cy="1141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 type="body"/>
          </p:nvPr>
        </p:nvSpPr>
        <p:spPr>
          <a:xfrm>
            <a:off x="457200" y="1460499"/>
            <a:ext cx="4030200" cy="3465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2" type="body"/>
          </p:nvPr>
        </p:nvSpPr>
        <p:spPr>
          <a:xfrm>
            <a:off x="4656667" y="1461908"/>
            <a:ext cx="4030200" cy="3465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 name="Shape 30"/>
        <p:cNvGrpSpPr/>
        <p:nvPr/>
      </p:nvGrpSpPr>
      <p:grpSpPr>
        <a:xfrm>
          <a:off x="0" y="0"/>
          <a:ext cx="0" cy="0"/>
          <a:chOff x="0" y="0"/>
          <a:chExt cx="0" cy="0"/>
        </a:xfrm>
      </p:grpSpPr>
      <p:sp>
        <p:nvSpPr>
          <p:cNvPr id="31" name="Shape 31"/>
          <p:cNvSpPr txBox="1"/>
          <p:nvPr>
            <p:ph type="title"/>
          </p:nvPr>
        </p:nvSpPr>
        <p:spPr>
          <a:xfrm>
            <a:off x="457200" y="205977"/>
            <a:ext cx="8229600" cy="1141500"/>
          </a:xfrm>
          <a:prstGeom prst="rect">
            <a:avLst/>
          </a:prstGeom>
          <a:noFill/>
          <a:ln>
            <a:noFill/>
          </a:ln>
        </p:spPr>
        <p:txBody>
          <a:bodyPr anchorCtr="0" anchor="b" bIns="91425" lIns="91425" rIns="91425" tIns="91425"/>
          <a:lstStyle>
            <a:lvl1pPr lvl="0" rtl="0">
              <a:spcBef>
                <a:spcPts val="0"/>
              </a:spcBef>
              <a:buClr>
                <a:schemeClr val="lt1"/>
              </a:buClr>
              <a:buSzPct val="100000"/>
              <a:buNone/>
              <a:defRPr b="1" sz="4800">
                <a:solidFill>
                  <a:schemeClr val="lt1"/>
                </a:solidFill>
              </a:defRPr>
            </a:lvl1pPr>
            <a:lvl2pPr lvl="1" rtl="0">
              <a:spcBef>
                <a:spcPts val="0"/>
              </a:spcBef>
              <a:buClr>
                <a:schemeClr val="lt1"/>
              </a:buClr>
              <a:buSzPct val="100000"/>
              <a:buNone/>
              <a:defRPr b="1" sz="4800">
                <a:solidFill>
                  <a:schemeClr val="lt1"/>
                </a:solidFill>
              </a:defRPr>
            </a:lvl2pPr>
            <a:lvl3pPr lvl="2" rtl="0">
              <a:spcBef>
                <a:spcPts val="0"/>
              </a:spcBef>
              <a:buClr>
                <a:schemeClr val="lt1"/>
              </a:buClr>
              <a:buSzPct val="100000"/>
              <a:buNone/>
              <a:defRPr b="1" sz="4800">
                <a:solidFill>
                  <a:schemeClr val="lt1"/>
                </a:solidFill>
              </a:defRPr>
            </a:lvl3pPr>
            <a:lvl4pPr lvl="3" rtl="0">
              <a:spcBef>
                <a:spcPts val="0"/>
              </a:spcBef>
              <a:buClr>
                <a:schemeClr val="lt1"/>
              </a:buClr>
              <a:buSzPct val="100000"/>
              <a:buNone/>
              <a:defRPr b="1" sz="4800">
                <a:solidFill>
                  <a:schemeClr val="lt1"/>
                </a:solidFill>
              </a:defRPr>
            </a:lvl4pPr>
            <a:lvl5pPr lvl="4" rtl="0">
              <a:spcBef>
                <a:spcPts val="0"/>
              </a:spcBef>
              <a:buClr>
                <a:schemeClr val="lt1"/>
              </a:buClr>
              <a:buSzPct val="100000"/>
              <a:buNone/>
              <a:defRPr b="1" sz="4800">
                <a:solidFill>
                  <a:schemeClr val="lt1"/>
                </a:solidFill>
              </a:defRPr>
            </a:lvl5pPr>
            <a:lvl6pPr lvl="5" rtl="0">
              <a:spcBef>
                <a:spcPts val="0"/>
              </a:spcBef>
              <a:buClr>
                <a:schemeClr val="lt1"/>
              </a:buClr>
              <a:buSzPct val="100000"/>
              <a:buNone/>
              <a:defRPr b="1" sz="4800">
                <a:solidFill>
                  <a:schemeClr val="lt1"/>
                </a:solidFill>
              </a:defRPr>
            </a:lvl6pPr>
            <a:lvl7pPr lvl="6" rtl="0">
              <a:spcBef>
                <a:spcPts val="0"/>
              </a:spcBef>
              <a:buClr>
                <a:schemeClr val="lt1"/>
              </a:buClr>
              <a:buSzPct val="100000"/>
              <a:buNone/>
              <a:defRPr b="1" sz="4800">
                <a:solidFill>
                  <a:schemeClr val="lt1"/>
                </a:solidFill>
              </a:defRPr>
            </a:lvl7pPr>
            <a:lvl8pPr lvl="7" rtl="0">
              <a:spcBef>
                <a:spcPts val="0"/>
              </a:spcBef>
              <a:buClr>
                <a:schemeClr val="lt1"/>
              </a:buClr>
              <a:buSzPct val="100000"/>
              <a:buNone/>
              <a:defRPr b="1" sz="4800">
                <a:solidFill>
                  <a:schemeClr val="lt1"/>
                </a:solidFill>
              </a:defRPr>
            </a:lvl8pPr>
            <a:lvl9pPr lvl="8" rtl="0">
              <a:spcBef>
                <a:spcPts val="0"/>
              </a:spcBef>
              <a:buClr>
                <a:schemeClr val="lt1"/>
              </a:buClr>
              <a:buSzPct val="100000"/>
              <a:buNone/>
              <a:defRPr b="1" sz="4800">
                <a:solidFill>
                  <a:schemeClr val="lt1"/>
                </a:solidFill>
              </a:defRPr>
            </a:lvl9pPr>
          </a:lstStyle>
          <a:p/>
        </p:txBody>
      </p:sp>
      <p:sp>
        <p:nvSpPr>
          <p:cNvPr id="32" name="Shape 32"/>
          <p:cNvSpPr txBox="1"/>
          <p:nvPr>
            <p:ph idx="1" type="body"/>
          </p:nvPr>
        </p:nvSpPr>
        <p:spPr>
          <a:xfrm>
            <a:off x="457200" y="1460499"/>
            <a:ext cx="8229600" cy="3465300"/>
          </a:xfrm>
          <a:prstGeom prst="rect">
            <a:avLst/>
          </a:prstGeom>
          <a:noFill/>
          <a:ln>
            <a:noFill/>
          </a:ln>
        </p:spPr>
        <p:txBody>
          <a:bodyPr anchorCtr="0" anchor="t" bIns="91425" lIns="91425" rIns="91425" tIns="91425"/>
          <a:lstStyle>
            <a:lvl1pPr lvl="0" rtl="0">
              <a:spcBef>
                <a:spcPts val="600"/>
              </a:spcBef>
              <a:buClr>
                <a:schemeClr val="dk2"/>
              </a:buClr>
              <a:buSzPct val="100000"/>
              <a:defRPr sz="3000">
                <a:solidFill>
                  <a:schemeClr val="dk2"/>
                </a:solidFill>
              </a:defRPr>
            </a:lvl1pPr>
            <a:lvl2pPr lvl="1" rtl="0">
              <a:spcBef>
                <a:spcPts val="480"/>
              </a:spcBef>
              <a:buClr>
                <a:schemeClr val="dk2"/>
              </a:buClr>
              <a:buSzPct val="100000"/>
              <a:defRPr sz="2400">
                <a:solidFill>
                  <a:schemeClr val="dk2"/>
                </a:solidFill>
              </a:defRPr>
            </a:lvl2pPr>
            <a:lvl3pPr lvl="2" rtl="0">
              <a:spcBef>
                <a:spcPts val="480"/>
              </a:spcBef>
              <a:buClr>
                <a:schemeClr val="dk2"/>
              </a:buClr>
              <a:buSzPct val="100000"/>
              <a:defRPr sz="2400">
                <a:solidFill>
                  <a:schemeClr val="dk2"/>
                </a:solidFill>
              </a:defRPr>
            </a:lvl3pPr>
            <a:lvl4pPr lvl="3" rtl="0">
              <a:spcBef>
                <a:spcPts val="360"/>
              </a:spcBef>
              <a:buClr>
                <a:schemeClr val="dk2"/>
              </a:buClr>
              <a:buSzPct val="100000"/>
              <a:defRPr sz="1800">
                <a:solidFill>
                  <a:schemeClr val="dk2"/>
                </a:solidFill>
              </a:defRPr>
            </a:lvl4pPr>
            <a:lvl5pPr lvl="4" rtl="0">
              <a:spcBef>
                <a:spcPts val="360"/>
              </a:spcBef>
              <a:buClr>
                <a:schemeClr val="dk2"/>
              </a:buClr>
              <a:buSzPct val="100000"/>
              <a:defRPr sz="1800">
                <a:solidFill>
                  <a:schemeClr val="dk2"/>
                </a:solidFill>
              </a:defRPr>
            </a:lvl5pPr>
            <a:lvl6pPr lvl="5" rtl="0">
              <a:spcBef>
                <a:spcPts val="360"/>
              </a:spcBef>
              <a:buClr>
                <a:schemeClr val="dk2"/>
              </a:buClr>
              <a:buSzPct val="100000"/>
              <a:defRPr sz="1800">
                <a:solidFill>
                  <a:schemeClr val="dk2"/>
                </a:solidFill>
              </a:defRPr>
            </a:lvl6pPr>
            <a:lvl7pPr lvl="6" rtl="0">
              <a:spcBef>
                <a:spcPts val="360"/>
              </a:spcBef>
              <a:buClr>
                <a:schemeClr val="dk2"/>
              </a:buClr>
              <a:buSzPct val="100000"/>
              <a:defRPr sz="1800">
                <a:solidFill>
                  <a:schemeClr val="dk2"/>
                </a:solidFill>
              </a:defRPr>
            </a:lvl7pPr>
            <a:lvl8pPr lvl="7" rtl="0">
              <a:spcBef>
                <a:spcPts val="360"/>
              </a:spcBef>
              <a:buClr>
                <a:schemeClr val="dk2"/>
              </a:buClr>
              <a:buSzPct val="100000"/>
              <a:defRPr sz="1800">
                <a:solidFill>
                  <a:schemeClr val="dk2"/>
                </a:solidFill>
              </a:defRPr>
            </a:lvl8pPr>
            <a:lvl9pPr lvl="8" rtl="0">
              <a:spcBef>
                <a:spcPts val="360"/>
              </a:spcBef>
              <a:buClr>
                <a:schemeClr val="dk2"/>
              </a:buClr>
              <a:buSzPct val="100000"/>
              <a:defRPr sz="1800">
                <a:solidFill>
                  <a:schemeClr val="dk2"/>
                </a:solidFill>
              </a:defRPr>
            </a:lvl9pPr>
          </a:lstStyle>
          <a:p/>
        </p:txBody>
      </p:sp>
      <p:sp>
        <p:nvSpPr>
          <p:cNvPr id="33" name="Shape 33"/>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4.jpg"/><Relationship Id="rId4" Type="http://schemas.openxmlformats.org/officeDocument/2006/relationships/image" Target="../media/image02.png"/><Relationship Id="rId5" Type="http://schemas.openxmlformats.org/officeDocument/2006/relationships/image" Target="../media/image0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hbr.org/resources/images/article_assets/2013/10/canvas1.gif" TargetMode="External"/><Relationship Id="rId4"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63" name="Shape 63"/>
        <p:cNvGrpSpPr/>
        <p:nvPr/>
      </p:nvGrpSpPr>
      <p:grpSpPr>
        <a:xfrm>
          <a:off x="0" y="0"/>
          <a:ext cx="0" cy="0"/>
          <a:chOff x="0" y="0"/>
          <a:chExt cx="0" cy="0"/>
        </a:xfrm>
      </p:grpSpPr>
      <p:sp>
        <p:nvSpPr>
          <p:cNvPr id="64" name="Shape 64"/>
          <p:cNvSpPr txBox="1"/>
          <p:nvPr/>
        </p:nvSpPr>
        <p:spPr>
          <a:xfrm>
            <a:off x="0" y="2627125"/>
            <a:ext cx="9144000" cy="2849400"/>
          </a:xfrm>
          <a:prstGeom prst="rect">
            <a:avLst/>
          </a:prstGeom>
          <a:noFill/>
          <a:ln>
            <a:noFill/>
          </a:ln>
        </p:spPr>
        <p:txBody>
          <a:bodyPr anchorCtr="0" anchor="t" bIns="91425" lIns="91425" rIns="91425" tIns="91425">
            <a:noAutofit/>
          </a:bodyPr>
          <a:lstStyle/>
          <a:p>
            <a:pPr indent="387350" lvl="0" rtl="0" algn="ctr">
              <a:lnSpc>
                <a:spcPct val="107916"/>
              </a:lnSpc>
              <a:spcBef>
                <a:spcPts val="0"/>
              </a:spcBef>
              <a:spcAft>
                <a:spcPts val="800"/>
              </a:spcAft>
              <a:buClr>
                <a:schemeClr val="dk1"/>
              </a:buClr>
              <a:buSzPct val="61111"/>
              <a:buFont typeface="Arial"/>
              <a:buNone/>
            </a:pPr>
            <a:r>
              <a:rPr lang="en" sz="1800">
                <a:solidFill>
                  <a:schemeClr val="lt1"/>
                </a:solidFill>
                <a:latin typeface="Calibri"/>
                <a:ea typeface="Calibri"/>
                <a:cs typeface="Calibri"/>
                <a:sym typeface="Calibri"/>
              </a:rPr>
              <a:t>George Williams is currently a student at Hunter College planning to major in media, and a passionate gamer. He graduated from KIPP NYC College Prep in 2014 with the Advanced Regents Prep Diploma. He is currently employed at KIPP as a Teacher’s Assistant for a Science faculty of 13 teachers. He’s also been a soccer coach in Brooklyn for children aged 13 through 17. Surrounded by other teenagers that play games, he leverages his opportunities to discuss trends and gather insights in customer segments that have led to the growth of the gaming industry.  His goal is to make a website that connects gamers to game developers.</a:t>
            </a:r>
          </a:p>
        </p:txBody>
      </p:sp>
      <p:pic>
        <p:nvPicPr>
          <p:cNvPr id="65" name="Shape 65"/>
          <p:cNvPicPr preferRelativeResize="0"/>
          <p:nvPr/>
        </p:nvPicPr>
        <p:blipFill>
          <a:blip r:embed="rId3">
            <a:alphaModFix/>
          </a:blip>
          <a:stretch>
            <a:fillRect/>
          </a:stretch>
        </p:blipFill>
        <p:spPr>
          <a:xfrm>
            <a:off x="2838450" y="226400"/>
            <a:ext cx="3467100" cy="217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31" name="Shape 131"/>
        <p:cNvGrpSpPr/>
        <p:nvPr/>
      </p:nvGrpSpPr>
      <p:grpSpPr>
        <a:xfrm>
          <a:off x="0" y="0"/>
          <a:ext cx="0" cy="0"/>
          <a:chOff x="0" y="0"/>
          <a:chExt cx="0" cy="0"/>
        </a:xfrm>
      </p:grpSpPr>
      <p:sp>
        <p:nvSpPr>
          <p:cNvPr id="132" name="Shape 132"/>
          <p:cNvSpPr txBox="1"/>
          <p:nvPr/>
        </p:nvSpPr>
        <p:spPr>
          <a:xfrm>
            <a:off x="1198850" y="399625"/>
            <a:ext cx="6896700" cy="3158400"/>
          </a:xfrm>
          <a:prstGeom prst="rect">
            <a:avLst/>
          </a:prstGeom>
          <a:noFill/>
          <a:ln>
            <a:noFill/>
          </a:ln>
        </p:spPr>
        <p:txBody>
          <a:bodyPr anchorCtr="0" anchor="ctr" bIns="91425" lIns="91425" rIns="91425" tIns="91425">
            <a:noAutofit/>
          </a:bodyPr>
          <a:lstStyle/>
          <a:p>
            <a:pPr lvl="0" rtl="0" algn="ctr">
              <a:spcBef>
                <a:spcPts val="0"/>
              </a:spcBef>
              <a:buNone/>
            </a:pPr>
            <a:r>
              <a:t/>
            </a:r>
            <a:endParaRPr sz="2400"/>
          </a:p>
        </p:txBody>
      </p:sp>
      <p:pic>
        <p:nvPicPr>
          <p:cNvPr id="133" name="Shape 133"/>
          <p:cNvPicPr preferRelativeResize="0"/>
          <p:nvPr/>
        </p:nvPicPr>
        <p:blipFill>
          <a:blip r:embed="rId3">
            <a:alphaModFix/>
          </a:blip>
          <a:stretch>
            <a:fillRect/>
          </a:stretch>
        </p:blipFill>
        <p:spPr>
          <a:xfrm>
            <a:off x="1466575" y="-1067350"/>
            <a:ext cx="6210850" cy="6210850"/>
          </a:xfrm>
          <a:prstGeom prst="rect">
            <a:avLst/>
          </a:prstGeom>
          <a:noFill/>
          <a:ln>
            <a:noFill/>
          </a:ln>
        </p:spPr>
      </p:pic>
      <p:sp>
        <p:nvSpPr>
          <p:cNvPr id="134" name="Shape 134"/>
          <p:cNvSpPr txBox="1"/>
          <p:nvPr/>
        </p:nvSpPr>
        <p:spPr>
          <a:xfrm>
            <a:off x="0" y="3971700"/>
            <a:ext cx="9144000" cy="1171800"/>
          </a:xfrm>
          <a:prstGeom prst="rect">
            <a:avLst/>
          </a:prstGeom>
          <a:solidFill>
            <a:srgbClr val="000000"/>
          </a:solidFill>
          <a:ln>
            <a:noFill/>
          </a:ln>
        </p:spPr>
        <p:txBody>
          <a:bodyPr anchorCtr="0" anchor="t" bIns="91425" lIns="91425" rIns="91425" tIns="91425">
            <a:noAutofit/>
          </a:bodyPr>
          <a:lstStyle/>
          <a:p>
            <a:pPr lvl="0" rtl="0">
              <a:lnSpc>
                <a:spcPct val="100000"/>
              </a:lnSpc>
              <a:spcBef>
                <a:spcPts val="0"/>
              </a:spcBef>
              <a:buNone/>
            </a:pPr>
            <a:r>
              <a:rPr lang="en" sz="2400">
                <a:solidFill>
                  <a:srgbClr val="FFFFFF"/>
                </a:solidFill>
              </a:rPr>
              <a:t> George Williams, Founder</a:t>
            </a:r>
          </a:p>
          <a:p>
            <a:pPr lvl="0" rtl="0">
              <a:lnSpc>
                <a:spcPct val="100000"/>
              </a:lnSpc>
              <a:spcBef>
                <a:spcPts val="0"/>
              </a:spcBef>
              <a:buNone/>
            </a:pPr>
            <a:r>
              <a:rPr b="1" lang="en" sz="1800">
                <a:solidFill>
                  <a:srgbClr val="FFFFFF"/>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1434250" y="-869175"/>
            <a:ext cx="6080700" cy="6080700"/>
          </a:xfrm>
          <a:prstGeom prst="rect">
            <a:avLst/>
          </a:prstGeom>
          <a:noFill/>
          <a:ln>
            <a:noFill/>
          </a:ln>
        </p:spPr>
      </p:pic>
      <p:sp>
        <p:nvSpPr>
          <p:cNvPr id="71" name="Shape 71"/>
          <p:cNvSpPr txBox="1"/>
          <p:nvPr/>
        </p:nvSpPr>
        <p:spPr>
          <a:xfrm>
            <a:off x="0" y="3971700"/>
            <a:ext cx="9144000" cy="1171800"/>
          </a:xfrm>
          <a:prstGeom prst="rect">
            <a:avLst/>
          </a:prstGeom>
          <a:solidFill>
            <a:srgbClr val="000000"/>
          </a:solidFill>
          <a:ln>
            <a:noFill/>
          </a:ln>
        </p:spPr>
        <p:txBody>
          <a:bodyPr anchorCtr="0" anchor="t" bIns="91425" lIns="91425" rIns="91425" tIns="91425">
            <a:noAutofit/>
          </a:bodyPr>
          <a:lstStyle/>
          <a:p>
            <a:pPr lvl="0" rtl="0">
              <a:lnSpc>
                <a:spcPct val="100000"/>
              </a:lnSpc>
              <a:spcBef>
                <a:spcPts val="0"/>
              </a:spcBef>
              <a:buNone/>
            </a:pPr>
            <a:r>
              <a:rPr lang="en" sz="2400">
                <a:solidFill>
                  <a:srgbClr val="FFFFFF"/>
                </a:solidFill>
              </a:rPr>
              <a:t>   </a:t>
            </a:r>
            <a:r>
              <a:rPr b="1" lang="en" sz="1800">
                <a:solidFill>
                  <a:srgbClr val="FFFFFF"/>
                </a:solidFill>
              </a:rPr>
              <a:t>George Williams, Founder</a:t>
            </a:r>
          </a:p>
          <a:p>
            <a:pPr lvl="0">
              <a:lnSpc>
                <a:spcPct val="100000"/>
              </a:lnSpc>
              <a:spcBef>
                <a:spcPts val="0"/>
              </a:spcBef>
              <a:buNone/>
            </a:pPr>
            <a:r>
              <a:rPr b="1" lang="en" sz="1800">
                <a:solidFill>
                  <a:srgbClr val="FFFFFF"/>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75" name="Shape 75"/>
        <p:cNvGrpSpPr/>
        <p:nvPr/>
      </p:nvGrpSpPr>
      <p:grpSpPr>
        <a:xfrm>
          <a:off x="0" y="0"/>
          <a:ext cx="0" cy="0"/>
          <a:chOff x="0" y="0"/>
          <a:chExt cx="0" cy="0"/>
        </a:xfrm>
      </p:grpSpPr>
      <p:sp>
        <p:nvSpPr>
          <p:cNvPr id="76" name="Shape 76"/>
          <p:cNvSpPr txBox="1"/>
          <p:nvPr>
            <p:ph idx="1" type="body"/>
          </p:nvPr>
        </p:nvSpPr>
        <p:spPr>
          <a:xfrm>
            <a:off x="457200" y="1460499"/>
            <a:ext cx="8229600" cy="3465300"/>
          </a:xfrm>
          <a:prstGeom prst="rect">
            <a:avLst/>
          </a:prstGeom>
        </p:spPr>
        <p:txBody>
          <a:bodyPr anchorCtr="0" anchor="t" bIns="91425" lIns="91425" rIns="91425" tIns="91425">
            <a:noAutofit/>
          </a:bodyPr>
          <a:lstStyle/>
          <a:p>
            <a:pPr lvl="0">
              <a:spcBef>
                <a:spcPts val="0"/>
              </a:spcBef>
              <a:buNone/>
            </a:pPr>
            <a:r>
              <a:t/>
            </a:r>
            <a:endParaRPr/>
          </a:p>
        </p:txBody>
      </p:sp>
      <p:sp>
        <p:nvSpPr>
          <p:cNvPr id="77" name="Shape 77"/>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Market Opportunity</a:t>
            </a:r>
          </a:p>
        </p:txBody>
      </p:sp>
      <p:pic>
        <p:nvPicPr>
          <p:cNvPr id="78" name="Shape 78"/>
          <p:cNvPicPr preferRelativeResize="0"/>
          <p:nvPr/>
        </p:nvPicPr>
        <p:blipFill>
          <a:blip r:embed="rId3">
            <a:alphaModFix/>
          </a:blip>
          <a:stretch>
            <a:fillRect/>
          </a:stretch>
        </p:blipFill>
        <p:spPr>
          <a:xfrm>
            <a:off x="457200" y="1460500"/>
            <a:ext cx="8229600" cy="3465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Customer Insights</a:t>
            </a:r>
          </a:p>
        </p:txBody>
      </p:sp>
      <p:sp>
        <p:nvSpPr>
          <p:cNvPr id="84" name="Shape 84"/>
          <p:cNvSpPr txBox="1"/>
          <p:nvPr>
            <p:ph idx="1" type="body"/>
          </p:nvPr>
        </p:nvSpPr>
        <p:spPr>
          <a:xfrm>
            <a:off x="457200" y="1460499"/>
            <a:ext cx="8229600" cy="3465300"/>
          </a:xfrm>
          <a:prstGeom prst="rect">
            <a:avLst/>
          </a:prstGeom>
        </p:spPr>
        <p:txBody>
          <a:bodyPr anchorCtr="0" anchor="t" bIns="91425" lIns="91425" rIns="91425" tIns="91425">
            <a:noAutofit/>
          </a:bodyPr>
          <a:lstStyle/>
          <a:p>
            <a:pPr lvl="0">
              <a:spcBef>
                <a:spcPts val="0"/>
              </a:spcBef>
              <a:buNone/>
            </a:pPr>
            <a:r>
              <a:t/>
            </a:r>
            <a:endParaRPr/>
          </a:p>
        </p:txBody>
      </p:sp>
      <p:pic>
        <p:nvPicPr>
          <p:cNvPr id="85" name="Shape 85"/>
          <p:cNvPicPr preferRelativeResize="0"/>
          <p:nvPr/>
        </p:nvPicPr>
        <p:blipFill>
          <a:blip r:embed="rId3">
            <a:alphaModFix/>
          </a:blip>
          <a:stretch>
            <a:fillRect/>
          </a:stretch>
        </p:blipFill>
        <p:spPr>
          <a:xfrm>
            <a:off x="457200" y="1460500"/>
            <a:ext cx="8229599" cy="357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Value Proposition</a:t>
            </a:r>
          </a:p>
        </p:txBody>
      </p:sp>
      <p:sp>
        <p:nvSpPr>
          <p:cNvPr id="91" name="Shape 91"/>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381000" lvl="0" marL="457200">
              <a:spcBef>
                <a:spcPts val="0"/>
              </a:spcBef>
              <a:buClr>
                <a:srgbClr val="FFFFFF"/>
              </a:buClr>
              <a:buSzPct val="100000"/>
              <a:buChar char="●"/>
            </a:pPr>
            <a:r>
              <a:rPr lang="en" sz="2400">
                <a:solidFill>
                  <a:srgbClr val="FFFFFF"/>
                </a:solidFill>
              </a:rPr>
              <a:t>Gamers space to voice their ideas </a:t>
            </a:r>
          </a:p>
          <a:p>
            <a:pPr indent="-381000" lvl="0" marL="457200">
              <a:spcBef>
                <a:spcPts val="0"/>
              </a:spcBef>
              <a:buClr>
                <a:srgbClr val="FFFFFF"/>
              </a:buClr>
              <a:buSzPct val="100000"/>
              <a:buChar char="●"/>
            </a:pPr>
            <a:r>
              <a:rPr lang="en" sz="2400">
                <a:solidFill>
                  <a:srgbClr val="FFFFFF"/>
                </a:solidFill>
              </a:rPr>
              <a:t>Developers gain a source to receive customer input better games for players, as well as push updates out faster</a:t>
            </a:r>
          </a:p>
          <a:p>
            <a:pPr indent="-381000" lvl="0" marL="457200">
              <a:spcBef>
                <a:spcPts val="0"/>
              </a:spcBef>
              <a:buClr>
                <a:srgbClr val="FFFFFF"/>
              </a:buClr>
              <a:buSzPct val="100000"/>
              <a:buChar char="●"/>
            </a:pPr>
            <a:r>
              <a:rPr lang="en" sz="2400">
                <a:solidFill>
                  <a:srgbClr val="FFFFFF"/>
                </a:solidFill>
              </a:rPr>
              <a:t>Developers gain a reliable space to advertise updates to a large base of gamers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How It Works</a:t>
            </a:r>
          </a:p>
        </p:txBody>
      </p:sp>
      <p:sp>
        <p:nvSpPr>
          <p:cNvPr id="97" name="Shape 97"/>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381000" lvl="0" marL="457200">
              <a:spcBef>
                <a:spcPts val="0"/>
              </a:spcBef>
              <a:buClr>
                <a:schemeClr val="lt1"/>
              </a:buClr>
              <a:buSzPct val="100000"/>
              <a:buChar char="●"/>
            </a:pPr>
            <a:r>
              <a:rPr lang="en" sz="2400">
                <a:solidFill>
                  <a:schemeClr val="lt1"/>
                </a:solidFill>
              </a:rPr>
              <a:t>Sign Up/ Sign In</a:t>
            </a:r>
          </a:p>
          <a:p>
            <a:pPr lvl="0">
              <a:spcBef>
                <a:spcPts val="0"/>
              </a:spcBef>
              <a:buClr>
                <a:schemeClr val="dk1"/>
              </a:buClr>
              <a:buSzPct val="45833"/>
              <a:buFont typeface="Arial"/>
              <a:buNone/>
            </a:pPr>
            <a:r>
              <a:t/>
            </a:r>
            <a:endParaRPr sz="2400">
              <a:solidFill>
                <a:schemeClr val="lt1"/>
              </a:solidFill>
            </a:endParaRPr>
          </a:p>
          <a:p>
            <a:pPr indent="-381000" lvl="0" marL="457200">
              <a:spcBef>
                <a:spcPts val="0"/>
              </a:spcBef>
              <a:buClr>
                <a:schemeClr val="lt1"/>
              </a:buClr>
              <a:buSzPct val="100000"/>
              <a:buChar char="●"/>
            </a:pPr>
            <a:r>
              <a:rPr lang="en" sz="2400">
                <a:solidFill>
                  <a:schemeClr val="lt1"/>
                </a:solidFill>
              </a:rPr>
              <a:t>Upvote/Downvote</a:t>
            </a:r>
          </a:p>
          <a:p>
            <a:pPr lvl="0">
              <a:spcBef>
                <a:spcPts val="0"/>
              </a:spcBef>
              <a:buClr>
                <a:schemeClr val="dk1"/>
              </a:buClr>
              <a:buSzPct val="45833"/>
              <a:buFont typeface="Arial"/>
              <a:buNone/>
            </a:pPr>
            <a:r>
              <a:t/>
            </a:r>
            <a:endParaRPr sz="2400">
              <a:solidFill>
                <a:schemeClr val="lt1"/>
              </a:solidFill>
            </a:endParaRPr>
          </a:p>
          <a:p>
            <a:pPr indent="-381000" lvl="0" marL="457200">
              <a:spcBef>
                <a:spcPts val="0"/>
              </a:spcBef>
              <a:buClr>
                <a:schemeClr val="lt1"/>
              </a:buClr>
              <a:buSzPct val="100000"/>
              <a:buChar char="●"/>
            </a:pPr>
            <a:r>
              <a:rPr lang="en" sz="2400">
                <a:solidFill>
                  <a:schemeClr val="lt1"/>
                </a:solidFill>
              </a:rPr>
              <a:t>Post Your Own Opinions</a:t>
            </a:r>
          </a:p>
          <a:p>
            <a:pPr lvl="0">
              <a:spcBef>
                <a:spcPts val="0"/>
              </a:spcBef>
              <a:buClr>
                <a:schemeClr val="dk1"/>
              </a:buClr>
              <a:buSzPct val="45833"/>
              <a:buFont typeface="Arial"/>
              <a:buNone/>
            </a:pPr>
            <a:r>
              <a:t/>
            </a:r>
            <a:endParaRPr sz="2400">
              <a:solidFill>
                <a:schemeClr val="lt1"/>
              </a:solidFill>
            </a:endParaRPr>
          </a:p>
          <a:p>
            <a:pPr indent="-381000" lvl="0" marL="457200">
              <a:spcBef>
                <a:spcPts val="0"/>
              </a:spcBef>
              <a:buClr>
                <a:schemeClr val="lt1"/>
              </a:buClr>
              <a:buSzPct val="100000"/>
              <a:buChar char="●"/>
            </a:pPr>
            <a:r>
              <a:rPr lang="en" sz="2400">
                <a:solidFill>
                  <a:schemeClr val="lt1"/>
                </a:solidFill>
              </a:rPr>
              <a:t>Connect With Other Gamers Via GameChats</a:t>
            </a:r>
          </a:p>
        </p:txBody>
      </p:sp>
      <p:pic>
        <p:nvPicPr>
          <p:cNvPr id="98" name="Shape 98"/>
          <p:cNvPicPr preferRelativeResize="0"/>
          <p:nvPr/>
        </p:nvPicPr>
        <p:blipFill>
          <a:blip r:embed="rId3">
            <a:alphaModFix/>
          </a:blip>
          <a:stretch>
            <a:fillRect/>
          </a:stretch>
        </p:blipFill>
        <p:spPr>
          <a:xfrm>
            <a:off x="3407275" y="1460500"/>
            <a:ext cx="724799" cy="710374"/>
          </a:xfrm>
          <a:prstGeom prst="rect">
            <a:avLst/>
          </a:prstGeom>
          <a:noFill/>
          <a:ln>
            <a:noFill/>
          </a:ln>
        </p:spPr>
      </p:pic>
      <p:pic>
        <p:nvPicPr>
          <p:cNvPr id="99" name="Shape 99"/>
          <p:cNvPicPr preferRelativeResize="0"/>
          <p:nvPr/>
        </p:nvPicPr>
        <p:blipFill>
          <a:blip r:embed="rId4">
            <a:alphaModFix/>
          </a:blip>
          <a:stretch>
            <a:fillRect/>
          </a:stretch>
        </p:blipFill>
        <p:spPr>
          <a:xfrm>
            <a:off x="4466450" y="2359850"/>
            <a:ext cx="827850" cy="827850"/>
          </a:xfrm>
          <a:prstGeom prst="rect">
            <a:avLst/>
          </a:prstGeom>
          <a:noFill/>
          <a:ln>
            <a:noFill/>
          </a:ln>
        </p:spPr>
      </p:pic>
      <p:pic>
        <p:nvPicPr>
          <p:cNvPr id="100" name="Shape 100"/>
          <p:cNvPicPr preferRelativeResize="0"/>
          <p:nvPr/>
        </p:nvPicPr>
        <p:blipFill>
          <a:blip r:embed="rId5">
            <a:alphaModFix/>
          </a:blip>
          <a:stretch>
            <a:fillRect/>
          </a:stretch>
        </p:blipFill>
        <p:spPr>
          <a:xfrm>
            <a:off x="7263619" y="3187699"/>
            <a:ext cx="1806355" cy="114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04" name="Shape 104"/>
        <p:cNvGrpSpPr/>
        <p:nvPr/>
      </p:nvGrpSpPr>
      <p:grpSpPr>
        <a:xfrm>
          <a:off x="0" y="0"/>
          <a:ext cx="0" cy="0"/>
          <a:chOff x="0" y="0"/>
          <a:chExt cx="0" cy="0"/>
        </a:xfrm>
      </p:grpSpPr>
      <p:pic>
        <p:nvPicPr>
          <p:cNvPr id="105" name="Shape 105">
            <a:hlinkClick r:id="rId3"/>
          </p:cNvPr>
          <p:cNvPicPr preferRelativeResize="0"/>
          <p:nvPr/>
        </p:nvPicPr>
        <p:blipFill>
          <a:blip r:embed="rId4">
            <a:alphaModFix/>
          </a:blip>
          <a:stretch>
            <a:fillRect/>
          </a:stretch>
        </p:blipFill>
        <p:spPr>
          <a:xfrm>
            <a:off x="0" y="160350"/>
            <a:ext cx="9143999" cy="4853750"/>
          </a:xfrm>
          <a:prstGeom prst="rect">
            <a:avLst/>
          </a:prstGeom>
          <a:noFill/>
          <a:ln>
            <a:noFill/>
          </a:ln>
        </p:spPr>
      </p:pic>
      <p:sp>
        <p:nvSpPr>
          <p:cNvPr id="106" name="Shape 106"/>
          <p:cNvSpPr txBox="1"/>
          <p:nvPr/>
        </p:nvSpPr>
        <p:spPr>
          <a:xfrm>
            <a:off x="56550" y="730550"/>
            <a:ext cx="1729800" cy="25719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GameStop</a:t>
            </a:r>
          </a:p>
          <a:p>
            <a:pPr lvl="0">
              <a:spcBef>
                <a:spcPts val="0"/>
              </a:spcBef>
              <a:buNone/>
            </a:pPr>
            <a:r>
              <a:t/>
            </a:r>
            <a:endParaRPr sz="1000">
              <a:solidFill>
                <a:srgbClr val="38761D"/>
              </a:solidFill>
            </a:endParaRPr>
          </a:p>
          <a:p>
            <a:pPr lvl="0">
              <a:spcBef>
                <a:spcPts val="0"/>
              </a:spcBef>
              <a:buNone/>
            </a:pPr>
            <a:r>
              <a:rPr lang="en" sz="1000">
                <a:solidFill>
                  <a:srgbClr val="38761D"/>
                </a:solidFill>
              </a:rPr>
              <a:t>Twitch</a:t>
            </a:r>
          </a:p>
          <a:p>
            <a:pPr lvl="0">
              <a:spcBef>
                <a:spcPts val="0"/>
              </a:spcBef>
              <a:buNone/>
            </a:pPr>
            <a:r>
              <a:t/>
            </a:r>
            <a:endParaRPr sz="1000">
              <a:solidFill>
                <a:srgbClr val="38761D"/>
              </a:solidFill>
            </a:endParaRPr>
          </a:p>
          <a:p>
            <a:pPr lvl="0">
              <a:spcBef>
                <a:spcPts val="0"/>
              </a:spcBef>
              <a:buNone/>
            </a:pPr>
            <a:r>
              <a:rPr lang="en" sz="1000">
                <a:solidFill>
                  <a:srgbClr val="38761D"/>
                </a:solidFill>
              </a:rPr>
              <a:t>Reddit</a:t>
            </a:r>
          </a:p>
          <a:p>
            <a:pPr lvl="0">
              <a:spcBef>
                <a:spcPts val="0"/>
              </a:spcBef>
              <a:buNone/>
            </a:pPr>
            <a:r>
              <a:t/>
            </a:r>
            <a:endParaRPr sz="1000">
              <a:solidFill>
                <a:srgbClr val="38761D"/>
              </a:solidFill>
            </a:endParaRPr>
          </a:p>
          <a:p>
            <a:pPr lvl="0">
              <a:spcBef>
                <a:spcPts val="0"/>
              </a:spcBef>
              <a:buNone/>
            </a:pPr>
            <a:r>
              <a:rPr lang="en" sz="1000">
                <a:solidFill>
                  <a:srgbClr val="38761D"/>
                </a:solidFill>
              </a:rPr>
              <a:t>Game Developers</a:t>
            </a:r>
          </a:p>
        </p:txBody>
      </p:sp>
      <p:sp>
        <p:nvSpPr>
          <p:cNvPr id="107" name="Shape 107"/>
          <p:cNvSpPr txBox="1"/>
          <p:nvPr/>
        </p:nvSpPr>
        <p:spPr>
          <a:xfrm>
            <a:off x="1869625" y="594625"/>
            <a:ext cx="1729800" cy="16005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Website development</a:t>
            </a:r>
          </a:p>
          <a:p>
            <a:pPr lvl="0">
              <a:spcBef>
                <a:spcPts val="0"/>
              </a:spcBef>
              <a:buNone/>
            </a:pPr>
            <a:r>
              <a:t/>
            </a:r>
            <a:endParaRPr sz="1000">
              <a:solidFill>
                <a:srgbClr val="38761D"/>
              </a:solidFill>
            </a:endParaRPr>
          </a:p>
          <a:p>
            <a:pPr lvl="0">
              <a:spcBef>
                <a:spcPts val="0"/>
              </a:spcBef>
              <a:buNone/>
            </a:pPr>
            <a:r>
              <a:rPr lang="en" sz="1000">
                <a:solidFill>
                  <a:srgbClr val="38761D"/>
                </a:solidFill>
              </a:rPr>
              <a:t>Application development</a:t>
            </a:r>
          </a:p>
          <a:p>
            <a:pPr lvl="0">
              <a:spcBef>
                <a:spcPts val="0"/>
              </a:spcBef>
              <a:buNone/>
            </a:pPr>
            <a:r>
              <a:t/>
            </a:r>
            <a:endParaRPr sz="1000">
              <a:solidFill>
                <a:srgbClr val="38761D"/>
              </a:solidFill>
            </a:endParaRPr>
          </a:p>
          <a:p>
            <a:pPr lvl="0">
              <a:spcBef>
                <a:spcPts val="0"/>
              </a:spcBef>
              <a:buNone/>
            </a:pPr>
            <a:r>
              <a:rPr lang="en" sz="1000">
                <a:solidFill>
                  <a:srgbClr val="0000FF"/>
                </a:solidFill>
              </a:rPr>
              <a:t>Focus groups w/ game developers and gamers</a:t>
            </a:r>
          </a:p>
          <a:p>
            <a:pPr lvl="0">
              <a:spcBef>
                <a:spcPts val="0"/>
              </a:spcBef>
              <a:buNone/>
            </a:pPr>
            <a:r>
              <a:t/>
            </a:r>
            <a:endParaRPr sz="1000">
              <a:solidFill>
                <a:srgbClr val="38761D"/>
              </a:solidFill>
            </a:endParaRPr>
          </a:p>
          <a:p>
            <a:pPr lv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08" name="Shape 108"/>
          <p:cNvSpPr txBox="1"/>
          <p:nvPr/>
        </p:nvSpPr>
        <p:spPr>
          <a:xfrm>
            <a:off x="1869625" y="2479575"/>
            <a:ext cx="1729800" cy="16005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Users</a:t>
            </a:r>
          </a:p>
          <a:p>
            <a:pPr lvl="0">
              <a:spcBef>
                <a:spcPts val="0"/>
              </a:spcBef>
              <a:buNone/>
            </a:pPr>
            <a:r>
              <a:t/>
            </a:r>
            <a:endParaRPr sz="1000">
              <a:solidFill>
                <a:srgbClr val="38761D"/>
              </a:solidFill>
            </a:endParaRPr>
          </a:p>
          <a:p>
            <a:pPr lvl="0">
              <a:spcBef>
                <a:spcPts val="0"/>
              </a:spcBef>
              <a:buNone/>
            </a:pPr>
            <a:r>
              <a:rPr lang="en" sz="1000">
                <a:solidFill>
                  <a:srgbClr val="38761D"/>
                </a:solidFill>
              </a:rPr>
              <a:t>Advertisement</a:t>
            </a:r>
          </a:p>
          <a:p>
            <a:pPr lvl="0" rtl="0">
              <a:spcBef>
                <a:spcPts val="0"/>
              </a:spcBef>
              <a:buNone/>
            </a:pPr>
            <a:r>
              <a:t/>
            </a:r>
            <a:endParaRPr sz="1000">
              <a:solidFill>
                <a:srgbClr val="38761D"/>
              </a:solidFill>
            </a:endParaRPr>
          </a:p>
        </p:txBody>
      </p:sp>
      <p:sp>
        <p:nvSpPr>
          <p:cNvPr id="109" name="Shape 109"/>
          <p:cNvSpPr txBox="1"/>
          <p:nvPr/>
        </p:nvSpPr>
        <p:spPr>
          <a:xfrm>
            <a:off x="3707100" y="841775"/>
            <a:ext cx="1729800" cy="2571900"/>
          </a:xfrm>
          <a:prstGeom prst="rect">
            <a:avLst/>
          </a:prstGeom>
          <a:noFill/>
          <a:ln>
            <a:noFill/>
          </a:ln>
        </p:spPr>
        <p:txBody>
          <a:bodyPr anchorCtr="0" anchor="t" bIns="91425" lIns="91425" rIns="91425" tIns="91425">
            <a:noAutofit/>
          </a:bodyPr>
          <a:lstStyle/>
          <a:p>
            <a:pPr lvl="0">
              <a:spcBef>
                <a:spcPts val="0"/>
              </a:spcBef>
              <a:buNone/>
            </a:pPr>
            <a:r>
              <a:rPr lang="en" sz="1000" u="sng">
                <a:solidFill>
                  <a:srgbClr val="38761D"/>
                </a:solidFill>
              </a:rPr>
              <a:t>Opinion Voicing</a:t>
            </a:r>
            <a:r>
              <a:rPr lang="en" sz="1000">
                <a:solidFill>
                  <a:srgbClr val="38761D"/>
                </a:solidFill>
              </a:rPr>
              <a:t>- Gamers can offer update ideas</a:t>
            </a:r>
          </a:p>
          <a:p>
            <a:pPr lvl="0">
              <a:spcBef>
                <a:spcPts val="0"/>
              </a:spcBef>
              <a:buNone/>
            </a:pPr>
            <a:r>
              <a:t/>
            </a:r>
            <a:endParaRPr sz="1000">
              <a:solidFill>
                <a:srgbClr val="38761D"/>
              </a:solidFill>
            </a:endParaRPr>
          </a:p>
          <a:p>
            <a:pPr lvl="0">
              <a:spcBef>
                <a:spcPts val="0"/>
              </a:spcBef>
              <a:buNone/>
            </a:pPr>
            <a:r>
              <a:rPr lang="en" sz="1000" u="sng">
                <a:solidFill>
                  <a:srgbClr val="38761D"/>
                </a:solidFill>
              </a:rPr>
              <a:t>Ad Space for Devs</a:t>
            </a:r>
            <a:r>
              <a:rPr lang="en" sz="1000">
                <a:solidFill>
                  <a:srgbClr val="38761D"/>
                </a:solidFill>
              </a:rPr>
              <a:t>- Devs get a concentrated base to advertise to</a:t>
            </a:r>
          </a:p>
          <a:p>
            <a:pPr lvl="0">
              <a:spcBef>
                <a:spcPts val="0"/>
              </a:spcBef>
              <a:buNone/>
            </a:pPr>
            <a:r>
              <a:t/>
            </a:r>
            <a:endParaRPr sz="1000">
              <a:solidFill>
                <a:srgbClr val="38761D"/>
              </a:solidFill>
            </a:endParaRPr>
          </a:p>
          <a:p>
            <a:pPr lvl="0">
              <a:spcBef>
                <a:spcPts val="0"/>
              </a:spcBef>
              <a:buNone/>
            </a:pPr>
            <a:r>
              <a:rPr lang="en" sz="1000" u="sng">
                <a:solidFill>
                  <a:srgbClr val="0000FF"/>
                </a:solidFill>
              </a:rPr>
              <a:t>Account Linking</a:t>
            </a:r>
            <a:r>
              <a:rPr lang="en" sz="1000">
                <a:solidFill>
                  <a:srgbClr val="0000FF"/>
                </a:solidFill>
              </a:rPr>
              <a:t>- Users connect their game accounts</a:t>
            </a:r>
          </a:p>
          <a:p>
            <a:pPr lvl="0">
              <a:spcBef>
                <a:spcPts val="0"/>
              </a:spcBef>
              <a:buNone/>
            </a:pPr>
            <a:r>
              <a:t/>
            </a:r>
            <a:endParaRPr sz="1000">
              <a:solidFill>
                <a:srgbClr val="0000FF"/>
              </a:solidFill>
            </a:endParaRPr>
          </a:p>
          <a:p>
            <a:pPr lvl="0" rtl="0">
              <a:spcBef>
                <a:spcPts val="0"/>
              </a:spcBef>
              <a:buNone/>
            </a:pPr>
            <a:r>
              <a:rPr lang="en" sz="1000" u="sng">
                <a:solidFill>
                  <a:srgbClr val="0000FF"/>
                </a:solidFill>
              </a:rPr>
              <a:t>Walkthrough </a:t>
            </a:r>
            <a:r>
              <a:rPr lang="en" sz="1000">
                <a:solidFill>
                  <a:srgbClr val="0000FF"/>
                </a:solidFill>
              </a:rPr>
              <a:t>- Many users sought a walkthrough feature in my competitors</a:t>
            </a:r>
          </a:p>
          <a:p>
            <a:pPr lv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10" name="Shape 110"/>
          <p:cNvSpPr txBox="1"/>
          <p:nvPr/>
        </p:nvSpPr>
        <p:spPr>
          <a:xfrm>
            <a:off x="7357650" y="841775"/>
            <a:ext cx="1729800" cy="25719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Gamers between the ages of 11 and 40</a:t>
            </a:r>
          </a:p>
          <a:p>
            <a:pPr lvl="0">
              <a:spcBef>
                <a:spcPts val="0"/>
              </a:spcBef>
              <a:buNone/>
            </a:pPr>
            <a:r>
              <a:t/>
            </a:r>
            <a:endParaRPr sz="1000">
              <a:solidFill>
                <a:srgbClr val="38761D"/>
              </a:solidFill>
            </a:endParaRPr>
          </a:p>
          <a:p>
            <a:pPr lvl="0">
              <a:spcBef>
                <a:spcPts val="0"/>
              </a:spcBef>
              <a:buNone/>
            </a:pPr>
            <a:r>
              <a:rPr lang="en" sz="1000">
                <a:solidFill>
                  <a:srgbClr val="38761D"/>
                </a:solidFill>
              </a:rPr>
              <a:t>Developers of major video game companies</a:t>
            </a:r>
          </a:p>
          <a:p>
            <a:pPr lvl="0">
              <a:spcBef>
                <a:spcPts val="0"/>
              </a:spcBef>
              <a:buNone/>
            </a:pPr>
            <a:r>
              <a:t/>
            </a:r>
            <a:endParaRPr sz="1000">
              <a:solidFill>
                <a:srgbClr val="38761D"/>
              </a:solidFill>
            </a:endParaRPr>
          </a:p>
          <a:p>
            <a:pPr lvl="0">
              <a:spcBef>
                <a:spcPts val="0"/>
              </a:spcBef>
              <a:buNone/>
            </a:pPr>
            <a:r>
              <a:rPr lang="en" sz="1000">
                <a:solidFill>
                  <a:srgbClr val="0000FF"/>
                </a:solidFill>
              </a:rPr>
              <a:t>Survey goers expressed their age range not being represented, expanding age range to 60</a:t>
            </a:r>
          </a:p>
          <a:p>
            <a:pPr lvl="0">
              <a:spcBef>
                <a:spcPts val="0"/>
              </a:spcBef>
              <a:buNone/>
            </a:pPr>
            <a:r>
              <a:t/>
            </a:r>
            <a:endParaRPr sz="1000">
              <a:solidFill>
                <a:srgbClr val="38761D"/>
              </a:solidFill>
            </a:endParaRP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11" name="Shape 111"/>
          <p:cNvSpPr txBox="1"/>
          <p:nvPr/>
        </p:nvSpPr>
        <p:spPr>
          <a:xfrm>
            <a:off x="5532375" y="730550"/>
            <a:ext cx="1729800" cy="1303200"/>
          </a:xfrm>
          <a:prstGeom prst="rect">
            <a:avLst/>
          </a:prstGeom>
          <a:noFill/>
          <a:ln>
            <a:noFill/>
          </a:ln>
        </p:spPr>
        <p:txBody>
          <a:bodyPr anchorCtr="0" anchor="t" bIns="91425" lIns="91425" rIns="91425" tIns="91425">
            <a:noAutofit/>
          </a:bodyPr>
          <a:lstStyle/>
          <a:p>
            <a:pPr lvl="0">
              <a:spcBef>
                <a:spcPts val="0"/>
              </a:spcBef>
              <a:buClr>
                <a:schemeClr val="dk1"/>
              </a:buClr>
              <a:buSzPct val="110000"/>
              <a:buFont typeface="Arial"/>
              <a:buNone/>
            </a:pPr>
            <a:r>
              <a:rPr lang="en" sz="1000">
                <a:solidFill>
                  <a:srgbClr val="38761D"/>
                </a:solidFill>
              </a:rPr>
              <a:t>Exclusive access to new content</a:t>
            </a:r>
          </a:p>
          <a:p>
            <a:pPr lvl="0">
              <a:spcBef>
                <a:spcPts val="0"/>
              </a:spcBef>
              <a:buClr>
                <a:schemeClr val="dk1"/>
              </a:buClr>
              <a:buFont typeface="Arial"/>
              <a:buNone/>
            </a:pPr>
            <a:r>
              <a:t/>
            </a:r>
            <a:endParaRPr sz="1000">
              <a:solidFill>
                <a:srgbClr val="38761D"/>
              </a:solidFill>
            </a:endParaRPr>
          </a:p>
          <a:p>
            <a:pPr lvl="0">
              <a:spcBef>
                <a:spcPts val="0"/>
              </a:spcBef>
              <a:buClr>
                <a:schemeClr val="dk1"/>
              </a:buClr>
              <a:buSzPct val="110000"/>
              <a:buFont typeface="Arial"/>
              <a:buNone/>
            </a:pPr>
            <a:r>
              <a:rPr lang="en" sz="1000">
                <a:solidFill>
                  <a:srgbClr val="38761D"/>
                </a:solidFill>
              </a:rPr>
              <a:t>Low cost membership</a:t>
            </a:r>
          </a:p>
          <a:p>
            <a:pPr lvl="0">
              <a:spcBef>
                <a:spcPts val="0"/>
              </a:spcBef>
              <a:buClr>
                <a:schemeClr val="dk1"/>
              </a:buClr>
              <a:buFont typeface="Arial"/>
              <a:buNone/>
            </a:pPr>
            <a:r>
              <a:t/>
            </a:r>
            <a:endParaRPr sz="1000">
              <a:solidFill>
                <a:srgbClr val="38761D"/>
              </a:solidFill>
            </a:endParaRPr>
          </a:p>
          <a:p>
            <a:pPr lvl="0">
              <a:spcBef>
                <a:spcPts val="0"/>
              </a:spcBef>
              <a:buClr>
                <a:schemeClr val="dk1"/>
              </a:buClr>
              <a:buSzPct val="110000"/>
              <a:buFont typeface="Arial"/>
              <a:buNone/>
            </a:pPr>
            <a:r>
              <a:rPr lang="en" sz="1000">
                <a:solidFill>
                  <a:srgbClr val="38761D"/>
                </a:solidFill>
              </a:rPr>
              <a:t>Highly-sought feature access</a:t>
            </a: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12" name="Shape 112"/>
          <p:cNvSpPr txBox="1"/>
          <p:nvPr/>
        </p:nvSpPr>
        <p:spPr>
          <a:xfrm>
            <a:off x="5544575" y="2578225"/>
            <a:ext cx="1729800" cy="13032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Website</a:t>
            </a:r>
          </a:p>
          <a:p>
            <a:pPr lvl="0">
              <a:spcBef>
                <a:spcPts val="0"/>
              </a:spcBef>
              <a:buNone/>
            </a:pPr>
            <a:r>
              <a:t/>
            </a:r>
            <a:endParaRPr sz="1000">
              <a:solidFill>
                <a:srgbClr val="38761D"/>
              </a:solidFill>
            </a:endParaRPr>
          </a:p>
          <a:p>
            <a:pPr lvl="0" rtl="0">
              <a:spcBef>
                <a:spcPts val="0"/>
              </a:spcBef>
              <a:buNone/>
            </a:pPr>
            <a:r>
              <a:rPr lang="en" sz="1000">
                <a:solidFill>
                  <a:srgbClr val="38761D"/>
                </a:solidFill>
              </a:rPr>
              <a:t>Potential App</a:t>
            </a:r>
          </a:p>
          <a:p>
            <a:pPr lvl="0" rtl="0">
              <a:spcBef>
                <a:spcPts val="0"/>
              </a:spcBef>
              <a:buNone/>
            </a:pPr>
            <a:r>
              <a:t/>
            </a:r>
            <a:endParaRPr sz="1000">
              <a:solidFill>
                <a:srgbClr val="38761D"/>
              </a:solidFill>
            </a:endParaRPr>
          </a:p>
          <a:p>
            <a:pPr lvl="0" rtl="0">
              <a:spcBef>
                <a:spcPts val="0"/>
              </a:spcBef>
              <a:buNone/>
            </a:pPr>
            <a:r>
              <a:t/>
            </a:r>
            <a:endParaRPr sz="1000">
              <a:solidFill>
                <a:srgbClr val="38761D"/>
              </a:solidFill>
            </a:endParaRP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13" name="Shape 113"/>
          <p:cNvSpPr txBox="1"/>
          <p:nvPr/>
        </p:nvSpPr>
        <p:spPr>
          <a:xfrm>
            <a:off x="56550" y="4294100"/>
            <a:ext cx="3990300" cy="7200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Domain Pricing</a:t>
            </a:r>
          </a:p>
          <a:p>
            <a:pPr lvl="0">
              <a:spcBef>
                <a:spcPts val="0"/>
              </a:spcBef>
              <a:buNone/>
            </a:pPr>
            <a:r>
              <a:rPr lang="en" sz="1000">
                <a:solidFill>
                  <a:srgbClr val="38761D"/>
                </a:solidFill>
              </a:rPr>
              <a:t>Website Management and Maintenance</a:t>
            </a:r>
          </a:p>
          <a:p>
            <a:pPr lvl="0" rtl="0">
              <a:spcBef>
                <a:spcPts val="0"/>
              </a:spcBef>
              <a:buNone/>
            </a:pPr>
            <a:r>
              <a:rPr lang="en" sz="1000">
                <a:solidFill>
                  <a:srgbClr val="38761D"/>
                </a:solidFill>
              </a:rPr>
              <a:t>Website Development</a:t>
            </a:r>
          </a:p>
        </p:txBody>
      </p:sp>
      <p:sp>
        <p:nvSpPr>
          <p:cNvPr id="114" name="Shape 114"/>
          <p:cNvSpPr txBox="1"/>
          <p:nvPr/>
        </p:nvSpPr>
        <p:spPr>
          <a:xfrm>
            <a:off x="4683575" y="4294100"/>
            <a:ext cx="3990300" cy="7200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Sale of aggregate data to video game developers</a:t>
            </a:r>
          </a:p>
          <a:p>
            <a:pPr lvl="0">
              <a:spcBef>
                <a:spcPts val="0"/>
              </a:spcBef>
              <a:buNone/>
            </a:pPr>
            <a:r>
              <a:rPr lang="en" sz="1000">
                <a:solidFill>
                  <a:srgbClr val="38761D"/>
                </a:solidFill>
              </a:rPr>
              <a:t>Ad space for developers to advertise games</a:t>
            </a:r>
          </a:p>
          <a:p>
            <a:pPr lvl="0" rtl="0">
              <a:spcBef>
                <a:spcPts val="0"/>
              </a:spcBef>
              <a:buNone/>
            </a:pPr>
            <a:r>
              <a:rPr lang="en" sz="1000">
                <a:solidFill>
                  <a:srgbClr val="0000FF"/>
                </a:solidFill>
              </a:rPr>
              <a:t>Subscription service for additional features</a:t>
            </a:r>
          </a:p>
          <a:p>
            <a:pPr lvl="0" rtl="0">
              <a:spcBef>
                <a:spcPts val="0"/>
              </a:spcBef>
              <a:buNone/>
            </a:pPr>
            <a:r>
              <a:t/>
            </a:r>
            <a:endParaRPr sz="10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18" name="Shape 118"/>
        <p:cNvGrpSpPr/>
        <p:nvPr/>
      </p:nvGrpSpPr>
      <p:grpSpPr>
        <a:xfrm>
          <a:off x="0" y="0"/>
          <a:ext cx="0" cy="0"/>
          <a:chOff x="0" y="0"/>
          <a:chExt cx="0" cy="0"/>
        </a:xfrm>
      </p:grpSpPr>
      <p:sp>
        <p:nvSpPr>
          <p:cNvPr id="119" name="Shape 119"/>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Revenue Model</a:t>
            </a:r>
          </a:p>
        </p:txBody>
      </p:sp>
      <p:sp>
        <p:nvSpPr>
          <p:cNvPr id="120" name="Shape 120"/>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419100" lvl="0" marL="457200">
              <a:spcBef>
                <a:spcPts val="0"/>
              </a:spcBef>
              <a:buClr>
                <a:schemeClr val="lt1"/>
              </a:buClr>
              <a:buSzPct val="100000"/>
              <a:buChar char="●"/>
            </a:pPr>
            <a:r>
              <a:rPr lang="en">
                <a:solidFill>
                  <a:schemeClr val="lt1"/>
                </a:solidFill>
              </a:rPr>
              <a:t>Sale of aggregate data to video game developers</a:t>
            </a:r>
          </a:p>
          <a:p>
            <a:pPr lvl="0">
              <a:spcBef>
                <a:spcPts val="0"/>
              </a:spcBef>
              <a:buClr>
                <a:schemeClr val="dk1"/>
              </a:buClr>
              <a:buSzPct val="36666"/>
              <a:buFont typeface="Arial"/>
              <a:buNone/>
            </a:pPr>
            <a:r>
              <a:t/>
            </a:r>
            <a:endParaRPr>
              <a:solidFill>
                <a:schemeClr val="lt1"/>
              </a:solidFill>
            </a:endParaRPr>
          </a:p>
          <a:p>
            <a:pPr indent="-419100" lvl="0" marL="457200">
              <a:spcBef>
                <a:spcPts val="0"/>
              </a:spcBef>
              <a:buClr>
                <a:schemeClr val="lt1"/>
              </a:buClr>
              <a:buSzPct val="100000"/>
              <a:buChar char="●"/>
            </a:pPr>
            <a:r>
              <a:rPr lang="en">
                <a:solidFill>
                  <a:schemeClr val="lt1"/>
                </a:solidFill>
              </a:rPr>
              <a:t>Ad space for developers to advertise games</a:t>
            </a:r>
          </a:p>
          <a:p>
            <a:pPr lvl="0">
              <a:spcBef>
                <a:spcPts val="0"/>
              </a:spcBef>
              <a:buClr>
                <a:schemeClr val="dk1"/>
              </a:buClr>
              <a:buSzPct val="36666"/>
              <a:buFont typeface="Arial"/>
              <a:buNone/>
            </a:pPr>
            <a:r>
              <a:t/>
            </a:r>
            <a:endParaRPr>
              <a:solidFill>
                <a:schemeClr val="lt1"/>
              </a:solidFill>
            </a:endParaRPr>
          </a:p>
          <a:p>
            <a:pPr indent="-419100" lvl="0" marL="457200">
              <a:spcBef>
                <a:spcPts val="0"/>
              </a:spcBef>
              <a:buClr>
                <a:schemeClr val="lt1"/>
              </a:buClr>
              <a:buSzPct val="100000"/>
              <a:buChar char="●"/>
            </a:pPr>
            <a:r>
              <a:rPr lang="en">
                <a:solidFill>
                  <a:schemeClr val="lt1"/>
                </a:solidFill>
              </a:rPr>
              <a:t>Subscription service for additional features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24" name="Shape 124"/>
        <p:cNvGrpSpPr/>
        <p:nvPr/>
      </p:nvGrpSpPr>
      <p:grpSpPr>
        <a:xfrm>
          <a:off x="0" y="0"/>
          <a:ext cx="0" cy="0"/>
          <a:chOff x="0" y="0"/>
          <a:chExt cx="0" cy="0"/>
        </a:xfrm>
      </p:grpSpPr>
      <p:sp>
        <p:nvSpPr>
          <p:cNvPr id="125" name="Shape 125"/>
          <p:cNvSpPr txBox="1"/>
          <p:nvPr>
            <p:ph idx="1" type="body"/>
          </p:nvPr>
        </p:nvSpPr>
        <p:spPr>
          <a:xfrm>
            <a:off x="457200" y="1509849"/>
            <a:ext cx="8229600" cy="3465300"/>
          </a:xfrm>
          <a:prstGeom prst="rect">
            <a:avLst/>
          </a:prstGeom>
          <a:solidFill>
            <a:schemeClr val="lt1"/>
          </a:solidFill>
        </p:spPr>
        <p:txBody>
          <a:bodyPr anchorCtr="0" anchor="t" bIns="91425" lIns="91425" rIns="91425" tIns="91425">
            <a:noAutofit/>
          </a:bodyPr>
          <a:lstStyle/>
          <a:p>
            <a:pPr lvl="0" rtl="0">
              <a:spcBef>
                <a:spcPts val="0"/>
              </a:spcBef>
              <a:buNone/>
            </a:pPr>
            <a:r>
              <a:t/>
            </a:r>
            <a:endParaRPr/>
          </a:p>
        </p:txBody>
      </p:sp>
      <p:graphicFrame>
        <p:nvGraphicFramePr>
          <p:cNvPr id="126" name="Shape 126"/>
          <p:cNvGraphicFramePr/>
          <p:nvPr/>
        </p:nvGraphicFramePr>
        <p:xfrm>
          <a:off x="459862" y="1511320"/>
          <a:ext cx="3000000" cy="3000000"/>
        </p:xfrm>
        <a:graphic>
          <a:graphicData uri="http://schemas.openxmlformats.org/drawingml/2006/table">
            <a:tbl>
              <a:tblPr>
                <a:noFill/>
                <a:tableStyleId>{63239E31-E36F-4FD5-AA95-4BA099A1EE31}</a:tableStyleId>
              </a:tblPr>
              <a:tblGrid>
                <a:gridCol w="1500700"/>
                <a:gridCol w="3017400"/>
                <a:gridCol w="3706175"/>
              </a:tblGrid>
              <a:tr h="565050">
                <a:tc>
                  <a:txBody>
                    <a:bodyPr>
                      <a:noAutofit/>
                    </a:bodyPr>
                    <a:lstStyle/>
                    <a:p>
                      <a:pPr lvl="0" rtl="0" algn="ctr">
                        <a:spcBef>
                          <a:spcPts val="0"/>
                        </a:spcBef>
                        <a:buNone/>
                      </a:pPr>
                      <a:r>
                        <a:rPr i="1" lang="en" sz="1800"/>
                        <a:t>Deadline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i="1" lang="en" sz="1800"/>
                        <a:t>Milestone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i="1" lang="en" sz="1800"/>
                        <a:t>Strategy</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FFFFF"/>
                    </a:solidFill>
                  </a:tcPr>
                </a:tc>
              </a:tr>
              <a:tr h="1199925">
                <a:tc>
                  <a:txBody>
                    <a:bodyPr>
                      <a:noAutofit/>
                    </a:bodyPr>
                    <a:lstStyle/>
                    <a:p>
                      <a:pPr lvl="0" rtl="0" algn="ctr">
                        <a:spcBef>
                          <a:spcPts val="0"/>
                        </a:spcBef>
                        <a:buNone/>
                      </a:pPr>
                      <a:r>
                        <a:rPr i="1" lang="en" sz="1800">
                          <a:solidFill>
                            <a:srgbClr val="A61C00"/>
                          </a:solidFill>
                        </a:rPr>
                        <a:t>Dec. 2017</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6B8AF"/>
                    </a:solidFill>
                  </a:tcPr>
                </a:tc>
                <a:tc>
                  <a:txBody>
                    <a:bodyPr>
                      <a:noAutofit/>
                    </a:bodyPr>
                    <a:lstStyle/>
                    <a:p>
                      <a:pPr lvl="0" rtl="0" algn="ctr">
                        <a:spcBef>
                          <a:spcPts val="0"/>
                        </a:spcBef>
                        <a:buNone/>
                      </a:pPr>
                      <a:r>
                        <a:rPr lang="en" sz="1800"/>
                        <a:t>Website will be fully developed, and ready to go live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6B8AF"/>
                    </a:solidFill>
                  </a:tcPr>
                </a:tc>
                <a:tc>
                  <a:txBody>
                    <a:bodyPr>
                      <a:noAutofit/>
                    </a:bodyPr>
                    <a:lstStyle/>
                    <a:p>
                      <a:pPr lvl="0" rtl="0" algn="ctr">
                        <a:spcBef>
                          <a:spcPts val="0"/>
                        </a:spcBef>
                        <a:buNone/>
                      </a:pPr>
                      <a:r>
                        <a:rPr lang="en" sz="1800"/>
                        <a:t>Hire developers expert in forum building</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6B8AF"/>
                    </a:solidFill>
                  </a:tcPr>
                </a:tc>
              </a:tr>
              <a:tr h="1199925">
                <a:tc>
                  <a:txBody>
                    <a:bodyPr>
                      <a:noAutofit/>
                    </a:bodyPr>
                    <a:lstStyle/>
                    <a:p>
                      <a:pPr lvl="0" rtl="0" algn="ctr">
                        <a:spcBef>
                          <a:spcPts val="0"/>
                        </a:spcBef>
                        <a:buNone/>
                      </a:pPr>
                      <a:r>
                        <a:rPr i="1" lang="en" sz="1800">
                          <a:solidFill>
                            <a:srgbClr val="38761D"/>
                          </a:solidFill>
                        </a:rPr>
                        <a:t>Aug. 2018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D9EAD3"/>
                    </a:solidFill>
                  </a:tcPr>
                </a:tc>
                <a:tc>
                  <a:txBody>
                    <a:bodyPr>
                      <a:noAutofit/>
                    </a:bodyPr>
                    <a:lstStyle/>
                    <a:p>
                      <a:pPr lvl="0" rtl="0" algn="ctr">
                        <a:spcBef>
                          <a:spcPts val="0"/>
                        </a:spcBef>
                        <a:buNone/>
                      </a:pPr>
                      <a:r>
                        <a:rPr lang="en" sz="1800"/>
                        <a:t>1,000 daily users</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D9EAD3"/>
                    </a:solidFill>
                  </a:tcPr>
                </a:tc>
                <a:tc>
                  <a:txBody>
                    <a:bodyPr>
                      <a:noAutofit/>
                    </a:bodyPr>
                    <a:lstStyle/>
                    <a:p>
                      <a:pPr lvl="0" rtl="0" algn="ctr">
                        <a:spcBef>
                          <a:spcPts val="0"/>
                        </a:spcBef>
                        <a:buClr>
                          <a:srgbClr val="000000"/>
                        </a:buClr>
                        <a:buSzPct val="61111"/>
                        <a:buFont typeface="Arial"/>
                        <a:buNone/>
                      </a:pPr>
                      <a:r>
                        <a:rPr lang="en" sz="1800"/>
                        <a:t>Make connections with Twitch and GameStop to expand user base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D9EAD3"/>
                    </a:solidFill>
                  </a:tcPr>
                </a:tc>
              </a:tr>
              <a:tr h="498925">
                <a:tc>
                  <a:txBody>
                    <a:bodyPr>
                      <a:noAutofit/>
                    </a:bodyPr>
                    <a:lstStyle/>
                    <a:p>
                      <a:pPr lvl="0" rtl="0" algn="l">
                        <a:spcBef>
                          <a:spcPts val="0"/>
                        </a:spcBef>
                        <a:buNone/>
                      </a:pPr>
                      <a:r>
                        <a:t/>
                      </a:r>
                      <a:endParaRPr i="1" sz="1800">
                        <a:solidFill>
                          <a:srgbClr val="1155CC"/>
                        </a:solidFill>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CFE2F3"/>
                    </a:solidFill>
                  </a:tcPr>
                </a:tc>
                <a:tc>
                  <a:txBody>
                    <a:bodyPr>
                      <a:noAutofit/>
                    </a:bodyPr>
                    <a:lstStyle/>
                    <a:p>
                      <a:pPr lvl="0" rtl="0" algn="ctr">
                        <a:spcBef>
                          <a:spcPts val="0"/>
                        </a:spcBef>
                        <a:buNone/>
                      </a:pPr>
                      <a:r>
                        <a:t/>
                      </a:r>
                      <a:endParaRPr b="1" sz="1800"/>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CFE2F3"/>
                    </a:solidFill>
                  </a:tcPr>
                </a:tc>
                <a:tc>
                  <a:txBody>
                    <a:bodyPr>
                      <a:noAutofit/>
                    </a:bodyPr>
                    <a:lstStyle/>
                    <a:p>
                      <a:pPr lvl="0" rtl="0" algn="ctr">
                        <a:spcBef>
                          <a:spcPts val="0"/>
                        </a:spcBef>
                        <a:buClr>
                          <a:schemeClr val="dk1"/>
                        </a:buClr>
                        <a:buSzPct val="61111"/>
                        <a:buFont typeface="Arial"/>
                        <a:buNone/>
                      </a:pPr>
                      <a:r>
                        <a:t/>
                      </a:r>
                      <a:endParaRPr b="1" sz="1800"/>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CFE2F3"/>
                    </a:solidFill>
                  </a:tcPr>
                </a:tc>
              </a:tr>
            </a:tbl>
          </a:graphicData>
        </a:graphic>
      </p:graphicFrame>
      <p:sp>
        <p:nvSpPr>
          <p:cNvPr id="127" name="Shape 127"/>
          <p:cNvSpPr txBox="1"/>
          <p:nvPr>
            <p:ph type="title"/>
          </p:nvPr>
        </p:nvSpPr>
        <p:spPr>
          <a:xfrm>
            <a:off x="457200" y="205977"/>
            <a:ext cx="8229600" cy="1141500"/>
          </a:xfrm>
          <a:prstGeom prst="rect">
            <a:avLst/>
          </a:prstGeom>
        </p:spPr>
        <p:txBody>
          <a:bodyPr anchorCtr="0" anchor="b" bIns="91425" lIns="91425" rIns="91425" tIns="91425">
            <a:noAutofit/>
          </a:bodyPr>
          <a:lstStyle/>
          <a:p>
            <a:pPr lvl="0" rtl="0">
              <a:spcBef>
                <a:spcPts val="0"/>
              </a:spcBef>
              <a:buNone/>
            </a:pPr>
            <a:r>
              <a:rPr lang="en"/>
              <a:t>Go-To-Market Strategy</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