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8A79720-995D-4714-B0E0-56A44474CF20}">
  <a:tblStyle styleId="{C8A79720-995D-4714-B0E0-56A44474CF2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Personal Intro and transition to the project name</a:t>
            </a:r>
          </a:p>
          <a:p>
            <a:pPr lvl="0">
              <a:spcBef>
                <a:spcPts val="0"/>
              </a:spcBef>
              <a:buNone/>
            </a:pPr>
            <a:r>
              <a:rPr lang="en"/>
              <a:t>Time:  40-60 seconds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Present what your initial thoughts were on your business model canvas; Contrast with what you learned from class, interviews and surveys and the changes you made to the canvas</a:t>
            </a:r>
          </a:p>
          <a:p>
            <a:pPr lvl="0">
              <a:spcBef>
                <a:spcPts val="0"/>
              </a:spcBef>
              <a:buNone/>
            </a:pPr>
            <a:r>
              <a:rPr lang="en"/>
              <a:t>Time: 80-120 seconds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Describe how you will get your product out to the customer segments</a:t>
            </a:r>
          </a:p>
          <a:p>
            <a:pPr lvl="0" rtl="0">
              <a:spcBef>
                <a:spcPts val="0"/>
              </a:spcBef>
              <a:buNone/>
            </a:pPr>
            <a:r>
              <a:rPr lang="en"/>
              <a:t>Time: 40-60 sec</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1" name="Shape 11"/>
          <p:cNvSpPr txBox="1"/>
          <p:nvPr>
            <p:ph idx="1" type="subTitle"/>
          </p:nvPr>
        </p:nvSpPr>
        <p:spPr>
          <a:xfrm>
            <a:off x="685800" y="2840053"/>
            <a:ext cx="7772400" cy="784799"/>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52" name="Shape 52"/>
          <p:cNvSpPr txBox="1"/>
          <p:nvPr>
            <p:ph type="title"/>
          </p:nvPr>
        </p:nvSpPr>
        <p:spPr>
          <a:xfrm>
            <a:off x="457200" y="205977"/>
            <a:ext cx="8229600" cy="1141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4" name="Shape 54"/>
        <p:cNvGrpSpPr/>
        <p:nvPr/>
      </p:nvGrpSpPr>
      <p:grpSpPr>
        <a:xfrm>
          <a:off x="0" y="0"/>
          <a:ext cx="0" cy="0"/>
          <a:chOff x="0" y="0"/>
          <a:chExt cx="0" cy="0"/>
        </a:xfrm>
      </p:grpSpPr>
      <p:sp>
        <p:nvSpPr>
          <p:cNvPr id="55" name="Shape 55"/>
          <p:cNvSpPr/>
          <p:nvPr/>
        </p:nvSpPr>
        <p:spPr>
          <a:xfrm>
            <a:off x="0" y="4406309"/>
            <a:ext cx="8686800" cy="5196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56" name="Shape 56"/>
          <p:cNvSpPr txBox="1"/>
          <p:nvPr>
            <p:ph idx="1" type="body"/>
          </p:nvPr>
        </p:nvSpPr>
        <p:spPr>
          <a:xfrm>
            <a:off x="457200" y="4406309"/>
            <a:ext cx="8229600" cy="519600"/>
          </a:xfrm>
          <a:prstGeom prst="rect">
            <a:avLst/>
          </a:prstGeom>
        </p:spPr>
        <p:txBody>
          <a:bodyPr anchorCtr="0" anchor="ctr" bIns="91425" lIns="91425" rIns="91425" tIns="91425"/>
          <a:lstStyle>
            <a:lvl1pPr lvl="0" rtl="0">
              <a:spcBef>
                <a:spcPts val="0"/>
              </a:spcBef>
              <a:buClr>
                <a:schemeClr val="lt1"/>
              </a:buClr>
              <a:buSzPct val="100000"/>
              <a:buNone/>
              <a:defRPr b="1" sz="2400">
                <a:solidFill>
                  <a:schemeClr val="lt1"/>
                </a:solidFill>
              </a:defRPr>
            </a:lvl1pPr>
          </a:lstStyle>
          <a:p/>
        </p:txBody>
      </p:sp>
      <p:sp>
        <p:nvSpPr>
          <p:cNvPr id="57" name="Shape 57"/>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 name="Shape 15"/>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457200"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2" type="body"/>
          </p:nvPr>
        </p:nvSpPr>
        <p:spPr>
          <a:xfrm>
            <a:off x="4692273"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360"/>
              </a:spcBef>
              <a:buSzPct val="100000"/>
              <a:buNone/>
              <a:defRPr sz="1800"/>
            </a:lvl1pPr>
          </a:lstStyle>
          <a:p/>
        </p:txBody>
      </p:sp>
      <p:sp>
        <p:nvSpPr>
          <p:cNvPr id="27" name="Shape 27"/>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4" name="Shape 34"/>
        <p:cNvGrpSpPr/>
        <p:nvPr/>
      </p:nvGrpSpPr>
      <p:grpSpPr>
        <a:xfrm>
          <a:off x="0" y="0"/>
          <a:ext cx="0" cy="0"/>
          <a:chOff x="0" y="0"/>
          <a:chExt cx="0" cy="0"/>
        </a:xfrm>
      </p:grpSpPr>
      <p:sp>
        <p:nvSpPr>
          <p:cNvPr id="35" name="Shape 35"/>
          <p:cNvSpPr/>
          <p:nvPr/>
        </p:nvSpPr>
        <p:spPr>
          <a:xfrm flipH="1" rot="10800000">
            <a:off x="0" y="3093234"/>
            <a:ext cx="8458200" cy="712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36" name="Shape 36"/>
          <p:cNvSpPr txBox="1"/>
          <p:nvPr>
            <p:ph type="ctrTitle"/>
          </p:nvPr>
        </p:nvSpPr>
        <p:spPr>
          <a:xfrm>
            <a:off x="685800" y="1300757"/>
            <a:ext cx="7772400" cy="1684200"/>
          </a:xfrm>
          <a:prstGeom prst="rect">
            <a:avLst/>
          </a:prstGeom>
        </p:spPr>
        <p:txBody>
          <a:bodyPr anchorCtr="0" anchor="b" bIns="91425" lIns="91425" rIns="91425" tIns="91425"/>
          <a:lstStyle>
            <a:lvl1pPr lvl="0" rtl="0">
              <a:spcBef>
                <a:spcPts val="0"/>
              </a:spcBef>
              <a:buClr>
                <a:schemeClr val="dk2"/>
              </a:buClr>
              <a:buSzPct val="100000"/>
              <a:defRPr sz="7200">
                <a:solidFill>
                  <a:schemeClr val="dk2"/>
                </a:solidFill>
              </a:defRPr>
            </a:lvl1pPr>
            <a:lvl2pPr lvl="1" rtl="0">
              <a:spcBef>
                <a:spcPts val="0"/>
              </a:spcBef>
              <a:buClr>
                <a:schemeClr val="dk2"/>
              </a:buClr>
              <a:buSzPct val="100000"/>
              <a:defRPr sz="7200">
                <a:solidFill>
                  <a:schemeClr val="dk2"/>
                </a:solidFill>
              </a:defRPr>
            </a:lvl2pPr>
            <a:lvl3pPr lvl="2" rtl="0">
              <a:spcBef>
                <a:spcPts val="0"/>
              </a:spcBef>
              <a:buClr>
                <a:schemeClr val="dk2"/>
              </a:buClr>
              <a:buSzPct val="100000"/>
              <a:defRPr sz="7200">
                <a:solidFill>
                  <a:schemeClr val="dk2"/>
                </a:solidFill>
              </a:defRPr>
            </a:lvl3pPr>
            <a:lvl4pPr lvl="3" rtl="0">
              <a:spcBef>
                <a:spcPts val="0"/>
              </a:spcBef>
              <a:buClr>
                <a:schemeClr val="dk2"/>
              </a:buClr>
              <a:buSzPct val="100000"/>
              <a:defRPr sz="7200">
                <a:solidFill>
                  <a:schemeClr val="dk2"/>
                </a:solidFill>
              </a:defRPr>
            </a:lvl4pPr>
            <a:lvl5pPr lvl="4" rtl="0">
              <a:spcBef>
                <a:spcPts val="0"/>
              </a:spcBef>
              <a:buClr>
                <a:schemeClr val="dk2"/>
              </a:buClr>
              <a:buSzPct val="100000"/>
              <a:defRPr sz="7200">
                <a:solidFill>
                  <a:schemeClr val="dk2"/>
                </a:solidFill>
              </a:defRPr>
            </a:lvl5pPr>
            <a:lvl6pPr lvl="5" rtl="0">
              <a:spcBef>
                <a:spcPts val="0"/>
              </a:spcBef>
              <a:buClr>
                <a:schemeClr val="dk2"/>
              </a:buClr>
              <a:buSzPct val="100000"/>
              <a:defRPr sz="7200">
                <a:solidFill>
                  <a:schemeClr val="dk2"/>
                </a:solidFill>
              </a:defRPr>
            </a:lvl6pPr>
            <a:lvl7pPr lvl="6" rtl="0">
              <a:spcBef>
                <a:spcPts val="0"/>
              </a:spcBef>
              <a:buClr>
                <a:schemeClr val="dk2"/>
              </a:buClr>
              <a:buSzPct val="100000"/>
              <a:defRPr sz="7200">
                <a:solidFill>
                  <a:schemeClr val="dk2"/>
                </a:solidFill>
              </a:defRPr>
            </a:lvl7pPr>
            <a:lvl8pPr lvl="7" rtl="0">
              <a:spcBef>
                <a:spcPts val="0"/>
              </a:spcBef>
              <a:buClr>
                <a:schemeClr val="dk2"/>
              </a:buClr>
              <a:buSzPct val="100000"/>
              <a:defRPr sz="7200">
                <a:solidFill>
                  <a:schemeClr val="dk2"/>
                </a:solidFill>
              </a:defRPr>
            </a:lvl8pPr>
            <a:lvl9pPr lvl="8" rtl="0">
              <a:spcBef>
                <a:spcPts val="0"/>
              </a:spcBef>
              <a:buClr>
                <a:schemeClr val="dk2"/>
              </a:buClr>
              <a:buSzPct val="100000"/>
              <a:defRPr sz="7200">
                <a:solidFill>
                  <a:schemeClr val="dk2"/>
                </a:solidFill>
              </a:defRPr>
            </a:lvl9pPr>
          </a:lstStyle>
          <a:p/>
        </p:txBody>
      </p:sp>
      <p:sp>
        <p:nvSpPr>
          <p:cNvPr id="37" name="Shape 37"/>
          <p:cNvSpPr txBox="1"/>
          <p:nvPr>
            <p:ph idx="1" type="subTitle"/>
          </p:nvPr>
        </p:nvSpPr>
        <p:spPr>
          <a:xfrm>
            <a:off x="685800" y="3093357"/>
            <a:ext cx="7772400" cy="712500"/>
          </a:xfrm>
          <a:prstGeom prst="rect">
            <a:avLst/>
          </a:prstGeom>
        </p:spPr>
        <p:txBody>
          <a:bodyPr anchorCtr="0" anchor="ctr" bIns="91425" lIns="91425" rIns="91425" tIns="91425"/>
          <a:lstStyle>
            <a:lvl1pPr lvl="0" rtl="0">
              <a:spcBef>
                <a:spcPts val="0"/>
              </a:spcBef>
              <a:buClr>
                <a:schemeClr val="lt2"/>
              </a:buClr>
              <a:buNone/>
              <a:defRPr b="1">
                <a:solidFill>
                  <a:schemeClr val="lt2"/>
                </a:solidFill>
              </a:defRPr>
            </a:lvl1pPr>
            <a:lvl2pPr lvl="1" rtl="0">
              <a:spcBef>
                <a:spcPts val="0"/>
              </a:spcBef>
              <a:buClr>
                <a:schemeClr val="lt2"/>
              </a:buClr>
              <a:buSzPct val="100000"/>
              <a:buNone/>
              <a:defRPr b="1" sz="3000">
                <a:solidFill>
                  <a:schemeClr val="lt2"/>
                </a:solidFill>
              </a:defRPr>
            </a:lvl2pPr>
            <a:lvl3pPr lvl="2" rtl="0">
              <a:spcBef>
                <a:spcPts val="0"/>
              </a:spcBef>
              <a:buClr>
                <a:schemeClr val="lt2"/>
              </a:buClr>
              <a:buSzPct val="100000"/>
              <a:buNone/>
              <a:defRPr b="1" sz="3000">
                <a:solidFill>
                  <a:schemeClr val="lt2"/>
                </a:solidFill>
              </a:defRPr>
            </a:lvl3pPr>
            <a:lvl4pPr lvl="3" rtl="0">
              <a:spcBef>
                <a:spcPts val="0"/>
              </a:spcBef>
              <a:buClr>
                <a:schemeClr val="lt2"/>
              </a:buClr>
              <a:buSzPct val="100000"/>
              <a:buNone/>
              <a:defRPr b="1" sz="3000">
                <a:solidFill>
                  <a:schemeClr val="lt2"/>
                </a:solidFill>
              </a:defRPr>
            </a:lvl4pPr>
            <a:lvl5pPr lvl="4" rtl="0">
              <a:spcBef>
                <a:spcPts val="0"/>
              </a:spcBef>
              <a:buClr>
                <a:schemeClr val="lt2"/>
              </a:buClr>
              <a:buSzPct val="100000"/>
              <a:buNone/>
              <a:defRPr b="1" sz="3000">
                <a:solidFill>
                  <a:schemeClr val="lt2"/>
                </a:solidFill>
              </a:defRPr>
            </a:lvl5pPr>
            <a:lvl6pPr lvl="5" rtl="0">
              <a:spcBef>
                <a:spcPts val="0"/>
              </a:spcBef>
              <a:buClr>
                <a:schemeClr val="lt2"/>
              </a:buClr>
              <a:buSzPct val="100000"/>
              <a:buNone/>
              <a:defRPr b="1" sz="3000">
                <a:solidFill>
                  <a:schemeClr val="lt2"/>
                </a:solidFill>
              </a:defRPr>
            </a:lvl6pPr>
            <a:lvl7pPr lvl="6" rtl="0">
              <a:spcBef>
                <a:spcPts val="0"/>
              </a:spcBef>
              <a:buClr>
                <a:schemeClr val="lt2"/>
              </a:buClr>
              <a:buSzPct val="100000"/>
              <a:buNone/>
              <a:defRPr b="1" sz="3000">
                <a:solidFill>
                  <a:schemeClr val="lt2"/>
                </a:solidFill>
              </a:defRPr>
            </a:lvl7pPr>
            <a:lvl8pPr lvl="7" rtl="0">
              <a:spcBef>
                <a:spcPts val="0"/>
              </a:spcBef>
              <a:buClr>
                <a:schemeClr val="lt2"/>
              </a:buClr>
              <a:buSzPct val="100000"/>
              <a:buNone/>
              <a:defRPr b="1" sz="3000">
                <a:solidFill>
                  <a:schemeClr val="lt2"/>
                </a:solidFill>
              </a:defRPr>
            </a:lvl8pPr>
            <a:lvl9pPr lvl="8" rtl="0">
              <a:spcBef>
                <a:spcPts val="0"/>
              </a:spcBef>
              <a:buClr>
                <a:schemeClr val="lt2"/>
              </a:buClr>
              <a:buSzPct val="100000"/>
              <a:buNone/>
              <a:defRPr b="1" sz="3000">
                <a:solidFill>
                  <a:schemeClr val="lt2"/>
                </a:solidFill>
              </a:defRPr>
            </a:lvl9pPr>
          </a:lstStyle>
          <a:p/>
        </p:txBody>
      </p:sp>
      <p:sp>
        <p:nvSpPr>
          <p:cNvPr id="38" name="Shape 38"/>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9" name="Shape 39"/>
        <p:cNvGrpSpPr/>
        <p:nvPr/>
      </p:nvGrpSpPr>
      <p:grpSpPr>
        <a:xfrm>
          <a:off x="0" y="0"/>
          <a:ext cx="0" cy="0"/>
          <a:chOff x="0" y="0"/>
          <a:chExt cx="0" cy="0"/>
        </a:xfrm>
      </p:grpSpPr>
      <p:sp>
        <p:nvSpPr>
          <p:cNvPr id="40" name="Shape 40"/>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41" name="Shape 41"/>
          <p:cNvSpPr txBox="1"/>
          <p:nvPr>
            <p:ph type="title"/>
          </p:nvPr>
        </p:nvSpPr>
        <p:spPr>
          <a:xfrm>
            <a:off x="457200" y="205977"/>
            <a:ext cx="8229600" cy="1141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460499"/>
            <a:ext cx="8229600" cy="3465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4" name="Shape 44"/>
        <p:cNvGrpSpPr/>
        <p:nvPr/>
      </p:nvGrpSpPr>
      <p:grpSpPr>
        <a:xfrm>
          <a:off x="0" y="0"/>
          <a:ext cx="0" cy="0"/>
          <a:chOff x="0" y="0"/>
          <a:chExt cx="0" cy="0"/>
        </a:xfrm>
      </p:grpSpPr>
      <p:sp>
        <p:nvSpPr>
          <p:cNvPr id="45" name="Shape 4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46" name="Shape 46"/>
          <p:cNvSpPr txBox="1"/>
          <p:nvPr>
            <p:ph type="title"/>
          </p:nvPr>
        </p:nvSpPr>
        <p:spPr>
          <a:xfrm>
            <a:off x="457200" y="205977"/>
            <a:ext cx="8229600" cy="1141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457200" y="1460499"/>
            <a:ext cx="4030200" cy="3465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2" type="body"/>
          </p:nvPr>
        </p:nvSpPr>
        <p:spPr>
          <a:xfrm>
            <a:off x="4656667" y="1461908"/>
            <a:ext cx="4030200" cy="3465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 name="Shape 30"/>
        <p:cNvGrpSpPr/>
        <p:nvPr/>
      </p:nvGrpSpPr>
      <p:grpSpPr>
        <a:xfrm>
          <a:off x="0" y="0"/>
          <a:ext cx="0" cy="0"/>
          <a:chOff x="0" y="0"/>
          <a:chExt cx="0" cy="0"/>
        </a:xfrm>
      </p:grpSpPr>
      <p:sp>
        <p:nvSpPr>
          <p:cNvPr id="31" name="Shape 31"/>
          <p:cNvSpPr txBox="1"/>
          <p:nvPr>
            <p:ph type="title"/>
          </p:nvPr>
        </p:nvSpPr>
        <p:spPr>
          <a:xfrm>
            <a:off x="457200" y="205977"/>
            <a:ext cx="8229600" cy="1141500"/>
          </a:xfrm>
          <a:prstGeom prst="rect">
            <a:avLst/>
          </a:prstGeom>
          <a:noFill/>
          <a:ln>
            <a:noFill/>
          </a:ln>
        </p:spPr>
        <p:txBody>
          <a:bodyPr anchorCtr="0" anchor="b" bIns="91425" lIns="91425" rIns="91425" tIns="91425"/>
          <a:lstStyle>
            <a:lvl1pPr lvl="0" rtl="0">
              <a:spcBef>
                <a:spcPts val="0"/>
              </a:spcBef>
              <a:buClr>
                <a:schemeClr val="lt1"/>
              </a:buClr>
              <a:buSzPct val="100000"/>
              <a:buNone/>
              <a:defRPr b="1" sz="4800">
                <a:solidFill>
                  <a:schemeClr val="lt1"/>
                </a:solidFill>
              </a:defRPr>
            </a:lvl1pPr>
            <a:lvl2pPr lvl="1" rtl="0">
              <a:spcBef>
                <a:spcPts val="0"/>
              </a:spcBef>
              <a:buClr>
                <a:schemeClr val="lt1"/>
              </a:buClr>
              <a:buSzPct val="100000"/>
              <a:buNone/>
              <a:defRPr b="1" sz="4800">
                <a:solidFill>
                  <a:schemeClr val="lt1"/>
                </a:solidFill>
              </a:defRPr>
            </a:lvl2pPr>
            <a:lvl3pPr lvl="2" rtl="0">
              <a:spcBef>
                <a:spcPts val="0"/>
              </a:spcBef>
              <a:buClr>
                <a:schemeClr val="lt1"/>
              </a:buClr>
              <a:buSzPct val="100000"/>
              <a:buNone/>
              <a:defRPr b="1" sz="4800">
                <a:solidFill>
                  <a:schemeClr val="lt1"/>
                </a:solidFill>
              </a:defRPr>
            </a:lvl3pPr>
            <a:lvl4pPr lvl="3" rtl="0">
              <a:spcBef>
                <a:spcPts val="0"/>
              </a:spcBef>
              <a:buClr>
                <a:schemeClr val="lt1"/>
              </a:buClr>
              <a:buSzPct val="100000"/>
              <a:buNone/>
              <a:defRPr b="1" sz="4800">
                <a:solidFill>
                  <a:schemeClr val="lt1"/>
                </a:solidFill>
              </a:defRPr>
            </a:lvl4pPr>
            <a:lvl5pPr lvl="4" rtl="0">
              <a:spcBef>
                <a:spcPts val="0"/>
              </a:spcBef>
              <a:buClr>
                <a:schemeClr val="lt1"/>
              </a:buClr>
              <a:buSzPct val="100000"/>
              <a:buNone/>
              <a:defRPr b="1" sz="4800">
                <a:solidFill>
                  <a:schemeClr val="lt1"/>
                </a:solidFill>
              </a:defRPr>
            </a:lvl5pPr>
            <a:lvl6pPr lvl="5" rtl="0">
              <a:spcBef>
                <a:spcPts val="0"/>
              </a:spcBef>
              <a:buClr>
                <a:schemeClr val="lt1"/>
              </a:buClr>
              <a:buSzPct val="100000"/>
              <a:buNone/>
              <a:defRPr b="1" sz="4800">
                <a:solidFill>
                  <a:schemeClr val="lt1"/>
                </a:solidFill>
              </a:defRPr>
            </a:lvl6pPr>
            <a:lvl7pPr lvl="6" rtl="0">
              <a:spcBef>
                <a:spcPts val="0"/>
              </a:spcBef>
              <a:buClr>
                <a:schemeClr val="lt1"/>
              </a:buClr>
              <a:buSzPct val="100000"/>
              <a:buNone/>
              <a:defRPr b="1" sz="4800">
                <a:solidFill>
                  <a:schemeClr val="lt1"/>
                </a:solidFill>
              </a:defRPr>
            </a:lvl7pPr>
            <a:lvl8pPr lvl="7" rtl="0">
              <a:spcBef>
                <a:spcPts val="0"/>
              </a:spcBef>
              <a:buClr>
                <a:schemeClr val="lt1"/>
              </a:buClr>
              <a:buSzPct val="100000"/>
              <a:buNone/>
              <a:defRPr b="1" sz="4800">
                <a:solidFill>
                  <a:schemeClr val="lt1"/>
                </a:solidFill>
              </a:defRPr>
            </a:lvl8pPr>
            <a:lvl9pPr lvl="8" rtl="0">
              <a:spcBef>
                <a:spcPts val="0"/>
              </a:spcBef>
              <a:buClr>
                <a:schemeClr val="lt1"/>
              </a:buClr>
              <a:buSzPct val="100000"/>
              <a:buNone/>
              <a:defRPr b="1" sz="4800">
                <a:solidFill>
                  <a:schemeClr val="lt1"/>
                </a:solidFill>
              </a:defRPr>
            </a:lvl9pPr>
          </a:lstStyle>
          <a:p/>
        </p:txBody>
      </p:sp>
      <p:sp>
        <p:nvSpPr>
          <p:cNvPr id="32" name="Shape 32"/>
          <p:cNvSpPr txBox="1"/>
          <p:nvPr>
            <p:ph idx="1" type="body"/>
          </p:nvPr>
        </p:nvSpPr>
        <p:spPr>
          <a:xfrm>
            <a:off x="457200" y="1460499"/>
            <a:ext cx="8229600" cy="3465300"/>
          </a:xfrm>
          <a:prstGeom prst="rect">
            <a:avLst/>
          </a:prstGeom>
          <a:noFill/>
          <a:ln>
            <a:noFill/>
          </a:ln>
        </p:spPr>
        <p:txBody>
          <a:bodyPr anchorCtr="0" anchor="t" bIns="91425" lIns="91425" rIns="91425" tIns="91425"/>
          <a:lstStyle>
            <a:lvl1pPr lvl="0" rtl="0">
              <a:spcBef>
                <a:spcPts val="600"/>
              </a:spcBef>
              <a:buClr>
                <a:schemeClr val="dk2"/>
              </a:buClr>
              <a:buSzPct val="100000"/>
              <a:defRPr sz="3000">
                <a:solidFill>
                  <a:schemeClr val="dk2"/>
                </a:solidFill>
              </a:defRPr>
            </a:lvl1pPr>
            <a:lvl2pPr lvl="1" rtl="0">
              <a:spcBef>
                <a:spcPts val="480"/>
              </a:spcBef>
              <a:buClr>
                <a:schemeClr val="dk2"/>
              </a:buClr>
              <a:buSzPct val="100000"/>
              <a:defRPr sz="2400">
                <a:solidFill>
                  <a:schemeClr val="dk2"/>
                </a:solidFill>
              </a:defRPr>
            </a:lvl2pPr>
            <a:lvl3pPr lvl="2" rtl="0">
              <a:spcBef>
                <a:spcPts val="480"/>
              </a:spcBef>
              <a:buClr>
                <a:schemeClr val="dk2"/>
              </a:buClr>
              <a:buSzPct val="100000"/>
              <a:defRPr sz="2400">
                <a:solidFill>
                  <a:schemeClr val="dk2"/>
                </a:solidFill>
              </a:defRPr>
            </a:lvl3pPr>
            <a:lvl4pPr lvl="3" rtl="0">
              <a:spcBef>
                <a:spcPts val="360"/>
              </a:spcBef>
              <a:buClr>
                <a:schemeClr val="dk2"/>
              </a:buClr>
              <a:buSzPct val="100000"/>
              <a:defRPr sz="1800">
                <a:solidFill>
                  <a:schemeClr val="dk2"/>
                </a:solidFill>
              </a:defRPr>
            </a:lvl4pPr>
            <a:lvl5pPr lvl="4" rtl="0">
              <a:spcBef>
                <a:spcPts val="360"/>
              </a:spcBef>
              <a:buClr>
                <a:schemeClr val="dk2"/>
              </a:buClr>
              <a:buSzPct val="100000"/>
              <a:defRPr sz="1800">
                <a:solidFill>
                  <a:schemeClr val="dk2"/>
                </a:solidFill>
              </a:defRPr>
            </a:lvl5pPr>
            <a:lvl6pPr lvl="5" rtl="0">
              <a:spcBef>
                <a:spcPts val="360"/>
              </a:spcBef>
              <a:buClr>
                <a:schemeClr val="dk2"/>
              </a:buClr>
              <a:buSzPct val="100000"/>
              <a:defRPr sz="1800">
                <a:solidFill>
                  <a:schemeClr val="dk2"/>
                </a:solidFill>
              </a:defRPr>
            </a:lvl6pPr>
            <a:lvl7pPr lvl="6" rtl="0">
              <a:spcBef>
                <a:spcPts val="360"/>
              </a:spcBef>
              <a:buClr>
                <a:schemeClr val="dk2"/>
              </a:buClr>
              <a:buSzPct val="100000"/>
              <a:defRPr sz="1800">
                <a:solidFill>
                  <a:schemeClr val="dk2"/>
                </a:solidFill>
              </a:defRPr>
            </a:lvl7pPr>
            <a:lvl8pPr lvl="7" rtl="0">
              <a:spcBef>
                <a:spcPts val="360"/>
              </a:spcBef>
              <a:buClr>
                <a:schemeClr val="dk2"/>
              </a:buClr>
              <a:buSzPct val="100000"/>
              <a:defRPr sz="1800">
                <a:solidFill>
                  <a:schemeClr val="dk2"/>
                </a:solidFill>
              </a:defRPr>
            </a:lvl8pPr>
            <a:lvl9pPr lvl="8" rtl="0">
              <a:spcBef>
                <a:spcPts val="360"/>
              </a:spcBef>
              <a:buClr>
                <a:schemeClr val="dk2"/>
              </a:buClr>
              <a:buSzPct val="100000"/>
              <a:defRPr sz="1800">
                <a:solidFill>
                  <a:schemeClr val="dk2"/>
                </a:solidFill>
              </a:defRPr>
            </a:lvl9pPr>
          </a:lstStyle>
          <a:p/>
        </p:txBody>
      </p:sp>
      <p:sp>
        <p:nvSpPr>
          <p:cNvPr id="33" name="Shape 33"/>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hbr.org/resources/images/article_assets/2013/10/canvas1.gif" TargetMode="External"/><Relationship Id="rId4"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63" name="Shape 63"/>
        <p:cNvGrpSpPr/>
        <p:nvPr/>
      </p:nvGrpSpPr>
      <p:grpSpPr>
        <a:xfrm>
          <a:off x="0" y="0"/>
          <a:ext cx="0" cy="0"/>
          <a:chOff x="0" y="0"/>
          <a:chExt cx="0" cy="0"/>
        </a:xfrm>
      </p:grpSpPr>
      <p:sp>
        <p:nvSpPr>
          <p:cNvPr id="64" name="Shape 64"/>
          <p:cNvSpPr txBox="1"/>
          <p:nvPr/>
        </p:nvSpPr>
        <p:spPr>
          <a:xfrm>
            <a:off x="0" y="2627125"/>
            <a:ext cx="9144000" cy="2849400"/>
          </a:xfrm>
          <a:prstGeom prst="rect">
            <a:avLst/>
          </a:prstGeom>
          <a:noFill/>
          <a:ln>
            <a:noFill/>
          </a:ln>
        </p:spPr>
        <p:txBody>
          <a:bodyPr anchorCtr="0" anchor="t" bIns="91425" lIns="91425" rIns="91425" tIns="91425">
            <a:noAutofit/>
          </a:bodyPr>
          <a:lstStyle/>
          <a:p>
            <a:pPr indent="387350" lvl="0" rtl="0" algn="ctr">
              <a:lnSpc>
                <a:spcPct val="107916"/>
              </a:lnSpc>
              <a:spcBef>
                <a:spcPts val="0"/>
              </a:spcBef>
              <a:spcAft>
                <a:spcPts val="800"/>
              </a:spcAft>
              <a:buClr>
                <a:schemeClr val="dk1"/>
              </a:buClr>
              <a:buSzPct val="61111"/>
              <a:buFont typeface="Arial"/>
              <a:buNone/>
            </a:pPr>
            <a:r>
              <a:rPr lang="en" sz="1800">
                <a:solidFill>
                  <a:schemeClr val="lt1"/>
                </a:solidFill>
                <a:latin typeface="Calibri"/>
                <a:ea typeface="Calibri"/>
                <a:cs typeface="Calibri"/>
                <a:sym typeface="Calibri"/>
              </a:rPr>
              <a:t>George Williams is currently a student at Hunter College planning to major in media, and a passionate gamer. He graduated from KIPP NYC College Prep in 2014 with the Advanced Regents Prep Diploma. He is currently employed at KIPP as a Teacher’s Assistant for a Science faculty of 13 teachers. He’s also been a soccer coach in Brooklyn for children aged 13 through 17. Surrounded by other teenagers that play games, he leverages his opportunities to discuss trends and gather insights in customer segments that have led to the growth of the gaming industry.  His goal is to make a website that connects gamers to game developers.</a:t>
            </a:r>
          </a:p>
        </p:txBody>
      </p:sp>
      <p:pic>
        <p:nvPicPr>
          <p:cNvPr id="65" name="Shape 65"/>
          <p:cNvPicPr preferRelativeResize="0"/>
          <p:nvPr/>
        </p:nvPicPr>
        <p:blipFill>
          <a:blip r:embed="rId3">
            <a:alphaModFix/>
          </a:blip>
          <a:stretch>
            <a:fillRect/>
          </a:stretch>
        </p:blipFill>
        <p:spPr>
          <a:xfrm>
            <a:off x="2838450" y="226400"/>
            <a:ext cx="3467100" cy="217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1662987" y="-337262"/>
            <a:ext cx="5818025" cy="581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Market Opportunity</a:t>
            </a:r>
          </a:p>
        </p:txBody>
      </p:sp>
      <p:pic>
        <p:nvPicPr>
          <p:cNvPr id="76" name="Shape 76"/>
          <p:cNvPicPr preferRelativeResize="0"/>
          <p:nvPr/>
        </p:nvPicPr>
        <p:blipFill rotWithShape="1">
          <a:blip r:embed="rId3">
            <a:alphaModFix/>
          </a:blip>
          <a:srcRect b="0" l="14184" r="11747" t="4039"/>
          <a:stretch/>
        </p:blipFill>
        <p:spPr>
          <a:xfrm>
            <a:off x="573725" y="1389050"/>
            <a:ext cx="6882225" cy="375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Customer Insights</a:t>
            </a:r>
          </a:p>
        </p:txBody>
      </p:sp>
      <p:pic>
        <p:nvPicPr>
          <p:cNvPr id="82" name="Shape 82"/>
          <p:cNvPicPr preferRelativeResize="0"/>
          <p:nvPr/>
        </p:nvPicPr>
        <p:blipFill rotWithShape="1">
          <a:blip r:embed="rId3">
            <a:alphaModFix/>
          </a:blip>
          <a:srcRect b="6733" l="4594" r="6366" t="8146"/>
          <a:stretch/>
        </p:blipFill>
        <p:spPr>
          <a:xfrm>
            <a:off x="536650" y="2326625"/>
            <a:ext cx="5766774" cy="2816874"/>
          </a:xfrm>
          <a:prstGeom prst="rect">
            <a:avLst/>
          </a:prstGeom>
          <a:noFill/>
          <a:ln>
            <a:noFill/>
          </a:ln>
        </p:spPr>
      </p:pic>
      <p:sp>
        <p:nvSpPr>
          <p:cNvPr id="83" name="Shape 83"/>
          <p:cNvSpPr txBox="1"/>
          <p:nvPr/>
        </p:nvSpPr>
        <p:spPr>
          <a:xfrm>
            <a:off x="457200" y="1376825"/>
            <a:ext cx="8229600" cy="9498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buClr>
                <a:schemeClr val="lt1"/>
              </a:buClr>
              <a:buSzPct val="100000"/>
              <a:buChar char="●"/>
            </a:pPr>
            <a:r>
              <a:rPr lang="en" sz="2400">
                <a:solidFill>
                  <a:schemeClr val="lt1"/>
                </a:solidFill>
              </a:rPr>
              <a:t>~155 Million Americans play video games</a:t>
            </a:r>
          </a:p>
          <a:p>
            <a:pPr indent="-381000" lvl="0" marL="457200" rtl="0">
              <a:lnSpc>
                <a:spcPct val="115000"/>
              </a:lnSpc>
              <a:spcBef>
                <a:spcPts val="0"/>
              </a:spcBef>
              <a:buClr>
                <a:schemeClr val="lt1"/>
              </a:buClr>
              <a:buSzPct val="100000"/>
              <a:buChar char="●"/>
            </a:pPr>
            <a:r>
              <a:rPr lang="en" sz="2400">
                <a:solidFill>
                  <a:schemeClr val="lt1"/>
                </a:solidFill>
              </a:rPr>
              <a:t>80% of households own a gaming device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Value Proposition</a:t>
            </a:r>
          </a:p>
        </p:txBody>
      </p:sp>
      <p:sp>
        <p:nvSpPr>
          <p:cNvPr id="89" name="Shape 89"/>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381000" lvl="0" marL="457200">
              <a:spcBef>
                <a:spcPts val="0"/>
              </a:spcBef>
              <a:buClr>
                <a:srgbClr val="FFFFFF"/>
              </a:buClr>
              <a:buSzPct val="100000"/>
              <a:buChar char="●"/>
            </a:pPr>
            <a:r>
              <a:rPr lang="en" sz="2400">
                <a:solidFill>
                  <a:srgbClr val="FFFFFF"/>
                </a:solidFill>
              </a:rPr>
              <a:t>Gamers space to voice their ideas </a:t>
            </a:r>
          </a:p>
          <a:p>
            <a:pPr indent="-381000" lvl="0" marL="457200">
              <a:spcBef>
                <a:spcPts val="0"/>
              </a:spcBef>
              <a:buClr>
                <a:srgbClr val="FFFFFF"/>
              </a:buClr>
              <a:buSzPct val="100000"/>
              <a:buChar char="●"/>
            </a:pPr>
            <a:r>
              <a:rPr lang="en" sz="2400">
                <a:solidFill>
                  <a:srgbClr val="FFFFFF"/>
                </a:solidFill>
              </a:rPr>
              <a:t>Developers gain a source to receive customer input; help push updates out faster</a:t>
            </a:r>
          </a:p>
          <a:p>
            <a:pPr indent="-381000" lvl="0" marL="457200">
              <a:spcBef>
                <a:spcPts val="0"/>
              </a:spcBef>
              <a:buClr>
                <a:srgbClr val="FFFFFF"/>
              </a:buClr>
              <a:buSzPct val="100000"/>
              <a:buChar char="●"/>
            </a:pPr>
            <a:r>
              <a:rPr lang="en" sz="2400">
                <a:solidFill>
                  <a:srgbClr val="FFFFFF"/>
                </a:solidFill>
              </a:rPr>
              <a:t>Developers gain a reliable space to advertise updates to a large base of gamers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93" name="Shape 93"/>
        <p:cNvGrpSpPr/>
        <p:nvPr/>
      </p:nvGrpSpPr>
      <p:grpSpPr>
        <a:xfrm>
          <a:off x="0" y="0"/>
          <a:ext cx="0" cy="0"/>
          <a:chOff x="0" y="0"/>
          <a:chExt cx="0" cy="0"/>
        </a:xfrm>
      </p:grpSpPr>
      <p:pic>
        <p:nvPicPr>
          <p:cNvPr id="94" name="Shape 94">
            <a:hlinkClick r:id="rId3"/>
          </p:cNvPr>
          <p:cNvPicPr preferRelativeResize="0"/>
          <p:nvPr/>
        </p:nvPicPr>
        <p:blipFill>
          <a:blip r:embed="rId4">
            <a:alphaModFix/>
          </a:blip>
          <a:stretch>
            <a:fillRect/>
          </a:stretch>
        </p:blipFill>
        <p:spPr>
          <a:xfrm>
            <a:off x="0" y="160350"/>
            <a:ext cx="9143999" cy="4853750"/>
          </a:xfrm>
          <a:prstGeom prst="rect">
            <a:avLst/>
          </a:prstGeom>
          <a:noFill/>
          <a:ln>
            <a:noFill/>
          </a:ln>
        </p:spPr>
      </p:pic>
      <p:sp>
        <p:nvSpPr>
          <p:cNvPr id="95" name="Shape 95"/>
          <p:cNvSpPr txBox="1"/>
          <p:nvPr/>
        </p:nvSpPr>
        <p:spPr>
          <a:xfrm>
            <a:off x="56550" y="1097150"/>
            <a:ext cx="1729800" cy="2205300"/>
          </a:xfrm>
          <a:prstGeom prst="rect">
            <a:avLst/>
          </a:prstGeom>
          <a:noFill/>
          <a:ln>
            <a:noFill/>
          </a:ln>
        </p:spPr>
        <p:txBody>
          <a:bodyPr anchorCtr="0" anchor="t" bIns="91425" lIns="91425" rIns="91425" tIns="91425">
            <a:noAutofit/>
          </a:bodyPr>
          <a:lstStyle/>
          <a:p>
            <a:pPr lvl="0">
              <a:spcBef>
                <a:spcPts val="0"/>
              </a:spcBef>
              <a:buNone/>
            </a:pPr>
            <a:r>
              <a:rPr lang="en">
                <a:solidFill>
                  <a:srgbClr val="38761D"/>
                </a:solidFill>
              </a:rPr>
              <a:t>GameStop</a:t>
            </a:r>
          </a:p>
          <a:p>
            <a:pPr lvl="0">
              <a:spcBef>
                <a:spcPts val="0"/>
              </a:spcBef>
              <a:buNone/>
            </a:pPr>
            <a:r>
              <a:t/>
            </a:r>
            <a:endParaRPr>
              <a:solidFill>
                <a:srgbClr val="38761D"/>
              </a:solidFill>
            </a:endParaRPr>
          </a:p>
          <a:p>
            <a:pPr lvl="0">
              <a:spcBef>
                <a:spcPts val="0"/>
              </a:spcBef>
              <a:buNone/>
            </a:pPr>
            <a:r>
              <a:rPr lang="en">
                <a:solidFill>
                  <a:srgbClr val="38761D"/>
                </a:solidFill>
              </a:rPr>
              <a:t>Twitch</a:t>
            </a:r>
          </a:p>
          <a:p>
            <a:pPr lvl="0">
              <a:spcBef>
                <a:spcPts val="0"/>
              </a:spcBef>
              <a:buNone/>
            </a:pPr>
            <a:r>
              <a:t/>
            </a:r>
            <a:endParaRPr>
              <a:solidFill>
                <a:srgbClr val="38761D"/>
              </a:solidFill>
            </a:endParaRPr>
          </a:p>
          <a:p>
            <a:pPr lvl="0">
              <a:spcBef>
                <a:spcPts val="0"/>
              </a:spcBef>
              <a:buNone/>
            </a:pPr>
            <a:r>
              <a:rPr lang="en">
                <a:solidFill>
                  <a:srgbClr val="38761D"/>
                </a:solidFill>
              </a:rPr>
              <a:t>Reddit</a:t>
            </a:r>
          </a:p>
          <a:p>
            <a:pPr lvl="0">
              <a:spcBef>
                <a:spcPts val="0"/>
              </a:spcBef>
              <a:buNone/>
            </a:pPr>
            <a:r>
              <a:t/>
            </a:r>
            <a:endParaRPr>
              <a:solidFill>
                <a:srgbClr val="38761D"/>
              </a:solidFill>
            </a:endParaRPr>
          </a:p>
          <a:p>
            <a:pPr lvl="0">
              <a:spcBef>
                <a:spcPts val="0"/>
              </a:spcBef>
              <a:buNone/>
            </a:pPr>
            <a:r>
              <a:rPr lang="en">
                <a:solidFill>
                  <a:srgbClr val="38761D"/>
                </a:solidFill>
              </a:rPr>
              <a:t>Game Developers</a:t>
            </a:r>
          </a:p>
        </p:txBody>
      </p:sp>
      <p:sp>
        <p:nvSpPr>
          <p:cNvPr id="96" name="Shape 96"/>
          <p:cNvSpPr txBox="1"/>
          <p:nvPr/>
        </p:nvSpPr>
        <p:spPr>
          <a:xfrm>
            <a:off x="1869625" y="891925"/>
            <a:ext cx="1729800" cy="1303200"/>
          </a:xfrm>
          <a:prstGeom prst="rect">
            <a:avLst/>
          </a:prstGeom>
          <a:noFill/>
          <a:ln>
            <a:noFill/>
          </a:ln>
        </p:spPr>
        <p:txBody>
          <a:bodyPr anchorCtr="0" anchor="t" bIns="91425" lIns="91425" rIns="91425" tIns="91425">
            <a:noAutofit/>
          </a:bodyPr>
          <a:lstStyle/>
          <a:p>
            <a:pPr lvl="0">
              <a:spcBef>
                <a:spcPts val="0"/>
              </a:spcBef>
              <a:buNone/>
            </a:pPr>
            <a:r>
              <a:rPr lang="en" sz="1100">
                <a:solidFill>
                  <a:srgbClr val="38761D"/>
                </a:solidFill>
              </a:rPr>
              <a:t>Website development</a:t>
            </a:r>
          </a:p>
          <a:p>
            <a:pPr lvl="0">
              <a:spcBef>
                <a:spcPts val="0"/>
              </a:spcBef>
              <a:buNone/>
            </a:pPr>
            <a:r>
              <a:t/>
            </a:r>
            <a:endParaRPr sz="1100">
              <a:solidFill>
                <a:srgbClr val="38761D"/>
              </a:solidFill>
            </a:endParaRPr>
          </a:p>
          <a:p>
            <a:pPr lvl="0">
              <a:spcBef>
                <a:spcPts val="0"/>
              </a:spcBef>
              <a:buNone/>
            </a:pPr>
            <a:r>
              <a:rPr lang="en" sz="1100">
                <a:solidFill>
                  <a:srgbClr val="38761D"/>
                </a:solidFill>
              </a:rPr>
              <a:t>Application development</a:t>
            </a:r>
          </a:p>
          <a:p>
            <a:pPr lvl="0">
              <a:spcBef>
                <a:spcPts val="0"/>
              </a:spcBef>
              <a:buNone/>
            </a:pPr>
            <a:r>
              <a:t/>
            </a:r>
            <a:endParaRPr sz="1100">
              <a:solidFill>
                <a:srgbClr val="38761D"/>
              </a:solidFill>
            </a:endParaRPr>
          </a:p>
          <a:p>
            <a:pPr lvl="0">
              <a:spcBef>
                <a:spcPts val="0"/>
              </a:spcBef>
              <a:buNone/>
            </a:pPr>
            <a:r>
              <a:rPr lang="en" sz="1100">
                <a:solidFill>
                  <a:srgbClr val="0000FF"/>
                </a:solidFill>
              </a:rPr>
              <a:t>Focus groups w/ game developers and gamers</a:t>
            </a:r>
          </a:p>
          <a:p>
            <a:pPr lvl="0">
              <a:spcBef>
                <a:spcPts val="0"/>
              </a:spcBef>
              <a:buNone/>
            </a:pPr>
            <a:r>
              <a:t/>
            </a:r>
            <a:endParaRPr sz="1000">
              <a:solidFill>
                <a:srgbClr val="38761D"/>
              </a:solidFill>
            </a:endParaRPr>
          </a:p>
          <a:p>
            <a:pPr lv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97" name="Shape 97"/>
          <p:cNvSpPr txBox="1"/>
          <p:nvPr/>
        </p:nvSpPr>
        <p:spPr>
          <a:xfrm>
            <a:off x="1881825" y="2444350"/>
            <a:ext cx="1729800" cy="1600500"/>
          </a:xfrm>
          <a:prstGeom prst="rect">
            <a:avLst/>
          </a:prstGeom>
          <a:noFill/>
          <a:ln>
            <a:noFill/>
          </a:ln>
        </p:spPr>
        <p:txBody>
          <a:bodyPr anchorCtr="0" anchor="t" bIns="91425" lIns="91425" rIns="91425" tIns="91425">
            <a:noAutofit/>
          </a:bodyPr>
          <a:lstStyle/>
          <a:p>
            <a:pPr lvl="0">
              <a:spcBef>
                <a:spcPts val="0"/>
              </a:spcBef>
              <a:buNone/>
            </a:pPr>
            <a:r>
              <a:rPr lang="en" sz="1100">
                <a:solidFill>
                  <a:srgbClr val="38761D"/>
                </a:solidFill>
              </a:rPr>
              <a:t>Users</a:t>
            </a:r>
          </a:p>
          <a:p>
            <a:pPr lvl="0">
              <a:spcBef>
                <a:spcPts val="0"/>
              </a:spcBef>
              <a:buNone/>
            </a:pPr>
            <a:r>
              <a:t/>
            </a:r>
            <a:endParaRPr sz="1100">
              <a:solidFill>
                <a:srgbClr val="38761D"/>
              </a:solidFill>
            </a:endParaRPr>
          </a:p>
          <a:p>
            <a:pPr lvl="0">
              <a:spcBef>
                <a:spcPts val="0"/>
              </a:spcBef>
              <a:buNone/>
            </a:pPr>
            <a:r>
              <a:rPr lang="en" sz="1100">
                <a:solidFill>
                  <a:srgbClr val="38761D"/>
                </a:solidFill>
              </a:rPr>
              <a:t>Advertisement</a:t>
            </a:r>
          </a:p>
          <a:p>
            <a:pPr lvl="0" rtl="0">
              <a:spcBef>
                <a:spcPts val="0"/>
              </a:spcBef>
              <a:buNone/>
            </a:pPr>
            <a:r>
              <a:t/>
            </a:r>
            <a:endParaRPr sz="1000">
              <a:solidFill>
                <a:srgbClr val="38761D"/>
              </a:solidFill>
            </a:endParaRPr>
          </a:p>
        </p:txBody>
      </p:sp>
      <p:sp>
        <p:nvSpPr>
          <p:cNvPr id="98" name="Shape 98"/>
          <p:cNvSpPr txBox="1"/>
          <p:nvPr/>
        </p:nvSpPr>
        <p:spPr>
          <a:xfrm>
            <a:off x="3707100" y="841775"/>
            <a:ext cx="1729800" cy="2571900"/>
          </a:xfrm>
          <a:prstGeom prst="rect">
            <a:avLst/>
          </a:prstGeom>
          <a:noFill/>
          <a:ln>
            <a:noFill/>
          </a:ln>
        </p:spPr>
        <p:txBody>
          <a:bodyPr anchorCtr="0" anchor="t" bIns="91425" lIns="91425" rIns="91425" tIns="91425">
            <a:noAutofit/>
          </a:bodyPr>
          <a:lstStyle/>
          <a:p>
            <a:pPr lvl="0">
              <a:spcBef>
                <a:spcPts val="0"/>
              </a:spcBef>
              <a:buNone/>
            </a:pPr>
            <a:r>
              <a:rPr lang="en" sz="1200" u="sng">
                <a:solidFill>
                  <a:srgbClr val="38761D"/>
                </a:solidFill>
              </a:rPr>
              <a:t>Opinion Voicing</a:t>
            </a:r>
            <a:r>
              <a:rPr lang="en" sz="1200">
                <a:solidFill>
                  <a:srgbClr val="38761D"/>
                </a:solidFill>
              </a:rPr>
              <a:t>- Gamers can offer update ideas</a:t>
            </a:r>
          </a:p>
          <a:p>
            <a:pPr lvl="0">
              <a:spcBef>
                <a:spcPts val="0"/>
              </a:spcBef>
              <a:buNone/>
            </a:pPr>
            <a:r>
              <a:t/>
            </a:r>
            <a:endParaRPr sz="1200">
              <a:solidFill>
                <a:srgbClr val="38761D"/>
              </a:solidFill>
            </a:endParaRPr>
          </a:p>
          <a:p>
            <a:pPr lvl="0">
              <a:spcBef>
                <a:spcPts val="0"/>
              </a:spcBef>
              <a:buNone/>
            </a:pPr>
            <a:r>
              <a:rPr lang="en" sz="1200" u="sng">
                <a:solidFill>
                  <a:srgbClr val="38761D"/>
                </a:solidFill>
              </a:rPr>
              <a:t>Ad Space for Devs</a:t>
            </a:r>
            <a:r>
              <a:rPr lang="en" sz="1200">
                <a:solidFill>
                  <a:srgbClr val="38761D"/>
                </a:solidFill>
              </a:rPr>
              <a:t>- Devs get a concentrated base to advertise to</a:t>
            </a:r>
          </a:p>
          <a:p>
            <a:pPr lvl="0">
              <a:spcBef>
                <a:spcPts val="0"/>
              </a:spcBef>
              <a:buNone/>
            </a:pPr>
            <a:r>
              <a:t/>
            </a:r>
            <a:endParaRPr sz="1200">
              <a:solidFill>
                <a:srgbClr val="38761D"/>
              </a:solidFill>
            </a:endParaRPr>
          </a:p>
          <a:p>
            <a:pPr lvl="0">
              <a:spcBef>
                <a:spcPts val="0"/>
              </a:spcBef>
              <a:buNone/>
            </a:pPr>
            <a:r>
              <a:rPr lang="en" sz="1200" u="sng">
                <a:solidFill>
                  <a:srgbClr val="0000FF"/>
                </a:solidFill>
              </a:rPr>
              <a:t>Account Linking</a:t>
            </a:r>
            <a:r>
              <a:rPr lang="en" sz="1200">
                <a:solidFill>
                  <a:srgbClr val="0000FF"/>
                </a:solidFill>
              </a:rPr>
              <a:t>- Users connect their game accounts</a:t>
            </a:r>
          </a:p>
          <a:p>
            <a:pPr lvl="0">
              <a:spcBef>
                <a:spcPts val="0"/>
              </a:spcBef>
              <a:buNone/>
            </a:pPr>
            <a:r>
              <a:t/>
            </a:r>
            <a:endParaRPr sz="1200">
              <a:solidFill>
                <a:srgbClr val="0000FF"/>
              </a:solidFill>
            </a:endParaRPr>
          </a:p>
          <a:p>
            <a:pPr lvl="0" rtl="0">
              <a:spcBef>
                <a:spcPts val="0"/>
              </a:spcBef>
              <a:buNone/>
            </a:pPr>
            <a:r>
              <a:rPr lang="en" sz="1200" u="sng">
                <a:solidFill>
                  <a:srgbClr val="0000FF"/>
                </a:solidFill>
              </a:rPr>
              <a:t>Walkthrough </a:t>
            </a:r>
            <a:r>
              <a:rPr lang="en" sz="1200">
                <a:solidFill>
                  <a:srgbClr val="0000FF"/>
                </a:solidFill>
              </a:rPr>
              <a:t>- Many users sought a walkthrough feature in my competitors</a:t>
            </a:r>
          </a:p>
          <a:p>
            <a:pPr lv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99" name="Shape 99"/>
          <p:cNvSpPr txBox="1"/>
          <p:nvPr/>
        </p:nvSpPr>
        <p:spPr>
          <a:xfrm>
            <a:off x="7357650" y="841775"/>
            <a:ext cx="1729800" cy="2571900"/>
          </a:xfrm>
          <a:prstGeom prst="rect">
            <a:avLst/>
          </a:prstGeom>
          <a:noFill/>
          <a:ln>
            <a:noFill/>
          </a:ln>
        </p:spPr>
        <p:txBody>
          <a:bodyPr anchorCtr="0" anchor="t" bIns="91425" lIns="91425" rIns="91425" tIns="91425">
            <a:noAutofit/>
          </a:bodyPr>
          <a:lstStyle/>
          <a:p>
            <a:pPr lvl="0">
              <a:spcBef>
                <a:spcPts val="0"/>
              </a:spcBef>
              <a:buNone/>
            </a:pPr>
            <a:r>
              <a:rPr lang="en">
                <a:solidFill>
                  <a:srgbClr val="38761D"/>
                </a:solidFill>
              </a:rPr>
              <a:t>Gamers between the ages of 11 and 40</a:t>
            </a:r>
          </a:p>
          <a:p>
            <a:pPr lvl="0">
              <a:spcBef>
                <a:spcPts val="0"/>
              </a:spcBef>
              <a:buNone/>
            </a:pPr>
            <a:r>
              <a:t/>
            </a:r>
            <a:endParaRPr>
              <a:solidFill>
                <a:srgbClr val="38761D"/>
              </a:solidFill>
            </a:endParaRPr>
          </a:p>
          <a:p>
            <a:pPr lvl="0">
              <a:spcBef>
                <a:spcPts val="0"/>
              </a:spcBef>
              <a:buNone/>
            </a:pPr>
            <a:r>
              <a:rPr lang="en">
                <a:solidFill>
                  <a:srgbClr val="38761D"/>
                </a:solidFill>
              </a:rPr>
              <a:t>Developers of major video game companies</a:t>
            </a:r>
          </a:p>
          <a:p>
            <a:pPr lvl="0">
              <a:spcBef>
                <a:spcPts val="0"/>
              </a:spcBef>
              <a:buNone/>
            </a:pPr>
            <a:r>
              <a:t/>
            </a:r>
            <a:endParaRPr>
              <a:solidFill>
                <a:srgbClr val="38761D"/>
              </a:solidFill>
            </a:endParaRPr>
          </a:p>
          <a:p>
            <a:pPr lvl="0">
              <a:spcBef>
                <a:spcPts val="0"/>
              </a:spcBef>
              <a:buNone/>
            </a:pPr>
            <a:r>
              <a:rPr lang="en">
                <a:solidFill>
                  <a:srgbClr val="0000FF"/>
                </a:solidFill>
              </a:rPr>
              <a:t>Survey goers expressed their age range not being represented, expanding age range to 60</a:t>
            </a:r>
          </a:p>
          <a:p>
            <a:pPr lvl="0">
              <a:spcBef>
                <a:spcPts val="0"/>
              </a:spcBef>
              <a:buNone/>
            </a:pPr>
            <a:r>
              <a:t/>
            </a:r>
            <a:endParaRPr sz="1000">
              <a:solidFill>
                <a:srgbClr val="38761D"/>
              </a:solidFill>
            </a:endParaRP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00" name="Shape 100"/>
          <p:cNvSpPr txBox="1"/>
          <p:nvPr/>
        </p:nvSpPr>
        <p:spPr>
          <a:xfrm>
            <a:off x="5532375" y="730550"/>
            <a:ext cx="1729800" cy="1303200"/>
          </a:xfrm>
          <a:prstGeom prst="rect">
            <a:avLst/>
          </a:prstGeom>
          <a:noFill/>
          <a:ln>
            <a:noFill/>
          </a:ln>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38761D"/>
                </a:solidFill>
              </a:rPr>
              <a:t>Exclusive access to new content</a:t>
            </a:r>
          </a:p>
          <a:p>
            <a:pPr lvl="0">
              <a:spcBef>
                <a:spcPts val="0"/>
              </a:spcBef>
              <a:buClr>
                <a:schemeClr val="dk1"/>
              </a:buClr>
              <a:buFont typeface="Arial"/>
              <a:buNone/>
            </a:pPr>
            <a:r>
              <a:t/>
            </a:r>
            <a:endParaRPr sz="1200">
              <a:solidFill>
                <a:srgbClr val="38761D"/>
              </a:solidFill>
            </a:endParaRPr>
          </a:p>
          <a:p>
            <a:pPr lvl="0">
              <a:spcBef>
                <a:spcPts val="0"/>
              </a:spcBef>
              <a:buClr>
                <a:schemeClr val="dk1"/>
              </a:buClr>
              <a:buSzPct val="91666"/>
              <a:buFont typeface="Arial"/>
              <a:buNone/>
            </a:pPr>
            <a:r>
              <a:rPr lang="en" sz="1200">
                <a:solidFill>
                  <a:srgbClr val="38761D"/>
                </a:solidFill>
              </a:rPr>
              <a:t>Low cost membership</a:t>
            </a:r>
          </a:p>
          <a:p>
            <a:pPr lvl="0">
              <a:spcBef>
                <a:spcPts val="0"/>
              </a:spcBef>
              <a:buClr>
                <a:schemeClr val="dk1"/>
              </a:buClr>
              <a:buFont typeface="Arial"/>
              <a:buNone/>
            </a:pPr>
            <a:r>
              <a:t/>
            </a:r>
            <a:endParaRPr sz="1200">
              <a:solidFill>
                <a:srgbClr val="38761D"/>
              </a:solidFill>
            </a:endParaRPr>
          </a:p>
          <a:p>
            <a:pPr lvl="0">
              <a:spcBef>
                <a:spcPts val="0"/>
              </a:spcBef>
              <a:buClr>
                <a:schemeClr val="dk1"/>
              </a:buClr>
              <a:buSzPct val="91666"/>
              <a:buFont typeface="Arial"/>
              <a:buNone/>
            </a:pPr>
            <a:r>
              <a:rPr lang="en" sz="1200">
                <a:solidFill>
                  <a:srgbClr val="38761D"/>
                </a:solidFill>
              </a:rPr>
              <a:t>Highly-sought feature access</a:t>
            </a: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01" name="Shape 101"/>
          <p:cNvSpPr txBox="1"/>
          <p:nvPr/>
        </p:nvSpPr>
        <p:spPr>
          <a:xfrm>
            <a:off x="5532375" y="2593000"/>
            <a:ext cx="1729800" cy="1303200"/>
          </a:xfrm>
          <a:prstGeom prst="rect">
            <a:avLst/>
          </a:prstGeom>
          <a:noFill/>
          <a:ln>
            <a:noFill/>
          </a:ln>
        </p:spPr>
        <p:txBody>
          <a:bodyPr anchorCtr="0" anchor="t" bIns="91425" lIns="91425" rIns="91425" tIns="91425">
            <a:noAutofit/>
          </a:bodyPr>
          <a:lstStyle/>
          <a:p>
            <a:pPr lvl="0">
              <a:spcBef>
                <a:spcPts val="0"/>
              </a:spcBef>
              <a:buNone/>
            </a:pPr>
            <a:r>
              <a:rPr lang="en" sz="1800">
                <a:solidFill>
                  <a:srgbClr val="38761D"/>
                </a:solidFill>
              </a:rPr>
              <a:t>Website</a:t>
            </a:r>
          </a:p>
          <a:p>
            <a:pPr lvl="0">
              <a:spcBef>
                <a:spcPts val="0"/>
              </a:spcBef>
              <a:buNone/>
            </a:pPr>
            <a:r>
              <a:t/>
            </a:r>
            <a:endParaRPr sz="1800">
              <a:solidFill>
                <a:srgbClr val="38761D"/>
              </a:solidFill>
            </a:endParaRPr>
          </a:p>
          <a:p>
            <a:pPr lvl="0" rtl="0">
              <a:spcBef>
                <a:spcPts val="0"/>
              </a:spcBef>
              <a:buNone/>
            </a:pPr>
            <a:r>
              <a:rPr lang="en" sz="1800">
                <a:solidFill>
                  <a:srgbClr val="38761D"/>
                </a:solidFill>
              </a:rPr>
              <a:t>App</a:t>
            </a:r>
          </a:p>
          <a:p>
            <a:pPr lvl="0" rtl="0">
              <a:spcBef>
                <a:spcPts val="0"/>
              </a:spcBef>
              <a:buNone/>
            </a:pPr>
            <a:r>
              <a:t/>
            </a:r>
            <a:endParaRPr sz="1000">
              <a:solidFill>
                <a:srgbClr val="38761D"/>
              </a:solidFill>
            </a:endParaRPr>
          </a:p>
          <a:p>
            <a:pPr lvl="0" rtl="0">
              <a:spcBef>
                <a:spcPts val="0"/>
              </a:spcBef>
              <a:buNone/>
            </a:pPr>
            <a:r>
              <a:t/>
            </a:r>
            <a:endParaRPr sz="1000">
              <a:solidFill>
                <a:srgbClr val="38761D"/>
              </a:solidFill>
            </a:endParaRP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02" name="Shape 102"/>
          <p:cNvSpPr txBox="1"/>
          <p:nvPr/>
        </p:nvSpPr>
        <p:spPr>
          <a:xfrm>
            <a:off x="56550" y="4294100"/>
            <a:ext cx="3990300" cy="720000"/>
          </a:xfrm>
          <a:prstGeom prst="rect">
            <a:avLst/>
          </a:prstGeom>
          <a:noFill/>
          <a:ln>
            <a:noFill/>
          </a:ln>
        </p:spPr>
        <p:txBody>
          <a:bodyPr anchorCtr="0" anchor="t" bIns="91425" lIns="91425" rIns="91425" tIns="91425">
            <a:noAutofit/>
          </a:bodyPr>
          <a:lstStyle/>
          <a:p>
            <a:pPr lvl="0">
              <a:spcBef>
                <a:spcPts val="0"/>
              </a:spcBef>
              <a:buNone/>
            </a:pPr>
            <a:r>
              <a:rPr lang="en" sz="1200">
                <a:solidFill>
                  <a:srgbClr val="38761D"/>
                </a:solidFill>
              </a:rPr>
              <a:t>Domain Pricing</a:t>
            </a:r>
          </a:p>
          <a:p>
            <a:pPr lvl="0">
              <a:spcBef>
                <a:spcPts val="0"/>
              </a:spcBef>
              <a:buNone/>
            </a:pPr>
            <a:r>
              <a:rPr lang="en" sz="1200">
                <a:solidFill>
                  <a:srgbClr val="38761D"/>
                </a:solidFill>
              </a:rPr>
              <a:t>Website Management and Maintenance</a:t>
            </a:r>
          </a:p>
          <a:p>
            <a:pPr lvl="0" rtl="0">
              <a:spcBef>
                <a:spcPts val="0"/>
              </a:spcBef>
              <a:buNone/>
            </a:pPr>
            <a:r>
              <a:rPr lang="en" sz="1200">
                <a:solidFill>
                  <a:srgbClr val="38761D"/>
                </a:solidFill>
              </a:rPr>
              <a:t>Website Development</a:t>
            </a:r>
          </a:p>
        </p:txBody>
      </p:sp>
      <p:sp>
        <p:nvSpPr>
          <p:cNvPr id="103" name="Shape 103"/>
          <p:cNvSpPr txBox="1"/>
          <p:nvPr/>
        </p:nvSpPr>
        <p:spPr>
          <a:xfrm>
            <a:off x="4683575" y="4294100"/>
            <a:ext cx="3990300" cy="720000"/>
          </a:xfrm>
          <a:prstGeom prst="rect">
            <a:avLst/>
          </a:prstGeom>
          <a:noFill/>
          <a:ln>
            <a:noFill/>
          </a:ln>
        </p:spPr>
        <p:txBody>
          <a:bodyPr anchorCtr="0" anchor="t" bIns="91425" lIns="91425" rIns="91425" tIns="91425">
            <a:noAutofit/>
          </a:bodyPr>
          <a:lstStyle/>
          <a:p>
            <a:pPr lvl="0">
              <a:spcBef>
                <a:spcPts val="0"/>
              </a:spcBef>
              <a:buNone/>
            </a:pPr>
            <a:r>
              <a:rPr lang="en" sz="1200">
                <a:solidFill>
                  <a:srgbClr val="38761D"/>
                </a:solidFill>
              </a:rPr>
              <a:t>Sale of aggregate data to video game developers</a:t>
            </a:r>
          </a:p>
          <a:p>
            <a:pPr lvl="0">
              <a:spcBef>
                <a:spcPts val="0"/>
              </a:spcBef>
              <a:buNone/>
            </a:pPr>
            <a:r>
              <a:rPr lang="en" sz="1200">
                <a:solidFill>
                  <a:srgbClr val="38761D"/>
                </a:solidFill>
              </a:rPr>
              <a:t>Ad space for developers to advertise games</a:t>
            </a:r>
          </a:p>
          <a:p>
            <a:pPr lvl="0" rtl="0">
              <a:spcBef>
                <a:spcPts val="0"/>
              </a:spcBef>
              <a:buNone/>
            </a:pPr>
            <a:r>
              <a:rPr lang="en" sz="1200">
                <a:solidFill>
                  <a:srgbClr val="0000FF"/>
                </a:solidFill>
              </a:rPr>
              <a:t>Subscription service for additional features</a:t>
            </a:r>
          </a:p>
          <a:p>
            <a:pPr lvl="0" rtl="0">
              <a:spcBef>
                <a:spcPts val="0"/>
              </a:spcBef>
              <a:buNone/>
            </a:pPr>
            <a:r>
              <a:t/>
            </a:r>
            <a:endParaRPr sz="10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Revenue Model</a:t>
            </a:r>
          </a:p>
        </p:txBody>
      </p:sp>
      <p:sp>
        <p:nvSpPr>
          <p:cNvPr id="109" name="Shape 109"/>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419100" lvl="0" marL="457200" rtl="0">
              <a:spcBef>
                <a:spcPts val="0"/>
              </a:spcBef>
              <a:buClr>
                <a:schemeClr val="lt1"/>
              </a:buClr>
              <a:buSzPct val="100000"/>
              <a:buChar char="●"/>
            </a:pPr>
            <a:r>
              <a:rPr lang="en">
                <a:solidFill>
                  <a:schemeClr val="lt1"/>
                </a:solidFill>
              </a:rPr>
              <a:t>Subscription service for additional features</a:t>
            </a:r>
          </a:p>
          <a:p>
            <a:pPr lvl="0" rtl="0">
              <a:spcBef>
                <a:spcPts val="0"/>
              </a:spcBef>
              <a:buNone/>
            </a:pPr>
            <a:r>
              <a:t/>
            </a:r>
            <a:endParaRPr>
              <a:solidFill>
                <a:schemeClr val="lt1"/>
              </a:solidFill>
            </a:endParaRPr>
          </a:p>
          <a:p>
            <a:pPr indent="-419100" lvl="0" marL="457200">
              <a:spcBef>
                <a:spcPts val="0"/>
              </a:spcBef>
              <a:buClr>
                <a:schemeClr val="lt1"/>
              </a:buClr>
              <a:buSzPct val="100000"/>
              <a:buChar char="●"/>
            </a:pPr>
            <a:r>
              <a:rPr lang="en">
                <a:solidFill>
                  <a:schemeClr val="lt1"/>
                </a:solidFill>
              </a:rPr>
              <a:t>Sale of aggregate data to video game developers</a:t>
            </a:r>
          </a:p>
          <a:p>
            <a:pPr lvl="0">
              <a:spcBef>
                <a:spcPts val="0"/>
              </a:spcBef>
              <a:buClr>
                <a:schemeClr val="dk1"/>
              </a:buClr>
              <a:buSzPct val="36666"/>
              <a:buFont typeface="Arial"/>
              <a:buNone/>
            </a:pPr>
            <a:r>
              <a:t/>
            </a:r>
            <a:endParaRPr>
              <a:solidFill>
                <a:schemeClr val="lt1"/>
              </a:solidFill>
            </a:endParaRPr>
          </a:p>
          <a:p>
            <a:pPr indent="-419100" lvl="0" marL="457200">
              <a:spcBef>
                <a:spcPts val="0"/>
              </a:spcBef>
              <a:buClr>
                <a:schemeClr val="lt1"/>
              </a:buClr>
              <a:buSzPct val="100000"/>
              <a:buChar char="●"/>
            </a:pPr>
            <a:r>
              <a:rPr lang="en">
                <a:solidFill>
                  <a:schemeClr val="lt1"/>
                </a:solidFill>
              </a:rPr>
              <a:t>Ad space for developers to advertise games</a:t>
            </a:r>
          </a:p>
          <a:p>
            <a:pPr lvl="0">
              <a:spcBef>
                <a:spcPts val="0"/>
              </a:spcBef>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13" name="Shape 113"/>
        <p:cNvGrpSpPr/>
        <p:nvPr/>
      </p:nvGrpSpPr>
      <p:grpSpPr>
        <a:xfrm>
          <a:off x="0" y="0"/>
          <a:ext cx="0" cy="0"/>
          <a:chOff x="0" y="0"/>
          <a:chExt cx="0" cy="0"/>
        </a:xfrm>
      </p:grpSpPr>
      <p:sp>
        <p:nvSpPr>
          <p:cNvPr id="114" name="Shape 114"/>
          <p:cNvSpPr txBox="1"/>
          <p:nvPr>
            <p:ph idx="1" type="body"/>
          </p:nvPr>
        </p:nvSpPr>
        <p:spPr>
          <a:xfrm>
            <a:off x="457200" y="1509849"/>
            <a:ext cx="8229600" cy="3465300"/>
          </a:xfrm>
          <a:prstGeom prst="rect">
            <a:avLst/>
          </a:prstGeom>
          <a:solidFill>
            <a:schemeClr val="lt1"/>
          </a:solidFill>
        </p:spPr>
        <p:txBody>
          <a:bodyPr anchorCtr="0" anchor="t" bIns="91425" lIns="91425" rIns="91425" tIns="91425">
            <a:noAutofit/>
          </a:bodyPr>
          <a:lstStyle/>
          <a:p>
            <a:pPr lvl="0" rtl="0">
              <a:spcBef>
                <a:spcPts val="0"/>
              </a:spcBef>
              <a:buNone/>
            </a:pPr>
            <a:r>
              <a:t/>
            </a:r>
            <a:endParaRPr/>
          </a:p>
        </p:txBody>
      </p:sp>
      <p:graphicFrame>
        <p:nvGraphicFramePr>
          <p:cNvPr id="115" name="Shape 115"/>
          <p:cNvGraphicFramePr/>
          <p:nvPr/>
        </p:nvGraphicFramePr>
        <p:xfrm>
          <a:off x="459862" y="1511320"/>
          <a:ext cx="3000000" cy="3000000"/>
        </p:xfrm>
        <a:graphic>
          <a:graphicData uri="http://schemas.openxmlformats.org/drawingml/2006/table">
            <a:tbl>
              <a:tblPr>
                <a:noFill/>
                <a:tableStyleId>{C8A79720-995D-4714-B0E0-56A44474CF20}</a:tableStyleId>
              </a:tblPr>
              <a:tblGrid>
                <a:gridCol w="1500700"/>
                <a:gridCol w="3017400"/>
                <a:gridCol w="3706175"/>
              </a:tblGrid>
              <a:tr h="571675">
                <a:tc>
                  <a:txBody>
                    <a:bodyPr>
                      <a:noAutofit/>
                    </a:bodyPr>
                    <a:lstStyle/>
                    <a:p>
                      <a:pPr lvl="0" rtl="0" algn="ctr">
                        <a:spcBef>
                          <a:spcPts val="0"/>
                        </a:spcBef>
                        <a:buNone/>
                      </a:pPr>
                      <a:r>
                        <a:rPr i="1" lang="en" sz="1800"/>
                        <a:t>Deadline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i="1" lang="en" sz="1800"/>
                        <a:t>Milestone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i="1" lang="en" sz="1800"/>
                        <a:t>Strategy</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FFFFF"/>
                    </a:solidFill>
                  </a:tcPr>
                </a:tc>
              </a:tr>
              <a:tr h="1678575">
                <a:tc>
                  <a:txBody>
                    <a:bodyPr>
                      <a:noAutofit/>
                    </a:bodyPr>
                    <a:lstStyle/>
                    <a:p>
                      <a:pPr lvl="0" rtl="0" algn="ctr">
                        <a:spcBef>
                          <a:spcPts val="0"/>
                        </a:spcBef>
                        <a:buNone/>
                      </a:pPr>
                      <a:r>
                        <a:rPr i="1" lang="en" sz="1800">
                          <a:solidFill>
                            <a:srgbClr val="A61C00"/>
                          </a:solidFill>
                        </a:rPr>
                        <a:t>Dec. 2017</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6B8AF"/>
                    </a:solidFill>
                  </a:tcPr>
                </a:tc>
                <a:tc>
                  <a:txBody>
                    <a:bodyPr>
                      <a:noAutofit/>
                    </a:bodyPr>
                    <a:lstStyle/>
                    <a:p>
                      <a:pPr lvl="0" rtl="0" algn="ctr">
                        <a:spcBef>
                          <a:spcPts val="0"/>
                        </a:spcBef>
                        <a:buNone/>
                      </a:pPr>
                      <a:r>
                        <a:rPr lang="en" sz="1800"/>
                        <a:t>Final version of website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6B8AF"/>
                    </a:solidFill>
                  </a:tcPr>
                </a:tc>
                <a:tc>
                  <a:txBody>
                    <a:bodyPr>
                      <a:noAutofit/>
                    </a:bodyPr>
                    <a:lstStyle/>
                    <a:p>
                      <a:pPr lvl="0" rtl="0" algn="ctr">
                        <a:spcBef>
                          <a:spcPts val="0"/>
                        </a:spcBef>
                        <a:buNone/>
                      </a:pPr>
                      <a:r>
                        <a:rPr lang="en" sz="1800"/>
                        <a:t>Partner with/hire developers expert in forum building; Get customer input on site features; Set up agreements with video game developers</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6B8AF"/>
                    </a:solidFill>
                  </a:tcPr>
                </a:tc>
              </a:tr>
              <a:tr h="1214025">
                <a:tc>
                  <a:txBody>
                    <a:bodyPr>
                      <a:noAutofit/>
                    </a:bodyPr>
                    <a:lstStyle/>
                    <a:p>
                      <a:pPr lvl="0" rtl="0" algn="ctr">
                        <a:spcBef>
                          <a:spcPts val="0"/>
                        </a:spcBef>
                        <a:buNone/>
                      </a:pPr>
                      <a:r>
                        <a:rPr i="1" lang="en" sz="1800">
                          <a:solidFill>
                            <a:srgbClr val="38761D"/>
                          </a:solidFill>
                        </a:rPr>
                        <a:t>Aug. 2018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D9EAD3"/>
                    </a:solidFill>
                  </a:tcPr>
                </a:tc>
                <a:tc>
                  <a:txBody>
                    <a:bodyPr>
                      <a:noAutofit/>
                    </a:bodyPr>
                    <a:lstStyle/>
                    <a:p>
                      <a:pPr lvl="0" rtl="0" algn="ctr">
                        <a:spcBef>
                          <a:spcPts val="0"/>
                        </a:spcBef>
                        <a:buNone/>
                      </a:pPr>
                      <a:r>
                        <a:rPr lang="en" sz="1800"/>
                        <a:t>3,000 monthly users</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D9EAD3"/>
                    </a:solidFill>
                  </a:tcPr>
                </a:tc>
                <a:tc>
                  <a:txBody>
                    <a:bodyPr>
                      <a:noAutofit/>
                    </a:bodyPr>
                    <a:lstStyle/>
                    <a:p>
                      <a:pPr lvl="0" rtl="0" algn="ctr">
                        <a:spcBef>
                          <a:spcPts val="0"/>
                        </a:spcBef>
                        <a:buClr>
                          <a:srgbClr val="000000"/>
                        </a:buClr>
                        <a:buSzPct val="61111"/>
                        <a:buFont typeface="Arial"/>
                        <a:buNone/>
                      </a:pPr>
                      <a:r>
                        <a:rPr lang="en" sz="1800"/>
                        <a:t>Partnerships with Twitch and GameStop to expand user base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D9EAD3"/>
                    </a:solidFill>
                  </a:tcPr>
                </a:tc>
              </a:tr>
            </a:tbl>
          </a:graphicData>
        </a:graphic>
      </p:graphicFrame>
      <p:sp>
        <p:nvSpPr>
          <p:cNvPr id="116" name="Shape 116"/>
          <p:cNvSpPr txBox="1"/>
          <p:nvPr>
            <p:ph type="title"/>
          </p:nvPr>
        </p:nvSpPr>
        <p:spPr>
          <a:xfrm>
            <a:off x="457200" y="205977"/>
            <a:ext cx="8229600" cy="1141500"/>
          </a:xfrm>
          <a:prstGeom prst="rect">
            <a:avLst/>
          </a:prstGeom>
        </p:spPr>
        <p:txBody>
          <a:bodyPr anchorCtr="0" anchor="b" bIns="91425" lIns="91425" rIns="91425" tIns="91425">
            <a:noAutofit/>
          </a:bodyPr>
          <a:lstStyle/>
          <a:p>
            <a:pPr lvl="0" rtl="0">
              <a:spcBef>
                <a:spcPts val="0"/>
              </a:spcBef>
              <a:buNone/>
            </a:pPr>
            <a:r>
              <a:rPr lang="en"/>
              <a:t>Strategy &amp; Milestones</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