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6" r:id="rId5"/>
    <p:sldId id="271" r:id="rId6"/>
    <p:sldId id="263" r:id="rId7"/>
    <p:sldId id="277" r:id="rId8"/>
    <p:sldId id="272" r:id="rId9"/>
    <p:sldId id="278" r:id="rId10"/>
    <p:sldId id="266" r:id="rId11"/>
    <p:sldId id="270" r:id="rId12"/>
    <p:sldId id="279" r:id="rId13"/>
    <p:sldId id="280" r:id="rId14"/>
    <p:sldId id="281" r:id="rId15"/>
    <p:sldId id="283" r:id="rId16"/>
    <p:sldId id="267" r:id="rId17"/>
    <p:sldId id="273" r:id="rId18"/>
    <p:sldId id="274" r:id="rId19"/>
    <p:sldId id="275" r:id="rId20"/>
    <p:sldId id="282" r:id="rId21"/>
    <p:sldId id="291" r:id="rId22"/>
    <p:sldId id="292" r:id="rId23"/>
    <p:sldId id="293" r:id="rId24"/>
    <p:sldId id="258" r:id="rId25"/>
    <p:sldId id="288" r:id="rId26"/>
    <p:sldId id="285" r:id="rId27"/>
    <p:sldId id="286" r:id="rId28"/>
    <p:sldId id="284" r:id="rId29"/>
    <p:sldId id="287" r:id="rId30"/>
    <p:sldId id="260" r:id="rId31"/>
    <p:sldId id="261" r:id="rId32"/>
    <p:sldId id="289" r:id="rId33"/>
    <p:sldId id="265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56AA255-B814-44CE-A8CF-AB25836907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3F28099-3051-4BE1-9E72-F1CA65E9E4D0}" type="datetimeFigureOut">
              <a:rPr lang="en-US" smtClean="0"/>
              <a:t>21/5/2014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Passive Radar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Lewis Chambers</a:t>
            </a:r>
          </a:p>
          <a:p>
            <a:r>
              <a:rPr lang="en-US" dirty="0" smtClean="0"/>
              <a:t>Supervisor: Vaughan Clarkson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passive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7620000" cy="609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PARASOL project</a:t>
            </a:r>
            <a:endParaRPr lang="en-US" dirty="0"/>
          </a:p>
        </p:txBody>
      </p:sp>
      <p:pic>
        <p:nvPicPr>
          <p:cNvPr id="9218" name="Picture 2" descr="C:\Users\Lewis\Desktop\ENGG4801 - THESIS\A2 - Progress Seminar\Images\fraunhofer_wind_turbin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05250"/>
            <a:ext cx="50482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Lewis\Desktop\ENGG4801 - THESIS\A2 - Progress Seminar\Images\Fraunhofer_FHR_Paraso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76399"/>
            <a:ext cx="5410200" cy="29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Signal models and scenarios:</a:t>
            </a:r>
            <a:endParaRPr lang="en-US" sz="2800" dirty="0"/>
          </a:p>
          <a:p>
            <a:pPr lvl="1"/>
            <a:r>
              <a:rPr lang="en-AU" sz="2400" dirty="0"/>
              <a:t>Single receiver or multiple receiver</a:t>
            </a:r>
            <a:endParaRPr lang="en-US" sz="2400" dirty="0"/>
          </a:p>
          <a:p>
            <a:pPr lvl="1"/>
            <a:r>
              <a:rPr lang="en-AU" sz="2400" dirty="0"/>
              <a:t>Using a single illuminator or multi-band/channel illuminators</a:t>
            </a:r>
            <a:endParaRPr lang="en-US" sz="2400" dirty="0"/>
          </a:p>
          <a:p>
            <a:pPr lvl="1"/>
            <a:r>
              <a:rPr lang="en-AU" sz="2400" dirty="0"/>
              <a:t>Position of transmission source known vs unknown</a:t>
            </a:r>
            <a:endParaRPr lang="en-US" sz="2400" dirty="0"/>
          </a:p>
          <a:p>
            <a:pPr lvl="1"/>
            <a:r>
              <a:rPr lang="en-AU" sz="2400" dirty="0"/>
              <a:t>Noise variance known vs </a:t>
            </a:r>
            <a:r>
              <a:rPr lang="en-AU" sz="2400" dirty="0" smtClean="0"/>
              <a:t>unknown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Method </a:t>
            </a:r>
            <a:r>
              <a:rPr lang="en-AU" sz="2400" dirty="0"/>
              <a:t>for calculating position involves:</a:t>
            </a:r>
            <a:endParaRPr lang="en-US" sz="2400" dirty="0"/>
          </a:p>
          <a:p>
            <a:pPr lvl="1"/>
            <a:r>
              <a:rPr lang="en-AU" sz="2400" dirty="0"/>
              <a:t>Correlation between each </a:t>
            </a:r>
            <a:r>
              <a:rPr lang="en-AU" sz="2400" dirty="0" smtClean="0"/>
              <a:t>Tx-Rx </a:t>
            </a:r>
            <a:r>
              <a:rPr lang="en-AU" sz="2400" dirty="0"/>
              <a:t>pair for computation</a:t>
            </a:r>
            <a:endParaRPr lang="en-US" sz="2400" dirty="0"/>
          </a:p>
          <a:p>
            <a:pPr lvl="1"/>
            <a:r>
              <a:rPr lang="en-AU" sz="2400" dirty="0"/>
              <a:t>Correlation between each Rx-Rx pair for computation</a:t>
            </a:r>
            <a:endParaRPr lang="en-US" sz="2400" dirty="0"/>
          </a:p>
          <a:p>
            <a:pPr lvl="1"/>
            <a:r>
              <a:rPr lang="en-AU" sz="2400" dirty="0"/>
              <a:t>A combination of both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Passive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Lewis\Desktop\el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Passive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Lewis\Desktop\ellip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186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Passive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Lewis\Desktop\el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399"/>
            <a:ext cx="7086600" cy="53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Radar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signal model</a:t>
            </a:r>
          </a:p>
          <a:p>
            <a:r>
              <a:rPr lang="en-US" dirty="0" smtClean="0"/>
              <a:t>Guess location of target</a:t>
            </a:r>
          </a:p>
          <a:p>
            <a:r>
              <a:rPr lang="en-US" dirty="0" smtClean="0"/>
              <a:t>From model, determine likelihood (probability) that target is actually there</a:t>
            </a:r>
          </a:p>
          <a:p>
            <a:endParaRPr lang="en-US" dirty="0" smtClean="0"/>
          </a:p>
          <a:p>
            <a:r>
              <a:rPr lang="en-US" dirty="0" smtClean="0"/>
              <a:t>If we do the guessing methodically (guess every point in a grid), we can get a likelihood map for the location of our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562600"/>
            <a:ext cx="7620000" cy="838200"/>
          </a:xfrm>
        </p:spPr>
        <p:txBody>
          <a:bodyPr/>
          <a:lstStyle/>
          <a:p>
            <a:r>
              <a:rPr lang="en-US" dirty="0" smtClean="0"/>
              <a:t>Tx generates signal s(t)</a:t>
            </a:r>
          </a:p>
          <a:p>
            <a:r>
              <a:rPr lang="en-US" dirty="0" smtClean="0"/>
              <a:t>Rx receives target path signal x(t)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0281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86215"/>
              </p:ext>
            </p:extLst>
          </p:nvPr>
        </p:nvGraphicFramePr>
        <p:xfrm>
          <a:off x="1219200" y="1905000"/>
          <a:ext cx="551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5118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14903"/>
              </p:ext>
            </p:extLst>
          </p:nvPr>
        </p:nvGraphicFramePr>
        <p:xfrm>
          <a:off x="1219200" y="1905000"/>
          <a:ext cx="551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5118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585995"/>
              </p:ext>
            </p:extLst>
          </p:nvPr>
        </p:nvGraphicFramePr>
        <p:xfrm>
          <a:off x="1371600" y="3429000"/>
          <a:ext cx="6705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5" imgW="1676400" imgH="457200" progId="Equation.3">
                  <p:embed/>
                </p:oleObj>
              </mc:Choice>
              <mc:Fallback>
                <p:oleObj name="Equation" r:id="rId5" imgW="1676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6705600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(active)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dio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etection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anging</a:t>
            </a:r>
            <a:endParaRPr lang="en-US" dirty="0"/>
          </a:p>
        </p:txBody>
      </p:sp>
      <p:pic>
        <p:nvPicPr>
          <p:cNvPr id="1026" name="Picture 2" descr="C:\Users\Lewis\Desktop\ENGG4801 - THESIS\A2 - Progress Seminar\Images\ra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422628" cy="44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the methods differ</a:t>
            </a:r>
          </a:p>
          <a:p>
            <a:r>
              <a:rPr lang="en-US" dirty="0" smtClean="0"/>
              <a:t>This approach is called Generalized Canonical correlation analysis (GCCA) [1]</a:t>
            </a:r>
          </a:p>
          <a:p>
            <a:r>
              <a:rPr lang="en-US" dirty="0" smtClean="0"/>
              <a:t>For 2 receivers with a noise variance of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r>
              <a:rPr lang="en-US" dirty="0" smtClean="0"/>
              <a:t>, likelihood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Maximized by setting: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6904326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 r="13493"/>
          <a:stretch/>
        </p:blipFill>
        <p:spPr bwMode="auto">
          <a:xfrm>
            <a:off x="1676400" y="5753686"/>
            <a:ext cx="4021015" cy="94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5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maximize this likelihood conditioned on s</a:t>
            </a:r>
          </a:p>
          <a:p>
            <a:r>
              <a:rPr lang="en-US" dirty="0" smtClean="0"/>
              <a:t>After taking log of likelihood and comparing to null hypothesis and some simplification: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maximize L(s|x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), and the first 2 terms are constant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667000"/>
            <a:ext cx="6070934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38636"/>
            <a:ext cx="65000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77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maximizing 		 , where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is equal to the largest eigenvalue of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is equal to the largest eigenvalue of 	</a:t>
            </a:r>
            <a:r>
              <a:rPr lang="en-US" dirty="0"/>
              <a:t> </a:t>
            </a:r>
            <a:r>
              <a:rPr lang="en-US" dirty="0" smtClean="0"/>
              <a:t>        and is a 2x2 matrix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4"/>
          <a:stretch/>
        </p:blipFill>
        <p:spPr bwMode="auto">
          <a:xfrm>
            <a:off x="3352800" y="1371600"/>
            <a:ext cx="89402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87" y="2292081"/>
            <a:ext cx="458484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"/>
          <a:stretch/>
        </p:blipFill>
        <p:spPr bwMode="auto">
          <a:xfrm>
            <a:off x="2854550" y="3089097"/>
            <a:ext cx="1890522" cy="6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1"/>
          <a:stretch/>
        </p:blipFill>
        <p:spPr bwMode="auto">
          <a:xfrm>
            <a:off x="5805268" y="3881435"/>
            <a:ext cx="114295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78"/>
          <a:stretch/>
        </p:blipFill>
        <p:spPr bwMode="auto">
          <a:xfrm>
            <a:off x="5749292" y="4851400"/>
            <a:ext cx="721503" cy="39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32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essentially, we are packing our corrected column vectors of received signals into a matrix </a:t>
            </a:r>
            <a:r>
              <a:rPr lang="el-GR" dirty="0" smtClean="0">
                <a:latin typeface="Times New Roman"/>
                <a:cs typeface="Times New Roman"/>
              </a:rPr>
              <a:t>Φ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cs typeface="Times New Roman"/>
            </a:endParaRPr>
          </a:p>
          <a:p>
            <a:r>
              <a:rPr lang="en-US" dirty="0" smtClean="0">
                <a:cs typeface="Times New Roman"/>
              </a:rPr>
              <a:t>Then compute G=</a:t>
            </a:r>
            <a:r>
              <a:rPr lang="el-GR" dirty="0" smtClean="0">
                <a:latin typeface="Times New Roman"/>
                <a:cs typeface="Times New Roman"/>
              </a:rPr>
              <a:t>Φ</a:t>
            </a:r>
            <a:r>
              <a:rPr lang="en-US" baseline="30000" dirty="0" smtClean="0">
                <a:latin typeface="Times New Roman"/>
                <a:cs typeface="Times New Roman"/>
              </a:rPr>
              <a:t>H</a:t>
            </a:r>
            <a:r>
              <a:rPr lang="el-GR" dirty="0" smtClean="0">
                <a:latin typeface="Times New Roman"/>
                <a:cs typeface="Times New Roman"/>
              </a:rPr>
              <a:t>Φ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Then compute the largest eigenvalue of G</a:t>
            </a:r>
          </a:p>
          <a:p>
            <a:endParaRPr lang="en-US" dirty="0"/>
          </a:p>
          <a:p>
            <a:r>
              <a:rPr lang="en-US" dirty="0" smtClean="0"/>
              <a:t>We do this for every position and velocity on our grid</a:t>
            </a:r>
          </a:p>
        </p:txBody>
      </p:sp>
    </p:spTree>
    <p:extLst>
      <p:ext uri="{BB962C8B-B14F-4D97-AF65-F5344CB8AC3E}">
        <p14:creationId xmlns:p14="http://schemas.microsoft.com/office/powerpoint/2010/main" val="172323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in MATLAB</a:t>
            </a:r>
          </a:p>
          <a:p>
            <a:endParaRPr lang="en-US" dirty="0"/>
          </a:p>
          <a:p>
            <a:r>
              <a:rPr lang="en-US" dirty="0" smtClean="0"/>
              <a:t>Can do detection over any range, at any resolution</a:t>
            </a:r>
          </a:p>
          <a:p>
            <a:r>
              <a:rPr lang="en-US" dirty="0" smtClean="0"/>
              <a:t>Can simulate single transmitter at arbitrary location</a:t>
            </a:r>
          </a:p>
          <a:p>
            <a:r>
              <a:rPr lang="en-US" dirty="0" smtClean="0"/>
              <a:t>Can simulate multiple receivers at arbitrary locations</a:t>
            </a:r>
          </a:p>
          <a:p>
            <a:r>
              <a:rPr lang="en-US" dirty="0" smtClean="0"/>
              <a:t>Can simulate multiple static targets at arbitrary location</a:t>
            </a:r>
          </a:p>
          <a:p>
            <a:endParaRPr lang="en-US" dirty="0"/>
          </a:p>
          <a:p>
            <a:r>
              <a:rPr lang="en-US" dirty="0" smtClean="0"/>
              <a:t>Can detect multiple static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– 5 receivers, located at: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50m North, South, East and West of origin</a:t>
            </a:r>
          </a:p>
          <a:p>
            <a:r>
              <a:rPr lang="en-US" dirty="0" smtClean="0"/>
              <a:t>Tx – 1 Transmitter, located 1000m East of origin</a:t>
            </a:r>
          </a:p>
          <a:p>
            <a:r>
              <a:rPr lang="en-US" dirty="0" smtClean="0"/>
              <a:t>Target – 1 Target located 100m South and 100m West of origin</a:t>
            </a:r>
          </a:p>
          <a:p>
            <a:endParaRPr lang="en-US" dirty="0"/>
          </a:p>
          <a:p>
            <a:r>
              <a:rPr lang="en-US" dirty="0" smtClean="0"/>
              <a:t>Simulate from (-200,-200) to (200,200), with a resolution of 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Lewis\Desktop\ENGG4801 - THESIS\matlab\negne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9651" r="11308" b="12115"/>
          <a:stretch/>
        </p:blipFill>
        <p:spPr bwMode="auto">
          <a:xfrm>
            <a:off x="914400" y="1371600"/>
            <a:ext cx="6248400" cy="51759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1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target location (100,150)</a:t>
            </a:r>
          </a:p>
          <a:p>
            <a:r>
              <a:rPr lang="en-US" dirty="0" smtClean="0"/>
              <a:t>Extend so we can see transmitter</a:t>
            </a:r>
          </a:p>
        </p:txBody>
      </p:sp>
      <p:pic>
        <p:nvPicPr>
          <p:cNvPr id="6" name="Picture 5" descr="C:\Users\Lewis\Desktop\ENGG4801 - THESIS\matlab\Big_test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7797" r="5793" b="22034"/>
          <a:stretch/>
        </p:blipFill>
        <p:spPr bwMode="auto">
          <a:xfrm>
            <a:off x="200464" y="2812366"/>
            <a:ext cx="8230059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21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target detection</a:t>
            </a:r>
          </a:p>
          <a:p>
            <a:pPr lvl="1"/>
            <a:r>
              <a:rPr lang="en-US" sz="3200" dirty="0" smtClean="0"/>
              <a:t>2 targets at (100,-150) and (20,100)</a:t>
            </a:r>
          </a:p>
          <a:p>
            <a:r>
              <a:rPr lang="en-US" sz="3200" dirty="0" smtClean="0"/>
              <a:t>Auto-detect target locations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0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3314" name="Picture 2" descr="C:\Users\Lewis\Desktop\tes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6180" r="7826" b="8789"/>
          <a:stretch/>
        </p:blipFill>
        <p:spPr bwMode="auto">
          <a:xfrm>
            <a:off x="990600" y="1219200"/>
            <a:ext cx="622418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(active)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Lewis\Desktop\ENGG4801 - THESIS\A2 - Progress Seminar\Images\radar pu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41020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frequency / Doppler shift to determine target velocity</a:t>
            </a:r>
          </a:p>
          <a:p>
            <a:r>
              <a:rPr lang="en-US" dirty="0" smtClean="0"/>
              <a:t>Increase algorithm efficiency</a:t>
            </a:r>
          </a:p>
          <a:p>
            <a:r>
              <a:rPr lang="en-US" dirty="0" smtClean="0"/>
              <a:t>Remove original signal (cleaner results)</a:t>
            </a:r>
          </a:p>
          <a:p>
            <a:r>
              <a:rPr lang="en-US" dirty="0" smtClean="0"/>
              <a:t>Incorporate Radar Cross Section</a:t>
            </a:r>
          </a:p>
          <a:p>
            <a:r>
              <a:rPr lang="en-US" dirty="0" smtClean="0"/>
              <a:t>Test over range of frequencies</a:t>
            </a:r>
          </a:p>
          <a:p>
            <a:r>
              <a:rPr lang="en-US" dirty="0" smtClean="0"/>
              <a:t>Test over range of distances</a:t>
            </a:r>
          </a:p>
          <a:p>
            <a:r>
              <a:rPr lang="en-US" dirty="0" smtClean="0"/>
              <a:t>Test over range of number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case: Single Tx, multiple Rx with GCCA</a:t>
            </a:r>
          </a:p>
          <a:p>
            <a:endParaRPr lang="en-US" dirty="0"/>
          </a:p>
          <a:p>
            <a:r>
              <a:rPr lang="en-US" dirty="0" smtClean="0"/>
              <a:t>Simulate and code algorithm for case: Single Rx, multiple Tx, using Bayesian detection and Generalized ration likelihood test (GLRT)</a:t>
            </a:r>
          </a:p>
          <a:p>
            <a:endParaRPr lang="en-US" dirty="0"/>
          </a:p>
          <a:p>
            <a:r>
              <a:rPr lang="en-US" dirty="0"/>
              <a:t>Simulate and code algorithm for</a:t>
            </a:r>
            <a:r>
              <a:rPr lang="en-US" dirty="0" smtClean="0"/>
              <a:t> case: Multiple Rx, multiple Tx, all Rx and Tx stationary using source localization</a:t>
            </a:r>
          </a:p>
          <a:p>
            <a:endParaRPr lang="en-US" dirty="0" smtClean="0"/>
          </a:p>
          <a:p>
            <a:r>
              <a:rPr lang="en-US" dirty="0"/>
              <a:t>Simulate and code algorithm for case: Multiple Rx, multiple Tx, </a:t>
            </a:r>
            <a:r>
              <a:rPr lang="en-US" dirty="0" smtClean="0"/>
              <a:t>Tx or Rx could be moving (i.e. an antenna attached to a plane)</a:t>
            </a:r>
          </a:p>
        </p:txBody>
      </p:sp>
    </p:spTree>
    <p:extLst>
      <p:ext uri="{BB962C8B-B14F-4D97-AF65-F5344CB8AC3E}">
        <p14:creationId xmlns:p14="http://schemas.microsoft.com/office/powerpoint/2010/main" val="2875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above 4 methods</a:t>
            </a:r>
          </a:p>
          <a:p>
            <a:endParaRPr lang="en-US" dirty="0"/>
          </a:p>
          <a:p>
            <a:r>
              <a:rPr lang="en-US" dirty="0" smtClean="0"/>
              <a:t>Generate my own method for solving the passive coherent location problem</a:t>
            </a:r>
          </a:p>
        </p:txBody>
      </p:sp>
    </p:spTree>
    <p:extLst>
      <p:ext uri="{BB962C8B-B14F-4D97-AF65-F5344CB8AC3E}">
        <p14:creationId xmlns:p14="http://schemas.microsoft.com/office/powerpoint/2010/main" val="42743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AU" dirty="0"/>
              <a:t>K. S. </a:t>
            </a:r>
            <a:r>
              <a:rPr lang="en-AU" dirty="0" err="1"/>
              <a:t>Bialkowski</a:t>
            </a:r>
            <a:r>
              <a:rPr lang="en-AU" dirty="0"/>
              <a:t>, I. V. L. Clarkson, and S. D. Howard, "Generalized canonical correlation for passive </a:t>
            </a:r>
            <a:r>
              <a:rPr lang="en-AU" dirty="0" err="1"/>
              <a:t>multistatic</a:t>
            </a:r>
            <a:r>
              <a:rPr lang="en-AU" dirty="0"/>
              <a:t> radar detection," 2011, pp. </a:t>
            </a:r>
            <a:r>
              <a:rPr lang="en-AU" dirty="0" smtClean="0"/>
              <a:t>417-420</a:t>
            </a:r>
            <a:r>
              <a:rPr lang="en-A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(active)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94" y="5334000"/>
            <a:ext cx="7620000" cy="762000"/>
          </a:xfrm>
        </p:spPr>
        <p:txBody>
          <a:bodyPr/>
          <a:lstStyle/>
          <a:p>
            <a:r>
              <a:rPr lang="en-US" dirty="0" err="1" smtClean="0"/>
              <a:t>Telemobiloscope</a:t>
            </a:r>
            <a:r>
              <a:rPr lang="en-US" dirty="0" smtClean="0"/>
              <a:t> (1904)</a:t>
            </a:r>
            <a:endParaRPr lang="en-US" dirty="0"/>
          </a:p>
        </p:txBody>
      </p:sp>
      <p:pic>
        <p:nvPicPr>
          <p:cNvPr id="6146" name="Picture 2" descr="C:\Users\Lewis\Desktop\ENGG4801 - THESIS\A2 - Progress Seminar\Images\Hrada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6217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(active)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Practical uses</a:t>
            </a:r>
          </a:p>
          <a:p>
            <a:pPr lvl="1"/>
            <a:r>
              <a:rPr lang="en-US" sz="3800" dirty="0" smtClean="0"/>
              <a:t>Military</a:t>
            </a:r>
          </a:p>
          <a:p>
            <a:pPr lvl="1"/>
            <a:r>
              <a:rPr lang="en-US" sz="4000" dirty="0" smtClean="0"/>
              <a:t>Aviation</a:t>
            </a:r>
          </a:p>
          <a:p>
            <a:pPr lvl="1"/>
            <a:r>
              <a:rPr lang="en-US" sz="4000" dirty="0" smtClean="0"/>
              <a:t>Marine</a:t>
            </a:r>
          </a:p>
          <a:p>
            <a:pPr lvl="1"/>
            <a:r>
              <a:rPr lang="en-US" sz="4000" dirty="0" smtClean="0"/>
              <a:t>Meteorology</a:t>
            </a:r>
          </a:p>
          <a:p>
            <a:pPr lvl="1"/>
            <a:r>
              <a:rPr lang="en-US" sz="4000" dirty="0" smtClean="0"/>
              <a:t>Geology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47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passive?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Many advantages</a:t>
            </a:r>
          </a:p>
          <a:p>
            <a:pPr lvl="1"/>
            <a:r>
              <a:rPr lang="en-US" sz="3600" dirty="0" smtClean="0"/>
              <a:t>Covert</a:t>
            </a:r>
          </a:p>
          <a:p>
            <a:pPr lvl="1"/>
            <a:r>
              <a:rPr lang="en-US" sz="3600" dirty="0" smtClean="0"/>
              <a:t>Anti-Stealth</a:t>
            </a:r>
          </a:p>
          <a:p>
            <a:pPr lvl="1"/>
            <a:r>
              <a:rPr lang="en-US" sz="3600" dirty="0" smtClean="0"/>
              <a:t>Immune to jamming</a:t>
            </a:r>
          </a:p>
          <a:p>
            <a:pPr lvl="1"/>
            <a:r>
              <a:rPr lang="en-US" sz="3600" dirty="0" smtClean="0"/>
              <a:t>Cheap</a:t>
            </a:r>
          </a:p>
          <a:p>
            <a:pPr lvl="1"/>
            <a:r>
              <a:rPr lang="en-US" sz="3600" dirty="0" smtClean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2155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passive?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Passive is practical now because:</a:t>
            </a:r>
          </a:p>
          <a:p>
            <a:pPr lvl="1"/>
            <a:r>
              <a:rPr lang="en-US" sz="3600" dirty="0" smtClean="0"/>
              <a:t>Computing power</a:t>
            </a:r>
          </a:p>
          <a:p>
            <a:pPr lvl="1"/>
            <a:r>
              <a:rPr lang="en-US" sz="3600" dirty="0" smtClean="0"/>
              <a:t>DVB-T : wideband high-strength, high frequency signals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620000" cy="838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Sir Robert </a:t>
            </a:r>
            <a:r>
              <a:rPr lang="en-US" dirty="0"/>
              <a:t>Watson-Watt </a:t>
            </a:r>
          </a:p>
        </p:txBody>
      </p:sp>
      <p:pic>
        <p:nvPicPr>
          <p:cNvPr id="7170" name="Picture 2" descr="C:\Users\Lewis\Desktop\ENGG4801 - THESIS\A2 - Progress Seminar\Images\watsonwat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" y="1814732"/>
            <a:ext cx="4812763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Lewis\Desktop\ENGG4801 - THESIS\A2 - Progress Seminar\Images\watson-wa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24" y="1166812"/>
            <a:ext cx="3143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620000" cy="8382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Klein </a:t>
            </a:r>
            <a:r>
              <a:rPr lang="en-AU" dirty="0" smtClean="0"/>
              <a:t>Heidelberg</a:t>
            </a:r>
            <a:endParaRPr lang="en-US" dirty="0"/>
          </a:p>
        </p:txBody>
      </p:sp>
      <p:pic>
        <p:nvPicPr>
          <p:cNvPr id="8194" name="Picture 2" descr="C:\Users\Lewis\Desktop\ENGG4801 - THESIS\A2 - Progress Seminar\Images\KH T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400"/>
            <a:ext cx="4014788" cy="59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924</TotalTime>
  <Words>680</Words>
  <Application>Microsoft Office PowerPoint</Application>
  <PresentationFormat>On-screen Show (4:3)</PresentationFormat>
  <Paragraphs>143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Adjacency</vt:lpstr>
      <vt:lpstr>Equation</vt:lpstr>
      <vt:lpstr>Passive Radar Detection</vt:lpstr>
      <vt:lpstr>Classic (active) Radar</vt:lpstr>
      <vt:lpstr>Classic (active) Radar</vt:lpstr>
      <vt:lpstr>Classic (active) Radar</vt:lpstr>
      <vt:lpstr>Classic (active) Radar</vt:lpstr>
      <vt:lpstr>Why passive?</vt:lpstr>
      <vt:lpstr>Why passive?</vt:lpstr>
      <vt:lpstr>History</vt:lpstr>
      <vt:lpstr>History</vt:lpstr>
      <vt:lpstr>History of passive radar</vt:lpstr>
      <vt:lpstr>Passive detection</vt:lpstr>
      <vt:lpstr>Passive detection</vt:lpstr>
      <vt:lpstr>Simple Passive Cases</vt:lpstr>
      <vt:lpstr>Simple Passive Cases</vt:lpstr>
      <vt:lpstr>Simple Passive Cases</vt:lpstr>
      <vt:lpstr>Passive Radar Theory</vt:lpstr>
      <vt:lpstr>Signal Model</vt:lpstr>
      <vt:lpstr>Signal Model</vt:lpstr>
      <vt:lpstr>Signal Model</vt:lpstr>
      <vt:lpstr>Signal Likelihood</vt:lpstr>
      <vt:lpstr>Signal Likelihood</vt:lpstr>
      <vt:lpstr>Signal Likelihood</vt:lpstr>
      <vt:lpstr>Signal Likelihood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Next Steps</vt:lpstr>
      <vt:lpstr>Thesis Plan</vt:lpstr>
      <vt:lpstr>Thesis Plan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Radar Detection</dc:title>
  <dc:creator>Lewis Chambers</dc:creator>
  <cp:lastModifiedBy>Lewis Chambers</cp:lastModifiedBy>
  <cp:revision>75</cp:revision>
  <dcterms:created xsi:type="dcterms:W3CDTF">2014-05-20T00:33:28Z</dcterms:created>
  <dcterms:modified xsi:type="dcterms:W3CDTF">2014-05-20T23:46:20Z</dcterms:modified>
</cp:coreProperties>
</file>