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88163" cy="100203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1741" autoAdjust="0"/>
  </p:normalViewPr>
  <p:slideViewPr>
    <p:cSldViewPr snapToGrid="0" snapToObjects="1">
      <p:cViewPr>
        <p:scale>
          <a:sx n="50" d="100"/>
          <a:sy n="50" d="100"/>
        </p:scale>
        <p:origin x="-1074" y="-42"/>
      </p:cViewPr>
      <p:guideLst>
        <p:guide orient="horz" pos="3254"/>
        <p:guide pos="4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22/10/2014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750888"/>
            <a:ext cx="53641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 smtClean="0">
                <a:latin typeface="Bodoni MT" charset="0"/>
                <a:cs typeface="Helvetica Neue" charset="0"/>
              </a:rPr>
              <a:t>OVERVIEW</a:t>
            </a:r>
          </a:p>
          <a:p>
            <a:r>
              <a:rPr lang="en-US" sz="1300" dirty="0" smtClean="0">
                <a:cs typeface="Helvetica Neue" charset="0"/>
              </a:rPr>
              <a:t>Passive radar detection is the problem of locating unknown targets using only static radar receivers</a:t>
            </a:r>
            <a:r>
              <a:rPr lang="en-US" sz="1300" dirty="0" smtClean="0">
                <a:cs typeface="Helvetica Neue" charset="0"/>
              </a:rPr>
              <a:t>. It </a:t>
            </a:r>
            <a:r>
              <a:rPr lang="en-US" sz="1300" dirty="0">
                <a:cs typeface="Helvetica Neue" charset="0"/>
              </a:rPr>
              <a:t>u</a:t>
            </a:r>
            <a:r>
              <a:rPr lang="en-US" sz="1300" dirty="0" smtClean="0">
                <a:cs typeface="Helvetica Neue" charset="0"/>
              </a:rPr>
              <a:t>ses unknown signals broadcast by non-cooperative parties.</a:t>
            </a:r>
          </a:p>
          <a:p>
            <a:endParaRPr lang="en-US" sz="1200" dirty="0" smtClean="0">
              <a:cs typeface="Helvetica Neue" charset="0"/>
            </a:endParaRPr>
          </a:p>
          <a:p>
            <a:r>
              <a:rPr lang="en-AU" b="1" dirty="0" smtClean="0">
                <a:latin typeface="Helvetica Neue" charset="0"/>
                <a:cs typeface="Helvetica Neue" charset="0"/>
              </a:rPr>
              <a:t>Advantages over active radar</a:t>
            </a:r>
            <a:endParaRPr lang="en-US" dirty="0" smtClean="0"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cs typeface="Helvetica Neue" charset="0"/>
              </a:rPr>
              <a:t>Covert, anti-stealth, immune to electronic counter measures (jamming)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cs typeface="Helvetica Neue" charset="0"/>
              </a:rPr>
              <a:t>Cheap (No need for transmitter)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cs typeface="Helvetica Neue" charset="0"/>
              </a:rPr>
              <a:t>Green (Less energy required to run)</a:t>
            </a:r>
            <a:endParaRPr lang="en-US" sz="1300" dirty="0" smtClean="0">
              <a:cs typeface="Helvetica Neue" charset="0"/>
            </a:endParaRPr>
          </a:p>
          <a:p>
            <a:pPr lvl="0"/>
            <a:r>
              <a:rPr lang="en-AU" b="1" dirty="0" smtClean="0">
                <a:latin typeface="Helvetica Neue" charset="0"/>
                <a:cs typeface="Helvetica Neue" charset="0"/>
              </a:rPr>
              <a:t/>
            </a:r>
            <a:br>
              <a:rPr lang="en-AU" b="1" dirty="0" smtClean="0">
                <a:latin typeface="Helvetica Neue" charset="0"/>
                <a:cs typeface="Helvetica Neue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CURRENT METHODS</a:t>
            </a:r>
            <a:endParaRPr lang="en-AU" b="1" dirty="0" smtClean="0">
              <a:latin typeface="Helvetica Neue" charset="0"/>
              <a:cs typeface="Helvetica Neue" charset="0"/>
            </a:endParaRPr>
          </a:p>
          <a:p>
            <a:r>
              <a:rPr lang="en-AU" b="1" dirty="0" smtClean="0">
                <a:latin typeface="Helvetica Neue" charset="0"/>
                <a:cs typeface="Helvetica Neue" charset="0"/>
              </a:rPr>
              <a:t>Generalised </a:t>
            </a:r>
            <a:r>
              <a:rPr lang="en-AU" b="1" dirty="0">
                <a:latin typeface="Helvetica Neue" charset="0"/>
                <a:cs typeface="Helvetica Neue" charset="0"/>
              </a:rPr>
              <a:t>Canonical </a:t>
            </a:r>
            <a:r>
              <a:rPr lang="en-AU" b="1" dirty="0" smtClean="0">
                <a:latin typeface="Helvetica Neue" charset="0"/>
                <a:cs typeface="Helvetica Neue" charset="0"/>
              </a:rPr>
              <a:t>Correlation </a:t>
            </a:r>
            <a:r>
              <a:rPr lang="en-US" sz="1300" dirty="0" smtClean="0">
                <a:cs typeface="Helvetica Neue" charset="0"/>
              </a:rPr>
              <a:t>Current methods such as GCC </a:t>
            </a:r>
            <a:r>
              <a:rPr lang="en-AU" sz="1300" dirty="0" smtClean="0">
                <a:cs typeface="Helvetica Neue" charset="0"/>
              </a:rPr>
              <a:t>analyse</a:t>
            </a:r>
            <a:r>
              <a:rPr lang="en-US" sz="1300" dirty="0" smtClean="0">
                <a:cs typeface="Helvetica Neue" charset="0"/>
              </a:rPr>
              <a:t> all receivers </a:t>
            </a:r>
            <a:r>
              <a:rPr lang="en-US" sz="1300" dirty="0" smtClean="0">
                <a:cs typeface="Helvetica Neue" charset="0"/>
              </a:rPr>
              <a:t>together. They perform a likelihood calculation for each possible position of targets.</a:t>
            </a:r>
            <a:endParaRPr lang="en-AU" sz="1300" dirty="0" smtClean="0">
              <a:cs typeface="Helvetica Neue" charset="0"/>
            </a:endParaRPr>
          </a:p>
          <a:p>
            <a:r>
              <a:rPr lang="en-AU" sz="1300" dirty="0" smtClean="0">
                <a:cs typeface="Helvetica Neue" charset="0"/>
              </a:rPr>
              <a:t>This results in a Plan Position Indicator (PPI) display of likelihoods of targets </a:t>
            </a:r>
            <a:endParaRPr lang="en-AU" sz="1300" dirty="0"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 smtClean="0">
                <a:latin typeface="Bodoni MT" charset="0"/>
                <a:cs typeface="Didot" charset="0"/>
              </a:rPr>
              <a:t>Passive Radar Detection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cs typeface="Helvetica Neue" charset="0"/>
              </a:rPr>
              <a:t>Lewis Chambers &amp; Vaughan Clarkson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 numCol="1"/>
          <a:lstStyle/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NEW TECHNIQUE</a:t>
            </a: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AU" b="1" dirty="0" smtClean="0">
                <a:latin typeface="Helvetica Neue" charset="0"/>
                <a:cs typeface="Helvetica Neue" charset="0"/>
              </a:rPr>
              <a:t>Motivation</a:t>
            </a:r>
            <a:endParaRPr lang="en-AU" dirty="0" smtClean="0"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cs typeface="Helvetica Neue" charset="0"/>
              </a:rPr>
              <a:t>Antennas </a:t>
            </a:r>
            <a:r>
              <a:rPr lang="en-AU" sz="1300" dirty="0">
                <a:cs typeface="Helvetica Neue" charset="0"/>
              </a:rPr>
              <a:t>are </a:t>
            </a:r>
            <a:r>
              <a:rPr lang="en-AU" sz="1300" dirty="0" smtClean="0">
                <a:cs typeface="Helvetica Neue" charset="0"/>
              </a:rPr>
              <a:t>much cheaper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cs typeface="Helvetica Neue" charset="0"/>
              </a:rPr>
              <a:t>Plausible to have large numbers of receivers for a detection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cs typeface="Helvetica Neue" charset="0"/>
              </a:rPr>
              <a:t>Need a detection scheme that can analyse multiple inputs simultaneously</a:t>
            </a:r>
            <a:endParaRPr lang="en-AU" sz="1300" dirty="0">
              <a:cs typeface="Helvetica Neue" charset="0"/>
            </a:endParaRPr>
          </a:p>
          <a:p>
            <a:endParaRPr lang="en-AU" sz="1000" dirty="0" smtClean="0">
              <a:cs typeface="Helvetica Neue" charset="0"/>
            </a:endParaRPr>
          </a:p>
          <a:p>
            <a:r>
              <a:rPr lang="en-AU" b="1" dirty="0" smtClean="0">
                <a:latin typeface="Helvetica Neue" charset="0"/>
                <a:cs typeface="Helvetica Neue" charset="0"/>
              </a:rPr>
              <a:t>Range-Doppler Map</a:t>
            </a:r>
            <a:endParaRPr lang="en-AU" dirty="0">
              <a:cs typeface="Helvetica Neue" charset="0"/>
            </a:endParaRPr>
          </a:p>
          <a:p>
            <a:endParaRPr lang="en-AU" sz="1300" dirty="0" smtClean="0">
              <a:cs typeface="Helvetica Neue" charset="0"/>
            </a:endParaRPr>
          </a:p>
          <a:p>
            <a:endParaRPr lang="en-AU" sz="1300" dirty="0">
              <a:cs typeface="Helvetica Neue" charset="0"/>
            </a:endParaRPr>
          </a:p>
          <a:p>
            <a:endParaRPr lang="en-AU" sz="1300" dirty="0" smtClean="0">
              <a:cs typeface="Helvetica Neue" charset="0"/>
            </a:endParaRPr>
          </a:p>
          <a:p>
            <a:endParaRPr lang="en-AU" sz="1300" dirty="0">
              <a:cs typeface="Helvetica Neue" charset="0"/>
            </a:endParaRPr>
          </a:p>
          <a:p>
            <a:endParaRPr lang="en-AU" sz="1300" dirty="0" smtClean="0">
              <a:cs typeface="Helvetica Neue" charset="0"/>
            </a:endParaRPr>
          </a:p>
          <a:p>
            <a:endParaRPr lang="en-AU" sz="1300" dirty="0">
              <a:cs typeface="Helvetica Neue" charset="0"/>
            </a:endParaRPr>
          </a:p>
          <a:p>
            <a:endParaRPr lang="en-AU" sz="1300" dirty="0" smtClean="0">
              <a:cs typeface="Helvetica Neue" charset="0"/>
            </a:endParaRPr>
          </a:p>
          <a:p>
            <a:endParaRPr lang="en-AU" sz="1300" dirty="0">
              <a:cs typeface="Helvetica Neue" charset="0"/>
            </a:endParaRPr>
          </a:p>
          <a:p>
            <a:r>
              <a:rPr lang="en-US" sz="1300" dirty="0" smtClean="0">
                <a:cs typeface="Helvetica Neue" charset="0"/>
              </a:rPr>
              <a:t>RD maps can facilitate these requirements. Received signal is correlated with itself at each receiver. Gives a measure of how likely a target is to be at a certain range (</a:t>
            </a:r>
            <a:r>
              <a:rPr lang="en-US" sz="1200" dirty="0"/>
              <a:t>difference between the Tx-Rx and the Tx-Target-Rx paths</a:t>
            </a:r>
            <a:r>
              <a:rPr lang="en-US" sz="1300" dirty="0" smtClean="0">
                <a:cs typeface="Helvetica Neue" charset="0"/>
              </a:rPr>
              <a:t>) or frequency (velocity).</a:t>
            </a:r>
          </a:p>
          <a:p>
            <a:endParaRPr lang="en-AU" sz="1000" dirty="0">
              <a:latin typeface="Helvetica Neue" charset="0"/>
              <a:cs typeface="Helvetica Neue" charset="0"/>
            </a:endParaRPr>
          </a:p>
          <a:p>
            <a:r>
              <a:rPr lang="en-AU" b="1" dirty="0" smtClean="0">
                <a:latin typeface="Helvetica Neue" charset="0"/>
                <a:cs typeface="Helvetica Neue" charset="0"/>
              </a:rPr>
              <a:t>Range-Doppler Transformation</a:t>
            </a:r>
          </a:p>
          <a:p>
            <a:r>
              <a:rPr lang="en-AU" sz="1300" dirty="0" smtClean="0">
                <a:latin typeface="Helvetica Neue" charset="0"/>
                <a:cs typeface="Helvetica Neue" charset="0"/>
              </a:rPr>
              <a:t>Eac</a:t>
            </a:r>
            <a:r>
              <a:rPr lang="en-AU" sz="1300" dirty="0" smtClean="0">
                <a:latin typeface="Helvetica Neue" charset="0"/>
                <a:cs typeface="Helvetica Neue" charset="0"/>
              </a:rPr>
              <a:t>h target in the RD map represents an ellipse with foci at the Rx and Tx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latin typeface="Helvetica Neue" charset="0"/>
                <a:cs typeface="Helvetica Neue" charset="0"/>
              </a:rPr>
              <a:t>Find all ellipses for all receivers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latin typeface="Helvetica Neue" charset="0"/>
                <a:cs typeface="Helvetica Neue" charset="0"/>
              </a:rPr>
              <a:t>Intersect ellipses and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latin typeface="Helvetica Neue" charset="0"/>
                <a:cs typeface="Helvetica Neue" charset="0"/>
              </a:rPr>
              <a:t>Intersection point with highest consensus is a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latin typeface="Helvetica Neue" charset="0"/>
                <a:cs typeface="Helvetica Neue" charset="0"/>
              </a:rPr>
              <a:t> Remove target ellipses and repeat consensus step until threshold reached</a:t>
            </a:r>
            <a:endParaRPr lang="en-AU" sz="1300" dirty="0" smtClean="0">
              <a:latin typeface="Helvetica Neue" charset="0"/>
              <a:cs typeface="Helvetica Neu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Content Placeholder 8"/>
              <p:cNvSpPr>
                <a:spLocks noGrp="1"/>
              </p:cNvSpPr>
              <p:nvPr>
                <p:ph idx="12"/>
              </p:nvPr>
            </p:nvSpPr>
            <p:spPr>
              <a:xfrm>
                <a:off x="7466013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doni MT" charset="0"/>
                    <a:cs typeface="Helvetica Neue" charset="0"/>
                  </a:rPr>
                  <a:t>ANALYSING COMPLEXITY </a:t>
                </a:r>
                <a:endParaRPr lang="en-AU" dirty="0">
                  <a:latin typeface="Helvetica Neue" charset="0"/>
                  <a:cs typeface="Helvetica Neue" charset="0"/>
                </a:endParaRPr>
              </a:p>
              <a:p>
                <a:r>
                  <a:rPr lang="en-US" sz="1300" dirty="0" smtClean="0"/>
                  <a:t>Compare the two approaches assuming the same frequency ranges and let</a:t>
                </a:r>
                <a:r>
                  <a:rPr lang="en-US" sz="1300" i="1" dirty="0" smtClean="0">
                    <a:latin typeface="Cambria Math"/>
                  </a:rPr>
                  <a:t/>
                </a:r>
                <a:br>
                  <a:rPr lang="en-US" sz="130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𝑟</m:t>
                    </m:r>
                  </m:oMath>
                </a14:m>
                <a:r>
                  <a:rPr lang="en-AU" sz="1300" dirty="0">
                    <a:latin typeface="Helvetica Neue" charset="0"/>
                    <a:cs typeface="Helvetica Neue" charset="0"/>
                  </a:rPr>
                  <a:t> – The number of receivers</a:t>
                </a:r>
              </a:p>
              <a:p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𝑥</m:t>
                    </m:r>
                  </m:oMath>
                </a14:m>
                <a:r>
                  <a:rPr lang="en-AU" sz="1300" dirty="0">
                    <a:latin typeface="Helvetica Neue" charset="0"/>
                    <a:cs typeface="Helvetica Neue" charset="0"/>
                  </a:rPr>
                  <a:t> – The maximum scanning range</a:t>
                </a:r>
              </a:p>
              <a:p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𝑛</m:t>
                    </m:r>
                  </m:oMath>
                </a14:m>
                <a:r>
                  <a:rPr lang="en-AU" sz="1300" dirty="0">
                    <a:latin typeface="Helvetica Neue" charset="0"/>
                    <a:cs typeface="Helvetica Neue" charset="0"/>
                  </a:rPr>
                  <a:t> – The number of samples taken</a:t>
                </a: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r>
                  <a:rPr lang="en-AU" b="1" dirty="0">
                    <a:latin typeface="Helvetica Neue" charset="0"/>
                    <a:cs typeface="Helvetica Neue" charset="0"/>
                  </a:rPr>
                  <a:t>Generalised Canonical Correlation</a:t>
                </a:r>
                <a:endParaRPr lang="en-AU" dirty="0">
                  <a:latin typeface="Helvetica Neue" charset="0"/>
                  <a:cs typeface="Helvetica Neue" charset="0"/>
                </a:endParaRPr>
              </a:p>
              <a:p>
                <a:r>
                  <a:rPr lang="en-AU" sz="1300" dirty="0">
                    <a:latin typeface="Helvetica Neue" charset="0"/>
                    <a:cs typeface="Helvetica Neue" charset="0"/>
                  </a:rPr>
                  <a:t>The current techniques analyse the signals received from all of the antennas together for each possible position in the range. This is a time complexity of</a:t>
                </a: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300">
                          <a:latin typeface="Cambria Math"/>
                        </a:rPr>
                        <m:t>Ο</m:t>
                      </m:r>
                      <m:d>
                        <m:dPr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AU" sz="1300" i="1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sz="13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1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sz="13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1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r>
                  <a:rPr lang="en-AU" b="1" dirty="0">
                    <a:latin typeface="Helvetica Neue" charset="0"/>
                    <a:cs typeface="Helvetica Neue" charset="0"/>
                  </a:rPr>
                  <a:t>Range-Doppler Transformation</a:t>
                </a:r>
                <a:endParaRPr lang="en-AU" b="1" dirty="0">
                  <a:latin typeface="Helvetica Neue" charset="0"/>
                  <a:cs typeface="Helvetica Neue" charset="0"/>
                </a:endParaRPr>
              </a:p>
              <a:p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The RDT transforms signals into the Range-Doppler domain, extracts data, then converts into spatial domain. </a:t>
                </a:r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300">
                          <a:latin typeface="Cambria Math"/>
                        </a:rPr>
                        <m:t>Ο</m:t>
                      </m:r>
                      <m:d>
                        <m:dPr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AU" sz="1300" i="1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AU" sz="13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AU" sz="13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AU" sz="13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1300"/>
                            <m:t>log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AU" sz="13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AU" sz="13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AU" sz="13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This can be reduced by a factor of </a:t>
                </a:r>
                <a14:m>
                  <m:oMath xmlns:m="http://schemas.openxmlformats.org/officeDocument/2006/math">
                    <m:r>
                      <a:rPr lang="en-AU" sz="1300" i="1">
                        <a:latin typeface="Cambria Math"/>
                      </a:rPr>
                      <m:t>𝑟</m:t>
                    </m:r>
                  </m:oMath>
                </a14:m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 – it is possible to do these calculations in parallel. These </a:t>
                </a:r>
                <a:r>
                  <a:rPr lang="en-AU" sz="1300" dirty="0">
                    <a:latin typeface="Helvetica Neue" charset="0"/>
                    <a:cs typeface="Helvetica Neue" charset="0"/>
                  </a:rPr>
                  <a:t>can be further simplified by considering the maximum range detectable </a:t>
                </a:r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a </a:t>
                </a:r>
                <a:r>
                  <a:rPr lang="en-AU" sz="1300" dirty="0">
                    <a:latin typeface="Helvetica Neue" charset="0"/>
                    <a:cs typeface="Helvetica Neue" charset="0"/>
                  </a:rPr>
                  <a:t>function of the time taken for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𝑛</m:t>
                    </m:r>
                  </m:oMath>
                </a14:m>
                <a:r>
                  <a:rPr lang="en-AU" sz="1300" dirty="0">
                    <a:latin typeface="Helvetica Neue" charset="0"/>
                    <a:cs typeface="Helvetica Neue" charset="0"/>
                  </a:rPr>
                  <a:t> samples to travel, so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𝑥</m:t>
                    </m:r>
                  </m:oMath>
                </a14:m>
                <a:r>
                  <a:rPr lang="en-AU" sz="1300" dirty="0">
                    <a:latin typeface="Helvetica Neue" charset="0"/>
                    <a:cs typeface="Helvetica Neue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300">
                        <a:latin typeface="Cambria Math"/>
                      </a:rPr>
                      <m:t>Ο</m:t>
                    </m:r>
                    <m:d>
                      <m:dPr>
                        <m:ctrlPr>
                          <a:rPr lang="en-US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sz="1300" dirty="0">
                    <a:latin typeface="Helvetica Neue" charset="0"/>
                    <a:cs typeface="Helvetica Neue" charset="0"/>
                  </a:rPr>
                  <a:t>. </a:t>
                </a:r>
                <a:r>
                  <a:rPr lang="en-AU" sz="1300" dirty="0">
                    <a:latin typeface="Helvetica Neue" charset="0"/>
                    <a:cs typeface="Helvetica Neue" charset="0"/>
                  </a:rPr>
                  <a:t>This gives us </a:t>
                </a:r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complexities respectively for GCC and RDT</a:t>
                </a:r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300">
                          <a:latin typeface="Cambria Math"/>
                        </a:rPr>
                        <m:t>Ο</m:t>
                      </m:r>
                      <m:d>
                        <m:dPr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3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sz="13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1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300">
                          <a:latin typeface="Cambria Math"/>
                        </a:rPr>
                        <m:t>Ο</m:t>
                      </m:r>
                      <m:d>
                        <m:dPr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AU" sz="1300"/>
                            <m:t>log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AU" sz="13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endParaRPr lang="en-AU" sz="1000" dirty="0">
                  <a:latin typeface="Helvetica Neue" charset="0"/>
                  <a:cs typeface="Helvetica Neue" charset="0"/>
                </a:endParaRPr>
              </a:p>
              <a:p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So </a:t>
                </a:r>
                <a:r>
                  <a:rPr lang="en-AU" sz="1300" dirty="0">
                    <a:latin typeface="Helvetica Neue" charset="0"/>
                    <a:cs typeface="Helvetica Neue" charset="0"/>
                  </a:rPr>
                  <a:t>we can see that the RDT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3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3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3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AU" sz="1300"/>
                          <m:t>log</m:t>
                        </m:r>
                        <m:d>
                          <m:dPr>
                            <m:ctrlPr>
                              <a:rPr lang="en-US" sz="13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13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 times </a:t>
                </a:r>
                <a:r>
                  <a:rPr lang="en-AU" sz="1300" dirty="0">
                    <a:latin typeface="Helvetica Neue" charset="0"/>
                    <a:cs typeface="Helvetica Neue" charset="0"/>
                  </a:rPr>
                  <a:t>less time complex than </a:t>
                </a:r>
                <a:r>
                  <a:rPr lang="en-AU" sz="1300" dirty="0" smtClean="0">
                    <a:latin typeface="Helvetica Neue" charset="0"/>
                    <a:cs typeface="Helvetica Neue" charset="0"/>
                  </a:rPr>
                  <a:t>GCC.</a:t>
                </a:r>
                <a:endParaRPr lang="en-AU" sz="1300" dirty="0">
                  <a:latin typeface="Helvetica Neue" charset="0"/>
                  <a:cs typeface="Helvetica Neue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3078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xfrm>
                <a:off x="7466013" y="1270000"/>
                <a:ext cx="3500437" cy="7656513"/>
              </a:xfrm>
              <a:blipFill rotWithShape="1">
                <a:blip r:embed="rId3"/>
                <a:stretch>
                  <a:fillRect b="-55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FUNCTIONALITY</a:t>
            </a: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Helvetica Neue" charset="0"/>
                <a:cs typeface="Helvetica Neue" charset="0"/>
              </a:rPr>
              <a:t>Sidelobes </a:t>
            </a:r>
            <a:r>
              <a:rPr lang="en-US" sz="1300" dirty="0">
                <a:latin typeface="Helvetica Neue" charset="0"/>
                <a:cs typeface="Helvetica Neue" charset="0"/>
              </a:rPr>
              <a:t>in RD map due to ambiguity </a:t>
            </a:r>
            <a:r>
              <a:rPr lang="en-US" sz="1300" dirty="0" smtClean="0">
                <a:latin typeface="Helvetica Neue" charset="0"/>
                <a:cs typeface="Helvetica Neue" charset="0"/>
              </a:rPr>
              <a:t>function in range and Doppler</a:t>
            </a:r>
            <a:endParaRPr lang="en-US" sz="1300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 Neue" charset="0"/>
                <a:cs typeface="Helvetica Neue" charset="0"/>
              </a:rPr>
              <a:t>Targets located in different spatial positions but at same </a:t>
            </a:r>
            <a:r>
              <a:rPr lang="en-US" sz="1300" dirty="0" smtClean="0">
                <a:latin typeface="Helvetica Neue" charset="0"/>
                <a:cs typeface="Helvetica Neue" charset="0"/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300" dirty="0" smtClean="0">
                <a:cs typeface="Helvetica Neue" charset="0"/>
              </a:rPr>
              <a:t>Timing </a:t>
            </a:r>
            <a:r>
              <a:rPr lang="en-AU" sz="1300" dirty="0">
                <a:cs typeface="Helvetica Neue" charset="0"/>
              </a:rPr>
              <a:t>and synchronisation issues become </a:t>
            </a:r>
            <a:r>
              <a:rPr lang="en-AU" sz="1300" dirty="0" smtClean="0">
                <a:cs typeface="Helvetica Neue" charset="0"/>
              </a:rPr>
              <a:t>less prevalent </a:t>
            </a:r>
            <a:r>
              <a:rPr lang="en-AU" sz="1300" dirty="0">
                <a:cs typeface="Helvetica Neue" charset="0"/>
              </a:rPr>
              <a:t>and amount of computation </a:t>
            </a:r>
            <a:r>
              <a:rPr lang="en-AU" sz="1300" dirty="0" smtClean="0">
                <a:cs typeface="Helvetica Neue" charset="0"/>
              </a:rPr>
              <a:t>decreases</a:t>
            </a:r>
          </a:p>
          <a:p>
            <a:endParaRPr lang="en-US" sz="1000" dirty="0">
              <a:latin typeface="Helvetica Neue" charset="0"/>
              <a:cs typeface="Helvetica Neue" charset="0"/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EXAMPLE SIMULATION</a:t>
            </a:r>
            <a:endParaRPr lang="en-AU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Helvetica Neue" charset="0"/>
                <a:cs typeface="Helvetica Neue" charset="0"/>
              </a:rPr>
              <a:t>A single transmitter located at (1000,0)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Helvetica Neue" charset="0"/>
                <a:cs typeface="Helvetica Neue" charset="0"/>
              </a:rPr>
              <a:t>A receiver array centered around (0,0)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Helvetica Neue" charset="0"/>
                <a:cs typeface="Helvetica Neue" charset="0"/>
              </a:rPr>
              <a:t>Simulated a single target at (1100,500) with velocity of (200,-200)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>
              <a:latin typeface="Helvetica Neue" charset="0"/>
              <a:cs typeface="Helvetica Neue" charset="0"/>
            </a:endParaRPr>
          </a:p>
          <a:p>
            <a:endParaRPr lang="en-US" sz="1300" dirty="0" smtClean="0">
              <a:latin typeface="Helvetica Neue" charset="0"/>
              <a:cs typeface="Helvetica Neue" charset="0"/>
            </a:endParaRPr>
          </a:p>
          <a:p>
            <a:endParaRPr lang="en-US" sz="1300" dirty="0">
              <a:latin typeface="Helvetica Neue" charset="0"/>
              <a:cs typeface="Helvetica Neue" charset="0"/>
            </a:endParaRPr>
          </a:p>
          <a:p>
            <a:endParaRPr lang="en-US" sz="1300" dirty="0" smtClean="0">
              <a:latin typeface="Helvetica Neue" charset="0"/>
              <a:cs typeface="Helvetica Neue" charset="0"/>
            </a:endParaRPr>
          </a:p>
          <a:p>
            <a:endParaRPr lang="en-US" sz="1300" dirty="0">
              <a:latin typeface="Helvetica Neue" charset="0"/>
              <a:cs typeface="Helvetica Neue" charset="0"/>
            </a:endParaRPr>
          </a:p>
          <a:p>
            <a:endParaRPr lang="en-US" sz="1300" dirty="0" smtClean="0">
              <a:latin typeface="Helvetica Neue" charset="0"/>
              <a:cs typeface="Helvetica Neue" charset="0"/>
            </a:endParaRPr>
          </a:p>
          <a:p>
            <a:endParaRPr lang="en-US" sz="1300" dirty="0">
              <a:latin typeface="Helvetica Neue" charset="0"/>
              <a:cs typeface="Helvetica Neue" charset="0"/>
            </a:endParaRPr>
          </a:p>
          <a:p>
            <a:endParaRPr lang="en-US" sz="1300" dirty="0" smtClean="0">
              <a:latin typeface="Helvetica Neue" charset="0"/>
              <a:cs typeface="Helvetica Neue" charset="0"/>
            </a:endParaRPr>
          </a:p>
          <a:p>
            <a:endParaRPr lang="en-US" sz="1300" dirty="0">
              <a:latin typeface="Helvetica Neue" charset="0"/>
              <a:cs typeface="Helvetica Neue" charset="0"/>
            </a:endParaRPr>
          </a:p>
          <a:p>
            <a:endParaRPr lang="en-US" sz="1300" dirty="0" smtClean="0">
              <a:latin typeface="Helvetica Neue" charset="0"/>
              <a:cs typeface="Helvetica Neue" charset="0"/>
            </a:endParaRPr>
          </a:p>
          <a:p>
            <a:endParaRPr lang="en-US" sz="1300" dirty="0">
              <a:latin typeface="Helvetica Neue" charset="0"/>
              <a:cs typeface="Helvetica Neue" charset="0"/>
            </a:endParaRPr>
          </a:p>
        </p:txBody>
      </p:sp>
      <p:pic>
        <p:nvPicPr>
          <p:cNvPr id="10" name="Picture 2" descr="C:\Users\Lewis\Desktop\ENGG4801 - THESIS\A3 Demonstration\images\PPI GC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1585" r="3287" b="2288"/>
          <a:stretch/>
        </p:blipFill>
        <p:spPr bwMode="auto">
          <a:xfrm>
            <a:off x="214313" y="6030912"/>
            <a:ext cx="3241346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wis\Desktop\ENGG4801 - THESIS\A3 Demonstration\images\RDMAP dem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65" y="3426842"/>
            <a:ext cx="3586231" cy="18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wis\Desktop\ENGG4801 - THESIS\A3 Demonstration\images\rd mul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t="3842" r="8110" b="7112"/>
          <a:stretch/>
        </p:blipFill>
        <p:spPr bwMode="auto">
          <a:xfrm>
            <a:off x="11142662" y="4770538"/>
            <a:ext cx="3500437" cy="18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wis\Desktop\ENGG4801 - THESIS\A3 Demonstration\images\mult ellips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9" t="3698" r="21700" b="6898"/>
          <a:stretch/>
        </p:blipFill>
        <p:spPr bwMode="auto">
          <a:xfrm>
            <a:off x="12221051" y="6789174"/>
            <a:ext cx="2422049" cy="19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42663" y="6681870"/>
            <a:ext cx="1173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</a:rPr>
              <a:t>Determined that there is 1 target located at (1078, 519).</a:t>
            </a:r>
          </a:p>
          <a:p>
            <a:r>
              <a:rPr lang="en-US" sz="1200" dirty="0" smtClean="0">
                <a:latin typeface="Helvetica Neue"/>
              </a:rPr>
              <a:t>Error of 29m.</a:t>
            </a:r>
          </a:p>
          <a:p>
            <a:r>
              <a:rPr lang="en-US" sz="1200" dirty="0" smtClean="0">
                <a:latin typeface="Helvetica Neue"/>
              </a:rPr>
              <a:t>8MHz sampling means 37.5m covered between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298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</vt:lpstr>
      <vt:lpstr>Passive Radar Detection</vt:lpstr>
    </vt:vector>
  </TitlesOfParts>
  <Company>School of ITEE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Lewis Chambers</cp:lastModifiedBy>
  <cp:revision>99</cp:revision>
  <cp:lastPrinted>2014-10-23T05:47:05Z</cp:lastPrinted>
  <dcterms:created xsi:type="dcterms:W3CDTF">2011-10-04T02:18:07Z</dcterms:created>
  <dcterms:modified xsi:type="dcterms:W3CDTF">2014-10-23T06:13:10Z</dcterms:modified>
</cp:coreProperties>
</file>